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72" r:id="rId1"/>
  </p:sldMasterIdLst>
  <p:notesMasterIdLst>
    <p:notesMasterId r:id="rId72"/>
  </p:notesMasterIdLst>
  <p:sldIdLst>
    <p:sldId id="256" r:id="rId2"/>
    <p:sldId id="257" r:id="rId3"/>
    <p:sldId id="32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32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326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900"/>
    <a:srgbClr val="FFEBAB"/>
    <a:srgbClr val="000000"/>
    <a:srgbClr val="FFDE75"/>
    <a:srgbClr val="B02600"/>
    <a:srgbClr val="B02200"/>
    <a:srgbClr val="D02800"/>
    <a:srgbClr val="CC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28" autoAdjust="0"/>
    <p:restoredTop sz="99637" autoAdjust="0"/>
  </p:normalViewPr>
  <p:slideViewPr>
    <p:cSldViewPr snapToObjects="1">
      <p:cViewPr>
        <p:scale>
          <a:sx n="87" d="100"/>
          <a:sy n="87" d="100"/>
        </p:scale>
        <p:origin x="2352" y="148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647476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Σύμβολο κράτησης θέσης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99644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8" name="Shape 5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60 Grössenordnungen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ς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034277"/>
            <a:ext cx="9565956" cy="392451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164" y="6035691"/>
            <a:ext cx="3282249" cy="3938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683667"/>
            <a:ext cx="9565958" cy="2361361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719164" y="3683667"/>
            <a:ext cx="3282250" cy="23613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5677" y="3887942"/>
            <a:ext cx="8631848" cy="1952811"/>
          </a:xfrm>
        </p:spPr>
        <p:txBody>
          <a:bodyPr anchor="b">
            <a:noAutofit/>
          </a:bodyPr>
          <a:lstStyle>
            <a:lvl1pPr algn="r">
              <a:defRPr sz="6827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5677" y="6249302"/>
            <a:ext cx="8687077" cy="1589599"/>
          </a:xfrm>
        </p:spPr>
        <p:txBody>
          <a:bodyPr>
            <a:normAutofit/>
          </a:bodyPr>
          <a:lstStyle>
            <a:lvl1pPr marL="0" indent="0" algn="r">
              <a:buNone/>
              <a:defRPr sz="2844"/>
            </a:lvl1pPr>
            <a:lvl2pPr marL="650230" indent="0" algn="ctr">
              <a:buNone/>
              <a:defRPr sz="2844"/>
            </a:lvl2pPr>
            <a:lvl3pPr marL="1300460" indent="0" algn="ctr">
              <a:buNone/>
              <a:defRPr sz="2560"/>
            </a:lvl3pPr>
            <a:lvl4pPr marL="1950690" indent="0" algn="ctr">
              <a:buNone/>
              <a:defRPr sz="2276"/>
            </a:lvl4pPr>
            <a:lvl5pPr marL="2600919" indent="0" algn="ctr">
              <a:buNone/>
              <a:defRPr sz="2276"/>
            </a:lvl5pPr>
            <a:lvl6pPr marL="3251149" indent="0" algn="ctr">
              <a:buNone/>
              <a:defRPr sz="2276"/>
            </a:lvl6pPr>
            <a:lvl7pPr marL="3901379" indent="0" algn="ctr">
              <a:buNone/>
              <a:defRPr sz="2276"/>
            </a:lvl7pPr>
            <a:lvl8pPr marL="4551609" indent="0" algn="ctr">
              <a:buNone/>
              <a:defRPr sz="2276"/>
            </a:lvl8pPr>
            <a:lvl9pPr marL="5201839" indent="0" algn="ctr">
              <a:buNone/>
              <a:defRPr sz="2276"/>
            </a:lvl9pPr>
          </a:lstStyle>
          <a:p>
            <a:r>
              <a:rPr lang="el-GR" smtClean="0"/>
              <a:t>Στυλ υπότιτλου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9154" y="8442579"/>
            <a:ext cx="2926080" cy="519289"/>
          </a:xfrm>
        </p:spPr>
        <p:txBody>
          <a:bodyPr/>
          <a:lstStyle/>
          <a:p>
            <a:fld id="{3852909B-09F8-4BD5-AF55-A665955BBD6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8615" y="8442581"/>
            <a:ext cx="5719703" cy="519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70346" y="3911590"/>
            <a:ext cx="1948861" cy="1929162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" y="6502401"/>
            <a:ext cx="13030356" cy="2385116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8" y="6700967"/>
            <a:ext cx="9805895" cy="774374"/>
          </a:xfrm>
        </p:spPr>
        <p:txBody>
          <a:bodyPr anchor="b">
            <a:normAutofit/>
          </a:bodyPr>
          <a:lstStyle>
            <a:lvl1pPr>
              <a:defRPr sz="3413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6109" y="866985"/>
            <a:ext cx="9808404" cy="5105173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l-GR" smtClean="0"/>
              <a:t>Σύρετε την εικόνα στο σύμβολο κράτησης θέσης ή κάντε κλικ στο εικονίδιο για προσθήκη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615" y="7475340"/>
            <a:ext cx="9805898" cy="779120"/>
          </a:xfr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73601" y="6700531"/>
            <a:ext cx="1635322" cy="1551344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" y="6502401"/>
            <a:ext cx="13030356" cy="2385116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607" y="866982"/>
            <a:ext cx="9808404" cy="5109689"/>
          </a:xfrm>
        </p:spPr>
        <p:txBody>
          <a:bodyPr anchor="ctr"/>
          <a:lstStyle>
            <a:lvl1pPr>
              <a:defRPr sz="4551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08" y="6699150"/>
            <a:ext cx="9797904" cy="1566953"/>
          </a:xfrm>
        </p:spPr>
        <p:txBody>
          <a:bodyPr anchor="ctr"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73601" y="6700966"/>
            <a:ext cx="1635322" cy="1551344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Απόσπασμ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" y="6502401"/>
            <a:ext cx="13030356" cy="2385116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155" y="877488"/>
            <a:ext cx="9137987" cy="4317953"/>
          </a:xfrm>
        </p:spPr>
        <p:txBody>
          <a:bodyPr anchor="ctr"/>
          <a:lstStyle>
            <a:lvl1pPr>
              <a:defRPr sz="4551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7201" y="5206419"/>
            <a:ext cx="8515884" cy="780754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08" y="6699150"/>
            <a:ext cx="9818907" cy="1566953"/>
          </a:xfrm>
        </p:spPr>
        <p:txBody>
          <a:bodyPr anchor="ctr">
            <a:normAutofit/>
          </a:bodyPr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73601" y="6698562"/>
            <a:ext cx="1635322" cy="1551344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  <p:sp>
        <p:nvSpPr>
          <p:cNvPr id="27" name="TextBox 26"/>
          <p:cNvSpPr txBox="1"/>
          <p:nvPr/>
        </p:nvSpPr>
        <p:spPr>
          <a:xfrm>
            <a:off x="385326" y="1063987"/>
            <a:ext cx="758613" cy="831681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024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908894" y="4264638"/>
            <a:ext cx="650240" cy="83168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024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" y="6502401"/>
            <a:ext cx="13030356" cy="2385116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7" y="6699150"/>
            <a:ext cx="9808404" cy="838844"/>
          </a:xfrm>
        </p:spPr>
        <p:txBody>
          <a:bodyPr anchor="b"/>
          <a:lstStyle>
            <a:lvl1pPr>
              <a:defRPr sz="4551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09" y="7537991"/>
            <a:ext cx="9808404" cy="728112"/>
          </a:xfrm>
        </p:spPr>
        <p:txBody>
          <a:bodyPr anchor="t"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73601" y="6698562"/>
            <a:ext cx="1635322" cy="1551344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Με 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56109" y="1071258"/>
            <a:ext cx="9808404" cy="1537334"/>
          </a:xfrm>
        </p:spPr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57517" y="3313051"/>
            <a:ext cx="3121152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67683" y="4288413"/>
            <a:ext cx="3121152" cy="4143663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3743" y="3323553"/>
            <a:ext cx="3121152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095588" y="4277911"/>
            <a:ext cx="3121152" cy="4143663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432727" y="3323553"/>
            <a:ext cx="3121152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443228" y="4277910"/>
            <a:ext cx="3121152" cy="4143663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Στήλη με 3 εικόν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756109" y="1071258"/>
            <a:ext cx="9808404" cy="1537334"/>
          </a:xfrm>
        </p:spPr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57179" y="6112004"/>
            <a:ext cx="3117877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57179" y="3323553"/>
            <a:ext cx="3117877" cy="2167467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el-GR" smtClean="0"/>
              <a:t>Σύρετε την εικόνα στο σύμβολο κράτησης θέσης ή κάντε κλικ στο εικονίδιο για προσθήκη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57179" y="6931577"/>
            <a:ext cx="3117877" cy="1511000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82485" y="6112004"/>
            <a:ext cx="3150322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082485" y="3323553"/>
            <a:ext cx="3150322" cy="2167467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el-GR" smtClean="0"/>
              <a:t>Σύρετε την εικόνα στο σύμβολο κράτησης θέσης ή κάντε κλικ στο εικονίδιο για προσθήκη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081042" y="6931576"/>
            <a:ext cx="3154495" cy="1511000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439685" y="6112004"/>
            <a:ext cx="3120829" cy="819573"/>
          </a:xfrm>
        </p:spPr>
        <p:txBody>
          <a:bodyPr anchor="b">
            <a:noAutofit/>
          </a:bodyPr>
          <a:lstStyle>
            <a:lvl1pPr marL="0" indent="0">
              <a:buNone/>
              <a:defRPr sz="3413" b="0">
                <a:solidFill>
                  <a:schemeClr val="tx1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439684" y="3323553"/>
            <a:ext cx="3120829" cy="2167467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76"/>
            </a:lvl1pPr>
            <a:lvl2pPr marL="650230" indent="0">
              <a:buNone/>
              <a:defRPr sz="2276"/>
            </a:lvl2pPr>
            <a:lvl3pPr marL="1300460" indent="0">
              <a:buNone/>
              <a:defRPr sz="2276"/>
            </a:lvl3pPr>
            <a:lvl4pPr marL="1950690" indent="0">
              <a:buNone/>
              <a:defRPr sz="2276"/>
            </a:lvl4pPr>
            <a:lvl5pPr marL="2600919" indent="0">
              <a:buNone/>
              <a:defRPr sz="2276"/>
            </a:lvl5pPr>
            <a:lvl6pPr marL="3251149" indent="0">
              <a:buNone/>
              <a:defRPr sz="2276"/>
            </a:lvl6pPr>
            <a:lvl7pPr marL="3901379" indent="0">
              <a:buNone/>
              <a:defRPr sz="2276"/>
            </a:lvl7pPr>
            <a:lvl8pPr marL="4551609" indent="0">
              <a:buNone/>
              <a:defRPr sz="2276"/>
            </a:lvl8pPr>
            <a:lvl9pPr marL="5201839" indent="0">
              <a:buNone/>
              <a:defRPr sz="2276"/>
            </a:lvl9pPr>
          </a:lstStyle>
          <a:p>
            <a:r>
              <a:rPr lang="el-GR" smtClean="0"/>
              <a:t>Σύρετε την εικόνα στο σύμβολο κράτησης θέσης ή κάντε κλικ στο εικονίδιο για προσθήκη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439551" y="6931573"/>
            <a:ext cx="3124962" cy="1511000"/>
          </a:xfrm>
        </p:spPr>
        <p:txBody>
          <a:bodyPr anchor="t">
            <a:normAutofit/>
          </a:bodyPr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9" y="1071258"/>
            <a:ext cx="9808404" cy="153733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82FE-38CB-4EF0-933A-9DB1E0083DE7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6507101" y="3907098"/>
            <a:ext cx="9760078" cy="1945883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16601" y="866982"/>
            <a:ext cx="1521212" cy="6345865"/>
          </a:xfrm>
        </p:spPr>
        <p:txBody>
          <a:bodyPr vert="eaVert"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677" y="866985"/>
            <a:ext cx="9353044" cy="7575593"/>
          </a:xfrm>
        </p:spPr>
        <p:txBody>
          <a:bodyPr vert="eaVert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52560" y="8442579"/>
            <a:ext cx="2926080" cy="519289"/>
          </a:xfrm>
        </p:spPr>
        <p:txBody>
          <a:bodyPr/>
          <a:lstStyle/>
          <a:p>
            <a:fld id="{C8C4D7EC-FC7F-48C5-AE2E-706146BC4953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5677" y="8442581"/>
            <a:ext cx="6426964" cy="519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8749" y="7726222"/>
            <a:ext cx="1635038" cy="1810631"/>
          </a:xfrm>
        </p:spPr>
        <p:txBody>
          <a:bodyPr anchor="t"/>
          <a:lstStyle>
            <a:lvl1pPr algn="ctr">
              <a:defRPr/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557162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Κείμενο τίτλου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471487" indent="-471487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Επίπεδο κύριου τμήματος ένα</a:t>
            </a:r>
          </a:p>
          <a:p>
            <a:pPr lvl="1"/>
            <a:r>
              <a:t>Επίπεδο κύριου τμήματος δύο</a:t>
            </a:r>
          </a:p>
          <a:p>
            <a:pPr lvl="2"/>
            <a:r>
              <a:t>Επίπεδο κύριου τμήματος τρία</a:t>
            </a:r>
          </a:p>
          <a:p>
            <a:pPr lvl="3"/>
            <a:r>
              <a:t>Επίπεδο κύριου τμήματος τέσσερα</a:t>
            </a:r>
          </a:p>
          <a:p>
            <a:pPr lvl="4"/>
            <a:r>
              <a:t>Επίπεδο κύριου τμήματος πέντε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11998689" y="9114112"/>
            <a:ext cx="355871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12426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65E-2E7B-45D1-A4B9-0680C068B11A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Τίτλος - Άν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Κείμενο τίτλου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24304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" y="3880438"/>
            <a:ext cx="13030356" cy="2385116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9" y="4081628"/>
            <a:ext cx="9797902" cy="1551343"/>
          </a:xfrm>
        </p:spPr>
        <p:txBody>
          <a:bodyPr anchor="ctr">
            <a:normAutofit/>
          </a:bodyPr>
          <a:lstStyle>
            <a:lvl1pPr algn="r">
              <a:defRPr sz="5120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109" y="6019090"/>
            <a:ext cx="9797902" cy="2423491"/>
          </a:xfrm>
        </p:spPr>
        <p:txBody>
          <a:bodyPr>
            <a:normAutofit/>
          </a:bodyPr>
          <a:lstStyle>
            <a:lvl1pPr marL="0" indent="0" algn="r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31374" y="8442579"/>
            <a:ext cx="2926080" cy="519289"/>
          </a:xfrm>
        </p:spPr>
        <p:txBody>
          <a:bodyPr/>
          <a:lstStyle/>
          <a:p>
            <a:fld id="{AC75D96E-8D7E-422E-A2A8-D28C1B4E7B86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8614" y="8442581"/>
            <a:ext cx="6875979" cy="51928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3601" y="4081631"/>
            <a:ext cx="1635322" cy="1551344"/>
          </a:xfr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" y="1071258"/>
            <a:ext cx="9795399" cy="1537334"/>
          </a:xfrm>
        </p:spPr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8614" y="3323553"/>
            <a:ext cx="4775679" cy="5119027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5827" y="3323553"/>
            <a:ext cx="4778185" cy="5119027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118-2D63-46DE-A5FD-62B7769B1823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9" y="1071261"/>
            <a:ext cx="9808404" cy="1537333"/>
          </a:xfrm>
        </p:spPr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2294" y="3323555"/>
            <a:ext cx="4473003" cy="985792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108" y="4309347"/>
            <a:ext cx="4788686" cy="4133232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0875" y="3323553"/>
            <a:ext cx="4473638" cy="984286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75828" y="4309347"/>
            <a:ext cx="4788685" cy="4133232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5C9-E353-4D5F-9DEE-820E2A1F9C49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5670-3E6A-43D3-8215-C1C48E0C965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10975598" y="2806417"/>
            <a:ext cx="2054758" cy="20518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966428" y="866986"/>
            <a:ext cx="2038373" cy="194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4154-F461-49B9-A649-5772D9210BB9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9" y="1071256"/>
            <a:ext cx="9808404" cy="1537337"/>
          </a:xfrm>
        </p:spPr>
        <p:txBody>
          <a:bodyPr anchor="ctr">
            <a:normAutofit/>
          </a:bodyPr>
          <a:lstStyle>
            <a:lvl1pPr>
              <a:defRPr sz="5120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237" y="3323555"/>
            <a:ext cx="5566276" cy="5119023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615" y="3323553"/>
            <a:ext cx="3976875" cy="5119029"/>
          </a:xfrm>
        </p:spPr>
        <p:txBody>
          <a:bodyPr anchor="ctr"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1323-B5E5-4968-904B-943CFA4A926F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866988"/>
            <a:ext cx="13030356" cy="2385116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09" y="1071258"/>
            <a:ext cx="9808404" cy="1537334"/>
          </a:xfrm>
        </p:spPr>
        <p:txBody>
          <a:bodyPr anchor="ctr">
            <a:normAutofit/>
          </a:bodyPr>
          <a:lstStyle>
            <a:lvl1pPr>
              <a:defRPr sz="5120"/>
            </a:lvl1pPr>
          </a:lstStyle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93360" y="3323554"/>
            <a:ext cx="5571153" cy="511902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l-GR" smtClean="0"/>
              <a:t>Σύρετε την εικόνα στο σύμβολο κράτησης θέσης ή κάντε κλικ στο εικονίδιο για προσθήκη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08" y="3323555"/>
            <a:ext cx="3980070" cy="5119026"/>
          </a:xfrm>
        </p:spPr>
        <p:txBody>
          <a:bodyPr anchor="ctr"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2EE3-1862-478D-ABFA-CE4447D28533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2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3004800" cy="9753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109" y="1071258"/>
            <a:ext cx="9808404" cy="1537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τίτλου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614" y="3323553"/>
            <a:ext cx="9795398" cy="5119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34320" y="8442579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E9B1F-4A78-4DE2-B1E7-52FA32BE5580}" type="datetimeFigureOut">
              <a:rPr lang="en-US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8614" y="8442581"/>
            <a:ext cx="687597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2453" y="1071258"/>
            <a:ext cx="1646470" cy="15513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41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  <p:sldLayoutId id="2147484584" r:id="rId12"/>
    <p:sldLayoutId id="2147484585" r:id="rId13"/>
    <p:sldLayoutId id="2147484586" r:id="rId14"/>
    <p:sldLayoutId id="2147484587" r:id="rId15"/>
    <p:sldLayoutId id="2147484588" r:id="rId16"/>
    <p:sldLayoutId id="2147484589" r:id="rId17"/>
    <p:sldLayoutId id="2147484590" r:id="rId18"/>
    <p:sldLayoutId id="2147484591" r:id="rId19"/>
    <p:sldLayoutId id="2147484592" r:id="rId20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5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276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27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1991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1991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1991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19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6" Type="http://schemas.microsoft.com/office/2007/relationships/hdphoto" Target="../media/hdphoto6.wdp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jpeg"/><Relationship Id="rId3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9.jpeg"/><Relationship Id="rId3" Type="http://schemas.microsoft.com/office/2007/relationships/hdphoto" Target="../media/hdphoto7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2.jpeg"/><Relationship Id="rId3" Type="http://schemas.microsoft.com/office/2007/relationships/hdphoto" Target="../media/hdphoto8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3.jpeg"/><Relationship Id="rId3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jpeg"/><Relationship Id="rId3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5.jpeg"/><Relationship Id="rId3" Type="http://schemas.microsoft.com/office/2007/relationships/hdphoto" Target="../media/hdphoto10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6.jpeg"/><Relationship Id="rId3" Type="http://schemas.microsoft.com/office/2007/relationships/hdphoto" Target="../media/hdphoto1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7.jpeg"/><Relationship Id="rId3" Type="http://schemas.microsoft.com/office/2007/relationships/hdphoto" Target="../media/hdphoto12.wd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8.jpeg"/><Relationship Id="rId3" Type="http://schemas.microsoft.com/office/2007/relationships/hdphoto" Target="../media/hdphoto13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9.jpeg"/><Relationship Id="rId3" Type="http://schemas.microsoft.com/office/2007/relationships/hdphoto" Target="../media/hdphoto14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0.jpeg"/><Relationship Id="rId3" Type="http://schemas.microsoft.com/office/2007/relationships/hdphoto" Target="../media/hdphoto15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1.jpeg"/><Relationship Id="rId3" Type="http://schemas.microsoft.com/office/2007/relationships/hdphoto" Target="../media/hdphoto16.wd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2.jpeg"/><Relationship Id="rId3" Type="http://schemas.microsoft.com/office/2007/relationships/hdphoto" Target="../media/hdphoto17.wdp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3.jpeg"/><Relationship Id="rId3" Type="http://schemas.microsoft.com/office/2007/relationships/hdphoto" Target="../media/hdphoto18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jpeg"/><Relationship Id="rId9" Type="http://schemas.openxmlformats.org/officeDocument/2006/relationships/image" Target="../media/image14.jpeg"/><Relationship Id="rId10" Type="http://schemas.openxmlformats.org/officeDocument/2006/relationships/image" Target="../media/image15.jpeg"/><Relationship Id="rId11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4.jpeg"/><Relationship Id="rId3" Type="http://schemas.microsoft.com/office/2007/relationships/hdphoto" Target="../media/hdphoto19.wdp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5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6.jpeg"/><Relationship Id="rId3" Type="http://schemas.microsoft.com/office/2007/relationships/hdphoto" Target="../media/hdphoto20.wdp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7.jpeg"/><Relationship Id="rId3" Type="http://schemas.microsoft.com/office/2007/relationships/hdphoto" Target="../media/hdphoto21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8.jpeg"/><Relationship Id="rId3" Type="http://schemas.microsoft.com/office/2007/relationships/hdphoto" Target="../media/hdphoto22.wdp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9.jpeg"/><Relationship Id="rId3" Type="http://schemas.microsoft.com/office/2007/relationships/hdphoto" Target="../media/hdphoto23.wd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0.jpeg"/><Relationship Id="rId3" Type="http://schemas.microsoft.com/office/2007/relationships/hdphoto" Target="../media/hdphoto24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1.jpeg"/><Relationship Id="rId3" Type="http://schemas.microsoft.com/office/2007/relationships/hdphoto" Target="../media/hdphoto25.wd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2.jpeg"/><Relationship Id="rId3" Type="http://schemas.microsoft.com/office/2007/relationships/hdphoto" Target="../media/hdphoto26.wdp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3.jpeg"/><Relationship Id="rId3" Type="http://schemas.microsoft.com/office/2007/relationships/hdphoto" Target="../media/hdphoto27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2.wdp"/><Relationship Id="rId1" Type="http://schemas.openxmlformats.org/officeDocument/2006/relationships/slideLayout" Target="../slideLayouts/slideLayout19.xml"/><Relationship Id="rId2" Type="http://schemas.openxmlformats.org/officeDocument/2006/relationships/hyperlink" Target="https://www.youtube.com/watch?v=tkYQ9-fjrGc&amp;index=5&amp;list=UUUDM7k9qDH6VFQb-EIfqFaw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4.jpeg"/><Relationship Id="rId3" Type="http://schemas.microsoft.com/office/2007/relationships/hdphoto" Target="../media/hdphoto28.wdp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5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6.jpeg"/><Relationship Id="rId3" Type="http://schemas.microsoft.com/office/2007/relationships/hdphoto" Target="../media/hdphoto29.wdp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7.jpeg"/><Relationship Id="rId3" Type="http://schemas.microsoft.com/office/2007/relationships/hdphoto" Target="../media/hdphoto30.wdp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8.jpeg"/><Relationship Id="rId3" Type="http://schemas.microsoft.com/office/2007/relationships/hdphoto" Target="../media/hdphoto31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9.jpeg"/><Relationship Id="rId3" Type="http://schemas.microsoft.com/office/2007/relationships/hdphoto" Target="../media/hdphoto32.wdp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0.jpeg"/><Relationship Id="rId3" Type="http://schemas.microsoft.com/office/2007/relationships/hdphoto" Target="../media/hdphoto33.wdp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1.jpeg"/><Relationship Id="rId3" Type="http://schemas.microsoft.com/office/2007/relationships/hdphoto" Target="../media/hdphoto34.wdp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2.jpeg"/><Relationship Id="rId3" Type="http://schemas.microsoft.com/office/2007/relationships/hdphoto" Target="../media/hdphoto35.wdp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3.jpeg"/><Relationship Id="rId3" Type="http://schemas.microsoft.com/office/2007/relationships/hdphoto" Target="../media/hdphoto36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4.jpeg"/><Relationship Id="rId3" Type="http://schemas.microsoft.com/office/2007/relationships/hdphoto" Target="../media/hdphoto37.wdp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5.jpeg"/><Relationship Id="rId3" Type="http://schemas.microsoft.com/office/2007/relationships/hdphoto" Target="../media/hdphoto38.wdp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6.jpeg"/><Relationship Id="rId3" Type="http://schemas.microsoft.com/office/2007/relationships/hdphoto" Target="../media/hdphoto11.wdp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6.jpeg"/><Relationship Id="rId3" Type="http://schemas.microsoft.com/office/2007/relationships/hdphoto" Target="../media/hdphoto39.wdp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7.jpeg"/><Relationship Id="rId3" Type="http://schemas.microsoft.com/office/2007/relationships/hdphoto" Target="../media/hdphoto40.wdp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8.jpeg"/><Relationship Id="rId3" Type="http://schemas.microsoft.com/office/2007/relationships/hdphoto" Target="../media/hdphoto41.wdp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jpeg"/><Relationship Id="rId5" Type="http://schemas.openxmlformats.org/officeDocument/2006/relationships/image" Target="../media/image72.jpeg"/><Relationship Id="rId6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74.jpeg"/><Relationship Id="rId3" Type="http://schemas.microsoft.com/office/2007/relationships/hdphoto" Target="../media/hdphoto42.wdp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jpeg"/><Relationship Id="rId3" Type="http://schemas.openxmlformats.org/officeDocument/2006/relationships/image" Target="../media/image75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74.jpeg"/><Relationship Id="rId3" Type="http://schemas.microsoft.com/office/2007/relationships/hdphoto" Target="../media/hdphoto42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3" Type="http://schemas.microsoft.com/office/2007/relationships/hdphoto" Target="../media/hdphoto3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0.jpeg"/><Relationship Id="rId3" Type="http://schemas.microsoft.com/office/2007/relationships/hdphoto" Target="../media/hdphoto43.wdp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microsoft.com/office/2007/relationships/hdphoto" Target="../media/hdphoto44.wdp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2.png"/><Relationship Id="rId3" Type="http://schemas.microsoft.com/office/2007/relationships/hdphoto" Target="../media/hdphoto1.wdp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3.jpeg"/><Relationship Id="rId3" Type="http://schemas.microsoft.com/office/2007/relationships/hdphoto" Target="../media/hdphoto45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jpe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7.jpeg"/><Relationship Id="rId3" Type="http://schemas.microsoft.com/office/2007/relationships/hdphoto" Target="../media/hdphoto46.wdp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8.jpeg"/><Relationship Id="rId3" Type="http://schemas.microsoft.com/office/2007/relationships/hdphoto" Target="../media/hdphoto47.wdp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1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3.jpeg"/><Relationship Id="rId3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1.jpg"/>
          <p:cNvPicPr>
            <a:picLocks noChangeAspect="1"/>
          </p:cNvPicPr>
          <p:nvPr/>
        </p:nvPicPr>
        <p:blipFill>
          <a:blip r:embed="rId3">
            <a:extLst/>
          </a:blip>
          <a:srcRect t="9630" b="2591"/>
          <a:stretch>
            <a:fillRect/>
          </a:stretch>
        </p:blipFill>
        <p:spPr>
          <a:xfrm>
            <a:off x="2266590" y="2111692"/>
            <a:ext cx="8471620" cy="6353715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-112608" y="7222205"/>
            <a:ext cx="13763415" cy="769441"/>
          </a:xfrm>
          <a:prstGeom prst="rect">
            <a:avLst/>
          </a:prstGeom>
          <a:ln w="12700">
            <a:miter lim="400000"/>
          </a:ln>
          <a:effectLst>
            <a:outerShdw blurRad="88900" dist="508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57784">
              <a:spcBef>
                <a:spcPts val="400"/>
              </a:spcBef>
              <a:defRPr sz="1952"/>
            </a:pPr>
            <a:r>
              <a:rPr lang="en-US" sz="2000" dirty="0" err="1" smtClean="0">
                <a:solidFill>
                  <a:srgbClr val="FFC000"/>
                </a:solidFill>
              </a:rPr>
              <a:t>Τίν</a:t>
            </a:r>
            <a:r>
              <a:rPr lang="en-US" sz="2000" dirty="0" smtClean="0">
                <a:solidFill>
                  <a:srgbClr val="FFC000"/>
                </a:solidFill>
              </a:rPr>
              <a:t>α Νάντσου </a:t>
            </a:r>
            <a:endParaRPr lang="en-US" sz="2000" dirty="0" smtClean="0">
              <a:solidFill>
                <a:srgbClr val="FFC000"/>
              </a:solidFill>
            </a:endParaRPr>
          </a:p>
          <a:p>
            <a:pPr defTabSz="557784">
              <a:spcBef>
                <a:spcPts val="400"/>
              </a:spcBef>
              <a:defRPr sz="1952"/>
            </a:pPr>
            <a:r>
              <a:rPr lang="en-US" sz="2000" dirty="0" err="1" smtClean="0">
                <a:solidFill>
                  <a:srgbClr val="FFC000"/>
                </a:solidFill>
              </a:rPr>
              <a:t>Π</a:t>
            </a:r>
            <a:r>
              <a:rPr lang="en-US" sz="2000" dirty="0" smtClean="0">
                <a:solidFill>
                  <a:srgbClr val="FFC000"/>
                </a:solidFill>
              </a:rPr>
              <a:t>α</a:t>
            </a:r>
            <a:r>
              <a:rPr lang="en-US" sz="2000" dirty="0" err="1" smtClean="0">
                <a:solidFill>
                  <a:srgbClr val="FFC000"/>
                </a:solidFill>
              </a:rPr>
              <a:t>ιδ</a:t>
            </a:r>
            <a:r>
              <a:rPr lang="en-US" sz="2000" dirty="0" smtClean="0">
                <a:solidFill>
                  <a:srgbClr val="FFC000"/>
                </a:solidFill>
              </a:rPr>
              <a:t>α</a:t>
            </a:r>
            <a:r>
              <a:rPr lang="en-US" sz="2000" dirty="0" err="1" smtClean="0">
                <a:solidFill>
                  <a:srgbClr val="FFC000"/>
                </a:solidFill>
              </a:rPr>
              <a:t>γωγική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</a:rPr>
              <a:t>Υ</a:t>
            </a:r>
            <a:r>
              <a:rPr lang="en-US" sz="2000" dirty="0" smtClean="0">
                <a:solidFill>
                  <a:srgbClr val="FFC000"/>
                </a:solidFill>
              </a:rPr>
              <a:t>π</a:t>
            </a:r>
            <a:r>
              <a:rPr lang="en-US" sz="2000" dirty="0" err="1" smtClean="0">
                <a:solidFill>
                  <a:srgbClr val="FFC000"/>
                </a:solidFill>
              </a:rPr>
              <a:t>εύθυνη</a:t>
            </a:r>
            <a:r>
              <a:rPr lang="en-US" sz="2000" smtClean="0">
                <a:solidFill>
                  <a:srgbClr val="FFC000"/>
                </a:solidFill>
              </a:rPr>
              <a:t> </a:t>
            </a:r>
            <a:r>
              <a:rPr lang="en-US" sz="2000" smtClean="0">
                <a:solidFill>
                  <a:srgbClr val="FFC000"/>
                </a:solidFill>
              </a:rPr>
              <a:t>Playing </a:t>
            </a:r>
            <a:r>
              <a:rPr lang="en-US" sz="2000" dirty="0" smtClean="0">
                <a:solidFill>
                  <a:srgbClr val="FFC000"/>
                </a:solidFill>
              </a:rPr>
              <a:t>with Protons </a:t>
            </a:r>
            <a:r>
              <a:rPr lang="en-US" sz="2000" dirty="0" err="1" smtClean="0">
                <a:solidFill>
                  <a:srgbClr val="FFC000"/>
                </a:solidFill>
              </a:rPr>
              <a:t>Ελλάδ</a:t>
            </a:r>
            <a:r>
              <a:rPr lang="en-US" sz="2000" dirty="0" smtClean="0">
                <a:solidFill>
                  <a:srgbClr val="FFC000"/>
                </a:solidFill>
              </a:rPr>
              <a:t>α 2017</a:t>
            </a:r>
            <a:endParaRPr lang="en-US" sz="2000" dirty="0">
              <a:solidFill>
                <a:srgbClr val="FFC000"/>
              </a:solidFill>
            </a:endParaRPr>
          </a:p>
        </p:txBody>
      </p:sp>
      <p:pic>
        <p:nvPicPr>
          <p:cNvPr id="6" name="Στιγμιότυπο 2017-07-27, 6.57.39 μμ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13527" y="4087746"/>
            <a:ext cx="1777747" cy="2638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Στιγμιότυπο 2017-07-27, 6.52.16 μμ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95019" y="8663024"/>
            <a:ext cx="5219582" cy="90227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-379307" y="-254012"/>
            <a:ext cx="13763415" cy="2010807"/>
          </a:xfrm>
          <a:prstGeom prst="rect">
            <a:avLst/>
          </a:prstGeom>
          <a:ln w="12700">
            <a:miter lim="400000"/>
          </a:ln>
          <a:effectLst>
            <a:outerShdw blurRad="88900" dist="508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056639" indent="-1056639">
              <a:defRPr sz="6200">
                <a:solidFill>
                  <a:srgbClr val="FFC000"/>
                </a:solidFill>
                <a:effectLst>
                  <a:outerShdw blurRad="50800" dist="38100" dir="2700000" rotWithShape="0">
                    <a:srgbClr val="000000">
                      <a:alpha val="43000"/>
                    </a:srgbClr>
                  </a:outerShdw>
                </a:effectLst>
              </a:defRPr>
            </a:pPr>
            <a:endParaRPr dirty="0"/>
          </a:p>
          <a:p>
            <a:pPr marL="1056639" indent="-1056639">
              <a:defRPr sz="6200">
                <a:solidFill>
                  <a:srgbClr val="FFC000"/>
                </a:solidFill>
                <a:effectLst>
                  <a:outerShdw blurRad="50800" dist="38100" dir="2700000" rotWithShape="0">
                    <a:srgbClr val="000000">
                      <a:alpha val="43000"/>
                    </a:srgbClr>
                  </a:outerShdw>
                </a:effectLst>
              </a:defRPr>
            </a:pPr>
            <a:r>
              <a:rPr sz="6000" dirty="0">
                <a:latin typeface="Calibri" panose="020F0502020204030204" pitchFamily="34" charset="0"/>
              </a:rPr>
              <a:t>Τεχνολογία του LHC- Κατασκευές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2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/>
          </p:cNvSpPr>
          <p:nvPr>
            <p:ph type="title"/>
          </p:nvPr>
        </p:nvSpPr>
        <p:spPr>
          <a:xfrm>
            <a:off x="952500" y="30160"/>
            <a:ext cx="11099800" cy="212090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5400">
                <a:solidFill>
                  <a:srgbClr val="FFC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sz="5400" dirty="0">
                <a:latin typeface="Calibri" panose="020F0502020204030204" pitchFamily="34" charset="0"/>
              </a:rPr>
              <a:t>Η </a:t>
            </a:r>
            <a:r>
              <a:rPr sz="5400" dirty="0" err="1">
                <a:latin typeface="Calibri" panose="020F0502020204030204" pitchFamily="34" charset="0"/>
              </a:rPr>
              <a:t>ιδέ</a:t>
            </a:r>
            <a:r>
              <a:rPr sz="5400" dirty="0">
                <a:latin typeface="Calibri" panose="020F0502020204030204" pitchFamily="34" charset="0"/>
              </a:rPr>
              <a:t>α είναι πολύ απλή…</a:t>
            </a:r>
          </a:p>
        </p:txBody>
      </p:sp>
      <p:sp>
        <p:nvSpPr>
          <p:cNvPr id="230" name="Shape 230"/>
          <p:cNvSpPr/>
          <p:nvPr/>
        </p:nvSpPr>
        <p:spPr>
          <a:xfrm>
            <a:off x="2677605" y="3206419"/>
            <a:ext cx="7798610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800" dirty="0">
                <a:solidFill>
                  <a:srgbClr val="FFDE75"/>
                </a:solidFill>
              </a:rPr>
              <a:t>Από αυτή την απλή ιδέα έχει προέλθει   </a:t>
            </a:r>
          </a:p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800" dirty="0">
                <a:solidFill>
                  <a:srgbClr val="FFDE75"/>
                </a:solidFill>
              </a:rPr>
              <a:t>η Φυσική Υψηλών Ενεργειών,  </a:t>
            </a:r>
          </a:p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800" dirty="0">
                <a:solidFill>
                  <a:srgbClr val="FFDE75"/>
                </a:solidFill>
              </a:rPr>
              <a:t>η τεχνολογία των επιταχυντικών </a:t>
            </a:r>
          </a:p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800" dirty="0">
                <a:solidFill>
                  <a:srgbClr val="FFDE75"/>
                </a:solidFill>
              </a:rPr>
              <a:t>συστημάτων, και η επανάσταση της γνώσης μας</a:t>
            </a:r>
          </a:p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800" dirty="0">
                <a:solidFill>
                  <a:srgbClr val="FFDE75"/>
                </a:solidFill>
              </a:rPr>
              <a:t>πάνω στην ύλη, χώρο και χρόνο.</a:t>
            </a:r>
          </a:p>
        </p:txBody>
      </p:sp>
      <p:pic>
        <p:nvPicPr>
          <p:cNvPr id="231" name="image15.jpg" descr="intro_1_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53074" y="5671173"/>
            <a:ext cx="2059096" cy="20139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mage16.png" descr="intro_1_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09337" y="8036782"/>
            <a:ext cx="7651611" cy="11604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17.jpg" descr="standardmodel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62840" y="5668888"/>
            <a:ext cx="1819770" cy="2167468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/>
          <p:nvPr/>
        </p:nvSpPr>
        <p:spPr>
          <a:xfrm>
            <a:off x="1756465" y="1813983"/>
            <a:ext cx="10304500" cy="1248632"/>
          </a:xfrm>
          <a:prstGeom prst="rect">
            <a:avLst/>
          </a:prstGeom>
          <a:solidFill>
            <a:srgbClr val="09166F"/>
          </a:solidFill>
          <a:ln w="12700">
            <a:solidFill>
              <a:srgbClr val="09166F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Παίρνοντας τα μικρότερα σωματίδια</a:t>
            </a:r>
            <a:r>
              <a:rPr>
                <a:latin typeface="Arial Rounded MT Bold"/>
                <a:ea typeface="Arial Rounded MT Bold"/>
                <a:cs typeface="Arial Rounded MT Bold"/>
                <a:sym typeface="Arial Rounded MT Bold"/>
              </a:rPr>
              <a:t> </a:t>
            </a:r>
            <a:r>
              <a:t>και</a:t>
            </a:r>
            <a:r>
              <a:rPr>
                <a:latin typeface="Arial Rounded MT Bold"/>
                <a:ea typeface="Arial Rounded MT Bold"/>
                <a:cs typeface="Arial Rounded MT Bold"/>
                <a:sym typeface="Arial Rounded MT Bold"/>
              </a:rPr>
              <a:t> </a:t>
            </a:r>
            <a:r>
              <a:t>δίνοντας τους</a:t>
            </a:r>
            <a:r>
              <a:rPr>
                <a:latin typeface="Arial Rounded MT Bold"/>
                <a:ea typeface="Arial Rounded MT Bold"/>
                <a:cs typeface="Arial Rounded MT Bold"/>
                <a:sym typeface="Arial Rounded MT Bold"/>
              </a:rPr>
              <a:t> </a:t>
            </a:r>
            <a:r>
              <a:t>την υψηλότερη δυνατή ενέργεια</a:t>
            </a:r>
            <a:r>
              <a:rPr>
                <a:latin typeface="Arial Rounded MT Bold"/>
                <a:ea typeface="Arial Rounded MT Bold"/>
                <a:cs typeface="Arial Rounded MT Bold"/>
                <a:sym typeface="Arial Rounded MT Bold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52265"/>
            <a:ext cx="13004801" cy="9805865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hape 237"/>
          <p:cNvSpPr>
            <a:spLocks noGrp="1"/>
          </p:cNvSpPr>
          <p:nvPr>
            <p:ph type="title"/>
          </p:nvPr>
        </p:nvSpPr>
        <p:spPr>
          <a:xfrm>
            <a:off x="453728" y="514895"/>
            <a:ext cx="11900833" cy="1625601"/>
          </a:xfrm>
          <a:prstGeom prst="rect">
            <a:avLst/>
          </a:prstGeom>
          <a:solidFill>
            <a:srgbClr val="7030A0">
              <a:alpha val="49000"/>
            </a:srgbClr>
          </a:solidFill>
        </p:spPr>
        <p:txBody>
          <a:bodyPr>
            <a:noAutofit/>
          </a:bodyPr>
          <a:lstStyle/>
          <a:p>
            <a:pPr marL="269875">
              <a:defRPr sz="3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4000" dirty="0" err="1" smtClean="0">
                <a:solidFill>
                  <a:srgbClr val="FFC000"/>
                </a:solidFill>
                <a:latin typeface="Calibri" panose="020F0502020204030204" pitchFamily="34" charset="0"/>
              </a:rPr>
              <a:t>Πώς</a:t>
            </a:r>
            <a:r>
              <a:rPr sz="40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 </a:t>
            </a:r>
            <a:r>
              <a:rPr sz="4000" dirty="0">
                <a:solidFill>
                  <a:srgbClr val="FFC000"/>
                </a:solidFill>
                <a:latin typeface="Calibri" panose="020F0502020204030204" pitchFamily="34" charset="0"/>
              </a:rPr>
              <a:t>β</a:t>
            </a:r>
            <a:r>
              <a:rPr sz="4000" dirty="0" err="1">
                <a:solidFill>
                  <a:srgbClr val="FFC000"/>
                </a:solidFill>
                <a:latin typeface="Calibri" panose="020F0502020204030204" pitchFamily="34" charset="0"/>
              </a:rPr>
              <a:t>λέ</a:t>
            </a:r>
            <a:r>
              <a:rPr sz="4000" dirty="0">
                <a:solidFill>
                  <a:srgbClr val="FFC000"/>
                </a:solidFill>
                <a:latin typeface="Calibri" panose="020F0502020204030204" pitchFamily="34" charset="0"/>
              </a:rPr>
              <a:t>πουμε τα σωματίδια;  </a:t>
            </a:r>
            <a:br>
              <a:rPr sz="4000" dirty="0">
                <a:solidFill>
                  <a:srgbClr val="FFC000"/>
                </a:solidFill>
                <a:latin typeface="Calibri" panose="020F0502020204030204" pitchFamily="34" charset="0"/>
              </a:rPr>
            </a:br>
            <a:r>
              <a:rPr sz="40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Η </a:t>
            </a:r>
            <a:r>
              <a:rPr sz="4000" dirty="0">
                <a:solidFill>
                  <a:srgbClr val="FFC000"/>
                </a:solidFill>
                <a:latin typeface="Calibri" panose="020F0502020204030204" pitchFamily="34" charset="0"/>
              </a:rPr>
              <a:t>βασική ιδέα λειτουργίας των ανιχνευτών </a:t>
            </a:r>
            <a:r>
              <a:rPr lang="en-US" sz="4000" dirty="0" smtClean="0">
                <a:solidFill>
                  <a:srgbClr val="FFC000"/>
                </a:solidFill>
                <a:latin typeface="Calibri" panose="020F0502020204030204" pitchFamily="34" charset="0"/>
              </a:rPr>
              <a:t/>
            </a:r>
            <a:br>
              <a:rPr lang="en-US" sz="4000" dirty="0" smtClean="0">
                <a:solidFill>
                  <a:srgbClr val="FFC000"/>
                </a:solidFill>
                <a:latin typeface="Calibri" panose="020F0502020204030204" pitchFamily="34" charset="0"/>
              </a:rPr>
            </a:br>
            <a:r>
              <a:rPr sz="40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σωματιδίων επεξήγεται </a:t>
            </a:r>
            <a:r>
              <a:rPr sz="4000" dirty="0">
                <a:solidFill>
                  <a:srgbClr val="FFC000"/>
                </a:solidFill>
                <a:latin typeface="Calibri" panose="020F0502020204030204" pitchFamily="34" charset="0"/>
              </a:rPr>
              <a:t>στο παρακάτω παράδειγμα:   </a:t>
            </a:r>
          </a:p>
        </p:txBody>
      </p:sp>
      <p:sp>
        <p:nvSpPr>
          <p:cNvPr id="239" name="Shape 239"/>
          <p:cNvSpPr>
            <a:spLocks noGrp="1"/>
          </p:cNvSpPr>
          <p:nvPr>
            <p:ph type="body" idx="1"/>
          </p:nvPr>
        </p:nvSpPr>
        <p:spPr>
          <a:xfrm>
            <a:off x="453728" y="2284512"/>
            <a:ext cx="11396777" cy="5520010"/>
          </a:xfrm>
          <a:prstGeom prst="rect">
            <a:avLst/>
          </a:prstGeom>
          <a:solidFill>
            <a:srgbClr val="7030A0">
              <a:alpha val="71000"/>
            </a:srgbClr>
          </a:solidFill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 sz="2400">
                <a:solidFill>
                  <a:srgbClr val="004846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b="1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Έν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 αόρατο λεωφορείο προκαλεί μια σειρά από καταστροφές κατά το πέρασμά του μέσα από ένα χωριό.   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Οι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ένοικοι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των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κα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τεστρ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αμμένων σπιτιών τρέχουν στο πλησιέστερο τηλέφωνο για να ειδοποιήσουν την αστυνομία.  </a:t>
            </a:r>
            <a:endParaRPr lang="en-US" dirty="0" smtClean="0">
              <a:solidFill>
                <a:srgbClr val="FFEBAB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dirty="0">
              <a:solidFill>
                <a:srgbClr val="FFEBAB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 smtClean="0">
                <a:solidFill>
                  <a:srgbClr val="FFEBAB"/>
                </a:solidFill>
                <a:latin typeface="Calibri" panose="020F0502020204030204" pitchFamily="34" charset="0"/>
              </a:rPr>
              <a:t>Η 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στυνομί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 καταγράφει τη 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θέση 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και τον 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χρόνο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των κλήσεων.  </a:t>
            </a:r>
          </a:p>
          <a:p>
            <a:pPr>
              <a:lnSpc>
                <a:spcPct val="100000"/>
              </a:lnSpc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dirty="0">
              <a:solidFill>
                <a:srgbClr val="FFEBAB"/>
              </a:solidFill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Από </a:t>
            </a:r>
            <a:r>
              <a:rPr dirty="0" err="1">
                <a:solidFill>
                  <a:srgbClr val="FFEBAB"/>
                </a:solidFill>
                <a:latin typeface="Calibri" panose="020F0502020204030204" pitchFamily="34" charset="0"/>
              </a:rPr>
              <a:t>το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</a:t>
            </a:r>
            <a:r>
              <a:rPr b="1" dirty="0" err="1">
                <a:solidFill>
                  <a:srgbClr val="FFEBAB"/>
                </a:solidFill>
                <a:latin typeface="Calibri" panose="020F0502020204030204" pitchFamily="34" charset="0"/>
              </a:rPr>
              <a:t>χρόνο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 π</a:t>
            </a:r>
            <a:r>
              <a:rPr b="1" dirty="0" err="1">
                <a:solidFill>
                  <a:srgbClr val="FFEBAB"/>
                </a:solidFill>
                <a:latin typeface="Calibri" panose="020F0502020204030204" pitchFamily="34" charset="0"/>
              </a:rPr>
              <a:t>ου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 </a:t>
            </a:r>
            <a:r>
              <a:rPr b="1" dirty="0" err="1">
                <a:solidFill>
                  <a:srgbClr val="FFEBAB"/>
                </a:solidFill>
                <a:latin typeface="Calibri" panose="020F0502020204030204" pitchFamily="34" charset="0"/>
              </a:rPr>
              <a:t>μεσολά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βησε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 μέχρι να γίνουν τα τηλεφωνήματα </a:t>
            </a:r>
            <a:endParaRPr lang="en-US" dirty="0" smtClean="0">
              <a:solidFill>
                <a:srgbClr val="FFEBAB"/>
              </a:solidFill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 smtClean="0">
                <a:solidFill>
                  <a:srgbClr val="FFEBAB"/>
                </a:solidFill>
                <a:latin typeface="Calibri" panose="020F0502020204030204" pitchFamily="34" charset="0"/>
              </a:rPr>
              <a:t>και 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από τη </a:t>
            </a:r>
            <a:r>
              <a:rPr b="1" dirty="0">
                <a:solidFill>
                  <a:srgbClr val="FFEBAB"/>
                </a:solidFill>
                <a:latin typeface="Calibri" panose="020F0502020204030204" pitchFamily="34" charset="0"/>
              </a:rPr>
              <a:t>θέση 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των τηλεφώνων γίνεται ο εντοπισμός των καταστροφών </a:t>
            </a:r>
            <a:endParaRPr lang="en-US" dirty="0" smtClean="0">
              <a:solidFill>
                <a:srgbClr val="FFEBAB"/>
              </a:solidFill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1F497D"/>
              </a:buCl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 smtClean="0">
                <a:solidFill>
                  <a:srgbClr val="FFEBAB"/>
                </a:solidFill>
                <a:latin typeface="Calibri" panose="020F0502020204030204" pitchFamily="34" charset="0"/>
              </a:rPr>
              <a:t>και </a:t>
            </a:r>
            <a:r>
              <a:rPr dirty="0">
                <a:solidFill>
                  <a:srgbClr val="FFEBAB"/>
                </a:solidFill>
                <a:latin typeface="Calibri" panose="020F0502020204030204" pitchFamily="34" charset="0"/>
              </a:rPr>
              <a:t>ανασυντίθεται η πορεία του λεωφορείου </a:t>
            </a:r>
            <a:r>
              <a:rPr b="1" i="1" dirty="0">
                <a:solidFill>
                  <a:srgbClr val="FFC000"/>
                </a:solidFill>
                <a:latin typeface="Calibri" panose="020F0502020204030204" pitchFamily="34" charset="0"/>
              </a:rPr>
              <a:t>και υπολογίζουμε την ταχύτητά του και το μέγεθός του.</a:t>
            </a:r>
          </a:p>
        </p:txBody>
      </p:sp>
      <p:pic>
        <p:nvPicPr>
          <p:cNvPr id="238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0432" y="7397080"/>
            <a:ext cx="3591026" cy="2255521"/>
          </a:xfrm>
          <a:prstGeom prst="rect">
            <a:avLst/>
          </a:prstGeom>
          <a:ln w="12700">
            <a:solidFill>
              <a:srgbClr val="FFC000"/>
            </a:solidFill>
            <a:miter lim="400000"/>
          </a:ln>
        </p:spPr>
      </p:pic>
      <p:pic>
        <p:nvPicPr>
          <p:cNvPr id="240" name="image19.png" descr="sadetect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38904" y="3995161"/>
            <a:ext cx="1803477" cy="2177783"/>
          </a:xfrm>
          <a:prstGeom prst="rect">
            <a:avLst/>
          </a:prstGeom>
          <a:ln w="12700">
            <a:solidFill>
              <a:srgbClr val="FFC000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title"/>
          </p:nvPr>
        </p:nvSpPr>
        <p:spPr>
          <a:xfrm>
            <a:off x="650239" y="58690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Πώς</a:t>
            </a:r>
            <a:r>
              <a:rPr sz="4800" dirty="0">
                <a:solidFill>
                  <a:srgbClr val="FFC000"/>
                </a:solidFill>
              </a:rPr>
              <a:t> α</a:t>
            </a:r>
            <a:r>
              <a:rPr sz="4800" dirty="0" err="1">
                <a:solidFill>
                  <a:srgbClr val="FFC000"/>
                </a:solidFill>
              </a:rPr>
              <a:t>νιχνεύουμε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έν</a:t>
            </a:r>
            <a:r>
              <a:rPr sz="4800" dirty="0">
                <a:solidFill>
                  <a:srgbClr val="FFC000"/>
                </a:solidFill>
              </a:rPr>
              <a:t>α σωματίδιο; </a:t>
            </a:r>
            <a:r>
              <a:rPr lang="en-US" sz="4800" dirty="0" smtClean="0">
                <a:solidFill>
                  <a:srgbClr val="FFC000"/>
                </a:solidFill>
              </a:rPr>
              <a:t/>
            </a:r>
            <a:br>
              <a:rPr lang="en-US" sz="4800" dirty="0" smtClean="0">
                <a:solidFill>
                  <a:srgbClr val="FFC000"/>
                </a:solidFill>
              </a:rPr>
            </a:br>
            <a:r>
              <a:rPr sz="4800" dirty="0" smtClean="0">
                <a:solidFill>
                  <a:srgbClr val="FFC000"/>
                </a:solidFill>
              </a:rPr>
              <a:t>Δράση </a:t>
            </a:r>
            <a:r>
              <a:rPr sz="4800" dirty="0">
                <a:solidFill>
                  <a:srgbClr val="FFC000"/>
                </a:solidFill>
              </a:rPr>
              <a:t>με χρήση κινητών</a:t>
            </a:r>
          </a:p>
        </p:txBody>
      </p:sp>
      <p:sp>
        <p:nvSpPr>
          <p:cNvPr id="243" name="Shape 243"/>
          <p:cNvSpPr>
            <a:spLocks noGrp="1"/>
          </p:cNvSpPr>
          <p:nvPr>
            <p:ph type="body" idx="1"/>
          </p:nvPr>
        </p:nvSpPr>
        <p:spPr>
          <a:xfrm>
            <a:off x="650239" y="2904369"/>
            <a:ext cx="11704322" cy="643692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sz="3600" dirty="0" err="1">
                <a:solidFill>
                  <a:srgbClr val="FFDE75"/>
                </a:solidFill>
              </a:rPr>
              <a:t>Το</a:t>
            </a:r>
            <a:r>
              <a:rPr sz="3600" dirty="0">
                <a:solidFill>
                  <a:srgbClr val="FFDE75"/>
                </a:solidFill>
              </a:rPr>
              <a:t> π</a:t>
            </a:r>
            <a:r>
              <a:rPr sz="3600" dirty="0" err="1">
                <a:solidFill>
                  <a:srgbClr val="FFDE75"/>
                </a:solidFill>
              </a:rPr>
              <a:t>ρωτόνιο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κινείτ</a:t>
            </a:r>
            <a:r>
              <a:rPr sz="3600" dirty="0">
                <a:solidFill>
                  <a:srgbClr val="FFDE75"/>
                </a:solidFill>
              </a:rPr>
              <a:t>αι στον χώρο του κήπου</a:t>
            </a:r>
          </a:p>
          <a:p>
            <a:pPr>
              <a:lnSpc>
                <a:spcPct val="100000"/>
              </a:lnSpc>
            </a:pPr>
            <a:r>
              <a:rPr sz="3600" dirty="0" err="1">
                <a:solidFill>
                  <a:srgbClr val="FFDE75"/>
                </a:solidFill>
              </a:rPr>
              <a:t>Σε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διάφορ</a:t>
            </a:r>
            <a:r>
              <a:rPr sz="3600" dirty="0">
                <a:solidFill>
                  <a:srgbClr val="FFDE75"/>
                </a:solidFill>
              </a:rPr>
              <a:t>α σημεία του κήπου βρισκόμαστε εμείς  με τα κινητά μας. </a:t>
            </a:r>
            <a:r>
              <a:rPr sz="3600" dirty="0" err="1">
                <a:solidFill>
                  <a:srgbClr val="FFDE75"/>
                </a:solidFill>
              </a:rPr>
              <a:t>Κάθε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φορά</a:t>
            </a:r>
            <a:r>
              <a:rPr sz="3600" dirty="0">
                <a:solidFill>
                  <a:srgbClr val="FFDE75"/>
                </a:solidFill>
              </a:rPr>
              <a:t> π</a:t>
            </a:r>
            <a:r>
              <a:rPr sz="3600" dirty="0" err="1">
                <a:solidFill>
                  <a:srgbClr val="FFDE75"/>
                </a:solidFill>
              </a:rPr>
              <a:t>ου</a:t>
            </a:r>
            <a:r>
              <a:rPr sz="3600" dirty="0">
                <a:solidFill>
                  <a:srgbClr val="FFDE75"/>
                </a:solidFill>
              </a:rPr>
              <a:t> β</a:t>
            </a:r>
            <a:r>
              <a:rPr sz="3600" dirty="0" err="1">
                <a:solidFill>
                  <a:srgbClr val="FFDE75"/>
                </a:solidFill>
              </a:rPr>
              <a:t>λέ</a:t>
            </a:r>
            <a:r>
              <a:rPr sz="3600" dirty="0">
                <a:solidFill>
                  <a:srgbClr val="FFDE75"/>
                </a:solidFill>
              </a:rPr>
              <a:t>πουμε το πρωτόνιο κάνουμε μία αναπάντητη κλίση με το κινητό μας</a:t>
            </a:r>
          </a:p>
          <a:p>
            <a:pPr>
              <a:lnSpc>
                <a:spcPct val="100000"/>
              </a:lnSpc>
            </a:pPr>
            <a:r>
              <a:rPr sz="3600" dirty="0">
                <a:solidFill>
                  <a:srgbClr val="FFDE75"/>
                </a:solidFill>
              </a:rPr>
              <a:t>Ο </a:t>
            </a:r>
            <a:r>
              <a:rPr sz="3600" dirty="0" err="1">
                <a:solidFill>
                  <a:srgbClr val="FFDE75"/>
                </a:solidFill>
              </a:rPr>
              <a:t>ερευνητής</a:t>
            </a:r>
            <a:r>
              <a:rPr sz="3600" dirty="0">
                <a:solidFill>
                  <a:srgbClr val="FFDE75"/>
                </a:solidFill>
              </a:rPr>
              <a:t> λαμβ</a:t>
            </a:r>
            <a:r>
              <a:rPr sz="3600" dirty="0" err="1">
                <a:solidFill>
                  <a:srgbClr val="FFDE75"/>
                </a:solidFill>
              </a:rPr>
              <a:t>άνει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τις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κλήσεις</a:t>
            </a:r>
            <a:r>
              <a:rPr sz="3600" dirty="0">
                <a:solidFill>
                  <a:srgbClr val="FFDE75"/>
                </a:solidFill>
              </a:rPr>
              <a:t> και </a:t>
            </a:r>
            <a:r>
              <a:rPr sz="3600" dirty="0" err="1">
                <a:solidFill>
                  <a:srgbClr val="FFDE75"/>
                </a:solidFill>
              </a:rPr>
              <a:t>τους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χρόνους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κλήσης</a:t>
            </a:r>
            <a:r>
              <a:rPr sz="3600" dirty="0">
                <a:solidFill>
                  <a:srgbClr val="FFDE75"/>
                </a:solidFill>
              </a:rPr>
              <a:t> και υπ</a:t>
            </a:r>
            <a:r>
              <a:rPr sz="3600" dirty="0" err="1">
                <a:solidFill>
                  <a:srgbClr val="FFDE75"/>
                </a:solidFill>
              </a:rPr>
              <a:t>ολογίζει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την</a:t>
            </a:r>
            <a:r>
              <a:rPr sz="3600" dirty="0">
                <a:solidFill>
                  <a:srgbClr val="FFDE75"/>
                </a:solidFill>
              </a:rPr>
              <a:t> τα</a:t>
            </a:r>
            <a:r>
              <a:rPr sz="3600" dirty="0" err="1">
                <a:solidFill>
                  <a:srgbClr val="FFDE75"/>
                </a:solidFill>
              </a:rPr>
              <a:t>χύτητ</a:t>
            </a:r>
            <a:r>
              <a:rPr sz="3600" dirty="0">
                <a:solidFill>
                  <a:srgbClr val="FFDE75"/>
                </a:solidFill>
              </a:rPr>
              <a:t>α του πρωτονίου και την τροχιά του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/>
          </p:nvPr>
        </p:nvSpPr>
        <p:spPr>
          <a:xfrm>
            <a:off x="650239" y="556320"/>
            <a:ext cx="11704322" cy="1625601"/>
          </a:xfrm>
          <a:prstGeom prst="rect">
            <a:avLst/>
          </a:prstGeom>
        </p:spPr>
        <p:txBody>
          <a:bodyPr>
            <a:noAutofit/>
          </a:bodyPr>
          <a:lstStyle/>
          <a:p>
            <a:pPr lvl="2" algn="ctr" defTabSz="344677">
              <a:defRPr sz="4719"/>
            </a:pPr>
            <a:r>
              <a:rPr sz="4800" dirty="0" err="1">
                <a:solidFill>
                  <a:srgbClr val="FFC000"/>
                </a:solidFill>
                <a:latin typeface="Calibri" panose="020F0502020204030204" pitchFamily="34" charset="0"/>
              </a:rPr>
              <a:t>Πείρ</a:t>
            </a:r>
            <a:r>
              <a:rPr sz="4800" dirty="0">
                <a:solidFill>
                  <a:srgbClr val="FFC000"/>
                </a:solidFill>
                <a:latin typeface="Calibri" panose="020F0502020204030204" pitchFamily="34" charset="0"/>
              </a:rPr>
              <a:t>αμα: Ανίχνευση ηλεκτρομαγνητικών κυμάτων με κάμερα</a:t>
            </a:r>
          </a:p>
        </p:txBody>
      </p:sp>
      <p:sp>
        <p:nvSpPr>
          <p:cNvPr id="246" name="Shape 246"/>
          <p:cNvSpPr>
            <a:spLocks noGrp="1"/>
          </p:cNvSpPr>
          <p:nvPr>
            <p:ph type="body" idx="1"/>
          </p:nvPr>
        </p:nvSpPr>
        <p:spPr>
          <a:xfrm>
            <a:off x="650239" y="2932584"/>
            <a:ext cx="11704322" cy="643692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sz="3600" dirty="0" err="1">
                <a:solidFill>
                  <a:srgbClr val="FFDE75"/>
                </a:solidFill>
              </a:rPr>
              <a:t>Πάρτε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έν</a:t>
            </a:r>
            <a:r>
              <a:rPr sz="3600" dirty="0">
                <a:solidFill>
                  <a:srgbClr val="FFDE75"/>
                </a:solidFill>
              </a:rPr>
              <a:t>α τηλεκοντρόλ και κοιτάξτε το led.</a:t>
            </a:r>
          </a:p>
          <a:p>
            <a:pPr>
              <a:lnSpc>
                <a:spcPct val="100000"/>
              </a:lnSpc>
            </a:pPr>
            <a:r>
              <a:rPr sz="3600" dirty="0">
                <a:solidFill>
                  <a:srgbClr val="FFDE75"/>
                </a:solidFill>
              </a:rPr>
              <a:t>Πα</a:t>
            </a:r>
            <a:r>
              <a:rPr sz="3600" dirty="0" err="1">
                <a:solidFill>
                  <a:srgbClr val="FFDE75"/>
                </a:solidFill>
              </a:rPr>
              <a:t>τήστε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τον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δι</a:t>
            </a:r>
            <a:r>
              <a:rPr sz="3600" dirty="0">
                <a:solidFill>
                  <a:srgbClr val="FFDE75"/>
                </a:solidFill>
              </a:rPr>
              <a:t>ακόπτη κοιτώντας το led.</a:t>
            </a:r>
          </a:p>
          <a:p>
            <a:pPr>
              <a:lnSpc>
                <a:spcPct val="100000"/>
              </a:lnSpc>
            </a:pPr>
            <a:r>
              <a:rPr sz="3600" dirty="0" err="1">
                <a:solidFill>
                  <a:srgbClr val="FFDE75"/>
                </a:solidFill>
              </a:rPr>
              <a:t>Κοιτάξτε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το</a:t>
            </a:r>
            <a:r>
              <a:rPr sz="3600" dirty="0">
                <a:solidFill>
                  <a:srgbClr val="FFDE75"/>
                </a:solidFill>
              </a:rPr>
              <a:t> led </a:t>
            </a:r>
            <a:r>
              <a:rPr sz="3600" dirty="0" err="1">
                <a:solidFill>
                  <a:srgbClr val="FFDE75"/>
                </a:solidFill>
              </a:rPr>
              <a:t>μέσ</a:t>
            </a:r>
            <a:r>
              <a:rPr sz="3600" dirty="0">
                <a:solidFill>
                  <a:srgbClr val="FFDE75"/>
                </a:solidFill>
              </a:rPr>
              <a:t>α από την κάμερα του κινητού σας. </a:t>
            </a:r>
            <a:r>
              <a:rPr lang="en-US" sz="3600" dirty="0" smtClean="0">
                <a:solidFill>
                  <a:srgbClr val="FFDE75"/>
                </a:solidFill>
              </a:rPr>
              <a:t>      </a:t>
            </a:r>
            <a:r>
              <a:rPr sz="3600" dirty="0" err="1" smtClean="0">
                <a:solidFill>
                  <a:srgbClr val="FFDE75"/>
                </a:solidFill>
              </a:rPr>
              <a:t>Τι</a:t>
            </a:r>
            <a:r>
              <a:rPr sz="3600" dirty="0" smtClean="0">
                <a:solidFill>
                  <a:srgbClr val="FFDE75"/>
                </a:solidFill>
              </a:rPr>
              <a:t> </a:t>
            </a:r>
            <a:r>
              <a:rPr sz="3600" dirty="0">
                <a:solidFill>
                  <a:srgbClr val="FFDE75"/>
                </a:solidFill>
              </a:rPr>
              <a:t>παρα</a:t>
            </a:r>
            <a:r>
              <a:rPr sz="3600" dirty="0" err="1">
                <a:solidFill>
                  <a:srgbClr val="FFDE75"/>
                </a:solidFill>
              </a:rPr>
              <a:t>τηρείτε</a:t>
            </a:r>
            <a:r>
              <a:rPr sz="3600" dirty="0">
                <a:solidFill>
                  <a:srgbClr val="FFDE75"/>
                </a:solidFill>
              </a:rPr>
              <a:t>;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9" name="Shape 24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50" name="DSC07567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/>
          </p:cNvSpPr>
          <p:nvPr>
            <p:ph type="title"/>
          </p:nvPr>
        </p:nvSpPr>
        <p:spPr>
          <a:xfrm>
            <a:off x="650239" y="58690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60831">
              <a:defRPr sz="5184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Πώς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γίνετ</a:t>
            </a:r>
            <a:r>
              <a:rPr sz="4800" dirty="0">
                <a:solidFill>
                  <a:srgbClr val="FFC000"/>
                </a:solidFill>
              </a:rPr>
              <a:t>αι η επιλογή των δεδομένων </a:t>
            </a:r>
            <a:r>
              <a:rPr lang="en-US" sz="4800" dirty="0" smtClean="0">
                <a:solidFill>
                  <a:srgbClr val="FFC000"/>
                </a:solidFill>
              </a:rPr>
              <a:t>       </a:t>
            </a:r>
            <a:r>
              <a:rPr sz="4800" dirty="0" smtClean="0">
                <a:solidFill>
                  <a:srgbClr val="FFC000"/>
                </a:solidFill>
              </a:rPr>
              <a:t>από </a:t>
            </a:r>
            <a:r>
              <a:rPr sz="4800" dirty="0">
                <a:solidFill>
                  <a:srgbClr val="FFC000"/>
                </a:solidFill>
              </a:rPr>
              <a:t>τον τεράστιο όγκο πληροφοριών</a:t>
            </a:r>
          </a:p>
        </p:txBody>
      </p:sp>
      <p:sp>
        <p:nvSpPr>
          <p:cNvPr id="253" name="Shape 253"/>
          <p:cNvSpPr>
            <a:spLocks noGrp="1"/>
          </p:cNvSpPr>
          <p:nvPr>
            <p:ph type="body" idx="1"/>
          </p:nvPr>
        </p:nvSpPr>
        <p:spPr>
          <a:xfrm>
            <a:off x="650239" y="2923911"/>
            <a:ext cx="11704322" cy="31050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sz="3600" dirty="0">
                <a:solidFill>
                  <a:srgbClr val="FFDE75"/>
                </a:solidFill>
              </a:rPr>
              <a:t>Video </a:t>
            </a:r>
            <a:r>
              <a:rPr sz="3600" dirty="0" err="1">
                <a:solidFill>
                  <a:srgbClr val="FFDE75"/>
                </a:solidFill>
              </a:rPr>
              <a:t>με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άμμο</a:t>
            </a:r>
            <a:r>
              <a:rPr sz="3600" dirty="0">
                <a:solidFill>
                  <a:srgbClr val="FFDE75"/>
                </a:solidFill>
              </a:rPr>
              <a:t> και </a:t>
            </a:r>
            <a:r>
              <a:rPr sz="3600" dirty="0" err="1">
                <a:solidFill>
                  <a:srgbClr val="FFDE75"/>
                </a:solidFill>
              </a:rPr>
              <a:t>σουρωτήρι</a:t>
            </a:r>
            <a:endParaRPr sz="3600" dirty="0">
              <a:solidFill>
                <a:srgbClr val="FFDE75"/>
              </a:solidFill>
            </a:endParaRPr>
          </a:p>
          <a:p>
            <a:pPr>
              <a:lnSpc>
                <a:spcPct val="100000"/>
              </a:lnSpc>
            </a:pPr>
            <a:r>
              <a:rPr sz="3600" dirty="0" err="1">
                <a:solidFill>
                  <a:srgbClr val="FFDE75"/>
                </a:solidFill>
              </a:rPr>
              <a:t>Πώς</a:t>
            </a:r>
            <a:r>
              <a:rPr sz="3600" dirty="0">
                <a:solidFill>
                  <a:srgbClr val="FFDE75"/>
                </a:solidFill>
              </a:rPr>
              <a:t> </a:t>
            </a:r>
            <a:r>
              <a:rPr sz="3600" dirty="0" err="1">
                <a:solidFill>
                  <a:srgbClr val="FFDE75"/>
                </a:solidFill>
              </a:rPr>
              <a:t>γίνετ</a:t>
            </a:r>
            <a:r>
              <a:rPr sz="3600" dirty="0">
                <a:solidFill>
                  <a:srgbClr val="FFDE75"/>
                </a:solidFill>
              </a:rPr>
              <a:t>αι η επιλογή των σημαντικών δεδομένων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78163" y="5405773"/>
            <a:ext cx="4248473" cy="238976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>
                <a:solidFill>
                  <a:srgbClr val="FFFF00"/>
                </a:solidFill>
              </a:defRPr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Μέθοδοι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της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Σωμ</a:t>
            </a:r>
            <a:r>
              <a:rPr sz="4800" dirty="0">
                <a:solidFill>
                  <a:srgbClr val="FFC000"/>
                </a:solidFill>
              </a:rPr>
              <a:t>ατιδιακής Φυσικής</a:t>
            </a:r>
          </a:p>
        </p:txBody>
      </p:sp>
      <p:pic>
        <p:nvPicPr>
          <p:cNvPr id="257" name="image2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239" y="2492586"/>
            <a:ext cx="11704322" cy="59605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xfrm>
            <a:off x="650239" y="55632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Πώς</a:t>
            </a:r>
            <a:r>
              <a:rPr sz="4800" dirty="0">
                <a:solidFill>
                  <a:srgbClr val="FFC000"/>
                </a:solidFill>
              </a:rPr>
              <a:t> θα </a:t>
            </a:r>
            <a:r>
              <a:rPr sz="4800" dirty="0" err="1">
                <a:solidFill>
                  <a:srgbClr val="FFC000"/>
                </a:solidFill>
              </a:rPr>
              <a:t>δείχν</a:t>
            </a:r>
            <a:r>
              <a:rPr sz="4800" dirty="0">
                <a:solidFill>
                  <a:srgbClr val="FFC000"/>
                </a:solidFill>
              </a:rPr>
              <a:t>αμε </a:t>
            </a:r>
            <a:r>
              <a:rPr lang="en-US" sz="4800" dirty="0" smtClean="0">
                <a:solidFill>
                  <a:srgbClr val="FFC000"/>
                </a:solidFill>
              </a:rPr>
              <a:t/>
            </a:r>
            <a:br>
              <a:rPr lang="en-US" sz="4800" dirty="0" smtClean="0">
                <a:solidFill>
                  <a:srgbClr val="FFC000"/>
                </a:solidFill>
              </a:rPr>
            </a:br>
            <a:r>
              <a:rPr sz="4800" dirty="0" smtClean="0">
                <a:solidFill>
                  <a:srgbClr val="FFC000"/>
                </a:solidFill>
              </a:rPr>
              <a:t>την </a:t>
            </a:r>
            <a:r>
              <a:rPr sz="4800" dirty="0">
                <a:solidFill>
                  <a:srgbClr val="FFC000"/>
                </a:solidFill>
              </a:rPr>
              <a:t>σύγκρουση των δεσμών πρωτονίων;</a:t>
            </a:r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669752" y="2832361"/>
            <a:ext cx="11704322" cy="643692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sz="4000" dirty="0" err="1">
                <a:solidFill>
                  <a:srgbClr val="FFDE75"/>
                </a:solidFill>
              </a:rPr>
              <a:t>Με</a:t>
            </a:r>
            <a:r>
              <a:rPr sz="4000" dirty="0">
                <a:solidFill>
                  <a:srgbClr val="FFDE75"/>
                </a:solidFill>
              </a:rPr>
              <a:t> </a:t>
            </a:r>
            <a:r>
              <a:rPr sz="4000" dirty="0" err="1">
                <a:solidFill>
                  <a:srgbClr val="FFDE75"/>
                </a:solidFill>
              </a:rPr>
              <a:t>δύο</a:t>
            </a:r>
            <a:r>
              <a:rPr sz="4000" dirty="0">
                <a:solidFill>
                  <a:srgbClr val="FFDE75"/>
                </a:solidFill>
              </a:rPr>
              <a:t> </a:t>
            </a:r>
            <a:r>
              <a:rPr sz="4000" dirty="0" err="1">
                <a:solidFill>
                  <a:srgbClr val="FFDE75"/>
                </a:solidFill>
              </a:rPr>
              <a:t>δέσμες</a:t>
            </a:r>
            <a:r>
              <a:rPr sz="4000" dirty="0">
                <a:solidFill>
                  <a:srgbClr val="FFDE75"/>
                </a:solidFill>
              </a:rPr>
              <a:t>  laser</a:t>
            </a:r>
          </a:p>
          <a:p>
            <a:pPr>
              <a:lnSpc>
                <a:spcPct val="100000"/>
              </a:lnSpc>
            </a:pPr>
            <a:r>
              <a:rPr sz="4000" dirty="0" err="1">
                <a:solidFill>
                  <a:srgbClr val="FFDE75"/>
                </a:solidFill>
              </a:rPr>
              <a:t>Με</a:t>
            </a:r>
            <a:r>
              <a:rPr sz="4000" dirty="0">
                <a:solidFill>
                  <a:srgbClr val="FFDE75"/>
                </a:solidFill>
              </a:rPr>
              <a:t> β</a:t>
            </a:r>
            <a:r>
              <a:rPr sz="4000" dirty="0" err="1">
                <a:solidFill>
                  <a:srgbClr val="FFDE75"/>
                </a:solidFill>
              </a:rPr>
              <a:t>όλους</a:t>
            </a:r>
            <a:r>
              <a:rPr sz="4000" dirty="0">
                <a:solidFill>
                  <a:srgbClr val="FFDE75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sz="4000" dirty="0" err="1">
                <a:solidFill>
                  <a:srgbClr val="FFDE75"/>
                </a:solidFill>
              </a:rPr>
              <a:t>Με</a:t>
            </a:r>
            <a:r>
              <a:rPr sz="4000" dirty="0">
                <a:solidFill>
                  <a:srgbClr val="FFDE75"/>
                </a:solidFill>
              </a:rPr>
              <a:t> μα</a:t>
            </a:r>
            <a:r>
              <a:rPr sz="4000" dirty="0" err="1">
                <a:solidFill>
                  <a:srgbClr val="FFDE75"/>
                </a:solidFill>
              </a:rPr>
              <a:t>γνητάκι</a:t>
            </a:r>
            <a:r>
              <a:rPr sz="4000" dirty="0">
                <a:solidFill>
                  <a:srgbClr val="FFDE75"/>
                </a:solidFill>
              </a:rPr>
              <a:t>α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64" name="DSC07485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484886">
              <a:defRPr sz="6640"/>
            </a:pPr>
            <a:r>
              <a:rPr sz="4800" dirty="0">
                <a:solidFill>
                  <a:srgbClr val="FFC000"/>
                </a:solidFill>
              </a:rPr>
              <a:t>Απ</a:t>
            </a:r>
            <a:r>
              <a:rPr sz="4800" dirty="0" err="1">
                <a:solidFill>
                  <a:srgbClr val="FFC000"/>
                </a:solidFill>
              </a:rPr>
              <a:t>εικόνιση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της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σύγκρουσης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led</a:t>
            </a:r>
          </a:p>
        </p:txBody>
      </p:sp>
      <p:pic>
        <p:nvPicPr>
          <p:cNvPr id="268" name="image21.jpg" descr="DSC0336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9069" y="2040274"/>
            <a:ext cx="9446663" cy="7084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image67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Πείρ</a:t>
            </a:r>
            <a:r>
              <a:rPr sz="4800" dirty="0">
                <a:solidFill>
                  <a:srgbClr val="FFC000"/>
                </a:solidFill>
              </a:rPr>
              <a:t>αμα με laser</a:t>
            </a:r>
          </a:p>
        </p:txBody>
      </p:sp>
      <p:sp>
        <p:nvSpPr>
          <p:cNvPr id="271" name="Shape 271"/>
          <p:cNvSpPr>
            <a:spLocks noGrp="1"/>
          </p:cNvSpPr>
          <p:nvPr>
            <p:ph type="body" idx="1"/>
          </p:nvPr>
        </p:nvSpPr>
        <p:spPr>
          <a:xfrm>
            <a:off x="650239" y="2212504"/>
            <a:ext cx="11704322" cy="643692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4000" dirty="0" err="1">
                <a:solidFill>
                  <a:srgbClr val="FFDE75"/>
                </a:solidFill>
              </a:rPr>
              <a:t>Προσ</a:t>
            </a:r>
            <a:r>
              <a:rPr sz="4000" dirty="0">
                <a:solidFill>
                  <a:srgbClr val="FFDE75"/>
                </a:solidFill>
              </a:rPr>
              <a:t>παθήστε να δείξετε την σύγκρουση των δεσμών laser </a:t>
            </a:r>
          </a:p>
          <a:p>
            <a:r>
              <a:rPr sz="4000" dirty="0" err="1">
                <a:solidFill>
                  <a:srgbClr val="FFDE75"/>
                </a:solidFill>
              </a:rPr>
              <a:t>Χρησιμο</a:t>
            </a:r>
            <a:r>
              <a:rPr sz="4000" dirty="0">
                <a:solidFill>
                  <a:srgbClr val="FFDE75"/>
                </a:solidFill>
              </a:rPr>
              <a:t>ποιήστε ταλκ και καπνό τσιγάρου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55" y="4372744"/>
            <a:ext cx="6873491" cy="504056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484886">
              <a:defRPr sz="664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σωλήνες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κή</a:t>
            </a:r>
            <a:r>
              <a:rPr sz="4800" dirty="0">
                <a:solidFill>
                  <a:srgbClr val="FFC000"/>
                </a:solidFill>
              </a:rPr>
              <a:t>που- 2 επίπεδα</a:t>
            </a:r>
          </a:p>
        </p:txBody>
      </p:sp>
      <p:pic>
        <p:nvPicPr>
          <p:cNvPr id="275" name="image22.jpg" descr="DSC06624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9872" y="1996480"/>
            <a:ext cx="9505056" cy="7128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σωλήνες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κή</a:t>
            </a:r>
            <a:r>
              <a:rPr sz="4800" dirty="0">
                <a:solidFill>
                  <a:srgbClr val="FFC000"/>
                </a:solidFill>
              </a:rPr>
              <a:t>που</a:t>
            </a:r>
          </a:p>
        </p:txBody>
      </p:sp>
      <p:pic>
        <p:nvPicPr>
          <p:cNvPr id="279" name="image23.jpg" descr="DSC0675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5876" y="1996479"/>
            <a:ext cx="9613068" cy="72098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άχρηστ</a:t>
            </a:r>
            <a:r>
              <a:rPr sz="4800" dirty="0">
                <a:solidFill>
                  <a:srgbClr val="FFC000"/>
                </a:solidFill>
              </a:rPr>
              <a:t>α ρολά</a:t>
            </a:r>
          </a:p>
        </p:txBody>
      </p:sp>
      <p:pic>
        <p:nvPicPr>
          <p:cNvPr id="283" name="image24.jpg" descr="DSC0666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μα</a:t>
            </a:r>
            <a:r>
              <a:rPr sz="4800" dirty="0" err="1">
                <a:solidFill>
                  <a:srgbClr val="FFC000"/>
                </a:solidFill>
              </a:rPr>
              <a:t>κετόχ</a:t>
            </a:r>
            <a:r>
              <a:rPr sz="4800" dirty="0">
                <a:solidFill>
                  <a:srgbClr val="FFC000"/>
                </a:solidFill>
              </a:rPr>
              <a:t>αρτα</a:t>
            </a:r>
          </a:p>
        </p:txBody>
      </p:sp>
      <p:pic>
        <p:nvPicPr>
          <p:cNvPr id="287" name="image25.jpg" descr="DSC03337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8" y="1996480"/>
            <a:ext cx="9601064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484886">
              <a:defRPr sz="6640"/>
            </a:pPr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led- α</a:t>
            </a:r>
            <a:r>
              <a:rPr sz="4800" dirty="0" err="1">
                <a:solidFill>
                  <a:srgbClr val="FFC000"/>
                </a:solidFill>
              </a:rPr>
              <a:t>νιχνευτής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φωτογρ</a:t>
            </a:r>
            <a:r>
              <a:rPr sz="4800" dirty="0">
                <a:solidFill>
                  <a:srgbClr val="FFC000"/>
                </a:solidFill>
              </a:rPr>
              <a:t>αφική </a:t>
            </a:r>
          </a:p>
        </p:txBody>
      </p:sp>
      <p:pic>
        <p:nvPicPr>
          <p:cNvPr id="291" name="image26.jpg" descr="DSC0664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0821" y="1829909"/>
            <a:ext cx="9823159" cy="73673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5400"/>
            </a:pPr>
            <a:r>
              <a:rPr sz="4800" dirty="0" err="1">
                <a:solidFill>
                  <a:srgbClr val="FFC000"/>
                </a:solidFill>
              </a:rPr>
              <a:t>Χρήση</a:t>
            </a:r>
            <a:r>
              <a:rPr sz="4800" dirty="0">
                <a:solidFill>
                  <a:srgbClr val="FFC000"/>
                </a:solidFill>
              </a:rPr>
              <a:t> led- </a:t>
            </a:r>
            <a:r>
              <a:rPr sz="4800" dirty="0" err="1">
                <a:solidFill>
                  <a:srgbClr val="FFC000"/>
                </a:solidFill>
              </a:rPr>
              <a:t>δι</a:t>
            </a:r>
            <a:r>
              <a:rPr sz="4800" dirty="0">
                <a:solidFill>
                  <a:srgbClr val="FFC000"/>
                </a:solidFill>
              </a:rPr>
              <a:t>αφανής σωλήνας- μαγνητάκια</a:t>
            </a:r>
          </a:p>
        </p:txBody>
      </p:sp>
      <p:pic>
        <p:nvPicPr>
          <p:cNvPr id="295" name="image27.jpg" descr="DSC0664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7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72516">
              <a:defRPr sz="784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μπ</a:t>
            </a:r>
            <a:r>
              <a:rPr sz="4800" dirty="0" err="1">
                <a:solidFill>
                  <a:srgbClr val="FFC000"/>
                </a:solidFill>
              </a:rPr>
              <a:t>ισκότ</a:t>
            </a:r>
            <a:r>
              <a:rPr sz="4800" dirty="0">
                <a:solidFill>
                  <a:srgbClr val="FFC000"/>
                </a:solidFill>
              </a:rPr>
              <a:t>α- ζαχαρωτά!</a:t>
            </a:r>
          </a:p>
        </p:txBody>
      </p:sp>
      <p:pic>
        <p:nvPicPr>
          <p:cNvPr id="299" name="image28.jpg" descr="DSC0326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8" y="1996480"/>
            <a:ext cx="9601064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>
                <a:solidFill>
                  <a:srgbClr val="FFC000"/>
                </a:solidFill>
              </a:rPr>
              <a:t>Η </a:t>
            </a:r>
            <a:r>
              <a:rPr sz="4800" dirty="0" err="1">
                <a:solidFill>
                  <a:srgbClr val="FFC000"/>
                </a:solidFill>
              </a:rPr>
              <a:t>τομή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του</a:t>
            </a:r>
            <a:r>
              <a:rPr sz="4800" dirty="0">
                <a:solidFill>
                  <a:srgbClr val="FFC000"/>
                </a:solidFill>
              </a:rPr>
              <a:t> α</a:t>
            </a:r>
            <a:r>
              <a:rPr sz="4800" dirty="0" err="1">
                <a:solidFill>
                  <a:srgbClr val="FFC000"/>
                </a:solidFill>
              </a:rPr>
              <a:t>νιχνευτή</a:t>
            </a:r>
            <a:endParaRPr sz="4800" dirty="0">
              <a:solidFill>
                <a:srgbClr val="FFC000"/>
              </a:solidFill>
            </a:endParaRPr>
          </a:p>
        </p:txBody>
      </p:sp>
      <p:pic>
        <p:nvPicPr>
          <p:cNvPr id="303" name="image29.jpg" descr="DSC05869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9069" y="2040273"/>
            <a:ext cx="9446663" cy="70849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08254">
              <a:defRPr sz="696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τζάμι</a:t>
            </a:r>
            <a:r>
              <a:rPr sz="4800" dirty="0">
                <a:solidFill>
                  <a:srgbClr val="FFC000"/>
                </a:solidFill>
              </a:rPr>
              <a:t>- </a:t>
            </a:r>
            <a:r>
              <a:rPr sz="4800" dirty="0" err="1">
                <a:solidFill>
                  <a:srgbClr val="FFC000"/>
                </a:solidFill>
              </a:rPr>
              <a:t>κύκλωμ</a:t>
            </a:r>
            <a:r>
              <a:rPr sz="4800" dirty="0">
                <a:solidFill>
                  <a:srgbClr val="FFC000"/>
                </a:solidFill>
              </a:rPr>
              <a:t>α σε σειρά</a:t>
            </a:r>
          </a:p>
        </p:txBody>
      </p:sp>
      <p:pic>
        <p:nvPicPr>
          <p:cNvPr id="307" name="image30.jpg" descr="CERN FOR KIDS 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868" y="1996480"/>
            <a:ext cx="9577064" cy="7182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" name="Group 509"/>
          <p:cNvGrpSpPr/>
          <p:nvPr/>
        </p:nvGrpSpPr>
        <p:grpSpPr>
          <a:xfrm>
            <a:off x="1514970" y="817313"/>
            <a:ext cx="10947964" cy="7306172"/>
            <a:chOff x="0" y="-1"/>
            <a:chExt cx="7697786" cy="5137151"/>
          </a:xfrm>
        </p:grpSpPr>
        <p:pic>
          <p:nvPicPr>
            <p:cNvPr id="492" name="image2.tif" descr="Picture 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31762"/>
              <a:ext cx="7392987" cy="50053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3" name="Shape 493"/>
            <p:cNvSpPr/>
            <p:nvPr/>
          </p:nvSpPr>
          <p:spPr>
            <a:xfrm flipV="1">
              <a:off x="5792786" y="3006724"/>
              <a:ext cx="381000" cy="152402"/>
            </a:xfrm>
            <a:prstGeom prst="line">
              <a:avLst/>
            </a:prstGeom>
            <a:noFill/>
            <a:ln w="19050" cap="flat">
              <a:solidFill>
                <a:srgbClr val="2E902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 flipV="1">
              <a:off x="4268787" y="2225674"/>
              <a:ext cx="304800" cy="152402"/>
            </a:xfrm>
            <a:prstGeom prst="line">
              <a:avLst/>
            </a:prstGeom>
            <a:noFill/>
            <a:ln w="19050" cap="flat">
              <a:solidFill>
                <a:srgbClr val="2E902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 flipV="1">
              <a:off x="3506787" y="1863724"/>
              <a:ext cx="304800" cy="152402"/>
            </a:xfrm>
            <a:prstGeom prst="line">
              <a:avLst/>
            </a:prstGeom>
            <a:noFill/>
            <a:ln w="19050" cap="flat">
              <a:solidFill>
                <a:srgbClr val="2E902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 flipV="1">
              <a:off x="2225674" y="1277937"/>
              <a:ext cx="220663" cy="73026"/>
            </a:xfrm>
            <a:prstGeom prst="line">
              <a:avLst/>
            </a:prstGeom>
            <a:noFill/>
            <a:ln w="19050" cap="flat">
              <a:solidFill>
                <a:srgbClr val="C62017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 flipV="1">
              <a:off x="1639222" y="978397"/>
              <a:ext cx="218818" cy="78381"/>
            </a:xfrm>
            <a:prstGeom prst="line">
              <a:avLst/>
            </a:prstGeom>
            <a:noFill/>
            <a:ln w="19050" cap="flat">
              <a:solidFill>
                <a:srgbClr val="C62017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 flipV="1">
              <a:off x="334962" y="304800"/>
              <a:ext cx="228600" cy="76200"/>
            </a:xfrm>
            <a:prstGeom prst="line">
              <a:avLst/>
            </a:prstGeom>
            <a:noFill/>
            <a:ln w="19050" cap="flat">
              <a:solidFill>
                <a:srgbClr val="C62017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6707186" y="3352800"/>
              <a:ext cx="990600" cy="0"/>
            </a:xfrm>
            <a:prstGeom prst="line">
              <a:avLst/>
            </a:prstGeom>
            <a:noFill/>
            <a:ln w="19050" cap="flat">
              <a:solidFill>
                <a:srgbClr val="2E902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7298371" y="3359784"/>
              <a:ext cx="1" cy="990601"/>
            </a:xfrm>
            <a:prstGeom prst="line">
              <a:avLst/>
            </a:prstGeom>
            <a:noFill/>
            <a:ln w="19050" cap="flat">
              <a:solidFill>
                <a:srgbClr val="2E902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2485740" y="1069975"/>
              <a:ext cx="323029" cy="2813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92D050"/>
                  </a:solidFill>
                </a:defRPr>
              </a:lvl1pPr>
            </a:lstStyle>
            <a:p>
              <a:r>
                <a:rPr dirty="0">
                  <a:solidFill>
                    <a:srgbClr val="FFDE75"/>
                  </a:solidFill>
                </a:rPr>
                <a:t> </a:t>
              </a:r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Ιός</a:t>
              </a:r>
              <a:endParaRPr sz="2000" dirty="0">
                <a:solidFill>
                  <a:srgbClr val="FFDE7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2" name="Shape 502"/>
            <p:cNvSpPr/>
            <p:nvPr/>
          </p:nvSpPr>
          <p:spPr>
            <a:xfrm>
              <a:off x="2222505" y="873125"/>
              <a:ext cx="481951" cy="259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92D050"/>
                  </a:solidFill>
                </a:defRPr>
              </a:lvl1pPr>
            </a:lstStyle>
            <a:p>
              <a:r>
                <a:rPr sz="18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Άτομο</a:t>
              </a:r>
              <a:endParaRPr sz="1800" dirty="0">
                <a:solidFill>
                  <a:srgbClr val="FFDE7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3" name="Shape 503"/>
            <p:cNvSpPr/>
            <p:nvPr/>
          </p:nvSpPr>
          <p:spPr>
            <a:xfrm>
              <a:off x="1908401" y="688975"/>
              <a:ext cx="827975" cy="2813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92D050"/>
                  </a:solidFill>
                </a:defRPr>
              </a:lvl1pPr>
            </a:lstStyle>
            <a:p>
              <a:r>
                <a:rPr dirty="0">
                  <a:solidFill>
                    <a:srgbClr val="FFEBAB"/>
                  </a:solidFill>
                </a:rPr>
                <a:t> </a:t>
              </a:r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Πρωτόνιο</a:t>
              </a:r>
              <a:endParaRPr sz="2000" dirty="0">
                <a:solidFill>
                  <a:srgbClr val="FFDE7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4" name="Shape 504"/>
            <p:cNvSpPr/>
            <p:nvPr/>
          </p:nvSpPr>
          <p:spPr>
            <a:xfrm>
              <a:off x="623474" y="-1"/>
              <a:ext cx="1228099" cy="2813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92D050"/>
                  </a:solidFill>
                </a:defRPr>
              </a:lvl1pPr>
            </a:lstStyle>
            <a:p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Μεγάλη</a:t>
              </a:r>
              <a:r>
                <a:rPr sz="2000" dirty="0">
                  <a:solidFill>
                    <a:srgbClr val="FFDE75"/>
                  </a:solidFill>
                  <a:latin typeface="Calibri" panose="020F0502020204030204" pitchFamily="34" charset="0"/>
                </a:rPr>
                <a:t> </a:t>
              </a:r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Έκρηξη</a:t>
              </a:r>
              <a:endParaRPr sz="2000" dirty="0">
                <a:solidFill>
                  <a:srgbClr val="FFDE7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5" name="Shape 505"/>
            <p:cNvSpPr/>
            <p:nvPr/>
          </p:nvSpPr>
          <p:spPr>
            <a:xfrm>
              <a:off x="3644267" y="1527175"/>
              <a:ext cx="442503" cy="476090"/>
            </a:xfrm>
            <a:prstGeom prst="rect">
              <a:avLst/>
            </a:prstGeom>
            <a:solidFill>
              <a:srgbClr val="9CB084"/>
            </a:solidFill>
            <a:ln w="25400" cap="flat">
              <a:solidFill>
                <a:srgbClr val="728060"/>
              </a:solidFill>
              <a:prstDash val="solid"/>
              <a:round/>
            </a:ln>
            <a:effectLst>
              <a:outerShdw blurRad="190500" dist="228600" dir="2700000" rotWithShape="0">
                <a:srgbClr val="000000">
                  <a:alpha val="255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Book Antiqua"/>
                  <a:ea typeface="Book Antiqua"/>
                  <a:cs typeface="Book Antiqua"/>
                  <a:sym typeface="Book Antiqua"/>
                </a:defRPr>
              </a:lvl1pPr>
            </a:lstStyle>
            <a:p>
              <a:r>
                <a:t>Γή</a:t>
              </a:r>
            </a:p>
          </p:txBody>
        </p:sp>
        <p:sp>
          <p:nvSpPr>
            <p:cNvPr id="506" name="Shape 506"/>
            <p:cNvSpPr/>
            <p:nvPr/>
          </p:nvSpPr>
          <p:spPr>
            <a:xfrm>
              <a:off x="6050357" y="2719386"/>
              <a:ext cx="785942" cy="2423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80000"/>
                </a:lnSpc>
                <a:defRPr sz="1600">
                  <a:solidFill>
                    <a:srgbClr val="FFFF00"/>
                  </a:solidFill>
                </a:defRPr>
              </a:lvl1pPr>
            </a:lstStyle>
            <a:p>
              <a:r>
                <a:rPr sz="2000" dirty="0">
                  <a:latin typeface="Calibri" panose="020F0502020204030204" pitchFamily="34" charset="0"/>
                </a:rPr>
                <a:t> </a:t>
              </a:r>
              <a:r>
                <a:rPr sz="2000" dirty="0">
                  <a:solidFill>
                    <a:srgbClr val="FFDE75"/>
                  </a:solidFill>
                  <a:latin typeface="Calibri" panose="020F0502020204030204" pitchFamily="34" charset="0"/>
                </a:rPr>
                <a:t>Γαλα</a:t>
              </a:r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ξίες</a:t>
              </a:r>
              <a:endParaRPr sz="2000" dirty="0">
                <a:solidFill>
                  <a:srgbClr val="FFDE7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7" name="Shape 507"/>
            <p:cNvSpPr/>
            <p:nvPr/>
          </p:nvSpPr>
          <p:spPr>
            <a:xfrm>
              <a:off x="6817138" y="3100387"/>
              <a:ext cx="627349" cy="2423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80000"/>
                </a:lnSpc>
                <a:defRPr sz="1600">
                  <a:solidFill>
                    <a:srgbClr val="FFFF00"/>
                  </a:solidFill>
                </a:defRPr>
              </a:lvl1pPr>
            </a:lstStyle>
            <a:p>
              <a:r>
                <a:rPr sz="2000" dirty="0" err="1">
                  <a:solidFill>
                    <a:srgbClr val="FFDE75"/>
                  </a:solidFill>
                  <a:latin typeface="Calibri" panose="020F0502020204030204" pitchFamily="34" charset="0"/>
                </a:rPr>
                <a:t>Σύμ</a:t>
              </a:r>
              <a:r>
                <a:rPr sz="2000" dirty="0">
                  <a:solidFill>
                    <a:srgbClr val="FFDE75"/>
                  </a:solidFill>
                  <a:latin typeface="Calibri" panose="020F0502020204030204" pitchFamily="34" charset="0"/>
                </a:rPr>
                <a:t>παν</a:t>
              </a:r>
            </a:p>
          </p:txBody>
        </p:sp>
        <p:sp>
          <p:nvSpPr>
            <p:cNvPr id="508" name="Shape 508"/>
            <p:cNvSpPr/>
            <p:nvPr/>
          </p:nvSpPr>
          <p:spPr>
            <a:xfrm flipV="1">
              <a:off x="1915447" y="1130797"/>
              <a:ext cx="218818" cy="78381"/>
            </a:xfrm>
            <a:prstGeom prst="line">
              <a:avLst/>
            </a:prstGeom>
            <a:noFill/>
            <a:ln w="19050" cap="flat">
              <a:solidFill>
                <a:srgbClr val="C62017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4" name="Group 514"/>
          <p:cNvGrpSpPr/>
          <p:nvPr/>
        </p:nvGrpSpPr>
        <p:grpSpPr>
          <a:xfrm>
            <a:off x="9211732" y="7102970"/>
            <a:ext cx="3251202" cy="2325511"/>
            <a:chOff x="76200" y="0"/>
            <a:chExt cx="2286000" cy="1635125"/>
          </a:xfrm>
        </p:grpSpPr>
        <p:pic>
          <p:nvPicPr>
            <p:cNvPr id="510" name="image3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6200" y="0"/>
              <a:ext cx="1238250" cy="118745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099" dir="2700000" rotWithShape="0">
                <a:srgbClr val="EEECE1">
                  <a:alpha val="74997"/>
                </a:srgbClr>
              </a:outerShdw>
            </a:effectLst>
          </p:spPr>
        </p:pic>
        <p:sp>
          <p:nvSpPr>
            <p:cNvPr id="511" name="Shape 511"/>
            <p:cNvSpPr/>
            <p:nvPr/>
          </p:nvSpPr>
          <p:spPr>
            <a:xfrm>
              <a:off x="90890" y="768350"/>
              <a:ext cx="405308" cy="194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st="38099" dir="2700000" rotWithShape="0">
                <a:srgbClr val="EEECE1">
                  <a:alpha val="74997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>
                  <a:effectLst>
                    <a:outerShdw blurRad="38100" dist="38100" dir="2700000" rotWithShape="0">
                      <a:srgbClr val="FFFFFF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Hubble</a:t>
              </a:r>
            </a:p>
          </p:txBody>
        </p:sp>
        <p:pic>
          <p:nvPicPr>
            <p:cNvPr id="512" name="image4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90600" y="914400"/>
              <a:ext cx="1371600" cy="7207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099" dir="2700000" rotWithShape="0">
                <a:srgbClr val="EEECE1">
                  <a:alpha val="74997"/>
                </a:srgbClr>
              </a:outerShdw>
            </a:effectLst>
          </p:spPr>
        </p:pic>
        <p:sp>
          <p:nvSpPr>
            <p:cNvPr id="513" name="Shape 513"/>
            <p:cNvSpPr/>
            <p:nvPr/>
          </p:nvSpPr>
          <p:spPr>
            <a:xfrm>
              <a:off x="1078753" y="1020762"/>
              <a:ext cx="401926" cy="1817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st="38099" dir="2700000" rotWithShape="0">
                <a:srgbClr val="EEECE1">
                  <a:alpha val="74997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1200">
                  <a:effectLst>
                    <a:outerShdw blurRad="38100" dist="38100" dir="2700000" rotWithShape="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WMAP</a:t>
              </a:r>
            </a:p>
          </p:txBody>
        </p:sp>
      </p:grpSp>
      <p:pic>
        <p:nvPicPr>
          <p:cNvPr id="515" name="image5.jpg" descr="sriimg20040301_4754942_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861974" y="1691075"/>
            <a:ext cx="2709333" cy="1989103"/>
          </a:xfrm>
          <a:prstGeom prst="rect">
            <a:avLst/>
          </a:prstGeom>
          <a:ln w="12700">
            <a:miter lim="400000"/>
          </a:ln>
          <a:effectLst>
            <a:outerShdw blurRad="63500" dist="38099" dir="2700000" rotWithShape="0">
              <a:srgbClr val="EEECE1">
                <a:alpha val="74997"/>
              </a:srgbClr>
            </a:outerShdw>
          </a:effectLst>
        </p:spPr>
      </p:pic>
      <p:sp>
        <p:nvSpPr>
          <p:cNvPr id="516" name="Shape 516"/>
          <p:cNvSpPr/>
          <p:nvPr/>
        </p:nvSpPr>
        <p:spPr>
          <a:xfrm rot="19742175">
            <a:off x="11646939" y="7749548"/>
            <a:ext cx="402221" cy="328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3" rIns="65022" bIns="65023">
            <a:spAutoFit/>
          </a:bodyPr>
          <a:lstStyle>
            <a:lvl1pPr>
              <a:lnSpc>
                <a:spcPct val="80000"/>
              </a:lnSpc>
              <a:defRPr sz="1600">
                <a:solidFill>
                  <a:srgbClr val="2E9029"/>
                </a:solidFill>
              </a:defRPr>
            </a:lvl1pPr>
          </a:lstStyle>
          <a:p>
            <a:r>
              <a:t>cm</a:t>
            </a:r>
          </a:p>
        </p:txBody>
      </p:sp>
      <p:grpSp>
        <p:nvGrpSpPr>
          <p:cNvPr id="522" name="Group 522"/>
          <p:cNvGrpSpPr/>
          <p:nvPr/>
        </p:nvGrpSpPr>
        <p:grpSpPr>
          <a:xfrm>
            <a:off x="384951" y="6635283"/>
            <a:ext cx="8019627" cy="2719652"/>
            <a:chOff x="42069" y="0"/>
            <a:chExt cx="5638800" cy="1912255"/>
          </a:xfrm>
        </p:grpSpPr>
        <p:sp>
          <p:nvSpPr>
            <p:cNvPr id="517" name="Shape 517"/>
            <p:cNvSpPr/>
            <p:nvPr/>
          </p:nvSpPr>
          <p:spPr>
            <a:xfrm>
              <a:off x="42069" y="514278"/>
              <a:ext cx="5638800" cy="1397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l">
                <a:lnSpc>
                  <a:spcPct val="110000"/>
                </a:lnSpc>
                <a:defRPr>
                  <a:solidFill>
                    <a:srgbClr val="FFC000"/>
                  </a:solidFill>
                </a:defRPr>
              </a:pPr>
              <a:r>
                <a:rPr sz="2800" dirty="0" err="1">
                  <a:solidFill>
                    <a:srgbClr val="FFDE75"/>
                  </a:solidFill>
                </a:rPr>
                <a:t>Οι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νόμοι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της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φυσικής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endParaRPr lang="en-US" sz="2800" dirty="0">
                <a:solidFill>
                  <a:srgbClr val="FFDE75"/>
                </a:solidFill>
              </a:endParaRPr>
            </a:p>
            <a:p>
              <a:pPr algn="l">
                <a:lnSpc>
                  <a:spcPct val="110000"/>
                </a:lnSpc>
                <a:defRPr>
                  <a:solidFill>
                    <a:srgbClr val="FFC000"/>
                  </a:solidFill>
                </a:defRPr>
              </a:pPr>
              <a:r>
                <a:rPr sz="2800" dirty="0" err="1">
                  <a:solidFill>
                    <a:srgbClr val="FFDE75"/>
                  </a:solidFill>
                </a:rPr>
                <a:t>στις</a:t>
              </a:r>
              <a:r>
                <a:rPr sz="2800" dirty="0">
                  <a:solidFill>
                    <a:srgbClr val="FFDE75"/>
                  </a:solidFill>
                </a:rPr>
                <a:t> π</a:t>
              </a:r>
              <a:r>
                <a:rPr sz="2800" dirty="0" err="1">
                  <a:solidFill>
                    <a:srgbClr val="FFDE75"/>
                  </a:solidFill>
                </a:rPr>
                <a:t>ρώτες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στιγμές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μετά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την</a:t>
              </a:r>
              <a:r>
                <a:rPr lang="en-US"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Μεγάλη</a:t>
              </a:r>
              <a:r>
                <a:rPr sz="2800" dirty="0">
                  <a:solidFill>
                    <a:srgbClr val="FFDE75"/>
                  </a:solidFill>
                </a:rPr>
                <a:t> </a:t>
              </a:r>
              <a:r>
                <a:rPr sz="2800" dirty="0" err="1">
                  <a:solidFill>
                    <a:srgbClr val="FFDE75"/>
                  </a:solidFill>
                </a:rPr>
                <a:t>Έκρηξη</a:t>
              </a:r>
              <a:r>
                <a:rPr sz="2800" dirty="0">
                  <a:solidFill>
                    <a:srgbClr val="FFDE75"/>
                  </a:solidFill>
                </a:rPr>
                <a:t>.</a:t>
              </a:r>
            </a:p>
            <a:p>
              <a:pPr algn="l">
                <a:lnSpc>
                  <a:spcPct val="110000"/>
                </a:lnSpc>
                <a:defRPr>
                  <a:solidFill>
                    <a:srgbClr val="FFC000"/>
                  </a:solidFill>
                </a:defRPr>
              </a:pPr>
              <a:r>
                <a:rPr sz="2800" dirty="0" err="1">
                  <a:solidFill>
                    <a:srgbClr val="FFDE75"/>
                  </a:solidFill>
                </a:rPr>
                <a:t>Συμ</a:t>
              </a:r>
              <a:r>
                <a:rPr sz="2800" dirty="0">
                  <a:solidFill>
                    <a:srgbClr val="FFDE75"/>
                  </a:solidFill>
                </a:rPr>
                <a:t>βίωση μεταξύ σωματιδιακής φυσικής, αστροφυσικής,</a:t>
              </a:r>
              <a:r>
                <a:rPr lang="en-US" sz="2800" dirty="0">
                  <a:solidFill>
                    <a:srgbClr val="FFDE75"/>
                  </a:solidFill>
                </a:rPr>
                <a:t> </a:t>
              </a:r>
              <a:r>
                <a:rPr sz="2800" dirty="0">
                  <a:solidFill>
                    <a:srgbClr val="FFDE75"/>
                  </a:solidFill>
                </a:rPr>
                <a:t>και κοσμολογίας</a:t>
              </a:r>
              <a:r>
                <a:rPr sz="2800" dirty="0">
                  <a:solidFill>
                    <a:srgbClr val="FFDE75"/>
                  </a:solidFill>
                  <a:latin typeface="Lucida Sans" panose="020B0602030504020204" pitchFamily="34" charset="0"/>
                </a:rPr>
                <a:t>. </a:t>
              </a:r>
            </a:p>
          </p:txBody>
        </p:sp>
        <p:grpSp>
          <p:nvGrpSpPr>
            <p:cNvPr id="521" name="Group 521"/>
            <p:cNvGrpSpPr/>
            <p:nvPr/>
          </p:nvGrpSpPr>
          <p:grpSpPr>
            <a:xfrm>
              <a:off x="914400" y="0"/>
              <a:ext cx="485776" cy="581531"/>
              <a:chOff x="0" y="0"/>
              <a:chExt cx="485775" cy="581530"/>
            </a:xfrm>
          </p:grpSpPr>
          <p:sp>
            <p:nvSpPr>
              <p:cNvPr id="518" name="Shape 518"/>
              <p:cNvSpPr/>
              <p:nvPr/>
            </p:nvSpPr>
            <p:spPr>
              <a:xfrm>
                <a:off x="0" y="29632"/>
                <a:ext cx="485775" cy="551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200"/>
                    </a:moveTo>
                    <a:lnTo>
                      <a:pt x="16200" y="15200"/>
                    </a:lnTo>
                    <a:lnTo>
                      <a:pt x="16200" y="0"/>
                    </a:lnTo>
                    <a:lnTo>
                      <a:pt x="5400" y="0"/>
                    </a:lnTo>
                    <a:lnTo>
                      <a:pt x="5400" y="15200"/>
                    </a:lnTo>
                    <a:lnTo>
                      <a:pt x="0" y="15200"/>
                    </a:lnTo>
                    <a:lnTo>
                      <a:pt x="10800" y="21600"/>
                    </a:lnTo>
                    <a:lnTo>
                      <a:pt x="21600" y="15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A62AB"/>
                  </a:gs>
                  <a:gs pos="100000">
                    <a:srgbClr val="000000"/>
                  </a:gs>
                </a:gsLst>
                <a:lin ang="5400000" scaled="0"/>
              </a:gradFill>
              <a:ln w="9525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19" name="Shape 519"/>
              <p:cNvSpPr/>
              <p:nvPr/>
            </p:nvSpPr>
            <p:spPr>
              <a:xfrm>
                <a:off x="121443" y="40881"/>
                <a:ext cx="242889" cy="40882"/>
              </a:xfrm>
              <a:prstGeom prst="rect">
                <a:avLst/>
              </a:prstGeom>
              <a:gradFill flip="none" rotWithShape="1">
                <a:gsLst>
                  <a:gs pos="0">
                    <a:srgbClr val="3A62AB"/>
                  </a:gs>
                  <a:gs pos="100000">
                    <a:srgbClr val="000000"/>
                  </a:gs>
                </a:gsLst>
                <a:lin ang="5400000" scaled="0"/>
              </a:gradFill>
              <a:ln w="9525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0" name="Shape 520"/>
              <p:cNvSpPr/>
              <p:nvPr/>
            </p:nvSpPr>
            <p:spPr>
              <a:xfrm>
                <a:off x="121443" y="0"/>
                <a:ext cx="242889" cy="20441"/>
              </a:xfrm>
              <a:prstGeom prst="rect">
                <a:avLst/>
              </a:prstGeom>
              <a:gradFill flip="none" rotWithShape="1">
                <a:gsLst>
                  <a:gs pos="0">
                    <a:srgbClr val="3A62AB"/>
                  </a:gs>
                  <a:gs pos="100000">
                    <a:srgbClr val="000000"/>
                  </a:gs>
                </a:gsLst>
                <a:lin ang="5400000" scaled="0"/>
              </a:gradFill>
              <a:ln w="9525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530" name="Group 530"/>
          <p:cNvGrpSpPr/>
          <p:nvPr/>
        </p:nvGrpSpPr>
        <p:grpSpPr>
          <a:xfrm>
            <a:off x="325121" y="2675150"/>
            <a:ext cx="4631053" cy="3905510"/>
            <a:chOff x="0" y="0"/>
            <a:chExt cx="3256209" cy="2746060"/>
          </a:xfrm>
        </p:grpSpPr>
        <p:sp>
          <p:nvSpPr>
            <p:cNvPr id="523" name="Shape 523"/>
            <p:cNvSpPr/>
            <p:nvPr/>
          </p:nvSpPr>
          <p:spPr>
            <a:xfrm>
              <a:off x="2152755" y="0"/>
              <a:ext cx="1" cy="228661"/>
            </a:xfrm>
            <a:prstGeom prst="line">
              <a:avLst/>
            </a:prstGeom>
            <a:noFill/>
            <a:ln w="19050" cap="flat">
              <a:solidFill>
                <a:srgbClr val="3A62A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 flipH="1">
              <a:off x="870225" y="228661"/>
              <a:ext cx="1" cy="533545"/>
            </a:xfrm>
            <a:prstGeom prst="line">
              <a:avLst/>
            </a:prstGeom>
            <a:noFill/>
            <a:ln w="19050" cap="flat">
              <a:solidFill>
                <a:srgbClr val="3A62A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857526" y="223898"/>
              <a:ext cx="1295230" cy="1"/>
            </a:xfrm>
            <a:prstGeom prst="line">
              <a:avLst/>
            </a:prstGeom>
            <a:noFill/>
            <a:ln w="19050" cap="flat">
              <a:solidFill>
                <a:srgbClr val="3A62A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103714" y="2356983"/>
              <a:ext cx="2123025" cy="3890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107000"/>
                </a:lnSpc>
                <a:defRPr sz="2000">
                  <a:solidFill>
                    <a:srgbClr val="FFC000"/>
                  </a:solidFill>
                  <a:effectLst>
                    <a:outerShdw blurRad="38100" dist="38100" dir="2700000" rotWithShape="0">
                      <a:srgbClr val="FFFFFF"/>
                    </a:outerShdw>
                  </a:effectLst>
                </a:defRPr>
              </a:pPr>
              <a:r>
                <a:rPr lang="en-US" sz="2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C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anose="020F0502020204030204" pitchFamily="34" charset="0"/>
                </a:rPr>
                <a:t>Super</a:t>
              </a:r>
              <a:r>
                <a:rPr lang="el-GR" sz="2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C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anose="020F0502020204030204" pitchFamily="34" charset="0"/>
                </a:rPr>
                <a:t>-Μικροσκόπιο</a:t>
              </a:r>
            </a:p>
          </p:txBody>
        </p:sp>
        <p:sp>
          <p:nvSpPr>
            <p:cNvPr id="527" name="Shape 527"/>
            <p:cNvSpPr/>
            <p:nvPr/>
          </p:nvSpPr>
          <p:spPr>
            <a:xfrm>
              <a:off x="2453031" y="1668462"/>
              <a:ext cx="803178" cy="476090"/>
            </a:xfrm>
            <a:prstGeom prst="rect">
              <a:avLst/>
            </a:prstGeom>
            <a:solidFill>
              <a:srgbClr val="9CB084"/>
            </a:solidFill>
            <a:ln w="25400" cap="flat">
              <a:solidFill>
                <a:srgbClr val="728060"/>
              </a:solidFill>
              <a:prstDash val="solid"/>
              <a:round/>
            </a:ln>
            <a:effectLst>
              <a:outerShdw blurRad="190500" dist="228600" dir="2700000" rotWithShape="0">
                <a:srgbClr val="000000">
                  <a:alpha val="255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Book Antiqua"/>
                  <a:ea typeface="Book Antiqua"/>
                  <a:cs typeface="Book Antiqua"/>
                  <a:sym typeface="Book Antiqua"/>
                </a:defRPr>
              </a:lvl1pPr>
            </a:lstStyle>
            <a:p>
              <a:r>
                <a:rPr dirty="0"/>
                <a:t>LHC</a:t>
              </a:r>
            </a:p>
          </p:txBody>
        </p:sp>
        <p:pic>
          <p:nvPicPr>
            <p:cNvPr id="528" name="image6.png" descr="Picture 8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1750" y="72570"/>
              <a:ext cx="657226" cy="68580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099" dir="2700000" rotWithShape="0">
                <a:srgbClr val="000000">
                  <a:alpha val="74997"/>
                </a:srgbClr>
              </a:outerShdw>
            </a:effectLst>
          </p:spPr>
        </p:pic>
        <p:pic>
          <p:nvPicPr>
            <p:cNvPr id="529" name="image7.jpg" descr="interconnect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795563"/>
              <a:ext cx="2362200" cy="153987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099" dir="2700000" rotWithShape="0">
                <a:srgbClr val="000000">
                  <a:alpha val="74997"/>
                </a:srgbClr>
              </a:outerShdw>
            </a:effectLst>
          </p:spPr>
        </p:pic>
      </p:grpSp>
      <p:sp>
        <p:nvSpPr>
          <p:cNvPr id="531" name="Shape 531"/>
          <p:cNvSpPr>
            <a:spLocks noGrp="1"/>
          </p:cNvSpPr>
          <p:nvPr>
            <p:ph type="sldNum" sz="quarter" idx="4294967295"/>
          </p:nvPr>
        </p:nvSpPr>
        <p:spPr>
          <a:xfrm>
            <a:off x="11979120" y="9257340"/>
            <a:ext cx="375442" cy="3829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535" name="Group 535"/>
          <p:cNvGrpSpPr/>
          <p:nvPr/>
        </p:nvGrpSpPr>
        <p:grpSpPr>
          <a:xfrm>
            <a:off x="3523208" y="1030621"/>
            <a:ext cx="6394028" cy="6502401"/>
            <a:chOff x="0" y="0"/>
            <a:chExt cx="4495800" cy="4572000"/>
          </a:xfrm>
        </p:grpSpPr>
        <p:pic>
          <p:nvPicPr>
            <p:cNvPr id="532" name="image8.jp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981200" y="0"/>
              <a:ext cx="2514600" cy="4572000"/>
            </a:xfrm>
            <a:prstGeom prst="rect">
              <a:avLst/>
            </a:prstGeom>
            <a:ln w="9525" cap="flat">
              <a:solidFill>
                <a:srgbClr val="FFFFFF"/>
              </a:solidFill>
              <a:prstDash val="solid"/>
              <a:miter lim="800000"/>
            </a:ln>
            <a:effectLst>
              <a:outerShdw blurRad="63500" dist="101600" dir="2700000" rotWithShape="0">
                <a:srgbClr val="1F497D">
                  <a:alpha val="74998"/>
                </a:srgbClr>
              </a:outerShdw>
            </a:effectLst>
          </p:spPr>
        </p:pic>
        <p:sp>
          <p:nvSpPr>
            <p:cNvPr id="533" name="Shape 533"/>
            <p:cNvSpPr/>
            <p:nvPr/>
          </p:nvSpPr>
          <p:spPr>
            <a:xfrm flipH="1" flipV="1">
              <a:off x="955486" y="1280160"/>
              <a:ext cx="797113" cy="3291841"/>
            </a:xfrm>
            <a:prstGeom prst="line">
              <a:avLst/>
            </a:prstGeom>
            <a:noFill/>
            <a:ln w="19050" cap="flat">
              <a:solidFill>
                <a:srgbClr val="1F497D"/>
              </a:solidFill>
              <a:prstDash val="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 flipV="1">
              <a:off x="-1" y="-1"/>
              <a:ext cx="1752601" cy="579122"/>
            </a:xfrm>
            <a:prstGeom prst="line">
              <a:avLst/>
            </a:prstGeom>
            <a:noFill/>
            <a:ln w="19050" cap="flat">
              <a:solidFill>
                <a:srgbClr val="1F497D"/>
              </a:solidFill>
              <a:prstDash val="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536" name="image9.jpg" descr="http://socialistmenace.org/wp-content/uploads/2011/03/ernest-rutherford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876801" y="2926080"/>
            <a:ext cx="1413369" cy="18423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Εικόνα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659" y="2926080"/>
            <a:ext cx="1446254" cy="20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1915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" grpId="0" animBg="1" advAuto="0"/>
      <p:bldP spid="535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πα</a:t>
            </a:r>
            <a:r>
              <a:rPr sz="4800" dirty="0" err="1">
                <a:solidFill>
                  <a:srgbClr val="FFC000"/>
                </a:solidFill>
              </a:rPr>
              <a:t>λιά</a:t>
            </a:r>
            <a:r>
              <a:rPr sz="4800" dirty="0">
                <a:solidFill>
                  <a:srgbClr val="FFC000"/>
                </a:solidFill>
              </a:rPr>
              <a:t> πα</a:t>
            </a:r>
            <a:r>
              <a:rPr sz="4800" dirty="0" err="1">
                <a:solidFill>
                  <a:srgbClr val="FFC000"/>
                </a:solidFill>
              </a:rPr>
              <a:t>ιχνίδι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11" name="image31.jpg" descr="DSC05751 (2)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8" y="1996480"/>
            <a:ext cx="9601064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l-GR" sz="4800" dirty="0">
                <a:solidFill>
                  <a:srgbClr val="FFC000"/>
                </a:solidFill>
              </a:rPr>
              <a:t>Κ</a:t>
            </a:r>
            <a:r>
              <a:rPr lang="el-GR" sz="4800" dirty="0" smtClean="0">
                <a:solidFill>
                  <a:srgbClr val="FFC000"/>
                </a:solidFill>
              </a:rPr>
              <a:t>ατασκευάζουμε στην τάξη</a:t>
            </a:r>
            <a:endParaRPr sz="4800" dirty="0">
              <a:solidFill>
                <a:srgbClr val="FFC000"/>
              </a:solidFill>
            </a:endParaRP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55" y="2500536"/>
            <a:ext cx="8396289" cy="629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842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α</a:t>
            </a:r>
            <a:r>
              <a:rPr sz="4800" dirty="0" err="1">
                <a:solidFill>
                  <a:srgbClr val="FFC000"/>
                </a:solidFill>
              </a:rPr>
              <a:t>νεμογεννήτριες</a:t>
            </a:r>
            <a:r>
              <a:rPr sz="4800" dirty="0">
                <a:solidFill>
                  <a:srgbClr val="FFC000"/>
                </a:solidFill>
              </a:rPr>
              <a:t>!</a:t>
            </a:r>
          </a:p>
        </p:txBody>
      </p:sp>
      <p:pic>
        <p:nvPicPr>
          <p:cNvPr id="315" name="image32.jpg" descr="DSC06654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Ηλεκτρικά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κυκλώμ</a:t>
            </a:r>
            <a:r>
              <a:rPr sz="4800" dirty="0">
                <a:solidFill>
                  <a:srgbClr val="FFC000"/>
                </a:solidFill>
              </a:rPr>
              <a:t>ατα</a:t>
            </a:r>
          </a:p>
        </p:txBody>
      </p:sp>
      <p:pic>
        <p:nvPicPr>
          <p:cNvPr id="319" name="image33.jpg" descr="DSC0665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37904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5400"/>
            </a:pPr>
            <a:r>
              <a:rPr sz="4800" dirty="0" err="1">
                <a:solidFill>
                  <a:srgbClr val="FFC000"/>
                </a:solidFill>
              </a:rPr>
              <a:t>Το</a:t>
            </a:r>
            <a:r>
              <a:rPr sz="4800" dirty="0">
                <a:solidFill>
                  <a:srgbClr val="FFC000"/>
                </a:solidFill>
              </a:rPr>
              <a:t> GLOBE </a:t>
            </a:r>
            <a:r>
              <a:rPr sz="4800" dirty="0" err="1">
                <a:solidFill>
                  <a:srgbClr val="FFC000"/>
                </a:solidFill>
              </a:rPr>
              <a:t>είν</a:t>
            </a:r>
            <a:r>
              <a:rPr sz="4800" dirty="0">
                <a:solidFill>
                  <a:srgbClr val="FFC000"/>
                </a:solidFill>
              </a:rPr>
              <a:t>αι ένα τάπερ φωτιστικό</a:t>
            </a:r>
          </a:p>
        </p:txBody>
      </p:sp>
      <p:pic>
        <p:nvPicPr>
          <p:cNvPr id="323" name="image34.jpg" descr="DSC06659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10000"/>
                    </a14:imgEffect>
                  </a14:imgLayer>
                </a14:imgProps>
              </a:ext>
            </a:extLst>
          </a:blip>
          <a:srcRect l="2206" b="5249"/>
          <a:stretch/>
        </p:blipFill>
        <p:spPr>
          <a:xfrm>
            <a:off x="1601430" y="2000533"/>
            <a:ext cx="9801940" cy="71226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σαπ</a:t>
            </a:r>
            <a:r>
              <a:rPr sz="4800" dirty="0" err="1">
                <a:solidFill>
                  <a:srgbClr val="FFC000"/>
                </a:solidFill>
              </a:rPr>
              <a:t>ούνι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27" name="image35.jpg" descr="DSC06661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 l="5016" b="9074"/>
          <a:stretch/>
        </p:blipFill>
        <p:spPr>
          <a:xfrm>
            <a:off x="1467961" y="1968266"/>
            <a:ext cx="10068879" cy="7229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496570">
              <a:defRPr sz="6800"/>
            </a:pPr>
            <a:r>
              <a:rPr sz="4800" dirty="0" err="1">
                <a:solidFill>
                  <a:srgbClr val="FFC000"/>
                </a:solidFill>
              </a:rPr>
              <a:t>Το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τά</a:t>
            </a:r>
            <a:r>
              <a:rPr sz="4800" dirty="0">
                <a:solidFill>
                  <a:srgbClr val="FFC000"/>
                </a:solidFill>
              </a:rPr>
              <a:t>περ GLOBE φωτοβολεί</a:t>
            </a:r>
          </a:p>
        </p:txBody>
      </p:sp>
      <p:pic>
        <p:nvPicPr>
          <p:cNvPr id="331" name="image36.jpg" descr="DSC0666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31062" y="1996480"/>
            <a:ext cx="9542676" cy="7157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>
                <a:solidFill>
                  <a:srgbClr val="FFC000"/>
                </a:solidFill>
              </a:rPr>
              <a:t>Τα </a:t>
            </a:r>
            <a:r>
              <a:rPr sz="4800" dirty="0" err="1">
                <a:solidFill>
                  <a:srgbClr val="FFC000"/>
                </a:solidFill>
              </a:rPr>
              <a:t>ρολά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του</a:t>
            </a:r>
            <a:r>
              <a:rPr sz="4800" dirty="0">
                <a:solidFill>
                  <a:srgbClr val="FFC000"/>
                </a:solidFill>
              </a:rPr>
              <a:t>αλέτας!</a:t>
            </a:r>
          </a:p>
        </p:txBody>
      </p:sp>
      <p:pic>
        <p:nvPicPr>
          <p:cNvPr id="335" name="image37.jpg" descr="DSC0666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54990">
              <a:defRPr sz="7600"/>
            </a:lvl1pPr>
          </a:lstStyle>
          <a:p>
            <a:pPr algn="ctr"/>
            <a:r>
              <a:rPr sz="4800" dirty="0">
                <a:solidFill>
                  <a:srgbClr val="FFC000"/>
                </a:solidFill>
              </a:rPr>
              <a:t>Πα</a:t>
            </a:r>
            <a:r>
              <a:rPr sz="4800" dirty="0" err="1">
                <a:solidFill>
                  <a:srgbClr val="FFC000"/>
                </a:solidFill>
              </a:rPr>
              <a:t>λιά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κουτιά</a:t>
            </a:r>
            <a:r>
              <a:rPr sz="4800" dirty="0">
                <a:solidFill>
                  <a:srgbClr val="FFC000"/>
                </a:solidFill>
              </a:rPr>
              <a:t> και πα</a:t>
            </a:r>
            <a:r>
              <a:rPr sz="4800" dirty="0" err="1">
                <a:solidFill>
                  <a:srgbClr val="FFC000"/>
                </a:solidFill>
              </a:rPr>
              <a:t>ιχνίδι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39" name="image38.jpg" descr="DSC06669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9866" y="1978478"/>
            <a:ext cx="9625069" cy="7218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Φωτο</a:t>
            </a:r>
            <a:r>
              <a:rPr sz="4800" dirty="0">
                <a:solidFill>
                  <a:srgbClr val="FFC000"/>
                </a:solidFill>
              </a:rPr>
              <a:t>βολταικά </a:t>
            </a:r>
          </a:p>
        </p:txBody>
      </p:sp>
      <p:pic>
        <p:nvPicPr>
          <p:cNvPr id="343" name="image39.jpg" descr="DSC06677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5000"/>
                    </a14:imgEffect>
                  </a14:imgLayer>
                </a14:imgProps>
              </a:ext>
            </a:extLst>
          </a:blip>
          <a:srcRect l="6506" t="3529" r="14799" b="16081"/>
          <a:stretch/>
        </p:blipFill>
        <p:spPr>
          <a:xfrm>
            <a:off x="1825061" y="1996480"/>
            <a:ext cx="9354678" cy="71671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Στιγμιότυπο 2016-08-14, 6.17.06 μμ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705075"/>
            <a:ext cx="13004801" cy="812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>
                <a:solidFill>
                  <a:srgbClr val="FFC000"/>
                </a:solidFill>
              </a:rPr>
              <a:t>Από </a:t>
            </a:r>
            <a:r>
              <a:rPr sz="4800" dirty="0" err="1">
                <a:solidFill>
                  <a:srgbClr val="FFC000"/>
                </a:solidFill>
              </a:rPr>
              <a:t>εφημερίδ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47" name="image40.jpg" descr="DSC06678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000" contras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868" y="1968265"/>
            <a:ext cx="9577064" cy="7182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l-GR" sz="4800" dirty="0" smtClean="0">
                <a:solidFill>
                  <a:srgbClr val="FFC000"/>
                </a:solidFill>
              </a:rPr>
              <a:t>Κατασκευάζουμε στο εργαστήρι</a:t>
            </a:r>
            <a:endParaRPr sz="4800" dirty="0">
              <a:solidFill>
                <a:srgbClr val="FFC000"/>
              </a:solidFill>
            </a:endParaRP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09" y="1903701"/>
            <a:ext cx="8134581" cy="610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907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>
                <a:solidFill>
                  <a:srgbClr val="FFC000"/>
                </a:solidFill>
              </a:rPr>
              <a:t>Από πα</a:t>
            </a:r>
            <a:r>
              <a:rPr sz="4800" dirty="0" err="1">
                <a:solidFill>
                  <a:srgbClr val="FFC000"/>
                </a:solidFill>
              </a:rPr>
              <a:t>ιχνίδι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51" name="image41.jpg" descr="DSC06710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 contrast="9000"/>
                    </a14:imgEffect>
                  </a14:imgLayer>
                </a14:imgProps>
              </a:ext>
            </a:extLst>
          </a:blip>
          <a:srcRect l="8313" t="15267" r="14686"/>
          <a:stretch/>
        </p:blipFill>
        <p:spPr>
          <a:xfrm>
            <a:off x="2151098" y="1924472"/>
            <a:ext cx="8702605" cy="71823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66674">
              <a:defRPr sz="776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Εφημερίδες</a:t>
            </a:r>
            <a:r>
              <a:rPr sz="4800" dirty="0">
                <a:solidFill>
                  <a:srgbClr val="FFC000"/>
                </a:solidFill>
              </a:rPr>
              <a:t> και λαμπ</a:t>
            </a:r>
            <a:r>
              <a:rPr sz="4800" dirty="0" err="1">
                <a:solidFill>
                  <a:srgbClr val="FFC000"/>
                </a:solidFill>
              </a:rPr>
              <a:t>άκι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55" name="image42.jpg" descr="DSC06719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 contrast="19000"/>
                    </a14:imgEffect>
                  </a14:imgLayer>
                </a14:imgProps>
              </a:ext>
            </a:extLst>
          </a:blip>
          <a:srcRect l="7410" r="3966" b="16869"/>
          <a:stretch/>
        </p:blipFill>
        <p:spPr>
          <a:xfrm>
            <a:off x="1376860" y="1996479"/>
            <a:ext cx="10251081" cy="7211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537463">
              <a:defRPr sz="7360"/>
            </a:lvl1pPr>
          </a:lstStyle>
          <a:p>
            <a:pPr algn="ctr"/>
            <a:r>
              <a:rPr sz="4800" dirty="0">
                <a:solidFill>
                  <a:srgbClr val="FFC000"/>
                </a:solidFill>
              </a:rPr>
              <a:t>Ναι α</a:t>
            </a:r>
            <a:r>
              <a:rPr sz="4800" dirty="0" err="1">
                <a:solidFill>
                  <a:srgbClr val="FFC000"/>
                </a:solidFill>
              </a:rPr>
              <a:t>υτός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είν</a:t>
            </a:r>
            <a:r>
              <a:rPr sz="4800" dirty="0">
                <a:solidFill>
                  <a:srgbClr val="FFC000"/>
                </a:solidFill>
              </a:rPr>
              <a:t>αι ο Άγγελος!</a:t>
            </a:r>
          </a:p>
        </p:txBody>
      </p:sp>
      <p:pic>
        <p:nvPicPr>
          <p:cNvPr id="359" name="image43.jpg" descr="DSC0672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>
                <a:solidFill>
                  <a:srgbClr val="FFC000"/>
                </a:solidFill>
              </a:rPr>
              <a:t>Πα</a:t>
            </a:r>
            <a:r>
              <a:rPr sz="4800" dirty="0" err="1">
                <a:solidFill>
                  <a:srgbClr val="FFC000"/>
                </a:solidFill>
              </a:rPr>
              <a:t>ρουσιάζουμε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τις</a:t>
            </a:r>
            <a:r>
              <a:rPr sz="4800" dirty="0">
                <a:solidFill>
                  <a:srgbClr val="FFC000"/>
                </a:solidFill>
              </a:rPr>
              <a:t> κατα</a:t>
            </a:r>
            <a:r>
              <a:rPr sz="4800" dirty="0" err="1">
                <a:solidFill>
                  <a:srgbClr val="FFC000"/>
                </a:solidFill>
              </a:rPr>
              <a:t>σκευές</a:t>
            </a:r>
            <a:r>
              <a:rPr sz="4800" dirty="0">
                <a:solidFill>
                  <a:srgbClr val="FFC000"/>
                </a:solidFill>
              </a:rPr>
              <a:t> μας</a:t>
            </a:r>
          </a:p>
        </p:txBody>
      </p:sp>
      <p:pic>
        <p:nvPicPr>
          <p:cNvPr id="363" name="image44.jpg" descr="DSC0672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3057" y="1968265"/>
            <a:ext cx="9638686" cy="7229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Αφρολέξ</a:t>
            </a:r>
            <a:r>
              <a:rPr sz="4800" dirty="0">
                <a:solidFill>
                  <a:srgbClr val="FFC000"/>
                </a:solidFill>
              </a:rPr>
              <a:t> μπ</a:t>
            </a:r>
            <a:r>
              <a:rPr sz="4800" dirty="0" err="1">
                <a:solidFill>
                  <a:srgbClr val="FFC000"/>
                </a:solidFill>
              </a:rPr>
              <a:t>άλ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67" name="image45.jpg" descr="DSC0673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31062" y="1968265"/>
            <a:ext cx="9542676" cy="7157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>
                <a:solidFill>
                  <a:srgbClr val="FFC000"/>
                </a:solidFill>
              </a:rPr>
              <a:t>Μα</a:t>
            </a:r>
            <a:r>
              <a:rPr sz="4800" dirty="0" err="1">
                <a:solidFill>
                  <a:srgbClr val="FFC000"/>
                </a:solidFill>
              </a:rPr>
              <a:t>κετόχ</a:t>
            </a:r>
            <a:r>
              <a:rPr sz="4800" dirty="0">
                <a:solidFill>
                  <a:srgbClr val="FFC000"/>
                </a:solidFill>
              </a:rPr>
              <a:t>αρτο- υλικά αρχιτεκτονικής</a:t>
            </a:r>
          </a:p>
        </p:txBody>
      </p:sp>
      <p:pic>
        <p:nvPicPr>
          <p:cNvPr id="371" name="image46.jpg" descr="DSC06752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r="10927" b="20578"/>
          <a:stretch/>
        </p:blipFill>
        <p:spPr>
          <a:xfrm>
            <a:off x="1168930" y="1996480"/>
            <a:ext cx="10666941" cy="71333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Λάστιχο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κή</a:t>
            </a:r>
            <a:r>
              <a:rPr sz="4800" dirty="0">
                <a:solidFill>
                  <a:srgbClr val="FFC000"/>
                </a:solidFill>
              </a:rPr>
              <a:t>που</a:t>
            </a:r>
          </a:p>
        </p:txBody>
      </p:sp>
      <p:pic>
        <p:nvPicPr>
          <p:cNvPr id="375" name="image47.jpg" descr="DSC0675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 defTabSz="490727">
              <a:defRPr sz="6719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Κύκλωμ</a:t>
            </a:r>
            <a:r>
              <a:rPr sz="4800" dirty="0">
                <a:solidFill>
                  <a:srgbClr val="FFC000"/>
                </a:solidFill>
              </a:rPr>
              <a:t>α από αλουμινόχαρτο</a:t>
            </a:r>
          </a:p>
        </p:txBody>
      </p:sp>
      <p:pic>
        <p:nvPicPr>
          <p:cNvPr id="379" name="image48.jpg" descr="DSC06754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9872" y="2068488"/>
            <a:ext cx="9505056" cy="7128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4443306" y="9114112"/>
            <a:ext cx="4118188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Ε.Ν. Γαζής / ΕΜΠ</a:t>
            </a:r>
          </a:p>
        </p:txBody>
      </p:sp>
      <p:pic>
        <p:nvPicPr>
          <p:cNvPr id="203" name="image11.jpg" descr="9906026_0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746" y="3329433"/>
            <a:ext cx="7412180" cy="6315795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379306" y="1532684"/>
            <a:ext cx="12246188" cy="1423978"/>
          </a:xfrm>
          <a:prstGeom prst="rect">
            <a:avLst/>
          </a:prstGeom>
          <a:solidFill>
            <a:srgbClr val="C0504D"/>
          </a:solidFill>
          <a:ln w="25400">
            <a:noFill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 </a:t>
            </a:r>
            <a:r>
              <a:rPr sz="2800" dirty="0" err="1">
                <a:solidFill>
                  <a:srgbClr val="FFEBAB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Μεγάλος</a:t>
            </a: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Επ</a:t>
            </a:r>
            <a:r>
              <a:rPr sz="2800" dirty="0" err="1">
                <a:solidFill>
                  <a:srgbClr val="FFEBAB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ιτ</a:t>
            </a: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αχυντής Συγκρουόμενων Δεσμών</a:t>
            </a: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Αδρονίων (Large Hadron Collider = LHC)</a:t>
            </a:r>
            <a:r>
              <a:rPr sz="2800" dirty="0">
                <a:solidFill>
                  <a:srgbClr val="FFEB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αποτελεί την πιο ισχυρή συσκευή που κατασκευάστηκε ποτέ για την έρευνα των θεμελιωδών ιδιοτήτων των σωματιδίων.</a:t>
            </a:r>
          </a:p>
        </p:txBody>
      </p:sp>
      <p:sp>
        <p:nvSpPr>
          <p:cNvPr id="205" name="Shape 205"/>
          <p:cNvSpPr/>
          <p:nvPr/>
        </p:nvSpPr>
        <p:spPr>
          <a:xfrm>
            <a:off x="7676444" y="3426185"/>
            <a:ext cx="5418668" cy="5301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r>
              <a:rPr dirty="0"/>
              <a:t> </a:t>
            </a:r>
            <a:r>
              <a:rPr dirty="0" err="1">
                <a:solidFill>
                  <a:srgbClr val="FFDE75"/>
                </a:solidFill>
              </a:rPr>
              <a:t>Τέσσερις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γιγάντιοι</a:t>
            </a:r>
            <a:r>
              <a:rPr dirty="0">
                <a:solidFill>
                  <a:srgbClr val="FFDE75"/>
                </a:solidFill>
              </a:rPr>
              <a:t> υπ</a:t>
            </a:r>
            <a:r>
              <a:rPr dirty="0" err="1">
                <a:solidFill>
                  <a:srgbClr val="FFDE75"/>
                </a:solidFill>
              </a:rPr>
              <a:t>όγειοι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θάλ</a:t>
            </a:r>
            <a:r>
              <a:rPr dirty="0">
                <a:solidFill>
                  <a:srgbClr val="FFDE75"/>
                </a:solidFill>
              </a:rPr>
              <a:t>αμοι φιλοξενούν τους ανιχνευτές </a:t>
            </a: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 dirty="0">
              <a:solidFill>
                <a:srgbClr val="FFDE75"/>
              </a:solidFill>
            </a:endParaRP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Πετυχ</a:t>
            </a:r>
            <a:r>
              <a:rPr dirty="0">
                <a:solidFill>
                  <a:srgbClr val="FFDE75"/>
                </a:solidFill>
              </a:rPr>
              <a:t>αίνουμε την υψηλότερη στον κόσμο ενέργεια για επιταχυντή</a:t>
            </a: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 dirty="0">
              <a:solidFill>
                <a:srgbClr val="FFDE75"/>
              </a:solidFill>
            </a:endParaRP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Έχει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δημιουργηθεί</a:t>
            </a:r>
            <a:r>
              <a:rPr dirty="0">
                <a:solidFill>
                  <a:srgbClr val="FFDE75"/>
                </a:solidFill>
              </a:rPr>
              <a:t> η  </a:t>
            </a:r>
            <a:r>
              <a:rPr dirty="0" err="1">
                <a:solidFill>
                  <a:srgbClr val="FFDE75"/>
                </a:solidFill>
              </a:rPr>
              <a:t>ισχυρότερη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δέσμη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συγκρουόμενων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σωμ</a:t>
            </a:r>
            <a:r>
              <a:rPr dirty="0">
                <a:solidFill>
                  <a:srgbClr val="FFDE75"/>
                </a:solidFill>
              </a:rPr>
              <a:t>ατιδίων</a:t>
            </a: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 dirty="0">
              <a:solidFill>
                <a:srgbClr val="FFDE75"/>
              </a:solidFill>
            </a:endParaRPr>
          </a:p>
          <a:p>
            <a:pPr algn="l" defTabSz="1300480">
              <a:buSzPct val="1000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pP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Λειτουργεί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σε</a:t>
            </a:r>
            <a:r>
              <a:rPr dirty="0">
                <a:solidFill>
                  <a:srgbClr val="FFDE75"/>
                </a:solidFill>
              </a:rPr>
              <a:t> </a:t>
            </a:r>
            <a:r>
              <a:rPr dirty="0" err="1">
                <a:solidFill>
                  <a:srgbClr val="FFDE75"/>
                </a:solidFill>
              </a:rPr>
              <a:t>θερμοκρ</a:t>
            </a:r>
            <a:r>
              <a:rPr dirty="0">
                <a:solidFill>
                  <a:srgbClr val="FFDE75"/>
                </a:solidFill>
              </a:rPr>
              <a:t>ασία μικρότερη αυτής του διαστήματος</a:t>
            </a:r>
          </a:p>
        </p:txBody>
      </p:sp>
      <p:sp>
        <p:nvSpPr>
          <p:cNvPr id="206" name="Shape 206"/>
          <p:cNvSpPr/>
          <p:nvPr/>
        </p:nvSpPr>
        <p:spPr>
          <a:xfrm>
            <a:off x="2059093" y="7477759"/>
            <a:ext cx="1517227" cy="1083735"/>
          </a:xfrm>
          <a:prstGeom prst="ellipse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5418666" y="6502400"/>
            <a:ext cx="1083734" cy="1083734"/>
          </a:xfrm>
          <a:prstGeom prst="ellipse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4226559" y="6177279"/>
            <a:ext cx="1083735" cy="1083735"/>
          </a:xfrm>
          <a:prstGeom prst="ellipse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9" name="Shape 209"/>
          <p:cNvSpPr/>
          <p:nvPr/>
        </p:nvSpPr>
        <p:spPr>
          <a:xfrm>
            <a:off x="2817706" y="6177279"/>
            <a:ext cx="1083734" cy="1083735"/>
          </a:xfrm>
          <a:prstGeom prst="ellipse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1302026" y="614306"/>
            <a:ext cx="10400748" cy="869980"/>
          </a:xfrm>
          <a:prstGeom prst="rect">
            <a:avLst/>
          </a:prstGeom>
          <a:noFill/>
          <a:ln w="38100">
            <a:noFill/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65023" tIns="65023" rIns="65023" bIns="65023">
            <a:spAutoFit/>
          </a:bodyPr>
          <a:lstStyle/>
          <a:p>
            <a:pPr defTabSz="1300480">
              <a:defRPr sz="2800">
                <a:solidFill>
                  <a:srgbClr val="FFC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4800" dirty="0">
                <a:latin typeface="Calibri" panose="020F0502020204030204" pitchFamily="34" charset="0"/>
              </a:rPr>
              <a:t>Ο </a:t>
            </a:r>
            <a:r>
              <a:rPr sz="4800" dirty="0" err="1">
                <a:latin typeface="Calibri" panose="020F0502020204030204" pitchFamily="34" charset="0"/>
              </a:rPr>
              <a:t>Μεγάλος</a:t>
            </a:r>
            <a:r>
              <a:rPr sz="4800" dirty="0">
                <a:latin typeface="Calibri" panose="020F0502020204030204" pitchFamily="34" charset="0"/>
              </a:rPr>
              <a:t> </a:t>
            </a:r>
            <a:r>
              <a:rPr sz="4800" dirty="0" err="1">
                <a:latin typeface="Calibri" panose="020F0502020204030204" pitchFamily="34" charset="0"/>
              </a:rPr>
              <a:t>Αδρονικός</a:t>
            </a:r>
            <a:r>
              <a:rPr sz="4800" dirty="0">
                <a:latin typeface="Calibri" panose="020F0502020204030204" pitchFamily="34" charset="0"/>
              </a:rPr>
              <a:t> Επ</a:t>
            </a:r>
            <a:r>
              <a:rPr sz="4800" dirty="0" err="1">
                <a:latin typeface="Calibri" panose="020F0502020204030204" pitchFamily="34" charset="0"/>
              </a:rPr>
              <a:t>ιτ</a:t>
            </a:r>
            <a:r>
              <a:rPr sz="4800" dirty="0">
                <a:latin typeface="Calibri" panose="020F0502020204030204" pitchFamily="34" charset="0"/>
              </a:rPr>
              <a:t>αχυντής LHC</a:t>
            </a:r>
          </a:p>
        </p:txBody>
      </p:sp>
      <p:sp>
        <p:nvSpPr>
          <p:cNvPr id="211" name="Shape 211"/>
          <p:cNvSpPr/>
          <p:nvPr/>
        </p:nvSpPr>
        <p:spPr>
          <a:xfrm>
            <a:off x="4339448" y="7048782"/>
            <a:ext cx="803770" cy="374793"/>
          </a:xfrm>
          <a:prstGeom prst="ellips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212" name="image12.jpg" descr="detector_inground"/>
          <p:cNvPicPr>
            <a:picLocks noChangeAspect="1"/>
          </p:cNvPicPr>
          <p:nvPr/>
        </p:nvPicPr>
        <p:blipFill>
          <a:blip r:embed="rId3">
            <a:extLst/>
          </a:blip>
          <a:srcRect t="6666"/>
          <a:stretch>
            <a:fillRect/>
          </a:stretch>
        </p:blipFill>
        <p:spPr>
          <a:xfrm>
            <a:off x="-1" y="8376355"/>
            <a:ext cx="1968784" cy="1377246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/>
        </p:nvSpPr>
        <p:spPr>
          <a:xfrm flipH="1">
            <a:off x="1643662" y="7387448"/>
            <a:ext cx="2908018" cy="1463041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Συνδεσμολογί</a:t>
            </a:r>
            <a:r>
              <a:rPr sz="4800" dirty="0">
                <a:solidFill>
                  <a:srgbClr val="FFC000"/>
                </a:solidFill>
              </a:rPr>
              <a:t>α με led</a:t>
            </a:r>
          </a:p>
        </p:txBody>
      </p:sp>
      <p:pic>
        <p:nvPicPr>
          <p:cNvPr id="383" name="image49.jpg" descr="DSC0675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 contras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868" y="1996480"/>
            <a:ext cx="9577064" cy="7182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DSC07238.jpe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" contrast="10000"/>
                    </a14:imgEffect>
                  </a14:imgLayer>
                </a14:imgProps>
              </a:ext>
            </a:extLst>
          </a:blip>
          <a:srcRect l="8576"/>
          <a:stretch/>
        </p:blipFill>
        <p:spPr>
          <a:xfrm>
            <a:off x="1331321" y="628328"/>
            <a:ext cx="10342158" cy="84841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 err="1" smtClean="0">
                <a:solidFill>
                  <a:srgbClr val="FFC000"/>
                </a:solidFill>
              </a:rPr>
              <a:t>Πο</a:t>
            </a:r>
            <a:r>
              <a:rPr lang="el-GR" sz="4800" dirty="0">
                <a:solidFill>
                  <a:srgbClr val="FFC000"/>
                </a:solidFill>
              </a:rPr>
              <a:t>ύ</a:t>
            </a:r>
            <a:r>
              <a:rPr sz="4800" dirty="0" smtClean="0">
                <a:solidFill>
                  <a:srgbClr val="FFC000"/>
                </a:solidFill>
              </a:rPr>
              <a:t> </a:t>
            </a:r>
            <a:r>
              <a:rPr sz="4800" dirty="0">
                <a:solidFill>
                  <a:srgbClr val="FFC000"/>
                </a:solidFill>
              </a:rPr>
              <a:t>μας </a:t>
            </a:r>
            <a:r>
              <a:rPr sz="4800" dirty="0" err="1">
                <a:solidFill>
                  <a:srgbClr val="FFC000"/>
                </a:solidFill>
              </a:rPr>
              <a:t>δίνουν</a:t>
            </a:r>
            <a:r>
              <a:rPr sz="4800" dirty="0">
                <a:solidFill>
                  <a:srgbClr val="FFC000"/>
                </a:solidFill>
              </a:rPr>
              <a:t> α</a:t>
            </a:r>
            <a:r>
              <a:rPr sz="4800" dirty="0" err="1">
                <a:solidFill>
                  <a:srgbClr val="FFC000"/>
                </a:solidFill>
              </a:rPr>
              <a:t>υτό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το</a:t>
            </a:r>
            <a:r>
              <a:rPr sz="4800" dirty="0">
                <a:solidFill>
                  <a:srgbClr val="FFC000"/>
                </a:solidFill>
              </a:rPr>
              <a:t> απ</a:t>
            </a:r>
            <a:r>
              <a:rPr sz="4800" dirty="0" err="1">
                <a:solidFill>
                  <a:srgbClr val="FFC000"/>
                </a:solidFill>
              </a:rPr>
              <a:t>οτέλεσμ</a:t>
            </a:r>
            <a:r>
              <a:rPr sz="4800" dirty="0">
                <a:solidFill>
                  <a:srgbClr val="FFC000"/>
                </a:solidFill>
              </a:rPr>
              <a:t>α</a:t>
            </a:r>
          </a:p>
        </p:txBody>
      </p:sp>
      <p:pic>
        <p:nvPicPr>
          <p:cNvPr id="391" name="image23.jpg" descr="DSC06755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 t="21143" r="10989"/>
          <a:stretch/>
        </p:blipFill>
        <p:spPr>
          <a:xfrm>
            <a:off x="1083682" y="1996480"/>
            <a:ext cx="10837437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/>
          </p:cNvSpPr>
          <p:nvPr>
            <p:ph type="title"/>
          </p:nvPr>
        </p:nvSpPr>
        <p:spPr>
          <a:xfrm>
            <a:off x="650239" y="58690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>
                <a:solidFill>
                  <a:srgbClr val="FFC000"/>
                </a:solidFill>
              </a:rPr>
              <a:t>Ο α</a:t>
            </a:r>
            <a:r>
              <a:rPr sz="4800" dirty="0" err="1">
                <a:solidFill>
                  <a:srgbClr val="FFC000"/>
                </a:solidFill>
              </a:rPr>
              <a:t>νιχνευτής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είν</a:t>
            </a:r>
            <a:r>
              <a:rPr sz="4800" dirty="0">
                <a:solidFill>
                  <a:srgbClr val="FFC000"/>
                </a:solidFill>
              </a:rPr>
              <a:t>αι </a:t>
            </a:r>
            <a:r>
              <a:rPr lang="el-GR" sz="4800" dirty="0" smtClean="0">
                <a:solidFill>
                  <a:srgbClr val="FFC000"/>
                </a:solidFill>
              </a:rPr>
              <a:t/>
            </a:r>
            <a:br>
              <a:rPr lang="el-GR" sz="4800" dirty="0" smtClean="0">
                <a:solidFill>
                  <a:srgbClr val="FFC000"/>
                </a:solidFill>
              </a:rPr>
            </a:br>
            <a:r>
              <a:rPr sz="4800" dirty="0" err="1" smtClean="0">
                <a:solidFill>
                  <a:srgbClr val="FFC000"/>
                </a:solidFill>
              </a:rPr>
              <a:t>μί</a:t>
            </a:r>
            <a:r>
              <a:rPr sz="4800" dirty="0" smtClean="0">
                <a:solidFill>
                  <a:srgbClr val="FFC000"/>
                </a:solidFill>
              </a:rPr>
              <a:t>α </a:t>
            </a:r>
            <a:r>
              <a:rPr sz="4800" dirty="0">
                <a:solidFill>
                  <a:srgbClr val="FFC000"/>
                </a:solidFill>
              </a:rPr>
              <a:t>μεγάλη φωτογραφική μηχανή</a:t>
            </a:r>
          </a:p>
        </p:txBody>
      </p:sp>
      <p:pic>
        <p:nvPicPr>
          <p:cNvPr id="395" name="image50.jpg" descr="DSC0676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1116" y="2716560"/>
            <a:ext cx="8582569" cy="64369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/>
            </a:lvl1pPr>
          </a:lstStyle>
          <a:p>
            <a:pPr algn="ctr"/>
            <a:r>
              <a:rPr sz="4800" dirty="0" err="1">
                <a:solidFill>
                  <a:srgbClr val="FFC000"/>
                </a:solidFill>
              </a:rPr>
              <a:t>Βάση</a:t>
            </a:r>
            <a:r>
              <a:rPr sz="4800" dirty="0">
                <a:solidFill>
                  <a:srgbClr val="FFC000"/>
                </a:solidFill>
              </a:rPr>
              <a:t> από α</a:t>
            </a:r>
            <a:r>
              <a:rPr sz="4800" dirty="0" err="1">
                <a:solidFill>
                  <a:srgbClr val="FFC000"/>
                </a:solidFill>
              </a:rPr>
              <a:t>λουμίνιο</a:t>
            </a:r>
            <a:r>
              <a:rPr sz="4800" dirty="0">
                <a:solidFill>
                  <a:srgbClr val="FFC000"/>
                </a:solidFill>
              </a:rPr>
              <a:t> και μα</a:t>
            </a:r>
            <a:r>
              <a:rPr sz="4800" dirty="0" err="1">
                <a:solidFill>
                  <a:srgbClr val="FFC000"/>
                </a:solidFill>
              </a:rPr>
              <a:t>κετόχ</a:t>
            </a:r>
            <a:r>
              <a:rPr sz="4800" dirty="0">
                <a:solidFill>
                  <a:srgbClr val="FFC000"/>
                </a:solidFill>
              </a:rPr>
              <a:t>αρτο</a:t>
            </a:r>
          </a:p>
        </p:txBody>
      </p:sp>
      <p:pic>
        <p:nvPicPr>
          <p:cNvPr id="399" name="image51.jpg" descr="DSC06765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17000"/>
                    </a14:imgEffect>
                  </a14:imgLayer>
                </a14:imgProps>
              </a:ext>
            </a:extLst>
          </a:blip>
          <a:srcRect l="5203" b="14313"/>
          <a:stretch/>
        </p:blipFill>
        <p:spPr>
          <a:xfrm>
            <a:off x="1191481" y="1996480"/>
            <a:ext cx="10621839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Προσ</a:t>
            </a:r>
            <a:r>
              <a:rPr sz="4800" dirty="0">
                <a:solidFill>
                  <a:srgbClr val="FFC000"/>
                </a:solidFill>
              </a:rPr>
              <a:t>πάθεια στο χώρο</a:t>
            </a:r>
          </a:p>
        </p:txBody>
      </p:sp>
      <p:pic>
        <p:nvPicPr>
          <p:cNvPr id="403" name="image52.jpg" descr="DSC07314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868" y="1996480"/>
            <a:ext cx="9577064" cy="7182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/>
          <p:nvPr/>
        </p:nvSpPr>
        <p:spPr>
          <a:xfrm>
            <a:off x="4443306" y="9114112"/>
            <a:ext cx="4118188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Dr. Sascha Marc Schmeling • CERN</a:t>
            </a:r>
          </a:p>
        </p:txBody>
      </p:sp>
      <p:sp>
        <p:nvSpPr>
          <p:cNvPr id="406" name="Shape 406"/>
          <p:cNvSpPr/>
          <p:nvPr/>
        </p:nvSpPr>
        <p:spPr>
          <a:xfrm>
            <a:off x="650239" y="9114112"/>
            <a:ext cx="3034455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Welcome to CERN</a:t>
            </a:r>
          </a:p>
        </p:txBody>
      </p:sp>
      <p:sp>
        <p:nvSpPr>
          <p:cNvPr id="407" name="Shape 407"/>
          <p:cNvSpPr/>
          <p:nvPr/>
        </p:nvSpPr>
        <p:spPr>
          <a:xfrm>
            <a:off x="-1" y="-1"/>
            <a:ext cx="13004801" cy="10078722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08" name="image55.jpg" descr="LHC Graphic 9906026_0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8613" y="381951"/>
            <a:ext cx="11487574" cy="91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9" name="image56.jpg" descr="ATLAS Detector 98030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4226559"/>
            <a:ext cx="5527041" cy="3865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image57.jpg" descr="CMS Detector 980302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50719" y="5883768"/>
            <a:ext cx="5418668" cy="3869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image58.jpg" descr="LHCB"/>
          <p:cNvPicPr>
            <a:picLocks noChangeAspect="1"/>
          </p:cNvPicPr>
          <p:nvPr/>
        </p:nvPicPr>
        <p:blipFill>
          <a:blip r:embed="rId5">
            <a:extLst/>
          </a:blip>
          <a:srcRect l="3131" r="4746"/>
          <a:stretch>
            <a:fillRect/>
          </a:stretch>
        </p:blipFill>
        <p:spPr>
          <a:xfrm>
            <a:off x="2384213" y="3793066"/>
            <a:ext cx="6285654" cy="4562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image59.jpg" descr="alic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68906" y="3901440"/>
            <a:ext cx="6394028" cy="4499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" grpId="1" animBg="1" advAuto="0"/>
      <p:bldP spid="410" grpId="2" animBg="1" advAuto="0"/>
      <p:bldP spid="411" grpId="3" animBg="1" advAuto="0"/>
      <p:bldP spid="412" grpId="4" animBg="1" advAuto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5400"/>
            </a:pPr>
            <a:r>
              <a:rPr sz="4800" dirty="0">
                <a:solidFill>
                  <a:srgbClr val="FFC000"/>
                </a:solidFill>
              </a:rPr>
              <a:t>Μα</a:t>
            </a:r>
            <a:r>
              <a:rPr sz="4800" dirty="0" err="1">
                <a:solidFill>
                  <a:srgbClr val="FFC000"/>
                </a:solidFill>
              </a:rPr>
              <a:t>κέτες</a:t>
            </a:r>
            <a:r>
              <a:rPr sz="4800" dirty="0">
                <a:solidFill>
                  <a:srgbClr val="FFC000"/>
                </a:solidFill>
              </a:rPr>
              <a:t> – ο LHC και η </a:t>
            </a:r>
            <a:r>
              <a:rPr sz="4800" dirty="0" err="1">
                <a:solidFill>
                  <a:srgbClr val="FFC000"/>
                </a:solidFill>
              </a:rPr>
              <a:t>λειτουργί</a:t>
            </a:r>
            <a:r>
              <a:rPr sz="4800" dirty="0">
                <a:solidFill>
                  <a:srgbClr val="FFC000"/>
                </a:solidFill>
              </a:rPr>
              <a:t>α του</a:t>
            </a:r>
          </a:p>
        </p:txBody>
      </p:sp>
      <p:pic>
        <p:nvPicPr>
          <p:cNvPr id="417" name="image54.jpeg" descr="CERN FOR KIDS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 l="6442" t="24049"/>
          <a:stretch/>
        </p:blipFill>
        <p:spPr>
          <a:xfrm>
            <a:off x="654392" y="2004113"/>
            <a:ext cx="11696016" cy="71211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Shape 420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6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/>
            <a:r>
              <a:rPr sz="6000" dirty="0">
                <a:solidFill>
                  <a:srgbClr val="FFC000"/>
                </a:solidFill>
                <a:latin typeface="Calibri" panose="020F0502020204030204" pitchFamily="34" charset="0"/>
              </a:rPr>
              <a:t>ATLAS</a:t>
            </a:r>
          </a:p>
        </p:txBody>
      </p:sp>
      <p:pic>
        <p:nvPicPr>
          <p:cNvPr id="422" name="image64.jpg" descr="ATLAS cavern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30810" y="1723249"/>
            <a:ext cx="10143181" cy="7474032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Shape 423"/>
          <p:cNvSpPr/>
          <p:nvPr/>
        </p:nvSpPr>
        <p:spPr>
          <a:xfrm>
            <a:off x="5852159" y="7152640"/>
            <a:ext cx="1408855" cy="1408854"/>
          </a:xfrm>
          <a:prstGeom prst="ellipse">
            <a:avLst/>
          </a:prstGeom>
          <a:ln w="50800">
            <a:solidFill>
              <a:srgbClr val="FF0000"/>
            </a:solidFill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" grpId="1" animBg="1" advAuto="0"/>
      <p:bldP spid="423" grpId="2" animBg="1" advAuto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/>
          </p:cNvSpPr>
          <p:nvPr>
            <p:ph type="title"/>
          </p:nvPr>
        </p:nvSpPr>
        <p:spPr>
          <a:xfrm>
            <a:off x="650239" y="58690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554990">
              <a:defRPr sz="5130"/>
            </a:pPr>
            <a:r>
              <a:rPr sz="4800" dirty="0">
                <a:solidFill>
                  <a:srgbClr val="FFC000"/>
                </a:solidFill>
              </a:rPr>
              <a:t>Μα</a:t>
            </a:r>
            <a:r>
              <a:rPr sz="4800" dirty="0" err="1">
                <a:solidFill>
                  <a:srgbClr val="FFC000"/>
                </a:solidFill>
              </a:rPr>
              <a:t>κέτες</a:t>
            </a:r>
            <a:r>
              <a:rPr sz="4800" dirty="0">
                <a:solidFill>
                  <a:srgbClr val="FFC000"/>
                </a:solidFill>
              </a:rPr>
              <a:t> – ο LHC και η </a:t>
            </a:r>
            <a:r>
              <a:rPr sz="4800" dirty="0" err="1">
                <a:solidFill>
                  <a:srgbClr val="FFC000"/>
                </a:solidFill>
              </a:rPr>
              <a:t>λειτουργί</a:t>
            </a:r>
            <a:r>
              <a:rPr sz="4800" dirty="0">
                <a:solidFill>
                  <a:srgbClr val="FFC000"/>
                </a:solidFill>
              </a:rPr>
              <a:t>α </a:t>
            </a:r>
            <a:r>
              <a:rPr lang="el-GR" sz="4800" dirty="0" smtClean="0">
                <a:solidFill>
                  <a:srgbClr val="FFC000"/>
                </a:solidFill>
              </a:rPr>
              <a:t/>
            </a:r>
            <a:br>
              <a:rPr lang="el-GR" sz="4800" dirty="0" smtClean="0">
                <a:solidFill>
                  <a:srgbClr val="FFC000"/>
                </a:solidFill>
              </a:rPr>
            </a:br>
            <a:r>
              <a:rPr sz="4800" dirty="0" err="1" smtClean="0">
                <a:solidFill>
                  <a:srgbClr val="FFC000"/>
                </a:solidFill>
              </a:rPr>
              <a:t>του</a:t>
            </a:r>
            <a:r>
              <a:rPr lang="el-GR" sz="4800" dirty="0" smtClean="0">
                <a:solidFill>
                  <a:srgbClr val="FFC000"/>
                </a:solidFill>
              </a:rPr>
              <a:t> </a:t>
            </a:r>
            <a:r>
              <a:rPr sz="4800" dirty="0" err="1" smtClean="0">
                <a:solidFill>
                  <a:srgbClr val="FFC000"/>
                </a:solidFill>
              </a:rPr>
              <a:t>συνδεσμολογί</a:t>
            </a:r>
            <a:r>
              <a:rPr sz="4800" dirty="0" smtClean="0">
                <a:solidFill>
                  <a:srgbClr val="FFC000"/>
                </a:solidFill>
              </a:rPr>
              <a:t>α </a:t>
            </a:r>
            <a:r>
              <a:rPr sz="4800" dirty="0">
                <a:solidFill>
                  <a:srgbClr val="FFC000"/>
                </a:solidFill>
              </a:rPr>
              <a:t>με led</a:t>
            </a:r>
          </a:p>
        </p:txBody>
      </p:sp>
      <p:pic>
        <p:nvPicPr>
          <p:cNvPr id="428" name="image54.jpeg" descr="CERN FOR KIDS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 l="6200" t="19529" b="4923"/>
          <a:stretch/>
        </p:blipFill>
        <p:spPr>
          <a:xfrm>
            <a:off x="1197672" y="2716560"/>
            <a:ext cx="10609457" cy="64087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Codh9IrWAAA6OGM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" contrast="27000"/>
                    </a14:imgEffect>
                  </a14:imgLayer>
                </a14:imgProps>
              </a:ext>
            </a:extLst>
          </a:blip>
          <a:srcRect l="5912" t="1798" r="9552"/>
          <a:stretch/>
        </p:blipFill>
        <p:spPr>
          <a:xfrm>
            <a:off x="1005609" y="354194"/>
            <a:ext cx="10993582" cy="90248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image60.jpg" descr="Barrel Toroid 4 Nov 05"/>
          <p:cNvPicPr>
            <a:picLocks noChangeAspect="1"/>
          </p:cNvPicPr>
          <p:nvPr/>
        </p:nvPicPr>
        <p:blipFill rotWithShape="1">
          <a:blip r:embed="rId2">
            <a:extLst/>
          </a:blip>
          <a:srcRect l="8450" b="4367"/>
          <a:stretch/>
        </p:blipFill>
        <p:spPr>
          <a:xfrm>
            <a:off x="6610773" y="-1"/>
            <a:ext cx="7044267" cy="4795521"/>
          </a:xfrm>
          <a:prstGeom prst="rect">
            <a:avLst/>
          </a:prstGeom>
          <a:ln w="12700">
            <a:solidFill>
              <a:srgbClr val="FFFFFF"/>
            </a:solidFill>
            <a:miter/>
          </a:ln>
        </p:spPr>
      </p:pic>
      <p:pic>
        <p:nvPicPr>
          <p:cNvPr id="431" name="image61.jpg"/>
          <p:cNvPicPr>
            <a:picLocks noChangeAspect="1"/>
          </p:cNvPicPr>
          <p:nvPr/>
        </p:nvPicPr>
        <p:blipFill rotWithShape="1">
          <a:blip r:embed="rId3">
            <a:extLst/>
          </a:blip>
          <a:srcRect b="3583"/>
          <a:stretch/>
        </p:blipFill>
        <p:spPr>
          <a:xfrm>
            <a:off x="-1" y="-1"/>
            <a:ext cx="6610775" cy="4800036"/>
          </a:xfrm>
          <a:prstGeom prst="rect">
            <a:avLst/>
          </a:prstGeom>
          <a:ln w="12700">
            <a:solidFill>
              <a:srgbClr val="FFFFFF"/>
            </a:solidFill>
            <a:miter/>
          </a:ln>
        </p:spPr>
      </p:pic>
      <p:pic>
        <p:nvPicPr>
          <p:cNvPr id="432" name="image62.jpg" descr="Cavern"/>
          <p:cNvPicPr>
            <a:picLocks noChangeAspect="1"/>
          </p:cNvPicPr>
          <p:nvPr/>
        </p:nvPicPr>
        <p:blipFill rotWithShape="1">
          <a:blip r:embed="rId4">
            <a:extLst/>
          </a:blip>
          <a:srcRect l="16667"/>
          <a:stretch/>
        </p:blipFill>
        <p:spPr>
          <a:xfrm>
            <a:off x="6610773" y="4800035"/>
            <a:ext cx="7044267" cy="4953566"/>
          </a:xfrm>
          <a:prstGeom prst="rect">
            <a:avLst/>
          </a:prstGeom>
          <a:ln w="12700">
            <a:solidFill>
              <a:srgbClr val="FFFFFF"/>
            </a:solidFill>
            <a:miter/>
          </a:ln>
        </p:spPr>
      </p:pic>
      <p:pic>
        <p:nvPicPr>
          <p:cNvPr id="433" name="image63.jpg" descr="IMG_296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4795520"/>
            <a:ext cx="6610775" cy="4958081"/>
          </a:xfrm>
          <a:prstGeom prst="rect">
            <a:avLst/>
          </a:prstGeom>
          <a:ln w="12700">
            <a:solidFill>
              <a:srgbClr val="FFFFFF"/>
            </a:solidFill>
            <a:miter/>
          </a:ln>
        </p:spPr>
      </p:pic>
      <p:sp>
        <p:nvSpPr>
          <p:cNvPr id="434" name="Shape 434"/>
          <p:cNvSpPr/>
          <p:nvPr/>
        </p:nvSpPr>
        <p:spPr>
          <a:xfrm>
            <a:off x="6829117" y="4012704"/>
            <a:ext cx="5361915" cy="654536"/>
          </a:xfrm>
          <a:prstGeom prst="rect">
            <a:avLst/>
          </a:prstGeom>
          <a:solidFill>
            <a:srgbClr val="0000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3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>
                <a:latin typeface="Calibri" panose="020F0502020204030204" pitchFamily="34" charset="0"/>
              </a:rPr>
              <a:t>ATLAS: Higgs and dark matter</a:t>
            </a:r>
          </a:p>
        </p:txBody>
      </p:sp>
      <p:sp>
        <p:nvSpPr>
          <p:cNvPr id="435" name="Shape 435"/>
          <p:cNvSpPr/>
          <p:nvPr/>
        </p:nvSpPr>
        <p:spPr>
          <a:xfrm>
            <a:off x="237704" y="8909248"/>
            <a:ext cx="5068565" cy="654536"/>
          </a:xfrm>
          <a:prstGeom prst="rect">
            <a:avLst/>
          </a:prstGeom>
          <a:solidFill>
            <a:srgbClr val="0000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3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>
                <a:latin typeface="Calibri" panose="020F0502020204030204" pitchFamily="34" charset="0"/>
              </a:rPr>
              <a:t>CMS: Higgs and dark matter</a:t>
            </a:r>
          </a:p>
        </p:txBody>
      </p:sp>
      <p:sp>
        <p:nvSpPr>
          <p:cNvPr id="436" name="Shape 436"/>
          <p:cNvSpPr/>
          <p:nvPr/>
        </p:nvSpPr>
        <p:spPr>
          <a:xfrm>
            <a:off x="144308" y="4012704"/>
            <a:ext cx="5854036" cy="654536"/>
          </a:xfrm>
          <a:prstGeom prst="rect">
            <a:avLst/>
          </a:prstGeom>
          <a:solidFill>
            <a:srgbClr val="0000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3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>
                <a:latin typeface="Calibri" panose="020F0502020204030204" pitchFamily="34" charset="0"/>
              </a:rPr>
              <a:t>ALICE: Primordial cosmic plasma</a:t>
            </a:r>
          </a:p>
        </p:txBody>
      </p:sp>
      <p:sp>
        <p:nvSpPr>
          <p:cNvPr id="437" name="Shape 437"/>
          <p:cNvSpPr/>
          <p:nvPr/>
        </p:nvSpPr>
        <p:spPr>
          <a:xfrm>
            <a:off x="6899218" y="8909248"/>
            <a:ext cx="6443942" cy="654536"/>
          </a:xfrm>
          <a:prstGeom prst="rect">
            <a:avLst/>
          </a:prstGeom>
          <a:solidFill>
            <a:srgbClr val="0000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3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 err="1">
                <a:latin typeface="Calibri" panose="020F0502020204030204" pitchFamily="34" charset="0"/>
              </a:rPr>
              <a:t>LHCb</a:t>
            </a:r>
            <a:r>
              <a:rPr dirty="0">
                <a:latin typeface="Calibri" panose="020F0502020204030204" pitchFamily="34" charset="0"/>
              </a:rPr>
              <a:t>: Matter-antimatter difference</a:t>
            </a:r>
          </a:p>
        </p:txBody>
      </p:sp>
      <p:sp>
        <p:nvSpPr>
          <p:cNvPr id="438" name="Shape 4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60</a:t>
            </a:fld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</a:t>
            </a:r>
            <a:r>
              <a:rPr sz="4800" dirty="0" err="1">
                <a:solidFill>
                  <a:srgbClr val="FFC000"/>
                </a:solidFill>
              </a:rPr>
              <a:t>ρολά</a:t>
            </a:r>
            <a:endParaRPr sz="4800" dirty="0">
              <a:solidFill>
                <a:srgbClr val="FFC000"/>
              </a:solidFill>
            </a:endParaRPr>
          </a:p>
        </p:txBody>
      </p:sp>
      <p:pic>
        <p:nvPicPr>
          <p:cNvPr id="442" name="image65.jpg" descr="DSC0574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9874" y="1996480"/>
            <a:ext cx="9505053" cy="7128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5" name="Shape 4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446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image66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80" y="-1"/>
            <a:ext cx="13056732" cy="97919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/>
        </p:nvSpPr>
        <p:spPr>
          <a:xfrm>
            <a:off x="4443306" y="9128336"/>
            <a:ext cx="4118188" cy="3429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defRPr sz="1600"/>
            </a:pPr>
            <a:endParaRPr/>
          </a:p>
        </p:txBody>
      </p:sp>
      <p:sp>
        <p:nvSpPr>
          <p:cNvPr id="450" name="Shape 450"/>
          <p:cNvSpPr>
            <a:spLocks noGrp="1"/>
          </p:cNvSpPr>
          <p:nvPr>
            <p:ph type="title"/>
          </p:nvPr>
        </p:nvSpPr>
        <p:spPr>
          <a:xfrm>
            <a:off x="650239" y="268288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484886">
              <a:defRPr sz="6640"/>
            </a:pPr>
            <a:r>
              <a:rPr sz="4800" dirty="0">
                <a:solidFill>
                  <a:srgbClr val="FFC000"/>
                </a:solidFill>
              </a:rPr>
              <a:t>Η μα</a:t>
            </a:r>
            <a:r>
              <a:rPr sz="4800" dirty="0" err="1">
                <a:solidFill>
                  <a:srgbClr val="FFC000"/>
                </a:solidFill>
              </a:rPr>
              <a:t>κέτ</a:t>
            </a:r>
            <a:r>
              <a:rPr sz="4800" dirty="0">
                <a:solidFill>
                  <a:srgbClr val="FFC000"/>
                </a:solidFill>
              </a:rPr>
              <a:t>α του πειράματος ATLAS</a:t>
            </a:r>
          </a:p>
        </p:txBody>
      </p:sp>
      <p:pic>
        <p:nvPicPr>
          <p:cNvPr id="452" name="image67.jpg" descr="DSC0336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9021" y="1968266"/>
            <a:ext cx="9546759" cy="71600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LEGO</a:t>
            </a:r>
          </a:p>
        </p:txBody>
      </p:sp>
      <p:pic>
        <p:nvPicPr>
          <p:cNvPr id="456" name="image68.jpg" descr="DSC05478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1867" y="1996480"/>
            <a:ext cx="9601066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Shape 4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4400">
                <a:solidFill>
                  <a:srgbClr val="E3E31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4800" dirty="0">
                <a:solidFill>
                  <a:srgbClr val="FFC000"/>
                </a:solidFill>
                <a:latin typeface="Calibri" panose="020F0502020204030204" pitchFamily="34" charset="0"/>
              </a:rPr>
              <a:t>CMS (Compact Muon Solenoid </a:t>
            </a:r>
            <a:r>
              <a:rPr lang="el-GR" sz="48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–</a:t>
            </a:r>
            <a:r>
              <a:rPr lang="en-US" sz="4800" dirty="0" smtClean="0">
                <a:solidFill>
                  <a:srgbClr val="FFC000"/>
                </a:solidFill>
                <a:latin typeface="Calibri" panose="020F0502020204030204" pitchFamily="34" charset="0"/>
              </a:rPr>
              <a:t/>
            </a:r>
            <a:br>
              <a:rPr lang="en-US" sz="4800" dirty="0" smtClean="0">
                <a:solidFill>
                  <a:srgbClr val="FFC000"/>
                </a:solidFill>
                <a:latin typeface="Calibri" panose="020F0502020204030204" pitchFamily="34" charset="0"/>
              </a:rPr>
            </a:br>
            <a:r>
              <a:rPr sz="4800" dirty="0" err="1" smtClean="0">
                <a:solidFill>
                  <a:srgbClr val="FFC000"/>
                </a:solidFill>
                <a:latin typeface="Calibri" panose="020F0502020204030204" pitchFamily="34" charset="0"/>
              </a:rPr>
              <a:t>Συμ</a:t>
            </a:r>
            <a:r>
              <a:rPr sz="48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παγές </a:t>
            </a:r>
            <a:r>
              <a:rPr sz="4800" dirty="0">
                <a:solidFill>
                  <a:srgbClr val="FFC000"/>
                </a:solidFill>
                <a:latin typeface="Calibri" panose="020F0502020204030204" pitchFamily="34" charset="0"/>
              </a:rPr>
              <a:t>Μιονικό Σωληνοειδές)</a:t>
            </a:r>
          </a:p>
        </p:txBody>
      </p:sp>
      <p:sp>
        <p:nvSpPr>
          <p:cNvPr id="460" name="Shape 460"/>
          <p:cNvSpPr>
            <a:spLocks noGrp="1"/>
          </p:cNvSpPr>
          <p:nvPr>
            <p:ph type="body" idx="1"/>
          </p:nvPr>
        </p:nvSpPr>
        <p:spPr>
          <a:xfrm>
            <a:off x="650239" y="1996480"/>
            <a:ext cx="11704322" cy="2931465"/>
          </a:xfrm>
          <a:prstGeom prst="rect">
            <a:avLst/>
          </a:prstGeom>
          <a:solidFill>
            <a:srgbClr val="7030A0">
              <a:alpha val="73000"/>
            </a:srgbClr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SzTx/>
              <a:buNone/>
              <a:defRPr sz="2400">
                <a:solidFill>
                  <a:srgbClr val="00484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solidFill>
                  <a:srgbClr val="FFEBAB"/>
                </a:solidFill>
                <a:latin typeface="Calibri" panose="020F0502020204030204" pitchFamily="34" charset="0"/>
              </a:rPr>
              <a:t>Ο ανιχνευτής CMS  έχει βάρος 12.000 τόνους, 21 μέτρα μήκος, 15 μέτρα διάμετρος και θεωρείται το μεγαλύτερο, το πολυπλοκότερο και το πιο ακριβές μηχάνημα που κατασκευάσθηκε ποτέ στη Γη!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SzTx/>
              <a:buNone/>
              <a:defRPr sz="2400">
                <a:solidFill>
                  <a:srgbClr val="00484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solidFill>
                  <a:srgbClr val="FFEBAB"/>
                </a:solidFill>
                <a:latin typeface="Calibri" panose="020F0502020204030204" pitchFamily="34" charset="0"/>
              </a:rPr>
              <a:t>Περιλαμβάνει 100 εκατομμύρια ανιχνευτικά στοιχεία, τα οποία αναζητούν σημάδια που μαρτυρούν την ύπαρξη νέων σωματιδίων και φαινομένων, 40 εκατομμύρια φορές το δευτερόλεπτο. </a:t>
            </a:r>
          </a:p>
        </p:txBody>
      </p:sp>
      <p:pic>
        <p:nvPicPr>
          <p:cNvPr id="461" name="image6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5120" y="5092824"/>
            <a:ext cx="6177280" cy="4211781"/>
          </a:xfrm>
          <a:prstGeom prst="rect">
            <a:avLst/>
          </a:prstGeom>
          <a:ln w="12700">
            <a:solidFill>
              <a:srgbClr val="FFC000"/>
            </a:solidFill>
            <a:miter lim="400000"/>
          </a:ln>
        </p:spPr>
      </p:pic>
      <p:pic>
        <p:nvPicPr>
          <p:cNvPr id="462" name="image7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078720" y="5084061"/>
            <a:ext cx="2275841" cy="1952979"/>
          </a:xfrm>
          <a:prstGeom prst="rect">
            <a:avLst/>
          </a:prstGeom>
          <a:ln w="12700">
            <a:solidFill>
              <a:srgbClr val="FFC000"/>
            </a:solidFill>
            <a:miter lim="400000"/>
          </a:ln>
        </p:spPr>
      </p:pic>
      <p:pic>
        <p:nvPicPr>
          <p:cNvPr id="463" name="image7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06456" y="5092824"/>
            <a:ext cx="2709334" cy="1941690"/>
          </a:xfrm>
          <a:prstGeom prst="rect">
            <a:avLst/>
          </a:prstGeom>
          <a:ln w="12700">
            <a:solidFill>
              <a:srgbClr val="FFC000"/>
            </a:solidFill>
            <a:miter lim="400000"/>
          </a:ln>
        </p:spPr>
      </p:pic>
      <p:sp>
        <p:nvSpPr>
          <p:cNvPr id="464" name="Shape 464"/>
          <p:cNvSpPr/>
          <p:nvPr/>
        </p:nvSpPr>
        <p:spPr>
          <a:xfrm>
            <a:off x="6646416" y="7156276"/>
            <a:ext cx="5527763" cy="2257028"/>
          </a:xfrm>
          <a:prstGeom prst="rect">
            <a:avLst/>
          </a:prstGeom>
          <a:solidFill>
            <a:srgbClr val="7030A0">
              <a:alpha val="72000"/>
            </a:srgb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487680" indent="-487680">
              <a:defRPr>
                <a:solidFill>
                  <a:srgbClr val="E8D858"/>
                </a:solidFill>
              </a:defRPr>
            </a:pPr>
            <a:r>
              <a:rPr sz="2800" dirty="0" err="1" smtClean="0"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Έν</a:t>
            </a:r>
            <a:r>
              <a:rPr sz="2800" dirty="0" smtClean="0"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ας </a:t>
            </a:r>
            <a:r>
              <a:rPr sz="2800" dirty="0"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τεχνικός συναρμολογεί ένα στοιχείο του εσωτερικού ανιχνευτή τροχιών χρησιμοποιώντας αγωγούς πάχους 5 μικρομέτρων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 err="1">
                <a:solidFill>
                  <a:srgbClr val="FFC000"/>
                </a:solidFill>
              </a:rPr>
              <a:t>Το</a:t>
            </a:r>
            <a:r>
              <a:rPr sz="4800" dirty="0">
                <a:solidFill>
                  <a:srgbClr val="FFC000"/>
                </a:solidFill>
              </a:rPr>
              <a:t> π</a:t>
            </a:r>
            <a:r>
              <a:rPr sz="4800" dirty="0" err="1">
                <a:solidFill>
                  <a:srgbClr val="FFC000"/>
                </a:solidFill>
              </a:rPr>
              <a:t>είρ</a:t>
            </a:r>
            <a:r>
              <a:rPr sz="4800" dirty="0">
                <a:solidFill>
                  <a:srgbClr val="FFC000"/>
                </a:solidFill>
              </a:rPr>
              <a:t>αμα CMS</a:t>
            </a:r>
          </a:p>
        </p:txBody>
      </p:sp>
      <p:pic>
        <p:nvPicPr>
          <p:cNvPr id="468" name="image72.jpg" descr="DSC07359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2000" contrast="15000"/>
                    </a14:imgEffect>
                  </a14:imgLayer>
                </a14:imgProps>
              </a:ext>
            </a:extLst>
          </a:blip>
          <a:srcRect l="20905" t="10955" r="20255" b="19632"/>
          <a:stretch/>
        </p:blipFill>
        <p:spPr>
          <a:xfrm>
            <a:off x="2433111" y="1996480"/>
            <a:ext cx="8138579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/>
          </p:cNvSpPr>
          <p:nvPr>
            <p:ph type="title"/>
          </p:nvPr>
        </p:nvSpPr>
        <p:spPr>
          <a:xfrm>
            <a:off x="650239" y="196280"/>
            <a:ext cx="11704322" cy="16256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4800" dirty="0">
                <a:solidFill>
                  <a:srgbClr val="FFC000"/>
                </a:solidFill>
              </a:rPr>
              <a:t>Και </a:t>
            </a:r>
            <a:r>
              <a:rPr sz="4800" dirty="0" err="1">
                <a:solidFill>
                  <a:srgbClr val="FFC000"/>
                </a:solidFill>
              </a:rPr>
              <a:t>με</a:t>
            </a:r>
            <a:r>
              <a:rPr sz="4800" dirty="0">
                <a:solidFill>
                  <a:srgbClr val="FFC000"/>
                </a:solidFill>
              </a:rPr>
              <a:t> LEGO</a:t>
            </a:r>
          </a:p>
        </p:txBody>
      </p:sp>
      <p:pic>
        <p:nvPicPr>
          <p:cNvPr id="472" name="image73.jpg" descr="DSC07373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l="20499" t="34523" r="13155" b="8654"/>
          <a:stretch/>
        </p:blipFill>
        <p:spPr>
          <a:xfrm>
            <a:off x="1289594" y="1996480"/>
            <a:ext cx="10425612" cy="66967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image18.jpg" descr="black-hole-event-wid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475" name="Shape 475"/>
          <p:cNvSpPr>
            <a:spLocks noGrp="1"/>
          </p:cNvSpPr>
          <p:nvPr>
            <p:ph type="title"/>
          </p:nvPr>
        </p:nvSpPr>
        <p:spPr>
          <a:xfrm>
            <a:off x="650239" y="546174"/>
            <a:ext cx="11704322" cy="1018258"/>
          </a:xfrm>
          <a:prstGeom prst="rect">
            <a:avLst/>
          </a:prstGeom>
        </p:spPr>
        <p:txBody>
          <a:bodyPr/>
          <a:lstStyle>
            <a:lvl1pPr>
              <a:defRPr sz="5400">
                <a:solidFill>
                  <a:srgbClr val="9B2E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/>
            <a:r>
              <a:rPr dirty="0" err="1">
                <a:solidFill>
                  <a:srgbClr val="FFC000"/>
                </a:solidFill>
                <a:latin typeface="Calibri" panose="020F0502020204030204" pitchFamily="34" charset="0"/>
              </a:rPr>
              <a:t>Βι</a:t>
            </a:r>
            <a:r>
              <a:rPr dirty="0">
                <a:solidFill>
                  <a:srgbClr val="FFC000"/>
                </a:solidFill>
                <a:latin typeface="Calibri" panose="020F0502020204030204" pitchFamily="34" charset="0"/>
              </a:rPr>
              <a:t>βλιογραφία</a:t>
            </a:r>
          </a:p>
        </p:txBody>
      </p:sp>
      <p:sp>
        <p:nvSpPr>
          <p:cNvPr id="476" name="Shape 476"/>
          <p:cNvSpPr>
            <a:spLocks noGrp="1"/>
          </p:cNvSpPr>
          <p:nvPr>
            <p:ph type="body" idx="1"/>
          </p:nvPr>
        </p:nvSpPr>
        <p:spPr>
          <a:xfrm>
            <a:off x="650239" y="2113279"/>
            <a:ext cx="12137815" cy="6719148"/>
          </a:xfrm>
          <a:prstGeom prst="rect">
            <a:avLst/>
          </a:prstGeom>
          <a:solidFill>
            <a:srgbClr val="C0504D"/>
          </a:solidFill>
          <a:ln>
            <a:solidFill>
              <a:srgbClr val="8C3A38"/>
            </a:solidFill>
            <a:round/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</p:spPr>
        <p:txBody>
          <a:bodyPr/>
          <a:lstStyle/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endParaRPr lang="en-US" dirty="0" smtClean="0">
              <a:solidFill>
                <a:srgbClr val="FFEBAB"/>
              </a:solidFill>
            </a:endParaRP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 err="1" smtClean="0">
                <a:solidFill>
                  <a:srgbClr val="FFEBAB"/>
                </a:solidFill>
              </a:rPr>
              <a:t>Αρχεί</a:t>
            </a:r>
            <a:r>
              <a:rPr dirty="0" smtClean="0">
                <a:solidFill>
                  <a:srgbClr val="FFEBAB"/>
                </a:solidFill>
              </a:rPr>
              <a:t>α </a:t>
            </a:r>
            <a:r>
              <a:rPr dirty="0">
                <a:solidFill>
                  <a:srgbClr val="FFEBAB"/>
                </a:solidFill>
              </a:rPr>
              <a:t>των Δρ.Τσεσμελή, Δρ.Γαζή, Δρ .Storr , Δρ .Αλεξόπουλου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http://indico.cern.ch/conferenceDisplay.py?confId=269114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LHC </a:t>
            </a:r>
            <a:r>
              <a:rPr dirty="0" err="1">
                <a:solidFill>
                  <a:srgbClr val="FFEBAB"/>
                </a:solidFill>
              </a:rPr>
              <a:t>στο</a:t>
            </a:r>
            <a:r>
              <a:rPr dirty="0">
                <a:solidFill>
                  <a:srgbClr val="FFEBAB"/>
                </a:solidFill>
              </a:rPr>
              <a:t> CERN: Η </a:t>
            </a:r>
            <a:r>
              <a:rPr dirty="0" err="1">
                <a:solidFill>
                  <a:srgbClr val="FFEBAB"/>
                </a:solidFill>
              </a:rPr>
              <a:t>μεγ</a:t>
            </a:r>
            <a:r>
              <a:rPr dirty="0">
                <a:solidFill>
                  <a:srgbClr val="FFEBAB"/>
                </a:solidFill>
              </a:rPr>
              <a:t>αλύτερη μηχανή του κόσμου, Αναστασόπουλος Πασχάλης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http://www.physics.ntua.gr/GREECE_AND_CERN/index.html</a:t>
            </a:r>
            <a:endParaRPr sz="2400" dirty="0">
              <a:solidFill>
                <a:srgbClr val="FFEBAB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http://hep.physics.uoc.gr/DOC/OUTREACH/MICROCOSM/DETECTORS/whatiscern.html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http://www.physics.ntua.gr/POPPHYS/index.html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http://www.physics.ntua.gr/POPPHYS/LHC/lhc_atlas.swf</a:t>
            </a:r>
            <a:endParaRPr sz="2400" dirty="0">
              <a:solidFill>
                <a:srgbClr val="FFEBAB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http://www.physics.ntua.gr/POPPHYS/BEAMLINE/beamline.html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 err="1">
                <a:solidFill>
                  <a:srgbClr val="FFEBAB"/>
                </a:solidFill>
              </a:rPr>
              <a:t>Ανδρέ</a:t>
            </a:r>
            <a:r>
              <a:rPr dirty="0">
                <a:solidFill>
                  <a:srgbClr val="FFEBAB"/>
                </a:solidFill>
              </a:rPr>
              <a:t>ας Βαλαδάκης  Φυσικός βίντεο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https://www.youtube.com/user/PHYSICSALL?feature=watch</a:t>
            </a:r>
            <a:endParaRPr sz="2400" dirty="0">
              <a:solidFill>
                <a:srgbClr val="FFEBAB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Μα</a:t>
            </a:r>
            <a:r>
              <a:rPr dirty="0" err="1">
                <a:solidFill>
                  <a:srgbClr val="FFEBAB"/>
                </a:solidFill>
              </a:rPr>
              <a:t>ρί</a:t>
            </a:r>
            <a:r>
              <a:rPr dirty="0">
                <a:solidFill>
                  <a:srgbClr val="FFEBAB"/>
                </a:solidFill>
              </a:rPr>
              <a:t>α Ράπτη Φυσικός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>
                <a:solidFill>
                  <a:srgbClr val="FFEBAB"/>
                </a:solidFill>
              </a:rPr>
              <a:t>ΕΚΦΕ </a:t>
            </a:r>
            <a:r>
              <a:rPr dirty="0" err="1">
                <a:solidFill>
                  <a:srgbClr val="FFEBAB"/>
                </a:solidFill>
              </a:rPr>
              <a:t>Δημόκριτος</a:t>
            </a:r>
            <a:r>
              <a:rPr dirty="0">
                <a:solidFill>
                  <a:srgbClr val="FFEBAB"/>
                </a:solidFill>
              </a:rPr>
              <a:t> πα</a:t>
            </a:r>
            <a:r>
              <a:rPr dirty="0" err="1">
                <a:solidFill>
                  <a:srgbClr val="FFEBAB"/>
                </a:solidFill>
              </a:rPr>
              <a:t>ρουσί</a:t>
            </a:r>
            <a:r>
              <a:rPr dirty="0">
                <a:solidFill>
                  <a:srgbClr val="FFEBAB"/>
                </a:solidFill>
              </a:rPr>
              <a:t>αση CERN</a:t>
            </a: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endParaRPr dirty="0">
              <a:solidFill>
                <a:srgbClr val="FFEBAB"/>
              </a:solidFill>
            </a:endParaRPr>
          </a:p>
          <a:p>
            <a:pPr marL="269875" indent="0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 err="1">
                <a:solidFill>
                  <a:srgbClr val="FFEBAB"/>
                </a:solidFill>
              </a:rPr>
              <a:t>Ευχ</a:t>
            </a:r>
            <a:r>
              <a:rPr dirty="0">
                <a:solidFill>
                  <a:srgbClr val="FFEBAB"/>
                </a:solidFill>
              </a:rPr>
              <a:t>αριστώ πολύ την καθηγήτρια Ανδρομάχη Τσίρου (CERN) και τον καθηγητή Γεώργιο Καλκάνη( ΕΚΠΑ) για την πολύτιμη βοήθεια και τις διορθώσεις.</a:t>
            </a:r>
            <a:endParaRPr sz="2400" dirty="0">
              <a:solidFill>
                <a:srgbClr val="FFEBAB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269875">
              <a:spcBef>
                <a:spcPts val="0"/>
              </a:spcBef>
              <a:buSzTx/>
              <a:buFontTx/>
              <a:buNone/>
              <a:defRPr sz="2200" b="1">
                <a:solidFill>
                  <a:srgbClr val="FFC44F"/>
                </a:solidFill>
              </a:defRPr>
            </a:pPr>
            <a:r>
              <a:rPr dirty="0"/>
              <a:t>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/>
          <p:nvPr/>
        </p:nvSpPr>
        <p:spPr>
          <a:xfrm>
            <a:off x="650239" y="9049314"/>
            <a:ext cx="3034455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>
                <a:solidFill>
                  <a:srgbClr val="0967A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April 2009</a:t>
            </a:r>
          </a:p>
        </p:txBody>
      </p:sp>
      <p:pic>
        <p:nvPicPr>
          <p:cNvPr id="479" name="image1.jpg"/>
          <p:cNvPicPr>
            <a:picLocks noChangeAspect="1"/>
          </p:cNvPicPr>
          <p:nvPr/>
        </p:nvPicPr>
        <p:blipFill>
          <a:blip r:embed="rId2">
            <a:extLst/>
          </a:blip>
          <a:srcRect t="9629" b="2592"/>
          <a:stretch>
            <a:fillRect/>
          </a:stretch>
        </p:blipFill>
        <p:spPr>
          <a:xfrm>
            <a:off x="-1" y="0"/>
            <a:ext cx="13004801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Shape 480"/>
          <p:cNvSpPr/>
          <p:nvPr/>
        </p:nvSpPr>
        <p:spPr>
          <a:xfrm>
            <a:off x="-1" y="2708765"/>
            <a:ext cx="13004801" cy="1518364"/>
          </a:xfrm>
          <a:prstGeom prst="rect">
            <a:avLst/>
          </a:prstGeom>
          <a:ln w="12700">
            <a:miter lim="400000"/>
          </a:ln>
          <a:effectLst>
            <a:outerShdw blurRad="88900" dist="50800" dir="2700000" rotWithShape="0">
              <a:srgbClr val="000000">
                <a:alpha val="7499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9200">
                <a:solidFill>
                  <a:srgbClr val="FFFF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defRPr>
            </a:pPr>
            <a:r>
              <a:rPr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Calibri" panose="020F0502020204030204" pitchFamily="34" charset="0"/>
              </a:rPr>
              <a:t>Ευχ</a:t>
            </a:r>
            <a:r>
              <a:rPr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Calibri" panose="020F0502020204030204" pitchFamily="34" charset="0"/>
              </a:rPr>
              <a:t>αριστώ πολύ!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image10.jpg" descr="CERN accelerator complex"/>
          <p:cNvPicPr>
            <a:picLocks noChangeAspect="1"/>
          </p:cNvPicPr>
          <p:nvPr/>
        </p:nvPicPr>
        <p:blipFill>
          <a:blip r:embed="rId2">
            <a:extLst/>
          </a:blip>
          <a:srcRect l="9166" t="3316" r="3334" b="3536"/>
          <a:stretch>
            <a:fillRect/>
          </a:stretch>
        </p:blipFill>
        <p:spPr>
          <a:xfrm>
            <a:off x="993788" y="829027"/>
            <a:ext cx="11017224" cy="82896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70</a:t>
            </a:fld>
            <a:endParaRPr/>
          </a:p>
        </p:txBody>
      </p:sp>
      <p:pic>
        <p:nvPicPr>
          <p:cNvPr id="590" name="17854844_1874417406156363_2006421413513107209_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5111" y="162560"/>
            <a:ext cx="6664758" cy="942848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162814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title"/>
          </p:nvPr>
        </p:nvSpPr>
        <p:spPr>
          <a:xfrm>
            <a:off x="650239" y="226863"/>
            <a:ext cx="11704322" cy="1625601"/>
          </a:xfrm>
          <a:prstGeom prst="rect">
            <a:avLst/>
          </a:prstGeom>
        </p:spPr>
        <p:txBody>
          <a:bodyPr>
            <a:noAutofit/>
          </a:bodyPr>
          <a:lstStyle>
            <a:lvl1pPr defTabSz="519937">
              <a:defRPr sz="7119">
                <a:solidFill>
                  <a:srgbClr val="FFC000"/>
                </a:solidFill>
              </a:defRPr>
            </a:lvl1pPr>
          </a:lstStyle>
          <a:p>
            <a:pPr algn="ctr"/>
            <a:r>
              <a:rPr sz="5400" dirty="0" err="1"/>
              <a:t>Πώς</a:t>
            </a:r>
            <a:r>
              <a:rPr sz="5400" dirty="0"/>
              <a:t> </a:t>
            </a:r>
            <a:r>
              <a:rPr sz="5400" dirty="0" err="1"/>
              <a:t>λειτουργούν</a:t>
            </a:r>
            <a:r>
              <a:rPr sz="5400" dirty="0"/>
              <a:t> </a:t>
            </a:r>
            <a:r>
              <a:rPr sz="5400" dirty="0" err="1"/>
              <a:t>όλ</a:t>
            </a:r>
            <a:r>
              <a:rPr sz="5400" dirty="0"/>
              <a:t>α αυτά;</a:t>
            </a:r>
          </a:p>
        </p:txBody>
      </p:sp>
      <p:pic>
        <p:nvPicPr>
          <p:cNvPr id="223" name="image13.jpg" descr="CARTOON385_396523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8953" y="1996480"/>
            <a:ext cx="9366895" cy="720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14.jpg" descr="TV-LEP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6147" y="804600"/>
            <a:ext cx="10972506" cy="83926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Βερολίνο">
  <a:themeElements>
    <a:clrScheme name="Βερολίνο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Βερολίνο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Βερολίν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546</TotalTime>
  <Words>705</Words>
  <Application>Microsoft Macintosh PowerPoint</Application>
  <PresentationFormat>Custom</PresentationFormat>
  <Paragraphs>141</Paragraphs>
  <Slides>70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3" baseType="lpstr">
      <vt:lpstr>Arial Rounded MT Bold</vt:lpstr>
      <vt:lpstr>Book Antiqua</vt:lpstr>
      <vt:lpstr>Calibri</vt:lpstr>
      <vt:lpstr>Comic Sans MS</vt:lpstr>
      <vt:lpstr>Helvetica</vt:lpstr>
      <vt:lpstr>Helvetica Light</vt:lpstr>
      <vt:lpstr>Helvetica Neue</vt:lpstr>
      <vt:lpstr>Lucida Sans</vt:lpstr>
      <vt:lpstr>Times New Roman</vt:lpstr>
      <vt:lpstr>Trebuchet MS</vt:lpstr>
      <vt:lpstr>Verdana</vt:lpstr>
      <vt:lpstr>Arial</vt:lpstr>
      <vt:lpstr>Βερολίνο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Πώς λειτουργούν όλα αυτά;</vt:lpstr>
      <vt:lpstr>PowerPoint Presentation</vt:lpstr>
      <vt:lpstr>Η ιδέα είναι πολύ απλή…</vt:lpstr>
      <vt:lpstr>Πώς βλέπουμε τα σωματίδια;   Η βασική ιδέα λειτουργίας των ανιχνευτών  σωματιδίων επεξήγεται στο παρακάτω παράδειγμα:   </vt:lpstr>
      <vt:lpstr>Πώς ανιχνεύουμε ένα σωματίδιο;  Δράση με χρήση κινητών</vt:lpstr>
      <vt:lpstr>Πείραμα: Ανίχνευση ηλεκτρομαγνητικών κυμάτων με κάμερα</vt:lpstr>
      <vt:lpstr>PowerPoint Presentation</vt:lpstr>
      <vt:lpstr>Πώς γίνεται η επιλογή των δεδομένων        από τον τεράστιο όγκο πληροφοριών</vt:lpstr>
      <vt:lpstr>Μέθοδοι της Σωματιδιακής Φυσικής</vt:lpstr>
      <vt:lpstr>Πώς θα δείχναμε  την σύγκρουση των δεσμών πρωτονίων;</vt:lpstr>
      <vt:lpstr>PowerPoint Presentation</vt:lpstr>
      <vt:lpstr>Απεικόνιση της σύγκρουσης με led</vt:lpstr>
      <vt:lpstr>Πείραμα με laser</vt:lpstr>
      <vt:lpstr>Με σωλήνες κήπου- 2 επίπεδα</vt:lpstr>
      <vt:lpstr>Με σωλήνες κήπου</vt:lpstr>
      <vt:lpstr>Με άχρηστα ρολά</vt:lpstr>
      <vt:lpstr>Με μακετόχαρτα</vt:lpstr>
      <vt:lpstr>Με led- ανιχνευτής φωτογραφική </vt:lpstr>
      <vt:lpstr>Χρήση led- διαφανής σωλήνας- μαγνητάκια</vt:lpstr>
      <vt:lpstr>Με μπισκότα- ζαχαρωτά!</vt:lpstr>
      <vt:lpstr>Η τομή του ανιχνευτή</vt:lpstr>
      <vt:lpstr>Με τζάμι- κύκλωμα σε σειρά</vt:lpstr>
      <vt:lpstr>Με παλιά παιχνίδια</vt:lpstr>
      <vt:lpstr>Κατασκευάζουμε στην τάξη</vt:lpstr>
      <vt:lpstr>Με ανεμογεννήτριες!</vt:lpstr>
      <vt:lpstr>Ηλεκτρικά κυκλώματα</vt:lpstr>
      <vt:lpstr>Το GLOBE είναι ένα τάπερ φωτιστικό</vt:lpstr>
      <vt:lpstr>Με σαπούνια</vt:lpstr>
      <vt:lpstr>Το τάπερ GLOBE φωτοβολεί</vt:lpstr>
      <vt:lpstr>Τα ρολά τουαλέτας!</vt:lpstr>
      <vt:lpstr>Παλιά κουτιά και παιχνίδια</vt:lpstr>
      <vt:lpstr>Φωτοβολταικά </vt:lpstr>
      <vt:lpstr>Από εφημερίδα</vt:lpstr>
      <vt:lpstr>Κατασκευάζουμε στο εργαστήρι</vt:lpstr>
      <vt:lpstr>Από παιχνίδια</vt:lpstr>
      <vt:lpstr>Εφημερίδες και λαμπάκια</vt:lpstr>
      <vt:lpstr>Ναι αυτός είναι ο Άγγελος!</vt:lpstr>
      <vt:lpstr>Παρουσιάζουμε τις κατασκευές μας</vt:lpstr>
      <vt:lpstr>Αφρολέξ μπάλα</vt:lpstr>
      <vt:lpstr>Μακετόχαρτο- υλικά αρχιτεκτονικής</vt:lpstr>
      <vt:lpstr>Λάστιχο κήπου</vt:lpstr>
      <vt:lpstr>Κύκλωμα από αλουμινόχαρτο</vt:lpstr>
      <vt:lpstr>Συνδεσμολογία με led</vt:lpstr>
      <vt:lpstr>PowerPoint Presentation</vt:lpstr>
      <vt:lpstr>Πού μας δίνουν αυτό το αποτέλεσμα</vt:lpstr>
      <vt:lpstr>Ο ανιχνευτής είναι  μία μεγάλη φωτογραφική μηχανή</vt:lpstr>
      <vt:lpstr>Βάση από αλουμίνιο και μακετόχαρτο</vt:lpstr>
      <vt:lpstr>Προσπάθεια στο χώρο</vt:lpstr>
      <vt:lpstr>PowerPoint Presentation</vt:lpstr>
      <vt:lpstr>Μακέτες – ο LHC και η λειτουργία του</vt:lpstr>
      <vt:lpstr>ATLAS</vt:lpstr>
      <vt:lpstr>Μακέτες – ο LHC και η λειτουργία  του συνδεσμολογία με led</vt:lpstr>
      <vt:lpstr>PowerPoint Presentation</vt:lpstr>
      <vt:lpstr>Με ρολά</vt:lpstr>
      <vt:lpstr>PowerPoint Presentation</vt:lpstr>
      <vt:lpstr>Η μακέτα του πειράματος ATLAS</vt:lpstr>
      <vt:lpstr>Με LEGO</vt:lpstr>
      <vt:lpstr>CMS (Compact Muon Solenoid – Συμπαγές Μιονικό Σωληνοειδές)</vt:lpstr>
      <vt:lpstr>Το πείραμα CMS</vt:lpstr>
      <vt:lpstr>Και με LEGO</vt:lpstr>
      <vt:lpstr>Βιβλιογραφία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PanPoun</dc:creator>
  <cp:lastModifiedBy>Angelos Alexopoulos</cp:lastModifiedBy>
  <cp:revision>34</cp:revision>
  <dcterms:modified xsi:type="dcterms:W3CDTF">2017-09-12T17:49:48Z</dcterms:modified>
</cp:coreProperties>
</file>