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  <p:sldMasterId id="2147483667" r:id="rId2"/>
  </p:sldMasterIdLst>
  <p:notesMasterIdLst>
    <p:notesMasterId r:id="rId6"/>
  </p:notesMasterIdLst>
  <p:handoutMasterIdLst>
    <p:handoutMasterId r:id="rId7"/>
  </p:handoutMasterIdLst>
  <p:sldIdLst>
    <p:sldId id="430" r:id="rId3"/>
    <p:sldId id="429" r:id="rId4"/>
    <p:sldId id="431" r:id="rId5"/>
  </p:sldIdLst>
  <p:sldSz cx="9144000" cy="6858000" type="screen4x3"/>
  <p:notesSz cx="6858000" cy="9236075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1D4F9F"/>
    <a:srgbClr val="25408B"/>
    <a:srgbClr val="00CC00"/>
    <a:srgbClr val="E7E7E7"/>
    <a:srgbClr val="0000FF"/>
    <a:srgbClr val="80CCFF"/>
    <a:srgbClr val="000000"/>
    <a:srgbClr val="FF99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0" autoAdjust="0"/>
    <p:restoredTop sz="99340" autoAdjust="0"/>
  </p:normalViewPr>
  <p:slideViewPr>
    <p:cSldViewPr snapToGrid="0">
      <p:cViewPr varScale="1">
        <p:scale>
          <a:sx n="76" d="100"/>
          <a:sy n="76" d="100"/>
        </p:scale>
        <p:origin x="95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406601" y="8847612"/>
            <a:ext cx="411022" cy="2775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25736" tIns="61255" rIns="125736" bIns="61255" anchor="ctr">
            <a:spAutoFit/>
          </a:bodyPr>
          <a:lstStyle/>
          <a:p>
            <a:pPr algn="r" defTabSz="1273772">
              <a:defRPr/>
            </a:pPr>
            <a:fld id="{F752B1B1-5586-4E15-8AED-7BA5A6AD5113}" type="slidenum">
              <a:rPr lang="en-US" sz="1000" b="0">
                <a:cs typeface="+mn-cs"/>
              </a:rPr>
              <a:pPr algn="r" defTabSz="1273772">
                <a:defRPr/>
              </a:pPr>
              <a:t>‹#›</a:t>
            </a:fld>
            <a:endParaRPr lang="en-US" sz="1000" b="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12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6264" y="4386317"/>
            <a:ext cx="5023920" cy="4155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25736" tIns="61255" rIns="125736" bIns="612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7125" y="698500"/>
            <a:ext cx="4602163" cy="34528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263932" y="8770560"/>
            <a:ext cx="553690" cy="4160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25736" tIns="61255" rIns="125736" bIns="61255" anchor="ctr">
            <a:spAutoFit/>
          </a:bodyPr>
          <a:lstStyle/>
          <a:p>
            <a:pPr algn="r" defTabSz="1273772">
              <a:defRPr/>
            </a:pPr>
            <a:fld id="{AE436D56-BC2B-430C-A5AE-24920E72B34B}" type="slidenum">
              <a:rPr lang="en-US" sz="1900" b="0">
                <a:cs typeface="+mn-cs"/>
              </a:rPr>
              <a:pPr algn="r" defTabSz="1273772">
                <a:defRPr/>
              </a:pPr>
              <a:t>‹#›</a:t>
            </a:fld>
            <a:endParaRPr lang="en-US" sz="1900" b="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6811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3949243"/>
            <a:ext cx="9144000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800" b="1" baseline="0" dirty="0" smtClean="0">
                <a:solidFill>
                  <a:schemeClr val="tx1"/>
                </a:solidFill>
                <a:effectLst/>
              </a:rPr>
              <a:t>Subashini De Silva</a:t>
            </a:r>
            <a:endParaRPr lang="en-US" sz="3200" b="1" baseline="0" dirty="0" smtClean="0">
              <a:solidFill>
                <a:schemeClr val="tx1"/>
              </a:solidFill>
              <a:effectLst/>
            </a:endParaRPr>
          </a:p>
          <a:p>
            <a:endParaRPr lang="en-US" sz="2000" b="1" baseline="0" dirty="0" smtClean="0">
              <a:solidFill>
                <a:schemeClr val="tx1"/>
              </a:solidFill>
              <a:effectLst/>
            </a:endParaRPr>
          </a:p>
          <a:p>
            <a:endParaRPr lang="en-US" sz="2000" b="1" baseline="0" dirty="0" smtClean="0">
              <a:solidFill>
                <a:schemeClr val="tx1"/>
              </a:solidFill>
              <a:effectLst/>
            </a:endParaRPr>
          </a:p>
          <a:p>
            <a:r>
              <a:rPr lang="en-US" sz="2000" b="1" baseline="0" dirty="0" smtClean="0">
                <a:solidFill>
                  <a:schemeClr val="tx1"/>
                </a:solidFill>
                <a:effectLst/>
              </a:rPr>
              <a:t>Center for Accelerator Science</a:t>
            </a:r>
          </a:p>
          <a:p>
            <a:r>
              <a:rPr lang="en-US" sz="2000" b="1" baseline="0" dirty="0" smtClean="0">
                <a:solidFill>
                  <a:schemeClr val="tx1"/>
                </a:solidFill>
                <a:effectLst/>
              </a:rPr>
              <a:t>Old Dominion University</a:t>
            </a:r>
            <a:endParaRPr lang="en-US" sz="2000" b="1" baseline="0" dirty="0">
              <a:solidFill>
                <a:schemeClr val="tx1"/>
              </a:solidFill>
              <a:effectLst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9636" r="3182" b="13272"/>
          <a:stretch/>
        </p:blipFill>
        <p:spPr>
          <a:xfrm>
            <a:off x="7423429" y="6367541"/>
            <a:ext cx="1683319" cy="440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3142-E884-4191-A076-356EA7AE6E94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656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3142-E884-4191-A076-356EA7AE6E94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40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3142-E884-4191-A076-356EA7AE6E94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8276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3142-E884-4191-A076-356EA7AE6E94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079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3142-E884-4191-A076-356EA7AE6E94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84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3142-E884-4191-A076-356EA7AE6E94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1592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3142-E884-4191-A076-356EA7AE6E94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826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9636" r="3182" b="13272"/>
          <a:stretch/>
        </p:blipFill>
        <p:spPr>
          <a:xfrm>
            <a:off x="7423429" y="6367541"/>
            <a:ext cx="1683319" cy="440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3142-E884-4191-A076-356EA7AE6E94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011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3142-E884-4191-A076-356EA7AE6E94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700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3142-E884-4191-A076-356EA7AE6E94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0183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3142-E884-4191-A076-356EA7AE6E94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59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 userDrawn="1"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latin typeface="Times New Roman" pitchFamily="18" charset="0"/>
                <a:cs typeface="+mn-cs"/>
              </a:rPr>
              <a:t>Page </a:t>
            </a:r>
            <a:fld id="{1B5B5EA7-2DCA-4A86-8031-B157A36EB5B6}" type="slidenum">
              <a:rPr lang="en-US" sz="800" b="0" i="1" smtClean="0">
                <a:latin typeface="Times New Roman" pitchFamily="18" charset="0"/>
                <a:cs typeface="+mn-cs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latin typeface="Times New Roman" pitchFamily="18" charset="0"/>
              <a:cs typeface="+mn-cs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4" cstate="print">
            <a:lum bright="9000"/>
          </a:blip>
          <a:stretch>
            <a:fillRect/>
          </a:stretch>
        </p:blipFill>
        <p:spPr>
          <a:xfrm>
            <a:off x="76994" y="6320316"/>
            <a:ext cx="796967" cy="5180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9636" r="3182" b="13272"/>
          <a:stretch/>
        </p:blipFill>
        <p:spPr>
          <a:xfrm>
            <a:off x="7423429" y="6367541"/>
            <a:ext cx="1683319" cy="44058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C3142-E884-4191-A076-356EA7AE6E94}" type="datetimeFigureOut">
              <a:rPr lang="en-US" smtClean="0"/>
              <a:t>3/9/2017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AA08B-E053-40E9-834F-B91E5F9B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453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RFD Design</a:t>
            </a:r>
            <a:endParaRPr lang="en-US" dirty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-127000" y="7505700"/>
            <a:ext cx="44767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418916"/>
              </p:ext>
            </p:extLst>
          </p:nvPr>
        </p:nvGraphicFramePr>
        <p:xfrm>
          <a:off x="5829299" y="1054100"/>
          <a:ext cx="3174203" cy="486664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3104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212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253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Frequency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MHz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Aperture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Nearest HOM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633.5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MHz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600" b="0" i="1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600" b="0" i="1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1600" b="0" i="1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3.6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MV/m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1600" b="0" i="1" baseline="-25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6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600" b="0" i="1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1600" b="0" i="1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6.2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mT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R/Q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r>
                        <a:rPr lang="en-US" sz="1600" b="0" i="1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1600" b="0" i="1" baseline="-25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429.7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Geometrical Factor (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0" i="0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106.7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1600" b="0" i="1" baseline="-25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600" b="0" i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1600" b="0" i="1" baseline="-25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en-US" sz="1600" b="0" i="1" baseline="-25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4.6×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b="0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0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l"/>
                      <a:endParaRPr lang="en-US" sz="1600" b="0" i="0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1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1600" b="1" i="1" baseline="-25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1600" b="1" i="1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3.4</a:t>
                      </a:r>
                      <a:endParaRPr 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600" b="0" i="1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en-US" sz="1600" b="0" i="1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MV/m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1600" b="0" i="1" baseline="-25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en-US" sz="1600" b="0" i="1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mT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78" t="11812" r="37083" b="14140"/>
          <a:stretch/>
        </p:blipFill>
        <p:spPr>
          <a:xfrm>
            <a:off x="274685" y="2852548"/>
            <a:ext cx="2011863" cy="176731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090116" y="3292288"/>
            <a:ext cx="2321607" cy="2675135"/>
            <a:chOff x="3397338" y="955488"/>
            <a:chExt cx="2321607" cy="267513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l="16120" r="6558"/>
            <a:stretch/>
          </p:blipFill>
          <p:spPr>
            <a:xfrm>
              <a:off x="3397338" y="955488"/>
              <a:ext cx="1437632" cy="123825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l="8759" r="5741"/>
            <a:stretch/>
          </p:blipFill>
          <p:spPr>
            <a:xfrm>
              <a:off x="4266078" y="2068916"/>
              <a:ext cx="1452867" cy="124587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782494" y="973070"/>
              <a:ext cx="7874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E Field</a:t>
              </a:r>
              <a:endParaRPr lang="en-US" sz="16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834970" y="3384402"/>
              <a:ext cx="7874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H Field</a:t>
              </a:r>
              <a:endParaRPr lang="en-US" sz="16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02924" y="4478148"/>
            <a:ext cx="3272684" cy="1688246"/>
            <a:chOff x="848246" y="2230248"/>
            <a:chExt cx="3272684" cy="1688246"/>
          </a:xfrm>
        </p:grpSpPr>
        <p:grpSp>
          <p:nvGrpSpPr>
            <p:cNvPr id="15" name="Group 14"/>
            <p:cNvGrpSpPr/>
            <p:nvPr/>
          </p:nvGrpSpPr>
          <p:grpSpPr>
            <a:xfrm>
              <a:off x="1952318" y="2230248"/>
              <a:ext cx="2168612" cy="1688246"/>
              <a:chOff x="2266220" y="1113495"/>
              <a:chExt cx="2168612" cy="1688246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944" t="5757" r="36528" b="5757"/>
              <a:stretch/>
            </p:blipFill>
            <p:spPr>
              <a:xfrm>
                <a:off x="2278092" y="1113495"/>
                <a:ext cx="1326891" cy="1319939"/>
              </a:xfrm>
              <a:prstGeom prst="rect">
                <a:avLst/>
              </a:prstGeom>
            </p:spPr>
          </p:pic>
          <p:cxnSp>
            <p:nvCxnSpPr>
              <p:cNvPr id="22" name="Straight Arrow Connector 21"/>
              <p:cNvCxnSpPr/>
              <p:nvPr/>
            </p:nvCxnSpPr>
            <p:spPr bwMode="auto">
              <a:xfrm flipV="1">
                <a:off x="2266220" y="2477218"/>
                <a:ext cx="130810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00FF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cxnSp>
            <p:nvCxnSpPr>
              <p:cNvPr id="23" name="Straight Arrow Connector 22"/>
              <p:cNvCxnSpPr/>
              <p:nvPr/>
            </p:nvCxnSpPr>
            <p:spPr bwMode="auto">
              <a:xfrm rot="5400000" flipV="1">
                <a:off x="2972157" y="1798538"/>
                <a:ext cx="130810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00FF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sp>
            <p:nvSpPr>
              <p:cNvPr id="24" name="TextBox 23"/>
              <p:cNvSpPr txBox="1"/>
              <p:nvPr/>
            </p:nvSpPr>
            <p:spPr>
              <a:xfrm>
                <a:off x="2545620" y="2555520"/>
                <a:ext cx="787400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281 mm</a:t>
                </a:r>
                <a:endParaRPr lang="en-US" sz="16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647432" y="1647031"/>
                <a:ext cx="787400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281 mm</a:t>
                </a:r>
                <a:endParaRPr lang="en-US" sz="16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1564808" y="2712984"/>
              <a:ext cx="365760" cy="365760"/>
            </a:xfrm>
            <a:prstGeom prst="ellipse">
              <a:avLst/>
            </a:prstGeom>
            <a:solidFill>
              <a:schemeClr val="accent1"/>
            </a:solidFill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751541" y="2886894"/>
              <a:ext cx="0" cy="411480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619170" y="2842628"/>
              <a:ext cx="0" cy="411480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 bwMode="auto">
            <a:xfrm flipV="1">
              <a:off x="1711018" y="3323645"/>
              <a:ext cx="9144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848246" y="3200534"/>
              <a:ext cx="7874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194 mm</a:t>
              </a:r>
              <a:endParaRPr lang="en-US" sz="16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74685" y="799605"/>
            <a:ext cx="51267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 smtClean="0"/>
              <a:t>Frequency – 400.79 MHz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/>
              <a:t>Transverse voltage – 3.4 MV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 smtClean="0"/>
              <a:t>Fixed parameters – 84 mm aperture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 smtClean="0"/>
              <a:t>Cavity size – &lt; 281 mm</a:t>
            </a:r>
          </a:p>
        </p:txBody>
      </p:sp>
    </p:spTree>
    <p:extLst>
      <p:ext uri="{BB962C8B-B14F-4D97-AF65-F5344CB8AC3E}">
        <p14:creationId xmlns:p14="http://schemas.microsoft.com/office/powerpoint/2010/main" val="2885107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25408B"/>
                </a:solidFill>
              </a:rPr>
              <a:t>RFD Design Optimization Steps</a:t>
            </a:r>
            <a:endParaRPr lang="en-US" dirty="0">
              <a:solidFill>
                <a:srgbClr val="25408B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19100" y="1015068"/>
            <a:ext cx="8458200" cy="5121437"/>
          </a:xfrm>
        </p:spPr>
        <p:txBody>
          <a:bodyPr/>
          <a:lstStyle/>
          <a:p>
            <a:r>
              <a:rPr lang="en-US" sz="2000" dirty="0"/>
              <a:t>Modify shape of the poles</a:t>
            </a:r>
          </a:p>
          <a:p>
            <a:pPr lvl="1"/>
            <a:r>
              <a:rPr lang="en-US" sz="1600" dirty="0"/>
              <a:t>Increase slope of the poles to facilitate proper rinsing during high pressure rinsing</a:t>
            </a:r>
          </a:p>
          <a:p>
            <a:pPr lvl="1"/>
            <a:r>
              <a:rPr lang="en-US" sz="1600" b="1" dirty="0"/>
              <a:t>Check HOM modes and impedances</a:t>
            </a:r>
          </a:p>
          <a:p>
            <a:pPr lvl="1"/>
            <a:r>
              <a:rPr lang="en-US" sz="1600" b="1" dirty="0"/>
              <a:t>Check multipoles</a:t>
            </a:r>
          </a:p>
          <a:p>
            <a:endParaRPr lang="en-US" sz="2000" dirty="0" smtClean="0"/>
          </a:p>
          <a:p>
            <a:r>
              <a:rPr lang="en-US" sz="2000" dirty="0" smtClean="0"/>
              <a:t>Increase pickup port diameter </a:t>
            </a:r>
            <a:r>
              <a:rPr lang="en-US" sz="2000" dirty="0" smtClean="0">
                <a:sym typeface="Wingdings" panose="05000000000000000000" pitchFamily="2" charset="2"/>
              </a:rPr>
              <a:t> 40 mm diameter</a:t>
            </a:r>
            <a:endParaRPr lang="en-US" sz="2000" dirty="0" smtClean="0"/>
          </a:p>
          <a:p>
            <a:pPr lvl="1"/>
            <a:r>
              <a:rPr lang="en-US" sz="1600" dirty="0" smtClean="0"/>
              <a:t>Increase pick up port size to 40 mm and optimize coupling of probe to extract 1 W</a:t>
            </a:r>
            <a:endParaRPr lang="en-US" sz="1600" dirty="0" smtClean="0"/>
          </a:p>
          <a:p>
            <a:endParaRPr lang="en-US" sz="2000" dirty="0" smtClean="0"/>
          </a:p>
          <a:p>
            <a:r>
              <a:rPr lang="en-US" sz="2000" dirty="0" smtClean="0"/>
              <a:t>Revisit Lorentz detuning compensation </a:t>
            </a:r>
            <a:r>
              <a:rPr lang="en-US" sz="2000" dirty="0" smtClean="0">
                <a:sym typeface="Wingdings" panose="05000000000000000000" pitchFamily="2" charset="2"/>
              </a:rPr>
              <a:t> 10 kHz at 3.4 MV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Adjust height of the ports</a:t>
            </a:r>
          </a:p>
          <a:p>
            <a:pPr lvl="1"/>
            <a:r>
              <a:rPr lang="en-US" sz="1600" dirty="0" smtClean="0"/>
              <a:t>Increase height of the ports between end and </a:t>
            </a:r>
            <a:r>
              <a:rPr lang="en-US" sz="1600" dirty="0" err="1" smtClean="0"/>
              <a:t>NbTi</a:t>
            </a:r>
            <a:r>
              <a:rPr lang="en-US" sz="1600" dirty="0" smtClean="0"/>
              <a:t> plate for convenience during cavity assembly</a:t>
            </a:r>
          </a:p>
        </p:txBody>
      </p:sp>
    </p:spTree>
    <p:extLst>
      <p:ext uri="{BB962C8B-B14F-4D97-AF65-F5344CB8AC3E}">
        <p14:creationId xmlns:p14="http://schemas.microsoft.com/office/powerpoint/2010/main" val="164251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994" y="853923"/>
            <a:ext cx="4911725" cy="5257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Increase angle – same as </a:t>
            </a:r>
            <a:r>
              <a:rPr lang="en-US" sz="2000" dirty="0" err="1" smtClean="0"/>
              <a:t>PoP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Aperture is the same – 84 mm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Cavity frequency is dependent on the curvature of the edges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This shape complicates the welding of poles to the outer body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Also hard to achieve target frequency of 400.79 MHz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Needs to revisit HOM spectrum and multipoles and mechanical analysis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Modification to RFD Designs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5381625" y="1524000"/>
            <a:ext cx="3762375" cy="3906837"/>
            <a:chOff x="4684712" y="1841500"/>
            <a:chExt cx="3762375" cy="3906837"/>
          </a:xfrm>
        </p:grpSpPr>
        <p:grpSp>
          <p:nvGrpSpPr>
            <p:cNvPr id="16" name="Group 15"/>
            <p:cNvGrpSpPr/>
            <p:nvPr/>
          </p:nvGrpSpPr>
          <p:grpSpPr>
            <a:xfrm>
              <a:off x="4684712" y="1841500"/>
              <a:ext cx="3762375" cy="3906837"/>
              <a:chOff x="4684712" y="1841500"/>
              <a:chExt cx="3762375" cy="3906837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84712" y="2405062"/>
                <a:ext cx="3762375" cy="3343275"/>
              </a:xfrm>
              <a:prstGeom prst="rect">
                <a:avLst/>
              </a:prstGeom>
            </p:spPr>
          </p:pic>
          <p:cxnSp>
            <p:nvCxnSpPr>
              <p:cNvPr id="6" name="Straight Arrow Connector 5"/>
              <p:cNvCxnSpPr/>
              <p:nvPr/>
            </p:nvCxnSpPr>
            <p:spPr bwMode="auto">
              <a:xfrm>
                <a:off x="5118100" y="2235200"/>
                <a:ext cx="2895600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sp>
            <p:nvSpPr>
              <p:cNvPr id="7" name="TextBox 6"/>
              <p:cNvSpPr txBox="1"/>
              <p:nvPr/>
            </p:nvSpPr>
            <p:spPr>
              <a:xfrm>
                <a:off x="5676900" y="1841500"/>
                <a:ext cx="1600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281 mm</a:t>
                </a:r>
                <a:endParaRPr lang="en-US" dirty="0"/>
              </a:p>
            </p:txBody>
          </p:sp>
          <p:cxnSp>
            <p:nvCxnSpPr>
              <p:cNvPr id="8" name="Straight Arrow Connector 7"/>
              <p:cNvCxnSpPr/>
              <p:nvPr/>
            </p:nvCxnSpPr>
            <p:spPr bwMode="auto">
              <a:xfrm flipH="1" flipV="1">
                <a:off x="4914900" y="2522536"/>
                <a:ext cx="14287" cy="3116264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cxnSp>
            <p:nvCxnSpPr>
              <p:cNvPr id="13" name="Straight Connector 12"/>
              <p:cNvCxnSpPr/>
              <p:nvPr/>
            </p:nvCxnSpPr>
            <p:spPr bwMode="auto">
              <a:xfrm>
                <a:off x="5549899" y="2946400"/>
                <a:ext cx="1206222" cy="1155699"/>
              </a:xfrm>
              <a:prstGeom prst="lin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" name="Straight Connector 13"/>
              <p:cNvCxnSpPr/>
              <p:nvPr/>
            </p:nvCxnSpPr>
            <p:spPr bwMode="auto">
              <a:xfrm flipV="1">
                <a:off x="5537199" y="4052887"/>
                <a:ext cx="1206222" cy="1155699"/>
              </a:xfrm>
              <a:prstGeom prst="lin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7" name="Rounded Rectangle 16"/>
            <p:cNvSpPr/>
            <p:nvPr/>
          </p:nvSpPr>
          <p:spPr bwMode="auto">
            <a:xfrm>
              <a:off x="5118100" y="2405062"/>
              <a:ext cx="812800" cy="693738"/>
            </a:xfrm>
            <a:prstGeom prst="round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21" name="Straight Arrow Connector 20"/>
          <p:cNvCxnSpPr/>
          <p:nvPr/>
        </p:nvCxnSpPr>
        <p:spPr bwMode="auto">
          <a:xfrm flipV="1">
            <a:off x="3677959" y="2349499"/>
            <a:ext cx="2124354" cy="368301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380706" y="3646883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281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682001"/>
      </p:ext>
    </p:extLst>
  </p:cSld>
  <p:clrMapOvr>
    <a:masterClrMapping/>
  </p:clrMapOvr>
</p:sld>
</file>

<file path=ppt/theme/theme1.xml><?xml version="1.0" encoding="utf-8"?>
<a:theme xmlns:a="http://schemas.openxmlformats.org/drawingml/2006/main" name="ODU-SLAC-LARP-HiLumi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ODU-SLAC-LARP-HiLumi</Template>
  <TotalTime>28526</TotalTime>
  <Words>219</Words>
  <Application>Microsoft Office PowerPoint</Application>
  <PresentationFormat>On-screen Show (4:3)</PresentationFormat>
  <Paragraphs>65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Helvetica</vt:lpstr>
      <vt:lpstr>Times New Roman</vt:lpstr>
      <vt:lpstr>Wingdings</vt:lpstr>
      <vt:lpstr>ODU-SLAC-LARP-HiLumi</vt:lpstr>
      <vt:lpstr>Custom Design</vt:lpstr>
      <vt:lpstr>Current RFD Design</vt:lpstr>
      <vt:lpstr>RFD Design Optimization Steps</vt:lpstr>
      <vt:lpstr>Modification to RFD Designs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Dipole Cavity Proof-of-Principle Design and Test Prototype Design</dc:title>
  <dc:creator>Jean Delayen</dc:creator>
  <cp:lastModifiedBy>Subashini De Silva</cp:lastModifiedBy>
  <cp:revision>905</cp:revision>
  <cp:lastPrinted>2014-07-13T03:46:36Z</cp:lastPrinted>
  <dcterms:created xsi:type="dcterms:W3CDTF">2014-04-21T15:19:10Z</dcterms:created>
  <dcterms:modified xsi:type="dcterms:W3CDTF">2017-03-10T15:40:52Z</dcterms:modified>
</cp:coreProperties>
</file>