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7" r:id="rId5"/>
    <p:sldId id="271" r:id="rId6"/>
    <p:sldId id="272" r:id="rId7"/>
    <p:sldId id="273" r:id="rId8"/>
    <p:sldId id="274" r:id="rId9"/>
    <p:sldId id="275" r:id="rId10"/>
    <p:sldId id="276" r:id="rId11"/>
    <p:sldId id="279" r:id="rId12"/>
    <p:sldId id="278" r:id="rId13"/>
    <p:sldId id="268" r:id="rId14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CC3300"/>
    <a:srgbClr val="00529E"/>
    <a:srgbClr val="004F9E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7" autoAdjust="0"/>
    <p:restoredTop sz="86320" autoAdjust="0"/>
  </p:normalViewPr>
  <p:slideViewPr>
    <p:cSldViewPr>
      <p:cViewPr>
        <p:scale>
          <a:sx n="66" d="100"/>
          <a:sy n="66" d="100"/>
        </p:scale>
        <p:origin x="-1482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4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banner0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21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14338" name="Image" r:id="rId4" imgW="2006349" imgH="10158730" progId="">
              <p:embed/>
            </p:oleObj>
          </a:graphicData>
        </a:graphic>
      </p:graphicFrame>
      <p:sp>
        <p:nvSpPr>
          <p:cNvPr id="6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  <a:cs typeface="+mn-cs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  <a:cs typeface="+mn-cs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  <a:cs typeface="+mn-cs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  <a:cs typeface="+mn-cs"/>
              </a:rPr>
              <a:t>www.cern.ch/i</a:t>
            </a:r>
            <a:r>
              <a:rPr lang="en-US" sz="1000" b="1">
                <a:latin typeface="Tahoma" pitchFamily="34" charset="0"/>
                <a:cs typeface="+mn-cs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  <a:latin typeface="Trebuchet MS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0"/>
            <a:ext cx="80772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22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15362" name="Image" r:id="rId4" imgW="2006349" imgH="10158730" progId="">
              <p:embed/>
            </p:oleObj>
          </a:graphicData>
        </a:graphic>
      </p:graphicFrame>
      <p:sp>
        <p:nvSpPr>
          <p:cNvPr id="6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  <a:cs typeface="+mn-cs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  <a:cs typeface="+mn-cs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  <a:cs typeface="+mn-cs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  <a:cs typeface="+mn-cs"/>
              </a:rPr>
              <a:t>www.cern.ch/i</a:t>
            </a:r>
            <a:r>
              <a:rPr lang="en-US" sz="1000" b="1">
                <a:latin typeface="Tahoma" pitchFamily="34" charset="0"/>
                <a:cs typeface="+mn-cs"/>
              </a:rPr>
              <a:t>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67000" y="6553200"/>
            <a:ext cx="6477000" cy="457200"/>
          </a:xfrm>
        </p:spPr>
        <p:txBody>
          <a:bodyPr/>
          <a:lstStyle>
            <a:lvl1pPr>
              <a:defRPr dirty="0" smtClean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3861AA"/>
                </a:solidFill>
              </a:rPr>
              <a:t>Virtualisation</a:t>
            </a:r>
            <a:r>
              <a:rPr lang="en-US" dirty="0" smtClean="0">
                <a:solidFill>
                  <a:srgbClr val="3861AA"/>
                </a:solidFill>
              </a:rPr>
              <a:t> Vision- </a:t>
            </a:r>
            <a:fld id="{928FABE2-7517-46E2-9A4A-4DF6145FC77C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.jpeg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19" descr="banner-ITonly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0"/>
            <a:ext cx="80772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943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dirty="0" smtClean="0">
                <a:solidFill>
                  <a:srgbClr val="00529E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Virtualisation</a:t>
            </a:r>
            <a:r>
              <a:rPr lang="en-US" dirty="0" smtClean="0"/>
              <a:t> Vision</a:t>
            </a:r>
            <a:r>
              <a:rPr lang="en-US" dirty="0" smtClean="0">
                <a:solidFill>
                  <a:srgbClr val="3861AA"/>
                </a:solidFill>
                <a:latin typeface="Trebuchet MS" pitchFamily="34" charset="0"/>
              </a:rPr>
              <a:t>- </a:t>
            </a:r>
            <a:fld id="{4C94E0D5-B932-48D4-88C6-42D1CC4D0F4E}" type="slidenum">
              <a:rPr lang="en-US" smtClean="0">
                <a:solidFill>
                  <a:srgbClr val="3861AA"/>
                </a:solidFill>
                <a:latin typeface="Trebuchet MS" pitchFamily="34" charset="0"/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  <a:latin typeface="Trebuchet MS" pitchFamily="34" charset="0"/>
            </a:endParaRPr>
          </a:p>
        </p:txBody>
      </p:sp>
      <p:graphicFrame>
        <p:nvGraphicFramePr>
          <p:cNvPr id="1026" name="Object 22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1026" name="Image" r:id="rId6" imgW="2006349" imgH="10158730" progId="">
              <p:embed/>
            </p:oleObj>
          </a:graphicData>
        </a:graphic>
      </p:graphicFrame>
      <p:sp>
        <p:nvSpPr>
          <p:cNvPr id="1047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  <a:cs typeface="+mn-cs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  <a:cs typeface="+mn-cs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  <a:cs typeface="+mn-cs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  <a:cs typeface="+mn-cs"/>
              </a:rPr>
              <a:t>www.cern.ch/i</a:t>
            </a:r>
            <a:r>
              <a:rPr lang="en-US" sz="1000" b="1">
                <a:latin typeface="Tahoma" pitchFamily="34" charset="0"/>
                <a:cs typeface="+mn-cs"/>
              </a:rPr>
              <a:t>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Trebuchet MS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rebuchet MS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rebuchet MS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rebuchet MS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752600"/>
            <a:ext cx="80010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A Vision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 err="1" smtClean="0"/>
              <a:t>Virtualisation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WLCG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8001000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Tony Cass</a:t>
            </a:r>
          </a:p>
          <a:p>
            <a:pPr eaLnBrk="1" hangingPunct="1"/>
            <a:r>
              <a:rPr lang="en-US" dirty="0" err="1" smtClean="0"/>
              <a:t>HEPiX</a:t>
            </a:r>
            <a:r>
              <a:rPr lang="en-US" smtClean="0"/>
              <a:t> LBL, 27</a:t>
            </a:r>
            <a:r>
              <a:rPr lang="en-US" baseline="30000" smtClean="0"/>
              <a:t>th</a:t>
            </a:r>
            <a:r>
              <a:rPr lang="en-US" smtClean="0"/>
              <a:t> October 2009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Experiment pilot job frameworks replaced by commercial/public domain schedulers.</a:t>
            </a:r>
          </a:p>
          <a:p>
            <a:pPr lvl="1"/>
            <a:r>
              <a:rPr lang="en-GB" dirty="0" smtClean="0"/>
              <a:t>Virtual LSF cluster for ATLAS</a:t>
            </a:r>
          </a:p>
          <a:p>
            <a:pPr lvl="1"/>
            <a:r>
              <a:rPr lang="en-GB" dirty="0" smtClean="0"/>
              <a:t>Virtual SGE cluster for CMS</a:t>
            </a:r>
          </a:p>
          <a:p>
            <a:pPr lvl="1"/>
            <a:r>
              <a:rPr lang="en-GB" dirty="0" smtClean="0"/>
              <a:t>...</a:t>
            </a:r>
          </a:p>
          <a:p>
            <a:pPr lvl="1"/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Virtualisation Vision- </a:t>
            </a:r>
            <a:fld id="{928FABE2-7517-46E2-9A4A-4DF6145FC77C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4"/>
          <p:cNvSpPr txBox="1">
            <a:spLocks noChangeArrowheads="1"/>
          </p:cNvSpPr>
          <p:nvPr/>
        </p:nvSpPr>
        <p:spPr bwMode="auto">
          <a:xfrm>
            <a:off x="3048000" y="1981200"/>
            <a:ext cx="4071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0">
                <a:latin typeface="Trebuchet MS" pitchFamily="34" charset="0"/>
              </a:rPr>
              <a:t>Questions?</a:t>
            </a:r>
          </a:p>
          <a:p>
            <a:endParaRPr lang="en-GB" sz="6000">
              <a:latin typeface="Trebuchet MS" pitchFamily="34" charset="0"/>
            </a:endParaRPr>
          </a:p>
          <a:p>
            <a:r>
              <a:rPr lang="en-GB" sz="6000">
                <a:latin typeface="Trebuchet MS" pitchFamily="34" charset="0"/>
              </a:rPr>
              <a:t>Comments?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 vision, but...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5626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ALICE jobs, at least, require outgoing network connections.</a:t>
            </a:r>
          </a:p>
          <a:p>
            <a:r>
              <a:rPr lang="en-GB" dirty="0" smtClean="0"/>
              <a:t>CERN will provide public (routed) IP addresses for virtual machines. This option may not be available to all...</a:t>
            </a:r>
          </a:p>
          <a:p>
            <a:r>
              <a:rPr lang="en-GB" dirty="0" smtClean="0"/>
              <a:t>IP masquerading also tested at CERN</a:t>
            </a:r>
          </a:p>
          <a:p>
            <a:pPr lvl="1"/>
            <a:r>
              <a:rPr lang="en-GB" dirty="0" smtClean="0"/>
              <a:t>Internal traffic routed, external traffic </a:t>
            </a:r>
            <a:r>
              <a:rPr lang="en-GB" dirty="0" err="1" smtClean="0"/>
              <a:t>NATted</a:t>
            </a:r>
            <a:r>
              <a:rPr lang="en-GB" dirty="0" smtClean="0"/>
              <a:t> by the hypervisor.</a:t>
            </a:r>
          </a:p>
          <a:p>
            <a:pPr lvl="1"/>
            <a:r>
              <a:rPr lang="en-GB" dirty="0" smtClean="0"/>
              <a:t>Works, but no way to initiate remote connection to a virtual machine.</a:t>
            </a:r>
          </a:p>
          <a:p>
            <a:pPr lvl="2"/>
            <a:r>
              <a:rPr lang="en-GB" dirty="0" smtClean="0"/>
              <a:t>Should not be a problem based on previous statements.</a:t>
            </a:r>
          </a:p>
          <a:p>
            <a:r>
              <a:rPr lang="en-GB" dirty="0" smtClean="0"/>
              <a:t>Would be good if need for outgoing connections could be removed...</a:t>
            </a:r>
          </a:p>
          <a:p>
            <a:pPr lvl="1"/>
            <a:r>
              <a:rPr lang="en-GB" dirty="0" smtClean="0"/>
              <a:t>Or at least requirements documented per experiment.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Virtualisation Vision- </a:t>
            </a:r>
            <a:fld id="{928FABE2-7517-46E2-9A4A-4DF6145FC77C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4"/>
          <p:cNvSpPr txBox="1">
            <a:spLocks noChangeArrowheads="1"/>
          </p:cNvSpPr>
          <p:nvPr/>
        </p:nvSpPr>
        <p:spPr bwMode="auto">
          <a:xfrm>
            <a:off x="3048000" y="1981200"/>
            <a:ext cx="4071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0">
                <a:latin typeface="Trebuchet MS" pitchFamily="34" charset="0"/>
              </a:rPr>
              <a:t>Questions?</a:t>
            </a:r>
          </a:p>
          <a:p>
            <a:endParaRPr lang="en-GB" sz="6000">
              <a:latin typeface="Trebuchet MS" pitchFamily="34" charset="0"/>
            </a:endParaRPr>
          </a:p>
          <a:p>
            <a:r>
              <a:rPr lang="en-GB" sz="6000">
                <a:latin typeface="Trebuchet MS" pitchFamily="34" charset="0"/>
              </a:rPr>
              <a:t>Comments?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Enable experiments/users to choose environment for job execution.</a:t>
            </a:r>
          </a:p>
          <a:p>
            <a:endParaRPr lang="en-GB" dirty="0" smtClean="0"/>
          </a:p>
          <a:p>
            <a:r>
              <a:rPr lang="en-GB" dirty="0" smtClean="0"/>
              <a:t>Ensure sites have control/traceability over resource usage.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Virtualisation Vision- </a:t>
            </a:r>
            <a:fld id="{928FABE2-7517-46E2-9A4A-4DF6145FC77C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Step-by-step: Build on</a:t>
            </a:r>
          </a:p>
          <a:p>
            <a:pPr lvl="1"/>
            <a:r>
              <a:rPr lang="en-GB" dirty="0" smtClean="0"/>
              <a:t>established successes</a:t>
            </a:r>
          </a:p>
          <a:p>
            <a:pPr lvl="1"/>
            <a:r>
              <a:rPr lang="en-GB" dirty="0" smtClean="0"/>
              <a:t>established trust</a:t>
            </a:r>
          </a:p>
          <a:p>
            <a:endParaRPr lang="en-GB" dirty="0" smtClean="0"/>
          </a:p>
          <a:p>
            <a:r>
              <a:rPr lang="en-GB" dirty="0" smtClean="0"/>
              <a:t>But end goal in view. Prepare for this now with</a:t>
            </a:r>
          </a:p>
          <a:p>
            <a:pPr lvl="1"/>
            <a:r>
              <a:rPr lang="en-GB" dirty="0" smtClean="0"/>
              <a:t>technical agreements/developments</a:t>
            </a:r>
          </a:p>
          <a:p>
            <a:pPr lvl="1"/>
            <a:r>
              <a:rPr lang="en-GB" dirty="0" smtClean="0"/>
              <a:t>user behaviour (especially explicit statement of resource requirements)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Virtualisation Vision- </a:t>
            </a:r>
            <a:fld id="{928FABE2-7517-46E2-9A4A-4DF6145FC77C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562600"/>
          </a:xfrm>
        </p:spPr>
        <p:txBody>
          <a:bodyPr/>
          <a:lstStyle/>
          <a:p>
            <a:r>
              <a:rPr lang="en-GB" dirty="0" smtClean="0"/>
              <a:t>Five steps</a:t>
            </a:r>
          </a:p>
          <a:p>
            <a:endParaRPr lang="en-GB" dirty="0" smtClean="0"/>
          </a:p>
          <a:p>
            <a:r>
              <a:rPr lang="en-GB" dirty="0" smtClean="0"/>
              <a:t>Steps 1-3</a:t>
            </a:r>
          </a:p>
          <a:p>
            <a:pPr lvl="1"/>
            <a:r>
              <a:rPr lang="en-GB" dirty="0" smtClean="0"/>
              <a:t>realistic</a:t>
            </a:r>
          </a:p>
          <a:p>
            <a:pPr lvl="1"/>
            <a:r>
              <a:rPr lang="en-GB" dirty="0" smtClean="0"/>
              <a:t>relatively uncontroversial(?)</a:t>
            </a:r>
          </a:p>
          <a:p>
            <a:pPr lvl="1"/>
            <a:r>
              <a:rPr lang="en-GB" dirty="0" smtClean="0"/>
              <a:t>achievable by end-2010?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Steps 4 &amp; 5</a:t>
            </a:r>
          </a:p>
          <a:p>
            <a:pPr lvl="1"/>
            <a:r>
              <a:rPr lang="en-GB" dirty="0" smtClean="0"/>
              <a:t>kite-flying</a:t>
            </a:r>
          </a:p>
          <a:p>
            <a:pPr lvl="1"/>
            <a:r>
              <a:rPr lang="en-GB" dirty="0" smtClean="0"/>
              <a:t>probably controversial</a:t>
            </a:r>
          </a:p>
          <a:p>
            <a:pPr lvl="1"/>
            <a:r>
              <a:rPr lang="en-GB" dirty="0" smtClean="0"/>
              <a:t>interesting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Virtualisation Vision- </a:t>
            </a:r>
            <a:fld id="{928FABE2-7517-46E2-9A4A-4DF6145FC77C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Users can choose between virtual images created at sites.</a:t>
            </a:r>
          </a:p>
          <a:p>
            <a:endParaRPr lang="en-GB" dirty="0" smtClean="0"/>
          </a:p>
          <a:p>
            <a:r>
              <a:rPr lang="en-GB" dirty="0" smtClean="0"/>
              <a:t>Not really any different from now; could be rephrased “sites provide virtual machines for job execution, not real hardware”.</a:t>
            </a:r>
          </a:p>
          <a:p>
            <a:endParaRPr lang="en-GB" dirty="0" smtClean="0"/>
          </a:p>
          <a:p>
            <a:r>
              <a:rPr lang="en-GB" dirty="0" smtClean="0"/>
              <a:t>Key issue is (full) understanding of resource requirements</a:t>
            </a:r>
          </a:p>
          <a:p>
            <a:pPr lvl="1"/>
            <a:r>
              <a:rPr lang="en-GB" dirty="0" smtClean="0"/>
              <a:t>OS type, memory, (range of) #cores, ...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Virtualisation Vision- </a:t>
            </a:r>
            <a:fld id="{928FABE2-7517-46E2-9A4A-4DF6145FC77C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Distribution of virtual machine images between sites (or from CERN...).</a:t>
            </a:r>
          </a:p>
          <a:p>
            <a:pPr lvl="1"/>
            <a:r>
              <a:rPr lang="en-GB" dirty="0" smtClean="0"/>
              <a:t>Image limited to minimalist operating system (SL4/5/6...)</a:t>
            </a:r>
          </a:p>
          <a:p>
            <a:endParaRPr lang="en-GB" dirty="0" smtClean="0"/>
          </a:p>
          <a:p>
            <a:r>
              <a:rPr lang="en-GB" dirty="0" smtClean="0"/>
              <a:t>Requires</a:t>
            </a:r>
          </a:p>
          <a:p>
            <a:pPr lvl="1"/>
            <a:r>
              <a:rPr lang="en-GB" dirty="0" smtClean="0"/>
              <a:t>transparent process for image generation guaranteeing content</a:t>
            </a:r>
          </a:p>
          <a:p>
            <a:pPr lvl="1"/>
            <a:r>
              <a:rPr lang="en-GB" dirty="0" smtClean="0"/>
              <a:t>mechanism for sites to hook into local monitoring and batch scheduling.</a:t>
            </a:r>
          </a:p>
          <a:p>
            <a:pPr lvl="1"/>
            <a:r>
              <a:rPr lang="en-GB" dirty="0" smtClean="0"/>
              <a:t>trusted and verifiable method of image distribution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Virtualisation Vision- </a:t>
            </a:r>
            <a:fld id="{928FABE2-7517-46E2-9A4A-4DF6145FC77C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334000"/>
          </a:xfrm>
        </p:spPr>
        <p:txBody>
          <a:bodyPr/>
          <a:lstStyle/>
          <a:p>
            <a:r>
              <a:rPr lang="en-GB" dirty="0" smtClean="0"/>
              <a:t>Distributed virtual image includes experiment software environment</a:t>
            </a:r>
          </a:p>
          <a:p>
            <a:pPr lvl="1"/>
            <a:r>
              <a:rPr lang="en-GB" dirty="0" smtClean="0"/>
              <a:t>So users can choose ATLAS version X on OS Y.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Requires “transparent process for image generation” to be extended to include experiment software.</a:t>
            </a:r>
          </a:p>
          <a:p>
            <a:pPr lvl="1"/>
            <a:r>
              <a:rPr lang="en-GB" dirty="0" smtClean="0"/>
              <a:t>Snapshot of experiment build servers at CERN?</a:t>
            </a:r>
          </a:p>
          <a:p>
            <a:endParaRPr lang="en-GB" dirty="0" smtClean="0"/>
          </a:p>
          <a:p>
            <a:r>
              <a:rPr lang="en-GB" dirty="0" smtClean="0"/>
              <a:t>Removes need for pilot jobs to verify (or create) correct environment.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Virtualisation Vision- </a:t>
            </a:r>
            <a:fld id="{928FABE2-7517-46E2-9A4A-4DF6145FC77C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about </a:t>
            </a:r>
            <a:r>
              <a:rPr lang="en-GB" dirty="0" err="1" smtClean="0"/>
              <a:t>CernVM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Instantiation of </a:t>
            </a:r>
            <a:r>
              <a:rPr lang="en-GB" dirty="0" err="1" smtClean="0"/>
              <a:t>CernVM</a:t>
            </a:r>
            <a:r>
              <a:rPr lang="en-GB" dirty="0" smtClean="0"/>
              <a:t> machines being discussed between IT and PH teams; could be an option at CERN.</a:t>
            </a:r>
          </a:p>
          <a:p>
            <a:r>
              <a:rPr lang="en-GB" dirty="0" smtClean="0"/>
              <a:t>But scalability and verifiability of </a:t>
            </a:r>
            <a:r>
              <a:rPr lang="en-GB" dirty="0" err="1" smtClean="0"/>
              <a:t>CernVM</a:t>
            </a:r>
            <a:r>
              <a:rPr lang="en-GB" dirty="0" smtClean="0"/>
              <a:t> distribution for widespread use as remote batch image is far from evident.</a:t>
            </a:r>
          </a:p>
          <a:p>
            <a:pPr lvl="1"/>
            <a:r>
              <a:rPr lang="en-GB" dirty="0" smtClean="0"/>
              <a:t>Not excluded, but more likely after successful experience with static images.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Virtualisation Vision- </a:t>
            </a:r>
            <a:fld id="{928FABE2-7517-46E2-9A4A-4DF6145FC77C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79120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Distributed virtual image includes client to connect directly to experiment pilot job framework (Dirac, </a:t>
            </a:r>
            <a:r>
              <a:rPr lang="en-GB" dirty="0" err="1" smtClean="0"/>
              <a:t>PanDA</a:t>
            </a:r>
            <a:r>
              <a:rPr lang="en-GB" dirty="0" smtClean="0"/>
              <a:t>).</a:t>
            </a:r>
          </a:p>
          <a:p>
            <a:r>
              <a:rPr lang="en-GB" dirty="0" smtClean="0"/>
              <a:t>Initially with virtual machine images instantiated according to jobs arriving at sites.</a:t>
            </a:r>
          </a:p>
          <a:p>
            <a:r>
              <a:rPr lang="en-GB" dirty="0" smtClean="0"/>
              <a:t>Later, sites instantiate virtual machines according to observed load and local policy</a:t>
            </a:r>
          </a:p>
          <a:p>
            <a:pPr lvl="1"/>
            <a:r>
              <a:rPr lang="en-GB" dirty="0" smtClean="0"/>
              <a:t>Lots of busy ATLAS machines? Start more...</a:t>
            </a:r>
          </a:p>
          <a:p>
            <a:pPr lvl="4"/>
            <a:endParaRPr lang="en-GB" dirty="0" smtClean="0"/>
          </a:p>
          <a:p>
            <a:r>
              <a:rPr lang="en-GB" dirty="0" smtClean="0"/>
              <a:t>Requires some way for pilot job frameworks to know (remaining) lifetime of virtual machine.</a:t>
            </a:r>
          </a:p>
          <a:p>
            <a:pPr lvl="1"/>
            <a:r>
              <a:rPr lang="en-GB" dirty="0" smtClean="0"/>
              <a:t>VM unlikely to be updated (</a:t>
            </a:r>
            <a:r>
              <a:rPr lang="en-GB" smtClean="0"/>
              <a:t>security patches...), </a:t>
            </a:r>
            <a:r>
              <a:rPr lang="en-GB" dirty="0" smtClean="0"/>
              <a:t>so lifetime will </a:t>
            </a:r>
            <a:r>
              <a:rPr lang="en-GB" smtClean="0"/>
              <a:t>be limited.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3861AA"/>
                </a:solidFill>
              </a:rPr>
              <a:t>Virtualisation Vision- </a:t>
            </a:r>
            <a:fld id="{928FABE2-7517-46E2-9A4A-4DF6145FC77C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560</Words>
  <Application>Microsoft Office PowerPoint</Application>
  <PresentationFormat>On-screen Show (4:3)</PresentationFormat>
  <Paragraphs>93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Default Design</vt:lpstr>
      <vt:lpstr>Image</vt:lpstr>
      <vt:lpstr>A Vision for Virtualisation in WLCG</vt:lpstr>
      <vt:lpstr>Goals</vt:lpstr>
      <vt:lpstr>Approach</vt:lpstr>
      <vt:lpstr>Approach</vt:lpstr>
      <vt:lpstr>Step 1</vt:lpstr>
      <vt:lpstr>Step 2</vt:lpstr>
      <vt:lpstr>Step 3</vt:lpstr>
      <vt:lpstr>What about CernVM?</vt:lpstr>
      <vt:lpstr>Step 4</vt:lpstr>
      <vt:lpstr>Step 5</vt:lpstr>
      <vt:lpstr>Slide 11</vt:lpstr>
      <vt:lpstr>Not vision, but...</vt:lpstr>
      <vt:lpstr>Slide 13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Tony Cass</cp:lastModifiedBy>
  <cp:revision>39</cp:revision>
  <dcterms:created xsi:type="dcterms:W3CDTF">2006-05-15T08:51:15Z</dcterms:created>
  <dcterms:modified xsi:type="dcterms:W3CDTF">2009-10-26T16:14:45Z</dcterms:modified>
</cp:coreProperties>
</file>