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100" d="100"/>
          <a:sy n="100" d="100"/>
        </p:scale>
        <p:origin x="81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45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345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196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690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71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735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22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0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8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532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1729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5905D-3F15-4B7F-975E-883E855822E3}" type="datetimeFigureOut">
              <a:rPr lang="en-GB" smtClean="0"/>
              <a:t>04/05/2017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3A4A3-8ECB-40B3-BA71-8BB75E8C03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1828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9054" t="15333" r="20730" b="33058"/>
          <a:stretch/>
        </p:blipFill>
        <p:spPr>
          <a:xfrm>
            <a:off x="90813" y="0"/>
            <a:ext cx="8595987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374373" y="2300867"/>
            <a:ext cx="26191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effectLst/>
                <a:latin typeface="Times" panose="02020603050405020304" pitchFamily="18" charset="0"/>
                <a:ea typeface="HG Mincho Light J"/>
                <a:cs typeface="Times New Roman" panose="02020603050405020304" pitchFamily="18" charset="0"/>
              </a:rPr>
              <a:t>The defining issue in determining the ILC tunnel wall thickness is field-emission induced radiation from the cavities (dark current) when the RF power is on since it is proposed that personnel access will be permitted during these times.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9462977" y="37320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555342" y="0"/>
            <a:ext cx="263665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Latest ILC tunnel cross section May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84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1"/>
          </p:nvPr>
        </p:nvSpPr>
        <p:spPr>
          <a:xfrm>
            <a:off x="1529316" y="6492875"/>
            <a:ext cx="4114800" cy="365125"/>
          </a:xfrm>
        </p:spPr>
        <p:txBody>
          <a:bodyPr/>
          <a:lstStyle/>
          <a:p>
            <a:r>
              <a:rPr lang="en-US" altLang="en-US" dirty="0"/>
              <a:t>January 2007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601047" y="6492874"/>
            <a:ext cx="2743200" cy="365125"/>
          </a:xfrm>
        </p:spPr>
        <p:txBody>
          <a:bodyPr/>
          <a:lstStyle/>
          <a:p>
            <a:r>
              <a:rPr lang="en-US" altLang="en-US" dirty="0"/>
              <a:t>Global Design Effort</a:t>
            </a:r>
          </a:p>
        </p:txBody>
      </p:sp>
      <p:pic>
        <p:nvPicPr>
          <p:cNvPr id="207875" name="Picture 3" descr="16100003C-ILC-ML-RTML Passageway+Waveguid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" t="3317" r="1115" b="3468"/>
          <a:stretch>
            <a:fillRect/>
          </a:stretch>
        </p:blipFill>
        <p:spPr bwMode="auto">
          <a:xfrm>
            <a:off x="-1" y="-15602"/>
            <a:ext cx="9220341" cy="650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344247" y="0"/>
            <a:ext cx="2847753" cy="120032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ILC tunnel cross section in RDR (2007) for CERN site with double tunnel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8202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548" t="20571" r="54434" b="1714"/>
          <a:stretch/>
        </p:blipFill>
        <p:spPr>
          <a:xfrm>
            <a:off x="0" y="1"/>
            <a:ext cx="11018184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96747" y="1"/>
            <a:ext cx="1895253" cy="147732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ILC tunnel cross section in RDR (2007) with double tunnel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61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5325" y="0"/>
            <a:ext cx="11620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 few thoughts about CLIC civil engineering for Klystron option</a:t>
            </a:r>
          </a:p>
          <a:p>
            <a:endParaRPr lang="en-US" sz="3200" dirty="0"/>
          </a:p>
          <a:p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-76199" y="712711"/>
            <a:ext cx="1219199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FCC and ILC studies have shown that generally one larger single tunnel is normally cheaper/faster than two smaller tunnels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From LHC experience we know if a tunnel is longer than about 2km (CLIC will be 5km each side of IP), generally ‘circular’ tunnel boring machines provide the quickest and cheapest option in </a:t>
            </a:r>
            <a:r>
              <a:rPr lang="en-US" dirty="0" err="1" smtClean="0"/>
              <a:t>Molasse</a:t>
            </a:r>
            <a:r>
              <a:rPr lang="en-US" dirty="0" smtClean="0"/>
              <a:t> rock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Typical TBM diameter is 6m, but can increase up to  about 10m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Other option would be to use a “</a:t>
            </a:r>
            <a:r>
              <a:rPr lang="en-US" dirty="0" err="1" smtClean="0"/>
              <a:t>roadheader</a:t>
            </a:r>
            <a:r>
              <a:rPr lang="en-US" dirty="0" smtClean="0"/>
              <a:t>” type excavation to make the cross section similar to ILC Japan “</a:t>
            </a:r>
            <a:r>
              <a:rPr lang="en-US" dirty="0" err="1" smtClean="0"/>
              <a:t>kamaboko</a:t>
            </a:r>
            <a:r>
              <a:rPr lang="en-US" dirty="0" smtClean="0"/>
              <a:t>” shaped tunnel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do the BDS v Klystron tunnel cross sections vary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These three options will be briefly investigated (Double tunnel, Large circular single tunnel or ‘</a:t>
            </a:r>
            <a:r>
              <a:rPr lang="en-US" dirty="0" err="1" smtClean="0"/>
              <a:t>Roadheader</a:t>
            </a:r>
            <a:r>
              <a:rPr lang="en-US" dirty="0" smtClean="0"/>
              <a:t>’ tunnel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867150" y="6138921"/>
            <a:ext cx="575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John Osborne SMB/SE/FAS 5 May 2017</a:t>
            </a:r>
            <a:endParaRPr lang="en-GB" dirty="0"/>
          </a:p>
        </p:txBody>
      </p:sp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8929688" y="4673600"/>
            <a:ext cx="3386137" cy="2184400"/>
            <a:chOff x="5757862" y="1759744"/>
            <a:chExt cx="3386138" cy="2184400"/>
          </a:xfrm>
        </p:grpSpPr>
        <p:pic>
          <p:nvPicPr>
            <p:cNvPr id="6" name="Picture 2" descr="http://img.directindustry.com/images_di/photo-g/roadheader-40142-2664569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57862" y="1759744"/>
              <a:ext cx="3186113" cy="2136775"/>
            </a:xfrm>
            <a:prstGeom prst="rect">
              <a:avLst/>
            </a:prstGeom>
            <a:noFill/>
            <a:ln w="222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11"/>
            <p:cNvSpPr txBox="1">
              <a:spLocks noChangeArrowheads="1"/>
            </p:cNvSpPr>
            <p:nvPr/>
          </p:nvSpPr>
          <p:spPr bwMode="auto">
            <a:xfrm>
              <a:off x="5883275" y="3666332"/>
              <a:ext cx="3260725" cy="2778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800">
                  <a:solidFill>
                    <a:srgbClr val="5A5A5A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400">
                  <a:solidFill>
                    <a:srgbClr val="5A5A5A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2000">
                  <a:solidFill>
                    <a:srgbClr val="5A5A5A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>
                  <a:solidFill>
                    <a:srgbClr val="5A5A5A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B963C"/>
                </a:buClr>
                <a:buFont typeface="Wingdings" panose="05000000000000000000" pitchFamily="2" charset="2"/>
                <a:buChar char="§"/>
                <a:defRPr sz="1600">
                  <a:solidFill>
                    <a:srgbClr val="5A5A5A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1200" dirty="0" err="1" smtClean="0">
                  <a:solidFill>
                    <a:schemeClr val="accent1"/>
                  </a:solidFill>
                </a:rPr>
                <a:t>Roadheader</a:t>
              </a:r>
              <a:endParaRPr lang="en-GB" altLang="en-US" sz="1200" dirty="0">
                <a:solidFill>
                  <a:schemeClr val="accent1"/>
                </a:solidFill>
              </a:endParaRPr>
            </a:p>
          </p:txBody>
        </p:sp>
      </p:grpSp>
      <p:pic>
        <p:nvPicPr>
          <p:cNvPr id="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0" y="4410075"/>
            <a:ext cx="3041650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3041650" y="6584233"/>
            <a:ext cx="3260724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800">
                <a:solidFill>
                  <a:srgbClr val="5A5A5A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400">
                <a:solidFill>
                  <a:srgbClr val="5A5A5A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2000">
                <a:solidFill>
                  <a:srgbClr val="5A5A5A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>
                <a:solidFill>
                  <a:srgbClr val="5A5A5A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B963C"/>
              </a:buClr>
              <a:buFont typeface="Wingdings" panose="05000000000000000000" pitchFamily="2" charset="2"/>
              <a:buChar char="§"/>
              <a:defRPr sz="1600">
                <a:solidFill>
                  <a:srgbClr val="5A5A5A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en-US" sz="1200" dirty="0" smtClean="0">
                <a:solidFill>
                  <a:schemeClr val="accent1"/>
                </a:solidFill>
              </a:rPr>
              <a:t>TBM</a:t>
            </a:r>
            <a:endParaRPr lang="en-GB" alt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0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226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HG Mincho Light J</vt:lpstr>
      <vt:lpstr>Times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Andrew Osborne</dc:creator>
  <cp:lastModifiedBy>John Andrew Osborne</cp:lastModifiedBy>
  <cp:revision>10</cp:revision>
  <dcterms:created xsi:type="dcterms:W3CDTF">2017-05-04T07:42:00Z</dcterms:created>
  <dcterms:modified xsi:type="dcterms:W3CDTF">2017-05-04T09:29:12Z</dcterms:modified>
</cp:coreProperties>
</file>