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347" r:id="rId3"/>
    <p:sldId id="343" r:id="rId4"/>
    <p:sldId id="351" r:id="rId5"/>
    <p:sldId id="354" r:id="rId6"/>
    <p:sldId id="353" r:id="rId7"/>
    <p:sldId id="352" r:id="rId8"/>
    <p:sldId id="357" r:id="rId9"/>
    <p:sldId id="345" r:id="rId10"/>
    <p:sldId id="344" r:id="rId11"/>
    <p:sldId id="355" r:id="rId12"/>
    <p:sldId id="350" r:id="rId13"/>
    <p:sldId id="356" r:id="rId14"/>
    <p:sldId id="349" r:id="rId15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6699FF"/>
    <a:srgbClr val="66FF00"/>
    <a:srgbClr val="0099CC"/>
    <a:srgbClr val="00CCFF"/>
    <a:srgbClr val="9933CC"/>
    <a:srgbClr val="66CC99"/>
    <a:srgbClr val="33CC00"/>
    <a:srgbClr val="3366FF"/>
    <a:srgbClr val="FF33FF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93D81CF-94F2-401A-BA57-92F5A7B2D0C5}" styleName="Medium Style 8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FD0F851-EC5A-4D38-B0AD-8093EC10F338}" styleName="Light Style 6">
    <a:wholeTbl>
      <a:tcTxStyle>
        <a:fontRef idx="minor">
          <a:scrgbClr r="0" g="0" b="0"/>
        </a:fontRef>
        <a:schemeClr val="accent5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B4B98B0-60AC-42C2-AFA5-B58CD77FA1E5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0E3FDE45-AF77-4B5C-9715-49D594BDF05E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46" autoAdjust="0"/>
    <p:restoredTop sz="50000" autoAdjust="0"/>
  </p:normalViewPr>
  <p:slideViewPr>
    <p:cSldViewPr>
      <p:cViewPr>
        <p:scale>
          <a:sx n="170" d="100"/>
          <a:sy n="170" d="100"/>
        </p:scale>
        <p:origin x="-288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65FCBB9B-1C79-854D-A459-7EDBC131B9D6}" type="datetime1">
              <a:rPr lang="en-US" smtClean="0"/>
              <a:t>5/3/17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5400D380-E0D7-4EB1-B91E-BFCC7DA7F2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2054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6D52C8A4-5B35-A241-AAC1-4581720847BA}" type="datetime1">
              <a:rPr lang="en-US" smtClean="0"/>
              <a:t>5/3/17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B3A019F3-8596-4028-9847-CBD3A185B0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8939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412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944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3826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4227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6644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7792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726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228600" y="4495800"/>
            <a:ext cx="7239000" cy="533400"/>
          </a:xfrm>
          <a:prstGeom prst="rect">
            <a:avLst/>
          </a:prstGeom>
          <a:noFill/>
        </p:spPr>
        <p:txBody>
          <a:bodyPr vert="horz"/>
          <a:lstStyle>
            <a:lvl1pPr algn="l">
              <a:defRPr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 hasCustomPrompt="1"/>
          </p:nvPr>
        </p:nvSpPr>
        <p:spPr>
          <a:xfrm>
            <a:off x="228600" y="5181600"/>
            <a:ext cx="6934200" cy="228600"/>
          </a:xfrm>
          <a:solidFill>
            <a:schemeClr val="bg1"/>
          </a:solidFill>
        </p:spPr>
        <p:txBody>
          <a:bodyPr/>
          <a:lstStyle>
            <a:lvl1pPr marL="0" indent="0" algn="l">
              <a:buNone/>
              <a:defRPr sz="1100" b="1">
                <a:solidFill>
                  <a:schemeClr val="accent4">
                    <a:shade val="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dirty="0" smtClean="0"/>
              <a:t>Click to add author information</a:t>
            </a:r>
            <a:endParaRPr lang="en-US" dirty="0"/>
          </a:p>
        </p:txBody>
      </p:sp>
      <p:sp>
        <p:nvSpPr>
          <p:cNvPr id="15" name="Rectangle 15"/>
          <p:cNvSpPr>
            <a:spLocks noGrp="1"/>
          </p:cNvSpPr>
          <p:nvPr>
            <p:ph type="sldNum" sz="quarter" idx="11"/>
          </p:nvPr>
        </p:nvSpPr>
        <p:spPr>
          <a:xfrm>
            <a:off x="6477000" y="6477000"/>
            <a:ext cx="1021080" cy="304800"/>
          </a:xfrm>
          <a:prstGeom prst="rect">
            <a:avLst/>
          </a:prstGeo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ftr" sz="quarter" idx="12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rgbClr val="A0A0A0"/>
                </a:solidFill>
              </a:defRPr>
            </a:lvl1pPr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1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8" name="Rectangle 11"/>
          <p:cNvSpPr>
            <a:spLocks noGrp="1"/>
          </p:cNvSpPr>
          <p:nvPr>
            <p:ph sz="quarter" idx="16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0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3" name="Rectangle 11"/>
          <p:cNvSpPr>
            <a:spLocks noGrp="1"/>
          </p:cNvSpPr>
          <p:nvPr>
            <p:ph sz="quarter" idx="18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20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2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1" name="Rectangle 21"/>
          <p:cNvSpPr>
            <a:spLocks noGrp="1"/>
          </p:cNvSpPr>
          <p:nvPr>
            <p:ph type="ftr" sz="quarter" idx="23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3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1" name="Rectangle 11"/>
          <p:cNvSpPr>
            <a:spLocks noGrp="1"/>
          </p:cNvSpPr>
          <p:nvPr>
            <p:ph sz="quarter" idx="15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0" name="Rectangle 11"/>
          <p:cNvSpPr>
            <a:spLocks noGrp="1"/>
          </p:cNvSpPr>
          <p:nvPr>
            <p:ph sz="quarter" idx="16"/>
          </p:nvPr>
        </p:nvSpPr>
        <p:spPr>
          <a:xfrm>
            <a:off x="3048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17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4" name="Rectangle 11"/>
          <p:cNvSpPr>
            <a:spLocks noGrp="1"/>
          </p:cNvSpPr>
          <p:nvPr>
            <p:ph sz="quarter" idx="18"/>
          </p:nvPr>
        </p:nvSpPr>
        <p:spPr>
          <a:xfrm>
            <a:off x="3017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6" name="Rectangle 11"/>
          <p:cNvSpPr>
            <a:spLocks noGrp="1"/>
          </p:cNvSpPr>
          <p:nvPr>
            <p:ph sz="quarter" idx="20"/>
          </p:nvPr>
        </p:nvSpPr>
        <p:spPr>
          <a:xfrm>
            <a:off x="3048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2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23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2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9" name="Rectangle 11"/>
          <p:cNvSpPr>
            <a:spLocks noGrp="1"/>
          </p:cNvSpPr>
          <p:nvPr>
            <p:ph sz="quarter" idx="18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32" name="Rectangle 11"/>
          <p:cNvSpPr>
            <a:spLocks noGrp="1"/>
          </p:cNvSpPr>
          <p:nvPr>
            <p:ph sz="quarter" idx="20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3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34" name="Rectangle 11"/>
          <p:cNvSpPr>
            <a:spLocks noGrp="1"/>
          </p:cNvSpPr>
          <p:nvPr>
            <p:ph sz="quarter" idx="22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dt" sz="half" idx="23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endParaRPr lang="en-US"/>
          </a:p>
        </p:txBody>
      </p:sp>
      <p:sp>
        <p:nvSpPr>
          <p:cNvPr id="17" name="Rectangle 17"/>
          <p:cNvSpPr>
            <a:spLocks noGrp="1"/>
          </p:cNvSpPr>
          <p:nvPr>
            <p:ph type="sldNum" sz="quarter" idx="24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25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3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848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2" name="Rectangle 11"/>
          <p:cNvSpPr>
            <a:spLocks noGrp="1"/>
          </p:cNvSpPr>
          <p:nvPr>
            <p:ph sz="quarter" idx="16"/>
          </p:nvPr>
        </p:nvSpPr>
        <p:spPr>
          <a:xfrm>
            <a:off x="307848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6" name="Rectangle 11"/>
          <p:cNvSpPr>
            <a:spLocks noGrp="1"/>
          </p:cNvSpPr>
          <p:nvPr>
            <p:ph sz="quarter" idx="18"/>
          </p:nvPr>
        </p:nvSpPr>
        <p:spPr>
          <a:xfrm>
            <a:off x="304800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7848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8" name="Rectangle 11"/>
          <p:cNvSpPr>
            <a:spLocks noGrp="1"/>
          </p:cNvSpPr>
          <p:nvPr>
            <p:ph sz="quarter" idx="20"/>
          </p:nvPr>
        </p:nvSpPr>
        <p:spPr>
          <a:xfrm>
            <a:off x="307848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3" name="Rectangle 11"/>
          <p:cNvSpPr>
            <a:spLocks noGrp="1"/>
          </p:cNvSpPr>
          <p:nvPr>
            <p:ph sz="quarter" idx="22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23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6" name="Rectangle 11"/>
          <p:cNvSpPr>
            <a:spLocks noGrp="1"/>
          </p:cNvSpPr>
          <p:nvPr>
            <p:ph sz="quarter" idx="24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5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6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7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b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6"/>
          <p:cNvSpPr/>
          <p:nvPr/>
        </p:nvSpPr>
        <p:spPr>
          <a:xfrm>
            <a:off x="13716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8" name="Rectangle 6"/>
          <p:cNvSpPr/>
          <p:nvPr/>
        </p:nvSpPr>
        <p:spPr>
          <a:xfrm>
            <a:off x="13716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6" name="Rectangle 6"/>
          <p:cNvSpPr/>
          <p:nvPr/>
        </p:nvSpPr>
        <p:spPr>
          <a:xfrm>
            <a:off x="35052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5" name="Rectangle 6"/>
          <p:cNvSpPr/>
          <p:nvPr/>
        </p:nvSpPr>
        <p:spPr>
          <a:xfrm>
            <a:off x="35052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1" name="Rectangle 6"/>
          <p:cNvSpPr/>
          <p:nvPr/>
        </p:nvSpPr>
        <p:spPr>
          <a:xfrm>
            <a:off x="56388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" name="Rectangle 6"/>
          <p:cNvSpPr/>
          <p:nvPr/>
        </p:nvSpPr>
        <p:spPr>
          <a:xfrm>
            <a:off x="56388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4" name="Rectangle 10"/>
          <p:cNvSpPr>
            <a:spLocks noGrp="1"/>
          </p:cNvSpPr>
          <p:nvPr>
            <p:ph type="pic" sz="quarter" idx="13" hasCustomPrompt="1"/>
          </p:nvPr>
        </p:nvSpPr>
        <p:spPr>
          <a:xfrm>
            <a:off x="15240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9" name="Rectangle 10"/>
          <p:cNvSpPr>
            <a:spLocks noGrp="1"/>
          </p:cNvSpPr>
          <p:nvPr>
            <p:ph type="pic" sz="quarter" idx="29" hasCustomPrompt="1"/>
          </p:nvPr>
        </p:nvSpPr>
        <p:spPr>
          <a:xfrm>
            <a:off x="15240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27" name="Rectangle 10"/>
          <p:cNvSpPr>
            <a:spLocks noGrp="1"/>
          </p:cNvSpPr>
          <p:nvPr>
            <p:ph type="pic" sz="quarter" idx="17" hasCustomPrompt="1"/>
          </p:nvPr>
        </p:nvSpPr>
        <p:spPr>
          <a:xfrm>
            <a:off x="36576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pic" sz="quarter" idx="30" hasCustomPrompt="1"/>
          </p:nvPr>
        </p:nvSpPr>
        <p:spPr>
          <a:xfrm>
            <a:off x="36576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4" name="Rectangle 10"/>
          <p:cNvSpPr>
            <a:spLocks noGrp="1"/>
          </p:cNvSpPr>
          <p:nvPr>
            <p:ph type="pic" sz="quarter" idx="21" hasCustomPrompt="1"/>
          </p:nvPr>
        </p:nvSpPr>
        <p:spPr>
          <a:xfrm>
            <a:off x="57912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5" name="Rectangle 10"/>
          <p:cNvSpPr>
            <a:spLocks noGrp="1"/>
          </p:cNvSpPr>
          <p:nvPr>
            <p:ph type="pic" sz="quarter" idx="31" hasCustomPrompt="1"/>
          </p:nvPr>
        </p:nvSpPr>
        <p:spPr>
          <a:xfrm>
            <a:off x="57912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7" name="Rectangl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5240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28" name="Rectangle 12"/>
          <p:cNvSpPr>
            <a:spLocks noGrp="1"/>
          </p:cNvSpPr>
          <p:nvPr>
            <p:ph type="body" sz="quarter" idx="33" hasCustomPrompt="1"/>
          </p:nvPr>
        </p:nvSpPr>
        <p:spPr>
          <a:xfrm>
            <a:off x="15240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30" name="Rectangl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576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13" name="Rectangle 12"/>
          <p:cNvSpPr>
            <a:spLocks noGrp="1"/>
          </p:cNvSpPr>
          <p:nvPr>
            <p:ph type="body" sz="quarter" idx="34" hasCustomPrompt="1"/>
          </p:nvPr>
        </p:nvSpPr>
        <p:spPr>
          <a:xfrm>
            <a:off x="36576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14" name="Rectangle 12"/>
          <p:cNvSpPr>
            <a:spLocks noGrp="1"/>
          </p:cNvSpPr>
          <p:nvPr>
            <p:ph type="body" sz="quarter" idx="22" hasCustomPrompt="1"/>
          </p:nvPr>
        </p:nvSpPr>
        <p:spPr>
          <a:xfrm>
            <a:off x="57912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2" name="Rectangle 12"/>
          <p:cNvSpPr>
            <a:spLocks noGrp="1"/>
          </p:cNvSpPr>
          <p:nvPr>
            <p:ph type="body" sz="quarter" idx="35" hasCustomPrompt="1"/>
          </p:nvPr>
        </p:nvSpPr>
        <p:spPr>
          <a:xfrm>
            <a:off x="57912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44" name="Rectangl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5240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5" name="Rectangle 11"/>
          <p:cNvSpPr>
            <a:spLocks noGrp="1"/>
          </p:cNvSpPr>
          <p:nvPr>
            <p:ph type="body" sz="quarter" idx="37" hasCustomPrompt="1"/>
          </p:nvPr>
        </p:nvSpPr>
        <p:spPr>
          <a:xfrm>
            <a:off x="15240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4" name="Rectangle 11"/>
          <p:cNvSpPr>
            <a:spLocks noGrp="1"/>
          </p:cNvSpPr>
          <p:nvPr>
            <p:ph type="body" sz="quarter" idx="19" hasCustomPrompt="1"/>
          </p:nvPr>
        </p:nvSpPr>
        <p:spPr>
          <a:xfrm>
            <a:off x="36576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40" name="Rectangle 11"/>
          <p:cNvSpPr>
            <a:spLocks noGrp="1"/>
          </p:cNvSpPr>
          <p:nvPr>
            <p:ph type="body" sz="quarter" idx="38" hasCustomPrompt="1"/>
          </p:nvPr>
        </p:nvSpPr>
        <p:spPr>
          <a:xfrm>
            <a:off x="36576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8" name="Rectangle 11"/>
          <p:cNvSpPr>
            <a:spLocks noGrp="1"/>
          </p:cNvSpPr>
          <p:nvPr>
            <p:ph type="body" sz="quarter" idx="23" hasCustomPrompt="1"/>
          </p:nvPr>
        </p:nvSpPr>
        <p:spPr>
          <a:xfrm>
            <a:off x="57912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3" name="Rectangle 11"/>
          <p:cNvSpPr>
            <a:spLocks noGrp="1"/>
          </p:cNvSpPr>
          <p:nvPr>
            <p:ph type="body" sz="quarter" idx="39" hasCustomPrompt="1"/>
          </p:nvPr>
        </p:nvSpPr>
        <p:spPr>
          <a:xfrm>
            <a:off x="57912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Rectangle 14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56" name="Rectangle 14"/>
          <p:cNvSpPr>
            <a:spLocks noGrp="1"/>
          </p:cNvSpPr>
          <p:nvPr>
            <p:ph type="body" sz="quarter" idx="41" hasCustomPrompt="1"/>
          </p:nvPr>
        </p:nvSpPr>
        <p:spPr>
          <a:xfrm>
            <a:off x="15240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62" name="Rectangle 14"/>
          <p:cNvSpPr>
            <a:spLocks noGrp="1"/>
          </p:cNvSpPr>
          <p:nvPr>
            <p:ph type="body" sz="quarter" idx="20" hasCustomPrompt="1"/>
          </p:nvPr>
        </p:nvSpPr>
        <p:spPr>
          <a:xfrm>
            <a:off x="36576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7" name="Rectangle 14"/>
          <p:cNvSpPr>
            <a:spLocks noGrp="1"/>
          </p:cNvSpPr>
          <p:nvPr>
            <p:ph type="body" sz="quarter" idx="42" hasCustomPrompt="1"/>
          </p:nvPr>
        </p:nvSpPr>
        <p:spPr>
          <a:xfrm>
            <a:off x="36576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41" name="Rectangle 14"/>
          <p:cNvSpPr>
            <a:spLocks noGrp="1"/>
          </p:cNvSpPr>
          <p:nvPr>
            <p:ph type="body" sz="quarter" idx="24" hasCustomPrompt="1"/>
          </p:nvPr>
        </p:nvSpPr>
        <p:spPr>
          <a:xfrm>
            <a:off x="57912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52" name="Rectangle 14"/>
          <p:cNvSpPr>
            <a:spLocks noGrp="1"/>
          </p:cNvSpPr>
          <p:nvPr>
            <p:ph type="body" sz="quarter" idx="43" hasCustomPrompt="1"/>
          </p:nvPr>
        </p:nvSpPr>
        <p:spPr>
          <a:xfrm>
            <a:off x="57912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9" name="Rectangle 51"/>
          <p:cNvSpPr>
            <a:spLocks noGrp="1"/>
          </p:cNvSpPr>
          <p:nvPr>
            <p:ph type="body" sz="quarter" idx="46"/>
          </p:nvPr>
        </p:nvSpPr>
        <p:spPr>
          <a:xfrm>
            <a:off x="304800" y="381000"/>
            <a:ext cx="8077200" cy="838200"/>
          </a:xfrm>
        </p:spPr>
        <p:txBody>
          <a:bodyPr/>
          <a:lstStyle>
            <a:lvl1pPr>
              <a:defRPr sz="1200"/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Rectangle 42"/>
          <p:cNvSpPr>
            <a:spLocks noGrp="1"/>
          </p:cNvSpPr>
          <p:nvPr>
            <p:ph type="dt" sz="half" idx="47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endParaRPr lang="en-US"/>
          </a:p>
        </p:txBody>
      </p:sp>
      <p:sp>
        <p:nvSpPr>
          <p:cNvPr id="43" name="Rectangle 43"/>
          <p:cNvSpPr>
            <a:spLocks noGrp="1"/>
          </p:cNvSpPr>
          <p:nvPr>
            <p:ph type="sldNum" sz="quarter" idx="48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45" name="Rectangle 45"/>
          <p:cNvSpPr>
            <a:spLocks noGrp="1"/>
          </p:cNvSpPr>
          <p:nvPr>
            <p:ph type="ftr" sz="quarter" idx="49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rgbClr val="CC3333"/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1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80772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9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6552" y="381000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7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18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endParaRPr lang="en-US"/>
          </a:p>
        </p:txBody>
      </p:sp>
      <p:sp>
        <p:nvSpPr>
          <p:cNvPr id="16" name="Rectangle 16"/>
          <p:cNvSpPr>
            <a:spLocks noGrp="1"/>
          </p:cNvSpPr>
          <p:nvPr>
            <p:ph type="sldNum" sz="quarter" idx="19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7" name="Rectangle 17"/>
          <p:cNvSpPr>
            <a:spLocks noGrp="1"/>
          </p:cNvSpPr>
          <p:nvPr>
            <p:ph type="ftr" sz="quarter" idx="20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2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81000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1" name="Rectangle 11"/>
          <p:cNvSpPr>
            <a:spLocks noGrp="1"/>
          </p:cNvSpPr>
          <p:nvPr>
            <p:ph sz="quarter" idx="19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20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endParaRPr lang="en-US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1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2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9600" y="381000"/>
            <a:ext cx="3962400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319272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9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Rectangle 21"/>
          <p:cNvSpPr>
            <a:spLocks noGrp="1"/>
          </p:cNvSpPr>
          <p:nvPr>
            <p:ph type="dt" sz="half" idx="20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sldNum" sz="quarter" idx="21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2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Top, 2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5"/>
          </p:nvPr>
        </p:nvSpPr>
        <p:spPr>
          <a:xfrm>
            <a:off x="301752" y="609600"/>
            <a:ext cx="8074152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3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dt" sz="half" idx="22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sldNum" sz="quarter" idx="23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9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3" name="Rectangle 23"/>
          <p:cNvSpPr>
            <a:spLocks noGrp="1"/>
          </p:cNvSpPr>
          <p:nvPr>
            <p:ph type="dt" sz="half" idx="22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endParaRPr lang="en-US"/>
          </a:p>
        </p:txBody>
      </p:sp>
      <p:sp>
        <p:nvSpPr>
          <p:cNvPr id="27" name="Rectangle 27"/>
          <p:cNvSpPr>
            <a:spLocks noGrp="1"/>
          </p:cNvSpPr>
          <p:nvPr>
            <p:ph type="sldNum" sz="quarter" idx="23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8" name="Rectangle 28"/>
          <p:cNvSpPr>
            <a:spLocks noGrp="1"/>
          </p:cNvSpPr>
          <p:nvPr>
            <p:ph type="ftr" sz="quarter" idx="24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304800" y="381000"/>
            <a:ext cx="8077200" cy="5867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Text Placeholder 2"/>
          <p:cNvSpPr txBox="1">
            <a:spLocks/>
          </p:cNvSpPr>
          <p:nvPr userDrawn="1"/>
        </p:nvSpPr>
        <p:spPr>
          <a:xfrm>
            <a:off x="3048000" y="6477000"/>
            <a:ext cx="5029200" cy="3048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000">
                <a:solidFill>
                  <a:srgbClr val="000090"/>
                </a:solidFill>
                <a:latin typeface="Comic Sans MS"/>
                <a:ea typeface="+mn-ea"/>
                <a:cs typeface="Comic Sans M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smtClean="0"/>
              <a:t>CLIC</a:t>
            </a:r>
            <a:r>
              <a:rPr lang="en-US" baseline="0" dirty="0" smtClean="0"/>
              <a:t> Implementation </a:t>
            </a:r>
            <a:r>
              <a:rPr lang="en-US" baseline="0" dirty="0" smtClean="0"/>
              <a:t>Civil Engineering and Infrastructure </a:t>
            </a:r>
            <a:r>
              <a:rPr lang="en-US" baseline="0" dirty="0" smtClean="0"/>
              <a:t>– </a:t>
            </a:r>
            <a:r>
              <a:rPr lang="en-US" baseline="0" dirty="0" smtClean="0"/>
              <a:t>5</a:t>
            </a:r>
            <a:r>
              <a:rPr lang="en-US" baseline="30000" dirty="0" smtClean="0"/>
              <a:t>th</a:t>
            </a:r>
            <a:r>
              <a:rPr lang="en-US" baseline="0" dirty="0" smtClean="0"/>
              <a:t> May2017</a:t>
            </a:r>
            <a:endParaRPr lang="en-US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4800" y="6218518"/>
            <a:ext cx="1219200" cy="685800"/>
            <a:chOff x="304800" y="6218518"/>
            <a:chExt cx="1219200" cy="685800"/>
          </a:xfrm>
        </p:grpSpPr>
        <p:pic>
          <p:nvPicPr>
            <p:cNvPr id="15" name="Picture 14" descr="LogoOutline-Blue-02.jp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6324600"/>
              <a:ext cx="535075" cy="457200"/>
            </a:xfrm>
            <a:prstGeom prst="rect">
              <a:avLst/>
            </a:prstGeom>
          </p:spPr>
        </p:pic>
        <p:pic>
          <p:nvPicPr>
            <p:cNvPr id="19" name="Picture 3" descr="G:\Users\s\samosh\Documents\My Pictures\LOGO\CLIC\CLIC-Logo-Color-72.png"/>
            <p:cNvPicPr>
              <a:picLocks noChangeAspect="1" noChangeArrowheads="1"/>
            </p:cNvPicPr>
            <p:nvPr userDrawn="1"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838200" y="6218518"/>
              <a:ext cx="685800" cy="685800"/>
            </a:xfrm>
            <a:prstGeom prst="rect">
              <a:avLst/>
            </a:prstGeom>
            <a:noFill/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63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sz="2400" cap="small" spc="0" baseline="0">
          <a:solidFill>
            <a:schemeClr val="bg1"/>
          </a:solidFill>
          <a:latin typeface="+mj-lt"/>
          <a:ea typeface="+mj-ea"/>
          <a:cs typeface="+mj-cs"/>
        </a:defRPr>
      </a:lvl1pPr>
      <a:extLst/>
    </p:titleStyle>
    <p:bodyStyle>
      <a:lvl1pPr marL="0" marR="0" indent="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152400" y="4191000"/>
            <a:ext cx="8839200" cy="762000"/>
          </a:xfrm>
        </p:spPr>
        <p:txBody>
          <a:bodyPr>
            <a:noAutofit/>
          </a:bodyPr>
          <a:lstStyle>
            <a:extLst/>
          </a:lstStyle>
          <a:p>
            <a:r>
              <a:rPr lang="en-US" dirty="0" smtClean="0">
                <a:solidFill>
                  <a:srgbClr val="FF0000"/>
                </a:solidFill>
              </a:rPr>
              <a:t>Considerations on a </a:t>
            </a:r>
            <a:r>
              <a:rPr lang="en-US" dirty="0" smtClean="0">
                <a:solidFill>
                  <a:srgbClr val="FF0000"/>
                </a:solidFill>
              </a:rPr>
              <a:t>klystron module layout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>
          <a:xfrm>
            <a:off x="152400" y="5105400"/>
            <a:ext cx="8763000" cy="457200"/>
          </a:xfrm>
        </p:spPr>
        <p:txBody>
          <a:bodyPr>
            <a:noAutofit/>
          </a:bodyPr>
          <a:lstStyle>
            <a:extLst/>
          </a:lstStyle>
          <a:p>
            <a:pPr algn="just"/>
            <a:r>
              <a:rPr lang="en-US" sz="1800" b="0" i="1" dirty="0">
                <a:solidFill>
                  <a:schemeClr val="tx1"/>
                </a:solidFill>
                <a:latin typeface="+mj-lt"/>
                <a:cs typeface="Comic Sans MS"/>
              </a:rPr>
              <a:t>C. </a:t>
            </a:r>
            <a:r>
              <a:rPr lang="en-US" sz="1800" b="0" i="1" dirty="0" smtClean="0">
                <a:solidFill>
                  <a:schemeClr val="tx1"/>
                </a:solidFill>
                <a:latin typeface="+mj-lt"/>
                <a:cs typeface="Comic Sans MS"/>
              </a:rPr>
              <a:t>Rossi</a:t>
            </a:r>
            <a:endParaRPr lang="en-US" sz="1800" b="0" i="1" dirty="0">
              <a:latin typeface="+mj-lt"/>
              <a:cs typeface="Comic Sans MS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04800" y="6218518"/>
            <a:ext cx="1219200" cy="685800"/>
            <a:chOff x="304800" y="6218518"/>
            <a:chExt cx="1219200" cy="685800"/>
          </a:xfrm>
        </p:grpSpPr>
        <p:pic>
          <p:nvPicPr>
            <p:cNvPr id="13" name="Picture 12" descr="LogoOutline-Blue-02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6324600"/>
              <a:ext cx="535075" cy="457200"/>
            </a:xfrm>
            <a:prstGeom prst="rect">
              <a:avLst/>
            </a:prstGeom>
          </p:spPr>
        </p:pic>
        <p:pic>
          <p:nvPicPr>
            <p:cNvPr id="14" name="Picture 3" descr="G:\Users\s\samosh\Documents\My Pictures\LOGO\CLIC\CLIC-Logo-Color-72.png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38200" y="6218518"/>
              <a:ext cx="685800" cy="6858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10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dirty="0" smtClean="0"/>
              <a:t>RF Power Dissipation</a:t>
            </a:r>
            <a:endParaRPr lang="en-US" sz="2400" dirty="0"/>
          </a:p>
        </p:txBody>
      </p:sp>
      <p:sp>
        <p:nvSpPr>
          <p:cNvPr id="19" name="Rectangle 2"/>
          <p:cNvSpPr txBox="1">
            <a:spLocks/>
          </p:cNvSpPr>
          <p:nvPr/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 vert="vert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sz="2400" cap="small" spc="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Areas of possible improvement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48400" y="6123801"/>
            <a:ext cx="1449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X. X. Huang 5/04/17</a:t>
            </a:r>
            <a:endParaRPr lang="en-US" sz="1200" i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008332"/>
              </p:ext>
            </p:extLst>
          </p:nvPr>
        </p:nvGraphicFramePr>
        <p:xfrm>
          <a:off x="152398" y="693420"/>
          <a:ext cx="8763004" cy="534680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505202"/>
                <a:gridCol w="1447800"/>
                <a:gridCol w="1295400"/>
                <a:gridCol w="1219200"/>
                <a:gridCol w="1295402"/>
              </a:tblGrid>
              <a:tr h="289963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Structure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CLIC-G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CLIC-G*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CLIC380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Klystron (K)</a:t>
                      </a:r>
                      <a:endParaRPr lang="en-GB" sz="1600" dirty="0"/>
                    </a:p>
                  </a:txBody>
                  <a:tcPr anchor="b"/>
                </a:tc>
              </a:tr>
              <a:tr h="289963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f</a:t>
                      </a:r>
                      <a:r>
                        <a:rPr lang="en-US" sz="1600" baseline="-25000" dirty="0" err="1" smtClean="0"/>
                        <a:t>rep</a:t>
                      </a:r>
                      <a:r>
                        <a:rPr lang="en-US" sz="1600" dirty="0" smtClean="0"/>
                        <a:t> [Hz]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</a:t>
                      </a:r>
                      <a:endParaRPr lang="en-GB" sz="1600" dirty="0"/>
                    </a:p>
                  </a:txBody>
                  <a:tcPr anchor="b"/>
                </a:tc>
              </a:tr>
              <a:tr h="289963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Efficiency: </a:t>
                      </a:r>
                      <a:r>
                        <a:rPr lang="el-GR" sz="1600" dirty="0" smtClean="0"/>
                        <a:t>η</a:t>
                      </a:r>
                      <a:r>
                        <a:rPr lang="en-US" sz="1600" dirty="0" smtClean="0"/>
                        <a:t> [%]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27.7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28.5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39.8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38.7</a:t>
                      </a:r>
                      <a:endParaRPr lang="en-GB" sz="1600" dirty="0"/>
                    </a:p>
                  </a:txBody>
                  <a:tcPr anchor="b"/>
                </a:tc>
              </a:tr>
              <a:tr h="2899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Rise time: </a:t>
                      </a:r>
                      <a:r>
                        <a:rPr lang="en-US" sz="1600" dirty="0" err="1" smtClean="0"/>
                        <a:t>tr</a:t>
                      </a:r>
                      <a:r>
                        <a:rPr lang="en-US" sz="1600" dirty="0" smtClean="0"/>
                        <a:t> [ns]</a:t>
                      </a:r>
                      <a:endParaRPr lang="en-GB" sz="1600" dirty="0" smtClean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22.4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22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13.1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20.3</a:t>
                      </a:r>
                      <a:endParaRPr lang="en-GB" sz="1600" dirty="0"/>
                    </a:p>
                  </a:txBody>
                  <a:tcPr anchor="b"/>
                </a:tc>
              </a:tr>
              <a:tr h="2899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Filling time: </a:t>
                      </a:r>
                      <a:r>
                        <a:rPr lang="en-US" sz="1600" dirty="0" err="1" smtClean="0"/>
                        <a:t>tf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[ns]</a:t>
                      </a:r>
                      <a:endParaRPr lang="en-GB" sz="1600" dirty="0" smtClean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62.9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65.5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55.4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62.7</a:t>
                      </a:r>
                      <a:endParaRPr lang="en-GB" sz="1600" dirty="0"/>
                    </a:p>
                  </a:txBody>
                  <a:tcPr anchor="b"/>
                </a:tc>
              </a:tr>
              <a:tr h="28996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Efficient beam loading</a:t>
                      </a:r>
                      <a:r>
                        <a:rPr lang="en-US" sz="1600" baseline="0" dirty="0" smtClean="0"/>
                        <a:t> time: </a:t>
                      </a:r>
                      <a:r>
                        <a:rPr lang="en-US" sz="1600" baseline="0" dirty="0" err="1" smtClean="0"/>
                        <a:t>tb</a:t>
                      </a:r>
                      <a:r>
                        <a:rPr lang="en-US" sz="1600" baseline="0" dirty="0" smtClean="0"/>
                        <a:t> [ns]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155.5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155.5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175.5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242</a:t>
                      </a:r>
                      <a:endParaRPr lang="en-GB" sz="1600" dirty="0"/>
                    </a:p>
                  </a:txBody>
                  <a:tcPr anchor="b"/>
                </a:tc>
              </a:tr>
              <a:tr h="2899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Pulse length: </a:t>
                      </a:r>
                      <a:r>
                        <a:rPr lang="en-US" sz="1600" dirty="0" err="1" smtClean="0"/>
                        <a:t>tp</a:t>
                      </a:r>
                      <a:r>
                        <a:rPr lang="en-GB" sz="1600" baseline="0" dirty="0" smtClean="0"/>
                        <a:t> [ns]</a:t>
                      </a:r>
                      <a:endParaRPr lang="en-GB" sz="1600" dirty="0" smtClean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240.8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243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244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325</a:t>
                      </a:r>
                      <a:endParaRPr lang="en-GB" sz="1600" dirty="0"/>
                    </a:p>
                  </a:txBody>
                  <a:tcPr anchor="b"/>
                </a:tc>
              </a:tr>
              <a:tr h="28996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</a:t>
                      </a:r>
                      <a:r>
                        <a:rPr lang="en-US" sz="1600" baseline="-25000" dirty="0" smtClean="0"/>
                        <a:t>in</a:t>
                      </a:r>
                      <a:r>
                        <a:rPr lang="en-US" sz="1600" strike="noStrike" baseline="0" dirty="0" smtClean="0"/>
                        <a:t> [MW]</a:t>
                      </a:r>
                      <a:endParaRPr lang="en-GB" sz="1600" baseline="300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63.8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62.3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59.7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41.7</a:t>
                      </a:r>
                      <a:endParaRPr lang="en-GB" sz="1600" dirty="0"/>
                    </a:p>
                  </a:txBody>
                  <a:tcPr anchor="b"/>
                </a:tc>
              </a:tr>
              <a:tr h="2899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P</a:t>
                      </a:r>
                      <a:r>
                        <a:rPr lang="en-US" sz="1600" baseline="-25000" dirty="0" err="1" smtClean="0"/>
                        <a:t>out</a:t>
                      </a:r>
                      <a:r>
                        <a:rPr lang="en-US" sz="1600" baseline="30000" dirty="0" err="1" smtClean="0"/>
                        <a:t>unloaded</a:t>
                      </a:r>
                      <a:r>
                        <a:rPr lang="en-US" sz="1600" strike="noStrike" baseline="0" dirty="0" smtClean="0"/>
                        <a:t> [MW]</a:t>
                      </a:r>
                      <a:endParaRPr lang="en-GB" sz="1600" baseline="30000" dirty="0" smtClean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29.7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26.5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27.6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17.9</a:t>
                      </a:r>
                      <a:endParaRPr lang="en-GB" sz="1600" dirty="0"/>
                    </a:p>
                  </a:txBody>
                  <a:tcPr anchor="b"/>
                </a:tc>
              </a:tr>
              <a:tr h="2899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P</a:t>
                      </a:r>
                      <a:r>
                        <a:rPr lang="en-US" sz="1600" baseline="-25000" dirty="0" err="1" smtClean="0"/>
                        <a:t>out</a:t>
                      </a:r>
                      <a:r>
                        <a:rPr lang="en-US" sz="1600" baseline="30000" dirty="0" err="1" smtClean="0"/>
                        <a:t>loaded</a:t>
                      </a:r>
                      <a:r>
                        <a:rPr lang="en-US" sz="1600" strike="noStrike" baseline="0" dirty="0" smtClean="0"/>
                        <a:t> [MW]</a:t>
                      </a:r>
                      <a:endParaRPr lang="en-GB" sz="1600" baseline="30000" dirty="0" smtClean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11.9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9.76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6.2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4.5</a:t>
                      </a:r>
                      <a:endParaRPr lang="en-GB" sz="1600" dirty="0"/>
                    </a:p>
                  </a:txBody>
                  <a:tcPr anchor="b"/>
                </a:tc>
              </a:tr>
              <a:tr h="2899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P</a:t>
                      </a:r>
                      <a:r>
                        <a:rPr lang="en-US" sz="1600" baseline="-25000" dirty="0" err="1" smtClean="0"/>
                        <a:t>beam</a:t>
                      </a:r>
                      <a:r>
                        <a:rPr lang="en-US" sz="1600" strike="noStrike" baseline="0" dirty="0" smtClean="0"/>
                        <a:t> [MW]</a:t>
                      </a:r>
                      <a:endParaRPr lang="en-GB" sz="1600" baseline="30000" dirty="0" smtClean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27.367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27.747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33.035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21.673</a:t>
                      </a:r>
                      <a:endParaRPr lang="en-GB" sz="1600" dirty="0"/>
                    </a:p>
                  </a:txBody>
                  <a:tcPr anchor="b"/>
                </a:tc>
              </a:tr>
              <a:tr h="5004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Thermal dissipation [W]: &lt;</a:t>
                      </a:r>
                      <a:r>
                        <a:rPr lang="en-US" sz="1600" dirty="0" err="1" smtClean="0"/>
                        <a:t>P</a:t>
                      </a:r>
                      <a:r>
                        <a:rPr lang="en-US" sz="1600" baseline="-25000" dirty="0" err="1" smtClean="0"/>
                        <a:t>dissipated</a:t>
                      </a:r>
                      <a:r>
                        <a:rPr lang="en-US" sz="1600" baseline="30000" dirty="0" err="1" smtClean="0"/>
                        <a:t>unloaded</a:t>
                      </a:r>
                      <a:r>
                        <a:rPr lang="en-US" sz="1600" baseline="0" dirty="0" smtClean="0"/>
                        <a:t>&gt;, &lt;</a:t>
                      </a:r>
                      <a:r>
                        <a:rPr lang="en-US" sz="1600" dirty="0" err="1" smtClean="0"/>
                        <a:t>P</a:t>
                      </a:r>
                      <a:r>
                        <a:rPr lang="en-US" sz="1600" baseline="-25000" dirty="0" err="1" smtClean="0"/>
                        <a:t>dissipated</a:t>
                      </a:r>
                      <a:r>
                        <a:rPr lang="en-US" sz="1600" baseline="30000" dirty="0" err="1" smtClean="0"/>
                        <a:t>loaded</a:t>
                      </a:r>
                      <a:r>
                        <a:rPr lang="en-US" sz="1600" baseline="0" dirty="0" smtClean="0"/>
                        <a:t>&gt;</a:t>
                      </a:r>
                      <a:endParaRPr lang="en-GB" sz="1600" baseline="0" dirty="0" smtClean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410.564, 336.181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434.970,</a:t>
                      </a:r>
                      <a:r>
                        <a:rPr lang="en-US" sz="1600" baseline="0" dirty="0" smtClean="0"/>
                        <a:t> 349.394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391.620,</a:t>
                      </a:r>
                      <a:r>
                        <a:rPr lang="en-US" sz="1600" baseline="0" dirty="0" smtClean="0"/>
                        <a:t> 289.526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386.750, 286.649</a:t>
                      </a:r>
                      <a:endParaRPr lang="en-GB" sz="1600" dirty="0"/>
                    </a:p>
                  </a:txBody>
                  <a:tcPr anchor="b"/>
                </a:tc>
              </a:tr>
              <a:tr h="50048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Mean power in the load [W]: &lt;</a:t>
                      </a:r>
                      <a:r>
                        <a:rPr lang="en-US" sz="1600" dirty="0" err="1" smtClean="0"/>
                        <a:t>P</a:t>
                      </a:r>
                      <a:r>
                        <a:rPr lang="en-US" sz="1600" baseline="-25000" dirty="0" err="1" smtClean="0"/>
                        <a:t>load</a:t>
                      </a:r>
                      <a:r>
                        <a:rPr lang="en-US" sz="1600" baseline="30000" dirty="0" err="1" smtClean="0"/>
                        <a:t>unloaded</a:t>
                      </a:r>
                      <a:r>
                        <a:rPr lang="en-US" sz="1600" baseline="0" dirty="0" smtClean="0"/>
                        <a:t>&gt;, &lt;</a:t>
                      </a:r>
                      <a:r>
                        <a:rPr lang="en-US" sz="1600" dirty="0" err="1" smtClean="0"/>
                        <a:t>P</a:t>
                      </a:r>
                      <a:r>
                        <a:rPr lang="en-US" sz="1600" baseline="-25000" dirty="0" err="1" smtClean="0"/>
                        <a:t>load</a:t>
                      </a:r>
                      <a:r>
                        <a:rPr lang="en-US" sz="1600" baseline="30000" dirty="0" err="1" smtClean="0"/>
                        <a:t>loaded</a:t>
                      </a:r>
                      <a:r>
                        <a:rPr lang="en-US" sz="1600" baseline="0" dirty="0" smtClean="0"/>
                        <a:t>&gt;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357.588, 219.193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321.975,</a:t>
                      </a:r>
                      <a:r>
                        <a:rPr lang="en-US" sz="1600" baseline="0" dirty="0" smtClean="0"/>
                        <a:t> 191.822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336.720, 148.935</a:t>
                      </a:r>
                      <a:endParaRPr lang="en-GB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290.875, 128.735</a:t>
                      </a:r>
                      <a:endParaRPr lang="en-GB" sz="1600" dirty="0"/>
                    </a:p>
                  </a:txBody>
                  <a:tcPr anchor="b"/>
                </a:tc>
              </a:tr>
              <a:tr h="50048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Mean power to the beam: &lt;</a:t>
                      </a:r>
                      <a:r>
                        <a:rPr lang="en-US" sz="1600" dirty="0" err="1" smtClean="0"/>
                        <a:t>P</a:t>
                      </a:r>
                      <a:r>
                        <a:rPr lang="en-US" sz="1600" baseline="-25000" dirty="0" err="1" smtClean="0"/>
                        <a:t>beam</a:t>
                      </a:r>
                      <a:r>
                        <a:rPr lang="en-US" sz="1600" baseline="0" dirty="0" smtClean="0"/>
                        <a:t>&gt; [W]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212.778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215.729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289.879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262.241</a:t>
                      </a:r>
                      <a:endParaRPr lang="en-GB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7620000" y="723900"/>
            <a:ext cx="1295402" cy="53163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22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11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dirty="0" smtClean="0"/>
              <a:t>380 GeV Klystron option </a:t>
            </a:r>
            <a:r>
              <a:rPr lang="mr-IN" sz="2400" dirty="0" smtClean="0"/>
              <a:t>–</a:t>
            </a:r>
            <a:r>
              <a:rPr lang="en-US" sz="2400" dirty="0" smtClean="0"/>
              <a:t> Power Dissipations in Main Tunnel</a:t>
            </a:r>
            <a:endParaRPr lang="en-US" sz="2400" dirty="0"/>
          </a:p>
        </p:txBody>
      </p:sp>
      <p:sp>
        <p:nvSpPr>
          <p:cNvPr id="19" name="Rectangle 2"/>
          <p:cNvSpPr txBox="1">
            <a:spLocks/>
          </p:cNvSpPr>
          <p:nvPr/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 vert="vert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sz="2400" cap="small" spc="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Areas of possible improvement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99" y="879348"/>
            <a:ext cx="5856345" cy="29306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4800" y="4082796"/>
            <a:ext cx="8534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The following power levels and efficiencies have been considered for the evaluation of the power dissipation:</a:t>
            </a:r>
          </a:p>
          <a:p>
            <a:pPr algn="just">
              <a:spcBef>
                <a:spcPts val="600"/>
              </a:spcBef>
            </a:pP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AS input			42.5 MW with 325 10</a:t>
            </a:r>
            <a:r>
              <a:rPr lang="en-US" sz="2000" b="1" baseline="30000" dirty="0" smtClean="0">
                <a:solidFill>
                  <a:srgbClr val="3366FF"/>
                </a:solidFill>
                <a:latin typeface="+mj-lt"/>
                <a:cs typeface="Comic Sans MS"/>
              </a:rPr>
              <a:t>-9</a:t>
            </a: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 s @ 50 Hz</a:t>
            </a:r>
          </a:p>
          <a:p>
            <a:pPr algn="just">
              <a:spcBef>
                <a:spcPts val="600"/>
              </a:spcBef>
            </a:pP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Klystron output 		57 MW peak with 1.625 10</a:t>
            </a:r>
            <a:r>
              <a:rPr lang="en-US" sz="2000" b="1" baseline="30000" dirty="0" smtClean="0">
                <a:solidFill>
                  <a:srgbClr val="3366FF"/>
                </a:solidFill>
                <a:latin typeface="+mj-lt"/>
                <a:cs typeface="Comic Sans MS"/>
              </a:rPr>
              <a:t>-6</a:t>
            </a: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 s @ 50 Hz</a:t>
            </a:r>
          </a:p>
          <a:p>
            <a:pPr algn="just">
              <a:spcBef>
                <a:spcPts val="600"/>
              </a:spcBef>
            </a:pP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Efficiencies 		modulator </a:t>
            </a: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95</a:t>
            </a: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%, klystron 70%, RF network (including</a:t>
            </a:r>
          </a:p>
          <a:p>
            <a:pPr algn="just">
              <a:spcBef>
                <a:spcPts val="600"/>
              </a:spcBef>
            </a:pPr>
            <a:r>
              <a:rPr lang="en-US" sz="2000" b="1" dirty="0">
                <a:solidFill>
                  <a:srgbClr val="3366FF"/>
                </a:solidFill>
                <a:latin typeface="+mj-lt"/>
                <a:cs typeface="Comic Sans MS"/>
              </a:rPr>
              <a:t>	</a:t>
            </a: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		the pulse compression) 60%</a:t>
            </a:r>
          </a:p>
        </p:txBody>
      </p:sp>
    </p:spTree>
    <p:extLst>
      <p:ext uri="{BB962C8B-B14F-4D97-AF65-F5344CB8AC3E}">
        <p14:creationId xmlns:p14="http://schemas.microsoft.com/office/powerpoint/2010/main" val="136299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12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dirty="0" smtClean="0"/>
              <a:t>380 GeV </a:t>
            </a:r>
            <a:r>
              <a:rPr lang="mr-IN" sz="2400" dirty="0" smtClean="0"/>
              <a:t>–</a:t>
            </a:r>
            <a:r>
              <a:rPr lang="en-US" sz="2400" dirty="0" smtClean="0"/>
              <a:t> Power Dissipations in the Main Tunnel</a:t>
            </a:r>
            <a:endParaRPr lang="en-US" sz="2400" dirty="0"/>
          </a:p>
        </p:txBody>
      </p:sp>
      <p:sp>
        <p:nvSpPr>
          <p:cNvPr id="19" name="Rectangle 2"/>
          <p:cNvSpPr txBox="1">
            <a:spLocks/>
          </p:cNvSpPr>
          <p:nvPr/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 vert="vert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sz="2400" cap="small" spc="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Areas of possible improvement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2475062"/>
              </p:ext>
            </p:extLst>
          </p:nvPr>
        </p:nvGraphicFramePr>
        <p:xfrm>
          <a:off x="457201" y="1143000"/>
          <a:ext cx="8153400" cy="4582524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2666999"/>
                <a:gridCol w="1295400"/>
                <a:gridCol w="1447800"/>
                <a:gridCol w="1524000"/>
                <a:gridCol w="1219201"/>
              </a:tblGrid>
              <a:tr h="622524">
                <a:tc>
                  <a:txBody>
                    <a:bodyPr/>
                    <a:lstStyle/>
                    <a:p>
                      <a:pPr marL="1524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 kern="8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Component</a:t>
                      </a:r>
                      <a:endParaRPr lang="en-GB" sz="1600" b="1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24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unit</a:t>
                      </a:r>
                      <a:endParaRPr lang="en-GB" sz="1600" b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4826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 kern="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3 </a:t>
                      </a:r>
                      <a:r>
                        <a:rPr lang="en-GB" sz="1600" b="1" kern="8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TeV</a:t>
                      </a:r>
                      <a:endParaRPr lang="en-GB" sz="1600" b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pPr indent="-48260"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DB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 kern="8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380 GeV</a:t>
                      </a:r>
                      <a:endParaRPr lang="en-GB" sz="1600" b="1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pPr indent="-48260"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DB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 kern="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380 GeV</a:t>
                      </a:r>
                      <a:endParaRPr lang="en-GB" sz="1600" b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 kern="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K</a:t>
                      </a:r>
                      <a:endParaRPr lang="en-GB" sz="1600" b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</a:tr>
              <a:tr h="39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62050" algn="r"/>
                        </a:tabLst>
                      </a:pPr>
                      <a:r>
                        <a:rPr lang="en-GB" sz="16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Alignment	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62050" algn="r"/>
                        </a:tabLs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W/m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0.8</a:t>
                      </a:r>
                    </a:p>
                  </a:txBody>
                  <a:tcPr marL="68580" marR="68580" marT="0" marB="0" anchor="ctr"/>
                </a:tc>
              </a:tr>
              <a:tr h="39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62050" algn="r"/>
                        </a:tabLs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BPM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62050" algn="r"/>
                        </a:tabLs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W/m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13.9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13.0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2.3</a:t>
                      </a:r>
                    </a:p>
                  </a:txBody>
                  <a:tcPr marL="68580" marR="68580" marT="0" marB="0" anchor="ctr"/>
                </a:tc>
              </a:tr>
              <a:tr h="39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62050" algn="r"/>
                        </a:tabLs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Vacuum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62050" algn="r"/>
                        </a:tabLs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W/m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51.1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43.9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31.7</a:t>
                      </a:r>
                    </a:p>
                  </a:txBody>
                  <a:tcPr marL="68580" marR="68580" marT="0" marB="0" anchor="ctr"/>
                </a:tc>
              </a:tr>
              <a:tr h="39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62050" algn="r"/>
                        </a:tabLst>
                      </a:pPr>
                      <a:r>
                        <a:rPr lang="en-GB" sz="16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Magnets (air</a:t>
                      </a: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62050" algn="r"/>
                        </a:tabLs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W/m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46.1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45.7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17.5</a:t>
                      </a:r>
                    </a:p>
                  </a:txBody>
                  <a:tcPr marL="68580" marR="68580" marT="0" marB="0" anchor="ctr"/>
                </a:tc>
              </a:tr>
              <a:tr h="39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62050" algn="r"/>
                        </a:tabLst>
                      </a:pPr>
                      <a:r>
                        <a:rPr lang="en-GB" sz="16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Magnets (water</a:t>
                      </a: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62050" algn="r"/>
                        </a:tabLs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MW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16.8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2.7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1.4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</a:tr>
              <a:tr h="39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62050" algn="r"/>
                        </a:tabLst>
                      </a:pPr>
                      <a:r>
                        <a:rPr lang="en-GB" sz="16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MBQ stab	</a:t>
                      </a:r>
                      <a:r>
                        <a:rPr lang="en-GB" sz="1600" dirty="0" err="1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ilization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62050" algn="r"/>
                        </a:tabLs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W/m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8.7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14.3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15.7</a:t>
                      </a:r>
                    </a:p>
                  </a:txBody>
                  <a:tcPr marL="68580" marR="68580" marT="0" marB="0" anchor="ctr"/>
                </a:tc>
              </a:tr>
              <a:tr h="39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62050" algn="r"/>
                        </a:tabLst>
                      </a:pPr>
                      <a:r>
                        <a:rPr lang="en-GB" sz="16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RF </a:t>
                      </a:r>
                      <a:r>
                        <a:rPr lang="en-GB" sz="1600" dirty="0" err="1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System</a:t>
                      </a:r>
                      <a:r>
                        <a:rPr lang="en-GB" sz="1600" baseline="-25000" dirty="0" err="1" smtClean="0"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unloaded</a:t>
                      </a: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GB" sz="16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(air</a:t>
                      </a: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62050" algn="r"/>
                        </a:tabLs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W/m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195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167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255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</a:tr>
              <a:tr h="39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62050" algn="r"/>
                        </a:tabLst>
                      </a:pPr>
                      <a:r>
                        <a:rPr lang="en-GB" sz="16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RF </a:t>
                      </a:r>
                      <a:r>
                        <a:rPr lang="en-GB" sz="1600" dirty="0" err="1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System</a:t>
                      </a:r>
                      <a:r>
                        <a:rPr lang="en-GB" sz="1600" baseline="-25000" dirty="0" err="1" smtClean="0"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unloaded</a:t>
                      </a: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GB" sz="16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(water</a:t>
                      </a: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62050" algn="r"/>
                        </a:tabLs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MW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107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</a:tr>
              <a:tr h="39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62050" algn="r"/>
                        </a:tabLst>
                      </a:pPr>
                      <a:r>
                        <a:rPr lang="en-GB" sz="16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RF </a:t>
                      </a:r>
                      <a:r>
                        <a:rPr lang="en-GB" sz="1600" dirty="0" err="1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System</a:t>
                      </a:r>
                      <a:r>
                        <a:rPr lang="en-GB" sz="1600" baseline="-25000" dirty="0" err="1" smtClean="0"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loaded</a:t>
                      </a: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GB" sz="16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(air</a:t>
                      </a: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62050" algn="r"/>
                        </a:tabLs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W/m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137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98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181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</a:tr>
              <a:tr h="39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62050" algn="r"/>
                        </a:tabLst>
                      </a:pPr>
                      <a:r>
                        <a:rPr lang="en-GB" sz="16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RF </a:t>
                      </a:r>
                      <a:r>
                        <a:rPr lang="en-GB" sz="1600" dirty="0" err="1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System</a:t>
                      </a:r>
                      <a:r>
                        <a:rPr lang="en-GB" sz="1600" baseline="-25000" dirty="0" err="1" smtClean="0"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loaded</a:t>
                      </a: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GB" sz="16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(water</a:t>
                      </a: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62050" algn="r"/>
                        </a:tabLs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MW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79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19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7467600" y="1143001"/>
            <a:ext cx="1143000" cy="45825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696200" y="5895201"/>
            <a:ext cx="8931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M. </a:t>
            </a:r>
            <a:r>
              <a:rPr lang="en-US" sz="1200" i="1" dirty="0" err="1" smtClean="0"/>
              <a:t>Aicheler</a:t>
            </a:r>
            <a:endParaRPr lang="en-US" sz="1200" i="1" dirty="0"/>
          </a:p>
        </p:txBody>
      </p:sp>
      <p:grpSp>
        <p:nvGrpSpPr>
          <p:cNvPr id="5" name="Group 4"/>
          <p:cNvGrpSpPr/>
          <p:nvPr/>
        </p:nvGrpSpPr>
        <p:grpSpPr>
          <a:xfrm>
            <a:off x="4800600" y="1906245"/>
            <a:ext cx="3505200" cy="1065555"/>
            <a:chOff x="4800600" y="1906245"/>
            <a:chExt cx="3505200" cy="1065555"/>
          </a:xfrm>
        </p:grpSpPr>
        <p:sp>
          <p:nvSpPr>
            <p:cNvPr id="3" name="Rounded Rectangle 2"/>
            <p:cNvSpPr/>
            <p:nvPr/>
          </p:nvSpPr>
          <p:spPr>
            <a:xfrm>
              <a:off x="4800600" y="2514600"/>
              <a:ext cx="3505200" cy="457200"/>
            </a:xfrm>
            <a:prstGeom prst="roundRect">
              <a:avLst/>
            </a:prstGeom>
            <a:solidFill>
              <a:schemeClr val="bg1">
                <a:lumMod val="50000"/>
                <a:alpha val="22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 rot="19441790">
              <a:off x="5283726" y="1906245"/>
              <a:ext cx="12239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u="sng" dirty="0" smtClean="0">
                  <a:solidFill>
                    <a:schemeClr val="accent6">
                      <a:lumMod val="75000"/>
                    </a:schemeClr>
                  </a:solidFill>
                </a:rPr>
                <a:t>To be checked</a:t>
              </a:r>
              <a:endParaRPr lang="en-US" sz="1400" b="1" u="sng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5607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13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dirty="0" smtClean="0"/>
              <a:t>380 GeV </a:t>
            </a:r>
            <a:r>
              <a:rPr lang="mr-IN" sz="2400" dirty="0" smtClean="0"/>
              <a:t>–</a:t>
            </a:r>
            <a:r>
              <a:rPr lang="en-US" sz="2400" dirty="0" smtClean="0"/>
              <a:t> Power Dissipations in the Main Tunnel</a:t>
            </a:r>
            <a:endParaRPr lang="en-US" sz="2400" dirty="0"/>
          </a:p>
        </p:txBody>
      </p:sp>
      <p:sp>
        <p:nvSpPr>
          <p:cNvPr id="19" name="Rectangle 2"/>
          <p:cNvSpPr txBox="1">
            <a:spLocks/>
          </p:cNvSpPr>
          <p:nvPr/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 vert="vert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sz="2400" cap="small" spc="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Areas of possible improvement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4539774"/>
              </p:ext>
            </p:extLst>
          </p:nvPr>
        </p:nvGraphicFramePr>
        <p:xfrm>
          <a:off x="457201" y="1143000"/>
          <a:ext cx="8153400" cy="2998524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2666999"/>
                <a:gridCol w="1295400"/>
                <a:gridCol w="1447800"/>
                <a:gridCol w="1524000"/>
                <a:gridCol w="1219201"/>
              </a:tblGrid>
              <a:tr h="622524">
                <a:tc>
                  <a:txBody>
                    <a:bodyPr/>
                    <a:lstStyle/>
                    <a:p>
                      <a:pPr marL="1524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 kern="8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Totals</a:t>
                      </a:r>
                      <a:endParaRPr lang="en-GB" sz="1600" b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524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unit</a:t>
                      </a:r>
                      <a:endParaRPr lang="en-GB" sz="1600" b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4826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 kern="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3 </a:t>
                      </a:r>
                      <a:r>
                        <a:rPr lang="en-GB" sz="1600" b="1" kern="8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TeV</a:t>
                      </a:r>
                      <a:endParaRPr lang="en-GB" sz="1600" b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pPr indent="-48260"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DB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 kern="8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380 GeV</a:t>
                      </a:r>
                      <a:endParaRPr lang="en-GB" sz="1600" b="1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pPr indent="-48260"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DB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 kern="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380 GeV</a:t>
                      </a:r>
                      <a:endParaRPr lang="en-GB" sz="1600" b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600" b="1" kern="8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K</a:t>
                      </a:r>
                      <a:endParaRPr lang="en-GB" sz="1600" b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</a:tr>
              <a:tr h="39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62050" algn="r"/>
                        </a:tabLs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Unloaded case (air)</a:t>
                      </a:r>
                      <a:r>
                        <a:rPr lang="en-GB" sz="16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	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62050" algn="r"/>
                        </a:tabLs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W/m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307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0.8</a:t>
                      </a:r>
                    </a:p>
                  </a:txBody>
                  <a:tcPr marL="68580" marR="68580" marT="0" marB="0" anchor="ctr"/>
                </a:tc>
              </a:tr>
              <a:tr h="39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62050" algn="r"/>
                        </a:tabLs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Unloaded case (water)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62050" algn="r"/>
                        </a:tabLs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MW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124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13.0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2.3</a:t>
                      </a:r>
                    </a:p>
                  </a:txBody>
                  <a:tcPr marL="68580" marR="68580" marT="0" marB="0" anchor="ctr"/>
                </a:tc>
              </a:tr>
              <a:tr h="39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62050" algn="r"/>
                        </a:tabLs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Loaded case </a:t>
                      </a:r>
                      <a:r>
                        <a:rPr lang="en-GB" sz="16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(air</a:t>
                      </a: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62050" algn="r"/>
                        </a:tabLs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W/m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249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42.3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17.5</a:t>
                      </a:r>
                    </a:p>
                  </a:txBody>
                  <a:tcPr marL="68580" marR="68580" marT="0" marB="0" anchor="ctr"/>
                </a:tc>
              </a:tr>
              <a:tr h="39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62050" algn="r"/>
                        </a:tabLs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Loaded case </a:t>
                      </a:r>
                      <a:r>
                        <a:rPr lang="en-GB" sz="16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(water</a:t>
                      </a: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B w="381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62050" algn="r"/>
                        </a:tabLs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MW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B w="381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96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B w="381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1.1</a:t>
                      </a:r>
                    </a:p>
                  </a:txBody>
                  <a:tcPr marL="68580" marR="68580" marT="0" marB="0" anchor="ctr">
                    <a:lnB w="381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0.7</a:t>
                      </a:r>
                    </a:p>
                  </a:txBody>
                  <a:tcPr marL="68580" marR="68580" marT="0" marB="0" anchor="ctr">
                    <a:lnB w="381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62050" algn="r"/>
                        </a:tabLs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Klystron (air</a:t>
                      </a: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T w="381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62050" algn="r"/>
                        </a:tabLs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W/m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T w="381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T w="381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T w="381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87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T w="381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62050" algn="r"/>
                        </a:tabLs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Klystron </a:t>
                      </a:r>
                      <a:r>
                        <a:rPr lang="en-GB" sz="16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(water</a:t>
                      </a: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62050" algn="r"/>
                        </a:tabLs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MW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</a:t>
                      </a:r>
                      <a:endParaRPr lang="en-GB" sz="16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7467600" y="1143001"/>
            <a:ext cx="1143000" cy="29985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696200" y="5895201"/>
            <a:ext cx="8931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M. </a:t>
            </a:r>
            <a:r>
              <a:rPr lang="en-US" sz="1200" i="1" dirty="0" err="1" smtClean="0"/>
              <a:t>Aicheler</a:t>
            </a:r>
            <a:endParaRPr lang="en-US" sz="12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304800" y="4629090"/>
            <a:ext cx="845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Estimates assume 95% power dissipated in water and 5% in air.</a:t>
            </a:r>
            <a:endParaRPr lang="en-US" sz="2000" b="1" dirty="0">
              <a:solidFill>
                <a:srgbClr val="3366FF"/>
              </a:solidFill>
              <a:latin typeface="+mj-lt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5058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14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dirty="0" smtClean="0"/>
              <a:t>380 GeV </a:t>
            </a:r>
            <a:r>
              <a:rPr lang="mr-IN" sz="2400" dirty="0" smtClean="0"/>
              <a:t>–</a:t>
            </a:r>
            <a:r>
              <a:rPr lang="en-US" sz="2400" dirty="0" smtClean="0"/>
              <a:t> </a:t>
            </a:r>
            <a:r>
              <a:rPr lang="en-US" sz="2400" dirty="0" smtClean="0"/>
              <a:t>Concluding remarks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1882914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The Klystron 3D layout can rapidly progress, as soon as feedback on the draft proposal becomes available.</a:t>
            </a:r>
            <a:endParaRPr lang="en-US" sz="2000" b="1" dirty="0">
              <a:solidFill>
                <a:srgbClr val="3366FF"/>
              </a:solidFill>
              <a:latin typeface="+mj-lt"/>
              <a:cs typeface="Comic Sans M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4800" y="3200400"/>
            <a:ext cx="8458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At this moment what looks as a useful input to the CEIS </a:t>
            </a: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WG </a:t>
            </a: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is:</a:t>
            </a:r>
            <a:endParaRPr lang="en-US" sz="2000" b="1" dirty="0" smtClean="0">
              <a:solidFill>
                <a:srgbClr val="3366FF"/>
              </a:solidFill>
              <a:latin typeface="+mj-lt"/>
              <a:cs typeface="Comic Sans MS"/>
            </a:endParaRPr>
          </a:p>
          <a:p>
            <a:pPr lvl="1" algn="just">
              <a:spcBef>
                <a:spcPts val="600"/>
              </a:spcBef>
            </a:pP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Deliver a realistic layout of the klystron-based machine</a:t>
            </a:r>
          </a:p>
          <a:p>
            <a:pPr lvl="1" algn="just">
              <a:spcBef>
                <a:spcPts val="600"/>
              </a:spcBef>
            </a:pP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Identify the operational conditions (and transitions)</a:t>
            </a:r>
          </a:p>
          <a:p>
            <a:pPr lvl="1" algn="just">
              <a:spcBef>
                <a:spcPts val="600"/>
              </a:spcBef>
            </a:pP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Evaluate the interfacing to the infrastructure and services</a:t>
            </a:r>
          </a:p>
          <a:p>
            <a:pPr lvl="2" algn="just">
              <a:spcBef>
                <a:spcPts val="600"/>
              </a:spcBef>
            </a:pP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Power consumption</a:t>
            </a:r>
          </a:p>
          <a:p>
            <a:pPr lvl="2" algn="just">
              <a:spcBef>
                <a:spcPts val="600"/>
              </a:spcBef>
            </a:pP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Power dissipation and heat load on air and water</a:t>
            </a:r>
          </a:p>
          <a:p>
            <a:pPr lvl="2" algn="just">
              <a:spcBef>
                <a:spcPts val="600"/>
              </a:spcBef>
            </a:pP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Needs </a:t>
            </a: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for specific ancillary systems (BOC temp control, for ex.)</a:t>
            </a:r>
            <a:endParaRPr lang="en-US" sz="2000" b="1" dirty="0">
              <a:solidFill>
                <a:srgbClr val="3366FF"/>
              </a:solidFill>
              <a:latin typeface="+mj-lt"/>
              <a:cs typeface="Comic Sans M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4800" y="1047690"/>
            <a:ext cx="845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A refinement of the information concerning klystron efficiency and modulator topology can produce relevant changes in this preliminary proposal.</a:t>
            </a:r>
            <a:endParaRPr lang="en-US" sz="2000" b="1" dirty="0">
              <a:solidFill>
                <a:srgbClr val="3366FF"/>
              </a:solidFill>
              <a:latin typeface="+mj-lt"/>
              <a:cs typeface="Comic Sans M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4800" y="2667000"/>
            <a:ext cx="845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We </a:t>
            </a:r>
            <a:r>
              <a:rPr lang="en-US" sz="2000" b="1" smtClean="0">
                <a:solidFill>
                  <a:srgbClr val="3366FF"/>
                </a:solidFill>
                <a:latin typeface="+mj-lt"/>
                <a:cs typeface="Comic Sans MS"/>
              </a:rPr>
              <a:t>will work to refine </a:t>
            </a: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the RF design and the layout in parallel.</a:t>
            </a:r>
            <a:endParaRPr lang="en-US" sz="2000" b="1" dirty="0">
              <a:solidFill>
                <a:srgbClr val="3366FF"/>
              </a:solidFill>
              <a:latin typeface="+mj-lt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379665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9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2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dirty="0" smtClean="0"/>
              <a:t>Considerations on</a:t>
            </a:r>
            <a:r>
              <a:rPr lang="en-US" sz="2400" dirty="0" smtClean="0"/>
              <a:t> a Klystron-based Option at 380 GeV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3886200"/>
            <a:ext cx="8458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Two tunnels or one large tunnel (with shielded separation between the modulator area and the beam) ?</a:t>
            </a:r>
          </a:p>
          <a:p>
            <a:pPr lvl="1" algn="just">
              <a:spcBef>
                <a:spcPts val="600"/>
              </a:spcBef>
            </a:pP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Solutions exist to keep attenuation low in long waveguides</a:t>
            </a:r>
          </a:p>
          <a:p>
            <a:pPr lvl="1" algn="just">
              <a:spcBef>
                <a:spcPts val="600"/>
              </a:spcBef>
            </a:pP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Access to modulators is required during operation</a:t>
            </a:r>
            <a:endParaRPr lang="en-US" sz="2000" b="1" dirty="0">
              <a:solidFill>
                <a:srgbClr val="3366FF"/>
              </a:solidFill>
              <a:latin typeface="+mj-lt"/>
              <a:cs typeface="Comic Sans M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4800" y="882252"/>
            <a:ext cx="8458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b="1" dirty="0" smtClean="0">
                <a:solidFill>
                  <a:srgbClr val="3366FF"/>
                </a:solidFill>
                <a:cs typeface="Comic Sans MS"/>
              </a:rPr>
              <a:t>With the increase of the klystron and modulator efficiencies, the interest for the option is growing</a:t>
            </a:r>
            <a:endParaRPr lang="en-US" sz="2000" b="1" dirty="0">
              <a:solidFill>
                <a:srgbClr val="3366FF"/>
              </a:solidFill>
              <a:cs typeface="Comic Sans M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4800" y="5464314"/>
            <a:ext cx="8458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b="1" dirty="0" smtClean="0">
                <a:solidFill>
                  <a:srgbClr val="3366FF"/>
                </a:solidFill>
                <a:cs typeface="Comic Sans MS"/>
              </a:rPr>
              <a:t>In principle, k-modules do not need to be moved if CLIC is upgraded, however different BDS length for the 380 GeV and the 3 </a:t>
            </a:r>
            <a:r>
              <a:rPr lang="en-US" sz="2000" b="1" dirty="0" err="1" smtClean="0">
                <a:solidFill>
                  <a:srgbClr val="3366FF"/>
                </a:solidFill>
                <a:cs typeface="Comic Sans MS"/>
              </a:rPr>
              <a:t>TeV</a:t>
            </a:r>
            <a:r>
              <a:rPr lang="en-US" sz="2000" b="1" dirty="0" smtClean="0">
                <a:solidFill>
                  <a:srgbClr val="3366FF"/>
                </a:solidFill>
                <a:cs typeface="Comic Sans MS"/>
              </a:rPr>
              <a:t> options.</a:t>
            </a:r>
            <a:endParaRPr lang="en-US" sz="2000" b="1" dirty="0">
              <a:solidFill>
                <a:srgbClr val="3366FF"/>
              </a:solidFill>
              <a:cs typeface="Comic Sans MS"/>
            </a:endParaRPr>
          </a:p>
        </p:txBody>
      </p:sp>
      <p:pic>
        <p:nvPicPr>
          <p:cNvPr id="14" name="Picture 13" descr="l_vs_l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3701" y="1480400"/>
            <a:ext cx="3327999" cy="23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6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3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dirty="0" smtClean="0"/>
              <a:t>380 GeV Module Sequence - Klystron Option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807522"/>
            <a:ext cx="518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Sectors of the MB FODO lattice for </a:t>
            </a:r>
            <a:r>
              <a:rPr lang="en-US" sz="2000" b="1" u="sng" dirty="0" smtClean="0">
                <a:solidFill>
                  <a:srgbClr val="3366FF"/>
                </a:solidFill>
                <a:latin typeface="+mj-lt"/>
                <a:cs typeface="Comic Sans MS"/>
              </a:rPr>
              <a:t>one</a:t>
            </a: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 </a:t>
            </a:r>
            <a:r>
              <a:rPr lang="en-US" sz="2000" b="1" dirty="0" err="1" smtClean="0">
                <a:solidFill>
                  <a:srgbClr val="3366FF"/>
                </a:solidFill>
                <a:latin typeface="+mj-lt"/>
                <a:cs typeface="Comic Sans MS"/>
              </a:rPr>
              <a:t>Linac</a:t>
            </a:r>
            <a:endParaRPr lang="en-US" sz="2000" b="1" dirty="0">
              <a:solidFill>
                <a:srgbClr val="3366FF"/>
              </a:solidFill>
              <a:latin typeface="+mj-lt"/>
              <a:cs typeface="Comic Sans MS"/>
            </a:endParaRPr>
          </a:p>
        </p:txBody>
      </p:sp>
      <p:sp>
        <p:nvSpPr>
          <p:cNvPr id="19" name="Rectangle 2"/>
          <p:cNvSpPr txBox="1">
            <a:spLocks/>
          </p:cNvSpPr>
          <p:nvPr/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 vert="vert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sz="2400" cap="small" spc="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Areas of possible improvement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4800" y="3429000"/>
            <a:ext cx="8458200" cy="533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04800" y="4905347"/>
            <a:ext cx="84582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T0 Module is made of 8 x </a:t>
            </a: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AS</a:t>
            </a:r>
          </a:p>
          <a:p>
            <a:pPr algn="just">
              <a:spcBef>
                <a:spcPts val="600"/>
              </a:spcBef>
            </a:pPr>
            <a:r>
              <a:rPr lang="en-US" sz="2000" b="1" i="1" dirty="0" smtClean="0">
                <a:solidFill>
                  <a:srgbClr val="3366FF"/>
                </a:solidFill>
                <a:latin typeface="+mj-lt"/>
                <a:cs typeface="Comic Sans MS"/>
              </a:rPr>
              <a:t>One </a:t>
            </a:r>
            <a:r>
              <a:rPr lang="en-US" sz="2000" b="1" i="1" dirty="0" err="1" smtClean="0">
                <a:solidFill>
                  <a:srgbClr val="3366FF"/>
                </a:solidFill>
                <a:latin typeface="+mj-lt"/>
                <a:cs typeface="Comic Sans MS"/>
              </a:rPr>
              <a:t>Linac</a:t>
            </a:r>
            <a:r>
              <a:rPr lang="en-US" sz="2000" b="1" i="1" dirty="0" smtClean="0">
                <a:solidFill>
                  <a:srgbClr val="3366FF"/>
                </a:solidFill>
                <a:latin typeface="+mj-lt"/>
                <a:cs typeface="Comic Sans MS"/>
              </a:rPr>
              <a:t> length = 3334 m</a:t>
            </a:r>
            <a:endParaRPr lang="en-US" sz="2000" b="1" i="1" dirty="0">
              <a:solidFill>
                <a:srgbClr val="3366FF"/>
              </a:solidFill>
              <a:latin typeface="+mj-lt"/>
              <a:cs typeface="Comic Sans MS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357139"/>
              </p:ext>
            </p:extLst>
          </p:nvPr>
        </p:nvGraphicFramePr>
        <p:xfrm>
          <a:off x="317500" y="1342054"/>
          <a:ext cx="8445501" cy="3203900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1102575"/>
                <a:gridCol w="988908"/>
                <a:gridCol w="988908"/>
                <a:gridCol w="988908"/>
                <a:gridCol w="988908"/>
                <a:gridCol w="988908"/>
                <a:gridCol w="2398386"/>
              </a:tblGrid>
              <a:tr h="3379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+mj-lt"/>
                        </a:rPr>
                        <a:t>FODO Sector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+mj-lt"/>
                        </a:rPr>
                        <a:t>T0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u="none" strike="noStrike">
                          <a:effectLst/>
                          <a:latin typeface="+mj-lt"/>
                        </a:rPr>
                        <a:t>Q1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u="none" strike="noStrike">
                          <a:effectLst/>
                          <a:latin typeface="+mj-lt"/>
                        </a:rPr>
                        <a:t>Q2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+mj-lt"/>
                        </a:rPr>
                        <a:t>Totals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  <a:latin typeface="+mj-lt"/>
                        </a:rPr>
                        <a:t>AS with 28 cells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</a:tr>
              <a:tr h="3379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+mj-lt"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600" u="none" strike="noStrike">
                          <a:effectLst/>
                          <a:latin typeface="+mj-lt"/>
                        </a:rPr>
                        <a:t>148</a:t>
                      </a:r>
                      <a:endParaRPr lang="is-I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600" u="none" strike="noStrike">
                          <a:effectLst/>
                          <a:latin typeface="+mj-lt"/>
                        </a:rPr>
                        <a:t>148</a:t>
                      </a:r>
                      <a:endParaRPr lang="is-I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  <a:latin typeface="+mj-lt"/>
                        </a:rPr>
                        <a:t>sequence: 148 x T0Q1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</a:tr>
              <a:tr h="337940"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600" u="none" strike="noStrike">
                          <a:effectLst/>
                          <a:latin typeface="+mj-lt"/>
                        </a:rPr>
                        <a:t>2</a:t>
                      </a:r>
                      <a:endParaRPr lang="is-I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600" u="none" strike="noStrike">
                          <a:effectLst/>
                          <a:latin typeface="+mj-lt"/>
                        </a:rPr>
                        <a:t>276</a:t>
                      </a:r>
                      <a:endParaRPr lang="is-I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600" u="none" strike="noStrike">
                          <a:effectLst/>
                          <a:latin typeface="+mj-lt"/>
                        </a:rPr>
                        <a:t>138</a:t>
                      </a:r>
                      <a:endParaRPr lang="is-I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  <a:latin typeface="+mj-lt"/>
                        </a:rPr>
                        <a:t>sequence: 138 x T0T0Q1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</a:tr>
              <a:tr h="3379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+mj-lt"/>
                        </a:rPr>
                        <a:t>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600" u="none" strike="noStrike">
                          <a:effectLst/>
                          <a:latin typeface="+mj-lt"/>
                        </a:rPr>
                        <a:t>228</a:t>
                      </a:r>
                      <a:endParaRPr lang="is-I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+mj-lt"/>
                        </a:rPr>
                        <a:t>76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  <a:latin typeface="+mj-lt"/>
                        </a:rPr>
                        <a:t>sequence: 76 x T0T0T0Q1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</a:tr>
              <a:tr h="3379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+mj-lt"/>
                        </a:rPr>
                        <a:t>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600" u="none" strike="noStrike">
                          <a:effectLst/>
                          <a:latin typeface="+mj-lt"/>
                        </a:rPr>
                        <a:t>300</a:t>
                      </a:r>
                      <a:endParaRPr lang="is-I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600" u="none" strike="noStrike">
                          <a:effectLst/>
                          <a:latin typeface="+mj-lt"/>
                        </a:rPr>
                        <a:t>100</a:t>
                      </a:r>
                      <a:endParaRPr lang="is-I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  <a:latin typeface="+mj-lt"/>
                        </a:rPr>
                        <a:t>sequence: 100 x T0T0T0Q2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</a:tr>
              <a:tr h="3379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+mj-lt"/>
                        </a:rPr>
                        <a:t>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600" u="none" strike="noStrike">
                          <a:effectLst/>
                          <a:latin typeface="+mj-lt"/>
                        </a:rPr>
                        <a:t>504</a:t>
                      </a:r>
                      <a:endParaRPr lang="is-I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600" u="none" strike="noStrike">
                          <a:effectLst/>
                          <a:latin typeface="+mj-lt"/>
                        </a:rPr>
                        <a:t>126</a:t>
                      </a:r>
                      <a:endParaRPr lang="tr-TR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  <a:latin typeface="+mj-lt"/>
                        </a:rPr>
                        <a:t>sequence: 126 x T0T0T0T0Q2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</a:tr>
              <a:tr h="3379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+mj-lt"/>
                        </a:rPr>
                        <a:t>Totals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+mj-lt"/>
                        </a:rPr>
                        <a:t>1456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600" u="none" strike="noStrike">
                          <a:effectLst/>
                          <a:latin typeface="+mj-lt"/>
                        </a:rPr>
                        <a:t>362</a:t>
                      </a:r>
                      <a:endParaRPr lang="is-I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600" u="none" strike="noStrike">
                          <a:effectLst/>
                          <a:latin typeface="+mj-lt"/>
                        </a:rPr>
                        <a:t>226</a:t>
                      </a:r>
                      <a:endParaRPr lang="is-I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</a:tr>
              <a:tr h="3379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+mj-lt"/>
                        </a:rPr>
                        <a:t>Quads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+mj-lt"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70C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600" u="none" strike="noStrike">
                          <a:effectLst/>
                          <a:latin typeface="+mj-lt"/>
                        </a:rPr>
                        <a:t>362</a:t>
                      </a:r>
                      <a:endParaRPr lang="is-IS" sz="1600" b="0" i="0" u="none" strike="noStrike">
                        <a:solidFill>
                          <a:srgbClr val="0070C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600" u="none" strike="noStrike">
                          <a:effectLst/>
                          <a:latin typeface="+mj-lt"/>
                        </a:rPr>
                        <a:t>226</a:t>
                      </a:r>
                      <a:endParaRPr lang="is-IS" sz="1600" b="0" i="0" u="none" strike="noStrike">
                        <a:solidFill>
                          <a:srgbClr val="0070C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+mj-lt"/>
                        </a:rPr>
                        <a:t>588</a:t>
                      </a:r>
                      <a:endParaRPr lang="ru-RU" sz="1600" b="0" i="0" u="none" strike="noStrike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600" u="none" strike="noStrike">
                          <a:effectLst/>
                          <a:latin typeface="+mj-lt"/>
                        </a:rPr>
                        <a:t>362 x 0.4 + 226 x 0.65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</a:tr>
              <a:tr h="3379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+mj-lt"/>
                        </a:rPr>
                        <a:t>AS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600" u="none" strike="noStrike">
                          <a:effectLst/>
                          <a:latin typeface="+mj-lt"/>
                        </a:rPr>
                        <a:t>11648</a:t>
                      </a:r>
                      <a:endParaRPr lang="is-IS"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600" u="none" strike="noStrike" dirty="0">
                          <a:effectLst/>
                          <a:latin typeface="+mj-lt"/>
                        </a:rPr>
                        <a:t>11648</a:t>
                      </a:r>
                      <a:endParaRPr lang="is-IS" sz="1600" b="0" i="0" u="none" strike="noStrike" dirty="0">
                        <a:solidFill>
                          <a:srgbClr val="FFFFFF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640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 txBox="1">
            <a:spLocks/>
          </p:cNvSpPr>
          <p:nvPr/>
        </p:nvSpPr>
        <p:spPr>
          <a:xfrm>
            <a:off x="304800" y="228600"/>
            <a:ext cx="8458200" cy="457200"/>
          </a:xfrm>
          <a:prstGeom prst="rect">
            <a:avLst/>
          </a:prstGeom>
          <a:solidFill>
            <a:srgbClr val="CC3333"/>
          </a:solidFill>
        </p:spPr>
        <p:txBody>
          <a:bodyPr>
            <a:norm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400" kern="0" dirty="0" smtClean="0"/>
              <a:t>380 GeV Klystron Tunnel View</a:t>
            </a:r>
            <a:endParaRPr lang="en-US" sz="2400" kern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19200"/>
            <a:ext cx="8527180" cy="4267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04800" y="5543490"/>
            <a:ext cx="8458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b="1" dirty="0" smtClean="0">
                <a:solidFill>
                  <a:srgbClr val="3366FF"/>
                </a:solidFill>
                <a:cs typeface="Comic Sans MS"/>
              </a:rPr>
              <a:t>The module layout is still at a draft stage</a:t>
            </a:r>
            <a:endParaRPr lang="en-US" sz="2000" b="1" dirty="0">
              <a:solidFill>
                <a:srgbClr val="3366FF"/>
              </a:solidFill>
              <a:cs typeface="Comic Sans M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00800" y="5605045"/>
            <a:ext cx="2438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3D Integration </a:t>
            </a:r>
            <a:r>
              <a:rPr lang="en-US" sz="1200" i="1" smtClean="0"/>
              <a:t>and Design Y. </a:t>
            </a:r>
            <a:r>
              <a:rPr lang="en-US" sz="1200" i="1" dirty="0" err="1" smtClean="0"/>
              <a:t>Cuvet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189027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 txBox="1">
            <a:spLocks/>
          </p:cNvSpPr>
          <p:nvPr/>
        </p:nvSpPr>
        <p:spPr>
          <a:xfrm>
            <a:off x="304800" y="228600"/>
            <a:ext cx="8458200" cy="457200"/>
          </a:xfrm>
          <a:prstGeom prst="rect">
            <a:avLst/>
          </a:prstGeom>
          <a:solidFill>
            <a:srgbClr val="CC3333"/>
          </a:solidFill>
        </p:spPr>
        <p:txBody>
          <a:bodyPr>
            <a:norm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400" kern="0" dirty="0" smtClean="0"/>
              <a:t>380 GeV Klystron Tunnel View</a:t>
            </a:r>
            <a:endParaRPr lang="en-US" sz="2400" kern="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0"/>
            <a:ext cx="8585201" cy="429623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15900" y="5105400"/>
            <a:ext cx="8623300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b="1" dirty="0" smtClean="0">
                <a:solidFill>
                  <a:srgbClr val="3366FF"/>
                </a:solidFill>
                <a:cs typeface="Comic Sans MS"/>
              </a:rPr>
              <a:t>The modulator layout comes from the revisiting of a </a:t>
            </a:r>
            <a:r>
              <a:rPr lang="en-US" sz="2000" b="1" dirty="0" err="1" smtClean="0">
                <a:solidFill>
                  <a:srgbClr val="3366FF"/>
                </a:solidFill>
                <a:cs typeface="Comic Sans MS"/>
              </a:rPr>
              <a:t>Scandinova</a:t>
            </a:r>
            <a:r>
              <a:rPr lang="en-US" sz="2000" b="1" dirty="0" smtClean="0">
                <a:solidFill>
                  <a:srgbClr val="3366FF"/>
                </a:solidFill>
                <a:cs typeface="Comic Sans MS"/>
              </a:rPr>
              <a:t> draft proposal.</a:t>
            </a:r>
          </a:p>
          <a:p>
            <a:pPr algn="just">
              <a:spcBef>
                <a:spcPts val="600"/>
              </a:spcBef>
            </a:pPr>
            <a:r>
              <a:rPr lang="en-US" sz="2000" b="1" dirty="0" smtClean="0">
                <a:solidFill>
                  <a:srgbClr val="3366FF"/>
                </a:solidFill>
                <a:cs typeface="Comic Sans MS"/>
              </a:rPr>
              <a:t>The distance between tunnels remains to be </a:t>
            </a:r>
            <a:r>
              <a:rPr lang="en-US" sz="2000" b="1" dirty="0" smtClean="0">
                <a:solidFill>
                  <a:srgbClr val="3366FF"/>
                </a:solidFill>
                <a:cs typeface="Comic Sans MS"/>
              </a:rPr>
              <a:t>defined and the number of interconnections as well. </a:t>
            </a:r>
            <a:endParaRPr lang="en-US" sz="2000" b="1" dirty="0">
              <a:solidFill>
                <a:srgbClr val="3366FF"/>
              </a:solidFill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32417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0771"/>
            <a:ext cx="9144000" cy="4676457"/>
          </a:xfrm>
          <a:prstGeom prst="rect">
            <a:avLst/>
          </a:prstGeom>
        </p:spPr>
      </p:pic>
      <p:sp>
        <p:nvSpPr>
          <p:cNvPr id="4" name="Rectangle 8"/>
          <p:cNvSpPr txBox="1">
            <a:spLocks/>
          </p:cNvSpPr>
          <p:nvPr/>
        </p:nvSpPr>
        <p:spPr>
          <a:xfrm>
            <a:off x="304800" y="228600"/>
            <a:ext cx="8458200" cy="457200"/>
          </a:xfrm>
          <a:prstGeom prst="rect">
            <a:avLst/>
          </a:prstGeom>
          <a:solidFill>
            <a:srgbClr val="CC3333"/>
          </a:solidFill>
        </p:spPr>
        <p:txBody>
          <a:bodyPr>
            <a:norm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400" kern="0" dirty="0" smtClean="0"/>
              <a:t>380 GeV Klystron Tunnel Cross-sections</a:t>
            </a:r>
            <a:endParaRPr lang="en-US" sz="2400" kern="0" dirty="0"/>
          </a:p>
        </p:txBody>
      </p:sp>
      <p:grpSp>
        <p:nvGrpSpPr>
          <p:cNvPr id="7" name="Group 6"/>
          <p:cNvGrpSpPr/>
          <p:nvPr/>
        </p:nvGrpSpPr>
        <p:grpSpPr>
          <a:xfrm>
            <a:off x="3505200" y="2384685"/>
            <a:ext cx="306494" cy="685800"/>
            <a:chOff x="3505200" y="2384685"/>
            <a:chExt cx="306494" cy="685800"/>
          </a:xfrm>
        </p:grpSpPr>
        <p:cxnSp>
          <p:nvCxnSpPr>
            <p:cNvPr id="5" name="Straight Arrow Connector 4"/>
            <p:cNvCxnSpPr/>
            <p:nvPr/>
          </p:nvCxnSpPr>
          <p:spPr>
            <a:xfrm>
              <a:off x="3512695" y="2384685"/>
              <a:ext cx="0" cy="685800"/>
            </a:xfrm>
            <a:prstGeom prst="straightConnector1">
              <a:avLst/>
            </a:prstGeom>
            <a:ln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3505200" y="2590800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h</a:t>
              </a:r>
              <a:endParaRPr lang="en-US" dirty="0">
                <a:solidFill>
                  <a:srgbClr val="C00000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44594" y="5767228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b="1" dirty="0" smtClean="0">
                <a:solidFill>
                  <a:srgbClr val="3366FF"/>
                </a:solidFill>
                <a:latin typeface="+mj-lt"/>
                <a:cs typeface="Comic Sans MS"/>
              </a:rPr>
              <a:t>Klystron replacement needs space under the ceiling and a crane</a:t>
            </a:r>
            <a:endParaRPr lang="en-US" b="1" dirty="0">
              <a:solidFill>
                <a:srgbClr val="3366FF"/>
              </a:solidFill>
              <a:latin typeface="+mj-lt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92537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 txBox="1">
            <a:spLocks/>
          </p:cNvSpPr>
          <p:nvPr/>
        </p:nvSpPr>
        <p:spPr>
          <a:xfrm>
            <a:off x="304800" y="228600"/>
            <a:ext cx="8458200" cy="457200"/>
          </a:xfrm>
          <a:prstGeom prst="rect">
            <a:avLst/>
          </a:prstGeom>
          <a:solidFill>
            <a:srgbClr val="CC3333"/>
          </a:solidFill>
        </p:spPr>
        <p:txBody>
          <a:bodyPr>
            <a:norm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400" kern="0" dirty="0" smtClean="0"/>
              <a:t>380 GeV Klystron Tunnel Plan View</a:t>
            </a:r>
            <a:endParaRPr lang="en-US" sz="2400" kern="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40493"/>
            <a:ext cx="9144000" cy="3377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08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 txBox="1">
            <a:spLocks/>
          </p:cNvSpPr>
          <p:nvPr/>
        </p:nvSpPr>
        <p:spPr>
          <a:xfrm>
            <a:off x="304800" y="228600"/>
            <a:ext cx="8458200" cy="457200"/>
          </a:xfrm>
          <a:prstGeom prst="rect">
            <a:avLst/>
          </a:prstGeom>
          <a:solidFill>
            <a:srgbClr val="CC3333"/>
          </a:solidFill>
        </p:spPr>
        <p:txBody>
          <a:bodyPr>
            <a:norm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400" kern="0" dirty="0" smtClean="0"/>
              <a:t>380 GeV Klystron Tunnel Plan View</a:t>
            </a:r>
            <a:endParaRPr lang="en-US" sz="2400" kern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44579"/>
            <a:ext cx="9144000" cy="336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5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229600" y="6477000"/>
            <a:ext cx="533400" cy="279855"/>
          </a:xfrm>
          <a:prstGeom prst="rect">
            <a:avLst/>
          </a:prstGeom>
        </p:spPr>
        <p:txBody>
          <a:bodyPr/>
          <a:lstStyle/>
          <a:p>
            <a:fld id="{7386AEA9-7BCB-A640-B469-03CA546F336C}" type="slidenum">
              <a:rPr lang="en-US" sz="1000" smtClean="0">
                <a:latin typeface="Arial"/>
                <a:cs typeface="Arial"/>
              </a:rPr>
              <a:t>9</a:t>
            </a:fld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228600"/>
            <a:ext cx="8458200" cy="457200"/>
          </a:xfrm>
          <a:solidFill>
            <a:srgbClr val="CC3333"/>
          </a:solidFill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z="2400" dirty="0" smtClean="0"/>
              <a:t>380 GeV choice of RF </a:t>
            </a:r>
            <a:r>
              <a:rPr lang="en-US" sz="2400" dirty="0" err="1" smtClean="0"/>
              <a:t>Strcuture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807522"/>
            <a:ext cx="693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Optimization of RF structure design </a:t>
            </a:r>
            <a:r>
              <a:rPr lang="mr-IN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–</a:t>
            </a:r>
            <a:r>
              <a:rPr lang="en-US" sz="2000" b="1" dirty="0" smtClean="0">
                <a:solidFill>
                  <a:srgbClr val="3366FF"/>
                </a:solidFill>
                <a:latin typeface="+mj-lt"/>
                <a:cs typeface="Comic Sans MS"/>
              </a:rPr>
              <a:t> D. Schulte 21/01</a:t>
            </a:r>
            <a:endParaRPr lang="en-US" sz="2000" b="1" dirty="0">
              <a:solidFill>
                <a:srgbClr val="3366FF"/>
              </a:solidFill>
              <a:latin typeface="+mj-lt"/>
              <a:cs typeface="Comic Sans MS"/>
            </a:endParaRPr>
          </a:p>
        </p:txBody>
      </p:sp>
      <p:sp>
        <p:nvSpPr>
          <p:cNvPr id="19" name="Rectangle 2"/>
          <p:cNvSpPr txBox="1">
            <a:spLocks/>
          </p:cNvSpPr>
          <p:nvPr/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 vert="vert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sz="2400" cap="small" spc="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Areas of possible improvement</a:t>
            </a:r>
            <a:endParaRPr lang="en-US" dirty="0"/>
          </a:p>
        </p:txBody>
      </p:sp>
      <p:pic>
        <p:nvPicPr>
          <p:cNvPr id="9" name="Picture 8" descr="p0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295400"/>
            <a:ext cx="7543800" cy="424673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746898" y="1295400"/>
            <a:ext cx="609600" cy="42467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07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tch Boo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Pitch Book.potx</Template>
  <TotalTime>0</TotalTime>
  <Words>840</Words>
  <Application>Microsoft Macintosh PowerPoint</Application>
  <PresentationFormat>On-screen Show (4:3)</PresentationFormat>
  <Paragraphs>278</Paragraphs>
  <Slides>14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Calibri</vt:lpstr>
      <vt:lpstr>Comic Sans MS</vt:lpstr>
      <vt:lpstr>Mangal</vt:lpstr>
      <vt:lpstr>Arial</vt:lpstr>
      <vt:lpstr>Pitch Book</vt:lpstr>
      <vt:lpstr>Considerations on a klystron module layout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2010-04-19T20:44:32Z</dcterms:created>
  <dcterms:modified xsi:type="dcterms:W3CDTF">2017-05-05T06:37:38Z</dcterms:modified>
</cp:coreProperties>
</file>