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33" r:id="rId2"/>
    <p:sldId id="353" r:id="rId3"/>
    <p:sldId id="355" r:id="rId4"/>
    <p:sldId id="361" r:id="rId5"/>
    <p:sldId id="356" r:id="rId6"/>
    <p:sldId id="357" r:id="rId7"/>
    <p:sldId id="358" r:id="rId8"/>
    <p:sldId id="340" r:id="rId9"/>
    <p:sldId id="339" r:id="rId10"/>
    <p:sldId id="359" r:id="rId11"/>
    <p:sldId id="360" r:id="rId12"/>
    <p:sldId id="363" r:id="rId13"/>
    <p:sldId id="342" r:id="rId14"/>
    <p:sldId id="362" r:id="rId15"/>
    <p:sldId id="365" r:id="rId16"/>
    <p:sldId id="364" r:id="rId17"/>
    <p:sldId id="341" r:id="rId18"/>
    <p:sldId id="347" r:id="rId1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  <a:srgbClr val="005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8294" autoAdjust="0"/>
  </p:normalViewPr>
  <p:slideViewPr>
    <p:cSldViewPr snapToGrid="0" snapToObjects="1">
      <p:cViewPr varScale="1">
        <p:scale>
          <a:sx n="74" d="100"/>
          <a:sy n="74" d="100"/>
        </p:scale>
        <p:origin x="12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08791CF-530B-5E4B-A7E6-B79266E8A5ED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1BC3528-D63A-0446-AEBA-067978A4DD45}" type="datetimeFigureOut">
              <a:rPr lang="en-US" smtClean="0"/>
              <a:t>5/4/2017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02917/files/LCD-Note-2013-011.pdf" TargetMode="Externa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ds.cern.ch/record/2254048/files/CLICdp-Note-2017-001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09937" y="6485365"/>
            <a:ext cx="7083187" cy="243585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Konrad Elsener (CERN),  5 May 2017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37148" y="20079"/>
            <a:ext cx="7087646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4000" dirty="0" smtClean="0"/>
          </a:p>
          <a:p>
            <a:pPr algn="ctr"/>
            <a:endParaRPr lang="en-US" sz="4000" dirty="0"/>
          </a:p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The </a:t>
            </a:r>
            <a:r>
              <a:rPr lang="en-US" sz="3600" dirty="0" smtClean="0">
                <a:solidFill>
                  <a:srgbClr val="FF0000"/>
                </a:solidFill>
              </a:rPr>
              <a:t>new</a:t>
            </a:r>
            <a:r>
              <a:rPr lang="en-US" sz="4400" dirty="0" smtClean="0">
                <a:solidFill>
                  <a:srgbClr val="FF0000"/>
                </a:solidFill>
              </a:rPr>
              <a:t> CLIC detector </a:t>
            </a:r>
          </a:p>
          <a:p>
            <a:pPr algn="ctr"/>
            <a:r>
              <a:rPr lang="en-US" sz="4400" dirty="0" smtClean="0">
                <a:solidFill>
                  <a:srgbClr val="3333FF"/>
                </a:solidFill>
              </a:rPr>
              <a:t>and </a:t>
            </a:r>
          </a:p>
          <a:p>
            <a:pPr algn="ctr"/>
            <a:r>
              <a:rPr lang="en-US" sz="3600" dirty="0" smtClean="0">
                <a:solidFill>
                  <a:srgbClr val="3333FF"/>
                </a:solidFill>
              </a:rPr>
              <a:t>(some of)</a:t>
            </a:r>
            <a:r>
              <a:rPr lang="en-US" sz="4400" dirty="0" smtClean="0">
                <a:solidFill>
                  <a:srgbClr val="3333FF"/>
                </a:solidFill>
              </a:rPr>
              <a:t> the </a:t>
            </a:r>
            <a:r>
              <a:rPr lang="en-US" sz="4400" dirty="0" smtClean="0">
                <a:solidFill>
                  <a:srgbClr val="FF0000"/>
                </a:solidFill>
              </a:rPr>
              <a:t>interaction region</a:t>
            </a: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endParaRPr lang="en-US" sz="4000" dirty="0"/>
          </a:p>
          <a:p>
            <a:pPr algn="ctr"/>
            <a:r>
              <a:rPr lang="en-US" sz="2800" dirty="0" smtClean="0">
                <a:solidFill>
                  <a:srgbClr val="3333FF"/>
                </a:solidFill>
              </a:rPr>
              <a:t> </a:t>
            </a:r>
            <a:endParaRPr lang="en-US" sz="1600" dirty="0" smtClean="0">
              <a:solidFill>
                <a:srgbClr val="3333FF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29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3810" y="705850"/>
            <a:ext cx="5032137" cy="59322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5078" y="450374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(Beam View of Expt. Area – dimensions in [mm] – </a:t>
            </a:r>
            <a:r>
              <a:rPr lang="en-US" dirty="0" err="1" smtClean="0"/>
              <a:t>CLICdet</a:t>
            </a:r>
            <a:r>
              <a:rPr lang="en-US" dirty="0" smtClean="0"/>
              <a:t> 2017)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50329" y="79914"/>
            <a:ext cx="4083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New (simplified) CE layout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6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5855" y="834187"/>
            <a:ext cx="7914876" cy="57128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0329" y="79914"/>
            <a:ext cx="4083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New (simplified) CE layout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7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02585" y="79914"/>
            <a:ext cx="2170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Summary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12814" y="1455938"/>
            <a:ext cx="842891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333FF"/>
                </a:solidFill>
              </a:rPr>
              <a:t>Simplified layout </a:t>
            </a:r>
            <a:r>
              <a:rPr lang="en-US" sz="2000" dirty="0" smtClean="0"/>
              <a:t>(w.r.t. CDR) – still using the “CMS principles”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333FF"/>
                </a:solidFill>
              </a:rPr>
              <a:t>One detector </a:t>
            </a:r>
            <a:r>
              <a:rPr lang="en-US" sz="2000" dirty="0" smtClean="0"/>
              <a:t>-&gt; one service cavern, one shaft; space needs “as in CDR” (1/2)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QD0 outside of the detector -&gt; </a:t>
            </a:r>
            <a:r>
              <a:rPr lang="en-US" sz="2000" dirty="0" smtClean="0">
                <a:solidFill>
                  <a:srgbClr val="3333FF"/>
                </a:solidFill>
              </a:rPr>
              <a:t>layout as compact as possible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(to avoid luminosity loss to the extent possible)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3333FF"/>
                </a:solidFill>
              </a:rPr>
              <a:t>Detector on platform </a:t>
            </a:r>
            <a:r>
              <a:rPr lang="en-US" sz="2000" dirty="0" smtClean="0"/>
              <a:t>(to move onto / away from </a:t>
            </a:r>
            <a:r>
              <a:rPr lang="en-US" sz="2000" dirty="0" smtClean="0"/>
              <a:t>IP – </a:t>
            </a:r>
            <a:r>
              <a:rPr lang="en-US" sz="2000" dirty="0" smtClean="0">
                <a:solidFill>
                  <a:srgbClr val="3333FF"/>
                </a:solidFill>
              </a:rPr>
              <a:t>maintenance !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Platform moves above large trenches (for cables) – </a:t>
            </a:r>
            <a:r>
              <a:rPr lang="en-US" sz="2000" smtClean="0"/>
              <a:t>as in the CDR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Combination of fixed + flexible </a:t>
            </a:r>
            <a:r>
              <a:rPr lang="en-US" sz="2000" dirty="0" err="1" smtClean="0"/>
              <a:t>cryo</a:t>
            </a:r>
            <a:r>
              <a:rPr lang="en-US" sz="2000" dirty="0" smtClean="0"/>
              <a:t>-lines (as in the CDR)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524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465496" y="4236698"/>
            <a:ext cx="42803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THANK YOU</a:t>
            </a:r>
            <a:endParaRPr lang="en-GB" sz="6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sp>
        <p:nvSpPr>
          <p:cNvPr id="2" name="Rectangle 1"/>
          <p:cNvSpPr/>
          <p:nvPr/>
        </p:nvSpPr>
        <p:spPr>
          <a:xfrm>
            <a:off x="1566908" y="1969486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Gaddi</a:t>
            </a:r>
            <a:r>
              <a:rPr lang="en-GB" dirty="0" smtClean="0"/>
              <a:t> and D. Dannheim, </a:t>
            </a:r>
            <a:r>
              <a:rPr lang="en-GB" dirty="0" smtClean="0">
                <a:solidFill>
                  <a:srgbClr val="FF0000"/>
                </a:solidFill>
              </a:rPr>
              <a:t>CLIC detector power requirements</a:t>
            </a:r>
            <a:r>
              <a:rPr lang="en-GB" dirty="0" smtClean="0"/>
              <a:t>,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cds.cern.ch/record/1602917/files/LCD-Note-2013-011.pdf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411549" y="1109122"/>
            <a:ext cx="76703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N. </a:t>
            </a:r>
            <a:r>
              <a:rPr lang="en-GB" dirty="0" err="1" smtClean="0"/>
              <a:t>Alipour</a:t>
            </a:r>
            <a:r>
              <a:rPr lang="en-GB" dirty="0" smtClean="0"/>
              <a:t>-Tehrani et al., </a:t>
            </a:r>
            <a:r>
              <a:rPr lang="en-GB" dirty="0" err="1" smtClean="0">
                <a:solidFill>
                  <a:srgbClr val="FF0000"/>
                </a:solidFill>
              </a:rPr>
              <a:t>CLICdet</a:t>
            </a:r>
            <a:r>
              <a:rPr lang="en-GB" dirty="0">
                <a:solidFill>
                  <a:srgbClr val="FF0000"/>
                </a:solidFill>
              </a:rPr>
              <a:t>:</a:t>
            </a:r>
            <a:r>
              <a:rPr lang="en-GB" dirty="0" smtClean="0">
                <a:solidFill>
                  <a:srgbClr val="FF0000"/>
                </a:solidFill>
              </a:rPr>
              <a:t> the post-CDR CLIC detector model</a:t>
            </a:r>
            <a:r>
              <a:rPr lang="en-GB" dirty="0" smtClean="0"/>
              <a:t>,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hlinkClick r:id="rId4"/>
              </a:rPr>
              <a:t>http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cds.cern.ch/record/2254048/files/CLICdp-Note-2017-001.pdf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99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66334" y="2487795"/>
            <a:ext cx="1678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b</a:t>
            </a:r>
            <a:r>
              <a:rPr lang="en-US" sz="3600" dirty="0" smtClean="0"/>
              <a:t>ack-up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3543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173" b="19038"/>
          <a:stretch/>
        </p:blipFill>
        <p:spPr>
          <a:xfrm>
            <a:off x="-16669" y="1219201"/>
            <a:ext cx="9144000" cy="48125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3568" y="118962"/>
            <a:ext cx="5940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Quarter view of the two CDR detectors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0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368" t="18099" r="6776" b="10417"/>
          <a:stretch/>
        </p:blipFill>
        <p:spPr>
          <a:xfrm>
            <a:off x="264692" y="798765"/>
            <a:ext cx="8688078" cy="57869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13568" y="118962"/>
            <a:ext cx="5984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OLD layout of the forward region (CDR)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47" y="823065"/>
            <a:ext cx="7862857" cy="556133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63187" y="105314"/>
            <a:ext cx="682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layout of the forward region in </a:t>
            </a:r>
            <a:r>
              <a:rPr lang="en-US" sz="2800" dirty="0" err="1" smtClean="0">
                <a:solidFill>
                  <a:srgbClr val="FF0000"/>
                </a:solidFill>
              </a:rPr>
              <a:t>CLICdet</a:t>
            </a:r>
            <a:r>
              <a:rPr lang="en-US" sz="2800" dirty="0" smtClean="0">
                <a:solidFill>
                  <a:srgbClr val="FF0000"/>
                </a:solidFill>
              </a:rPr>
              <a:t> - 2017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75182" y="1311442"/>
            <a:ext cx="97975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ECAL</a:t>
            </a:r>
          </a:p>
          <a:p>
            <a:pPr algn="ctr"/>
            <a:r>
              <a:rPr lang="en-US" b="1" dirty="0" smtClean="0"/>
              <a:t>ENDCAP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905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25051" y="79914"/>
            <a:ext cx="5093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l</a:t>
            </a:r>
            <a:r>
              <a:rPr lang="en-US" sz="2800" dirty="0" smtClean="0">
                <a:solidFill>
                  <a:srgbClr val="FF0000"/>
                </a:solidFill>
              </a:rPr>
              <a:t>atest developments: ECAL layout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37" y="1433012"/>
            <a:ext cx="6220326" cy="42424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8422" y="1733262"/>
            <a:ext cx="13194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ECAL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4839447" y="2952526"/>
            <a:ext cx="13194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ECAL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09234" y="2019870"/>
            <a:ext cx="2552878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err="1" smtClean="0">
                <a:solidFill>
                  <a:srgbClr val="005C2A"/>
                </a:solidFill>
              </a:rPr>
              <a:t>CLICdet</a:t>
            </a:r>
            <a:r>
              <a:rPr lang="en-US" sz="2800" u="sng" dirty="0" smtClean="0">
                <a:solidFill>
                  <a:srgbClr val="005C2A"/>
                </a:solidFill>
              </a:rPr>
              <a:t> ECAL</a:t>
            </a:r>
            <a:r>
              <a:rPr lang="en-US" sz="2800" dirty="0" smtClean="0">
                <a:solidFill>
                  <a:srgbClr val="005C2A"/>
                </a:solidFill>
              </a:rPr>
              <a:t>:</a:t>
            </a:r>
          </a:p>
          <a:p>
            <a:endParaRPr lang="en-US" sz="1400" dirty="0" smtClean="0">
              <a:solidFill>
                <a:srgbClr val="005C2A"/>
              </a:solidFill>
            </a:endParaRPr>
          </a:p>
          <a:p>
            <a:r>
              <a:rPr lang="en-US" sz="2800" dirty="0" smtClean="0">
                <a:solidFill>
                  <a:srgbClr val="005C2A"/>
                </a:solidFill>
              </a:rPr>
              <a:t>Silicon-Tungsten</a:t>
            </a:r>
          </a:p>
          <a:p>
            <a:endParaRPr lang="en-US" sz="1400" dirty="0">
              <a:solidFill>
                <a:srgbClr val="005C2A"/>
              </a:solidFill>
            </a:endParaRPr>
          </a:p>
          <a:p>
            <a:r>
              <a:rPr lang="en-US" sz="2800" dirty="0" smtClean="0">
                <a:solidFill>
                  <a:srgbClr val="005C2A"/>
                </a:solidFill>
              </a:rPr>
              <a:t>40 layers</a:t>
            </a:r>
            <a:r>
              <a:rPr lang="en-US" sz="1400" dirty="0" smtClean="0">
                <a:solidFill>
                  <a:srgbClr val="005C2A"/>
                </a:solidFill>
              </a:rPr>
              <a:t/>
            </a:r>
            <a:br>
              <a:rPr lang="en-US" sz="1400" dirty="0" smtClean="0">
                <a:solidFill>
                  <a:srgbClr val="005C2A"/>
                </a:solidFill>
              </a:rPr>
            </a:br>
            <a:endParaRPr lang="en-US" sz="1400" dirty="0" smtClean="0">
              <a:solidFill>
                <a:srgbClr val="005C2A"/>
              </a:solidFill>
            </a:endParaRPr>
          </a:p>
          <a:p>
            <a:r>
              <a:rPr lang="en-US" sz="2800" dirty="0" smtClean="0">
                <a:solidFill>
                  <a:srgbClr val="005C2A"/>
                </a:solidFill>
              </a:rPr>
              <a:t>22 X</a:t>
            </a:r>
            <a:r>
              <a:rPr lang="en-US" sz="2800" baseline="-25000" dirty="0" smtClean="0">
                <a:solidFill>
                  <a:srgbClr val="005C2A"/>
                </a:solidFill>
              </a:rPr>
              <a:t>o</a:t>
            </a:r>
            <a:endParaRPr lang="en-GB" sz="2800" baseline="-25000" dirty="0">
              <a:solidFill>
                <a:srgbClr val="005C2A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37" y="5920597"/>
            <a:ext cx="8919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rgbClr val="FF0000"/>
                </a:solidFill>
              </a:rPr>
              <a:t>N.B.: maybe this is not the ECAL we would build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284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3333FF"/>
                </a:solidFill>
              </a:rPr>
              <a:t>Reminder: </a:t>
            </a:r>
            <a:r>
              <a:rPr lang="en-US" sz="2800" dirty="0" smtClean="0">
                <a:solidFill>
                  <a:srgbClr val="FF0000"/>
                </a:solidFill>
              </a:rPr>
              <a:t>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1" t="20930" r="4473" b="7360"/>
          <a:stretch/>
        </p:blipFill>
        <p:spPr>
          <a:xfrm>
            <a:off x="32084" y="753985"/>
            <a:ext cx="9095895" cy="5875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44" y="6481009"/>
            <a:ext cx="267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2, Fig. 11.10)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013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Reminder: 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26" y="1155036"/>
            <a:ext cx="9030205" cy="46079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0632" y="6176211"/>
            <a:ext cx="165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260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Reminder: 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40632" y="6423861"/>
            <a:ext cx="2625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1, Fig. 6.19))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9393" y="780053"/>
            <a:ext cx="7558056" cy="573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Reminder: 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126" y="866276"/>
            <a:ext cx="9040738" cy="51795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44" y="6481009"/>
            <a:ext cx="267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2, Fig. 11.11)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15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Reminder: 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1917" y="665748"/>
            <a:ext cx="5931867" cy="6178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44" y="6481009"/>
            <a:ext cx="1657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11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96903" y="79914"/>
            <a:ext cx="6181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Reminder: the “old” layout – for the CDR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6469" y="802106"/>
            <a:ext cx="8757220" cy="58170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044" y="6481009"/>
            <a:ext cx="2555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(CDR Volume 2, Fig. 11.9)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069585" y="1073384"/>
            <a:ext cx="3215805" cy="14287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25979" y="720964"/>
            <a:ext cx="8306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12.8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420000">
            <a:off x="3177304" y="2983204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QD0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9719" y="5527347"/>
            <a:ext cx="2355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(vertical cut </a:t>
            </a:r>
          </a:p>
          <a:p>
            <a:r>
              <a:rPr lang="en-US" dirty="0" smtClean="0"/>
              <a:t>through the cavern</a:t>
            </a:r>
          </a:p>
          <a:p>
            <a:r>
              <a:rPr lang="en-US" dirty="0"/>
              <a:t>a</a:t>
            </a:r>
            <a:r>
              <a:rPr lang="en-US" dirty="0" smtClean="0"/>
              <a:t>nd the detector on IP)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52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33" y="750633"/>
            <a:ext cx="7424000" cy="5760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187353" y="79914"/>
            <a:ext cx="7098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“Working Hypothesis”: QD0 outside of detector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29719" y="5527347"/>
            <a:ext cx="2355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(vertical cut </a:t>
            </a:r>
          </a:p>
          <a:p>
            <a:r>
              <a:rPr lang="en-US" dirty="0" smtClean="0"/>
              <a:t>through the cavern</a:t>
            </a:r>
          </a:p>
          <a:p>
            <a:r>
              <a:rPr lang="en-US" dirty="0"/>
              <a:t>a</a:t>
            </a:r>
            <a:r>
              <a:rPr lang="en-US" dirty="0" smtClean="0"/>
              <a:t>nd the detector on IP)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-540000">
            <a:off x="2194596" y="3480353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QD0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-540000">
            <a:off x="5965579" y="2850960"/>
            <a:ext cx="74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QD0</a:t>
            </a:r>
            <a:endParaRPr lang="en-GB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078463" y="1466850"/>
            <a:ext cx="2807987" cy="28575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41894" y="1218115"/>
            <a:ext cx="8306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11.4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61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796" y="1200987"/>
            <a:ext cx="7869082" cy="504968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 dirty="0"/>
          </a:p>
        </p:txBody>
      </p:sp>
      <p:pic>
        <p:nvPicPr>
          <p:cNvPr id="15" name="Picture 1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0329" y="79914"/>
            <a:ext cx="4083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New (simplified) CE layout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018" y="1201006"/>
            <a:ext cx="597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(Top View of Expt. Area – dimensions in [mm] – </a:t>
            </a:r>
            <a:r>
              <a:rPr lang="en-US" dirty="0" err="1" smtClean="0"/>
              <a:t>CLICdet</a:t>
            </a:r>
            <a:r>
              <a:rPr lang="en-US" dirty="0" smtClean="0"/>
              <a:t> 2017)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095750" y="6613765"/>
            <a:ext cx="91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 May 2017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958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30483</TotalTime>
  <Words>427</Words>
  <Application>Microsoft Office PowerPoint</Application>
  <PresentationFormat>On-screen Show (4:3)</PresentationFormat>
  <Paragraphs>105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Konrad Elsener</cp:lastModifiedBy>
  <cp:revision>438</cp:revision>
  <cp:lastPrinted>2017-05-04T11:47:12Z</cp:lastPrinted>
  <dcterms:created xsi:type="dcterms:W3CDTF">2011-11-21T07:55:02Z</dcterms:created>
  <dcterms:modified xsi:type="dcterms:W3CDTF">2017-05-04T20:29:54Z</dcterms:modified>
</cp:coreProperties>
</file>