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1"/>
  </p:notesMasterIdLst>
  <p:sldIdLst>
    <p:sldId id="256" r:id="rId2"/>
    <p:sldId id="304" r:id="rId3"/>
    <p:sldId id="261" r:id="rId4"/>
    <p:sldId id="260" r:id="rId5"/>
    <p:sldId id="262" r:id="rId6"/>
    <p:sldId id="263" r:id="rId7"/>
    <p:sldId id="265" r:id="rId8"/>
    <p:sldId id="300" r:id="rId9"/>
    <p:sldId id="266" r:id="rId10"/>
    <p:sldId id="267" r:id="rId11"/>
    <p:sldId id="268" r:id="rId12"/>
    <p:sldId id="269" r:id="rId13"/>
    <p:sldId id="286" r:id="rId14"/>
    <p:sldId id="301" r:id="rId15"/>
    <p:sldId id="271" r:id="rId16"/>
    <p:sldId id="273" r:id="rId17"/>
    <p:sldId id="274" r:id="rId18"/>
    <p:sldId id="272" r:id="rId19"/>
    <p:sldId id="287" r:id="rId20"/>
    <p:sldId id="302" r:id="rId21"/>
    <p:sldId id="288" r:id="rId22"/>
    <p:sldId id="290" r:id="rId23"/>
    <p:sldId id="291" r:id="rId24"/>
    <p:sldId id="303" r:id="rId25"/>
    <p:sldId id="305" r:id="rId26"/>
    <p:sldId id="306" r:id="rId27"/>
    <p:sldId id="307" r:id="rId28"/>
    <p:sldId id="308" r:id="rId29"/>
    <p:sldId id="292" r:id="rId30"/>
    <p:sldId id="280" r:id="rId31"/>
    <p:sldId id="282" r:id="rId32"/>
    <p:sldId id="283" r:id="rId33"/>
    <p:sldId id="284" r:id="rId34"/>
    <p:sldId id="285" r:id="rId35"/>
    <p:sldId id="294" r:id="rId36"/>
    <p:sldId id="299" r:id="rId37"/>
    <p:sldId id="297" r:id="rId38"/>
    <p:sldId id="295" r:id="rId39"/>
    <p:sldId id="296" r:id="rId40"/>
  </p:sldIdLst>
  <p:sldSz cx="12192000" cy="6858000"/>
  <p:notesSz cx="6797675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61" autoAdjust="0"/>
    <p:restoredTop sz="88315" autoAdjust="0"/>
  </p:normalViewPr>
  <p:slideViewPr>
    <p:cSldViewPr snapToGrid="0">
      <p:cViewPr>
        <p:scale>
          <a:sx n="75" d="100"/>
          <a:sy n="75" d="100"/>
        </p:scale>
        <p:origin x="330" y="5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115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7A7319-5C06-4F20-B0B5-4716978B3ABA}" type="datetimeFigureOut">
              <a:rPr lang="en-GB" smtClean="0"/>
              <a:t>04/05/2017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F2E55C-64C6-4237-8F3D-3607253E66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55866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2E55C-64C6-4237-8F3D-3607253E66C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08843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Central injection complex, located on CERN land in Prévessin, consisting of surface buildings and shallow underground galleries. This complex will be divided into several parts: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Main Beam injector complex: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 x surface buildings, largest of which is approximately 400m x 7m x 3m.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11 x shallow cut and cover type tunnels of varying sizes.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Drive Beam injector complex: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 x surface buildings, the largest of which will be approximately 2560m x 30m x 9m.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 x shallow cut and cover type tunnels of varying sizes.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transfer tunnel from junction point to separation point 277m x 6m x 3m and surface building 30m x 30m x 5m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x Final Transfer tunnels (from separation point).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Experimental area surface buildings consisting of: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19 x surface buildings.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x gas storage areas.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 x transformer switching yard.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Access roads and a car park.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RF Tunnel lengths/layout – to be discussed with Daniel – is the required for TOT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2E55C-64C6-4237-8F3D-3607253E66C7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51747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Central injection complex, located on CERN land in Prévessin, consisting of surface buildings and shallow underground galleries. This complex will be divided into several parts: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Main Beam injector complex: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 x surface buildings, largest of which is approximately 400m x 7m x 3m.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11 x shallow cut and cover type tunnels of varying sizes.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Drive Beam injector complex: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 x surface buildings, the largest of which will be approximately 2560m x 30m x 9m.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 x shallow cut and cover type tunnels of varying sizes.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transfer tunnel from junction point to separation point 277m x 6m x 3m and surface building 30m x 30m x 5m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x Final Transfer tunnels (from separation point).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Experimental area surface buildings consisting of: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19 x surface buildings.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x gas storage areas.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 x transformer switching yard.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Access roads and a car park.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RF Tunnel lengths/layout – to be discussed with Daniel – is the required for TOT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2E55C-64C6-4237-8F3D-3607253E66C7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17920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Central injection complex, located on CERN land in Prévessin, consisting of surface buildings and shallow underground galleries. This complex will be divided into several parts: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Main Beam injector complex: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 x surface buildings, largest of which is approximately 400m x 7m x 3m.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11 x shallow cut and cover type tunnels of varying sizes.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Drive Beam injector complex: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 x surface buildings, the largest of which will be approximately 2560m x 30m x 9m.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 x shallow cut and cover type tunnels of varying sizes.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transfer tunnel from junction point to separation point 277m x 6m x 3m and surface building 30m x 30m x 5m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x Final Transfer tunnels (from separation point).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Experimental area surface buildings consisting of: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19 x surface buildings.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x gas storage areas.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 x transformer switching yard.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Access roads and a car park.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RF Tunnel lengths/layout – to be discussed with Daniel – is the required for TOT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2E55C-64C6-4237-8F3D-3607253E66C7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52273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Central injection complex, located on CERN land in Prévessin, consisting of surface buildings and shallow underground galleries. This complex will be divided into several parts: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Main Beam injector complex: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 x surface buildings, largest of which is approximately 400m x 7m x 3m.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11 x shallow cut and cover type tunnels of varying sizes.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Drive Beam injector complex: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 x surface buildings, the largest of which will be approximately 2560m x 30m x 9m.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 x shallow cut and cover type tunnels of varying sizes.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transfer tunnel from junction point to separation point 277m x 6m x 3m and surface building 30m x 30m x 5m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x Final Transfer tunnels (from separation point).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Experimental area surface buildings consisting of: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19 x surface buildings.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x gas storage areas.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 x transformer switching yard.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Access roads and a car park.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RF Tunnel lengths/layout – to be discussed with Daniel – is the required for TOT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2E55C-64C6-4237-8F3D-3607253E66C7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51143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Central injection complex, located on CERN land in Prévessin, consisting of surface buildings and shallow underground galleries. This complex will be divided into several parts: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Main Beam injector complex: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 x surface buildings, largest of which is approximately 400m x 7m x 3m.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11 x shallow cut and cover type tunnels of varying sizes.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Drive Beam injector complex: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 x surface buildings, the largest of which will be approximately 2560m x 30m x 9m.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 x shallow cut and cover type tunnels of varying sizes.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transfer tunnel from junction point to separation point 277m x 6m x 3m and surface building 30m x 30m x 5m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x Final Transfer tunnels (from separation point).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Experimental area surface buildings consisting of: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19 x surface buildings.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x gas storage areas.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 x transformer switching yard.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Access roads and a car park.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RF Tunnel lengths/layout – to be discussed with Daniel – is the required for TOT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2E55C-64C6-4237-8F3D-3607253E66C7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22104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2E55C-64C6-4237-8F3D-3607253E66C7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13775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 smtClean="0"/>
              <a:t>10m Turning radius may need to be increased.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2E55C-64C6-4237-8F3D-3607253E66C7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0812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 smtClean="0"/>
              <a:t>Same structure</a:t>
            </a:r>
            <a:r>
              <a:rPr lang="en-GB" baseline="0" dirty="0" smtClean="0"/>
              <a:t> design?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Consistent layout with drive beam proposed layout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Compatible for both klystron and drive beam upgrades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2E55C-64C6-4237-8F3D-3607253E66C7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3069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 smtClean="0"/>
              <a:t>Waveguides every 1m</a:t>
            </a:r>
            <a:r>
              <a:rPr lang="en-GB" baseline="0" dirty="0" smtClean="0"/>
              <a:t> or 2m!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Second tunnel to be located slightly above the Accelerator tunnel to avoid beam dumps with waveguide connections.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2E55C-64C6-4237-8F3D-3607253E66C7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376186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No Drive beam required</a:t>
            </a:r>
            <a:r>
              <a:rPr lang="en-GB" baseline="0" dirty="0" smtClean="0"/>
              <a:t> and no turnarounds required - this will depend on future upgrades proposed: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If Drive beam is to be used for higher energy stage then this will be required.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If Klystrons are to be moved along the length of the tunnel for upgrade then turnarounds will be required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2E55C-64C6-4237-8F3D-3607253E66C7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88358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 smtClean="0"/>
              <a:t>First look at the proposed 380 GeV layout.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2E55C-64C6-4237-8F3D-3607253E66C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763271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 smtClean="0"/>
              <a:t>Distance between</a:t>
            </a:r>
            <a:r>
              <a:rPr lang="en-GB" baseline="0" dirty="0" smtClean="0"/>
              <a:t> connections? Diameter of bores required for connection tunnels?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Shaft Locations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TOT for double tunnel?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2E55C-64C6-4237-8F3D-3607253E66C7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528455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Access for second tunnel?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TOT for double tunnel?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Surface buildings for Klystron machine remain the same except no drive beam requires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No turnarounds for initial stage?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2E55C-64C6-4237-8F3D-3607253E66C7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83092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TO BE CONFIRMED</a:t>
            </a:r>
            <a:r>
              <a:rPr lang="en-GB" baseline="0" dirty="0" smtClean="0"/>
              <a:t> WITH DANIEL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2E55C-64C6-4237-8F3D-3607253E66C7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722761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2E55C-64C6-4237-8F3D-3607253E66C7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020848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Central injection complex, located on CERN land in Prévessin, consisting of surface buildings and shallow underground galleries. This complex will be divided into several parts: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Main Beam injector complex: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 x surface buildings, largest of which is approximately 400m x 7m x 3m.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11 x shallow cut and cover type tunnels of varying sizes.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Drive Beam injector complex: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 x surface buildings, the largest of which will be approximately 2560m x 30m x 9m.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 x shallow cut and cover type tunnels of varying sizes.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transfer tunnel from junction point to separation point 277m x 6m x 3m and surface building 30m x 30m x 5m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x Final Transfer tunnels (from separation point).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Experimental area surface buildings consisting of: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19 x surface buildings.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x gas storage areas.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 x transformer switching yard.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Access roads and a car park.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RF Tunnel lengths/layout – to be discussed with Daniel – is the required for TOT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2E55C-64C6-4237-8F3D-3607253E66C7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3086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/>
              <a:t>Actual</a:t>
            </a:r>
            <a:r>
              <a:rPr lang="en-GB" b="1" baseline="0" dirty="0" smtClean="0"/>
              <a:t> length of tunnel for 380GEV only required to be 4.5km.</a:t>
            </a:r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2E55C-64C6-4237-8F3D-3607253E66C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98492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Central injection complex, located on CERN land in Prévessin, consisting of surface buildings and shallow underground galleries. This complex will be divided into several parts: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Main Beam injector complex: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 x surface buildings, largest of which is approximately 400m x 7m x 3m.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11 x shallow cut and cover type tunnels of varying sizes.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Drive Beam injector complex: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 x surface buildings, the largest of which will be approximately 2560m x 30m x 9m.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 x shallow cut and cover type tunnels of varying sizes.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transfer tunnel from junction point to separation point 277m x 6m x 3m and surface building 30m x 30m x 5m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x Final Transfer tunnels (from separation point).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Experimental area surface buildings consisting of: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19 x surface buildings.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x gas storage areas.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 x transformer switching yard.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Access roads and a car park.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RF Tunnel lengths/layout – to be discussed with Daniel – is the required for TOT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2E55C-64C6-4237-8F3D-3607253E66C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67919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Central injection complex, located on CERN land in Prévessin, consisting of surface buildings and shallow underground galleries. This complex will be divided into several parts: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Main Beam injector complex: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 x surface buildings, largest of which is approximately 400m x 7m x 3m.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11 x shallow cut and cover type tunnels of varying sizes.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Drive Beam injector complex: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 x surface buildings, the largest of which will be approximately 2560m x 30m x 9m.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 x shallow cut and cover type tunnels of varying sizes.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transfer tunnel from junction point to separation point 277m x 6m x 3m and surface building 30m x 30m x 5m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x Final Transfer tunnels (from separation point).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Experimental area surface buildings consisting of: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19 x surface buildings.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x gas storage areas.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 x transformer switching yard.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Access roads and a car park.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RF Tunnel lengths/layout – to be discussed with Daniel – is the required for TOT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2E55C-64C6-4237-8F3D-3607253E66C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29148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 smtClean="0"/>
              <a:t>Potential</a:t>
            </a:r>
            <a:r>
              <a:rPr lang="en-GB" baseline="0" dirty="0" smtClean="0"/>
              <a:t> to not construct the first turnaround and start from the second – therefore initial 380 GEV stage to have 2.75 BDS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2E55C-64C6-4237-8F3D-3607253E66C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61080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 smtClean="0"/>
              <a:t>Tunnel to be constructed to shaft 7 to ensure</a:t>
            </a:r>
            <a:r>
              <a:rPr lang="en-GB" baseline="0" dirty="0" smtClean="0"/>
              <a:t> it is not a dead end tunnel.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Third stage to be bored from shaft 9 back to shaft 7.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2E55C-64C6-4237-8F3D-3607253E66C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7741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Central injection complex, located on CERN land in Prévessin, consisting of surface buildings and shallow underground galleries. This complex will be divided into several parts: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Main Beam injector complex: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 x surface buildings, largest of which is approximately 400m x 7m x 3m.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11 x shallow cut and cover type tunnels of varying sizes.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Drive Beam injector complex: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 x surface buildings, the largest of which will be approximately 2560m x 30m x 9m.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 x shallow cut and cover type tunnels of varying sizes.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transfer tunnel from junction point to separation point 277m x 6m x 3m and surface building 30m x 30m x 5m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x Final Transfer tunnels (from separation point).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Experimental area surface buildings consisting of: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19 x surface buildings.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x gas storage areas.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 x transformer switching yard.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Access roads and a car park.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RF Tunnel lengths/layout – to be discussed with Daniel – is the required for TOT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2E55C-64C6-4237-8F3D-3607253E66C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16085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Central injection complex, located on CERN land in Prévessin, consisting of surface buildings and shallow underground galleries. This complex will be divided into several parts: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Main Beam injector complex: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 x surface buildings, largest of which is approximately 400m x 7m x 3m.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11 x shallow cut and cover type tunnels of varying sizes.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Drive Beam injector complex: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 x surface buildings, the largest of which will be approximately 2560m x 30m x 9m.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 x shallow cut and cover type tunnels of varying sizes.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transfer tunnel from junction point to separation point 277m x 6m x 3m and surface building 30m x 30m x 5m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x Final Transfer tunnels (from separation point).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Experimental area surface buildings consisting of: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19 x surface buildings.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x gas storage areas.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 x transformer switching yard.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Access roads and a car park.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RF Tunnel lengths/layout – to be discussed with Daniel – is the required for TOT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2E55C-64C6-4237-8F3D-3607253E66C7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07907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1A25E-4C0C-468D-98EE-6872EA7D3C2F}" type="datetime1">
              <a:rPr lang="en-US" smtClean="0"/>
              <a:t>5/4/2017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4122" y="6301312"/>
            <a:ext cx="594701" cy="5514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 descr="CLIC-Logo-Color.jpg"/>
          <p:cNvPicPr>
            <a:picLocks noChangeAspect="1"/>
          </p:cNvPicPr>
          <p:nvPr userDrawn="1"/>
        </p:nvPicPr>
        <p:blipFill rotWithShape="1">
          <a:blip r:embed="rId4" cstate="print"/>
          <a:srcRect l="14294" t="13357" r="14797" b="12760"/>
          <a:stretch/>
        </p:blipFill>
        <p:spPr>
          <a:xfrm>
            <a:off x="9420780" y="2990408"/>
            <a:ext cx="841020" cy="876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463C4-8A0E-47FE-99C1-35E9803154F0}" type="datetime1">
              <a:rPr lang="en-US" smtClean="0"/>
              <a:t>5/4/2017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2" name="Picture 11" descr="CLIC-Logo-Color.jpg"/>
          <p:cNvPicPr>
            <a:picLocks noChangeAspect="1"/>
          </p:cNvPicPr>
          <p:nvPr userDrawn="1"/>
        </p:nvPicPr>
        <p:blipFill rotWithShape="1">
          <a:blip r:embed="rId4" cstate="print"/>
          <a:srcRect l="14294" t="13357" r="14797" b="12760"/>
          <a:stretch/>
        </p:blipFill>
        <p:spPr>
          <a:xfrm>
            <a:off x="10886020" y="4828295"/>
            <a:ext cx="841020" cy="876300"/>
          </a:xfrm>
          <a:prstGeom prst="rect">
            <a:avLst/>
          </a:prstGeom>
        </p:spPr>
      </p:pic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4122" y="6301312"/>
            <a:ext cx="594701" cy="5514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A02FB-ABAD-474F-9CBB-F5F21A784EE7}" type="datetime1">
              <a:rPr lang="en-US" smtClean="0"/>
              <a:t>5/4/2017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2" name="Picture 11" descr="CLIC-Logo-Color.jpg"/>
          <p:cNvPicPr>
            <a:picLocks noChangeAspect="1"/>
          </p:cNvPicPr>
          <p:nvPr userDrawn="1"/>
        </p:nvPicPr>
        <p:blipFill rotWithShape="1">
          <a:blip r:embed="rId4" cstate="print"/>
          <a:srcRect l="14294" t="13357" r="14797" b="12760"/>
          <a:stretch/>
        </p:blipFill>
        <p:spPr>
          <a:xfrm>
            <a:off x="10886020" y="4828295"/>
            <a:ext cx="841020" cy="876300"/>
          </a:xfrm>
          <a:prstGeom prst="rect">
            <a:avLst/>
          </a:prstGeom>
        </p:spPr>
      </p:pic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4122" y="6301312"/>
            <a:ext cx="594701" cy="5514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36F69-ADA5-4181-A67E-5CB2F64734EB}" type="datetime1">
              <a:rPr lang="en-US" smtClean="0"/>
              <a:t>5/4/2017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pic>
        <p:nvPicPr>
          <p:cNvPr id="18" name="Picture 17" descr="CLIC-Logo-Color.jpg"/>
          <p:cNvPicPr>
            <a:picLocks noChangeAspect="1"/>
          </p:cNvPicPr>
          <p:nvPr userDrawn="1"/>
        </p:nvPicPr>
        <p:blipFill rotWithShape="1">
          <a:blip r:embed="rId4" cstate="print"/>
          <a:srcRect l="14294" t="13357" r="14797" b="12760"/>
          <a:stretch/>
        </p:blipFill>
        <p:spPr>
          <a:xfrm>
            <a:off x="10886020" y="4813937"/>
            <a:ext cx="841020" cy="876300"/>
          </a:xfrm>
          <a:prstGeom prst="rect">
            <a:avLst/>
          </a:prstGeom>
        </p:spPr>
      </p:pic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4122" y="6301312"/>
            <a:ext cx="594701" cy="5514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4D2DB-A8B9-4ADB-8154-B7F23C95CDB3}" type="datetime1">
              <a:rPr lang="en-US" smtClean="0"/>
              <a:t>5/4/2017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3" name="Picture 12" descr="CLIC-Logo-Color.jpg"/>
          <p:cNvPicPr>
            <a:picLocks noChangeAspect="1"/>
          </p:cNvPicPr>
          <p:nvPr userDrawn="1"/>
        </p:nvPicPr>
        <p:blipFill rotWithShape="1">
          <a:blip r:embed="rId4" cstate="print"/>
          <a:srcRect l="14294" t="13357" r="14797" b="12760"/>
          <a:stretch/>
        </p:blipFill>
        <p:spPr>
          <a:xfrm>
            <a:off x="10886020" y="4810655"/>
            <a:ext cx="841020" cy="876300"/>
          </a:xfrm>
          <a:prstGeom prst="rect">
            <a:avLst/>
          </a:prstGeom>
        </p:spPr>
      </p:pic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4122" y="6301312"/>
            <a:ext cx="594701" cy="5514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535B5-B50F-4013-8792-01D3EF266881}" type="datetime1">
              <a:rPr lang="en-US" smtClean="0"/>
              <a:t>5/4/2017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8" name="Picture 17" descr="CLIC-Logo-Color.jpg"/>
          <p:cNvPicPr>
            <a:picLocks noChangeAspect="1"/>
          </p:cNvPicPr>
          <p:nvPr userDrawn="1"/>
        </p:nvPicPr>
        <p:blipFill rotWithShape="1">
          <a:blip r:embed="rId4" cstate="print"/>
          <a:srcRect l="14294" t="13357" r="14797" b="12760"/>
          <a:stretch/>
        </p:blipFill>
        <p:spPr>
          <a:xfrm>
            <a:off x="10868380" y="869907"/>
            <a:ext cx="841020" cy="876300"/>
          </a:xfrm>
          <a:prstGeom prst="rect">
            <a:avLst/>
          </a:prstGeom>
        </p:spPr>
      </p:pic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4122" y="6301312"/>
            <a:ext cx="594701" cy="5514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B586E-FAED-4D7B-915A-5DC0CC3243F1}" type="datetime1">
              <a:rPr lang="en-US" smtClean="0"/>
              <a:t>5/4/2017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8" name="Picture 27" descr="CLIC-Logo-Color.jpg"/>
          <p:cNvPicPr>
            <a:picLocks noChangeAspect="1"/>
          </p:cNvPicPr>
          <p:nvPr userDrawn="1"/>
        </p:nvPicPr>
        <p:blipFill rotWithShape="1">
          <a:blip r:embed="rId4" cstate="print"/>
          <a:srcRect l="14294" t="13357" r="14797" b="12760"/>
          <a:stretch/>
        </p:blipFill>
        <p:spPr>
          <a:xfrm>
            <a:off x="10868380" y="869907"/>
            <a:ext cx="841020" cy="876300"/>
          </a:xfrm>
          <a:prstGeom prst="rect">
            <a:avLst/>
          </a:prstGeom>
        </p:spPr>
      </p:pic>
      <p:sp>
        <p:nvSpPr>
          <p:cNvPr id="2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4122" y="6301312"/>
            <a:ext cx="594701" cy="5514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7BCAF-4641-4DF8-999D-3C6B8D1734D2}" type="datetime1">
              <a:rPr lang="en-US" smtClean="0"/>
              <a:t>5/4/2017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1" name="Picture 10" descr="CLIC-Logo-Color.jpg"/>
          <p:cNvPicPr>
            <a:picLocks noChangeAspect="1"/>
          </p:cNvPicPr>
          <p:nvPr userDrawn="1"/>
        </p:nvPicPr>
        <p:blipFill rotWithShape="1">
          <a:blip r:embed="rId4" cstate="print"/>
          <a:srcRect l="14294" t="13357" r="14797" b="12760"/>
          <a:stretch/>
        </p:blipFill>
        <p:spPr>
          <a:xfrm>
            <a:off x="10868380" y="869907"/>
            <a:ext cx="841020" cy="876300"/>
          </a:xfrm>
          <a:prstGeom prst="rect">
            <a:avLst/>
          </a:prstGeom>
        </p:spPr>
      </p:pic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4122" y="6301312"/>
            <a:ext cx="594701" cy="5514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5E7714F0-B528-4CB8-8EA5-5C16F607E288}" type="datetime1">
              <a:rPr lang="en-US" smtClean="0"/>
              <a:t>5/4/2017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9" name="Picture 8" descr="CLIC-Logo-Color.jpg"/>
          <p:cNvPicPr>
            <a:picLocks noChangeAspect="1"/>
          </p:cNvPicPr>
          <p:nvPr userDrawn="1"/>
        </p:nvPicPr>
        <p:blipFill rotWithShape="1">
          <a:blip r:embed="rId2" cstate="print"/>
          <a:srcRect l="14294" t="13357" r="14797" b="12760"/>
          <a:stretch/>
        </p:blipFill>
        <p:spPr>
          <a:xfrm>
            <a:off x="10254115" y="5505877"/>
            <a:ext cx="841020" cy="876300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4122" y="6301312"/>
            <a:ext cx="594701" cy="5514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44715-4C02-4D1D-89CF-CAC7099B2001}" type="datetime1">
              <a:rPr lang="en-US" smtClean="0"/>
              <a:t>5/4/2017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1" name="Picture 10" descr="CLIC-Logo-Color.jpg"/>
          <p:cNvPicPr>
            <a:picLocks noChangeAspect="1"/>
          </p:cNvPicPr>
          <p:nvPr userDrawn="1"/>
        </p:nvPicPr>
        <p:blipFill rotWithShape="1">
          <a:blip r:embed="rId4" cstate="print"/>
          <a:srcRect l="14294" t="13357" r="14797" b="12760"/>
          <a:stretch/>
        </p:blipFill>
        <p:spPr>
          <a:xfrm>
            <a:off x="10868380" y="869907"/>
            <a:ext cx="841020" cy="876300"/>
          </a:xfrm>
          <a:prstGeom prst="rect">
            <a:avLst/>
          </a:prstGeom>
        </p:spPr>
      </p:pic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4122" y="6301312"/>
            <a:ext cx="594701" cy="5514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092D4-EDC0-4EF5-9C76-43ED2A66576C}" type="datetime1">
              <a:rPr lang="en-US" smtClean="0"/>
              <a:t>5/4/2017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1" name="Picture 10" descr="CLIC-Logo-Color.jpg"/>
          <p:cNvPicPr>
            <a:picLocks noChangeAspect="1"/>
          </p:cNvPicPr>
          <p:nvPr userDrawn="1"/>
        </p:nvPicPr>
        <p:blipFill rotWithShape="1">
          <a:blip r:embed="rId4" cstate="print"/>
          <a:srcRect l="14294" t="13357" r="14797" b="12760"/>
          <a:stretch/>
        </p:blipFill>
        <p:spPr>
          <a:xfrm>
            <a:off x="10886020" y="2968934"/>
            <a:ext cx="841020" cy="876300"/>
          </a:xfrm>
          <a:prstGeom prst="rect">
            <a:avLst/>
          </a:prstGeom>
        </p:spPr>
      </p:pic>
      <p:sp>
        <p:nvSpPr>
          <p:cNvPr id="12" name="Slide Number Placeholder 5"/>
          <p:cNvSpPr txBox="1">
            <a:spLocks/>
          </p:cNvSpPr>
          <p:nvPr userDrawn="1"/>
        </p:nvSpPr>
        <p:spPr>
          <a:xfrm>
            <a:off x="11594122" y="6301312"/>
            <a:ext cx="594701" cy="5514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13669-7C49-42DA-A8D1-041A81EA9D63}" type="datetime1">
              <a:rPr lang="en-US" smtClean="0"/>
              <a:t>5/4/2017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2" name="Picture 11" descr="CLIC-Logo-Color.jpg"/>
          <p:cNvPicPr>
            <a:picLocks noChangeAspect="1"/>
          </p:cNvPicPr>
          <p:nvPr userDrawn="1"/>
        </p:nvPicPr>
        <p:blipFill rotWithShape="1">
          <a:blip r:embed="rId4" cstate="print"/>
          <a:srcRect l="14294" t="13357" r="14797" b="12760"/>
          <a:stretch/>
        </p:blipFill>
        <p:spPr>
          <a:xfrm>
            <a:off x="10868380" y="869907"/>
            <a:ext cx="841020" cy="876300"/>
          </a:xfrm>
          <a:prstGeom prst="rect">
            <a:avLst/>
          </a:prstGeom>
        </p:spPr>
      </p:pic>
      <p:sp>
        <p:nvSpPr>
          <p:cNvPr id="13" name="Slide Number Placeholder 5"/>
          <p:cNvSpPr txBox="1">
            <a:spLocks/>
          </p:cNvSpPr>
          <p:nvPr userDrawn="1"/>
        </p:nvSpPr>
        <p:spPr>
          <a:xfrm>
            <a:off x="11594122" y="6301312"/>
            <a:ext cx="594701" cy="5514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66CA7-2A9B-4DEF-82FC-BAF06F7EAEE9}" type="datetime1">
              <a:rPr lang="en-US" smtClean="0"/>
              <a:t>5/4/2017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4" name="Picture 13" descr="CLIC-Logo-Color.jpg"/>
          <p:cNvPicPr>
            <a:picLocks noChangeAspect="1"/>
          </p:cNvPicPr>
          <p:nvPr userDrawn="1"/>
        </p:nvPicPr>
        <p:blipFill rotWithShape="1">
          <a:blip r:embed="rId4" cstate="print"/>
          <a:srcRect l="14294" t="13357" r="14797" b="12760"/>
          <a:stretch/>
        </p:blipFill>
        <p:spPr>
          <a:xfrm>
            <a:off x="10868380" y="869907"/>
            <a:ext cx="841020" cy="876300"/>
          </a:xfrm>
          <a:prstGeom prst="rect">
            <a:avLst/>
          </a:prstGeom>
        </p:spPr>
      </p:pic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11594122" y="6301312"/>
            <a:ext cx="594701" cy="5514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C9B37-3611-47B4-A9B8-52AFA8332783}" type="datetime1">
              <a:rPr lang="en-US" smtClean="0"/>
              <a:t>5/4/2017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" name="Picture 9" descr="CLIC-Logo-Color.jpg"/>
          <p:cNvPicPr>
            <a:picLocks noChangeAspect="1"/>
          </p:cNvPicPr>
          <p:nvPr userDrawn="1"/>
        </p:nvPicPr>
        <p:blipFill rotWithShape="1">
          <a:blip r:embed="rId4" cstate="print"/>
          <a:srcRect l="14294" t="13357" r="14797" b="12760"/>
          <a:stretch/>
        </p:blipFill>
        <p:spPr>
          <a:xfrm>
            <a:off x="10868380" y="869907"/>
            <a:ext cx="841020" cy="876300"/>
          </a:xfrm>
          <a:prstGeom prst="rect">
            <a:avLst/>
          </a:prstGeom>
        </p:spPr>
      </p:pic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11594122" y="6301312"/>
            <a:ext cx="594701" cy="5514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E75D8-B150-49CE-846D-065E73061B44}" type="datetime1">
              <a:rPr lang="en-US" smtClean="0"/>
              <a:t>5/4/2017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Picture 6" descr="CLIC-Logo-Color.jpg"/>
          <p:cNvPicPr>
            <a:picLocks noChangeAspect="1"/>
          </p:cNvPicPr>
          <p:nvPr userDrawn="1"/>
        </p:nvPicPr>
        <p:blipFill rotWithShape="1">
          <a:blip r:embed="rId3" cstate="print"/>
          <a:srcRect l="14294" t="13357" r="14797" b="12760"/>
          <a:stretch/>
        </p:blipFill>
        <p:spPr>
          <a:xfrm>
            <a:off x="10868380" y="869907"/>
            <a:ext cx="841020" cy="876300"/>
          </a:xfrm>
          <a:prstGeom prst="rect">
            <a:avLst/>
          </a:prstGeom>
        </p:spPr>
      </p:pic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4122" y="6301312"/>
            <a:ext cx="594701" cy="5514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FE08D-B997-4F3A-8AE4-1FA801E04404}" type="datetime1">
              <a:rPr lang="en-US" smtClean="0"/>
              <a:t>5/4/2017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2" name="Picture 11" descr="CLIC-Logo-Color.jpg"/>
          <p:cNvPicPr>
            <a:picLocks noChangeAspect="1"/>
          </p:cNvPicPr>
          <p:nvPr userDrawn="1"/>
        </p:nvPicPr>
        <p:blipFill rotWithShape="1">
          <a:blip r:embed="rId4" cstate="print"/>
          <a:srcRect l="14294" t="13357" r="14797" b="12760"/>
          <a:stretch/>
        </p:blipFill>
        <p:spPr>
          <a:xfrm>
            <a:off x="10868380" y="869907"/>
            <a:ext cx="841020" cy="876300"/>
          </a:xfrm>
          <a:prstGeom prst="rect">
            <a:avLst/>
          </a:prstGeom>
        </p:spPr>
      </p:pic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4122" y="6301312"/>
            <a:ext cx="594701" cy="5514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59768-8CE0-46E3-B8EB-B2BCCF75F364}" type="datetime1">
              <a:rPr lang="en-US" smtClean="0"/>
              <a:t>5/4/2017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2" name="Picture 11" descr="CLIC-Logo-Color.jpg"/>
          <p:cNvPicPr>
            <a:picLocks noChangeAspect="1"/>
          </p:cNvPicPr>
          <p:nvPr userDrawn="1"/>
        </p:nvPicPr>
        <p:blipFill rotWithShape="1">
          <a:blip r:embed="rId4" cstate="print"/>
          <a:srcRect l="14294" t="13357" r="14797" b="12760"/>
          <a:stretch/>
        </p:blipFill>
        <p:spPr>
          <a:xfrm>
            <a:off x="10868380" y="869907"/>
            <a:ext cx="841020" cy="876300"/>
          </a:xfrm>
          <a:prstGeom prst="rect">
            <a:avLst/>
          </a:prstGeom>
        </p:spPr>
      </p:pic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4122" y="6301312"/>
            <a:ext cx="594701" cy="5514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90DA9A-2709-4121-8412-95B11B9EECB3}" type="datetime1">
              <a:rPr lang="en-US" smtClean="0"/>
              <a:t>5/4/2017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94122" y="6301312"/>
            <a:ext cx="594701" cy="5514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CLIC Civil Engineering Update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u="sng" dirty="0" smtClean="0"/>
              <a:t>Matthew Stuart </a:t>
            </a:r>
            <a:r>
              <a:rPr lang="en-GB" dirty="0" smtClean="0"/>
              <a:t>– John Osborne SMB-SE-FAS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7105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1.5 TeV</a:t>
            </a:r>
            <a:endParaRPr lang="en-GB" dirty="0"/>
          </a:p>
        </p:txBody>
      </p:sp>
      <p:sp>
        <p:nvSpPr>
          <p:cNvPr id="178" name="TextBox 177"/>
          <p:cNvSpPr txBox="1"/>
          <p:nvPr/>
        </p:nvSpPr>
        <p:spPr>
          <a:xfrm>
            <a:off x="1610436" y="2306472"/>
            <a:ext cx="786111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13 turnarounds</a:t>
            </a: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 and accelerator sections</a:t>
            </a: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 </a:t>
            </a: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either side of the Interaction </a:t>
            </a: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Region – 1 redundant turnaround </a:t>
            </a:r>
            <a:endParaRPr lang="en-GB" dirty="0">
              <a:solidFill>
                <a:schemeClr val="tx1">
                  <a:alpha val="42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2.75 km </a:t>
            </a:r>
            <a:r>
              <a:rPr lang="en-GB" dirty="0"/>
              <a:t>Beam Delivery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Total length of </a:t>
            </a: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27km</a:t>
            </a:r>
            <a:endParaRPr lang="en-GB" dirty="0">
              <a:solidFill>
                <a:schemeClr val="tx1">
                  <a:alpha val="42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Shafts every 5km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Central Injector </a:t>
            </a: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Complex, </a:t>
            </a: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one drive beam – Located on CERN </a:t>
            </a: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land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204" name="TextBox 203"/>
          <p:cNvSpPr txBox="1"/>
          <p:nvPr/>
        </p:nvSpPr>
        <p:spPr>
          <a:xfrm>
            <a:off x="9637046" y="5434303"/>
            <a:ext cx="7108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2.75km</a:t>
            </a:r>
            <a:endParaRPr lang="en-GB" sz="1200" dirty="0"/>
          </a:p>
        </p:txBody>
      </p:sp>
      <p:cxnSp>
        <p:nvCxnSpPr>
          <p:cNvPr id="205" name="Straight Arrow Connector 204"/>
          <p:cNvCxnSpPr/>
          <p:nvPr/>
        </p:nvCxnSpPr>
        <p:spPr>
          <a:xfrm flipV="1">
            <a:off x="9564845" y="5458971"/>
            <a:ext cx="825534" cy="723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1" name="Group 480"/>
          <p:cNvGrpSpPr/>
          <p:nvPr/>
        </p:nvGrpSpPr>
        <p:grpSpPr>
          <a:xfrm>
            <a:off x="482601" y="4337797"/>
            <a:ext cx="10958726" cy="1794802"/>
            <a:chOff x="482601" y="4337797"/>
            <a:chExt cx="10958726" cy="1794802"/>
          </a:xfrm>
        </p:grpSpPr>
        <p:grpSp>
          <p:nvGrpSpPr>
            <p:cNvPr id="482" name="Group 481"/>
            <p:cNvGrpSpPr/>
            <p:nvPr/>
          </p:nvGrpSpPr>
          <p:grpSpPr>
            <a:xfrm>
              <a:off x="482601" y="4343925"/>
              <a:ext cx="10521068" cy="1788674"/>
              <a:chOff x="482601" y="4343925"/>
              <a:chExt cx="10521068" cy="1788674"/>
            </a:xfrm>
          </p:grpSpPr>
          <p:grpSp>
            <p:nvGrpSpPr>
              <p:cNvPr id="490" name="Group 489"/>
              <p:cNvGrpSpPr/>
              <p:nvPr/>
            </p:nvGrpSpPr>
            <p:grpSpPr>
              <a:xfrm>
                <a:off x="482601" y="4343925"/>
                <a:ext cx="10521068" cy="1788674"/>
                <a:chOff x="847823" y="4392085"/>
                <a:chExt cx="10521068" cy="1788674"/>
              </a:xfrm>
            </p:grpSpPr>
            <p:grpSp>
              <p:nvGrpSpPr>
                <p:cNvPr id="496" name="Group 495"/>
                <p:cNvGrpSpPr/>
                <p:nvPr/>
              </p:nvGrpSpPr>
              <p:grpSpPr>
                <a:xfrm>
                  <a:off x="847823" y="4392085"/>
                  <a:ext cx="10521068" cy="1788674"/>
                  <a:chOff x="847823" y="4392085"/>
                  <a:chExt cx="10521068" cy="1788674"/>
                </a:xfrm>
              </p:grpSpPr>
              <p:grpSp>
                <p:nvGrpSpPr>
                  <p:cNvPr id="499" name="Group 498"/>
                  <p:cNvGrpSpPr/>
                  <p:nvPr/>
                </p:nvGrpSpPr>
                <p:grpSpPr>
                  <a:xfrm>
                    <a:off x="847823" y="4392085"/>
                    <a:ext cx="10521068" cy="1788674"/>
                    <a:chOff x="8096" y="4290620"/>
                    <a:chExt cx="10521068" cy="1788674"/>
                  </a:xfrm>
                </p:grpSpPr>
                <p:grpSp>
                  <p:nvGrpSpPr>
                    <p:cNvPr id="522" name="Group 521"/>
                    <p:cNvGrpSpPr/>
                    <p:nvPr/>
                  </p:nvGrpSpPr>
                  <p:grpSpPr>
                    <a:xfrm>
                      <a:off x="8096" y="4290620"/>
                      <a:ext cx="10521068" cy="1788674"/>
                      <a:chOff x="-470875" y="4238303"/>
                      <a:chExt cx="10521068" cy="1788674"/>
                    </a:xfrm>
                  </p:grpSpPr>
                  <p:grpSp>
                    <p:nvGrpSpPr>
                      <p:cNvPr id="548" name="Group 547"/>
                      <p:cNvGrpSpPr/>
                      <p:nvPr/>
                    </p:nvGrpSpPr>
                    <p:grpSpPr>
                      <a:xfrm>
                        <a:off x="-470875" y="4238303"/>
                        <a:ext cx="10521068" cy="1788674"/>
                        <a:chOff x="108943" y="2570107"/>
                        <a:chExt cx="5730131" cy="1059715"/>
                      </a:xfrm>
                    </p:grpSpPr>
                    <p:sp>
                      <p:nvSpPr>
                        <p:cNvPr id="558" name="Rectangle 557"/>
                        <p:cNvSpPr/>
                        <p:nvPr/>
                      </p:nvSpPr>
                      <p:spPr>
                        <a:xfrm>
                          <a:off x="108943" y="2570107"/>
                          <a:ext cx="5730131" cy="1059715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lumMod val="20000"/>
                            <a:lumOff val="80000"/>
                            <a:alpha val="58000"/>
                          </a:scheme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cxnSp>
                      <p:nvCxnSpPr>
                        <p:cNvPr id="559" name="Straight Arrow Connector 558"/>
                        <p:cNvCxnSpPr>
                          <a:endCxn id="549" idx="1"/>
                        </p:cNvCxnSpPr>
                        <p:nvPr/>
                      </p:nvCxnSpPr>
                      <p:spPr>
                        <a:xfrm flipV="1">
                          <a:off x="5055441" y="3152888"/>
                          <a:ext cx="449614" cy="1113"/>
                        </a:xfrm>
                        <a:prstGeom prst="straightConnector1">
                          <a:avLst/>
                        </a:prstGeom>
                        <a:ln w="6350" cmpd="sng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headEnd w="sm" len="sm"/>
                          <a:tailEnd type="triangle" w="sm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grpSp>
                      <p:nvGrpSpPr>
                        <p:cNvPr id="560" name="Group 559"/>
                        <p:cNvGrpSpPr/>
                        <p:nvPr/>
                      </p:nvGrpSpPr>
                      <p:grpSpPr>
                        <a:xfrm>
                          <a:off x="290628" y="3157471"/>
                          <a:ext cx="5258382" cy="212838"/>
                          <a:chOff x="290628" y="3157471"/>
                          <a:chExt cx="5258382" cy="212838"/>
                        </a:xfrm>
                      </p:grpSpPr>
                      <p:cxnSp>
                        <p:nvCxnSpPr>
                          <p:cNvPr id="580" name="Straight Connector 579"/>
                          <p:cNvCxnSpPr/>
                          <p:nvPr/>
                        </p:nvCxnSpPr>
                        <p:spPr>
                          <a:xfrm flipV="1">
                            <a:off x="3629445" y="3157471"/>
                            <a:ext cx="1430227" cy="1310"/>
                          </a:xfrm>
                          <a:prstGeom prst="line">
                            <a:avLst/>
                          </a:prstGeom>
                          <a:ln w="25400"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581" name="Straight Connector 580"/>
                          <p:cNvCxnSpPr>
                            <a:stCxn id="497" idx="0"/>
                            <a:endCxn id="561" idx="0"/>
                          </p:cNvCxnSpPr>
                          <p:nvPr/>
                        </p:nvCxnSpPr>
                        <p:spPr>
                          <a:xfrm>
                            <a:off x="290628" y="3360744"/>
                            <a:ext cx="5258382" cy="9565"/>
                          </a:xfrm>
                          <a:prstGeom prst="line">
                            <a:avLst/>
                          </a:prstGeom>
                          <a:ln w="25400"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561" name="Arc 560"/>
                        <p:cNvSpPr/>
                        <p:nvPr/>
                      </p:nvSpPr>
                      <p:spPr>
                        <a:xfrm>
                          <a:off x="5473849" y="3370253"/>
                          <a:ext cx="155707" cy="185978"/>
                        </a:xfrm>
                        <a:prstGeom prst="arc">
                          <a:avLst>
                            <a:gd name="adj1" fmla="val 16091704"/>
                            <a:gd name="adj2" fmla="val 0"/>
                          </a:avLst>
                        </a:prstGeom>
                        <a:ln w="25400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562" name="Arc 561"/>
                        <p:cNvSpPr/>
                        <p:nvPr/>
                      </p:nvSpPr>
                      <p:spPr>
                        <a:xfrm flipH="1">
                          <a:off x="5629557" y="3370253"/>
                          <a:ext cx="155707" cy="185978"/>
                        </a:xfrm>
                        <a:prstGeom prst="arc">
                          <a:avLst>
                            <a:gd name="adj1" fmla="val 16091704"/>
                            <a:gd name="adj2" fmla="val 0"/>
                          </a:avLst>
                        </a:prstGeom>
                        <a:ln w="25400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grpSp>
                      <p:nvGrpSpPr>
                        <p:cNvPr id="563" name="Group 562"/>
                        <p:cNvGrpSpPr/>
                        <p:nvPr/>
                      </p:nvGrpSpPr>
                      <p:grpSpPr>
                        <a:xfrm>
                          <a:off x="3614978" y="2678974"/>
                          <a:ext cx="2154941" cy="474480"/>
                          <a:chOff x="3614978" y="2678974"/>
                          <a:chExt cx="2154941" cy="474480"/>
                        </a:xfrm>
                      </p:grpSpPr>
                      <p:grpSp>
                        <p:nvGrpSpPr>
                          <p:cNvPr id="564" name="Group 563"/>
                          <p:cNvGrpSpPr/>
                          <p:nvPr/>
                        </p:nvGrpSpPr>
                        <p:grpSpPr>
                          <a:xfrm>
                            <a:off x="3614978" y="2864893"/>
                            <a:ext cx="1918108" cy="288561"/>
                            <a:chOff x="3462578" y="3145976"/>
                            <a:chExt cx="1918108" cy="288561"/>
                          </a:xfrm>
                        </p:grpSpPr>
                        <p:sp>
                          <p:nvSpPr>
                            <p:cNvPr id="567" name="Rectangle 566"/>
                            <p:cNvSpPr/>
                            <p:nvPr/>
                          </p:nvSpPr>
                          <p:spPr>
                            <a:xfrm>
                              <a:off x="4303700" y="3236281"/>
                              <a:ext cx="209175" cy="94315"/>
                            </a:xfrm>
                            <a:prstGeom prst="rect">
                              <a:avLst/>
                            </a:prstGeom>
                            <a:solidFill>
                              <a:srgbClr val="0070C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cxnSp>
                          <p:nvCxnSpPr>
                            <p:cNvPr id="568" name="Straight Arrow Connector 567"/>
                            <p:cNvCxnSpPr/>
                            <p:nvPr/>
                          </p:nvCxnSpPr>
                          <p:spPr>
                            <a:xfrm>
                              <a:off x="4334782" y="3322877"/>
                              <a:ext cx="0" cy="111126"/>
                            </a:xfrm>
                            <a:prstGeom prst="straightConnector1">
                              <a:avLst/>
                            </a:prstGeom>
                            <a:ln w="6350" cmpd="sng">
                              <a:solidFill>
                                <a:srgbClr val="0070C0"/>
                              </a:solidFill>
                              <a:headEnd w="sm" len="sm"/>
                              <a:tailEnd type="triangle" w="sm" len="sm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569" name="Straight Arrow Connector 568"/>
                            <p:cNvCxnSpPr/>
                            <p:nvPr/>
                          </p:nvCxnSpPr>
                          <p:spPr>
                            <a:xfrm>
                              <a:off x="4408287" y="3321031"/>
                              <a:ext cx="0" cy="111126"/>
                            </a:xfrm>
                            <a:prstGeom prst="straightConnector1">
                              <a:avLst/>
                            </a:prstGeom>
                            <a:ln w="6350" cmpd="sng">
                              <a:solidFill>
                                <a:srgbClr val="0070C0"/>
                              </a:solidFill>
                              <a:headEnd w="sm" len="sm"/>
                              <a:tailEnd type="triangle" w="sm" len="sm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570" name="Arc 569"/>
                            <p:cNvSpPr/>
                            <p:nvPr/>
                          </p:nvSpPr>
                          <p:spPr>
                            <a:xfrm rot="16200000">
                              <a:off x="3482270" y="3135983"/>
                              <a:ext cx="135052" cy="174435"/>
                            </a:xfrm>
                            <a:prstGeom prst="arc">
                              <a:avLst>
                                <a:gd name="adj1" fmla="val 11039415"/>
                                <a:gd name="adj2" fmla="val 0"/>
                              </a:avLst>
                            </a:prstGeom>
                            <a:ln w="25400">
                              <a:solidFill>
                                <a:srgbClr val="FF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cxnSp>
                          <p:nvCxnSpPr>
                            <p:cNvPr id="571" name="Straight Arrow Connector 570"/>
                            <p:cNvCxnSpPr/>
                            <p:nvPr/>
                          </p:nvCxnSpPr>
                          <p:spPr>
                            <a:xfrm>
                              <a:off x="4484058" y="3322877"/>
                              <a:ext cx="0" cy="111126"/>
                            </a:xfrm>
                            <a:prstGeom prst="straightConnector1">
                              <a:avLst/>
                            </a:prstGeom>
                            <a:ln w="6350" cmpd="sng">
                              <a:solidFill>
                                <a:srgbClr val="0070C0"/>
                              </a:solidFill>
                              <a:headEnd w="sm" len="sm"/>
                              <a:tailEnd type="triangle" w="sm" len="sm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572" name="Arc 571"/>
                            <p:cNvSpPr/>
                            <p:nvPr/>
                          </p:nvSpPr>
                          <p:spPr>
                            <a:xfrm rot="16200000">
                              <a:off x="4235909" y="3131467"/>
                              <a:ext cx="131055" cy="174435"/>
                            </a:xfrm>
                            <a:prstGeom prst="arc">
                              <a:avLst>
                                <a:gd name="adj1" fmla="val 10716479"/>
                                <a:gd name="adj2" fmla="val 0"/>
                              </a:avLst>
                            </a:prstGeom>
                            <a:ln w="25400">
                              <a:solidFill>
                                <a:srgbClr val="FF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sp>
                          <p:nvSpPr>
                            <p:cNvPr id="573" name="Rectangle 572"/>
                            <p:cNvSpPr/>
                            <p:nvPr/>
                          </p:nvSpPr>
                          <p:spPr>
                            <a:xfrm>
                              <a:off x="3921738" y="3232685"/>
                              <a:ext cx="209175" cy="94315"/>
                            </a:xfrm>
                            <a:prstGeom prst="rect">
                              <a:avLst/>
                            </a:prstGeom>
                            <a:solidFill>
                              <a:srgbClr val="0070C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cxnSp>
                          <p:nvCxnSpPr>
                            <p:cNvPr id="574" name="Straight Arrow Connector 573"/>
                            <p:cNvCxnSpPr/>
                            <p:nvPr/>
                          </p:nvCxnSpPr>
                          <p:spPr>
                            <a:xfrm>
                              <a:off x="3952329" y="3323411"/>
                              <a:ext cx="0" cy="111126"/>
                            </a:xfrm>
                            <a:prstGeom prst="straightConnector1">
                              <a:avLst/>
                            </a:prstGeom>
                            <a:ln w="6350" cmpd="sng">
                              <a:solidFill>
                                <a:srgbClr val="0070C0"/>
                              </a:solidFill>
                              <a:headEnd w="sm" len="sm"/>
                              <a:tailEnd type="triangle" w="sm" len="sm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575" name="Straight Arrow Connector 574"/>
                            <p:cNvCxnSpPr/>
                            <p:nvPr/>
                          </p:nvCxnSpPr>
                          <p:spPr>
                            <a:xfrm>
                              <a:off x="4026325" y="3323411"/>
                              <a:ext cx="0" cy="111126"/>
                            </a:xfrm>
                            <a:prstGeom prst="straightConnector1">
                              <a:avLst/>
                            </a:prstGeom>
                            <a:ln w="6350" cmpd="sng">
                              <a:solidFill>
                                <a:srgbClr val="0070C0"/>
                              </a:solidFill>
                              <a:headEnd w="sm" len="sm"/>
                              <a:tailEnd type="triangle" w="sm" len="sm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576" name="Arc 575"/>
                            <p:cNvSpPr/>
                            <p:nvPr/>
                          </p:nvSpPr>
                          <p:spPr>
                            <a:xfrm rot="16200000">
                              <a:off x="3853415" y="3133467"/>
                              <a:ext cx="135052" cy="174435"/>
                            </a:xfrm>
                            <a:prstGeom prst="arc">
                              <a:avLst>
                                <a:gd name="adj1" fmla="val 10716479"/>
                                <a:gd name="adj2" fmla="val 0"/>
                              </a:avLst>
                            </a:prstGeom>
                            <a:ln w="25400">
                              <a:solidFill>
                                <a:srgbClr val="FF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cxnSp>
                          <p:nvCxnSpPr>
                            <p:cNvPr id="577" name="Straight Arrow Connector 576"/>
                            <p:cNvCxnSpPr/>
                            <p:nvPr/>
                          </p:nvCxnSpPr>
                          <p:spPr>
                            <a:xfrm>
                              <a:off x="4094357" y="3322877"/>
                              <a:ext cx="0" cy="111126"/>
                            </a:xfrm>
                            <a:prstGeom prst="straightConnector1">
                              <a:avLst/>
                            </a:prstGeom>
                            <a:ln w="6350" cmpd="sng">
                              <a:solidFill>
                                <a:srgbClr val="0070C0"/>
                              </a:solidFill>
                              <a:headEnd w="sm" len="sm"/>
                              <a:tailEnd type="triangle" w="sm" len="sm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578" name="Arc 577"/>
                            <p:cNvSpPr/>
                            <p:nvPr/>
                          </p:nvSpPr>
                          <p:spPr>
                            <a:xfrm rot="16200000">
                              <a:off x="4609344" y="3127623"/>
                              <a:ext cx="135052" cy="174435"/>
                            </a:xfrm>
                            <a:prstGeom prst="arc">
                              <a:avLst>
                                <a:gd name="adj1" fmla="val 10716479"/>
                                <a:gd name="adj2" fmla="val 0"/>
                              </a:avLst>
                            </a:prstGeom>
                            <a:ln w="25400">
                              <a:solidFill>
                                <a:srgbClr val="FF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cxnSp>
                          <p:nvCxnSpPr>
                            <p:cNvPr id="579" name="Straight Connector 578"/>
                            <p:cNvCxnSpPr>
                              <a:stCxn id="565" idx="0"/>
                              <a:endCxn id="570" idx="2"/>
                            </p:cNvCxnSpPr>
                            <p:nvPr/>
                          </p:nvCxnSpPr>
                          <p:spPr>
                            <a:xfrm flipH="1">
                              <a:off x="3549797" y="3145976"/>
                              <a:ext cx="1830889" cy="9699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FF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sp>
                        <p:nvSpPr>
                          <p:cNvPr id="565" name="Arc 564"/>
                          <p:cNvSpPr/>
                          <p:nvPr/>
                        </p:nvSpPr>
                        <p:spPr>
                          <a:xfrm flipV="1">
                            <a:off x="5460522" y="2678974"/>
                            <a:ext cx="150511" cy="185978"/>
                          </a:xfrm>
                          <a:prstGeom prst="arc">
                            <a:avLst>
                              <a:gd name="adj1" fmla="val 16091704"/>
                              <a:gd name="adj2" fmla="val 0"/>
                            </a:avLst>
                          </a:prstGeom>
                          <a:ln w="25400"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566" name="Arc 565"/>
                          <p:cNvSpPr/>
                          <p:nvPr/>
                        </p:nvSpPr>
                        <p:spPr>
                          <a:xfrm flipH="1" flipV="1">
                            <a:off x="5619408" y="2679196"/>
                            <a:ext cx="150511" cy="185978"/>
                          </a:xfrm>
                          <a:prstGeom prst="arc">
                            <a:avLst>
                              <a:gd name="adj1" fmla="val 16091704"/>
                              <a:gd name="adj2" fmla="val 0"/>
                            </a:avLst>
                          </a:prstGeom>
                          <a:ln w="25400"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</p:grpSp>
                  </p:grpSp>
                  <p:sp>
                    <p:nvSpPr>
                      <p:cNvPr id="549" name="Rectangle 548"/>
                      <p:cNvSpPr/>
                      <p:nvPr/>
                    </p:nvSpPr>
                    <p:spPr>
                      <a:xfrm>
                        <a:off x="9436903" y="5075398"/>
                        <a:ext cx="384065" cy="293138"/>
                      </a:xfrm>
                      <a:prstGeom prst="rect">
                        <a:avLst/>
                      </a:prstGeom>
                      <a:solidFill>
                        <a:srgbClr val="0070C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50" name="Rectangle 549"/>
                      <p:cNvSpPr/>
                      <p:nvPr/>
                    </p:nvSpPr>
                    <p:spPr>
                      <a:xfrm>
                        <a:off x="6117680" y="4884857"/>
                        <a:ext cx="384065" cy="159193"/>
                      </a:xfrm>
                      <a:prstGeom prst="rect">
                        <a:avLst/>
                      </a:prstGeom>
                      <a:solidFill>
                        <a:srgbClr val="0070C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551" name="Straight Arrow Connector 550"/>
                      <p:cNvCxnSpPr/>
                      <p:nvPr/>
                    </p:nvCxnSpPr>
                    <p:spPr>
                      <a:xfrm>
                        <a:off x="6174750" y="5031021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52" name="Straight Arrow Connector 551"/>
                      <p:cNvCxnSpPr/>
                      <p:nvPr/>
                    </p:nvCxnSpPr>
                    <p:spPr>
                      <a:xfrm>
                        <a:off x="6309712" y="5027906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53" name="Straight Arrow Connector 552"/>
                      <p:cNvCxnSpPr/>
                      <p:nvPr/>
                    </p:nvCxnSpPr>
                    <p:spPr>
                      <a:xfrm>
                        <a:off x="6448835" y="5031021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554" name="Rectangle 553"/>
                      <p:cNvSpPr/>
                      <p:nvPr/>
                    </p:nvSpPr>
                    <p:spPr>
                      <a:xfrm>
                        <a:off x="8188912" y="4884857"/>
                        <a:ext cx="384065" cy="159193"/>
                      </a:xfrm>
                      <a:prstGeom prst="rect">
                        <a:avLst/>
                      </a:prstGeom>
                      <a:solidFill>
                        <a:srgbClr val="0070C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555" name="Straight Arrow Connector 554"/>
                      <p:cNvCxnSpPr/>
                      <p:nvPr/>
                    </p:nvCxnSpPr>
                    <p:spPr>
                      <a:xfrm>
                        <a:off x="8245982" y="5031021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56" name="Straight Arrow Connector 555"/>
                      <p:cNvCxnSpPr/>
                      <p:nvPr/>
                    </p:nvCxnSpPr>
                    <p:spPr>
                      <a:xfrm>
                        <a:off x="8380944" y="5027906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57" name="Straight Arrow Connector 556"/>
                      <p:cNvCxnSpPr/>
                      <p:nvPr/>
                    </p:nvCxnSpPr>
                    <p:spPr>
                      <a:xfrm>
                        <a:off x="8520067" y="5031021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523" name="Group 522"/>
                    <p:cNvGrpSpPr/>
                    <p:nvPr/>
                  </p:nvGrpSpPr>
                  <p:grpSpPr>
                    <a:xfrm>
                      <a:off x="3691349" y="4804551"/>
                      <a:ext cx="2914304" cy="483866"/>
                      <a:chOff x="5967355" y="4735645"/>
                      <a:chExt cx="2945471" cy="499140"/>
                    </a:xfrm>
                  </p:grpSpPr>
                  <p:grpSp>
                    <p:nvGrpSpPr>
                      <p:cNvPr id="524" name="Group 523"/>
                      <p:cNvGrpSpPr/>
                      <p:nvPr/>
                    </p:nvGrpSpPr>
                    <p:grpSpPr>
                      <a:xfrm>
                        <a:off x="5967355" y="4735645"/>
                        <a:ext cx="2945471" cy="499140"/>
                        <a:chOff x="3615424" y="2864764"/>
                        <a:chExt cx="1604204" cy="295720"/>
                      </a:xfrm>
                    </p:grpSpPr>
                    <p:cxnSp>
                      <p:nvCxnSpPr>
                        <p:cNvPr id="533" name="Straight Connector 532"/>
                        <p:cNvCxnSpPr/>
                        <p:nvPr/>
                      </p:nvCxnSpPr>
                      <p:spPr>
                        <a:xfrm>
                          <a:off x="3629445" y="3158782"/>
                          <a:ext cx="1520971" cy="1702"/>
                        </a:xfrm>
                        <a:prstGeom prst="line">
                          <a:avLst/>
                        </a:prstGeom>
                        <a:ln w="25400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grpSp>
                      <p:nvGrpSpPr>
                        <p:cNvPr id="534" name="Group 533"/>
                        <p:cNvGrpSpPr/>
                        <p:nvPr/>
                      </p:nvGrpSpPr>
                      <p:grpSpPr>
                        <a:xfrm>
                          <a:off x="3615424" y="2864764"/>
                          <a:ext cx="1604204" cy="288156"/>
                          <a:chOff x="3463024" y="3145847"/>
                          <a:chExt cx="1604204" cy="288156"/>
                        </a:xfrm>
                      </p:grpSpPr>
                      <p:sp>
                        <p:nvSpPr>
                          <p:cNvPr id="535" name="Rectangle 534"/>
                          <p:cNvSpPr/>
                          <p:nvPr/>
                        </p:nvSpPr>
                        <p:spPr>
                          <a:xfrm>
                            <a:off x="4303700" y="3236281"/>
                            <a:ext cx="209175" cy="94315"/>
                          </a:xfrm>
                          <a:prstGeom prst="rect">
                            <a:avLst/>
                          </a:prstGeom>
                          <a:solidFill>
                            <a:srgbClr val="0070C0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cxnSp>
                        <p:nvCxnSpPr>
                          <p:cNvPr id="536" name="Straight Arrow Connector 535"/>
                          <p:cNvCxnSpPr/>
                          <p:nvPr/>
                        </p:nvCxnSpPr>
                        <p:spPr>
                          <a:xfrm>
                            <a:off x="4334782" y="3322877"/>
                            <a:ext cx="0" cy="111126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537" name="Straight Arrow Connector 536"/>
                          <p:cNvCxnSpPr/>
                          <p:nvPr/>
                        </p:nvCxnSpPr>
                        <p:spPr>
                          <a:xfrm>
                            <a:off x="4408287" y="3321031"/>
                            <a:ext cx="0" cy="111126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538" name="Arc 537"/>
                          <p:cNvSpPr/>
                          <p:nvPr/>
                        </p:nvSpPr>
                        <p:spPr>
                          <a:xfrm rot="16200000">
                            <a:off x="3479681" y="3136501"/>
                            <a:ext cx="141121" cy="174435"/>
                          </a:xfrm>
                          <a:prstGeom prst="arc">
                            <a:avLst>
                              <a:gd name="adj1" fmla="val 11039415"/>
                              <a:gd name="adj2" fmla="val 20395203"/>
                            </a:avLst>
                          </a:prstGeom>
                          <a:ln w="25400"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cxnSp>
                        <p:nvCxnSpPr>
                          <p:cNvPr id="539" name="Straight Arrow Connector 538"/>
                          <p:cNvCxnSpPr/>
                          <p:nvPr/>
                        </p:nvCxnSpPr>
                        <p:spPr>
                          <a:xfrm>
                            <a:off x="4484058" y="3322877"/>
                            <a:ext cx="0" cy="111126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540" name="Arc 539"/>
                          <p:cNvSpPr/>
                          <p:nvPr/>
                        </p:nvSpPr>
                        <p:spPr>
                          <a:xfrm rot="16200000">
                            <a:off x="4235573" y="3132325"/>
                            <a:ext cx="134432" cy="176098"/>
                          </a:xfrm>
                          <a:prstGeom prst="arc">
                            <a:avLst>
                              <a:gd name="adj1" fmla="val 10716479"/>
                              <a:gd name="adj2" fmla="val 0"/>
                            </a:avLst>
                          </a:prstGeom>
                          <a:ln w="25400"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541" name="Rectangle 540"/>
                          <p:cNvSpPr/>
                          <p:nvPr/>
                        </p:nvSpPr>
                        <p:spPr>
                          <a:xfrm>
                            <a:off x="3926856" y="3228271"/>
                            <a:ext cx="209175" cy="94315"/>
                          </a:xfrm>
                          <a:prstGeom prst="rect">
                            <a:avLst/>
                          </a:prstGeom>
                          <a:solidFill>
                            <a:srgbClr val="0070C0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cxnSp>
                        <p:nvCxnSpPr>
                          <p:cNvPr id="542" name="Straight Arrow Connector 541"/>
                          <p:cNvCxnSpPr/>
                          <p:nvPr/>
                        </p:nvCxnSpPr>
                        <p:spPr>
                          <a:xfrm>
                            <a:off x="3957447" y="3321031"/>
                            <a:ext cx="0" cy="111126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543" name="Straight Arrow Connector 542"/>
                          <p:cNvCxnSpPr/>
                          <p:nvPr/>
                        </p:nvCxnSpPr>
                        <p:spPr>
                          <a:xfrm>
                            <a:off x="4031443" y="3321031"/>
                            <a:ext cx="0" cy="111126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544" name="Arc 543"/>
                          <p:cNvSpPr/>
                          <p:nvPr/>
                        </p:nvSpPr>
                        <p:spPr>
                          <a:xfrm rot="16200000">
                            <a:off x="3853415" y="3133467"/>
                            <a:ext cx="135052" cy="174435"/>
                          </a:xfrm>
                          <a:prstGeom prst="arc">
                            <a:avLst>
                              <a:gd name="adj1" fmla="val 10716479"/>
                              <a:gd name="adj2" fmla="val 0"/>
                            </a:avLst>
                          </a:prstGeom>
                          <a:ln w="25400"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cxnSp>
                        <p:nvCxnSpPr>
                          <p:cNvPr id="545" name="Straight Arrow Connector 544"/>
                          <p:cNvCxnSpPr/>
                          <p:nvPr/>
                        </p:nvCxnSpPr>
                        <p:spPr>
                          <a:xfrm>
                            <a:off x="4099475" y="3322586"/>
                            <a:ext cx="0" cy="111126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546" name="Arc 545"/>
                          <p:cNvSpPr/>
                          <p:nvPr/>
                        </p:nvSpPr>
                        <p:spPr>
                          <a:xfrm rot="16200000">
                            <a:off x="4614639" y="3131673"/>
                            <a:ext cx="135052" cy="170189"/>
                          </a:xfrm>
                          <a:prstGeom prst="arc">
                            <a:avLst>
                              <a:gd name="adj1" fmla="val 10716479"/>
                              <a:gd name="adj2" fmla="val 0"/>
                            </a:avLst>
                          </a:prstGeom>
                          <a:ln w="25400"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cxnSp>
                        <p:nvCxnSpPr>
                          <p:cNvPr id="547" name="Straight Connector 546"/>
                          <p:cNvCxnSpPr>
                            <a:stCxn id="570" idx="2"/>
                            <a:endCxn id="538" idx="2"/>
                          </p:cNvCxnSpPr>
                          <p:nvPr/>
                        </p:nvCxnSpPr>
                        <p:spPr>
                          <a:xfrm flipH="1">
                            <a:off x="3527793" y="3145847"/>
                            <a:ext cx="1539435" cy="9688"/>
                          </a:xfrm>
                          <a:prstGeom prst="line">
                            <a:avLst/>
                          </a:prstGeom>
                          <a:ln w="25400"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</p:grpSp>
                  <p:sp>
                    <p:nvSpPr>
                      <p:cNvPr id="525" name="Rectangle 524"/>
                      <p:cNvSpPr/>
                      <p:nvPr/>
                    </p:nvSpPr>
                    <p:spPr>
                      <a:xfrm>
                        <a:off x="6108327" y="4886477"/>
                        <a:ext cx="384065" cy="159193"/>
                      </a:xfrm>
                      <a:prstGeom prst="rect">
                        <a:avLst/>
                      </a:prstGeom>
                      <a:solidFill>
                        <a:srgbClr val="0070C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526" name="Straight Arrow Connector 525"/>
                      <p:cNvCxnSpPr/>
                      <p:nvPr/>
                    </p:nvCxnSpPr>
                    <p:spPr>
                      <a:xfrm>
                        <a:off x="6165398" y="5032640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27" name="Straight Arrow Connector 526"/>
                      <p:cNvCxnSpPr/>
                      <p:nvPr/>
                    </p:nvCxnSpPr>
                    <p:spPr>
                      <a:xfrm>
                        <a:off x="6309986" y="5031334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28" name="Straight Arrow Connector 527"/>
                      <p:cNvCxnSpPr/>
                      <p:nvPr/>
                    </p:nvCxnSpPr>
                    <p:spPr>
                      <a:xfrm>
                        <a:off x="6440790" y="5031334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529" name="Rectangle 528"/>
                      <p:cNvSpPr/>
                      <p:nvPr/>
                    </p:nvSpPr>
                    <p:spPr>
                      <a:xfrm>
                        <a:off x="8206204" y="4886477"/>
                        <a:ext cx="384065" cy="159193"/>
                      </a:xfrm>
                      <a:prstGeom prst="rect">
                        <a:avLst/>
                      </a:prstGeom>
                      <a:solidFill>
                        <a:srgbClr val="0070C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530" name="Straight Arrow Connector 529"/>
                      <p:cNvCxnSpPr/>
                      <p:nvPr/>
                    </p:nvCxnSpPr>
                    <p:spPr>
                      <a:xfrm>
                        <a:off x="8263274" y="5032640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31" name="Straight Arrow Connector 530"/>
                      <p:cNvCxnSpPr/>
                      <p:nvPr/>
                    </p:nvCxnSpPr>
                    <p:spPr>
                      <a:xfrm>
                        <a:off x="8398236" y="5029526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32" name="Straight Arrow Connector 531"/>
                      <p:cNvCxnSpPr/>
                      <p:nvPr/>
                    </p:nvCxnSpPr>
                    <p:spPr>
                      <a:xfrm>
                        <a:off x="8537359" y="5032640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grpSp>
                <p:nvGrpSpPr>
                  <p:cNvPr id="500" name="Group 499"/>
                  <p:cNvGrpSpPr/>
                  <p:nvPr/>
                </p:nvGrpSpPr>
                <p:grpSpPr>
                  <a:xfrm>
                    <a:off x="1182216" y="4921869"/>
                    <a:ext cx="3466524" cy="470742"/>
                    <a:chOff x="1182216" y="4921869"/>
                    <a:chExt cx="3466524" cy="470742"/>
                  </a:xfrm>
                </p:grpSpPr>
                <p:cxnSp>
                  <p:nvCxnSpPr>
                    <p:cNvPr id="501" name="Straight Connector 500"/>
                    <p:cNvCxnSpPr>
                      <a:stCxn id="497" idx="2"/>
                    </p:cNvCxnSpPr>
                    <p:nvPr/>
                  </p:nvCxnSpPr>
                  <p:spPr>
                    <a:xfrm flipV="1">
                      <a:off x="1182216" y="5386573"/>
                      <a:ext cx="3409999" cy="6038"/>
                    </a:xfrm>
                    <a:prstGeom prst="line">
                      <a:avLst/>
                    </a:prstGeom>
                    <a:ln w="2540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502" name="Rectangle 501"/>
                    <p:cNvSpPr/>
                    <p:nvPr/>
                  </p:nvSpPr>
                  <p:spPr>
                    <a:xfrm>
                      <a:off x="3330875" y="5050678"/>
                      <a:ext cx="380001" cy="154321"/>
                    </a:xfrm>
                    <a:prstGeom prst="rect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503" name="Straight Arrow Connector 502"/>
                    <p:cNvCxnSpPr/>
                    <p:nvPr/>
                  </p:nvCxnSpPr>
                  <p:spPr>
                    <a:xfrm>
                      <a:off x="3387341" y="5192369"/>
                      <a:ext cx="0" cy="18182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04" name="Straight Arrow Connector 503"/>
                    <p:cNvCxnSpPr/>
                    <p:nvPr/>
                  </p:nvCxnSpPr>
                  <p:spPr>
                    <a:xfrm>
                      <a:off x="3520875" y="5189349"/>
                      <a:ext cx="0" cy="18182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505" name="Arc 504"/>
                    <p:cNvSpPr/>
                    <p:nvPr/>
                  </p:nvSpPr>
                  <p:spPr>
                    <a:xfrm rot="16200000">
                      <a:off x="1851603" y="4876642"/>
                      <a:ext cx="220976" cy="316890"/>
                    </a:xfrm>
                    <a:prstGeom prst="arc">
                      <a:avLst>
                        <a:gd name="adj1" fmla="val 11039415"/>
                        <a:gd name="adj2" fmla="val 21377078"/>
                      </a:avLst>
                    </a:prstGeom>
                    <a:ln w="2540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506" name="Straight Arrow Connector 505"/>
                    <p:cNvCxnSpPr/>
                    <p:nvPr/>
                  </p:nvCxnSpPr>
                  <p:spPr>
                    <a:xfrm>
                      <a:off x="3658525" y="5192369"/>
                      <a:ext cx="0" cy="18182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507" name="Arc 506"/>
                    <p:cNvSpPr/>
                    <p:nvPr/>
                  </p:nvSpPr>
                  <p:spPr>
                    <a:xfrm rot="16200000">
                      <a:off x="3222130" y="4871273"/>
                      <a:ext cx="210495" cy="316222"/>
                    </a:xfrm>
                    <a:prstGeom prst="arc">
                      <a:avLst>
                        <a:gd name="adj1" fmla="val 10716479"/>
                        <a:gd name="adj2" fmla="val 20923847"/>
                      </a:avLst>
                    </a:prstGeom>
                    <a:ln w="2540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08" name="Rectangle 507"/>
                    <p:cNvSpPr/>
                    <p:nvPr/>
                  </p:nvSpPr>
                  <p:spPr>
                    <a:xfrm>
                      <a:off x="2646275" y="5037572"/>
                      <a:ext cx="380001" cy="154321"/>
                    </a:xfrm>
                    <a:prstGeom prst="rect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509" name="Straight Arrow Connector 508"/>
                    <p:cNvCxnSpPr/>
                    <p:nvPr/>
                  </p:nvCxnSpPr>
                  <p:spPr>
                    <a:xfrm>
                      <a:off x="2701849" y="5189349"/>
                      <a:ext cx="0" cy="18182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0" name="Straight Arrow Connector 509"/>
                    <p:cNvCxnSpPr/>
                    <p:nvPr/>
                  </p:nvCxnSpPr>
                  <p:spPr>
                    <a:xfrm>
                      <a:off x="2836275" y="5189349"/>
                      <a:ext cx="0" cy="18182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1" name="Straight Arrow Connector 510"/>
                    <p:cNvCxnSpPr/>
                    <p:nvPr/>
                  </p:nvCxnSpPr>
                  <p:spPr>
                    <a:xfrm>
                      <a:off x="2959866" y="5191893"/>
                      <a:ext cx="0" cy="18182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512" name="Arc 511"/>
                    <p:cNvSpPr/>
                    <p:nvPr/>
                  </p:nvSpPr>
                  <p:spPr>
                    <a:xfrm rot="16200000">
                      <a:off x="3914547" y="4873884"/>
                      <a:ext cx="204639" cy="306068"/>
                    </a:xfrm>
                    <a:prstGeom prst="arc">
                      <a:avLst>
                        <a:gd name="adj1" fmla="val 10716479"/>
                        <a:gd name="adj2" fmla="val 20869734"/>
                      </a:avLst>
                    </a:prstGeom>
                    <a:ln w="2540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513" name="Straight Connector 512"/>
                    <p:cNvCxnSpPr>
                      <a:stCxn id="538" idx="2"/>
                      <a:endCxn id="485" idx="2"/>
                    </p:cNvCxnSpPr>
                    <p:nvPr/>
                  </p:nvCxnSpPr>
                  <p:spPr>
                    <a:xfrm flipH="1">
                      <a:off x="1193062" y="4921869"/>
                      <a:ext cx="3455678" cy="2843"/>
                    </a:xfrm>
                    <a:prstGeom prst="line">
                      <a:avLst/>
                    </a:prstGeom>
                    <a:ln w="2540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514" name="Rectangle 513"/>
                    <p:cNvSpPr/>
                    <p:nvPr/>
                  </p:nvSpPr>
                  <p:spPr>
                    <a:xfrm>
                      <a:off x="1943126" y="5048923"/>
                      <a:ext cx="380001" cy="154322"/>
                    </a:xfrm>
                    <a:prstGeom prst="rect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515" name="Straight Arrow Connector 514"/>
                    <p:cNvCxnSpPr/>
                    <p:nvPr/>
                  </p:nvCxnSpPr>
                  <p:spPr>
                    <a:xfrm>
                      <a:off x="1999593" y="5190613"/>
                      <a:ext cx="0" cy="18182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6" name="Straight Arrow Connector 515"/>
                    <p:cNvCxnSpPr/>
                    <p:nvPr/>
                  </p:nvCxnSpPr>
                  <p:spPr>
                    <a:xfrm>
                      <a:off x="2142651" y="5189347"/>
                      <a:ext cx="0" cy="18182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7" name="Straight Arrow Connector 516"/>
                    <p:cNvCxnSpPr/>
                    <p:nvPr/>
                  </p:nvCxnSpPr>
                  <p:spPr>
                    <a:xfrm>
                      <a:off x="2272071" y="5189347"/>
                      <a:ext cx="0" cy="18182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518" name="Rectangle 517"/>
                    <p:cNvSpPr/>
                    <p:nvPr/>
                  </p:nvSpPr>
                  <p:spPr>
                    <a:xfrm>
                      <a:off x="4018805" y="5048923"/>
                      <a:ext cx="380001" cy="154322"/>
                    </a:xfrm>
                    <a:prstGeom prst="rect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519" name="Straight Arrow Connector 518"/>
                    <p:cNvCxnSpPr/>
                    <p:nvPr/>
                  </p:nvCxnSpPr>
                  <p:spPr>
                    <a:xfrm>
                      <a:off x="4075271" y="5190613"/>
                      <a:ext cx="0" cy="18182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20" name="Straight Arrow Connector 519"/>
                    <p:cNvCxnSpPr/>
                    <p:nvPr/>
                  </p:nvCxnSpPr>
                  <p:spPr>
                    <a:xfrm>
                      <a:off x="4208805" y="5187594"/>
                      <a:ext cx="0" cy="18182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21" name="Straight Arrow Connector 520"/>
                    <p:cNvCxnSpPr/>
                    <p:nvPr/>
                  </p:nvCxnSpPr>
                  <p:spPr>
                    <a:xfrm>
                      <a:off x="4346456" y="5190613"/>
                      <a:ext cx="0" cy="18182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497" name="Arc 496"/>
                <p:cNvSpPr/>
                <p:nvPr/>
              </p:nvSpPr>
              <p:spPr>
                <a:xfrm rot="16200000">
                  <a:off x="1025715" y="5387569"/>
                  <a:ext cx="334693" cy="344111"/>
                </a:xfrm>
                <a:prstGeom prst="arc">
                  <a:avLst>
                    <a:gd name="adj1" fmla="val 11039415"/>
                    <a:gd name="adj2" fmla="val 21377078"/>
                  </a:avLst>
                </a:prstGeom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98" name="Arc 497"/>
                <p:cNvSpPr/>
                <p:nvPr/>
              </p:nvSpPr>
              <p:spPr>
                <a:xfrm rot="16200000">
                  <a:off x="2539501" y="4871999"/>
                  <a:ext cx="220976" cy="316890"/>
                </a:xfrm>
                <a:prstGeom prst="arc">
                  <a:avLst>
                    <a:gd name="adj1" fmla="val 11039415"/>
                    <a:gd name="adj2" fmla="val 20228573"/>
                  </a:avLst>
                </a:prstGeom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491" name="Arc 490"/>
              <p:cNvSpPr/>
              <p:nvPr/>
            </p:nvSpPr>
            <p:spPr>
              <a:xfrm rot="16200000">
                <a:off x="9618814" y="4787897"/>
                <a:ext cx="227952" cy="320279"/>
              </a:xfrm>
              <a:prstGeom prst="arc">
                <a:avLst>
                  <a:gd name="adj1" fmla="val 10716479"/>
                  <a:gd name="adj2" fmla="val 20871757"/>
                </a:avLst>
              </a:prstGeom>
              <a:ln w="25400">
                <a:solidFill>
                  <a:schemeClr val="tx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92" name="Rectangle 491"/>
              <p:cNvSpPr/>
              <p:nvPr/>
            </p:nvSpPr>
            <p:spPr>
              <a:xfrm>
                <a:off x="9725605" y="4980793"/>
                <a:ext cx="384065" cy="159193"/>
              </a:xfrm>
              <a:prstGeom prst="rect">
                <a:avLst/>
              </a:prstGeom>
              <a:solidFill>
                <a:schemeClr val="tx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493" name="Straight Arrow Connector 492"/>
              <p:cNvCxnSpPr/>
              <p:nvPr/>
            </p:nvCxnSpPr>
            <p:spPr>
              <a:xfrm>
                <a:off x="9782675" y="5126957"/>
                <a:ext cx="0" cy="187568"/>
              </a:xfrm>
              <a:prstGeom prst="straightConnector1">
                <a:avLst/>
              </a:prstGeom>
              <a:ln w="6350" cmpd="sng">
                <a:solidFill>
                  <a:schemeClr val="tx1">
                    <a:lumMod val="75000"/>
                  </a:schemeClr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4" name="Straight Arrow Connector 493"/>
              <p:cNvCxnSpPr/>
              <p:nvPr/>
            </p:nvCxnSpPr>
            <p:spPr>
              <a:xfrm>
                <a:off x="9917637" y="5123842"/>
                <a:ext cx="0" cy="187568"/>
              </a:xfrm>
              <a:prstGeom prst="straightConnector1">
                <a:avLst/>
              </a:prstGeom>
              <a:ln w="6350" cmpd="sng">
                <a:solidFill>
                  <a:schemeClr val="tx1">
                    <a:lumMod val="75000"/>
                  </a:schemeClr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5" name="Straight Arrow Connector 494"/>
              <p:cNvCxnSpPr/>
              <p:nvPr/>
            </p:nvCxnSpPr>
            <p:spPr>
              <a:xfrm>
                <a:off x="10056760" y="5126957"/>
                <a:ext cx="0" cy="187568"/>
              </a:xfrm>
              <a:prstGeom prst="straightConnector1">
                <a:avLst/>
              </a:prstGeom>
              <a:ln w="6350" cmpd="sng">
                <a:solidFill>
                  <a:schemeClr val="tx1">
                    <a:lumMod val="75000"/>
                  </a:schemeClr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83" name="TextBox 482"/>
            <p:cNvSpPr txBox="1"/>
            <p:nvPr/>
          </p:nvSpPr>
          <p:spPr>
            <a:xfrm>
              <a:off x="9949642" y="4337797"/>
              <a:ext cx="14345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Drive Beam</a:t>
              </a:r>
              <a:endParaRPr lang="en-GB" sz="1400" dirty="0"/>
            </a:p>
          </p:txBody>
        </p:sp>
        <p:sp>
          <p:nvSpPr>
            <p:cNvPr id="484" name="TextBox 483"/>
            <p:cNvSpPr txBox="1"/>
            <p:nvPr/>
          </p:nvSpPr>
          <p:spPr>
            <a:xfrm>
              <a:off x="10006735" y="5824821"/>
              <a:ext cx="14345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Main Beam</a:t>
              </a:r>
              <a:endParaRPr lang="en-GB" sz="1400" dirty="0"/>
            </a:p>
          </p:txBody>
        </p:sp>
        <p:sp>
          <p:nvSpPr>
            <p:cNvPr id="485" name="Arc 484"/>
            <p:cNvSpPr/>
            <p:nvPr/>
          </p:nvSpPr>
          <p:spPr>
            <a:xfrm rot="16200000">
              <a:off x="724519" y="4828482"/>
              <a:ext cx="220976" cy="316890"/>
            </a:xfrm>
            <a:prstGeom prst="arc">
              <a:avLst>
                <a:gd name="adj1" fmla="val 11039415"/>
                <a:gd name="adj2" fmla="val 21377078"/>
              </a:avLst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6" name="Rectangle 485"/>
            <p:cNvSpPr/>
            <p:nvPr/>
          </p:nvSpPr>
          <p:spPr>
            <a:xfrm>
              <a:off x="816042" y="5000763"/>
              <a:ext cx="380001" cy="15432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87" name="Straight Arrow Connector 486"/>
            <p:cNvCxnSpPr/>
            <p:nvPr/>
          </p:nvCxnSpPr>
          <p:spPr>
            <a:xfrm>
              <a:off x="872509" y="5142453"/>
              <a:ext cx="0" cy="181828"/>
            </a:xfrm>
            <a:prstGeom prst="straightConnector1">
              <a:avLst/>
            </a:prstGeom>
            <a:ln w="6350" cmpd="sng">
              <a:solidFill>
                <a:srgbClr val="0070C0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8" name="Straight Arrow Connector 487"/>
            <p:cNvCxnSpPr/>
            <p:nvPr/>
          </p:nvCxnSpPr>
          <p:spPr>
            <a:xfrm>
              <a:off x="1015567" y="5141187"/>
              <a:ext cx="0" cy="181828"/>
            </a:xfrm>
            <a:prstGeom prst="straightConnector1">
              <a:avLst/>
            </a:prstGeom>
            <a:ln w="6350" cmpd="sng">
              <a:solidFill>
                <a:srgbClr val="0070C0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9" name="Straight Arrow Connector 488"/>
            <p:cNvCxnSpPr/>
            <p:nvPr/>
          </p:nvCxnSpPr>
          <p:spPr>
            <a:xfrm>
              <a:off x="1144987" y="5141187"/>
              <a:ext cx="0" cy="181828"/>
            </a:xfrm>
            <a:prstGeom prst="straightConnector1">
              <a:avLst/>
            </a:prstGeom>
            <a:ln w="6350" cmpd="sng">
              <a:solidFill>
                <a:srgbClr val="0070C0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594123" y="6301312"/>
            <a:ext cx="597877" cy="556688"/>
          </a:xfrm>
        </p:spPr>
        <p:txBody>
          <a:bodyPr/>
          <a:lstStyle/>
          <a:p>
            <a:fld id="{6D22F896-40B5-4ADD-8801-0D06FADFA09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479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" name="Group 104"/>
          <p:cNvGrpSpPr/>
          <p:nvPr/>
        </p:nvGrpSpPr>
        <p:grpSpPr>
          <a:xfrm>
            <a:off x="482601" y="4337797"/>
            <a:ext cx="10958726" cy="1794802"/>
            <a:chOff x="482601" y="4337797"/>
            <a:chExt cx="10958726" cy="1794802"/>
          </a:xfrm>
        </p:grpSpPr>
        <p:grpSp>
          <p:nvGrpSpPr>
            <p:cNvPr id="106" name="Group 105"/>
            <p:cNvGrpSpPr/>
            <p:nvPr/>
          </p:nvGrpSpPr>
          <p:grpSpPr>
            <a:xfrm>
              <a:off x="482601" y="4343925"/>
              <a:ext cx="10521068" cy="1788674"/>
              <a:chOff x="482601" y="4343925"/>
              <a:chExt cx="10521068" cy="1788674"/>
            </a:xfrm>
          </p:grpSpPr>
          <p:grpSp>
            <p:nvGrpSpPr>
              <p:cNvPr id="114" name="Group 113"/>
              <p:cNvGrpSpPr/>
              <p:nvPr/>
            </p:nvGrpSpPr>
            <p:grpSpPr>
              <a:xfrm>
                <a:off x="482601" y="4343925"/>
                <a:ext cx="10521068" cy="1788674"/>
                <a:chOff x="847823" y="4392085"/>
                <a:chExt cx="10521068" cy="1788674"/>
              </a:xfrm>
            </p:grpSpPr>
            <p:grpSp>
              <p:nvGrpSpPr>
                <p:cNvPr id="120" name="Group 119"/>
                <p:cNvGrpSpPr/>
                <p:nvPr/>
              </p:nvGrpSpPr>
              <p:grpSpPr>
                <a:xfrm>
                  <a:off x="847823" y="4392085"/>
                  <a:ext cx="10521068" cy="1788674"/>
                  <a:chOff x="847823" y="4392085"/>
                  <a:chExt cx="10521068" cy="1788674"/>
                </a:xfrm>
              </p:grpSpPr>
              <p:grpSp>
                <p:nvGrpSpPr>
                  <p:cNvPr id="123" name="Group 122"/>
                  <p:cNvGrpSpPr/>
                  <p:nvPr/>
                </p:nvGrpSpPr>
                <p:grpSpPr>
                  <a:xfrm>
                    <a:off x="847823" y="4392085"/>
                    <a:ext cx="10521068" cy="1788674"/>
                    <a:chOff x="8096" y="4290620"/>
                    <a:chExt cx="10521068" cy="1788674"/>
                  </a:xfrm>
                </p:grpSpPr>
                <p:grpSp>
                  <p:nvGrpSpPr>
                    <p:cNvPr id="146" name="Group 145"/>
                    <p:cNvGrpSpPr/>
                    <p:nvPr/>
                  </p:nvGrpSpPr>
                  <p:grpSpPr>
                    <a:xfrm>
                      <a:off x="8096" y="4290620"/>
                      <a:ext cx="10521068" cy="1788674"/>
                      <a:chOff x="-470875" y="4238303"/>
                      <a:chExt cx="10521068" cy="1788674"/>
                    </a:xfrm>
                  </p:grpSpPr>
                  <p:grpSp>
                    <p:nvGrpSpPr>
                      <p:cNvPr id="172" name="Group 171"/>
                      <p:cNvGrpSpPr/>
                      <p:nvPr/>
                    </p:nvGrpSpPr>
                    <p:grpSpPr>
                      <a:xfrm>
                        <a:off x="-470875" y="4238303"/>
                        <a:ext cx="10521068" cy="1788674"/>
                        <a:chOff x="108943" y="2570107"/>
                        <a:chExt cx="5730131" cy="1059715"/>
                      </a:xfrm>
                    </p:grpSpPr>
                    <p:sp>
                      <p:nvSpPr>
                        <p:cNvPr id="183" name="Rectangle 182"/>
                        <p:cNvSpPr/>
                        <p:nvPr/>
                      </p:nvSpPr>
                      <p:spPr>
                        <a:xfrm>
                          <a:off x="108943" y="2570107"/>
                          <a:ext cx="5730131" cy="1059715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lumMod val="20000"/>
                            <a:lumOff val="80000"/>
                            <a:alpha val="58000"/>
                          </a:scheme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cxnSp>
                      <p:nvCxnSpPr>
                        <p:cNvPr id="184" name="Straight Arrow Connector 183"/>
                        <p:cNvCxnSpPr>
                          <a:endCxn id="173" idx="1"/>
                        </p:cNvCxnSpPr>
                        <p:nvPr/>
                      </p:nvCxnSpPr>
                      <p:spPr>
                        <a:xfrm flipV="1">
                          <a:off x="5055441" y="3152888"/>
                          <a:ext cx="449614" cy="1113"/>
                        </a:xfrm>
                        <a:prstGeom prst="straightConnector1">
                          <a:avLst/>
                        </a:prstGeom>
                        <a:ln w="6350" cmpd="sng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headEnd w="sm" len="sm"/>
                          <a:tailEnd type="triangle" w="sm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grpSp>
                      <p:nvGrpSpPr>
                        <p:cNvPr id="185" name="Group 184"/>
                        <p:cNvGrpSpPr/>
                        <p:nvPr/>
                      </p:nvGrpSpPr>
                      <p:grpSpPr>
                        <a:xfrm>
                          <a:off x="290628" y="3157471"/>
                          <a:ext cx="5258382" cy="212838"/>
                          <a:chOff x="290628" y="3157471"/>
                          <a:chExt cx="5258382" cy="212838"/>
                        </a:xfrm>
                      </p:grpSpPr>
                      <p:cxnSp>
                        <p:nvCxnSpPr>
                          <p:cNvPr id="205" name="Straight Connector 204"/>
                          <p:cNvCxnSpPr/>
                          <p:nvPr/>
                        </p:nvCxnSpPr>
                        <p:spPr>
                          <a:xfrm flipV="1">
                            <a:off x="3629445" y="3157471"/>
                            <a:ext cx="1430227" cy="1310"/>
                          </a:xfrm>
                          <a:prstGeom prst="line">
                            <a:avLst/>
                          </a:prstGeom>
                          <a:ln w="25400"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206" name="Straight Connector 205"/>
                          <p:cNvCxnSpPr>
                            <a:stCxn id="121" idx="0"/>
                            <a:endCxn id="186" idx="0"/>
                          </p:cNvCxnSpPr>
                          <p:nvPr/>
                        </p:nvCxnSpPr>
                        <p:spPr>
                          <a:xfrm>
                            <a:off x="290628" y="3360744"/>
                            <a:ext cx="5258382" cy="9565"/>
                          </a:xfrm>
                          <a:prstGeom prst="line">
                            <a:avLst/>
                          </a:prstGeom>
                          <a:ln w="25400"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186" name="Arc 185"/>
                        <p:cNvSpPr/>
                        <p:nvPr/>
                      </p:nvSpPr>
                      <p:spPr>
                        <a:xfrm>
                          <a:off x="5473849" y="3370253"/>
                          <a:ext cx="155707" cy="185978"/>
                        </a:xfrm>
                        <a:prstGeom prst="arc">
                          <a:avLst>
                            <a:gd name="adj1" fmla="val 16091704"/>
                            <a:gd name="adj2" fmla="val 0"/>
                          </a:avLst>
                        </a:prstGeom>
                        <a:ln w="25400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187" name="Arc 186"/>
                        <p:cNvSpPr/>
                        <p:nvPr/>
                      </p:nvSpPr>
                      <p:spPr>
                        <a:xfrm flipH="1">
                          <a:off x="5629557" y="3370253"/>
                          <a:ext cx="155707" cy="185978"/>
                        </a:xfrm>
                        <a:prstGeom prst="arc">
                          <a:avLst>
                            <a:gd name="adj1" fmla="val 16091704"/>
                            <a:gd name="adj2" fmla="val 0"/>
                          </a:avLst>
                        </a:prstGeom>
                        <a:ln w="25400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grpSp>
                      <p:nvGrpSpPr>
                        <p:cNvPr id="188" name="Group 187"/>
                        <p:cNvGrpSpPr/>
                        <p:nvPr/>
                      </p:nvGrpSpPr>
                      <p:grpSpPr>
                        <a:xfrm>
                          <a:off x="3614978" y="2678974"/>
                          <a:ext cx="2154941" cy="474480"/>
                          <a:chOff x="3614978" y="2678974"/>
                          <a:chExt cx="2154941" cy="474480"/>
                        </a:xfrm>
                      </p:grpSpPr>
                      <p:grpSp>
                        <p:nvGrpSpPr>
                          <p:cNvPr id="189" name="Group 188"/>
                          <p:cNvGrpSpPr/>
                          <p:nvPr/>
                        </p:nvGrpSpPr>
                        <p:grpSpPr>
                          <a:xfrm>
                            <a:off x="3614978" y="2864893"/>
                            <a:ext cx="1918108" cy="288561"/>
                            <a:chOff x="3462578" y="3145976"/>
                            <a:chExt cx="1918108" cy="288561"/>
                          </a:xfrm>
                        </p:grpSpPr>
                        <p:sp>
                          <p:nvSpPr>
                            <p:cNvPr id="192" name="Rectangle 191"/>
                            <p:cNvSpPr/>
                            <p:nvPr/>
                          </p:nvSpPr>
                          <p:spPr>
                            <a:xfrm>
                              <a:off x="4303700" y="3236281"/>
                              <a:ext cx="209175" cy="94315"/>
                            </a:xfrm>
                            <a:prstGeom prst="rect">
                              <a:avLst/>
                            </a:prstGeom>
                            <a:solidFill>
                              <a:srgbClr val="0070C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cxnSp>
                          <p:nvCxnSpPr>
                            <p:cNvPr id="193" name="Straight Arrow Connector 192"/>
                            <p:cNvCxnSpPr/>
                            <p:nvPr/>
                          </p:nvCxnSpPr>
                          <p:spPr>
                            <a:xfrm>
                              <a:off x="4334782" y="3322877"/>
                              <a:ext cx="0" cy="111126"/>
                            </a:xfrm>
                            <a:prstGeom prst="straightConnector1">
                              <a:avLst/>
                            </a:prstGeom>
                            <a:ln w="6350" cmpd="sng">
                              <a:solidFill>
                                <a:srgbClr val="0070C0"/>
                              </a:solidFill>
                              <a:headEnd w="sm" len="sm"/>
                              <a:tailEnd type="triangle" w="sm" len="sm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94" name="Straight Arrow Connector 193"/>
                            <p:cNvCxnSpPr/>
                            <p:nvPr/>
                          </p:nvCxnSpPr>
                          <p:spPr>
                            <a:xfrm>
                              <a:off x="4408287" y="3321031"/>
                              <a:ext cx="0" cy="111126"/>
                            </a:xfrm>
                            <a:prstGeom prst="straightConnector1">
                              <a:avLst/>
                            </a:prstGeom>
                            <a:ln w="6350" cmpd="sng">
                              <a:solidFill>
                                <a:srgbClr val="0070C0"/>
                              </a:solidFill>
                              <a:headEnd w="sm" len="sm"/>
                              <a:tailEnd type="triangle" w="sm" len="sm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195" name="Arc 194"/>
                            <p:cNvSpPr/>
                            <p:nvPr/>
                          </p:nvSpPr>
                          <p:spPr>
                            <a:xfrm rot="16200000">
                              <a:off x="3482270" y="3135983"/>
                              <a:ext cx="135052" cy="174435"/>
                            </a:xfrm>
                            <a:prstGeom prst="arc">
                              <a:avLst>
                                <a:gd name="adj1" fmla="val 11039415"/>
                                <a:gd name="adj2" fmla="val 0"/>
                              </a:avLst>
                            </a:prstGeom>
                            <a:ln w="25400">
                              <a:solidFill>
                                <a:srgbClr val="FF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cxnSp>
                          <p:nvCxnSpPr>
                            <p:cNvPr id="196" name="Straight Arrow Connector 195"/>
                            <p:cNvCxnSpPr/>
                            <p:nvPr/>
                          </p:nvCxnSpPr>
                          <p:spPr>
                            <a:xfrm>
                              <a:off x="4484058" y="3322877"/>
                              <a:ext cx="0" cy="111126"/>
                            </a:xfrm>
                            <a:prstGeom prst="straightConnector1">
                              <a:avLst/>
                            </a:prstGeom>
                            <a:ln w="6350" cmpd="sng">
                              <a:solidFill>
                                <a:srgbClr val="0070C0"/>
                              </a:solidFill>
                              <a:headEnd w="sm" len="sm"/>
                              <a:tailEnd type="triangle" w="sm" len="sm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197" name="Arc 196"/>
                            <p:cNvSpPr/>
                            <p:nvPr/>
                          </p:nvSpPr>
                          <p:spPr>
                            <a:xfrm rot="16200000">
                              <a:off x="4235909" y="3131467"/>
                              <a:ext cx="131055" cy="174435"/>
                            </a:xfrm>
                            <a:prstGeom prst="arc">
                              <a:avLst>
                                <a:gd name="adj1" fmla="val 10716479"/>
                                <a:gd name="adj2" fmla="val 0"/>
                              </a:avLst>
                            </a:prstGeom>
                            <a:ln w="25400">
                              <a:solidFill>
                                <a:srgbClr val="FF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sp>
                          <p:nvSpPr>
                            <p:cNvPr id="198" name="Rectangle 197"/>
                            <p:cNvSpPr/>
                            <p:nvPr/>
                          </p:nvSpPr>
                          <p:spPr>
                            <a:xfrm>
                              <a:off x="3921738" y="3232685"/>
                              <a:ext cx="209175" cy="94315"/>
                            </a:xfrm>
                            <a:prstGeom prst="rect">
                              <a:avLst/>
                            </a:prstGeom>
                            <a:solidFill>
                              <a:srgbClr val="0070C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cxnSp>
                          <p:nvCxnSpPr>
                            <p:cNvPr id="199" name="Straight Arrow Connector 198"/>
                            <p:cNvCxnSpPr/>
                            <p:nvPr/>
                          </p:nvCxnSpPr>
                          <p:spPr>
                            <a:xfrm>
                              <a:off x="3952329" y="3323411"/>
                              <a:ext cx="0" cy="111126"/>
                            </a:xfrm>
                            <a:prstGeom prst="straightConnector1">
                              <a:avLst/>
                            </a:prstGeom>
                            <a:ln w="6350" cmpd="sng">
                              <a:solidFill>
                                <a:srgbClr val="0070C0"/>
                              </a:solidFill>
                              <a:headEnd w="sm" len="sm"/>
                              <a:tailEnd type="triangle" w="sm" len="sm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00" name="Straight Arrow Connector 199"/>
                            <p:cNvCxnSpPr/>
                            <p:nvPr/>
                          </p:nvCxnSpPr>
                          <p:spPr>
                            <a:xfrm>
                              <a:off x="4026325" y="3323411"/>
                              <a:ext cx="0" cy="111126"/>
                            </a:xfrm>
                            <a:prstGeom prst="straightConnector1">
                              <a:avLst/>
                            </a:prstGeom>
                            <a:ln w="6350" cmpd="sng">
                              <a:solidFill>
                                <a:srgbClr val="0070C0"/>
                              </a:solidFill>
                              <a:headEnd w="sm" len="sm"/>
                              <a:tailEnd type="triangle" w="sm" len="sm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201" name="Arc 200"/>
                            <p:cNvSpPr/>
                            <p:nvPr/>
                          </p:nvSpPr>
                          <p:spPr>
                            <a:xfrm rot="16200000">
                              <a:off x="3853415" y="3133467"/>
                              <a:ext cx="135052" cy="174435"/>
                            </a:xfrm>
                            <a:prstGeom prst="arc">
                              <a:avLst>
                                <a:gd name="adj1" fmla="val 10716479"/>
                                <a:gd name="adj2" fmla="val 0"/>
                              </a:avLst>
                            </a:prstGeom>
                            <a:ln w="25400">
                              <a:solidFill>
                                <a:srgbClr val="FF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cxnSp>
                          <p:nvCxnSpPr>
                            <p:cNvPr id="202" name="Straight Arrow Connector 201"/>
                            <p:cNvCxnSpPr/>
                            <p:nvPr/>
                          </p:nvCxnSpPr>
                          <p:spPr>
                            <a:xfrm>
                              <a:off x="4094357" y="3322877"/>
                              <a:ext cx="0" cy="111126"/>
                            </a:xfrm>
                            <a:prstGeom prst="straightConnector1">
                              <a:avLst/>
                            </a:prstGeom>
                            <a:ln w="6350" cmpd="sng">
                              <a:solidFill>
                                <a:srgbClr val="0070C0"/>
                              </a:solidFill>
                              <a:headEnd w="sm" len="sm"/>
                              <a:tailEnd type="triangle" w="sm" len="sm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203" name="Arc 202"/>
                            <p:cNvSpPr/>
                            <p:nvPr/>
                          </p:nvSpPr>
                          <p:spPr>
                            <a:xfrm rot="16200000">
                              <a:off x="4609344" y="3127623"/>
                              <a:ext cx="135052" cy="174435"/>
                            </a:xfrm>
                            <a:prstGeom prst="arc">
                              <a:avLst>
                                <a:gd name="adj1" fmla="val 10716479"/>
                                <a:gd name="adj2" fmla="val 0"/>
                              </a:avLst>
                            </a:prstGeom>
                            <a:ln w="25400">
                              <a:solidFill>
                                <a:srgbClr val="FF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cxnSp>
                          <p:nvCxnSpPr>
                            <p:cNvPr id="204" name="Straight Connector 203"/>
                            <p:cNvCxnSpPr>
                              <a:stCxn id="190" idx="0"/>
                              <a:endCxn id="195" idx="2"/>
                            </p:cNvCxnSpPr>
                            <p:nvPr/>
                          </p:nvCxnSpPr>
                          <p:spPr>
                            <a:xfrm flipH="1">
                              <a:off x="3549797" y="3145976"/>
                              <a:ext cx="1830889" cy="9699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FF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sp>
                        <p:nvSpPr>
                          <p:cNvPr id="190" name="Arc 189"/>
                          <p:cNvSpPr/>
                          <p:nvPr/>
                        </p:nvSpPr>
                        <p:spPr>
                          <a:xfrm flipV="1">
                            <a:off x="5460522" y="2678974"/>
                            <a:ext cx="150511" cy="185978"/>
                          </a:xfrm>
                          <a:prstGeom prst="arc">
                            <a:avLst>
                              <a:gd name="adj1" fmla="val 16091704"/>
                              <a:gd name="adj2" fmla="val 0"/>
                            </a:avLst>
                          </a:prstGeom>
                          <a:ln w="25400"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191" name="Arc 190"/>
                          <p:cNvSpPr/>
                          <p:nvPr/>
                        </p:nvSpPr>
                        <p:spPr>
                          <a:xfrm flipH="1" flipV="1">
                            <a:off x="5619408" y="2679196"/>
                            <a:ext cx="150511" cy="185978"/>
                          </a:xfrm>
                          <a:prstGeom prst="arc">
                            <a:avLst>
                              <a:gd name="adj1" fmla="val 16091704"/>
                              <a:gd name="adj2" fmla="val 0"/>
                            </a:avLst>
                          </a:prstGeom>
                          <a:ln w="25400"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</p:grpSp>
                  </p:grpSp>
                  <p:sp>
                    <p:nvSpPr>
                      <p:cNvPr id="173" name="Rectangle 172"/>
                      <p:cNvSpPr/>
                      <p:nvPr/>
                    </p:nvSpPr>
                    <p:spPr>
                      <a:xfrm>
                        <a:off x="9436903" y="5075398"/>
                        <a:ext cx="384065" cy="293138"/>
                      </a:xfrm>
                      <a:prstGeom prst="rect">
                        <a:avLst/>
                      </a:prstGeom>
                      <a:solidFill>
                        <a:srgbClr val="0070C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74" name="Rectangle 173"/>
                      <p:cNvSpPr/>
                      <p:nvPr/>
                    </p:nvSpPr>
                    <p:spPr>
                      <a:xfrm>
                        <a:off x="6117680" y="4884857"/>
                        <a:ext cx="384065" cy="159193"/>
                      </a:xfrm>
                      <a:prstGeom prst="rect">
                        <a:avLst/>
                      </a:prstGeom>
                      <a:solidFill>
                        <a:srgbClr val="0070C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175" name="Straight Arrow Connector 174"/>
                      <p:cNvCxnSpPr/>
                      <p:nvPr/>
                    </p:nvCxnSpPr>
                    <p:spPr>
                      <a:xfrm>
                        <a:off x="6174750" y="5031021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76" name="Straight Arrow Connector 175"/>
                      <p:cNvCxnSpPr/>
                      <p:nvPr/>
                    </p:nvCxnSpPr>
                    <p:spPr>
                      <a:xfrm>
                        <a:off x="6309712" y="5027906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77" name="Straight Arrow Connector 176"/>
                      <p:cNvCxnSpPr/>
                      <p:nvPr/>
                    </p:nvCxnSpPr>
                    <p:spPr>
                      <a:xfrm>
                        <a:off x="6448835" y="5031021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79" name="Rectangle 178"/>
                      <p:cNvSpPr/>
                      <p:nvPr/>
                    </p:nvSpPr>
                    <p:spPr>
                      <a:xfrm>
                        <a:off x="8188912" y="4884857"/>
                        <a:ext cx="384065" cy="159193"/>
                      </a:xfrm>
                      <a:prstGeom prst="rect">
                        <a:avLst/>
                      </a:prstGeom>
                      <a:solidFill>
                        <a:srgbClr val="0070C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180" name="Straight Arrow Connector 179"/>
                      <p:cNvCxnSpPr/>
                      <p:nvPr/>
                    </p:nvCxnSpPr>
                    <p:spPr>
                      <a:xfrm>
                        <a:off x="8245982" y="5031021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81" name="Straight Arrow Connector 180"/>
                      <p:cNvCxnSpPr/>
                      <p:nvPr/>
                    </p:nvCxnSpPr>
                    <p:spPr>
                      <a:xfrm>
                        <a:off x="8380944" y="5027906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82" name="Straight Arrow Connector 181"/>
                      <p:cNvCxnSpPr/>
                      <p:nvPr/>
                    </p:nvCxnSpPr>
                    <p:spPr>
                      <a:xfrm>
                        <a:off x="8520067" y="5031021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147" name="Group 146"/>
                    <p:cNvGrpSpPr/>
                    <p:nvPr/>
                  </p:nvGrpSpPr>
                  <p:grpSpPr>
                    <a:xfrm>
                      <a:off x="3691349" y="4804557"/>
                      <a:ext cx="2914304" cy="483863"/>
                      <a:chOff x="5967355" y="4735652"/>
                      <a:chExt cx="2945471" cy="499137"/>
                    </a:xfrm>
                  </p:grpSpPr>
                  <p:grpSp>
                    <p:nvGrpSpPr>
                      <p:cNvPr id="148" name="Group 147"/>
                      <p:cNvGrpSpPr/>
                      <p:nvPr/>
                    </p:nvGrpSpPr>
                    <p:grpSpPr>
                      <a:xfrm>
                        <a:off x="5967355" y="4735652"/>
                        <a:ext cx="2945471" cy="499137"/>
                        <a:chOff x="3615424" y="2864766"/>
                        <a:chExt cx="1604204" cy="295718"/>
                      </a:xfrm>
                    </p:grpSpPr>
                    <p:cxnSp>
                      <p:nvCxnSpPr>
                        <p:cNvPr id="157" name="Straight Connector 156"/>
                        <p:cNvCxnSpPr/>
                        <p:nvPr/>
                      </p:nvCxnSpPr>
                      <p:spPr>
                        <a:xfrm>
                          <a:off x="3629445" y="3158782"/>
                          <a:ext cx="1520971" cy="1702"/>
                        </a:xfrm>
                        <a:prstGeom prst="line">
                          <a:avLst/>
                        </a:prstGeom>
                        <a:ln w="25400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grpSp>
                      <p:nvGrpSpPr>
                        <p:cNvPr id="158" name="Group 157"/>
                        <p:cNvGrpSpPr/>
                        <p:nvPr/>
                      </p:nvGrpSpPr>
                      <p:grpSpPr>
                        <a:xfrm>
                          <a:off x="3615424" y="2864766"/>
                          <a:ext cx="1604204" cy="288154"/>
                          <a:chOff x="3463024" y="3145849"/>
                          <a:chExt cx="1604204" cy="288154"/>
                        </a:xfrm>
                      </p:grpSpPr>
                      <p:sp>
                        <p:nvSpPr>
                          <p:cNvPr id="159" name="Rectangle 158"/>
                          <p:cNvSpPr/>
                          <p:nvPr/>
                        </p:nvSpPr>
                        <p:spPr>
                          <a:xfrm>
                            <a:off x="4303700" y="3236281"/>
                            <a:ext cx="209175" cy="94315"/>
                          </a:xfrm>
                          <a:prstGeom prst="rect">
                            <a:avLst/>
                          </a:prstGeom>
                          <a:solidFill>
                            <a:srgbClr val="0070C0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cxnSp>
                        <p:nvCxnSpPr>
                          <p:cNvPr id="160" name="Straight Arrow Connector 159"/>
                          <p:cNvCxnSpPr/>
                          <p:nvPr/>
                        </p:nvCxnSpPr>
                        <p:spPr>
                          <a:xfrm>
                            <a:off x="4334782" y="3322877"/>
                            <a:ext cx="0" cy="111126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61" name="Straight Arrow Connector 160"/>
                          <p:cNvCxnSpPr/>
                          <p:nvPr/>
                        </p:nvCxnSpPr>
                        <p:spPr>
                          <a:xfrm>
                            <a:off x="4408287" y="3321031"/>
                            <a:ext cx="0" cy="111126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162" name="Arc 161"/>
                          <p:cNvSpPr/>
                          <p:nvPr/>
                        </p:nvSpPr>
                        <p:spPr>
                          <a:xfrm rot="16200000">
                            <a:off x="3479681" y="3136501"/>
                            <a:ext cx="141121" cy="174435"/>
                          </a:xfrm>
                          <a:prstGeom prst="arc">
                            <a:avLst>
                              <a:gd name="adj1" fmla="val 11039415"/>
                              <a:gd name="adj2" fmla="val 20395203"/>
                            </a:avLst>
                          </a:prstGeom>
                          <a:ln w="25400"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cxnSp>
                        <p:nvCxnSpPr>
                          <p:cNvPr id="163" name="Straight Arrow Connector 162"/>
                          <p:cNvCxnSpPr/>
                          <p:nvPr/>
                        </p:nvCxnSpPr>
                        <p:spPr>
                          <a:xfrm>
                            <a:off x="4484058" y="3322877"/>
                            <a:ext cx="0" cy="111126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164" name="Arc 163"/>
                          <p:cNvSpPr/>
                          <p:nvPr/>
                        </p:nvSpPr>
                        <p:spPr>
                          <a:xfrm rot="16200000">
                            <a:off x="4235573" y="3132325"/>
                            <a:ext cx="134432" cy="176098"/>
                          </a:xfrm>
                          <a:prstGeom prst="arc">
                            <a:avLst>
                              <a:gd name="adj1" fmla="val 10716479"/>
                              <a:gd name="adj2" fmla="val 0"/>
                            </a:avLst>
                          </a:prstGeom>
                          <a:ln w="25400"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165" name="Rectangle 164"/>
                          <p:cNvSpPr/>
                          <p:nvPr/>
                        </p:nvSpPr>
                        <p:spPr>
                          <a:xfrm>
                            <a:off x="3926856" y="3228271"/>
                            <a:ext cx="209175" cy="94315"/>
                          </a:xfrm>
                          <a:prstGeom prst="rect">
                            <a:avLst/>
                          </a:prstGeom>
                          <a:solidFill>
                            <a:srgbClr val="0070C0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cxnSp>
                        <p:nvCxnSpPr>
                          <p:cNvPr id="166" name="Straight Arrow Connector 165"/>
                          <p:cNvCxnSpPr/>
                          <p:nvPr/>
                        </p:nvCxnSpPr>
                        <p:spPr>
                          <a:xfrm>
                            <a:off x="3957447" y="3321031"/>
                            <a:ext cx="0" cy="111126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67" name="Straight Arrow Connector 166"/>
                          <p:cNvCxnSpPr/>
                          <p:nvPr/>
                        </p:nvCxnSpPr>
                        <p:spPr>
                          <a:xfrm>
                            <a:off x="4031443" y="3321031"/>
                            <a:ext cx="0" cy="111126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168" name="Arc 167"/>
                          <p:cNvSpPr/>
                          <p:nvPr/>
                        </p:nvSpPr>
                        <p:spPr>
                          <a:xfrm rot="16200000">
                            <a:off x="3853415" y="3133467"/>
                            <a:ext cx="135052" cy="174435"/>
                          </a:xfrm>
                          <a:prstGeom prst="arc">
                            <a:avLst>
                              <a:gd name="adj1" fmla="val 10716479"/>
                              <a:gd name="adj2" fmla="val 0"/>
                            </a:avLst>
                          </a:prstGeom>
                          <a:ln w="25400"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cxnSp>
                        <p:nvCxnSpPr>
                          <p:cNvPr id="169" name="Straight Arrow Connector 168"/>
                          <p:cNvCxnSpPr/>
                          <p:nvPr/>
                        </p:nvCxnSpPr>
                        <p:spPr>
                          <a:xfrm>
                            <a:off x="4099475" y="3322586"/>
                            <a:ext cx="0" cy="111126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170" name="Arc 169"/>
                          <p:cNvSpPr/>
                          <p:nvPr/>
                        </p:nvSpPr>
                        <p:spPr>
                          <a:xfrm rot="16200000">
                            <a:off x="4614639" y="3131673"/>
                            <a:ext cx="135052" cy="170189"/>
                          </a:xfrm>
                          <a:prstGeom prst="arc">
                            <a:avLst>
                              <a:gd name="adj1" fmla="val 10716479"/>
                              <a:gd name="adj2" fmla="val 0"/>
                            </a:avLst>
                          </a:prstGeom>
                          <a:ln w="25400"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cxnSp>
                        <p:nvCxnSpPr>
                          <p:cNvPr id="171" name="Straight Connector 170"/>
                          <p:cNvCxnSpPr>
                            <a:stCxn id="195" idx="2"/>
                            <a:endCxn id="162" idx="2"/>
                          </p:cNvCxnSpPr>
                          <p:nvPr/>
                        </p:nvCxnSpPr>
                        <p:spPr>
                          <a:xfrm flipH="1">
                            <a:off x="3527793" y="3145849"/>
                            <a:ext cx="1539435" cy="9687"/>
                          </a:xfrm>
                          <a:prstGeom prst="line">
                            <a:avLst/>
                          </a:prstGeom>
                          <a:ln w="25400"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</p:grpSp>
                  <p:sp>
                    <p:nvSpPr>
                      <p:cNvPr id="149" name="Rectangle 148"/>
                      <p:cNvSpPr/>
                      <p:nvPr/>
                    </p:nvSpPr>
                    <p:spPr>
                      <a:xfrm>
                        <a:off x="6108327" y="4886477"/>
                        <a:ext cx="384065" cy="159193"/>
                      </a:xfrm>
                      <a:prstGeom prst="rect">
                        <a:avLst/>
                      </a:prstGeom>
                      <a:solidFill>
                        <a:srgbClr val="0070C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150" name="Straight Arrow Connector 149"/>
                      <p:cNvCxnSpPr/>
                      <p:nvPr/>
                    </p:nvCxnSpPr>
                    <p:spPr>
                      <a:xfrm>
                        <a:off x="6165398" y="5032640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51" name="Straight Arrow Connector 150"/>
                      <p:cNvCxnSpPr/>
                      <p:nvPr/>
                    </p:nvCxnSpPr>
                    <p:spPr>
                      <a:xfrm>
                        <a:off x="6309986" y="5031334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52" name="Straight Arrow Connector 151"/>
                      <p:cNvCxnSpPr/>
                      <p:nvPr/>
                    </p:nvCxnSpPr>
                    <p:spPr>
                      <a:xfrm>
                        <a:off x="6440790" y="5031334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53" name="Rectangle 152"/>
                      <p:cNvSpPr/>
                      <p:nvPr/>
                    </p:nvSpPr>
                    <p:spPr>
                      <a:xfrm>
                        <a:off x="8206204" y="4886477"/>
                        <a:ext cx="384065" cy="159193"/>
                      </a:xfrm>
                      <a:prstGeom prst="rect">
                        <a:avLst/>
                      </a:prstGeom>
                      <a:solidFill>
                        <a:srgbClr val="0070C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154" name="Straight Arrow Connector 153"/>
                      <p:cNvCxnSpPr/>
                      <p:nvPr/>
                    </p:nvCxnSpPr>
                    <p:spPr>
                      <a:xfrm>
                        <a:off x="8263274" y="5032640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55" name="Straight Arrow Connector 154"/>
                      <p:cNvCxnSpPr/>
                      <p:nvPr/>
                    </p:nvCxnSpPr>
                    <p:spPr>
                      <a:xfrm>
                        <a:off x="8398236" y="5029526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56" name="Straight Arrow Connector 155"/>
                      <p:cNvCxnSpPr/>
                      <p:nvPr/>
                    </p:nvCxnSpPr>
                    <p:spPr>
                      <a:xfrm>
                        <a:off x="8537359" y="5032640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grpSp>
                <p:nvGrpSpPr>
                  <p:cNvPr id="124" name="Group 123"/>
                  <p:cNvGrpSpPr/>
                  <p:nvPr/>
                </p:nvGrpSpPr>
                <p:grpSpPr>
                  <a:xfrm>
                    <a:off x="1182216" y="4921869"/>
                    <a:ext cx="3466524" cy="470742"/>
                    <a:chOff x="1182216" y="4921869"/>
                    <a:chExt cx="3466524" cy="470742"/>
                  </a:xfrm>
                </p:grpSpPr>
                <p:cxnSp>
                  <p:nvCxnSpPr>
                    <p:cNvPr id="125" name="Straight Connector 124"/>
                    <p:cNvCxnSpPr>
                      <a:stCxn id="121" idx="2"/>
                    </p:cNvCxnSpPr>
                    <p:nvPr/>
                  </p:nvCxnSpPr>
                  <p:spPr>
                    <a:xfrm flipV="1">
                      <a:off x="1182216" y="5386573"/>
                      <a:ext cx="3409999" cy="6038"/>
                    </a:xfrm>
                    <a:prstGeom prst="line">
                      <a:avLst/>
                    </a:prstGeom>
                    <a:ln w="2540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26" name="Rectangle 125"/>
                    <p:cNvSpPr/>
                    <p:nvPr/>
                  </p:nvSpPr>
                  <p:spPr>
                    <a:xfrm>
                      <a:off x="3330875" y="5050678"/>
                      <a:ext cx="380001" cy="154321"/>
                    </a:xfrm>
                    <a:prstGeom prst="rect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127" name="Straight Arrow Connector 126"/>
                    <p:cNvCxnSpPr/>
                    <p:nvPr/>
                  </p:nvCxnSpPr>
                  <p:spPr>
                    <a:xfrm>
                      <a:off x="3387341" y="5192369"/>
                      <a:ext cx="0" cy="18182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8" name="Straight Arrow Connector 127"/>
                    <p:cNvCxnSpPr/>
                    <p:nvPr/>
                  </p:nvCxnSpPr>
                  <p:spPr>
                    <a:xfrm>
                      <a:off x="3520875" y="5189349"/>
                      <a:ext cx="0" cy="18182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29" name="Arc 128"/>
                    <p:cNvSpPr/>
                    <p:nvPr/>
                  </p:nvSpPr>
                  <p:spPr>
                    <a:xfrm rot="16200000">
                      <a:off x="1851603" y="4876642"/>
                      <a:ext cx="220976" cy="316890"/>
                    </a:xfrm>
                    <a:prstGeom prst="arc">
                      <a:avLst>
                        <a:gd name="adj1" fmla="val 11039415"/>
                        <a:gd name="adj2" fmla="val 21377078"/>
                      </a:avLst>
                    </a:prstGeom>
                    <a:ln w="2540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130" name="Straight Arrow Connector 129"/>
                    <p:cNvCxnSpPr/>
                    <p:nvPr/>
                  </p:nvCxnSpPr>
                  <p:spPr>
                    <a:xfrm>
                      <a:off x="3658525" y="5192369"/>
                      <a:ext cx="0" cy="18182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31" name="Arc 130"/>
                    <p:cNvSpPr/>
                    <p:nvPr/>
                  </p:nvSpPr>
                  <p:spPr>
                    <a:xfrm rot="16200000">
                      <a:off x="3222130" y="4871273"/>
                      <a:ext cx="210495" cy="316222"/>
                    </a:xfrm>
                    <a:prstGeom prst="arc">
                      <a:avLst>
                        <a:gd name="adj1" fmla="val 10716479"/>
                        <a:gd name="adj2" fmla="val 20923847"/>
                      </a:avLst>
                    </a:prstGeom>
                    <a:ln w="2540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32" name="Rectangle 131"/>
                    <p:cNvSpPr/>
                    <p:nvPr/>
                  </p:nvSpPr>
                  <p:spPr>
                    <a:xfrm>
                      <a:off x="2646275" y="5037572"/>
                      <a:ext cx="380001" cy="154321"/>
                    </a:xfrm>
                    <a:prstGeom prst="rect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133" name="Straight Arrow Connector 132"/>
                    <p:cNvCxnSpPr/>
                    <p:nvPr/>
                  </p:nvCxnSpPr>
                  <p:spPr>
                    <a:xfrm>
                      <a:off x="2701849" y="5189349"/>
                      <a:ext cx="0" cy="18182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4" name="Straight Arrow Connector 133"/>
                    <p:cNvCxnSpPr/>
                    <p:nvPr/>
                  </p:nvCxnSpPr>
                  <p:spPr>
                    <a:xfrm>
                      <a:off x="2836275" y="5189349"/>
                      <a:ext cx="0" cy="18182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5" name="Straight Arrow Connector 134"/>
                    <p:cNvCxnSpPr/>
                    <p:nvPr/>
                  </p:nvCxnSpPr>
                  <p:spPr>
                    <a:xfrm>
                      <a:off x="2959866" y="5191893"/>
                      <a:ext cx="0" cy="18182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36" name="Arc 135"/>
                    <p:cNvSpPr/>
                    <p:nvPr/>
                  </p:nvSpPr>
                  <p:spPr>
                    <a:xfrm rot="16200000">
                      <a:off x="3914547" y="4873884"/>
                      <a:ext cx="204639" cy="306068"/>
                    </a:xfrm>
                    <a:prstGeom prst="arc">
                      <a:avLst>
                        <a:gd name="adj1" fmla="val 10716479"/>
                        <a:gd name="adj2" fmla="val 20869734"/>
                      </a:avLst>
                    </a:prstGeom>
                    <a:ln w="2540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137" name="Straight Connector 136"/>
                    <p:cNvCxnSpPr>
                      <a:stCxn id="162" idx="2"/>
                      <a:endCxn id="109" idx="2"/>
                    </p:cNvCxnSpPr>
                    <p:nvPr/>
                  </p:nvCxnSpPr>
                  <p:spPr>
                    <a:xfrm flipH="1">
                      <a:off x="1193062" y="4921869"/>
                      <a:ext cx="3455678" cy="2843"/>
                    </a:xfrm>
                    <a:prstGeom prst="line">
                      <a:avLst/>
                    </a:prstGeom>
                    <a:ln w="2540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38" name="Rectangle 137"/>
                    <p:cNvSpPr/>
                    <p:nvPr/>
                  </p:nvSpPr>
                  <p:spPr>
                    <a:xfrm>
                      <a:off x="1943126" y="5048923"/>
                      <a:ext cx="380001" cy="154322"/>
                    </a:xfrm>
                    <a:prstGeom prst="rect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139" name="Straight Arrow Connector 138"/>
                    <p:cNvCxnSpPr/>
                    <p:nvPr/>
                  </p:nvCxnSpPr>
                  <p:spPr>
                    <a:xfrm>
                      <a:off x="1999593" y="5190613"/>
                      <a:ext cx="0" cy="18182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0" name="Straight Arrow Connector 139"/>
                    <p:cNvCxnSpPr/>
                    <p:nvPr/>
                  </p:nvCxnSpPr>
                  <p:spPr>
                    <a:xfrm>
                      <a:off x="2142651" y="5189347"/>
                      <a:ext cx="0" cy="18182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1" name="Straight Arrow Connector 140"/>
                    <p:cNvCxnSpPr/>
                    <p:nvPr/>
                  </p:nvCxnSpPr>
                  <p:spPr>
                    <a:xfrm>
                      <a:off x="2272071" y="5189347"/>
                      <a:ext cx="0" cy="18182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42" name="Rectangle 141"/>
                    <p:cNvSpPr/>
                    <p:nvPr/>
                  </p:nvSpPr>
                  <p:spPr>
                    <a:xfrm>
                      <a:off x="4018805" y="5048923"/>
                      <a:ext cx="380001" cy="154322"/>
                    </a:xfrm>
                    <a:prstGeom prst="rect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143" name="Straight Arrow Connector 142"/>
                    <p:cNvCxnSpPr/>
                    <p:nvPr/>
                  </p:nvCxnSpPr>
                  <p:spPr>
                    <a:xfrm>
                      <a:off x="4075271" y="5190613"/>
                      <a:ext cx="0" cy="18182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4" name="Straight Arrow Connector 143"/>
                    <p:cNvCxnSpPr/>
                    <p:nvPr/>
                  </p:nvCxnSpPr>
                  <p:spPr>
                    <a:xfrm>
                      <a:off x="4208805" y="5187594"/>
                      <a:ext cx="0" cy="18182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5" name="Straight Arrow Connector 144"/>
                    <p:cNvCxnSpPr/>
                    <p:nvPr/>
                  </p:nvCxnSpPr>
                  <p:spPr>
                    <a:xfrm>
                      <a:off x="4346456" y="5190613"/>
                      <a:ext cx="0" cy="18182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121" name="Arc 120"/>
                <p:cNvSpPr/>
                <p:nvPr/>
              </p:nvSpPr>
              <p:spPr>
                <a:xfrm rot="16200000">
                  <a:off x="1025715" y="5387569"/>
                  <a:ext cx="334693" cy="344111"/>
                </a:xfrm>
                <a:prstGeom prst="arc">
                  <a:avLst>
                    <a:gd name="adj1" fmla="val 11039415"/>
                    <a:gd name="adj2" fmla="val 21377078"/>
                  </a:avLst>
                </a:prstGeom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2" name="Arc 121"/>
                <p:cNvSpPr/>
                <p:nvPr/>
              </p:nvSpPr>
              <p:spPr>
                <a:xfrm rot="16200000">
                  <a:off x="2539501" y="4871999"/>
                  <a:ext cx="220976" cy="316890"/>
                </a:xfrm>
                <a:prstGeom prst="arc">
                  <a:avLst>
                    <a:gd name="adj1" fmla="val 11039415"/>
                    <a:gd name="adj2" fmla="val 20228573"/>
                  </a:avLst>
                </a:prstGeom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15" name="Arc 114"/>
              <p:cNvSpPr/>
              <p:nvPr/>
            </p:nvSpPr>
            <p:spPr>
              <a:xfrm rot="16200000">
                <a:off x="9618814" y="4787897"/>
                <a:ext cx="227952" cy="320279"/>
              </a:xfrm>
              <a:prstGeom prst="arc">
                <a:avLst>
                  <a:gd name="adj1" fmla="val 10716479"/>
                  <a:gd name="adj2" fmla="val 20871757"/>
                </a:avLst>
              </a:prstGeom>
              <a:ln w="25400">
                <a:solidFill>
                  <a:schemeClr val="tx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6" name="Rectangle 115"/>
              <p:cNvSpPr/>
              <p:nvPr/>
            </p:nvSpPr>
            <p:spPr>
              <a:xfrm>
                <a:off x="9725605" y="4980793"/>
                <a:ext cx="384065" cy="159193"/>
              </a:xfrm>
              <a:prstGeom prst="rect">
                <a:avLst/>
              </a:prstGeom>
              <a:solidFill>
                <a:schemeClr val="tx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17" name="Straight Arrow Connector 116"/>
              <p:cNvCxnSpPr/>
              <p:nvPr/>
            </p:nvCxnSpPr>
            <p:spPr>
              <a:xfrm>
                <a:off x="9782675" y="5126957"/>
                <a:ext cx="0" cy="187568"/>
              </a:xfrm>
              <a:prstGeom prst="straightConnector1">
                <a:avLst/>
              </a:prstGeom>
              <a:ln w="6350" cmpd="sng">
                <a:solidFill>
                  <a:schemeClr val="tx1">
                    <a:lumMod val="75000"/>
                  </a:schemeClr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Arrow Connector 117"/>
              <p:cNvCxnSpPr/>
              <p:nvPr/>
            </p:nvCxnSpPr>
            <p:spPr>
              <a:xfrm>
                <a:off x="9917637" y="5123842"/>
                <a:ext cx="0" cy="187568"/>
              </a:xfrm>
              <a:prstGeom prst="straightConnector1">
                <a:avLst/>
              </a:prstGeom>
              <a:ln w="6350" cmpd="sng">
                <a:solidFill>
                  <a:schemeClr val="tx1">
                    <a:lumMod val="75000"/>
                  </a:schemeClr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Arrow Connector 118"/>
              <p:cNvCxnSpPr/>
              <p:nvPr/>
            </p:nvCxnSpPr>
            <p:spPr>
              <a:xfrm>
                <a:off x="10056760" y="5126957"/>
                <a:ext cx="0" cy="187568"/>
              </a:xfrm>
              <a:prstGeom prst="straightConnector1">
                <a:avLst/>
              </a:prstGeom>
              <a:ln w="6350" cmpd="sng">
                <a:solidFill>
                  <a:schemeClr val="tx1">
                    <a:lumMod val="75000"/>
                  </a:schemeClr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7" name="TextBox 106"/>
            <p:cNvSpPr txBox="1"/>
            <p:nvPr/>
          </p:nvSpPr>
          <p:spPr>
            <a:xfrm>
              <a:off x="9949642" y="4337797"/>
              <a:ext cx="14345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Drive Beam</a:t>
              </a:r>
              <a:endParaRPr lang="en-GB" sz="1400" dirty="0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10006735" y="5824821"/>
              <a:ext cx="14345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Main Beam</a:t>
              </a:r>
              <a:endParaRPr lang="en-GB" sz="1400" dirty="0"/>
            </a:p>
          </p:txBody>
        </p:sp>
        <p:sp>
          <p:nvSpPr>
            <p:cNvPr id="109" name="Arc 108"/>
            <p:cNvSpPr/>
            <p:nvPr/>
          </p:nvSpPr>
          <p:spPr>
            <a:xfrm rot="16200000">
              <a:off x="724519" y="4828482"/>
              <a:ext cx="220976" cy="316890"/>
            </a:xfrm>
            <a:prstGeom prst="arc">
              <a:avLst>
                <a:gd name="adj1" fmla="val 11039415"/>
                <a:gd name="adj2" fmla="val 21377078"/>
              </a:avLst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816042" y="5000763"/>
              <a:ext cx="380001" cy="15432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1" name="Straight Arrow Connector 110"/>
            <p:cNvCxnSpPr/>
            <p:nvPr/>
          </p:nvCxnSpPr>
          <p:spPr>
            <a:xfrm>
              <a:off x="872509" y="5142453"/>
              <a:ext cx="0" cy="181828"/>
            </a:xfrm>
            <a:prstGeom prst="straightConnector1">
              <a:avLst/>
            </a:prstGeom>
            <a:ln w="6350" cmpd="sng">
              <a:solidFill>
                <a:srgbClr val="0070C0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Arrow Connector 111"/>
            <p:cNvCxnSpPr/>
            <p:nvPr/>
          </p:nvCxnSpPr>
          <p:spPr>
            <a:xfrm>
              <a:off x="1015567" y="5141187"/>
              <a:ext cx="0" cy="181828"/>
            </a:xfrm>
            <a:prstGeom prst="straightConnector1">
              <a:avLst/>
            </a:prstGeom>
            <a:ln w="6350" cmpd="sng">
              <a:solidFill>
                <a:srgbClr val="0070C0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Arrow Connector 112"/>
            <p:cNvCxnSpPr/>
            <p:nvPr/>
          </p:nvCxnSpPr>
          <p:spPr>
            <a:xfrm>
              <a:off x="1144987" y="5141187"/>
              <a:ext cx="0" cy="181828"/>
            </a:xfrm>
            <a:prstGeom prst="straightConnector1">
              <a:avLst/>
            </a:prstGeom>
            <a:ln w="6350" cmpd="sng">
              <a:solidFill>
                <a:srgbClr val="0070C0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1.5 TeV</a:t>
            </a:r>
            <a:endParaRPr lang="en-GB" dirty="0"/>
          </a:p>
        </p:txBody>
      </p:sp>
      <p:sp>
        <p:nvSpPr>
          <p:cNvPr id="178" name="TextBox 177"/>
          <p:cNvSpPr txBox="1"/>
          <p:nvPr/>
        </p:nvSpPr>
        <p:spPr>
          <a:xfrm>
            <a:off x="1610436" y="2306472"/>
            <a:ext cx="786111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13 turnarounds</a:t>
            </a: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 and accelerator sections</a:t>
            </a: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 </a:t>
            </a: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either side of the Interaction Region – 1 redundant turnaround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2.75 km </a:t>
            </a: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Beam Delivery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Total length of </a:t>
            </a:r>
            <a:r>
              <a:rPr lang="en-GB" dirty="0" smtClean="0"/>
              <a:t>27km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Shafts every 5km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Central Injector </a:t>
            </a: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Complex, </a:t>
            </a: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one drive beam – Located on CERN </a:t>
            </a: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land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48" name="TextBox 447"/>
          <p:cNvSpPr txBox="1"/>
          <p:nvPr/>
        </p:nvSpPr>
        <p:spPr>
          <a:xfrm>
            <a:off x="9637046" y="5434303"/>
            <a:ext cx="7108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2.75km</a:t>
            </a:r>
            <a:endParaRPr lang="en-GB" sz="1200" dirty="0"/>
          </a:p>
        </p:txBody>
      </p:sp>
      <p:cxnSp>
        <p:nvCxnSpPr>
          <p:cNvPr id="449" name="Straight Arrow Connector 448"/>
          <p:cNvCxnSpPr/>
          <p:nvPr/>
        </p:nvCxnSpPr>
        <p:spPr>
          <a:xfrm flipV="1">
            <a:off x="9564845" y="5458971"/>
            <a:ext cx="825534" cy="723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0" name="Straight Arrow Connector 449"/>
          <p:cNvCxnSpPr/>
          <p:nvPr/>
        </p:nvCxnSpPr>
        <p:spPr>
          <a:xfrm>
            <a:off x="676562" y="4645574"/>
            <a:ext cx="9923779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1" name="TextBox 450"/>
          <p:cNvSpPr txBox="1"/>
          <p:nvPr/>
        </p:nvSpPr>
        <p:spPr>
          <a:xfrm>
            <a:off x="5093329" y="4322477"/>
            <a:ext cx="1640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13.5km (x2)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594123" y="6301312"/>
            <a:ext cx="597877" cy="556688"/>
          </a:xfrm>
        </p:spPr>
        <p:txBody>
          <a:bodyPr/>
          <a:lstStyle/>
          <a:p>
            <a:fld id="{6D22F896-40B5-4ADD-8801-0D06FADFA095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372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Oval 68"/>
          <p:cNvSpPr/>
          <p:nvPr/>
        </p:nvSpPr>
        <p:spPr>
          <a:xfrm>
            <a:off x="113877" y="4527680"/>
            <a:ext cx="1487858" cy="1480705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`</a:t>
            </a:r>
            <a:endParaRPr lang="en-GB" dirty="0"/>
          </a:p>
        </p:txBody>
      </p:sp>
      <p:grpSp>
        <p:nvGrpSpPr>
          <p:cNvPr id="335" name="Group 334"/>
          <p:cNvGrpSpPr/>
          <p:nvPr/>
        </p:nvGrpSpPr>
        <p:grpSpPr>
          <a:xfrm>
            <a:off x="114300" y="4337797"/>
            <a:ext cx="12077700" cy="1794802"/>
            <a:chOff x="-636373" y="4337797"/>
            <a:chExt cx="12077700" cy="1794802"/>
          </a:xfrm>
        </p:grpSpPr>
        <p:grpSp>
          <p:nvGrpSpPr>
            <p:cNvPr id="336" name="Group 335"/>
            <p:cNvGrpSpPr/>
            <p:nvPr/>
          </p:nvGrpSpPr>
          <p:grpSpPr>
            <a:xfrm>
              <a:off x="-636373" y="4343925"/>
              <a:ext cx="11640044" cy="1788674"/>
              <a:chOff x="-636373" y="4343925"/>
              <a:chExt cx="11640044" cy="1788674"/>
            </a:xfrm>
          </p:grpSpPr>
          <p:grpSp>
            <p:nvGrpSpPr>
              <p:cNvPr id="354" name="Group 353"/>
              <p:cNvGrpSpPr/>
              <p:nvPr/>
            </p:nvGrpSpPr>
            <p:grpSpPr>
              <a:xfrm>
                <a:off x="-636373" y="4343925"/>
                <a:ext cx="11640044" cy="1788674"/>
                <a:chOff x="-271151" y="4392085"/>
                <a:chExt cx="11640044" cy="1788674"/>
              </a:xfrm>
            </p:grpSpPr>
            <p:grpSp>
              <p:nvGrpSpPr>
                <p:cNvPr id="375" name="Group 374"/>
                <p:cNvGrpSpPr/>
                <p:nvPr/>
              </p:nvGrpSpPr>
              <p:grpSpPr>
                <a:xfrm>
                  <a:off x="-271151" y="4392085"/>
                  <a:ext cx="11640044" cy="1788674"/>
                  <a:chOff x="-271151" y="4392085"/>
                  <a:chExt cx="11640044" cy="1788674"/>
                </a:xfrm>
              </p:grpSpPr>
              <p:grpSp>
                <p:nvGrpSpPr>
                  <p:cNvPr id="401" name="Group 400"/>
                  <p:cNvGrpSpPr/>
                  <p:nvPr/>
                </p:nvGrpSpPr>
                <p:grpSpPr>
                  <a:xfrm>
                    <a:off x="-271151" y="4392085"/>
                    <a:ext cx="11640044" cy="1788674"/>
                    <a:chOff x="-1110878" y="4290620"/>
                    <a:chExt cx="11640044" cy="1788674"/>
                  </a:xfrm>
                </p:grpSpPr>
                <p:grpSp>
                  <p:nvGrpSpPr>
                    <p:cNvPr id="424" name="Group 423"/>
                    <p:cNvGrpSpPr/>
                    <p:nvPr/>
                  </p:nvGrpSpPr>
                  <p:grpSpPr>
                    <a:xfrm>
                      <a:off x="-1110878" y="4290620"/>
                      <a:ext cx="11640044" cy="1788674"/>
                      <a:chOff x="-1589849" y="4238303"/>
                      <a:chExt cx="11640044" cy="1788674"/>
                    </a:xfrm>
                  </p:grpSpPr>
                  <p:grpSp>
                    <p:nvGrpSpPr>
                      <p:cNvPr id="450" name="Group 449"/>
                      <p:cNvGrpSpPr/>
                      <p:nvPr/>
                    </p:nvGrpSpPr>
                    <p:grpSpPr>
                      <a:xfrm>
                        <a:off x="-1589849" y="4238303"/>
                        <a:ext cx="11640044" cy="1788674"/>
                        <a:chOff x="-500488" y="2570107"/>
                        <a:chExt cx="6339563" cy="1059715"/>
                      </a:xfrm>
                    </p:grpSpPr>
                    <p:sp>
                      <p:nvSpPr>
                        <p:cNvPr id="460" name="Rectangle 459"/>
                        <p:cNvSpPr/>
                        <p:nvPr/>
                      </p:nvSpPr>
                      <p:spPr>
                        <a:xfrm>
                          <a:off x="-500488" y="2570107"/>
                          <a:ext cx="6339563" cy="1059715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lumMod val="20000"/>
                            <a:lumOff val="80000"/>
                            <a:alpha val="58000"/>
                          </a:scheme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n-GB" dirty="0" smtClean="0"/>
                            <a:t>`</a:t>
                          </a:r>
                          <a:endParaRPr lang="en-GB" dirty="0"/>
                        </a:p>
                      </p:txBody>
                    </p:sp>
                    <p:cxnSp>
                      <p:nvCxnSpPr>
                        <p:cNvPr id="461" name="Straight Arrow Connector 460"/>
                        <p:cNvCxnSpPr>
                          <a:endCxn id="451" idx="1"/>
                        </p:cNvCxnSpPr>
                        <p:nvPr/>
                      </p:nvCxnSpPr>
                      <p:spPr>
                        <a:xfrm flipV="1">
                          <a:off x="5055441" y="3152888"/>
                          <a:ext cx="449614" cy="1113"/>
                        </a:xfrm>
                        <a:prstGeom prst="straightConnector1">
                          <a:avLst/>
                        </a:prstGeom>
                        <a:ln w="6350" cmpd="sng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headEnd w="sm" len="sm"/>
                          <a:tailEnd type="triangle" w="sm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grpSp>
                      <p:nvGrpSpPr>
                        <p:cNvPr id="462" name="Group 461"/>
                        <p:cNvGrpSpPr/>
                        <p:nvPr/>
                      </p:nvGrpSpPr>
                      <p:grpSpPr>
                        <a:xfrm>
                          <a:off x="210892" y="3157471"/>
                          <a:ext cx="5338118" cy="212838"/>
                          <a:chOff x="210892" y="3157471"/>
                          <a:chExt cx="5338118" cy="212838"/>
                        </a:xfrm>
                      </p:grpSpPr>
                      <p:cxnSp>
                        <p:nvCxnSpPr>
                          <p:cNvPr id="482" name="Straight Connector 481"/>
                          <p:cNvCxnSpPr/>
                          <p:nvPr/>
                        </p:nvCxnSpPr>
                        <p:spPr>
                          <a:xfrm flipV="1">
                            <a:off x="3629445" y="3157471"/>
                            <a:ext cx="1430227" cy="1310"/>
                          </a:xfrm>
                          <a:prstGeom prst="line">
                            <a:avLst/>
                          </a:prstGeom>
                          <a:ln w="25400"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483" name="Straight Connector 482"/>
                          <p:cNvCxnSpPr>
                            <a:endCxn id="463" idx="0"/>
                          </p:cNvCxnSpPr>
                          <p:nvPr/>
                        </p:nvCxnSpPr>
                        <p:spPr>
                          <a:xfrm>
                            <a:off x="210892" y="3355027"/>
                            <a:ext cx="5338118" cy="15282"/>
                          </a:xfrm>
                          <a:prstGeom prst="line">
                            <a:avLst/>
                          </a:prstGeom>
                          <a:ln w="25400"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463" name="Arc 462"/>
                        <p:cNvSpPr/>
                        <p:nvPr/>
                      </p:nvSpPr>
                      <p:spPr>
                        <a:xfrm>
                          <a:off x="5473849" y="3370253"/>
                          <a:ext cx="155707" cy="185978"/>
                        </a:xfrm>
                        <a:prstGeom prst="arc">
                          <a:avLst>
                            <a:gd name="adj1" fmla="val 16091704"/>
                            <a:gd name="adj2" fmla="val 0"/>
                          </a:avLst>
                        </a:prstGeom>
                        <a:ln w="25400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464" name="Arc 463"/>
                        <p:cNvSpPr/>
                        <p:nvPr/>
                      </p:nvSpPr>
                      <p:spPr>
                        <a:xfrm flipH="1">
                          <a:off x="5629557" y="3370253"/>
                          <a:ext cx="155707" cy="185978"/>
                        </a:xfrm>
                        <a:prstGeom prst="arc">
                          <a:avLst>
                            <a:gd name="adj1" fmla="val 16091704"/>
                            <a:gd name="adj2" fmla="val 0"/>
                          </a:avLst>
                        </a:prstGeom>
                        <a:ln w="25400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grpSp>
                      <p:nvGrpSpPr>
                        <p:cNvPr id="465" name="Group 464"/>
                        <p:cNvGrpSpPr/>
                        <p:nvPr/>
                      </p:nvGrpSpPr>
                      <p:grpSpPr>
                        <a:xfrm>
                          <a:off x="3614978" y="2678974"/>
                          <a:ext cx="2154941" cy="474480"/>
                          <a:chOff x="3614978" y="2678974"/>
                          <a:chExt cx="2154941" cy="474480"/>
                        </a:xfrm>
                      </p:grpSpPr>
                      <p:grpSp>
                        <p:nvGrpSpPr>
                          <p:cNvPr id="466" name="Group 465"/>
                          <p:cNvGrpSpPr/>
                          <p:nvPr/>
                        </p:nvGrpSpPr>
                        <p:grpSpPr>
                          <a:xfrm>
                            <a:off x="3614978" y="2864893"/>
                            <a:ext cx="1918108" cy="288561"/>
                            <a:chOff x="3462578" y="3145976"/>
                            <a:chExt cx="1918108" cy="288561"/>
                          </a:xfrm>
                        </p:grpSpPr>
                        <p:sp>
                          <p:nvSpPr>
                            <p:cNvPr id="469" name="Rectangle 468"/>
                            <p:cNvSpPr/>
                            <p:nvPr/>
                          </p:nvSpPr>
                          <p:spPr>
                            <a:xfrm>
                              <a:off x="4303700" y="3236281"/>
                              <a:ext cx="209175" cy="94315"/>
                            </a:xfrm>
                            <a:prstGeom prst="rect">
                              <a:avLst/>
                            </a:prstGeom>
                            <a:solidFill>
                              <a:srgbClr val="0070C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cxnSp>
                          <p:nvCxnSpPr>
                            <p:cNvPr id="470" name="Straight Arrow Connector 469"/>
                            <p:cNvCxnSpPr/>
                            <p:nvPr/>
                          </p:nvCxnSpPr>
                          <p:spPr>
                            <a:xfrm>
                              <a:off x="4334782" y="3322877"/>
                              <a:ext cx="0" cy="111126"/>
                            </a:xfrm>
                            <a:prstGeom prst="straightConnector1">
                              <a:avLst/>
                            </a:prstGeom>
                            <a:ln w="6350" cmpd="sng">
                              <a:solidFill>
                                <a:srgbClr val="0070C0"/>
                              </a:solidFill>
                              <a:headEnd w="sm" len="sm"/>
                              <a:tailEnd type="triangle" w="sm" len="sm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71" name="Straight Arrow Connector 470"/>
                            <p:cNvCxnSpPr/>
                            <p:nvPr/>
                          </p:nvCxnSpPr>
                          <p:spPr>
                            <a:xfrm>
                              <a:off x="4408287" y="3321031"/>
                              <a:ext cx="0" cy="111126"/>
                            </a:xfrm>
                            <a:prstGeom prst="straightConnector1">
                              <a:avLst/>
                            </a:prstGeom>
                            <a:ln w="6350" cmpd="sng">
                              <a:solidFill>
                                <a:srgbClr val="0070C0"/>
                              </a:solidFill>
                              <a:headEnd w="sm" len="sm"/>
                              <a:tailEnd type="triangle" w="sm" len="sm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472" name="Arc 471"/>
                            <p:cNvSpPr/>
                            <p:nvPr/>
                          </p:nvSpPr>
                          <p:spPr>
                            <a:xfrm rot="16200000">
                              <a:off x="3482270" y="3135983"/>
                              <a:ext cx="135052" cy="174435"/>
                            </a:xfrm>
                            <a:prstGeom prst="arc">
                              <a:avLst>
                                <a:gd name="adj1" fmla="val 11039415"/>
                                <a:gd name="adj2" fmla="val 0"/>
                              </a:avLst>
                            </a:prstGeom>
                            <a:ln w="25400">
                              <a:solidFill>
                                <a:srgbClr val="FF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cxnSp>
                          <p:nvCxnSpPr>
                            <p:cNvPr id="473" name="Straight Arrow Connector 472"/>
                            <p:cNvCxnSpPr/>
                            <p:nvPr/>
                          </p:nvCxnSpPr>
                          <p:spPr>
                            <a:xfrm>
                              <a:off x="4484058" y="3322877"/>
                              <a:ext cx="0" cy="111126"/>
                            </a:xfrm>
                            <a:prstGeom prst="straightConnector1">
                              <a:avLst/>
                            </a:prstGeom>
                            <a:ln w="6350" cmpd="sng">
                              <a:solidFill>
                                <a:srgbClr val="0070C0"/>
                              </a:solidFill>
                              <a:headEnd w="sm" len="sm"/>
                              <a:tailEnd type="triangle" w="sm" len="sm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474" name="Arc 473"/>
                            <p:cNvSpPr/>
                            <p:nvPr/>
                          </p:nvSpPr>
                          <p:spPr>
                            <a:xfrm rot="16200000">
                              <a:off x="4235909" y="3131467"/>
                              <a:ext cx="131055" cy="174435"/>
                            </a:xfrm>
                            <a:prstGeom prst="arc">
                              <a:avLst>
                                <a:gd name="adj1" fmla="val 10716479"/>
                                <a:gd name="adj2" fmla="val 0"/>
                              </a:avLst>
                            </a:prstGeom>
                            <a:ln w="25400">
                              <a:solidFill>
                                <a:srgbClr val="FF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sp>
                          <p:nvSpPr>
                            <p:cNvPr id="475" name="Rectangle 474"/>
                            <p:cNvSpPr/>
                            <p:nvPr/>
                          </p:nvSpPr>
                          <p:spPr>
                            <a:xfrm>
                              <a:off x="3921738" y="3232685"/>
                              <a:ext cx="209175" cy="94315"/>
                            </a:xfrm>
                            <a:prstGeom prst="rect">
                              <a:avLst/>
                            </a:prstGeom>
                            <a:solidFill>
                              <a:srgbClr val="0070C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cxnSp>
                          <p:nvCxnSpPr>
                            <p:cNvPr id="476" name="Straight Arrow Connector 475"/>
                            <p:cNvCxnSpPr/>
                            <p:nvPr/>
                          </p:nvCxnSpPr>
                          <p:spPr>
                            <a:xfrm>
                              <a:off x="3952329" y="3323411"/>
                              <a:ext cx="0" cy="111126"/>
                            </a:xfrm>
                            <a:prstGeom prst="straightConnector1">
                              <a:avLst/>
                            </a:prstGeom>
                            <a:ln w="6350" cmpd="sng">
                              <a:solidFill>
                                <a:srgbClr val="0070C0"/>
                              </a:solidFill>
                              <a:headEnd w="sm" len="sm"/>
                              <a:tailEnd type="triangle" w="sm" len="sm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77" name="Straight Arrow Connector 476"/>
                            <p:cNvCxnSpPr/>
                            <p:nvPr/>
                          </p:nvCxnSpPr>
                          <p:spPr>
                            <a:xfrm>
                              <a:off x="4026325" y="3323411"/>
                              <a:ext cx="0" cy="111126"/>
                            </a:xfrm>
                            <a:prstGeom prst="straightConnector1">
                              <a:avLst/>
                            </a:prstGeom>
                            <a:ln w="6350" cmpd="sng">
                              <a:solidFill>
                                <a:srgbClr val="0070C0"/>
                              </a:solidFill>
                              <a:headEnd w="sm" len="sm"/>
                              <a:tailEnd type="triangle" w="sm" len="sm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478" name="Arc 477"/>
                            <p:cNvSpPr/>
                            <p:nvPr/>
                          </p:nvSpPr>
                          <p:spPr>
                            <a:xfrm rot="16200000">
                              <a:off x="3853415" y="3133467"/>
                              <a:ext cx="135052" cy="174435"/>
                            </a:xfrm>
                            <a:prstGeom prst="arc">
                              <a:avLst>
                                <a:gd name="adj1" fmla="val 10716479"/>
                                <a:gd name="adj2" fmla="val 0"/>
                              </a:avLst>
                            </a:prstGeom>
                            <a:ln w="25400">
                              <a:solidFill>
                                <a:srgbClr val="FF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cxnSp>
                          <p:nvCxnSpPr>
                            <p:cNvPr id="479" name="Straight Arrow Connector 478"/>
                            <p:cNvCxnSpPr/>
                            <p:nvPr/>
                          </p:nvCxnSpPr>
                          <p:spPr>
                            <a:xfrm>
                              <a:off x="4094357" y="3322877"/>
                              <a:ext cx="0" cy="111126"/>
                            </a:xfrm>
                            <a:prstGeom prst="straightConnector1">
                              <a:avLst/>
                            </a:prstGeom>
                            <a:ln w="6350" cmpd="sng">
                              <a:solidFill>
                                <a:srgbClr val="0070C0"/>
                              </a:solidFill>
                              <a:headEnd w="sm" len="sm"/>
                              <a:tailEnd type="triangle" w="sm" len="sm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480" name="Arc 479"/>
                            <p:cNvSpPr/>
                            <p:nvPr/>
                          </p:nvSpPr>
                          <p:spPr>
                            <a:xfrm rot="16200000">
                              <a:off x="4609344" y="3127623"/>
                              <a:ext cx="135052" cy="174435"/>
                            </a:xfrm>
                            <a:prstGeom prst="arc">
                              <a:avLst>
                                <a:gd name="adj1" fmla="val 10716479"/>
                                <a:gd name="adj2" fmla="val 0"/>
                              </a:avLst>
                            </a:prstGeom>
                            <a:ln w="25400">
                              <a:solidFill>
                                <a:srgbClr val="FF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cxnSp>
                          <p:nvCxnSpPr>
                            <p:cNvPr id="481" name="Straight Connector 480"/>
                            <p:cNvCxnSpPr>
                              <a:stCxn id="467" idx="0"/>
                              <a:endCxn id="472" idx="2"/>
                            </p:cNvCxnSpPr>
                            <p:nvPr/>
                          </p:nvCxnSpPr>
                          <p:spPr>
                            <a:xfrm flipH="1">
                              <a:off x="3549797" y="3145976"/>
                              <a:ext cx="1830889" cy="9699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FF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sp>
                        <p:nvSpPr>
                          <p:cNvPr id="467" name="Arc 466"/>
                          <p:cNvSpPr/>
                          <p:nvPr/>
                        </p:nvSpPr>
                        <p:spPr>
                          <a:xfrm flipV="1">
                            <a:off x="5460522" y="2678974"/>
                            <a:ext cx="150511" cy="185978"/>
                          </a:xfrm>
                          <a:prstGeom prst="arc">
                            <a:avLst>
                              <a:gd name="adj1" fmla="val 16091704"/>
                              <a:gd name="adj2" fmla="val 0"/>
                            </a:avLst>
                          </a:prstGeom>
                          <a:ln w="25400"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468" name="Arc 467"/>
                          <p:cNvSpPr/>
                          <p:nvPr/>
                        </p:nvSpPr>
                        <p:spPr>
                          <a:xfrm flipH="1" flipV="1">
                            <a:off x="5619408" y="2679196"/>
                            <a:ext cx="150511" cy="185978"/>
                          </a:xfrm>
                          <a:prstGeom prst="arc">
                            <a:avLst>
                              <a:gd name="adj1" fmla="val 16091704"/>
                              <a:gd name="adj2" fmla="val 0"/>
                            </a:avLst>
                          </a:prstGeom>
                          <a:ln w="25400"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</p:grpSp>
                  </p:grpSp>
                  <p:sp>
                    <p:nvSpPr>
                      <p:cNvPr id="451" name="Rectangle 450"/>
                      <p:cNvSpPr/>
                      <p:nvPr/>
                    </p:nvSpPr>
                    <p:spPr>
                      <a:xfrm>
                        <a:off x="9436903" y="5075398"/>
                        <a:ext cx="384065" cy="293138"/>
                      </a:xfrm>
                      <a:prstGeom prst="rect">
                        <a:avLst/>
                      </a:prstGeom>
                      <a:solidFill>
                        <a:srgbClr val="0070C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52" name="Rectangle 451"/>
                      <p:cNvSpPr/>
                      <p:nvPr/>
                    </p:nvSpPr>
                    <p:spPr>
                      <a:xfrm>
                        <a:off x="6117680" y="4884857"/>
                        <a:ext cx="384065" cy="159193"/>
                      </a:xfrm>
                      <a:prstGeom prst="rect">
                        <a:avLst/>
                      </a:prstGeom>
                      <a:solidFill>
                        <a:srgbClr val="0070C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453" name="Straight Arrow Connector 452"/>
                      <p:cNvCxnSpPr/>
                      <p:nvPr/>
                    </p:nvCxnSpPr>
                    <p:spPr>
                      <a:xfrm>
                        <a:off x="6174750" y="5031021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54" name="Straight Arrow Connector 453"/>
                      <p:cNvCxnSpPr/>
                      <p:nvPr/>
                    </p:nvCxnSpPr>
                    <p:spPr>
                      <a:xfrm>
                        <a:off x="6309712" y="5027906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55" name="Straight Arrow Connector 454"/>
                      <p:cNvCxnSpPr/>
                      <p:nvPr/>
                    </p:nvCxnSpPr>
                    <p:spPr>
                      <a:xfrm>
                        <a:off x="6448835" y="5031021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456" name="Rectangle 455"/>
                      <p:cNvSpPr/>
                      <p:nvPr/>
                    </p:nvSpPr>
                    <p:spPr>
                      <a:xfrm>
                        <a:off x="8188912" y="4884857"/>
                        <a:ext cx="384065" cy="159193"/>
                      </a:xfrm>
                      <a:prstGeom prst="rect">
                        <a:avLst/>
                      </a:prstGeom>
                      <a:solidFill>
                        <a:srgbClr val="0070C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457" name="Straight Arrow Connector 456"/>
                      <p:cNvCxnSpPr/>
                      <p:nvPr/>
                    </p:nvCxnSpPr>
                    <p:spPr>
                      <a:xfrm>
                        <a:off x="8245982" y="5031021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58" name="Straight Arrow Connector 457"/>
                      <p:cNvCxnSpPr/>
                      <p:nvPr/>
                    </p:nvCxnSpPr>
                    <p:spPr>
                      <a:xfrm>
                        <a:off x="8380944" y="5027906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59" name="Straight Arrow Connector 458"/>
                      <p:cNvCxnSpPr/>
                      <p:nvPr/>
                    </p:nvCxnSpPr>
                    <p:spPr>
                      <a:xfrm>
                        <a:off x="8520067" y="5031021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425" name="Group 424"/>
                    <p:cNvGrpSpPr/>
                    <p:nvPr/>
                  </p:nvGrpSpPr>
                  <p:grpSpPr>
                    <a:xfrm>
                      <a:off x="2852763" y="4804551"/>
                      <a:ext cx="3752891" cy="483866"/>
                      <a:chOff x="5119800" y="4735645"/>
                      <a:chExt cx="3793026" cy="499140"/>
                    </a:xfrm>
                  </p:grpSpPr>
                  <p:grpSp>
                    <p:nvGrpSpPr>
                      <p:cNvPr id="426" name="Group 425"/>
                      <p:cNvGrpSpPr/>
                      <p:nvPr/>
                    </p:nvGrpSpPr>
                    <p:grpSpPr>
                      <a:xfrm>
                        <a:off x="5119800" y="4735645"/>
                        <a:ext cx="3793026" cy="499140"/>
                        <a:chOff x="3153816" y="2864764"/>
                        <a:chExt cx="2065811" cy="295720"/>
                      </a:xfrm>
                    </p:grpSpPr>
                    <p:cxnSp>
                      <p:nvCxnSpPr>
                        <p:cNvPr id="435" name="Straight Connector 434"/>
                        <p:cNvCxnSpPr/>
                        <p:nvPr/>
                      </p:nvCxnSpPr>
                      <p:spPr>
                        <a:xfrm>
                          <a:off x="3153816" y="3155768"/>
                          <a:ext cx="1996600" cy="4716"/>
                        </a:xfrm>
                        <a:prstGeom prst="line">
                          <a:avLst/>
                        </a:prstGeom>
                        <a:ln w="25400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grpSp>
                      <p:nvGrpSpPr>
                        <p:cNvPr id="436" name="Group 435"/>
                        <p:cNvGrpSpPr/>
                        <p:nvPr/>
                      </p:nvGrpSpPr>
                      <p:grpSpPr>
                        <a:xfrm>
                          <a:off x="3615424" y="2864764"/>
                          <a:ext cx="1604203" cy="288156"/>
                          <a:chOff x="3463024" y="3145847"/>
                          <a:chExt cx="1604203" cy="288156"/>
                        </a:xfrm>
                      </p:grpSpPr>
                      <p:sp>
                        <p:nvSpPr>
                          <p:cNvPr id="437" name="Rectangle 436"/>
                          <p:cNvSpPr/>
                          <p:nvPr/>
                        </p:nvSpPr>
                        <p:spPr>
                          <a:xfrm>
                            <a:off x="4303700" y="3236281"/>
                            <a:ext cx="209175" cy="94315"/>
                          </a:xfrm>
                          <a:prstGeom prst="rect">
                            <a:avLst/>
                          </a:prstGeom>
                          <a:solidFill>
                            <a:srgbClr val="0070C0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cxnSp>
                        <p:nvCxnSpPr>
                          <p:cNvPr id="438" name="Straight Arrow Connector 437"/>
                          <p:cNvCxnSpPr/>
                          <p:nvPr/>
                        </p:nvCxnSpPr>
                        <p:spPr>
                          <a:xfrm>
                            <a:off x="4334782" y="3322877"/>
                            <a:ext cx="0" cy="111126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439" name="Straight Arrow Connector 438"/>
                          <p:cNvCxnSpPr/>
                          <p:nvPr/>
                        </p:nvCxnSpPr>
                        <p:spPr>
                          <a:xfrm>
                            <a:off x="4408287" y="3321031"/>
                            <a:ext cx="0" cy="111126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440" name="Arc 439"/>
                          <p:cNvSpPr/>
                          <p:nvPr/>
                        </p:nvSpPr>
                        <p:spPr>
                          <a:xfrm rot="16200000">
                            <a:off x="3479681" y="3136501"/>
                            <a:ext cx="141121" cy="174435"/>
                          </a:xfrm>
                          <a:prstGeom prst="arc">
                            <a:avLst>
                              <a:gd name="adj1" fmla="val 11039415"/>
                              <a:gd name="adj2" fmla="val 20395203"/>
                            </a:avLst>
                          </a:prstGeom>
                          <a:ln w="25400"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cxnSp>
                        <p:nvCxnSpPr>
                          <p:cNvPr id="441" name="Straight Arrow Connector 440"/>
                          <p:cNvCxnSpPr/>
                          <p:nvPr/>
                        </p:nvCxnSpPr>
                        <p:spPr>
                          <a:xfrm>
                            <a:off x="4484058" y="3322877"/>
                            <a:ext cx="0" cy="111126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442" name="Arc 441"/>
                          <p:cNvSpPr/>
                          <p:nvPr/>
                        </p:nvSpPr>
                        <p:spPr>
                          <a:xfrm rot="16200000">
                            <a:off x="4235573" y="3132325"/>
                            <a:ext cx="134432" cy="176098"/>
                          </a:xfrm>
                          <a:prstGeom prst="arc">
                            <a:avLst>
                              <a:gd name="adj1" fmla="val 10716479"/>
                              <a:gd name="adj2" fmla="val 0"/>
                            </a:avLst>
                          </a:prstGeom>
                          <a:ln w="25400"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443" name="Rectangle 442"/>
                          <p:cNvSpPr/>
                          <p:nvPr/>
                        </p:nvSpPr>
                        <p:spPr>
                          <a:xfrm>
                            <a:off x="3926856" y="3228271"/>
                            <a:ext cx="209175" cy="94315"/>
                          </a:xfrm>
                          <a:prstGeom prst="rect">
                            <a:avLst/>
                          </a:prstGeom>
                          <a:solidFill>
                            <a:srgbClr val="0070C0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cxnSp>
                        <p:nvCxnSpPr>
                          <p:cNvPr id="444" name="Straight Arrow Connector 443"/>
                          <p:cNvCxnSpPr/>
                          <p:nvPr/>
                        </p:nvCxnSpPr>
                        <p:spPr>
                          <a:xfrm>
                            <a:off x="3957447" y="3321031"/>
                            <a:ext cx="0" cy="111126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445" name="Straight Arrow Connector 444"/>
                          <p:cNvCxnSpPr/>
                          <p:nvPr/>
                        </p:nvCxnSpPr>
                        <p:spPr>
                          <a:xfrm>
                            <a:off x="4031443" y="3321031"/>
                            <a:ext cx="0" cy="111126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446" name="Arc 445"/>
                          <p:cNvSpPr/>
                          <p:nvPr/>
                        </p:nvSpPr>
                        <p:spPr>
                          <a:xfrm rot="16200000">
                            <a:off x="3853415" y="3133467"/>
                            <a:ext cx="135052" cy="174435"/>
                          </a:xfrm>
                          <a:prstGeom prst="arc">
                            <a:avLst>
                              <a:gd name="adj1" fmla="val 10716479"/>
                              <a:gd name="adj2" fmla="val 0"/>
                            </a:avLst>
                          </a:prstGeom>
                          <a:ln w="25400"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cxnSp>
                        <p:nvCxnSpPr>
                          <p:cNvPr id="447" name="Straight Arrow Connector 446"/>
                          <p:cNvCxnSpPr/>
                          <p:nvPr/>
                        </p:nvCxnSpPr>
                        <p:spPr>
                          <a:xfrm>
                            <a:off x="4099475" y="3322586"/>
                            <a:ext cx="0" cy="111126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448" name="Arc 447"/>
                          <p:cNvSpPr/>
                          <p:nvPr/>
                        </p:nvSpPr>
                        <p:spPr>
                          <a:xfrm rot="16200000">
                            <a:off x="4614639" y="3131673"/>
                            <a:ext cx="135052" cy="170189"/>
                          </a:xfrm>
                          <a:prstGeom prst="arc">
                            <a:avLst>
                              <a:gd name="adj1" fmla="val 10716479"/>
                              <a:gd name="adj2" fmla="val 0"/>
                            </a:avLst>
                          </a:prstGeom>
                          <a:ln w="25400"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cxnSp>
                        <p:nvCxnSpPr>
                          <p:cNvPr id="449" name="Straight Connector 448"/>
                          <p:cNvCxnSpPr>
                            <a:stCxn id="472" idx="2"/>
                            <a:endCxn id="440" idx="2"/>
                          </p:cNvCxnSpPr>
                          <p:nvPr/>
                        </p:nvCxnSpPr>
                        <p:spPr>
                          <a:xfrm flipH="1">
                            <a:off x="3527793" y="3145847"/>
                            <a:ext cx="1539434" cy="9689"/>
                          </a:xfrm>
                          <a:prstGeom prst="line">
                            <a:avLst/>
                          </a:prstGeom>
                          <a:ln w="25400"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</p:grpSp>
                  <p:sp>
                    <p:nvSpPr>
                      <p:cNvPr id="427" name="Rectangle 426"/>
                      <p:cNvSpPr/>
                      <p:nvPr/>
                    </p:nvSpPr>
                    <p:spPr>
                      <a:xfrm>
                        <a:off x="6108327" y="4886477"/>
                        <a:ext cx="384065" cy="159193"/>
                      </a:xfrm>
                      <a:prstGeom prst="rect">
                        <a:avLst/>
                      </a:prstGeom>
                      <a:solidFill>
                        <a:srgbClr val="0070C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428" name="Straight Arrow Connector 427"/>
                      <p:cNvCxnSpPr/>
                      <p:nvPr/>
                    </p:nvCxnSpPr>
                    <p:spPr>
                      <a:xfrm>
                        <a:off x="6165398" y="5032640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29" name="Straight Arrow Connector 428"/>
                      <p:cNvCxnSpPr/>
                      <p:nvPr/>
                    </p:nvCxnSpPr>
                    <p:spPr>
                      <a:xfrm>
                        <a:off x="6309986" y="5031334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30" name="Straight Arrow Connector 429"/>
                      <p:cNvCxnSpPr/>
                      <p:nvPr/>
                    </p:nvCxnSpPr>
                    <p:spPr>
                      <a:xfrm>
                        <a:off x="6440790" y="5031334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431" name="Rectangle 430"/>
                      <p:cNvSpPr/>
                      <p:nvPr/>
                    </p:nvSpPr>
                    <p:spPr>
                      <a:xfrm>
                        <a:off x="8206204" y="4886477"/>
                        <a:ext cx="384065" cy="159193"/>
                      </a:xfrm>
                      <a:prstGeom prst="rect">
                        <a:avLst/>
                      </a:prstGeom>
                      <a:solidFill>
                        <a:srgbClr val="0070C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432" name="Straight Arrow Connector 431"/>
                      <p:cNvCxnSpPr/>
                      <p:nvPr/>
                    </p:nvCxnSpPr>
                    <p:spPr>
                      <a:xfrm>
                        <a:off x="8263274" y="5032640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33" name="Straight Arrow Connector 432"/>
                      <p:cNvCxnSpPr/>
                      <p:nvPr/>
                    </p:nvCxnSpPr>
                    <p:spPr>
                      <a:xfrm>
                        <a:off x="8398236" y="5029526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34" name="Straight Arrow Connector 433"/>
                      <p:cNvCxnSpPr/>
                      <p:nvPr/>
                    </p:nvCxnSpPr>
                    <p:spPr>
                      <a:xfrm>
                        <a:off x="8537359" y="5032640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grpSp>
                <p:nvGrpSpPr>
                  <p:cNvPr id="402" name="Group 401"/>
                  <p:cNvGrpSpPr/>
                  <p:nvPr/>
                </p:nvGrpSpPr>
                <p:grpSpPr>
                  <a:xfrm>
                    <a:off x="1000175" y="4921487"/>
                    <a:ext cx="3648567" cy="462570"/>
                    <a:chOff x="1000175" y="4921487"/>
                    <a:chExt cx="3648567" cy="462570"/>
                  </a:xfrm>
                </p:grpSpPr>
                <p:cxnSp>
                  <p:nvCxnSpPr>
                    <p:cNvPr id="403" name="Straight Connector 402"/>
                    <p:cNvCxnSpPr/>
                    <p:nvPr/>
                  </p:nvCxnSpPr>
                  <p:spPr>
                    <a:xfrm>
                      <a:off x="1035011" y="5383473"/>
                      <a:ext cx="2682188" cy="584"/>
                    </a:xfrm>
                    <a:prstGeom prst="line">
                      <a:avLst/>
                    </a:prstGeom>
                    <a:ln w="2540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404" name="Rectangle 403"/>
                    <p:cNvSpPr/>
                    <p:nvPr/>
                  </p:nvSpPr>
                  <p:spPr>
                    <a:xfrm>
                      <a:off x="3330875" y="5050678"/>
                      <a:ext cx="380001" cy="154321"/>
                    </a:xfrm>
                    <a:prstGeom prst="rect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405" name="Straight Arrow Connector 404"/>
                    <p:cNvCxnSpPr/>
                    <p:nvPr/>
                  </p:nvCxnSpPr>
                  <p:spPr>
                    <a:xfrm>
                      <a:off x="3387341" y="5192369"/>
                      <a:ext cx="0" cy="18182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06" name="Straight Arrow Connector 405"/>
                    <p:cNvCxnSpPr/>
                    <p:nvPr/>
                  </p:nvCxnSpPr>
                  <p:spPr>
                    <a:xfrm>
                      <a:off x="3520875" y="5189349"/>
                      <a:ext cx="0" cy="18182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407" name="Arc 406"/>
                    <p:cNvSpPr/>
                    <p:nvPr/>
                  </p:nvSpPr>
                  <p:spPr>
                    <a:xfrm rot="16200000">
                      <a:off x="1851603" y="4876642"/>
                      <a:ext cx="220976" cy="316890"/>
                    </a:xfrm>
                    <a:prstGeom prst="arc">
                      <a:avLst>
                        <a:gd name="adj1" fmla="val 11039415"/>
                        <a:gd name="adj2" fmla="val 21377078"/>
                      </a:avLst>
                    </a:prstGeom>
                    <a:ln w="2540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408" name="Straight Arrow Connector 407"/>
                    <p:cNvCxnSpPr/>
                    <p:nvPr/>
                  </p:nvCxnSpPr>
                  <p:spPr>
                    <a:xfrm>
                      <a:off x="3658525" y="5192369"/>
                      <a:ext cx="0" cy="18182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409" name="Arc 408"/>
                    <p:cNvSpPr/>
                    <p:nvPr/>
                  </p:nvSpPr>
                  <p:spPr>
                    <a:xfrm rot="16200000">
                      <a:off x="3222130" y="4871273"/>
                      <a:ext cx="210495" cy="316222"/>
                    </a:xfrm>
                    <a:prstGeom prst="arc">
                      <a:avLst>
                        <a:gd name="adj1" fmla="val 10716479"/>
                        <a:gd name="adj2" fmla="val 20923847"/>
                      </a:avLst>
                    </a:prstGeom>
                    <a:ln w="2540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10" name="Rectangle 409"/>
                    <p:cNvSpPr/>
                    <p:nvPr/>
                  </p:nvSpPr>
                  <p:spPr>
                    <a:xfrm>
                      <a:off x="2646275" y="5037572"/>
                      <a:ext cx="380001" cy="154321"/>
                    </a:xfrm>
                    <a:prstGeom prst="rect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411" name="Straight Arrow Connector 410"/>
                    <p:cNvCxnSpPr/>
                    <p:nvPr/>
                  </p:nvCxnSpPr>
                  <p:spPr>
                    <a:xfrm>
                      <a:off x="2701849" y="5189349"/>
                      <a:ext cx="0" cy="18182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2" name="Straight Arrow Connector 411"/>
                    <p:cNvCxnSpPr/>
                    <p:nvPr/>
                  </p:nvCxnSpPr>
                  <p:spPr>
                    <a:xfrm>
                      <a:off x="2836275" y="5189349"/>
                      <a:ext cx="0" cy="18182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3" name="Straight Arrow Connector 412"/>
                    <p:cNvCxnSpPr/>
                    <p:nvPr/>
                  </p:nvCxnSpPr>
                  <p:spPr>
                    <a:xfrm>
                      <a:off x="2959866" y="5191893"/>
                      <a:ext cx="0" cy="18182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414" name="Arc 413"/>
                    <p:cNvSpPr/>
                    <p:nvPr/>
                  </p:nvSpPr>
                  <p:spPr>
                    <a:xfrm rot="16200000">
                      <a:off x="3914547" y="4873884"/>
                      <a:ext cx="204639" cy="306068"/>
                    </a:xfrm>
                    <a:prstGeom prst="arc">
                      <a:avLst>
                        <a:gd name="adj1" fmla="val 10716479"/>
                        <a:gd name="adj2" fmla="val 20869734"/>
                      </a:avLst>
                    </a:prstGeom>
                    <a:ln w="2540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415" name="Straight Connector 414"/>
                    <p:cNvCxnSpPr>
                      <a:stCxn id="440" idx="2"/>
                    </p:cNvCxnSpPr>
                    <p:nvPr/>
                  </p:nvCxnSpPr>
                  <p:spPr>
                    <a:xfrm flipH="1" flipV="1">
                      <a:off x="1000175" y="4921487"/>
                      <a:ext cx="3648567" cy="382"/>
                    </a:xfrm>
                    <a:prstGeom prst="line">
                      <a:avLst/>
                    </a:prstGeom>
                    <a:ln w="2540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416" name="Rectangle 415"/>
                    <p:cNvSpPr/>
                    <p:nvPr/>
                  </p:nvSpPr>
                  <p:spPr>
                    <a:xfrm>
                      <a:off x="1943126" y="5048923"/>
                      <a:ext cx="380001" cy="154322"/>
                    </a:xfrm>
                    <a:prstGeom prst="rect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417" name="Straight Arrow Connector 416"/>
                    <p:cNvCxnSpPr/>
                    <p:nvPr/>
                  </p:nvCxnSpPr>
                  <p:spPr>
                    <a:xfrm>
                      <a:off x="1999593" y="5190613"/>
                      <a:ext cx="0" cy="18182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8" name="Straight Arrow Connector 417"/>
                    <p:cNvCxnSpPr/>
                    <p:nvPr/>
                  </p:nvCxnSpPr>
                  <p:spPr>
                    <a:xfrm>
                      <a:off x="2142651" y="5189347"/>
                      <a:ext cx="0" cy="18182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9" name="Straight Arrow Connector 418"/>
                    <p:cNvCxnSpPr/>
                    <p:nvPr/>
                  </p:nvCxnSpPr>
                  <p:spPr>
                    <a:xfrm>
                      <a:off x="2272071" y="5189347"/>
                      <a:ext cx="0" cy="18182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420" name="Rectangle 419"/>
                    <p:cNvSpPr/>
                    <p:nvPr/>
                  </p:nvSpPr>
                  <p:spPr>
                    <a:xfrm>
                      <a:off x="4018805" y="5048923"/>
                      <a:ext cx="380001" cy="154322"/>
                    </a:xfrm>
                    <a:prstGeom prst="rect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421" name="Straight Arrow Connector 420"/>
                    <p:cNvCxnSpPr/>
                    <p:nvPr/>
                  </p:nvCxnSpPr>
                  <p:spPr>
                    <a:xfrm>
                      <a:off x="4075271" y="5190613"/>
                      <a:ext cx="0" cy="18182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2" name="Straight Arrow Connector 421"/>
                    <p:cNvCxnSpPr/>
                    <p:nvPr/>
                  </p:nvCxnSpPr>
                  <p:spPr>
                    <a:xfrm>
                      <a:off x="4208805" y="5187594"/>
                      <a:ext cx="0" cy="18182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3" name="Straight Arrow Connector 422"/>
                    <p:cNvCxnSpPr/>
                    <p:nvPr/>
                  </p:nvCxnSpPr>
                  <p:spPr>
                    <a:xfrm>
                      <a:off x="4346456" y="5190613"/>
                      <a:ext cx="0" cy="18182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387" name="Arc 386"/>
                <p:cNvSpPr/>
                <p:nvPr/>
              </p:nvSpPr>
              <p:spPr>
                <a:xfrm rot="16200000">
                  <a:off x="150699" y="5385053"/>
                  <a:ext cx="334693" cy="344111"/>
                </a:xfrm>
                <a:prstGeom prst="arc">
                  <a:avLst>
                    <a:gd name="adj1" fmla="val 11039415"/>
                    <a:gd name="adj2" fmla="val 21377078"/>
                  </a:avLst>
                </a:prstGeom>
                <a:ln w="25400">
                  <a:solidFill>
                    <a:schemeClr val="tx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00" name="Arc 399"/>
                <p:cNvSpPr/>
                <p:nvPr/>
              </p:nvSpPr>
              <p:spPr>
                <a:xfrm rot="16200000">
                  <a:off x="2539501" y="4871999"/>
                  <a:ext cx="220976" cy="316890"/>
                </a:xfrm>
                <a:prstGeom prst="arc">
                  <a:avLst>
                    <a:gd name="adj1" fmla="val 11039415"/>
                    <a:gd name="adj2" fmla="val 20228573"/>
                  </a:avLst>
                </a:prstGeom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355" name="Arc 354"/>
              <p:cNvSpPr/>
              <p:nvPr/>
            </p:nvSpPr>
            <p:spPr>
              <a:xfrm rot="16200000">
                <a:off x="9618814" y="4787897"/>
                <a:ext cx="227952" cy="320279"/>
              </a:xfrm>
              <a:prstGeom prst="arc">
                <a:avLst>
                  <a:gd name="adj1" fmla="val 10716479"/>
                  <a:gd name="adj2" fmla="val 20871757"/>
                </a:avLst>
              </a:prstGeom>
              <a:ln w="25400">
                <a:solidFill>
                  <a:schemeClr val="tx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6" name="Rectangle 355"/>
              <p:cNvSpPr/>
              <p:nvPr/>
            </p:nvSpPr>
            <p:spPr>
              <a:xfrm>
                <a:off x="9725605" y="4980793"/>
                <a:ext cx="384065" cy="159193"/>
              </a:xfrm>
              <a:prstGeom prst="rect">
                <a:avLst/>
              </a:prstGeom>
              <a:solidFill>
                <a:schemeClr val="tx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57" name="Straight Arrow Connector 356"/>
              <p:cNvCxnSpPr/>
              <p:nvPr/>
            </p:nvCxnSpPr>
            <p:spPr>
              <a:xfrm>
                <a:off x="9782675" y="5126957"/>
                <a:ext cx="0" cy="187568"/>
              </a:xfrm>
              <a:prstGeom prst="straightConnector1">
                <a:avLst/>
              </a:prstGeom>
              <a:ln w="6350" cmpd="sng">
                <a:solidFill>
                  <a:schemeClr val="tx1">
                    <a:lumMod val="75000"/>
                  </a:schemeClr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9" name="Straight Arrow Connector 358"/>
              <p:cNvCxnSpPr/>
              <p:nvPr/>
            </p:nvCxnSpPr>
            <p:spPr>
              <a:xfrm>
                <a:off x="9917637" y="5123842"/>
                <a:ext cx="0" cy="187568"/>
              </a:xfrm>
              <a:prstGeom prst="straightConnector1">
                <a:avLst/>
              </a:prstGeom>
              <a:ln w="6350" cmpd="sng">
                <a:solidFill>
                  <a:schemeClr val="tx1">
                    <a:lumMod val="75000"/>
                  </a:schemeClr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0" name="Straight Arrow Connector 359"/>
              <p:cNvCxnSpPr/>
              <p:nvPr/>
            </p:nvCxnSpPr>
            <p:spPr>
              <a:xfrm>
                <a:off x="10056760" y="5126957"/>
                <a:ext cx="0" cy="187568"/>
              </a:xfrm>
              <a:prstGeom prst="straightConnector1">
                <a:avLst/>
              </a:prstGeom>
              <a:ln w="6350" cmpd="sng">
                <a:solidFill>
                  <a:schemeClr val="tx1">
                    <a:lumMod val="75000"/>
                  </a:schemeClr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37" name="TextBox 336"/>
            <p:cNvSpPr txBox="1"/>
            <p:nvPr/>
          </p:nvSpPr>
          <p:spPr>
            <a:xfrm>
              <a:off x="9949642" y="4337797"/>
              <a:ext cx="14345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Drive Beam</a:t>
              </a:r>
              <a:endParaRPr lang="en-GB" sz="1400" dirty="0"/>
            </a:p>
          </p:txBody>
        </p:sp>
        <p:sp>
          <p:nvSpPr>
            <p:cNvPr id="338" name="TextBox 337"/>
            <p:cNvSpPr txBox="1"/>
            <p:nvPr/>
          </p:nvSpPr>
          <p:spPr>
            <a:xfrm>
              <a:off x="10006735" y="5824821"/>
              <a:ext cx="14345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Main Beam</a:t>
              </a:r>
              <a:endParaRPr lang="en-GB" sz="1400" dirty="0"/>
            </a:p>
          </p:txBody>
        </p:sp>
        <p:sp>
          <p:nvSpPr>
            <p:cNvPr id="339" name="Arc 338"/>
            <p:cNvSpPr/>
            <p:nvPr/>
          </p:nvSpPr>
          <p:spPr>
            <a:xfrm rot="16200000">
              <a:off x="-42067" y="4826827"/>
              <a:ext cx="220976" cy="316890"/>
            </a:xfrm>
            <a:prstGeom prst="arc">
              <a:avLst>
                <a:gd name="adj1" fmla="val 11039415"/>
                <a:gd name="adj2" fmla="val 21377078"/>
              </a:avLst>
            </a:prstGeom>
            <a:ln w="25400">
              <a:solidFill>
                <a:schemeClr val="tx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1" name="Rectangle 340"/>
            <p:cNvSpPr/>
            <p:nvPr/>
          </p:nvSpPr>
          <p:spPr>
            <a:xfrm>
              <a:off x="816042" y="5000763"/>
              <a:ext cx="380001" cy="15432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43" name="Straight Arrow Connector 342"/>
            <p:cNvCxnSpPr/>
            <p:nvPr/>
          </p:nvCxnSpPr>
          <p:spPr>
            <a:xfrm>
              <a:off x="872509" y="5142453"/>
              <a:ext cx="0" cy="181828"/>
            </a:xfrm>
            <a:prstGeom prst="straightConnector1">
              <a:avLst/>
            </a:prstGeom>
            <a:ln w="6350" cmpd="sng">
              <a:solidFill>
                <a:srgbClr val="0070C0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Straight Arrow Connector 351"/>
            <p:cNvCxnSpPr/>
            <p:nvPr/>
          </p:nvCxnSpPr>
          <p:spPr>
            <a:xfrm>
              <a:off x="1015567" y="5141187"/>
              <a:ext cx="0" cy="181828"/>
            </a:xfrm>
            <a:prstGeom prst="straightConnector1">
              <a:avLst/>
            </a:prstGeom>
            <a:ln w="6350" cmpd="sng">
              <a:solidFill>
                <a:srgbClr val="0070C0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Straight Arrow Connector 352"/>
            <p:cNvCxnSpPr/>
            <p:nvPr/>
          </p:nvCxnSpPr>
          <p:spPr>
            <a:xfrm>
              <a:off x="1144987" y="5141187"/>
              <a:ext cx="0" cy="181828"/>
            </a:xfrm>
            <a:prstGeom prst="straightConnector1">
              <a:avLst/>
            </a:prstGeom>
            <a:ln w="6350" cmpd="sng">
              <a:solidFill>
                <a:srgbClr val="0070C0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1" name="TextBox 330"/>
          <p:cNvSpPr txBox="1"/>
          <p:nvPr/>
        </p:nvSpPr>
        <p:spPr>
          <a:xfrm>
            <a:off x="10387719" y="5434303"/>
            <a:ext cx="7108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2.75km</a:t>
            </a:r>
            <a:endParaRPr lang="en-GB" sz="1200" dirty="0"/>
          </a:p>
        </p:txBody>
      </p:sp>
      <p:cxnSp>
        <p:nvCxnSpPr>
          <p:cNvPr id="332" name="Straight Arrow Connector 331"/>
          <p:cNvCxnSpPr/>
          <p:nvPr/>
        </p:nvCxnSpPr>
        <p:spPr>
          <a:xfrm flipV="1">
            <a:off x="10315518" y="5458971"/>
            <a:ext cx="825534" cy="723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1.5 TeV</a:t>
            </a:r>
            <a:endParaRPr lang="en-GB" dirty="0"/>
          </a:p>
        </p:txBody>
      </p:sp>
      <p:sp>
        <p:nvSpPr>
          <p:cNvPr id="178" name="TextBox 177"/>
          <p:cNvSpPr txBox="1"/>
          <p:nvPr/>
        </p:nvSpPr>
        <p:spPr>
          <a:xfrm>
            <a:off x="1610436" y="2306472"/>
            <a:ext cx="786111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13 turnarounds</a:t>
            </a: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 and accelerator sections</a:t>
            </a: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 </a:t>
            </a: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either side of the Interaction Region – 1 redundant turnaround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2.75 km </a:t>
            </a: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Beam Delivery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Total length of </a:t>
            </a: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27km</a:t>
            </a:r>
            <a:endParaRPr lang="en-GB" dirty="0">
              <a:solidFill>
                <a:schemeClr val="tx1">
                  <a:alpha val="42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Shafts every </a:t>
            </a:r>
            <a:r>
              <a:rPr lang="en-GB" dirty="0" smtClean="0"/>
              <a:t>5km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Central </a:t>
            </a: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Injector </a:t>
            </a: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Complex, </a:t>
            </a: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one drive beam – Located on CERN </a:t>
            </a: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land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24" name="Oval 123"/>
          <p:cNvSpPr/>
          <p:nvPr/>
        </p:nvSpPr>
        <p:spPr>
          <a:xfrm>
            <a:off x="11228249" y="4918343"/>
            <a:ext cx="222414" cy="22889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5" name="Oval 124"/>
          <p:cNvSpPr/>
          <p:nvPr/>
        </p:nvSpPr>
        <p:spPr>
          <a:xfrm>
            <a:off x="7803392" y="4720973"/>
            <a:ext cx="222414" cy="22889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6" name="Oval 125"/>
          <p:cNvSpPr/>
          <p:nvPr/>
        </p:nvSpPr>
        <p:spPr>
          <a:xfrm>
            <a:off x="4317880" y="4727039"/>
            <a:ext cx="222414" cy="22889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5" name="Arc 484"/>
          <p:cNvSpPr/>
          <p:nvPr/>
        </p:nvSpPr>
        <p:spPr>
          <a:xfrm rot="16200000">
            <a:off x="1468419" y="4820848"/>
            <a:ext cx="220976" cy="316890"/>
          </a:xfrm>
          <a:prstGeom prst="arc">
            <a:avLst>
              <a:gd name="adj1" fmla="val 11039415"/>
              <a:gd name="adj2" fmla="val 21377078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6" name="Rectangle 485"/>
          <p:cNvSpPr/>
          <p:nvPr/>
        </p:nvSpPr>
        <p:spPr>
          <a:xfrm>
            <a:off x="797146" y="5008332"/>
            <a:ext cx="380001" cy="154322"/>
          </a:xfrm>
          <a:prstGeom prst="rect">
            <a:avLst/>
          </a:prstGeom>
          <a:solidFill>
            <a:schemeClr val="tx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87" name="Straight Arrow Connector 486"/>
          <p:cNvCxnSpPr/>
          <p:nvPr/>
        </p:nvCxnSpPr>
        <p:spPr>
          <a:xfrm>
            <a:off x="853613" y="5150022"/>
            <a:ext cx="0" cy="181828"/>
          </a:xfrm>
          <a:prstGeom prst="straightConnector1">
            <a:avLst/>
          </a:prstGeom>
          <a:ln w="6350" cmpd="sng">
            <a:solidFill>
              <a:schemeClr val="tx1">
                <a:lumMod val="50000"/>
              </a:schemeClr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8" name="Straight Arrow Connector 487"/>
          <p:cNvCxnSpPr/>
          <p:nvPr/>
        </p:nvCxnSpPr>
        <p:spPr>
          <a:xfrm>
            <a:off x="996671" y="5148756"/>
            <a:ext cx="0" cy="181828"/>
          </a:xfrm>
          <a:prstGeom prst="straightConnector1">
            <a:avLst/>
          </a:prstGeom>
          <a:ln w="6350" cmpd="sng">
            <a:solidFill>
              <a:schemeClr val="tx1">
                <a:lumMod val="50000"/>
              </a:schemeClr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9" name="Straight Arrow Connector 488"/>
          <p:cNvCxnSpPr/>
          <p:nvPr/>
        </p:nvCxnSpPr>
        <p:spPr>
          <a:xfrm>
            <a:off x="1126091" y="5148756"/>
            <a:ext cx="0" cy="181828"/>
          </a:xfrm>
          <a:prstGeom prst="straightConnector1">
            <a:avLst/>
          </a:prstGeom>
          <a:ln w="6350" cmpd="sng">
            <a:solidFill>
              <a:schemeClr val="tx1">
                <a:lumMod val="50000"/>
              </a:schemeClr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0" name="Straight Connector 489"/>
          <p:cNvCxnSpPr/>
          <p:nvPr/>
        </p:nvCxnSpPr>
        <p:spPr>
          <a:xfrm flipH="1" flipV="1">
            <a:off x="238138" y="4863410"/>
            <a:ext cx="1168623" cy="7650"/>
          </a:xfrm>
          <a:prstGeom prst="line">
            <a:avLst/>
          </a:prstGeom>
          <a:ln w="25400"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1" name="Straight Connector 490"/>
          <p:cNvCxnSpPr/>
          <p:nvPr/>
        </p:nvCxnSpPr>
        <p:spPr>
          <a:xfrm flipH="1">
            <a:off x="238138" y="5334007"/>
            <a:ext cx="1189099" cy="10243"/>
          </a:xfrm>
          <a:prstGeom prst="line">
            <a:avLst/>
          </a:prstGeom>
          <a:ln w="25400"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2" name="Straight Connector 491"/>
          <p:cNvCxnSpPr/>
          <p:nvPr/>
        </p:nvCxnSpPr>
        <p:spPr>
          <a:xfrm flipH="1">
            <a:off x="238138" y="5669793"/>
            <a:ext cx="1182326" cy="5697"/>
          </a:xfrm>
          <a:prstGeom prst="line">
            <a:avLst/>
          </a:prstGeom>
          <a:ln w="25400"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3" name="Oval 492"/>
          <p:cNvSpPr/>
          <p:nvPr/>
        </p:nvSpPr>
        <p:spPr>
          <a:xfrm>
            <a:off x="723166" y="4739898"/>
            <a:ext cx="222414" cy="22889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352450" y="6355830"/>
            <a:ext cx="85453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Potentially </a:t>
            </a:r>
            <a:r>
              <a:rPr lang="en-GB" dirty="0"/>
              <a:t>construct tunnel to shaft 7 </a:t>
            </a:r>
            <a:r>
              <a:rPr lang="en-GB" dirty="0" smtClean="0"/>
              <a:t>and approx. 100m past at </a:t>
            </a:r>
            <a:r>
              <a:rPr lang="en-GB" dirty="0"/>
              <a:t>second </a:t>
            </a:r>
            <a:r>
              <a:rPr lang="en-GB" dirty="0" smtClean="0"/>
              <a:t>stage.</a:t>
            </a:r>
            <a:endParaRPr lang="en-GB" dirty="0"/>
          </a:p>
          <a:p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1177147" y="5889190"/>
            <a:ext cx="648919" cy="52881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/>
          <p:cNvCxnSpPr/>
          <p:nvPr/>
        </p:nvCxnSpPr>
        <p:spPr>
          <a:xfrm>
            <a:off x="1411858" y="4647099"/>
            <a:ext cx="9923779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/>
          <p:cNvSpPr txBox="1"/>
          <p:nvPr/>
        </p:nvSpPr>
        <p:spPr>
          <a:xfrm>
            <a:off x="5828625" y="4324002"/>
            <a:ext cx="1640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13.5km (x2)</a:t>
            </a:r>
            <a:endParaRPr lang="en-GB" dirty="0"/>
          </a:p>
        </p:txBody>
      </p:sp>
      <p:sp>
        <p:nvSpPr>
          <p:cNvPr id="129" name="Arc 128"/>
          <p:cNvSpPr/>
          <p:nvPr/>
        </p:nvSpPr>
        <p:spPr>
          <a:xfrm rot="16200000">
            <a:off x="1265023" y="5253726"/>
            <a:ext cx="334693" cy="510444"/>
          </a:xfrm>
          <a:prstGeom prst="arc">
            <a:avLst>
              <a:gd name="adj1" fmla="val 11039415"/>
              <a:gd name="adj2" fmla="val 21377078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94123" y="6301312"/>
            <a:ext cx="597877" cy="556688"/>
          </a:xfrm>
        </p:spPr>
        <p:txBody>
          <a:bodyPr/>
          <a:lstStyle/>
          <a:p>
            <a:fld id="{6D22F896-40B5-4ADD-8801-0D06FADFA095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050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" grpId="0" animBg="1"/>
      <p:bldP spid="125" grpId="0" animBg="1"/>
      <p:bldP spid="126" grpId="0" animBg="1"/>
      <p:bldP spid="49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1.5 TeV</a:t>
            </a:r>
            <a:endParaRPr lang="en-GB" dirty="0"/>
          </a:p>
        </p:txBody>
      </p:sp>
      <p:sp>
        <p:nvSpPr>
          <p:cNvPr id="178" name="TextBox 177"/>
          <p:cNvSpPr txBox="1"/>
          <p:nvPr/>
        </p:nvSpPr>
        <p:spPr>
          <a:xfrm>
            <a:off x="1610436" y="2306472"/>
            <a:ext cx="786111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13 turnarounds</a:t>
            </a: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 and accelerator sections</a:t>
            </a: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 either side of the Interaction </a:t>
            </a: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Region – 1 redundant turnaround</a:t>
            </a:r>
            <a:endParaRPr lang="en-GB" dirty="0" smtClean="0">
              <a:solidFill>
                <a:schemeClr val="tx1">
                  <a:alpha val="42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2.75 km Beam Delivery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Total length of 27km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Shafts every 5km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Central Injector Complex</a:t>
            </a:r>
            <a:r>
              <a:rPr lang="en-GB" dirty="0"/>
              <a:t>, one drive beam – Located </a:t>
            </a:r>
            <a:r>
              <a:rPr lang="en-GB" dirty="0" smtClean="0"/>
              <a:t>on CERN land</a:t>
            </a:r>
          </a:p>
          <a:p>
            <a:endParaRPr lang="en-GB" dirty="0" smtClean="0">
              <a:solidFill>
                <a:schemeClr val="tx1">
                  <a:alpha val="42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86" name="TextBox 185"/>
          <p:cNvSpPr txBox="1"/>
          <p:nvPr/>
        </p:nvSpPr>
        <p:spPr>
          <a:xfrm>
            <a:off x="1621231" y="4313603"/>
            <a:ext cx="17842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Drive beam injector</a:t>
            </a:r>
            <a:endParaRPr lang="en-GB" sz="1200" dirty="0"/>
          </a:p>
        </p:txBody>
      </p:sp>
      <p:sp>
        <p:nvSpPr>
          <p:cNvPr id="158" name="TextBox 157"/>
          <p:cNvSpPr txBox="1"/>
          <p:nvPr/>
        </p:nvSpPr>
        <p:spPr>
          <a:xfrm>
            <a:off x="9029111" y="4575619"/>
            <a:ext cx="1467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Experimental buildings</a:t>
            </a:r>
            <a:endParaRPr lang="en-GB" sz="1200" dirty="0"/>
          </a:p>
        </p:txBody>
      </p:sp>
      <p:sp>
        <p:nvSpPr>
          <p:cNvPr id="134" name="TextBox 133"/>
          <p:cNvSpPr txBox="1"/>
          <p:nvPr/>
        </p:nvSpPr>
        <p:spPr>
          <a:xfrm>
            <a:off x="2913046" y="5076859"/>
            <a:ext cx="17842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Main beam injector</a:t>
            </a:r>
            <a:endParaRPr lang="en-GB" sz="1200" dirty="0"/>
          </a:p>
        </p:txBody>
      </p:sp>
      <p:cxnSp>
        <p:nvCxnSpPr>
          <p:cNvPr id="135" name="Straight Arrow Connector 134"/>
          <p:cNvCxnSpPr/>
          <p:nvPr/>
        </p:nvCxnSpPr>
        <p:spPr>
          <a:xfrm>
            <a:off x="1621231" y="4326773"/>
            <a:ext cx="544830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7069531" y="4144253"/>
            <a:ext cx="0" cy="3386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>
            <a:off x="1624845" y="4144253"/>
            <a:ext cx="0" cy="3386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extBox 138"/>
          <p:cNvSpPr txBox="1"/>
          <p:nvPr/>
        </p:nvSpPr>
        <p:spPr>
          <a:xfrm>
            <a:off x="3927459" y="4018557"/>
            <a:ext cx="11261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2140m</a:t>
            </a:r>
            <a:endParaRPr lang="en-GB" sz="1400" dirty="0"/>
          </a:p>
        </p:txBody>
      </p:sp>
      <p:cxnSp>
        <p:nvCxnSpPr>
          <p:cNvPr id="140" name="Straight Connector 139"/>
          <p:cNvCxnSpPr/>
          <p:nvPr/>
        </p:nvCxnSpPr>
        <p:spPr>
          <a:xfrm flipH="1">
            <a:off x="1621231" y="5029495"/>
            <a:ext cx="6230" cy="73683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/>
          <p:nvPr/>
        </p:nvCxnSpPr>
        <p:spPr>
          <a:xfrm flipH="1">
            <a:off x="2796496" y="5519732"/>
            <a:ext cx="5835" cy="2479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Arrow Connector 141"/>
          <p:cNvCxnSpPr/>
          <p:nvPr/>
        </p:nvCxnSpPr>
        <p:spPr>
          <a:xfrm>
            <a:off x="1610436" y="5631869"/>
            <a:ext cx="118110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TextBox 142"/>
          <p:cNvSpPr txBox="1"/>
          <p:nvPr/>
        </p:nvSpPr>
        <p:spPr>
          <a:xfrm>
            <a:off x="1914837" y="5601469"/>
            <a:ext cx="7900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420m</a:t>
            </a:r>
            <a:endParaRPr lang="en-GB" sz="1400" dirty="0"/>
          </a:p>
        </p:txBody>
      </p:sp>
      <p:cxnSp>
        <p:nvCxnSpPr>
          <p:cNvPr id="144" name="Straight Connector 143"/>
          <p:cNvCxnSpPr/>
          <p:nvPr/>
        </p:nvCxnSpPr>
        <p:spPr>
          <a:xfrm>
            <a:off x="2493010" y="5181487"/>
            <a:ext cx="0" cy="30365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>
            <a:off x="4726940" y="5160302"/>
            <a:ext cx="0" cy="30365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TextBox 146"/>
          <p:cNvSpPr txBox="1"/>
          <p:nvPr/>
        </p:nvSpPr>
        <p:spPr>
          <a:xfrm>
            <a:off x="3309963" y="5361229"/>
            <a:ext cx="7900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880m</a:t>
            </a:r>
            <a:endParaRPr lang="en-GB" sz="1400" dirty="0"/>
          </a:p>
        </p:txBody>
      </p:sp>
      <p:cxnSp>
        <p:nvCxnSpPr>
          <p:cNvPr id="148" name="Straight Arrow Connector 147"/>
          <p:cNvCxnSpPr/>
          <p:nvPr/>
        </p:nvCxnSpPr>
        <p:spPr>
          <a:xfrm flipV="1">
            <a:off x="2493010" y="5372483"/>
            <a:ext cx="2232660" cy="539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/>
          <p:cNvCxnSpPr/>
          <p:nvPr/>
        </p:nvCxnSpPr>
        <p:spPr>
          <a:xfrm flipV="1">
            <a:off x="1621231" y="4923325"/>
            <a:ext cx="7362982" cy="3049"/>
          </a:xfrm>
          <a:prstGeom prst="line">
            <a:avLst/>
          </a:prstGeom>
          <a:ln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5" name="Group 104"/>
          <p:cNvGrpSpPr/>
          <p:nvPr/>
        </p:nvGrpSpPr>
        <p:grpSpPr>
          <a:xfrm>
            <a:off x="1610436" y="4018557"/>
            <a:ext cx="8886255" cy="1890689"/>
            <a:chOff x="1610436" y="4018557"/>
            <a:chExt cx="8886255" cy="1890689"/>
          </a:xfrm>
        </p:grpSpPr>
        <p:cxnSp>
          <p:nvCxnSpPr>
            <p:cNvPr id="107" name="Straight Connector 106"/>
            <p:cNvCxnSpPr/>
            <p:nvPr/>
          </p:nvCxnSpPr>
          <p:spPr>
            <a:xfrm>
              <a:off x="4726940" y="5160302"/>
              <a:ext cx="0" cy="30365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8" name="Group 107"/>
            <p:cNvGrpSpPr/>
            <p:nvPr/>
          </p:nvGrpSpPr>
          <p:grpSpPr>
            <a:xfrm>
              <a:off x="1610436" y="4018557"/>
              <a:ext cx="8886255" cy="1890689"/>
              <a:chOff x="1610436" y="4018557"/>
              <a:chExt cx="8886255" cy="1890689"/>
            </a:xfrm>
          </p:grpSpPr>
          <p:grpSp>
            <p:nvGrpSpPr>
              <p:cNvPr id="109" name="Group 108"/>
              <p:cNvGrpSpPr/>
              <p:nvPr/>
            </p:nvGrpSpPr>
            <p:grpSpPr>
              <a:xfrm>
                <a:off x="1621231" y="4397075"/>
                <a:ext cx="7362982" cy="1474423"/>
                <a:chOff x="1621231" y="4397075"/>
                <a:chExt cx="7362982" cy="1474423"/>
              </a:xfrm>
            </p:grpSpPr>
            <p:sp>
              <p:nvSpPr>
                <p:cNvPr id="133" name="Rectangle 132"/>
                <p:cNvSpPr/>
                <p:nvPr/>
              </p:nvSpPr>
              <p:spPr>
                <a:xfrm>
                  <a:off x="1621231" y="4728045"/>
                  <a:ext cx="5448300" cy="762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9" name="Rectangle 148"/>
                <p:cNvSpPr/>
                <p:nvPr/>
              </p:nvSpPr>
              <p:spPr>
                <a:xfrm>
                  <a:off x="1621231" y="4804245"/>
                  <a:ext cx="1181100" cy="71504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1" name="Rectangle 150"/>
                <p:cNvSpPr/>
                <p:nvPr/>
              </p:nvSpPr>
              <p:spPr>
                <a:xfrm>
                  <a:off x="2493010" y="5007476"/>
                  <a:ext cx="2232660" cy="50758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2" name="Rectangle 151"/>
                <p:cNvSpPr/>
                <p:nvPr/>
              </p:nvSpPr>
              <p:spPr>
                <a:xfrm>
                  <a:off x="5208169" y="5081721"/>
                  <a:ext cx="80962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3" name="Rectangle 152"/>
                <p:cNvSpPr/>
                <p:nvPr/>
              </p:nvSpPr>
              <p:spPr>
                <a:xfrm>
                  <a:off x="5289131" y="5081721"/>
                  <a:ext cx="45719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4" name="Rectangle 153"/>
                <p:cNvSpPr/>
                <p:nvPr/>
              </p:nvSpPr>
              <p:spPr>
                <a:xfrm>
                  <a:off x="5130076" y="5565117"/>
                  <a:ext cx="80962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5" name="Rectangle 154"/>
                <p:cNvSpPr/>
                <p:nvPr/>
              </p:nvSpPr>
              <p:spPr>
                <a:xfrm>
                  <a:off x="5084357" y="5565116"/>
                  <a:ext cx="45719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6" name="Rectangle 155"/>
                <p:cNvSpPr/>
                <p:nvPr/>
              </p:nvSpPr>
              <p:spPr>
                <a:xfrm>
                  <a:off x="5127207" y="5257933"/>
                  <a:ext cx="80962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7" name="Rectangle 156"/>
                <p:cNvSpPr/>
                <p:nvPr/>
              </p:nvSpPr>
              <p:spPr>
                <a:xfrm>
                  <a:off x="5081488" y="5257932"/>
                  <a:ext cx="45719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9" name="Rectangle 158"/>
                <p:cNvSpPr/>
                <p:nvPr/>
              </p:nvSpPr>
              <p:spPr>
                <a:xfrm>
                  <a:off x="5530534" y="5418473"/>
                  <a:ext cx="80962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0" name="Rectangle 159"/>
                <p:cNvSpPr/>
                <p:nvPr/>
              </p:nvSpPr>
              <p:spPr>
                <a:xfrm>
                  <a:off x="6046370" y="5727040"/>
                  <a:ext cx="178592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1" name="Rectangle 160"/>
                <p:cNvSpPr/>
                <p:nvPr/>
              </p:nvSpPr>
              <p:spPr>
                <a:xfrm>
                  <a:off x="5960170" y="5753235"/>
                  <a:ext cx="67149" cy="52386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2" name="Rectangle 161"/>
                <p:cNvSpPr/>
                <p:nvPr/>
              </p:nvSpPr>
              <p:spPr>
                <a:xfrm>
                  <a:off x="5919689" y="5681321"/>
                  <a:ext cx="80962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4" name="Rectangle 163"/>
                <p:cNvSpPr/>
                <p:nvPr/>
              </p:nvSpPr>
              <p:spPr>
                <a:xfrm>
                  <a:off x="6042082" y="5648935"/>
                  <a:ext cx="18287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5" name="Rectangle 164"/>
                <p:cNvSpPr/>
                <p:nvPr/>
              </p:nvSpPr>
              <p:spPr>
                <a:xfrm>
                  <a:off x="6680285" y="5258772"/>
                  <a:ext cx="80962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7" name="Rectangle 166"/>
                <p:cNvSpPr/>
                <p:nvPr/>
              </p:nvSpPr>
              <p:spPr>
                <a:xfrm>
                  <a:off x="6634566" y="5258771"/>
                  <a:ext cx="45719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8" name="Rectangle 167"/>
                <p:cNvSpPr/>
                <p:nvPr/>
              </p:nvSpPr>
              <p:spPr>
                <a:xfrm>
                  <a:off x="7669482" y="4961329"/>
                  <a:ext cx="80962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9" name="Rectangle 168"/>
                <p:cNvSpPr/>
                <p:nvPr/>
              </p:nvSpPr>
              <p:spPr>
                <a:xfrm>
                  <a:off x="7750444" y="4961328"/>
                  <a:ext cx="45719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1" name="Rectangle 170"/>
                <p:cNvSpPr/>
                <p:nvPr/>
              </p:nvSpPr>
              <p:spPr>
                <a:xfrm>
                  <a:off x="7361932" y="5756010"/>
                  <a:ext cx="80962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2" name="Rectangle 171"/>
                <p:cNvSpPr/>
                <p:nvPr/>
              </p:nvSpPr>
              <p:spPr>
                <a:xfrm>
                  <a:off x="7445435" y="5753235"/>
                  <a:ext cx="45719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3" name="Rectangle 172"/>
                <p:cNvSpPr/>
                <p:nvPr/>
              </p:nvSpPr>
              <p:spPr>
                <a:xfrm>
                  <a:off x="4452732" y="4554503"/>
                  <a:ext cx="197643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5" name="Rectangle 174"/>
                <p:cNvSpPr/>
                <p:nvPr/>
              </p:nvSpPr>
              <p:spPr>
                <a:xfrm>
                  <a:off x="4428522" y="4471280"/>
                  <a:ext cx="246065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7" name="Rectangle 176"/>
                <p:cNvSpPr/>
                <p:nvPr/>
              </p:nvSpPr>
              <p:spPr>
                <a:xfrm>
                  <a:off x="4310252" y="4563016"/>
                  <a:ext cx="109934" cy="63196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9" name="Rectangle 178"/>
                <p:cNvSpPr/>
                <p:nvPr/>
              </p:nvSpPr>
              <p:spPr>
                <a:xfrm>
                  <a:off x="6639602" y="5553288"/>
                  <a:ext cx="80962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0" name="Rectangle 179"/>
                <p:cNvSpPr/>
                <p:nvPr/>
              </p:nvSpPr>
              <p:spPr>
                <a:xfrm>
                  <a:off x="3524249" y="5060228"/>
                  <a:ext cx="62865" cy="60784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2" name="Rectangle 181"/>
                <p:cNvSpPr/>
                <p:nvPr/>
              </p:nvSpPr>
              <p:spPr>
                <a:xfrm>
                  <a:off x="4428522" y="4666453"/>
                  <a:ext cx="246065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3" name="Rectangle 182"/>
                <p:cNvSpPr/>
                <p:nvPr/>
              </p:nvSpPr>
              <p:spPr>
                <a:xfrm>
                  <a:off x="4333786" y="4646053"/>
                  <a:ext cx="62865" cy="60784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4" name="Freeform 183"/>
                <p:cNvSpPr/>
                <p:nvPr/>
              </p:nvSpPr>
              <p:spPr>
                <a:xfrm>
                  <a:off x="7987263" y="4562174"/>
                  <a:ext cx="996950" cy="882650"/>
                </a:xfrm>
                <a:custGeom>
                  <a:avLst/>
                  <a:gdLst>
                    <a:gd name="connsiteX0" fmla="*/ 552450 w 996950"/>
                    <a:gd name="connsiteY0" fmla="*/ 882650 h 882650"/>
                    <a:gd name="connsiteX1" fmla="*/ 996950 w 996950"/>
                    <a:gd name="connsiteY1" fmla="*/ 501650 h 882650"/>
                    <a:gd name="connsiteX2" fmla="*/ 990600 w 996950"/>
                    <a:gd name="connsiteY2" fmla="*/ 19050 h 882650"/>
                    <a:gd name="connsiteX3" fmla="*/ 0 w 996950"/>
                    <a:gd name="connsiteY3" fmla="*/ 0 h 882650"/>
                    <a:gd name="connsiteX4" fmla="*/ 12700 w 996950"/>
                    <a:gd name="connsiteY4" fmla="*/ 882650 h 882650"/>
                    <a:gd name="connsiteX5" fmla="*/ 552450 w 996950"/>
                    <a:gd name="connsiteY5" fmla="*/ 882650 h 882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96950" h="882650">
                      <a:moveTo>
                        <a:pt x="552450" y="882650"/>
                      </a:moveTo>
                      <a:lnTo>
                        <a:pt x="996950" y="501650"/>
                      </a:lnTo>
                      <a:cubicBezTo>
                        <a:pt x="994833" y="340783"/>
                        <a:pt x="992717" y="179917"/>
                        <a:pt x="990600" y="19050"/>
                      </a:cubicBezTo>
                      <a:lnTo>
                        <a:pt x="0" y="0"/>
                      </a:lnTo>
                      <a:lnTo>
                        <a:pt x="12700" y="882650"/>
                      </a:lnTo>
                      <a:lnTo>
                        <a:pt x="552450" y="882650"/>
                      </a:lnTo>
                      <a:close/>
                    </a:path>
                  </a:pathLst>
                </a:cu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187" name="Group 186"/>
                <p:cNvGrpSpPr/>
                <p:nvPr/>
              </p:nvGrpSpPr>
              <p:grpSpPr>
                <a:xfrm>
                  <a:off x="5175504" y="5039909"/>
                  <a:ext cx="439782" cy="162204"/>
                  <a:chOff x="3996933" y="5727040"/>
                  <a:chExt cx="439782" cy="162204"/>
                </a:xfrm>
              </p:grpSpPr>
              <p:grpSp>
                <p:nvGrpSpPr>
                  <p:cNvPr id="224" name="Group 223"/>
                  <p:cNvGrpSpPr/>
                  <p:nvPr/>
                </p:nvGrpSpPr>
                <p:grpSpPr>
                  <a:xfrm>
                    <a:off x="3996933" y="5727040"/>
                    <a:ext cx="388796" cy="162204"/>
                    <a:chOff x="3996933" y="5727040"/>
                    <a:chExt cx="388796" cy="162204"/>
                  </a:xfrm>
                </p:grpSpPr>
                <p:grpSp>
                  <p:nvGrpSpPr>
                    <p:cNvPr id="226" name="Group 225"/>
                    <p:cNvGrpSpPr/>
                    <p:nvPr/>
                  </p:nvGrpSpPr>
                  <p:grpSpPr>
                    <a:xfrm>
                      <a:off x="3996933" y="5727040"/>
                      <a:ext cx="388796" cy="161264"/>
                      <a:chOff x="3996933" y="5727040"/>
                      <a:chExt cx="388796" cy="161264"/>
                    </a:xfrm>
                  </p:grpSpPr>
                  <p:sp>
                    <p:nvSpPr>
                      <p:cNvPr id="228" name="Freeform 227"/>
                      <p:cNvSpPr/>
                      <p:nvPr/>
                    </p:nvSpPr>
                    <p:spPr>
                      <a:xfrm>
                        <a:off x="3996933" y="5727040"/>
                        <a:ext cx="61553" cy="161264"/>
                      </a:xfrm>
                      <a:custGeom>
                        <a:avLst/>
                        <a:gdLst>
                          <a:gd name="connsiteX0" fmla="*/ 55781 w 58956"/>
                          <a:gd name="connsiteY0" fmla="*/ 0 h 187325"/>
                          <a:gd name="connsiteX1" fmla="*/ 8156 w 58956"/>
                          <a:gd name="connsiteY1" fmla="*/ 47625 h 187325"/>
                          <a:gd name="connsiteX2" fmla="*/ 4981 w 58956"/>
                          <a:gd name="connsiteY2" fmla="*/ 139700 h 187325"/>
                          <a:gd name="connsiteX3" fmla="*/ 58956 w 58956"/>
                          <a:gd name="connsiteY3" fmla="*/ 187325 h 18732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58956" h="187325">
                            <a:moveTo>
                              <a:pt x="55781" y="0"/>
                            </a:moveTo>
                            <a:cubicBezTo>
                              <a:pt x="36202" y="12171"/>
                              <a:pt x="16623" y="24342"/>
                              <a:pt x="8156" y="47625"/>
                            </a:cubicBezTo>
                            <a:cubicBezTo>
                              <a:pt x="-311" y="70908"/>
                              <a:pt x="-3486" y="116417"/>
                              <a:pt x="4981" y="139700"/>
                            </a:cubicBezTo>
                            <a:cubicBezTo>
                              <a:pt x="13448" y="162983"/>
                              <a:pt x="36202" y="175154"/>
                              <a:pt x="58956" y="187325"/>
                            </a:cubicBezTo>
                          </a:path>
                        </a:pathLst>
                      </a:custGeom>
                      <a:noFill/>
                      <a:ln>
                        <a:solidFill>
                          <a:srgbClr val="0070C0"/>
                        </a:solidFill>
                        <a:prstDash val="sysDash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229" name="Straight Connector 228"/>
                      <p:cNvCxnSpPr/>
                      <p:nvPr/>
                    </p:nvCxnSpPr>
                    <p:spPr>
                      <a:xfrm>
                        <a:off x="4049608" y="5727040"/>
                        <a:ext cx="336121" cy="940"/>
                      </a:xfrm>
                      <a:prstGeom prst="line">
                        <a:avLst/>
                      </a:prstGeom>
                      <a:ln>
                        <a:solidFill>
                          <a:srgbClr val="0070C0"/>
                        </a:solidFill>
                        <a:prstDash val="sys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27" name="Straight Connector 226"/>
                    <p:cNvCxnSpPr/>
                    <p:nvPr/>
                  </p:nvCxnSpPr>
                  <p:spPr>
                    <a:xfrm>
                      <a:off x="4061027" y="5888304"/>
                      <a:ext cx="322052" cy="940"/>
                    </a:xfrm>
                    <a:prstGeom prst="line">
                      <a:avLst/>
                    </a:prstGeom>
                    <a:ln>
                      <a:solidFill>
                        <a:srgbClr val="0070C0"/>
                      </a:solidFill>
                      <a:prstDash val="sys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25" name="Freeform 224"/>
                  <p:cNvSpPr/>
                  <p:nvPr/>
                </p:nvSpPr>
                <p:spPr>
                  <a:xfrm flipH="1">
                    <a:off x="4375162" y="5727040"/>
                    <a:ext cx="61553" cy="161264"/>
                  </a:xfrm>
                  <a:custGeom>
                    <a:avLst/>
                    <a:gdLst>
                      <a:gd name="connsiteX0" fmla="*/ 55781 w 58956"/>
                      <a:gd name="connsiteY0" fmla="*/ 0 h 187325"/>
                      <a:gd name="connsiteX1" fmla="*/ 8156 w 58956"/>
                      <a:gd name="connsiteY1" fmla="*/ 47625 h 187325"/>
                      <a:gd name="connsiteX2" fmla="*/ 4981 w 58956"/>
                      <a:gd name="connsiteY2" fmla="*/ 139700 h 187325"/>
                      <a:gd name="connsiteX3" fmla="*/ 58956 w 58956"/>
                      <a:gd name="connsiteY3" fmla="*/ 187325 h 187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8956" h="187325">
                        <a:moveTo>
                          <a:pt x="55781" y="0"/>
                        </a:moveTo>
                        <a:cubicBezTo>
                          <a:pt x="36202" y="12171"/>
                          <a:pt x="16623" y="24342"/>
                          <a:pt x="8156" y="47625"/>
                        </a:cubicBezTo>
                        <a:cubicBezTo>
                          <a:pt x="-311" y="70908"/>
                          <a:pt x="-3486" y="116417"/>
                          <a:pt x="4981" y="139700"/>
                        </a:cubicBezTo>
                        <a:cubicBezTo>
                          <a:pt x="13448" y="162983"/>
                          <a:pt x="36202" y="175154"/>
                          <a:pt x="58956" y="187325"/>
                        </a:cubicBezTo>
                      </a:path>
                    </a:pathLst>
                  </a:custGeom>
                  <a:noFill/>
                  <a:ln>
                    <a:solidFill>
                      <a:srgbClr val="0070C0"/>
                    </a:solidFill>
                    <a:prstDash val="sys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88" name="Group 187"/>
                <p:cNvGrpSpPr/>
                <p:nvPr/>
              </p:nvGrpSpPr>
              <p:grpSpPr>
                <a:xfrm>
                  <a:off x="4804850" y="5206058"/>
                  <a:ext cx="439782" cy="162204"/>
                  <a:chOff x="3996933" y="5727040"/>
                  <a:chExt cx="439782" cy="162204"/>
                </a:xfrm>
              </p:grpSpPr>
              <p:grpSp>
                <p:nvGrpSpPr>
                  <p:cNvPr id="218" name="Group 217"/>
                  <p:cNvGrpSpPr/>
                  <p:nvPr/>
                </p:nvGrpSpPr>
                <p:grpSpPr>
                  <a:xfrm>
                    <a:off x="3996933" y="5727040"/>
                    <a:ext cx="388796" cy="162204"/>
                    <a:chOff x="3996933" y="5727040"/>
                    <a:chExt cx="388796" cy="162204"/>
                  </a:xfrm>
                </p:grpSpPr>
                <p:grpSp>
                  <p:nvGrpSpPr>
                    <p:cNvPr id="220" name="Group 219"/>
                    <p:cNvGrpSpPr/>
                    <p:nvPr/>
                  </p:nvGrpSpPr>
                  <p:grpSpPr>
                    <a:xfrm>
                      <a:off x="3996933" y="5727040"/>
                      <a:ext cx="388796" cy="161264"/>
                      <a:chOff x="3996933" y="5727040"/>
                      <a:chExt cx="388796" cy="161264"/>
                    </a:xfrm>
                  </p:grpSpPr>
                  <p:sp>
                    <p:nvSpPr>
                      <p:cNvPr id="222" name="Freeform 221"/>
                      <p:cNvSpPr/>
                      <p:nvPr/>
                    </p:nvSpPr>
                    <p:spPr>
                      <a:xfrm>
                        <a:off x="3996933" y="5727040"/>
                        <a:ext cx="61553" cy="161264"/>
                      </a:xfrm>
                      <a:custGeom>
                        <a:avLst/>
                        <a:gdLst>
                          <a:gd name="connsiteX0" fmla="*/ 55781 w 58956"/>
                          <a:gd name="connsiteY0" fmla="*/ 0 h 187325"/>
                          <a:gd name="connsiteX1" fmla="*/ 8156 w 58956"/>
                          <a:gd name="connsiteY1" fmla="*/ 47625 h 187325"/>
                          <a:gd name="connsiteX2" fmla="*/ 4981 w 58956"/>
                          <a:gd name="connsiteY2" fmla="*/ 139700 h 187325"/>
                          <a:gd name="connsiteX3" fmla="*/ 58956 w 58956"/>
                          <a:gd name="connsiteY3" fmla="*/ 187325 h 18732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58956" h="187325">
                            <a:moveTo>
                              <a:pt x="55781" y="0"/>
                            </a:moveTo>
                            <a:cubicBezTo>
                              <a:pt x="36202" y="12171"/>
                              <a:pt x="16623" y="24342"/>
                              <a:pt x="8156" y="47625"/>
                            </a:cubicBezTo>
                            <a:cubicBezTo>
                              <a:pt x="-311" y="70908"/>
                              <a:pt x="-3486" y="116417"/>
                              <a:pt x="4981" y="139700"/>
                            </a:cubicBezTo>
                            <a:cubicBezTo>
                              <a:pt x="13448" y="162983"/>
                              <a:pt x="36202" y="175154"/>
                              <a:pt x="58956" y="187325"/>
                            </a:cubicBezTo>
                          </a:path>
                        </a:pathLst>
                      </a:custGeom>
                      <a:noFill/>
                      <a:ln>
                        <a:solidFill>
                          <a:srgbClr val="0070C0"/>
                        </a:solidFill>
                        <a:prstDash val="sysDash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223" name="Straight Connector 222"/>
                      <p:cNvCxnSpPr/>
                      <p:nvPr/>
                    </p:nvCxnSpPr>
                    <p:spPr>
                      <a:xfrm>
                        <a:off x="4049608" y="5727040"/>
                        <a:ext cx="336121" cy="940"/>
                      </a:xfrm>
                      <a:prstGeom prst="line">
                        <a:avLst/>
                      </a:prstGeom>
                      <a:ln>
                        <a:solidFill>
                          <a:srgbClr val="0070C0"/>
                        </a:solidFill>
                        <a:prstDash val="sys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21" name="Straight Connector 220"/>
                    <p:cNvCxnSpPr/>
                    <p:nvPr/>
                  </p:nvCxnSpPr>
                  <p:spPr>
                    <a:xfrm>
                      <a:off x="4061027" y="5888304"/>
                      <a:ext cx="322052" cy="940"/>
                    </a:xfrm>
                    <a:prstGeom prst="line">
                      <a:avLst/>
                    </a:prstGeom>
                    <a:ln>
                      <a:solidFill>
                        <a:srgbClr val="0070C0"/>
                      </a:solidFill>
                      <a:prstDash val="sys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19" name="Freeform 218"/>
                  <p:cNvSpPr/>
                  <p:nvPr/>
                </p:nvSpPr>
                <p:spPr>
                  <a:xfrm flipH="1">
                    <a:off x="4375162" y="5727040"/>
                    <a:ext cx="61553" cy="161264"/>
                  </a:xfrm>
                  <a:custGeom>
                    <a:avLst/>
                    <a:gdLst>
                      <a:gd name="connsiteX0" fmla="*/ 55781 w 58956"/>
                      <a:gd name="connsiteY0" fmla="*/ 0 h 187325"/>
                      <a:gd name="connsiteX1" fmla="*/ 8156 w 58956"/>
                      <a:gd name="connsiteY1" fmla="*/ 47625 h 187325"/>
                      <a:gd name="connsiteX2" fmla="*/ 4981 w 58956"/>
                      <a:gd name="connsiteY2" fmla="*/ 139700 h 187325"/>
                      <a:gd name="connsiteX3" fmla="*/ 58956 w 58956"/>
                      <a:gd name="connsiteY3" fmla="*/ 187325 h 187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8956" h="187325">
                        <a:moveTo>
                          <a:pt x="55781" y="0"/>
                        </a:moveTo>
                        <a:cubicBezTo>
                          <a:pt x="36202" y="12171"/>
                          <a:pt x="16623" y="24342"/>
                          <a:pt x="8156" y="47625"/>
                        </a:cubicBezTo>
                        <a:cubicBezTo>
                          <a:pt x="-311" y="70908"/>
                          <a:pt x="-3486" y="116417"/>
                          <a:pt x="4981" y="139700"/>
                        </a:cubicBezTo>
                        <a:cubicBezTo>
                          <a:pt x="13448" y="162983"/>
                          <a:pt x="36202" y="175154"/>
                          <a:pt x="58956" y="187325"/>
                        </a:cubicBezTo>
                      </a:path>
                    </a:pathLst>
                  </a:custGeom>
                  <a:noFill/>
                  <a:ln>
                    <a:solidFill>
                      <a:srgbClr val="0070C0"/>
                    </a:solidFill>
                    <a:prstDash val="sys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89" name="Group 188"/>
                <p:cNvGrpSpPr/>
                <p:nvPr/>
              </p:nvGrpSpPr>
              <p:grpSpPr>
                <a:xfrm>
                  <a:off x="4812223" y="5532648"/>
                  <a:ext cx="439782" cy="162204"/>
                  <a:chOff x="3996933" y="5727040"/>
                  <a:chExt cx="439782" cy="162204"/>
                </a:xfrm>
              </p:grpSpPr>
              <p:grpSp>
                <p:nvGrpSpPr>
                  <p:cNvPr id="212" name="Group 211"/>
                  <p:cNvGrpSpPr/>
                  <p:nvPr/>
                </p:nvGrpSpPr>
                <p:grpSpPr>
                  <a:xfrm>
                    <a:off x="3996933" y="5727040"/>
                    <a:ext cx="388796" cy="162204"/>
                    <a:chOff x="3996933" y="5727040"/>
                    <a:chExt cx="388796" cy="162204"/>
                  </a:xfrm>
                </p:grpSpPr>
                <p:grpSp>
                  <p:nvGrpSpPr>
                    <p:cNvPr id="214" name="Group 213"/>
                    <p:cNvGrpSpPr/>
                    <p:nvPr/>
                  </p:nvGrpSpPr>
                  <p:grpSpPr>
                    <a:xfrm>
                      <a:off x="3996933" y="5727040"/>
                      <a:ext cx="388796" cy="155842"/>
                      <a:chOff x="3996933" y="5727040"/>
                      <a:chExt cx="388796" cy="155842"/>
                    </a:xfrm>
                  </p:grpSpPr>
                  <p:sp>
                    <p:nvSpPr>
                      <p:cNvPr id="216" name="Freeform 215"/>
                      <p:cNvSpPr/>
                      <p:nvPr/>
                    </p:nvSpPr>
                    <p:spPr>
                      <a:xfrm>
                        <a:off x="3996933" y="5727040"/>
                        <a:ext cx="61553" cy="155842"/>
                      </a:xfrm>
                      <a:custGeom>
                        <a:avLst/>
                        <a:gdLst>
                          <a:gd name="connsiteX0" fmla="*/ 55781 w 58956"/>
                          <a:gd name="connsiteY0" fmla="*/ 0 h 187325"/>
                          <a:gd name="connsiteX1" fmla="*/ 8156 w 58956"/>
                          <a:gd name="connsiteY1" fmla="*/ 47625 h 187325"/>
                          <a:gd name="connsiteX2" fmla="*/ 4981 w 58956"/>
                          <a:gd name="connsiteY2" fmla="*/ 139700 h 187325"/>
                          <a:gd name="connsiteX3" fmla="*/ 58956 w 58956"/>
                          <a:gd name="connsiteY3" fmla="*/ 187325 h 18732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58956" h="187325">
                            <a:moveTo>
                              <a:pt x="55781" y="0"/>
                            </a:moveTo>
                            <a:cubicBezTo>
                              <a:pt x="36202" y="12171"/>
                              <a:pt x="16623" y="24342"/>
                              <a:pt x="8156" y="47625"/>
                            </a:cubicBezTo>
                            <a:cubicBezTo>
                              <a:pt x="-311" y="70908"/>
                              <a:pt x="-3486" y="116417"/>
                              <a:pt x="4981" y="139700"/>
                            </a:cubicBezTo>
                            <a:cubicBezTo>
                              <a:pt x="13448" y="162983"/>
                              <a:pt x="36202" y="175154"/>
                              <a:pt x="58956" y="187325"/>
                            </a:cubicBezTo>
                          </a:path>
                        </a:pathLst>
                      </a:custGeom>
                      <a:noFill/>
                      <a:ln>
                        <a:solidFill>
                          <a:srgbClr val="0070C0"/>
                        </a:solidFill>
                        <a:prstDash val="sysDash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217" name="Straight Connector 216"/>
                      <p:cNvCxnSpPr/>
                      <p:nvPr/>
                    </p:nvCxnSpPr>
                    <p:spPr>
                      <a:xfrm>
                        <a:off x="4049608" y="5727040"/>
                        <a:ext cx="336121" cy="940"/>
                      </a:xfrm>
                      <a:prstGeom prst="line">
                        <a:avLst/>
                      </a:prstGeom>
                      <a:ln>
                        <a:solidFill>
                          <a:srgbClr val="0070C0"/>
                        </a:solidFill>
                        <a:prstDash val="sys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15" name="Straight Connector 214"/>
                    <p:cNvCxnSpPr>
                      <a:stCxn id="216" idx="3"/>
                    </p:cNvCxnSpPr>
                    <p:nvPr/>
                  </p:nvCxnSpPr>
                  <p:spPr>
                    <a:xfrm>
                      <a:off x="4058486" y="5882882"/>
                      <a:ext cx="324593" cy="6362"/>
                    </a:xfrm>
                    <a:prstGeom prst="line">
                      <a:avLst/>
                    </a:prstGeom>
                    <a:ln>
                      <a:solidFill>
                        <a:srgbClr val="0070C0"/>
                      </a:solidFill>
                      <a:prstDash val="sys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13" name="Freeform 212"/>
                  <p:cNvSpPr/>
                  <p:nvPr/>
                </p:nvSpPr>
                <p:spPr>
                  <a:xfrm flipH="1">
                    <a:off x="4375162" y="5727040"/>
                    <a:ext cx="61553" cy="161264"/>
                  </a:xfrm>
                  <a:custGeom>
                    <a:avLst/>
                    <a:gdLst>
                      <a:gd name="connsiteX0" fmla="*/ 55781 w 58956"/>
                      <a:gd name="connsiteY0" fmla="*/ 0 h 187325"/>
                      <a:gd name="connsiteX1" fmla="*/ 8156 w 58956"/>
                      <a:gd name="connsiteY1" fmla="*/ 47625 h 187325"/>
                      <a:gd name="connsiteX2" fmla="*/ 4981 w 58956"/>
                      <a:gd name="connsiteY2" fmla="*/ 139700 h 187325"/>
                      <a:gd name="connsiteX3" fmla="*/ 58956 w 58956"/>
                      <a:gd name="connsiteY3" fmla="*/ 187325 h 187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8956" h="187325">
                        <a:moveTo>
                          <a:pt x="55781" y="0"/>
                        </a:moveTo>
                        <a:cubicBezTo>
                          <a:pt x="36202" y="12171"/>
                          <a:pt x="16623" y="24342"/>
                          <a:pt x="8156" y="47625"/>
                        </a:cubicBezTo>
                        <a:cubicBezTo>
                          <a:pt x="-311" y="70908"/>
                          <a:pt x="-3486" y="116417"/>
                          <a:pt x="4981" y="139700"/>
                        </a:cubicBezTo>
                        <a:cubicBezTo>
                          <a:pt x="13448" y="162983"/>
                          <a:pt x="36202" y="175154"/>
                          <a:pt x="58956" y="187325"/>
                        </a:cubicBezTo>
                      </a:path>
                    </a:pathLst>
                  </a:custGeom>
                  <a:noFill/>
                  <a:ln>
                    <a:solidFill>
                      <a:srgbClr val="0070C0"/>
                    </a:solidFill>
                    <a:prstDash val="sys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cxnSp>
              <p:nvCxnSpPr>
                <p:cNvPr id="190" name="Straight Connector 189"/>
                <p:cNvCxnSpPr/>
                <p:nvPr/>
              </p:nvCxnSpPr>
              <p:spPr>
                <a:xfrm flipV="1">
                  <a:off x="4726747" y="5032855"/>
                  <a:ext cx="799880" cy="216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1" name="Straight Connector 190"/>
                <p:cNvCxnSpPr>
                  <a:endCxn id="151" idx="3"/>
                </p:cNvCxnSpPr>
                <p:nvPr/>
              </p:nvCxnSpPr>
              <p:spPr>
                <a:xfrm flipH="1" flipV="1">
                  <a:off x="4725670" y="5032855"/>
                  <a:ext cx="23" cy="586262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" name="Straight Connector 192"/>
                <p:cNvCxnSpPr/>
                <p:nvPr/>
              </p:nvCxnSpPr>
              <p:spPr>
                <a:xfrm flipV="1">
                  <a:off x="5119809" y="5200529"/>
                  <a:ext cx="202837" cy="122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Straight Connector 193"/>
                <p:cNvCxnSpPr/>
                <p:nvPr/>
              </p:nvCxnSpPr>
              <p:spPr>
                <a:xfrm flipV="1">
                  <a:off x="5053585" y="5366532"/>
                  <a:ext cx="799880" cy="216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Straight Connector 194"/>
                <p:cNvCxnSpPr/>
                <p:nvPr/>
              </p:nvCxnSpPr>
              <p:spPr>
                <a:xfrm flipV="1">
                  <a:off x="5056454" y="5526050"/>
                  <a:ext cx="799880" cy="216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6" name="Straight Connector 195"/>
                <p:cNvCxnSpPr/>
                <p:nvPr/>
              </p:nvCxnSpPr>
              <p:spPr>
                <a:xfrm flipH="1">
                  <a:off x="5633499" y="5455122"/>
                  <a:ext cx="82031" cy="70928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" name="Straight Connector 196"/>
                <p:cNvCxnSpPr/>
                <p:nvPr/>
              </p:nvCxnSpPr>
              <p:spPr>
                <a:xfrm>
                  <a:off x="5635966" y="5369696"/>
                  <a:ext cx="82031" cy="70928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" name="Straight Connector 197"/>
                <p:cNvCxnSpPr/>
                <p:nvPr/>
              </p:nvCxnSpPr>
              <p:spPr>
                <a:xfrm flipV="1">
                  <a:off x="5709391" y="5434411"/>
                  <a:ext cx="799880" cy="216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" name="Straight Connector 198"/>
                <p:cNvCxnSpPr/>
                <p:nvPr/>
              </p:nvCxnSpPr>
              <p:spPr>
                <a:xfrm flipV="1">
                  <a:off x="5708812" y="5449124"/>
                  <a:ext cx="799880" cy="216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0" name="Oval 199"/>
                <p:cNvSpPr/>
                <p:nvPr/>
              </p:nvSpPr>
              <p:spPr>
                <a:xfrm>
                  <a:off x="6417685" y="5126605"/>
                  <a:ext cx="377049" cy="291868"/>
                </a:xfrm>
                <a:prstGeom prst="ellipse">
                  <a:avLst/>
                </a:prstGeom>
                <a:noFill/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1" name="Oval 200"/>
                <p:cNvSpPr/>
                <p:nvPr/>
              </p:nvSpPr>
              <p:spPr>
                <a:xfrm>
                  <a:off x="7631355" y="4859265"/>
                  <a:ext cx="323187" cy="282705"/>
                </a:xfrm>
                <a:prstGeom prst="ellipse">
                  <a:avLst/>
                </a:prstGeom>
                <a:noFill/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02" name="Straight Connector 201"/>
                <p:cNvCxnSpPr>
                  <a:stCxn id="200" idx="0"/>
                  <a:endCxn id="201" idx="4"/>
                </p:cNvCxnSpPr>
                <p:nvPr/>
              </p:nvCxnSpPr>
              <p:spPr>
                <a:xfrm>
                  <a:off x="6606210" y="5126605"/>
                  <a:ext cx="1186739" cy="15365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3" name="Freeform 202"/>
                <p:cNvSpPr/>
                <p:nvPr/>
              </p:nvSpPr>
              <p:spPr>
                <a:xfrm>
                  <a:off x="6491287" y="5429250"/>
                  <a:ext cx="340812" cy="135866"/>
                </a:xfrm>
                <a:custGeom>
                  <a:avLst/>
                  <a:gdLst>
                    <a:gd name="connsiteX0" fmla="*/ 0 w 361950"/>
                    <a:gd name="connsiteY0" fmla="*/ 0 h 119063"/>
                    <a:gd name="connsiteX1" fmla="*/ 166687 w 361950"/>
                    <a:gd name="connsiteY1" fmla="*/ 23813 h 119063"/>
                    <a:gd name="connsiteX2" fmla="*/ 361950 w 361950"/>
                    <a:gd name="connsiteY2" fmla="*/ 119063 h 119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61950" h="119063">
                      <a:moveTo>
                        <a:pt x="0" y="0"/>
                      </a:moveTo>
                      <a:cubicBezTo>
                        <a:pt x="53181" y="1984"/>
                        <a:pt x="106362" y="3969"/>
                        <a:pt x="166687" y="23813"/>
                      </a:cubicBezTo>
                      <a:cubicBezTo>
                        <a:pt x="227012" y="43657"/>
                        <a:pt x="329406" y="106363"/>
                        <a:pt x="361950" y="119063"/>
                      </a:cubicBezTo>
                    </a:path>
                  </a:pathLst>
                </a:custGeom>
                <a:noFill/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04" name="Straight Connector 203"/>
                <p:cNvCxnSpPr>
                  <a:stCxn id="200" idx="4"/>
                </p:cNvCxnSpPr>
                <p:nvPr/>
              </p:nvCxnSpPr>
              <p:spPr>
                <a:xfrm>
                  <a:off x="6606210" y="5418473"/>
                  <a:ext cx="235592" cy="146643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5" name="Straight Connector 204"/>
                <p:cNvCxnSpPr>
                  <a:stCxn id="133" idx="3"/>
                </p:cNvCxnSpPr>
                <p:nvPr/>
              </p:nvCxnSpPr>
              <p:spPr>
                <a:xfrm flipV="1">
                  <a:off x="7069531" y="4762500"/>
                  <a:ext cx="460835" cy="3645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" name="Straight Connector 205"/>
                <p:cNvCxnSpPr>
                  <a:endCxn id="201" idx="0"/>
                </p:cNvCxnSpPr>
                <p:nvPr/>
              </p:nvCxnSpPr>
              <p:spPr>
                <a:xfrm>
                  <a:off x="7521183" y="4762500"/>
                  <a:ext cx="271766" cy="96765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7" name="Freeform 206"/>
                <p:cNvSpPr/>
                <p:nvPr/>
              </p:nvSpPr>
              <p:spPr>
                <a:xfrm>
                  <a:off x="6518974" y="4397075"/>
                  <a:ext cx="1756043" cy="1474423"/>
                </a:xfrm>
                <a:custGeom>
                  <a:avLst/>
                  <a:gdLst>
                    <a:gd name="connsiteX0" fmla="*/ 0 w 1756043"/>
                    <a:gd name="connsiteY0" fmla="*/ 1050152 h 1474423"/>
                    <a:gd name="connsiteX1" fmla="*/ 204788 w 1756043"/>
                    <a:gd name="connsiteY1" fmla="*/ 1107302 h 1474423"/>
                    <a:gd name="connsiteX2" fmla="*/ 457200 w 1756043"/>
                    <a:gd name="connsiteY2" fmla="*/ 1283515 h 1474423"/>
                    <a:gd name="connsiteX3" fmla="*/ 600075 w 1756043"/>
                    <a:gd name="connsiteY3" fmla="*/ 1378765 h 1474423"/>
                    <a:gd name="connsiteX4" fmla="*/ 800100 w 1756043"/>
                    <a:gd name="connsiteY4" fmla="*/ 1445440 h 1474423"/>
                    <a:gd name="connsiteX5" fmla="*/ 1023938 w 1756043"/>
                    <a:gd name="connsiteY5" fmla="*/ 1474015 h 1474423"/>
                    <a:gd name="connsiteX6" fmla="*/ 1266825 w 1756043"/>
                    <a:gd name="connsiteY6" fmla="*/ 1426390 h 1474423"/>
                    <a:gd name="connsiteX7" fmla="*/ 1443038 w 1756043"/>
                    <a:gd name="connsiteY7" fmla="*/ 1316852 h 1474423"/>
                    <a:gd name="connsiteX8" fmla="*/ 1624013 w 1756043"/>
                    <a:gd name="connsiteY8" fmla="*/ 1135877 h 1474423"/>
                    <a:gd name="connsiteX9" fmla="*/ 1733550 w 1756043"/>
                    <a:gd name="connsiteY9" fmla="*/ 912040 h 1474423"/>
                    <a:gd name="connsiteX10" fmla="*/ 1752600 w 1756043"/>
                    <a:gd name="connsiteY10" fmla="*/ 645340 h 1474423"/>
                    <a:gd name="connsiteX11" fmla="*/ 1685925 w 1756043"/>
                    <a:gd name="connsiteY11" fmla="*/ 421502 h 1474423"/>
                    <a:gd name="connsiteX12" fmla="*/ 1514475 w 1756043"/>
                    <a:gd name="connsiteY12" fmla="*/ 197665 h 1474423"/>
                    <a:gd name="connsiteX13" fmla="*/ 1371600 w 1756043"/>
                    <a:gd name="connsiteY13" fmla="*/ 88127 h 1474423"/>
                    <a:gd name="connsiteX14" fmla="*/ 1114425 w 1756043"/>
                    <a:gd name="connsiteY14" fmla="*/ 7165 h 1474423"/>
                    <a:gd name="connsiteX15" fmla="*/ 952500 w 1756043"/>
                    <a:gd name="connsiteY15" fmla="*/ 2402 h 14744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756043" h="1474423">
                      <a:moveTo>
                        <a:pt x="0" y="1050152"/>
                      </a:moveTo>
                      <a:cubicBezTo>
                        <a:pt x="64294" y="1059280"/>
                        <a:pt x="128588" y="1068408"/>
                        <a:pt x="204788" y="1107302"/>
                      </a:cubicBezTo>
                      <a:cubicBezTo>
                        <a:pt x="280988" y="1146196"/>
                        <a:pt x="391319" y="1238271"/>
                        <a:pt x="457200" y="1283515"/>
                      </a:cubicBezTo>
                      <a:cubicBezTo>
                        <a:pt x="523081" y="1328759"/>
                        <a:pt x="542925" y="1351778"/>
                        <a:pt x="600075" y="1378765"/>
                      </a:cubicBezTo>
                      <a:cubicBezTo>
                        <a:pt x="657225" y="1405752"/>
                        <a:pt x="729456" y="1429565"/>
                        <a:pt x="800100" y="1445440"/>
                      </a:cubicBezTo>
                      <a:cubicBezTo>
                        <a:pt x="870744" y="1461315"/>
                        <a:pt x="946151" y="1477190"/>
                        <a:pt x="1023938" y="1474015"/>
                      </a:cubicBezTo>
                      <a:cubicBezTo>
                        <a:pt x="1101725" y="1470840"/>
                        <a:pt x="1196975" y="1452584"/>
                        <a:pt x="1266825" y="1426390"/>
                      </a:cubicBezTo>
                      <a:cubicBezTo>
                        <a:pt x="1336675" y="1400196"/>
                        <a:pt x="1383507" y="1365271"/>
                        <a:pt x="1443038" y="1316852"/>
                      </a:cubicBezTo>
                      <a:cubicBezTo>
                        <a:pt x="1502569" y="1268433"/>
                        <a:pt x="1575594" y="1203346"/>
                        <a:pt x="1624013" y="1135877"/>
                      </a:cubicBezTo>
                      <a:cubicBezTo>
                        <a:pt x="1672432" y="1068408"/>
                        <a:pt x="1712119" y="993796"/>
                        <a:pt x="1733550" y="912040"/>
                      </a:cubicBezTo>
                      <a:cubicBezTo>
                        <a:pt x="1754981" y="830284"/>
                        <a:pt x="1760537" y="727096"/>
                        <a:pt x="1752600" y="645340"/>
                      </a:cubicBezTo>
                      <a:cubicBezTo>
                        <a:pt x="1744663" y="563584"/>
                        <a:pt x="1725612" y="496114"/>
                        <a:pt x="1685925" y="421502"/>
                      </a:cubicBezTo>
                      <a:cubicBezTo>
                        <a:pt x="1646238" y="346890"/>
                        <a:pt x="1566862" y="253227"/>
                        <a:pt x="1514475" y="197665"/>
                      </a:cubicBezTo>
                      <a:cubicBezTo>
                        <a:pt x="1462088" y="142103"/>
                        <a:pt x="1438275" y="119877"/>
                        <a:pt x="1371600" y="88127"/>
                      </a:cubicBezTo>
                      <a:cubicBezTo>
                        <a:pt x="1304925" y="56377"/>
                        <a:pt x="1184275" y="21452"/>
                        <a:pt x="1114425" y="7165"/>
                      </a:cubicBezTo>
                      <a:cubicBezTo>
                        <a:pt x="1044575" y="-7122"/>
                        <a:pt x="975519" y="4783"/>
                        <a:pt x="952500" y="2402"/>
                      </a:cubicBezTo>
                    </a:path>
                  </a:pathLst>
                </a:custGeom>
                <a:noFill/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8" name="Freeform 207"/>
                <p:cNvSpPr/>
                <p:nvPr/>
              </p:nvSpPr>
              <p:spPr>
                <a:xfrm>
                  <a:off x="7071021" y="4535675"/>
                  <a:ext cx="442913" cy="219089"/>
                </a:xfrm>
                <a:custGeom>
                  <a:avLst/>
                  <a:gdLst>
                    <a:gd name="connsiteX0" fmla="*/ 0 w 442913"/>
                    <a:gd name="connsiteY0" fmla="*/ 209564 h 219089"/>
                    <a:gd name="connsiteX1" fmla="*/ 57150 w 442913"/>
                    <a:gd name="connsiteY1" fmla="*/ 204801 h 219089"/>
                    <a:gd name="connsiteX2" fmla="*/ 109538 w 442913"/>
                    <a:gd name="connsiteY2" fmla="*/ 171464 h 219089"/>
                    <a:gd name="connsiteX3" fmla="*/ 128588 w 442913"/>
                    <a:gd name="connsiteY3" fmla="*/ 61926 h 219089"/>
                    <a:gd name="connsiteX4" fmla="*/ 176213 w 442913"/>
                    <a:gd name="connsiteY4" fmla="*/ 9539 h 219089"/>
                    <a:gd name="connsiteX5" fmla="*/ 228600 w 442913"/>
                    <a:gd name="connsiteY5" fmla="*/ 14 h 219089"/>
                    <a:gd name="connsiteX6" fmla="*/ 309563 w 442913"/>
                    <a:gd name="connsiteY6" fmla="*/ 9539 h 219089"/>
                    <a:gd name="connsiteX7" fmla="*/ 357188 w 442913"/>
                    <a:gd name="connsiteY7" fmla="*/ 52401 h 219089"/>
                    <a:gd name="connsiteX8" fmla="*/ 371475 w 442913"/>
                    <a:gd name="connsiteY8" fmla="*/ 104789 h 219089"/>
                    <a:gd name="connsiteX9" fmla="*/ 371475 w 442913"/>
                    <a:gd name="connsiteY9" fmla="*/ 166701 h 219089"/>
                    <a:gd name="connsiteX10" fmla="*/ 442913 w 442913"/>
                    <a:gd name="connsiteY10" fmla="*/ 219089 h 219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42913" h="219089">
                      <a:moveTo>
                        <a:pt x="0" y="209564"/>
                      </a:moveTo>
                      <a:cubicBezTo>
                        <a:pt x="19447" y="210357"/>
                        <a:pt x="38894" y="211151"/>
                        <a:pt x="57150" y="204801"/>
                      </a:cubicBezTo>
                      <a:cubicBezTo>
                        <a:pt x="75406" y="198451"/>
                        <a:pt x="97632" y="195276"/>
                        <a:pt x="109538" y="171464"/>
                      </a:cubicBezTo>
                      <a:cubicBezTo>
                        <a:pt x="121444" y="147652"/>
                        <a:pt x="117476" y="88913"/>
                        <a:pt x="128588" y="61926"/>
                      </a:cubicBezTo>
                      <a:cubicBezTo>
                        <a:pt x="139700" y="34939"/>
                        <a:pt x="159544" y="19858"/>
                        <a:pt x="176213" y="9539"/>
                      </a:cubicBezTo>
                      <a:cubicBezTo>
                        <a:pt x="192882" y="-780"/>
                        <a:pt x="206375" y="14"/>
                        <a:pt x="228600" y="14"/>
                      </a:cubicBezTo>
                      <a:cubicBezTo>
                        <a:pt x="250825" y="14"/>
                        <a:pt x="288132" y="808"/>
                        <a:pt x="309563" y="9539"/>
                      </a:cubicBezTo>
                      <a:cubicBezTo>
                        <a:pt x="330994" y="18270"/>
                        <a:pt x="346869" y="36526"/>
                        <a:pt x="357188" y="52401"/>
                      </a:cubicBezTo>
                      <a:cubicBezTo>
                        <a:pt x="367507" y="68276"/>
                        <a:pt x="369094" y="85739"/>
                        <a:pt x="371475" y="104789"/>
                      </a:cubicBezTo>
                      <a:cubicBezTo>
                        <a:pt x="373856" y="123839"/>
                        <a:pt x="359569" y="147651"/>
                        <a:pt x="371475" y="166701"/>
                      </a:cubicBezTo>
                      <a:cubicBezTo>
                        <a:pt x="383381" y="185751"/>
                        <a:pt x="413147" y="202420"/>
                        <a:pt x="442913" y="219089"/>
                      </a:cubicBezTo>
                    </a:path>
                  </a:pathLst>
                </a:custGeom>
                <a:noFill/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9" name="Freeform 208"/>
                <p:cNvSpPr/>
                <p:nvPr/>
              </p:nvSpPr>
              <p:spPr>
                <a:xfrm flipV="1">
                  <a:off x="7150299" y="4762500"/>
                  <a:ext cx="314626" cy="187024"/>
                </a:xfrm>
                <a:custGeom>
                  <a:avLst/>
                  <a:gdLst>
                    <a:gd name="connsiteX0" fmla="*/ 0 w 442913"/>
                    <a:gd name="connsiteY0" fmla="*/ 209564 h 219089"/>
                    <a:gd name="connsiteX1" fmla="*/ 57150 w 442913"/>
                    <a:gd name="connsiteY1" fmla="*/ 204801 h 219089"/>
                    <a:gd name="connsiteX2" fmla="*/ 109538 w 442913"/>
                    <a:gd name="connsiteY2" fmla="*/ 171464 h 219089"/>
                    <a:gd name="connsiteX3" fmla="*/ 128588 w 442913"/>
                    <a:gd name="connsiteY3" fmla="*/ 61926 h 219089"/>
                    <a:gd name="connsiteX4" fmla="*/ 176213 w 442913"/>
                    <a:gd name="connsiteY4" fmla="*/ 9539 h 219089"/>
                    <a:gd name="connsiteX5" fmla="*/ 228600 w 442913"/>
                    <a:gd name="connsiteY5" fmla="*/ 14 h 219089"/>
                    <a:gd name="connsiteX6" fmla="*/ 309563 w 442913"/>
                    <a:gd name="connsiteY6" fmla="*/ 9539 h 219089"/>
                    <a:gd name="connsiteX7" fmla="*/ 357188 w 442913"/>
                    <a:gd name="connsiteY7" fmla="*/ 52401 h 219089"/>
                    <a:gd name="connsiteX8" fmla="*/ 371475 w 442913"/>
                    <a:gd name="connsiteY8" fmla="*/ 104789 h 219089"/>
                    <a:gd name="connsiteX9" fmla="*/ 371475 w 442913"/>
                    <a:gd name="connsiteY9" fmla="*/ 166701 h 219089"/>
                    <a:gd name="connsiteX10" fmla="*/ 442913 w 442913"/>
                    <a:gd name="connsiteY10" fmla="*/ 219089 h 219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42913" h="219089">
                      <a:moveTo>
                        <a:pt x="0" y="209564"/>
                      </a:moveTo>
                      <a:cubicBezTo>
                        <a:pt x="19447" y="210357"/>
                        <a:pt x="38894" y="211151"/>
                        <a:pt x="57150" y="204801"/>
                      </a:cubicBezTo>
                      <a:cubicBezTo>
                        <a:pt x="75406" y="198451"/>
                        <a:pt x="97632" y="195276"/>
                        <a:pt x="109538" y="171464"/>
                      </a:cubicBezTo>
                      <a:cubicBezTo>
                        <a:pt x="121444" y="147652"/>
                        <a:pt x="117476" y="88913"/>
                        <a:pt x="128588" y="61926"/>
                      </a:cubicBezTo>
                      <a:cubicBezTo>
                        <a:pt x="139700" y="34939"/>
                        <a:pt x="159544" y="19858"/>
                        <a:pt x="176213" y="9539"/>
                      </a:cubicBezTo>
                      <a:cubicBezTo>
                        <a:pt x="192882" y="-780"/>
                        <a:pt x="206375" y="14"/>
                        <a:pt x="228600" y="14"/>
                      </a:cubicBezTo>
                      <a:cubicBezTo>
                        <a:pt x="250825" y="14"/>
                        <a:pt x="288132" y="808"/>
                        <a:pt x="309563" y="9539"/>
                      </a:cubicBezTo>
                      <a:cubicBezTo>
                        <a:pt x="330994" y="18270"/>
                        <a:pt x="346869" y="36526"/>
                        <a:pt x="357188" y="52401"/>
                      </a:cubicBezTo>
                      <a:cubicBezTo>
                        <a:pt x="367507" y="68276"/>
                        <a:pt x="369094" y="85739"/>
                        <a:pt x="371475" y="104789"/>
                      </a:cubicBezTo>
                      <a:cubicBezTo>
                        <a:pt x="373856" y="123839"/>
                        <a:pt x="359569" y="147651"/>
                        <a:pt x="371475" y="166701"/>
                      </a:cubicBezTo>
                      <a:cubicBezTo>
                        <a:pt x="383381" y="185751"/>
                        <a:pt x="413147" y="202420"/>
                        <a:pt x="442913" y="219089"/>
                      </a:cubicBezTo>
                    </a:path>
                  </a:pathLst>
                </a:custGeom>
                <a:noFill/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10" name="Straight Connector 209"/>
                <p:cNvCxnSpPr>
                  <a:stCxn id="207" idx="15"/>
                </p:cNvCxnSpPr>
                <p:nvPr/>
              </p:nvCxnSpPr>
              <p:spPr>
                <a:xfrm flipH="1">
                  <a:off x="3433180" y="4399477"/>
                  <a:ext cx="4038294" cy="519442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" name="Straight Connector 210"/>
                <p:cNvCxnSpPr>
                  <a:stCxn id="207" idx="6"/>
                </p:cNvCxnSpPr>
                <p:nvPr/>
              </p:nvCxnSpPr>
              <p:spPr>
                <a:xfrm flipV="1">
                  <a:off x="7785799" y="5565116"/>
                  <a:ext cx="920051" cy="25834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0" name="TextBox 109"/>
              <p:cNvSpPr txBox="1"/>
              <p:nvPr/>
            </p:nvSpPr>
            <p:spPr>
              <a:xfrm>
                <a:off x="1621231" y="4313603"/>
                <a:ext cx="178426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/>
                  <a:t>Drive beam injector</a:t>
                </a:r>
                <a:endParaRPr lang="en-GB" sz="1200" dirty="0"/>
              </a:p>
            </p:txBody>
          </p:sp>
          <p:sp>
            <p:nvSpPr>
              <p:cNvPr id="112" name="TextBox 111"/>
              <p:cNvSpPr txBox="1"/>
              <p:nvPr/>
            </p:nvSpPr>
            <p:spPr>
              <a:xfrm>
                <a:off x="2913046" y="5076859"/>
                <a:ext cx="178426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/>
                  <a:t>Main beam injector</a:t>
                </a:r>
                <a:endParaRPr lang="en-GB" sz="1200" dirty="0"/>
              </a:p>
            </p:txBody>
          </p:sp>
          <p:sp>
            <p:nvSpPr>
              <p:cNvPr id="113" name="TextBox 112"/>
              <p:cNvSpPr txBox="1"/>
              <p:nvPr/>
            </p:nvSpPr>
            <p:spPr>
              <a:xfrm>
                <a:off x="9029111" y="4575619"/>
                <a:ext cx="146758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/>
                  <a:t>Experimental buildings</a:t>
                </a:r>
                <a:endParaRPr lang="en-GB" sz="1200" dirty="0"/>
              </a:p>
            </p:txBody>
          </p:sp>
          <p:cxnSp>
            <p:nvCxnSpPr>
              <p:cNvPr id="120" name="Straight Arrow Connector 119"/>
              <p:cNvCxnSpPr/>
              <p:nvPr/>
            </p:nvCxnSpPr>
            <p:spPr>
              <a:xfrm>
                <a:off x="1621231" y="4326773"/>
                <a:ext cx="544830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/>
              <p:nvPr/>
            </p:nvCxnSpPr>
            <p:spPr>
              <a:xfrm>
                <a:off x="7069531" y="4144253"/>
                <a:ext cx="0" cy="33869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>
                <a:off x="1624845" y="4144253"/>
                <a:ext cx="0" cy="33869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3" name="TextBox 122"/>
              <p:cNvSpPr txBox="1"/>
              <p:nvPr/>
            </p:nvSpPr>
            <p:spPr>
              <a:xfrm>
                <a:off x="3927459" y="4018557"/>
                <a:ext cx="112612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/>
                  <a:t>2140m</a:t>
                </a:r>
                <a:endParaRPr lang="en-GB" sz="1400" dirty="0"/>
              </a:p>
            </p:txBody>
          </p:sp>
          <p:cxnSp>
            <p:nvCxnSpPr>
              <p:cNvPr id="124" name="Straight Connector 123"/>
              <p:cNvCxnSpPr/>
              <p:nvPr/>
            </p:nvCxnSpPr>
            <p:spPr>
              <a:xfrm flipH="1">
                <a:off x="1621231" y="5029495"/>
                <a:ext cx="6230" cy="73683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>
              <a:xfrm flipH="1">
                <a:off x="2796496" y="5519732"/>
                <a:ext cx="5835" cy="24793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Arrow Connector 125"/>
              <p:cNvCxnSpPr/>
              <p:nvPr/>
            </p:nvCxnSpPr>
            <p:spPr>
              <a:xfrm>
                <a:off x="1610436" y="5631869"/>
                <a:ext cx="118110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8" name="TextBox 127"/>
              <p:cNvSpPr txBox="1"/>
              <p:nvPr/>
            </p:nvSpPr>
            <p:spPr>
              <a:xfrm>
                <a:off x="1914837" y="5601469"/>
                <a:ext cx="79007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/>
                  <a:t>420m</a:t>
                </a:r>
                <a:endParaRPr lang="en-GB" sz="1400" dirty="0"/>
              </a:p>
            </p:txBody>
          </p:sp>
          <p:cxnSp>
            <p:nvCxnSpPr>
              <p:cNvPr id="129" name="Straight Connector 128"/>
              <p:cNvCxnSpPr/>
              <p:nvPr/>
            </p:nvCxnSpPr>
            <p:spPr>
              <a:xfrm>
                <a:off x="2493010" y="5181487"/>
                <a:ext cx="0" cy="30365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" name="TextBox 129"/>
              <p:cNvSpPr txBox="1"/>
              <p:nvPr/>
            </p:nvSpPr>
            <p:spPr>
              <a:xfrm>
                <a:off x="3309963" y="5361229"/>
                <a:ext cx="79007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/>
                  <a:t>880m</a:t>
                </a:r>
                <a:endParaRPr lang="en-GB" sz="1400" dirty="0"/>
              </a:p>
            </p:txBody>
          </p:sp>
          <p:cxnSp>
            <p:nvCxnSpPr>
              <p:cNvPr id="131" name="Straight Arrow Connector 130"/>
              <p:cNvCxnSpPr/>
              <p:nvPr/>
            </p:nvCxnSpPr>
            <p:spPr>
              <a:xfrm flipV="1">
                <a:off x="2493010" y="5372483"/>
                <a:ext cx="2232660" cy="5397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/>
              <p:cNvCxnSpPr/>
              <p:nvPr/>
            </p:nvCxnSpPr>
            <p:spPr>
              <a:xfrm flipV="1">
                <a:off x="1621231" y="4923325"/>
                <a:ext cx="7362982" cy="3049"/>
              </a:xfrm>
              <a:prstGeom prst="line">
                <a:avLst/>
              </a:prstGeom>
              <a:ln>
                <a:solidFill>
                  <a:srgbClr val="0070C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7" name="Freeform 116"/>
          <p:cNvSpPr/>
          <p:nvPr/>
        </p:nvSpPr>
        <p:spPr>
          <a:xfrm>
            <a:off x="5118985" y="5705361"/>
            <a:ext cx="61553" cy="161264"/>
          </a:xfrm>
          <a:custGeom>
            <a:avLst/>
            <a:gdLst>
              <a:gd name="connsiteX0" fmla="*/ 55781 w 58956"/>
              <a:gd name="connsiteY0" fmla="*/ 0 h 187325"/>
              <a:gd name="connsiteX1" fmla="*/ 8156 w 58956"/>
              <a:gd name="connsiteY1" fmla="*/ 47625 h 187325"/>
              <a:gd name="connsiteX2" fmla="*/ 4981 w 58956"/>
              <a:gd name="connsiteY2" fmla="*/ 139700 h 187325"/>
              <a:gd name="connsiteX3" fmla="*/ 58956 w 58956"/>
              <a:gd name="connsiteY3" fmla="*/ 187325 h 187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956" h="187325">
                <a:moveTo>
                  <a:pt x="55781" y="0"/>
                </a:moveTo>
                <a:cubicBezTo>
                  <a:pt x="36202" y="12171"/>
                  <a:pt x="16623" y="24342"/>
                  <a:pt x="8156" y="47625"/>
                </a:cubicBezTo>
                <a:cubicBezTo>
                  <a:pt x="-311" y="70908"/>
                  <a:pt x="-3486" y="116417"/>
                  <a:pt x="4981" y="139700"/>
                </a:cubicBezTo>
                <a:cubicBezTo>
                  <a:pt x="13448" y="162983"/>
                  <a:pt x="36202" y="175154"/>
                  <a:pt x="58956" y="187325"/>
                </a:cubicBezTo>
              </a:path>
            </a:pathLst>
          </a:custGeom>
          <a:noFill/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8" name="Straight Connector 117"/>
          <p:cNvCxnSpPr/>
          <p:nvPr/>
        </p:nvCxnSpPr>
        <p:spPr>
          <a:xfrm>
            <a:off x="5171660" y="5705361"/>
            <a:ext cx="336121" cy="940"/>
          </a:xfrm>
          <a:prstGeom prst="line">
            <a:avLst/>
          </a:prstGeom>
          <a:ln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5183079" y="5866625"/>
            <a:ext cx="322052" cy="940"/>
          </a:xfrm>
          <a:prstGeom prst="line">
            <a:avLst/>
          </a:prstGeom>
          <a:ln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 flipV="1">
            <a:off x="4723268" y="5644195"/>
            <a:ext cx="2425" cy="137986"/>
          </a:xfrm>
          <a:prstGeom prst="line">
            <a:avLst/>
          </a:prstGeom>
          <a:ln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Freeform 136"/>
          <p:cNvSpPr/>
          <p:nvPr/>
        </p:nvSpPr>
        <p:spPr>
          <a:xfrm flipH="1">
            <a:off x="5497214" y="5705361"/>
            <a:ext cx="61553" cy="161264"/>
          </a:xfrm>
          <a:custGeom>
            <a:avLst/>
            <a:gdLst>
              <a:gd name="connsiteX0" fmla="*/ 55781 w 58956"/>
              <a:gd name="connsiteY0" fmla="*/ 0 h 187325"/>
              <a:gd name="connsiteX1" fmla="*/ 8156 w 58956"/>
              <a:gd name="connsiteY1" fmla="*/ 47625 h 187325"/>
              <a:gd name="connsiteX2" fmla="*/ 4981 w 58956"/>
              <a:gd name="connsiteY2" fmla="*/ 139700 h 187325"/>
              <a:gd name="connsiteX3" fmla="*/ 58956 w 58956"/>
              <a:gd name="connsiteY3" fmla="*/ 187325 h 187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956" h="187325">
                <a:moveTo>
                  <a:pt x="55781" y="0"/>
                </a:moveTo>
                <a:cubicBezTo>
                  <a:pt x="36202" y="12171"/>
                  <a:pt x="16623" y="24342"/>
                  <a:pt x="8156" y="47625"/>
                </a:cubicBezTo>
                <a:cubicBezTo>
                  <a:pt x="-311" y="70908"/>
                  <a:pt x="-3486" y="116417"/>
                  <a:pt x="4981" y="139700"/>
                </a:cubicBezTo>
                <a:cubicBezTo>
                  <a:pt x="13448" y="162983"/>
                  <a:pt x="36202" y="175154"/>
                  <a:pt x="58956" y="187325"/>
                </a:cubicBezTo>
              </a:path>
            </a:pathLst>
          </a:custGeom>
          <a:noFill/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5" name="Straight Connector 144"/>
          <p:cNvCxnSpPr/>
          <p:nvPr/>
        </p:nvCxnSpPr>
        <p:spPr>
          <a:xfrm>
            <a:off x="4824099" y="5861935"/>
            <a:ext cx="336121" cy="940"/>
          </a:xfrm>
          <a:prstGeom prst="line">
            <a:avLst/>
          </a:prstGeom>
          <a:ln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Freeform 162"/>
          <p:cNvSpPr/>
          <p:nvPr/>
        </p:nvSpPr>
        <p:spPr>
          <a:xfrm>
            <a:off x="4725898" y="5788923"/>
            <a:ext cx="95660" cy="73012"/>
          </a:xfrm>
          <a:custGeom>
            <a:avLst/>
            <a:gdLst>
              <a:gd name="connsiteX0" fmla="*/ 0 w 100013"/>
              <a:gd name="connsiteY0" fmla="*/ 0 h 87715"/>
              <a:gd name="connsiteX1" fmla="*/ 19050 w 100013"/>
              <a:gd name="connsiteY1" fmla="*/ 80962 h 87715"/>
              <a:gd name="connsiteX2" fmla="*/ 100013 w 100013"/>
              <a:gd name="connsiteY2" fmla="*/ 83343 h 87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13" h="87715">
                <a:moveTo>
                  <a:pt x="0" y="0"/>
                </a:moveTo>
                <a:cubicBezTo>
                  <a:pt x="1190" y="33536"/>
                  <a:pt x="2381" y="67072"/>
                  <a:pt x="19050" y="80962"/>
                </a:cubicBezTo>
                <a:cubicBezTo>
                  <a:pt x="35719" y="94852"/>
                  <a:pt x="85726" y="82946"/>
                  <a:pt x="100013" y="83343"/>
                </a:cubicBezTo>
              </a:path>
            </a:pathLst>
          </a:custGeom>
          <a:noFill/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6" name="Oval 165"/>
          <p:cNvSpPr/>
          <p:nvPr/>
        </p:nvSpPr>
        <p:spPr>
          <a:xfrm>
            <a:off x="5065191" y="5365419"/>
            <a:ext cx="155569" cy="160631"/>
          </a:xfrm>
          <a:prstGeom prst="ellipse">
            <a:avLst/>
          </a:prstGeom>
          <a:noFill/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0" name="Rectangle 169"/>
          <p:cNvSpPr/>
          <p:nvPr/>
        </p:nvSpPr>
        <p:spPr>
          <a:xfrm>
            <a:off x="5191258" y="5742067"/>
            <a:ext cx="80962" cy="785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4" name="Rectangle 173"/>
          <p:cNvSpPr/>
          <p:nvPr/>
        </p:nvSpPr>
        <p:spPr>
          <a:xfrm>
            <a:off x="5272220" y="5742067"/>
            <a:ext cx="45719" cy="785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6" name="Rectangle 175"/>
          <p:cNvSpPr/>
          <p:nvPr/>
        </p:nvSpPr>
        <p:spPr>
          <a:xfrm>
            <a:off x="4963500" y="5406565"/>
            <a:ext cx="80962" cy="785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1" name="Rectangle 180"/>
          <p:cNvSpPr/>
          <p:nvPr/>
        </p:nvSpPr>
        <p:spPr>
          <a:xfrm>
            <a:off x="4917781" y="5406564"/>
            <a:ext cx="45719" cy="785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594123" y="6301312"/>
            <a:ext cx="597877" cy="556688"/>
          </a:xfrm>
        </p:spPr>
        <p:txBody>
          <a:bodyPr/>
          <a:lstStyle/>
          <a:p>
            <a:fld id="{6D22F896-40B5-4ADD-8801-0D06FADFA095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0638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1.5 TeV</a:t>
            </a:r>
            <a:endParaRPr lang="en-GB" dirty="0"/>
          </a:p>
        </p:txBody>
      </p:sp>
      <p:sp>
        <p:nvSpPr>
          <p:cNvPr id="178" name="TextBox 177"/>
          <p:cNvSpPr txBox="1"/>
          <p:nvPr/>
        </p:nvSpPr>
        <p:spPr>
          <a:xfrm>
            <a:off x="1610436" y="2306472"/>
            <a:ext cx="786111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13 turnarounds</a:t>
            </a: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 and accelerator sections</a:t>
            </a: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 either side of the Interaction </a:t>
            </a: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Region – 1 redundant turnaround</a:t>
            </a:r>
            <a:endParaRPr lang="en-GB" dirty="0" smtClean="0">
              <a:solidFill>
                <a:schemeClr val="tx1">
                  <a:alpha val="42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2.75 km Beam Delivery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Total length of 27km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Shafts every 5km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Central Injector Complex</a:t>
            </a:r>
            <a:r>
              <a:rPr lang="en-GB" dirty="0"/>
              <a:t>, one drive beam – Located </a:t>
            </a:r>
            <a:r>
              <a:rPr lang="en-GB" dirty="0" smtClean="0"/>
              <a:t>on CERN land</a:t>
            </a:r>
          </a:p>
          <a:p>
            <a:endParaRPr lang="en-GB" dirty="0" smtClean="0">
              <a:solidFill>
                <a:schemeClr val="tx1">
                  <a:alpha val="42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86" name="TextBox 185"/>
          <p:cNvSpPr txBox="1"/>
          <p:nvPr/>
        </p:nvSpPr>
        <p:spPr>
          <a:xfrm>
            <a:off x="1621231" y="4313603"/>
            <a:ext cx="17842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Drive beam injector</a:t>
            </a:r>
            <a:endParaRPr lang="en-GB" sz="1200" dirty="0"/>
          </a:p>
        </p:txBody>
      </p:sp>
      <p:sp>
        <p:nvSpPr>
          <p:cNvPr id="158" name="TextBox 157"/>
          <p:cNvSpPr txBox="1"/>
          <p:nvPr/>
        </p:nvSpPr>
        <p:spPr>
          <a:xfrm>
            <a:off x="9029111" y="4575619"/>
            <a:ext cx="1467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Experimental buildings</a:t>
            </a:r>
            <a:endParaRPr lang="en-GB" sz="1200" dirty="0"/>
          </a:p>
        </p:txBody>
      </p:sp>
      <p:sp>
        <p:nvSpPr>
          <p:cNvPr id="134" name="TextBox 133"/>
          <p:cNvSpPr txBox="1"/>
          <p:nvPr/>
        </p:nvSpPr>
        <p:spPr>
          <a:xfrm>
            <a:off x="2913046" y="5076859"/>
            <a:ext cx="17842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Main beam injector</a:t>
            </a:r>
            <a:endParaRPr lang="en-GB" sz="1200" dirty="0"/>
          </a:p>
        </p:txBody>
      </p:sp>
      <p:cxnSp>
        <p:nvCxnSpPr>
          <p:cNvPr id="135" name="Straight Arrow Connector 134"/>
          <p:cNvCxnSpPr/>
          <p:nvPr/>
        </p:nvCxnSpPr>
        <p:spPr>
          <a:xfrm>
            <a:off x="1621231" y="4326773"/>
            <a:ext cx="544830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7069531" y="4144253"/>
            <a:ext cx="0" cy="3386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>
            <a:off x="1624845" y="4144253"/>
            <a:ext cx="0" cy="3386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extBox 138"/>
          <p:cNvSpPr txBox="1"/>
          <p:nvPr/>
        </p:nvSpPr>
        <p:spPr>
          <a:xfrm>
            <a:off x="3927459" y="4018557"/>
            <a:ext cx="11261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2140m</a:t>
            </a:r>
            <a:endParaRPr lang="en-GB" sz="1400" dirty="0"/>
          </a:p>
        </p:txBody>
      </p:sp>
      <p:cxnSp>
        <p:nvCxnSpPr>
          <p:cNvPr id="140" name="Straight Connector 139"/>
          <p:cNvCxnSpPr/>
          <p:nvPr/>
        </p:nvCxnSpPr>
        <p:spPr>
          <a:xfrm flipH="1">
            <a:off x="1621231" y="5029495"/>
            <a:ext cx="6230" cy="73683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/>
          <p:nvPr/>
        </p:nvCxnSpPr>
        <p:spPr>
          <a:xfrm flipH="1">
            <a:off x="2796496" y="5519732"/>
            <a:ext cx="5835" cy="2479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Arrow Connector 141"/>
          <p:cNvCxnSpPr/>
          <p:nvPr/>
        </p:nvCxnSpPr>
        <p:spPr>
          <a:xfrm>
            <a:off x="1610436" y="5631869"/>
            <a:ext cx="118110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TextBox 142"/>
          <p:cNvSpPr txBox="1"/>
          <p:nvPr/>
        </p:nvSpPr>
        <p:spPr>
          <a:xfrm>
            <a:off x="1914837" y="5601469"/>
            <a:ext cx="7900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420m</a:t>
            </a:r>
            <a:endParaRPr lang="en-GB" sz="1400" dirty="0"/>
          </a:p>
        </p:txBody>
      </p:sp>
      <p:cxnSp>
        <p:nvCxnSpPr>
          <p:cNvPr id="144" name="Straight Connector 143"/>
          <p:cNvCxnSpPr/>
          <p:nvPr/>
        </p:nvCxnSpPr>
        <p:spPr>
          <a:xfrm>
            <a:off x="2493010" y="5181487"/>
            <a:ext cx="0" cy="30365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>
            <a:off x="4726940" y="5160302"/>
            <a:ext cx="0" cy="30365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TextBox 146"/>
          <p:cNvSpPr txBox="1"/>
          <p:nvPr/>
        </p:nvSpPr>
        <p:spPr>
          <a:xfrm>
            <a:off x="3309963" y="5361229"/>
            <a:ext cx="7900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880m</a:t>
            </a:r>
            <a:endParaRPr lang="en-GB" sz="1400" dirty="0"/>
          </a:p>
        </p:txBody>
      </p:sp>
      <p:cxnSp>
        <p:nvCxnSpPr>
          <p:cNvPr id="148" name="Straight Arrow Connector 147"/>
          <p:cNvCxnSpPr/>
          <p:nvPr/>
        </p:nvCxnSpPr>
        <p:spPr>
          <a:xfrm flipV="1">
            <a:off x="2493010" y="5372483"/>
            <a:ext cx="2232660" cy="539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/>
          <p:cNvCxnSpPr/>
          <p:nvPr/>
        </p:nvCxnSpPr>
        <p:spPr>
          <a:xfrm flipV="1">
            <a:off x="1621231" y="4923325"/>
            <a:ext cx="7362982" cy="3049"/>
          </a:xfrm>
          <a:prstGeom prst="line">
            <a:avLst/>
          </a:prstGeom>
          <a:ln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5" name="Group 104"/>
          <p:cNvGrpSpPr/>
          <p:nvPr/>
        </p:nvGrpSpPr>
        <p:grpSpPr>
          <a:xfrm>
            <a:off x="1610436" y="4018557"/>
            <a:ext cx="8886255" cy="1890689"/>
            <a:chOff x="1610436" y="4018557"/>
            <a:chExt cx="8886255" cy="1890689"/>
          </a:xfrm>
        </p:grpSpPr>
        <p:cxnSp>
          <p:nvCxnSpPr>
            <p:cNvPr id="107" name="Straight Connector 106"/>
            <p:cNvCxnSpPr/>
            <p:nvPr/>
          </p:nvCxnSpPr>
          <p:spPr>
            <a:xfrm>
              <a:off x="4726940" y="5160302"/>
              <a:ext cx="0" cy="30365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8" name="Group 107"/>
            <p:cNvGrpSpPr/>
            <p:nvPr/>
          </p:nvGrpSpPr>
          <p:grpSpPr>
            <a:xfrm>
              <a:off x="1610436" y="4018557"/>
              <a:ext cx="8886255" cy="1890689"/>
              <a:chOff x="1610436" y="4018557"/>
              <a:chExt cx="8886255" cy="1890689"/>
            </a:xfrm>
          </p:grpSpPr>
          <p:grpSp>
            <p:nvGrpSpPr>
              <p:cNvPr id="109" name="Group 108"/>
              <p:cNvGrpSpPr/>
              <p:nvPr/>
            </p:nvGrpSpPr>
            <p:grpSpPr>
              <a:xfrm>
                <a:off x="1621231" y="4397075"/>
                <a:ext cx="7362982" cy="1474423"/>
                <a:chOff x="1621231" y="4397075"/>
                <a:chExt cx="7362982" cy="1474423"/>
              </a:xfrm>
            </p:grpSpPr>
            <p:sp>
              <p:nvSpPr>
                <p:cNvPr id="133" name="Rectangle 132"/>
                <p:cNvSpPr/>
                <p:nvPr/>
              </p:nvSpPr>
              <p:spPr>
                <a:xfrm>
                  <a:off x="1621231" y="4728045"/>
                  <a:ext cx="5448300" cy="762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9" name="Rectangle 148"/>
                <p:cNvSpPr/>
                <p:nvPr/>
              </p:nvSpPr>
              <p:spPr>
                <a:xfrm>
                  <a:off x="1621231" y="4804245"/>
                  <a:ext cx="1181100" cy="71504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1" name="Rectangle 150"/>
                <p:cNvSpPr/>
                <p:nvPr/>
              </p:nvSpPr>
              <p:spPr>
                <a:xfrm>
                  <a:off x="2493010" y="5007476"/>
                  <a:ext cx="2232660" cy="50758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2" name="Rectangle 151"/>
                <p:cNvSpPr/>
                <p:nvPr/>
              </p:nvSpPr>
              <p:spPr>
                <a:xfrm>
                  <a:off x="5208169" y="5081721"/>
                  <a:ext cx="80962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3" name="Rectangle 152"/>
                <p:cNvSpPr/>
                <p:nvPr/>
              </p:nvSpPr>
              <p:spPr>
                <a:xfrm>
                  <a:off x="5289131" y="5081721"/>
                  <a:ext cx="45719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4" name="Rectangle 153"/>
                <p:cNvSpPr/>
                <p:nvPr/>
              </p:nvSpPr>
              <p:spPr>
                <a:xfrm>
                  <a:off x="5130076" y="5565117"/>
                  <a:ext cx="80962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5" name="Rectangle 154"/>
                <p:cNvSpPr/>
                <p:nvPr/>
              </p:nvSpPr>
              <p:spPr>
                <a:xfrm>
                  <a:off x="5084357" y="5565116"/>
                  <a:ext cx="45719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6" name="Rectangle 155"/>
                <p:cNvSpPr/>
                <p:nvPr/>
              </p:nvSpPr>
              <p:spPr>
                <a:xfrm>
                  <a:off x="5127207" y="5257933"/>
                  <a:ext cx="80962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7" name="Rectangle 156"/>
                <p:cNvSpPr/>
                <p:nvPr/>
              </p:nvSpPr>
              <p:spPr>
                <a:xfrm>
                  <a:off x="5081488" y="5257932"/>
                  <a:ext cx="45719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9" name="Rectangle 158"/>
                <p:cNvSpPr/>
                <p:nvPr/>
              </p:nvSpPr>
              <p:spPr>
                <a:xfrm>
                  <a:off x="5530534" y="5418473"/>
                  <a:ext cx="80962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0" name="Rectangle 159"/>
                <p:cNvSpPr/>
                <p:nvPr/>
              </p:nvSpPr>
              <p:spPr>
                <a:xfrm>
                  <a:off x="6046370" y="5727040"/>
                  <a:ext cx="178592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1" name="Rectangle 160"/>
                <p:cNvSpPr/>
                <p:nvPr/>
              </p:nvSpPr>
              <p:spPr>
                <a:xfrm>
                  <a:off x="5960170" y="5753235"/>
                  <a:ext cx="67149" cy="52386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2" name="Rectangle 161"/>
                <p:cNvSpPr/>
                <p:nvPr/>
              </p:nvSpPr>
              <p:spPr>
                <a:xfrm>
                  <a:off x="5919689" y="5681321"/>
                  <a:ext cx="80962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4" name="Rectangle 163"/>
                <p:cNvSpPr/>
                <p:nvPr/>
              </p:nvSpPr>
              <p:spPr>
                <a:xfrm>
                  <a:off x="6042082" y="5648935"/>
                  <a:ext cx="18287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5" name="Rectangle 164"/>
                <p:cNvSpPr/>
                <p:nvPr/>
              </p:nvSpPr>
              <p:spPr>
                <a:xfrm>
                  <a:off x="6680285" y="5258772"/>
                  <a:ext cx="80962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7" name="Rectangle 166"/>
                <p:cNvSpPr/>
                <p:nvPr/>
              </p:nvSpPr>
              <p:spPr>
                <a:xfrm>
                  <a:off x="6634566" y="5258771"/>
                  <a:ext cx="45719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8" name="Rectangle 167"/>
                <p:cNvSpPr/>
                <p:nvPr/>
              </p:nvSpPr>
              <p:spPr>
                <a:xfrm>
                  <a:off x="7669482" y="4961329"/>
                  <a:ext cx="80962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9" name="Rectangle 168"/>
                <p:cNvSpPr/>
                <p:nvPr/>
              </p:nvSpPr>
              <p:spPr>
                <a:xfrm>
                  <a:off x="7750444" y="4961328"/>
                  <a:ext cx="45719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1" name="Rectangle 170"/>
                <p:cNvSpPr/>
                <p:nvPr/>
              </p:nvSpPr>
              <p:spPr>
                <a:xfrm>
                  <a:off x="7361932" y="5756010"/>
                  <a:ext cx="80962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2" name="Rectangle 171"/>
                <p:cNvSpPr/>
                <p:nvPr/>
              </p:nvSpPr>
              <p:spPr>
                <a:xfrm>
                  <a:off x="7445435" y="5753235"/>
                  <a:ext cx="45719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3" name="Rectangle 172"/>
                <p:cNvSpPr/>
                <p:nvPr/>
              </p:nvSpPr>
              <p:spPr>
                <a:xfrm>
                  <a:off x="4452732" y="4554503"/>
                  <a:ext cx="197643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5" name="Rectangle 174"/>
                <p:cNvSpPr/>
                <p:nvPr/>
              </p:nvSpPr>
              <p:spPr>
                <a:xfrm>
                  <a:off x="4428522" y="4471280"/>
                  <a:ext cx="246065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7" name="Rectangle 176"/>
                <p:cNvSpPr/>
                <p:nvPr/>
              </p:nvSpPr>
              <p:spPr>
                <a:xfrm>
                  <a:off x="4310252" y="4563016"/>
                  <a:ext cx="109934" cy="63196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9" name="Rectangle 178"/>
                <p:cNvSpPr/>
                <p:nvPr/>
              </p:nvSpPr>
              <p:spPr>
                <a:xfrm>
                  <a:off x="6639602" y="5553288"/>
                  <a:ext cx="80962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0" name="Rectangle 179"/>
                <p:cNvSpPr/>
                <p:nvPr/>
              </p:nvSpPr>
              <p:spPr>
                <a:xfrm>
                  <a:off x="3524249" y="5060228"/>
                  <a:ext cx="62865" cy="60784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2" name="Rectangle 181"/>
                <p:cNvSpPr/>
                <p:nvPr/>
              </p:nvSpPr>
              <p:spPr>
                <a:xfrm>
                  <a:off x="4428522" y="4666453"/>
                  <a:ext cx="246065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3" name="Rectangle 182"/>
                <p:cNvSpPr/>
                <p:nvPr/>
              </p:nvSpPr>
              <p:spPr>
                <a:xfrm>
                  <a:off x="4333786" y="4646053"/>
                  <a:ext cx="62865" cy="60784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4" name="Freeform 183"/>
                <p:cNvSpPr/>
                <p:nvPr/>
              </p:nvSpPr>
              <p:spPr>
                <a:xfrm>
                  <a:off x="7987263" y="4562174"/>
                  <a:ext cx="996950" cy="882650"/>
                </a:xfrm>
                <a:custGeom>
                  <a:avLst/>
                  <a:gdLst>
                    <a:gd name="connsiteX0" fmla="*/ 552450 w 996950"/>
                    <a:gd name="connsiteY0" fmla="*/ 882650 h 882650"/>
                    <a:gd name="connsiteX1" fmla="*/ 996950 w 996950"/>
                    <a:gd name="connsiteY1" fmla="*/ 501650 h 882650"/>
                    <a:gd name="connsiteX2" fmla="*/ 990600 w 996950"/>
                    <a:gd name="connsiteY2" fmla="*/ 19050 h 882650"/>
                    <a:gd name="connsiteX3" fmla="*/ 0 w 996950"/>
                    <a:gd name="connsiteY3" fmla="*/ 0 h 882650"/>
                    <a:gd name="connsiteX4" fmla="*/ 12700 w 996950"/>
                    <a:gd name="connsiteY4" fmla="*/ 882650 h 882650"/>
                    <a:gd name="connsiteX5" fmla="*/ 552450 w 996950"/>
                    <a:gd name="connsiteY5" fmla="*/ 882650 h 882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96950" h="882650">
                      <a:moveTo>
                        <a:pt x="552450" y="882650"/>
                      </a:moveTo>
                      <a:lnTo>
                        <a:pt x="996950" y="501650"/>
                      </a:lnTo>
                      <a:cubicBezTo>
                        <a:pt x="994833" y="340783"/>
                        <a:pt x="992717" y="179917"/>
                        <a:pt x="990600" y="19050"/>
                      </a:cubicBezTo>
                      <a:lnTo>
                        <a:pt x="0" y="0"/>
                      </a:lnTo>
                      <a:lnTo>
                        <a:pt x="12700" y="882650"/>
                      </a:lnTo>
                      <a:lnTo>
                        <a:pt x="552450" y="882650"/>
                      </a:lnTo>
                      <a:close/>
                    </a:path>
                  </a:pathLst>
                </a:cu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187" name="Group 186"/>
                <p:cNvGrpSpPr/>
                <p:nvPr/>
              </p:nvGrpSpPr>
              <p:grpSpPr>
                <a:xfrm>
                  <a:off x="5175504" y="5039909"/>
                  <a:ext cx="439782" cy="162204"/>
                  <a:chOff x="3996933" y="5727040"/>
                  <a:chExt cx="439782" cy="162204"/>
                </a:xfrm>
              </p:grpSpPr>
              <p:grpSp>
                <p:nvGrpSpPr>
                  <p:cNvPr id="224" name="Group 223"/>
                  <p:cNvGrpSpPr/>
                  <p:nvPr/>
                </p:nvGrpSpPr>
                <p:grpSpPr>
                  <a:xfrm>
                    <a:off x="3996933" y="5727040"/>
                    <a:ext cx="388796" cy="162204"/>
                    <a:chOff x="3996933" y="5727040"/>
                    <a:chExt cx="388796" cy="162204"/>
                  </a:xfrm>
                </p:grpSpPr>
                <p:grpSp>
                  <p:nvGrpSpPr>
                    <p:cNvPr id="226" name="Group 225"/>
                    <p:cNvGrpSpPr/>
                    <p:nvPr/>
                  </p:nvGrpSpPr>
                  <p:grpSpPr>
                    <a:xfrm>
                      <a:off x="3996933" y="5727040"/>
                      <a:ext cx="388796" cy="161264"/>
                      <a:chOff x="3996933" y="5727040"/>
                      <a:chExt cx="388796" cy="161264"/>
                    </a:xfrm>
                  </p:grpSpPr>
                  <p:sp>
                    <p:nvSpPr>
                      <p:cNvPr id="228" name="Freeform 227"/>
                      <p:cNvSpPr/>
                      <p:nvPr/>
                    </p:nvSpPr>
                    <p:spPr>
                      <a:xfrm>
                        <a:off x="3996933" y="5727040"/>
                        <a:ext cx="61553" cy="161264"/>
                      </a:xfrm>
                      <a:custGeom>
                        <a:avLst/>
                        <a:gdLst>
                          <a:gd name="connsiteX0" fmla="*/ 55781 w 58956"/>
                          <a:gd name="connsiteY0" fmla="*/ 0 h 187325"/>
                          <a:gd name="connsiteX1" fmla="*/ 8156 w 58956"/>
                          <a:gd name="connsiteY1" fmla="*/ 47625 h 187325"/>
                          <a:gd name="connsiteX2" fmla="*/ 4981 w 58956"/>
                          <a:gd name="connsiteY2" fmla="*/ 139700 h 187325"/>
                          <a:gd name="connsiteX3" fmla="*/ 58956 w 58956"/>
                          <a:gd name="connsiteY3" fmla="*/ 187325 h 18732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58956" h="187325">
                            <a:moveTo>
                              <a:pt x="55781" y="0"/>
                            </a:moveTo>
                            <a:cubicBezTo>
                              <a:pt x="36202" y="12171"/>
                              <a:pt x="16623" y="24342"/>
                              <a:pt x="8156" y="47625"/>
                            </a:cubicBezTo>
                            <a:cubicBezTo>
                              <a:pt x="-311" y="70908"/>
                              <a:pt x="-3486" y="116417"/>
                              <a:pt x="4981" y="139700"/>
                            </a:cubicBezTo>
                            <a:cubicBezTo>
                              <a:pt x="13448" y="162983"/>
                              <a:pt x="36202" y="175154"/>
                              <a:pt x="58956" y="187325"/>
                            </a:cubicBezTo>
                          </a:path>
                        </a:pathLst>
                      </a:custGeom>
                      <a:noFill/>
                      <a:ln>
                        <a:solidFill>
                          <a:srgbClr val="0070C0"/>
                        </a:solidFill>
                        <a:prstDash val="sysDash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229" name="Straight Connector 228"/>
                      <p:cNvCxnSpPr/>
                      <p:nvPr/>
                    </p:nvCxnSpPr>
                    <p:spPr>
                      <a:xfrm>
                        <a:off x="4049608" y="5727040"/>
                        <a:ext cx="336121" cy="940"/>
                      </a:xfrm>
                      <a:prstGeom prst="line">
                        <a:avLst/>
                      </a:prstGeom>
                      <a:ln>
                        <a:solidFill>
                          <a:srgbClr val="0070C0"/>
                        </a:solidFill>
                        <a:prstDash val="sys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27" name="Straight Connector 226"/>
                    <p:cNvCxnSpPr/>
                    <p:nvPr/>
                  </p:nvCxnSpPr>
                  <p:spPr>
                    <a:xfrm>
                      <a:off x="4061027" y="5888304"/>
                      <a:ext cx="322052" cy="940"/>
                    </a:xfrm>
                    <a:prstGeom prst="line">
                      <a:avLst/>
                    </a:prstGeom>
                    <a:ln>
                      <a:solidFill>
                        <a:srgbClr val="0070C0"/>
                      </a:solidFill>
                      <a:prstDash val="sys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25" name="Freeform 224"/>
                  <p:cNvSpPr/>
                  <p:nvPr/>
                </p:nvSpPr>
                <p:spPr>
                  <a:xfrm flipH="1">
                    <a:off x="4375162" y="5727040"/>
                    <a:ext cx="61553" cy="161264"/>
                  </a:xfrm>
                  <a:custGeom>
                    <a:avLst/>
                    <a:gdLst>
                      <a:gd name="connsiteX0" fmla="*/ 55781 w 58956"/>
                      <a:gd name="connsiteY0" fmla="*/ 0 h 187325"/>
                      <a:gd name="connsiteX1" fmla="*/ 8156 w 58956"/>
                      <a:gd name="connsiteY1" fmla="*/ 47625 h 187325"/>
                      <a:gd name="connsiteX2" fmla="*/ 4981 w 58956"/>
                      <a:gd name="connsiteY2" fmla="*/ 139700 h 187325"/>
                      <a:gd name="connsiteX3" fmla="*/ 58956 w 58956"/>
                      <a:gd name="connsiteY3" fmla="*/ 187325 h 187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8956" h="187325">
                        <a:moveTo>
                          <a:pt x="55781" y="0"/>
                        </a:moveTo>
                        <a:cubicBezTo>
                          <a:pt x="36202" y="12171"/>
                          <a:pt x="16623" y="24342"/>
                          <a:pt x="8156" y="47625"/>
                        </a:cubicBezTo>
                        <a:cubicBezTo>
                          <a:pt x="-311" y="70908"/>
                          <a:pt x="-3486" y="116417"/>
                          <a:pt x="4981" y="139700"/>
                        </a:cubicBezTo>
                        <a:cubicBezTo>
                          <a:pt x="13448" y="162983"/>
                          <a:pt x="36202" y="175154"/>
                          <a:pt x="58956" y="187325"/>
                        </a:cubicBezTo>
                      </a:path>
                    </a:pathLst>
                  </a:custGeom>
                  <a:noFill/>
                  <a:ln>
                    <a:solidFill>
                      <a:srgbClr val="0070C0"/>
                    </a:solidFill>
                    <a:prstDash val="sys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88" name="Group 187"/>
                <p:cNvGrpSpPr/>
                <p:nvPr/>
              </p:nvGrpSpPr>
              <p:grpSpPr>
                <a:xfrm>
                  <a:off x="4804850" y="5206058"/>
                  <a:ext cx="439782" cy="162204"/>
                  <a:chOff x="3996933" y="5727040"/>
                  <a:chExt cx="439782" cy="162204"/>
                </a:xfrm>
              </p:grpSpPr>
              <p:grpSp>
                <p:nvGrpSpPr>
                  <p:cNvPr id="218" name="Group 217"/>
                  <p:cNvGrpSpPr/>
                  <p:nvPr/>
                </p:nvGrpSpPr>
                <p:grpSpPr>
                  <a:xfrm>
                    <a:off x="3996933" y="5727040"/>
                    <a:ext cx="388796" cy="162204"/>
                    <a:chOff x="3996933" y="5727040"/>
                    <a:chExt cx="388796" cy="162204"/>
                  </a:xfrm>
                </p:grpSpPr>
                <p:grpSp>
                  <p:nvGrpSpPr>
                    <p:cNvPr id="220" name="Group 219"/>
                    <p:cNvGrpSpPr/>
                    <p:nvPr/>
                  </p:nvGrpSpPr>
                  <p:grpSpPr>
                    <a:xfrm>
                      <a:off x="3996933" y="5727040"/>
                      <a:ext cx="388796" cy="161264"/>
                      <a:chOff x="3996933" y="5727040"/>
                      <a:chExt cx="388796" cy="161264"/>
                    </a:xfrm>
                  </p:grpSpPr>
                  <p:sp>
                    <p:nvSpPr>
                      <p:cNvPr id="222" name="Freeform 221"/>
                      <p:cNvSpPr/>
                      <p:nvPr/>
                    </p:nvSpPr>
                    <p:spPr>
                      <a:xfrm>
                        <a:off x="3996933" y="5727040"/>
                        <a:ext cx="61553" cy="161264"/>
                      </a:xfrm>
                      <a:custGeom>
                        <a:avLst/>
                        <a:gdLst>
                          <a:gd name="connsiteX0" fmla="*/ 55781 w 58956"/>
                          <a:gd name="connsiteY0" fmla="*/ 0 h 187325"/>
                          <a:gd name="connsiteX1" fmla="*/ 8156 w 58956"/>
                          <a:gd name="connsiteY1" fmla="*/ 47625 h 187325"/>
                          <a:gd name="connsiteX2" fmla="*/ 4981 w 58956"/>
                          <a:gd name="connsiteY2" fmla="*/ 139700 h 187325"/>
                          <a:gd name="connsiteX3" fmla="*/ 58956 w 58956"/>
                          <a:gd name="connsiteY3" fmla="*/ 187325 h 18732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58956" h="187325">
                            <a:moveTo>
                              <a:pt x="55781" y="0"/>
                            </a:moveTo>
                            <a:cubicBezTo>
                              <a:pt x="36202" y="12171"/>
                              <a:pt x="16623" y="24342"/>
                              <a:pt x="8156" y="47625"/>
                            </a:cubicBezTo>
                            <a:cubicBezTo>
                              <a:pt x="-311" y="70908"/>
                              <a:pt x="-3486" y="116417"/>
                              <a:pt x="4981" y="139700"/>
                            </a:cubicBezTo>
                            <a:cubicBezTo>
                              <a:pt x="13448" y="162983"/>
                              <a:pt x="36202" y="175154"/>
                              <a:pt x="58956" y="187325"/>
                            </a:cubicBezTo>
                          </a:path>
                        </a:pathLst>
                      </a:custGeom>
                      <a:noFill/>
                      <a:ln>
                        <a:solidFill>
                          <a:srgbClr val="0070C0"/>
                        </a:solidFill>
                        <a:prstDash val="sysDash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223" name="Straight Connector 222"/>
                      <p:cNvCxnSpPr/>
                      <p:nvPr/>
                    </p:nvCxnSpPr>
                    <p:spPr>
                      <a:xfrm>
                        <a:off x="4049608" y="5727040"/>
                        <a:ext cx="336121" cy="940"/>
                      </a:xfrm>
                      <a:prstGeom prst="line">
                        <a:avLst/>
                      </a:prstGeom>
                      <a:ln>
                        <a:solidFill>
                          <a:srgbClr val="0070C0"/>
                        </a:solidFill>
                        <a:prstDash val="sys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21" name="Straight Connector 220"/>
                    <p:cNvCxnSpPr/>
                    <p:nvPr/>
                  </p:nvCxnSpPr>
                  <p:spPr>
                    <a:xfrm>
                      <a:off x="4061027" y="5888304"/>
                      <a:ext cx="322052" cy="940"/>
                    </a:xfrm>
                    <a:prstGeom prst="line">
                      <a:avLst/>
                    </a:prstGeom>
                    <a:ln>
                      <a:solidFill>
                        <a:srgbClr val="0070C0"/>
                      </a:solidFill>
                      <a:prstDash val="sys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19" name="Freeform 218"/>
                  <p:cNvSpPr/>
                  <p:nvPr/>
                </p:nvSpPr>
                <p:spPr>
                  <a:xfrm flipH="1">
                    <a:off x="4375162" y="5727040"/>
                    <a:ext cx="61553" cy="161264"/>
                  </a:xfrm>
                  <a:custGeom>
                    <a:avLst/>
                    <a:gdLst>
                      <a:gd name="connsiteX0" fmla="*/ 55781 w 58956"/>
                      <a:gd name="connsiteY0" fmla="*/ 0 h 187325"/>
                      <a:gd name="connsiteX1" fmla="*/ 8156 w 58956"/>
                      <a:gd name="connsiteY1" fmla="*/ 47625 h 187325"/>
                      <a:gd name="connsiteX2" fmla="*/ 4981 w 58956"/>
                      <a:gd name="connsiteY2" fmla="*/ 139700 h 187325"/>
                      <a:gd name="connsiteX3" fmla="*/ 58956 w 58956"/>
                      <a:gd name="connsiteY3" fmla="*/ 187325 h 187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8956" h="187325">
                        <a:moveTo>
                          <a:pt x="55781" y="0"/>
                        </a:moveTo>
                        <a:cubicBezTo>
                          <a:pt x="36202" y="12171"/>
                          <a:pt x="16623" y="24342"/>
                          <a:pt x="8156" y="47625"/>
                        </a:cubicBezTo>
                        <a:cubicBezTo>
                          <a:pt x="-311" y="70908"/>
                          <a:pt x="-3486" y="116417"/>
                          <a:pt x="4981" y="139700"/>
                        </a:cubicBezTo>
                        <a:cubicBezTo>
                          <a:pt x="13448" y="162983"/>
                          <a:pt x="36202" y="175154"/>
                          <a:pt x="58956" y="187325"/>
                        </a:cubicBezTo>
                      </a:path>
                    </a:pathLst>
                  </a:custGeom>
                  <a:noFill/>
                  <a:ln>
                    <a:solidFill>
                      <a:srgbClr val="0070C0"/>
                    </a:solidFill>
                    <a:prstDash val="sys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89" name="Group 188"/>
                <p:cNvGrpSpPr/>
                <p:nvPr/>
              </p:nvGrpSpPr>
              <p:grpSpPr>
                <a:xfrm>
                  <a:off x="4812223" y="5532648"/>
                  <a:ext cx="439782" cy="162204"/>
                  <a:chOff x="3996933" y="5727040"/>
                  <a:chExt cx="439782" cy="162204"/>
                </a:xfrm>
              </p:grpSpPr>
              <p:grpSp>
                <p:nvGrpSpPr>
                  <p:cNvPr id="212" name="Group 211"/>
                  <p:cNvGrpSpPr/>
                  <p:nvPr/>
                </p:nvGrpSpPr>
                <p:grpSpPr>
                  <a:xfrm>
                    <a:off x="3996933" y="5727040"/>
                    <a:ext cx="388796" cy="162204"/>
                    <a:chOff x="3996933" y="5727040"/>
                    <a:chExt cx="388796" cy="162204"/>
                  </a:xfrm>
                </p:grpSpPr>
                <p:grpSp>
                  <p:nvGrpSpPr>
                    <p:cNvPr id="214" name="Group 213"/>
                    <p:cNvGrpSpPr/>
                    <p:nvPr/>
                  </p:nvGrpSpPr>
                  <p:grpSpPr>
                    <a:xfrm>
                      <a:off x="3996933" y="5727040"/>
                      <a:ext cx="388796" cy="155842"/>
                      <a:chOff x="3996933" y="5727040"/>
                      <a:chExt cx="388796" cy="155842"/>
                    </a:xfrm>
                  </p:grpSpPr>
                  <p:sp>
                    <p:nvSpPr>
                      <p:cNvPr id="216" name="Freeform 215"/>
                      <p:cNvSpPr/>
                      <p:nvPr/>
                    </p:nvSpPr>
                    <p:spPr>
                      <a:xfrm>
                        <a:off x="3996933" y="5727040"/>
                        <a:ext cx="61553" cy="155842"/>
                      </a:xfrm>
                      <a:custGeom>
                        <a:avLst/>
                        <a:gdLst>
                          <a:gd name="connsiteX0" fmla="*/ 55781 w 58956"/>
                          <a:gd name="connsiteY0" fmla="*/ 0 h 187325"/>
                          <a:gd name="connsiteX1" fmla="*/ 8156 w 58956"/>
                          <a:gd name="connsiteY1" fmla="*/ 47625 h 187325"/>
                          <a:gd name="connsiteX2" fmla="*/ 4981 w 58956"/>
                          <a:gd name="connsiteY2" fmla="*/ 139700 h 187325"/>
                          <a:gd name="connsiteX3" fmla="*/ 58956 w 58956"/>
                          <a:gd name="connsiteY3" fmla="*/ 187325 h 18732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58956" h="187325">
                            <a:moveTo>
                              <a:pt x="55781" y="0"/>
                            </a:moveTo>
                            <a:cubicBezTo>
                              <a:pt x="36202" y="12171"/>
                              <a:pt x="16623" y="24342"/>
                              <a:pt x="8156" y="47625"/>
                            </a:cubicBezTo>
                            <a:cubicBezTo>
                              <a:pt x="-311" y="70908"/>
                              <a:pt x="-3486" y="116417"/>
                              <a:pt x="4981" y="139700"/>
                            </a:cubicBezTo>
                            <a:cubicBezTo>
                              <a:pt x="13448" y="162983"/>
                              <a:pt x="36202" y="175154"/>
                              <a:pt x="58956" y="187325"/>
                            </a:cubicBezTo>
                          </a:path>
                        </a:pathLst>
                      </a:custGeom>
                      <a:noFill/>
                      <a:ln>
                        <a:solidFill>
                          <a:srgbClr val="0070C0"/>
                        </a:solidFill>
                        <a:prstDash val="sysDash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217" name="Straight Connector 216"/>
                      <p:cNvCxnSpPr/>
                      <p:nvPr/>
                    </p:nvCxnSpPr>
                    <p:spPr>
                      <a:xfrm>
                        <a:off x="4049608" y="5727040"/>
                        <a:ext cx="336121" cy="940"/>
                      </a:xfrm>
                      <a:prstGeom prst="line">
                        <a:avLst/>
                      </a:prstGeom>
                      <a:ln>
                        <a:solidFill>
                          <a:srgbClr val="0070C0"/>
                        </a:solidFill>
                        <a:prstDash val="sys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15" name="Straight Connector 214"/>
                    <p:cNvCxnSpPr>
                      <a:stCxn id="192" idx="2"/>
                    </p:cNvCxnSpPr>
                    <p:nvPr/>
                  </p:nvCxnSpPr>
                  <p:spPr>
                    <a:xfrm>
                      <a:off x="4006063" y="5882882"/>
                      <a:ext cx="377016" cy="6362"/>
                    </a:xfrm>
                    <a:prstGeom prst="line">
                      <a:avLst/>
                    </a:prstGeom>
                    <a:ln>
                      <a:solidFill>
                        <a:srgbClr val="0070C0"/>
                      </a:solidFill>
                      <a:prstDash val="sys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13" name="Freeform 212"/>
                  <p:cNvSpPr/>
                  <p:nvPr/>
                </p:nvSpPr>
                <p:spPr>
                  <a:xfrm flipH="1">
                    <a:off x="4375162" y="5727040"/>
                    <a:ext cx="61553" cy="161264"/>
                  </a:xfrm>
                  <a:custGeom>
                    <a:avLst/>
                    <a:gdLst>
                      <a:gd name="connsiteX0" fmla="*/ 55781 w 58956"/>
                      <a:gd name="connsiteY0" fmla="*/ 0 h 187325"/>
                      <a:gd name="connsiteX1" fmla="*/ 8156 w 58956"/>
                      <a:gd name="connsiteY1" fmla="*/ 47625 h 187325"/>
                      <a:gd name="connsiteX2" fmla="*/ 4981 w 58956"/>
                      <a:gd name="connsiteY2" fmla="*/ 139700 h 187325"/>
                      <a:gd name="connsiteX3" fmla="*/ 58956 w 58956"/>
                      <a:gd name="connsiteY3" fmla="*/ 187325 h 187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8956" h="187325">
                        <a:moveTo>
                          <a:pt x="55781" y="0"/>
                        </a:moveTo>
                        <a:cubicBezTo>
                          <a:pt x="36202" y="12171"/>
                          <a:pt x="16623" y="24342"/>
                          <a:pt x="8156" y="47625"/>
                        </a:cubicBezTo>
                        <a:cubicBezTo>
                          <a:pt x="-311" y="70908"/>
                          <a:pt x="-3486" y="116417"/>
                          <a:pt x="4981" y="139700"/>
                        </a:cubicBezTo>
                        <a:cubicBezTo>
                          <a:pt x="13448" y="162983"/>
                          <a:pt x="36202" y="175154"/>
                          <a:pt x="58956" y="187325"/>
                        </a:cubicBezTo>
                      </a:path>
                    </a:pathLst>
                  </a:custGeom>
                  <a:noFill/>
                  <a:ln>
                    <a:solidFill>
                      <a:srgbClr val="0070C0"/>
                    </a:solidFill>
                    <a:prstDash val="sys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cxnSp>
              <p:nvCxnSpPr>
                <p:cNvPr id="190" name="Straight Connector 189"/>
                <p:cNvCxnSpPr/>
                <p:nvPr/>
              </p:nvCxnSpPr>
              <p:spPr>
                <a:xfrm flipV="1">
                  <a:off x="4726747" y="5032855"/>
                  <a:ext cx="799880" cy="216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1" name="Straight Connector 190"/>
                <p:cNvCxnSpPr>
                  <a:stCxn id="192" idx="0"/>
                  <a:endCxn id="151" idx="3"/>
                </p:cNvCxnSpPr>
                <p:nvPr/>
              </p:nvCxnSpPr>
              <p:spPr>
                <a:xfrm flipH="1" flipV="1">
                  <a:off x="4725670" y="5032855"/>
                  <a:ext cx="23" cy="586262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2" name="Freeform 191"/>
                <p:cNvSpPr/>
                <p:nvPr/>
              </p:nvSpPr>
              <p:spPr>
                <a:xfrm>
                  <a:off x="4725693" y="5619117"/>
                  <a:ext cx="95660" cy="73012"/>
                </a:xfrm>
                <a:custGeom>
                  <a:avLst/>
                  <a:gdLst>
                    <a:gd name="connsiteX0" fmla="*/ 0 w 100013"/>
                    <a:gd name="connsiteY0" fmla="*/ 0 h 87715"/>
                    <a:gd name="connsiteX1" fmla="*/ 19050 w 100013"/>
                    <a:gd name="connsiteY1" fmla="*/ 80962 h 87715"/>
                    <a:gd name="connsiteX2" fmla="*/ 100013 w 100013"/>
                    <a:gd name="connsiteY2" fmla="*/ 83343 h 877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00013" h="87715">
                      <a:moveTo>
                        <a:pt x="0" y="0"/>
                      </a:moveTo>
                      <a:cubicBezTo>
                        <a:pt x="1190" y="33536"/>
                        <a:pt x="2381" y="67072"/>
                        <a:pt x="19050" y="80962"/>
                      </a:cubicBezTo>
                      <a:cubicBezTo>
                        <a:pt x="35719" y="94852"/>
                        <a:pt x="85726" y="82946"/>
                        <a:pt x="100013" y="83343"/>
                      </a:cubicBezTo>
                    </a:path>
                  </a:pathLst>
                </a:custGeom>
                <a:noFill/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93" name="Straight Connector 192"/>
                <p:cNvCxnSpPr/>
                <p:nvPr/>
              </p:nvCxnSpPr>
              <p:spPr>
                <a:xfrm flipV="1">
                  <a:off x="5119809" y="5200529"/>
                  <a:ext cx="202837" cy="122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Straight Connector 193"/>
                <p:cNvCxnSpPr/>
                <p:nvPr/>
              </p:nvCxnSpPr>
              <p:spPr>
                <a:xfrm flipV="1">
                  <a:off x="5053585" y="5366532"/>
                  <a:ext cx="799880" cy="216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Straight Connector 194"/>
                <p:cNvCxnSpPr/>
                <p:nvPr/>
              </p:nvCxnSpPr>
              <p:spPr>
                <a:xfrm flipV="1">
                  <a:off x="5056454" y="5526050"/>
                  <a:ext cx="799880" cy="216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6" name="Straight Connector 195"/>
                <p:cNvCxnSpPr/>
                <p:nvPr/>
              </p:nvCxnSpPr>
              <p:spPr>
                <a:xfrm flipH="1">
                  <a:off x="5633499" y="5455122"/>
                  <a:ext cx="82031" cy="70928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" name="Straight Connector 196"/>
                <p:cNvCxnSpPr/>
                <p:nvPr/>
              </p:nvCxnSpPr>
              <p:spPr>
                <a:xfrm>
                  <a:off x="5635966" y="5369696"/>
                  <a:ext cx="82031" cy="70928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" name="Straight Connector 197"/>
                <p:cNvCxnSpPr/>
                <p:nvPr/>
              </p:nvCxnSpPr>
              <p:spPr>
                <a:xfrm flipV="1">
                  <a:off x="5709391" y="5434411"/>
                  <a:ext cx="799880" cy="216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" name="Straight Connector 198"/>
                <p:cNvCxnSpPr/>
                <p:nvPr/>
              </p:nvCxnSpPr>
              <p:spPr>
                <a:xfrm flipV="1">
                  <a:off x="5708812" y="5449124"/>
                  <a:ext cx="799880" cy="216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0" name="Oval 199"/>
                <p:cNvSpPr/>
                <p:nvPr/>
              </p:nvSpPr>
              <p:spPr>
                <a:xfrm>
                  <a:off x="6417685" y="5126605"/>
                  <a:ext cx="377049" cy="291868"/>
                </a:xfrm>
                <a:prstGeom prst="ellipse">
                  <a:avLst/>
                </a:prstGeom>
                <a:noFill/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1" name="Oval 200"/>
                <p:cNvSpPr/>
                <p:nvPr/>
              </p:nvSpPr>
              <p:spPr>
                <a:xfrm>
                  <a:off x="7631355" y="4859265"/>
                  <a:ext cx="323187" cy="282705"/>
                </a:xfrm>
                <a:prstGeom prst="ellipse">
                  <a:avLst/>
                </a:prstGeom>
                <a:noFill/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02" name="Straight Connector 201"/>
                <p:cNvCxnSpPr>
                  <a:stCxn id="200" idx="0"/>
                  <a:endCxn id="201" idx="4"/>
                </p:cNvCxnSpPr>
                <p:nvPr/>
              </p:nvCxnSpPr>
              <p:spPr>
                <a:xfrm>
                  <a:off x="6606210" y="5126605"/>
                  <a:ext cx="1186739" cy="15365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3" name="Freeform 202"/>
                <p:cNvSpPr/>
                <p:nvPr/>
              </p:nvSpPr>
              <p:spPr>
                <a:xfrm>
                  <a:off x="6491287" y="5429250"/>
                  <a:ext cx="340812" cy="135866"/>
                </a:xfrm>
                <a:custGeom>
                  <a:avLst/>
                  <a:gdLst>
                    <a:gd name="connsiteX0" fmla="*/ 0 w 361950"/>
                    <a:gd name="connsiteY0" fmla="*/ 0 h 119063"/>
                    <a:gd name="connsiteX1" fmla="*/ 166687 w 361950"/>
                    <a:gd name="connsiteY1" fmla="*/ 23813 h 119063"/>
                    <a:gd name="connsiteX2" fmla="*/ 361950 w 361950"/>
                    <a:gd name="connsiteY2" fmla="*/ 119063 h 119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61950" h="119063">
                      <a:moveTo>
                        <a:pt x="0" y="0"/>
                      </a:moveTo>
                      <a:cubicBezTo>
                        <a:pt x="53181" y="1984"/>
                        <a:pt x="106362" y="3969"/>
                        <a:pt x="166687" y="23813"/>
                      </a:cubicBezTo>
                      <a:cubicBezTo>
                        <a:pt x="227012" y="43657"/>
                        <a:pt x="329406" y="106363"/>
                        <a:pt x="361950" y="119063"/>
                      </a:cubicBezTo>
                    </a:path>
                  </a:pathLst>
                </a:custGeom>
                <a:noFill/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04" name="Straight Connector 203"/>
                <p:cNvCxnSpPr>
                  <a:stCxn id="200" idx="4"/>
                </p:cNvCxnSpPr>
                <p:nvPr/>
              </p:nvCxnSpPr>
              <p:spPr>
                <a:xfrm>
                  <a:off x="6606210" y="5418473"/>
                  <a:ext cx="235592" cy="146643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5" name="Straight Connector 204"/>
                <p:cNvCxnSpPr>
                  <a:stCxn id="133" idx="3"/>
                </p:cNvCxnSpPr>
                <p:nvPr/>
              </p:nvCxnSpPr>
              <p:spPr>
                <a:xfrm flipV="1">
                  <a:off x="7069531" y="4762500"/>
                  <a:ext cx="460835" cy="3645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" name="Straight Connector 205"/>
                <p:cNvCxnSpPr>
                  <a:endCxn id="201" idx="0"/>
                </p:cNvCxnSpPr>
                <p:nvPr/>
              </p:nvCxnSpPr>
              <p:spPr>
                <a:xfrm>
                  <a:off x="7521183" y="4762500"/>
                  <a:ext cx="271766" cy="96765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7" name="Freeform 206"/>
                <p:cNvSpPr/>
                <p:nvPr/>
              </p:nvSpPr>
              <p:spPr>
                <a:xfrm>
                  <a:off x="6518974" y="4397075"/>
                  <a:ext cx="1756043" cy="1474423"/>
                </a:xfrm>
                <a:custGeom>
                  <a:avLst/>
                  <a:gdLst>
                    <a:gd name="connsiteX0" fmla="*/ 0 w 1756043"/>
                    <a:gd name="connsiteY0" fmla="*/ 1050152 h 1474423"/>
                    <a:gd name="connsiteX1" fmla="*/ 204788 w 1756043"/>
                    <a:gd name="connsiteY1" fmla="*/ 1107302 h 1474423"/>
                    <a:gd name="connsiteX2" fmla="*/ 457200 w 1756043"/>
                    <a:gd name="connsiteY2" fmla="*/ 1283515 h 1474423"/>
                    <a:gd name="connsiteX3" fmla="*/ 600075 w 1756043"/>
                    <a:gd name="connsiteY3" fmla="*/ 1378765 h 1474423"/>
                    <a:gd name="connsiteX4" fmla="*/ 800100 w 1756043"/>
                    <a:gd name="connsiteY4" fmla="*/ 1445440 h 1474423"/>
                    <a:gd name="connsiteX5" fmla="*/ 1023938 w 1756043"/>
                    <a:gd name="connsiteY5" fmla="*/ 1474015 h 1474423"/>
                    <a:gd name="connsiteX6" fmla="*/ 1266825 w 1756043"/>
                    <a:gd name="connsiteY6" fmla="*/ 1426390 h 1474423"/>
                    <a:gd name="connsiteX7" fmla="*/ 1443038 w 1756043"/>
                    <a:gd name="connsiteY7" fmla="*/ 1316852 h 1474423"/>
                    <a:gd name="connsiteX8" fmla="*/ 1624013 w 1756043"/>
                    <a:gd name="connsiteY8" fmla="*/ 1135877 h 1474423"/>
                    <a:gd name="connsiteX9" fmla="*/ 1733550 w 1756043"/>
                    <a:gd name="connsiteY9" fmla="*/ 912040 h 1474423"/>
                    <a:gd name="connsiteX10" fmla="*/ 1752600 w 1756043"/>
                    <a:gd name="connsiteY10" fmla="*/ 645340 h 1474423"/>
                    <a:gd name="connsiteX11" fmla="*/ 1685925 w 1756043"/>
                    <a:gd name="connsiteY11" fmla="*/ 421502 h 1474423"/>
                    <a:gd name="connsiteX12" fmla="*/ 1514475 w 1756043"/>
                    <a:gd name="connsiteY12" fmla="*/ 197665 h 1474423"/>
                    <a:gd name="connsiteX13" fmla="*/ 1371600 w 1756043"/>
                    <a:gd name="connsiteY13" fmla="*/ 88127 h 1474423"/>
                    <a:gd name="connsiteX14" fmla="*/ 1114425 w 1756043"/>
                    <a:gd name="connsiteY14" fmla="*/ 7165 h 1474423"/>
                    <a:gd name="connsiteX15" fmla="*/ 952500 w 1756043"/>
                    <a:gd name="connsiteY15" fmla="*/ 2402 h 14744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756043" h="1474423">
                      <a:moveTo>
                        <a:pt x="0" y="1050152"/>
                      </a:moveTo>
                      <a:cubicBezTo>
                        <a:pt x="64294" y="1059280"/>
                        <a:pt x="128588" y="1068408"/>
                        <a:pt x="204788" y="1107302"/>
                      </a:cubicBezTo>
                      <a:cubicBezTo>
                        <a:pt x="280988" y="1146196"/>
                        <a:pt x="391319" y="1238271"/>
                        <a:pt x="457200" y="1283515"/>
                      </a:cubicBezTo>
                      <a:cubicBezTo>
                        <a:pt x="523081" y="1328759"/>
                        <a:pt x="542925" y="1351778"/>
                        <a:pt x="600075" y="1378765"/>
                      </a:cubicBezTo>
                      <a:cubicBezTo>
                        <a:pt x="657225" y="1405752"/>
                        <a:pt x="729456" y="1429565"/>
                        <a:pt x="800100" y="1445440"/>
                      </a:cubicBezTo>
                      <a:cubicBezTo>
                        <a:pt x="870744" y="1461315"/>
                        <a:pt x="946151" y="1477190"/>
                        <a:pt x="1023938" y="1474015"/>
                      </a:cubicBezTo>
                      <a:cubicBezTo>
                        <a:pt x="1101725" y="1470840"/>
                        <a:pt x="1196975" y="1452584"/>
                        <a:pt x="1266825" y="1426390"/>
                      </a:cubicBezTo>
                      <a:cubicBezTo>
                        <a:pt x="1336675" y="1400196"/>
                        <a:pt x="1383507" y="1365271"/>
                        <a:pt x="1443038" y="1316852"/>
                      </a:cubicBezTo>
                      <a:cubicBezTo>
                        <a:pt x="1502569" y="1268433"/>
                        <a:pt x="1575594" y="1203346"/>
                        <a:pt x="1624013" y="1135877"/>
                      </a:cubicBezTo>
                      <a:cubicBezTo>
                        <a:pt x="1672432" y="1068408"/>
                        <a:pt x="1712119" y="993796"/>
                        <a:pt x="1733550" y="912040"/>
                      </a:cubicBezTo>
                      <a:cubicBezTo>
                        <a:pt x="1754981" y="830284"/>
                        <a:pt x="1760537" y="727096"/>
                        <a:pt x="1752600" y="645340"/>
                      </a:cubicBezTo>
                      <a:cubicBezTo>
                        <a:pt x="1744663" y="563584"/>
                        <a:pt x="1725612" y="496114"/>
                        <a:pt x="1685925" y="421502"/>
                      </a:cubicBezTo>
                      <a:cubicBezTo>
                        <a:pt x="1646238" y="346890"/>
                        <a:pt x="1566862" y="253227"/>
                        <a:pt x="1514475" y="197665"/>
                      </a:cubicBezTo>
                      <a:cubicBezTo>
                        <a:pt x="1462088" y="142103"/>
                        <a:pt x="1438275" y="119877"/>
                        <a:pt x="1371600" y="88127"/>
                      </a:cubicBezTo>
                      <a:cubicBezTo>
                        <a:pt x="1304925" y="56377"/>
                        <a:pt x="1184275" y="21452"/>
                        <a:pt x="1114425" y="7165"/>
                      </a:cubicBezTo>
                      <a:cubicBezTo>
                        <a:pt x="1044575" y="-7122"/>
                        <a:pt x="975519" y="4783"/>
                        <a:pt x="952500" y="2402"/>
                      </a:cubicBezTo>
                    </a:path>
                  </a:pathLst>
                </a:custGeom>
                <a:noFill/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8" name="Freeform 207"/>
                <p:cNvSpPr/>
                <p:nvPr/>
              </p:nvSpPr>
              <p:spPr>
                <a:xfrm>
                  <a:off x="7071021" y="4535675"/>
                  <a:ext cx="442913" cy="219089"/>
                </a:xfrm>
                <a:custGeom>
                  <a:avLst/>
                  <a:gdLst>
                    <a:gd name="connsiteX0" fmla="*/ 0 w 442913"/>
                    <a:gd name="connsiteY0" fmla="*/ 209564 h 219089"/>
                    <a:gd name="connsiteX1" fmla="*/ 57150 w 442913"/>
                    <a:gd name="connsiteY1" fmla="*/ 204801 h 219089"/>
                    <a:gd name="connsiteX2" fmla="*/ 109538 w 442913"/>
                    <a:gd name="connsiteY2" fmla="*/ 171464 h 219089"/>
                    <a:gd name="connsiteX3" fmla="*/ 128588 w 442913"/>
                    <a:gd name="connsiteY3" fmla="*/ 61926 h 219089"/>
                    <a:gd name="connsiteX4" fmla="*/ 176213 w 442913"/>
                    <a:gd name="connsiteY4" fmla="*/ 9539 h 219089"/>
                    <a:gd name="connsiteX5" fmla="*/ 228600 w 442913"/>
                    <a:gd name="connsiteY5" fmla="*/ 14 h 219089"/>
                    <a:gd name="connsiteX6" fmla="*/ 309563 w 442913"/>
                    <a:gd name="connsiteY6" fmla="*/ 9539 h 219089"/>
                    <a:gd name="connsiteX7" fmla="*/ 357188 w 442913"/>
                    <a:gd name="connsiteY7" fmla="*/ 52401 h 219089"/>
                    <a:gd name="connsiteX8" fmla="*/ 371475 w 442913"/>
                    <a:gd name="connsiteY8" fmla="*/ 104789 h 219089"/>
                    <a:gd name="connsiteX9" fmla="*/ 371475 w 442913"/>
                    <a:gd name="connsiteY9" fmla="*/ 166701 h 219089"/>
                    <a:gd name="connsiteX10" fmla="*/ 442913 w 442913"/>
                    <a:gd name="connsiteY10" fmla="*/ 219089 h 219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42913" h="219089">
                      <a:moveTo>
                        <a:pt x="0" y="209564"/>
                      </a:moveTo>
                      <a:cubicBezTo>
                        <a:pt x="19447" y="210357"/>
                        <a:pt x="38894" y="211151"/>
                        <a:pt x="57150" y="204801"/>
                      </a:cubicBezTo>
                      <a:cubicBezTo>
                        <a:pt x="75406" y="198451"/>
                        <a:pt x="97632" y="195276"/>
                        <a:pt x="109538" y="171464"/>
                      </a:cubicBezTo>
                      <a:cubicBezTo>
                        <a:pt x="121444" y="147652"/>
                        <a:pt x="117476" y="88913"/>
                        <a:pt x="128588" y="61926"/>
                      </a:cubicBezTo>
                      <a:cubicBezTo>
                        <a:pt x="139700" y="34939"/>
                        <a:pt x="159544" y="19858"/>
                        <a:pt x="176213" y="9539"/>
                      </a:cubicBezTo>
                      <a:cubicBezTo>
                        <a:pt x="192882" y="-780"/>
                        <a:pt x="206375" y="14"/>
                        <a:pt x="228600" y="14"/>
                      </a:cubicBezTo>
                      <a:cubicBezTo>
                        <a:pt x="250825" y="14"/>
                        <a:pt x="288132" y="808"/>
                        <a:pt x="309563" y="9539"/>
                      </a:cubicBezTo>
                      <a:cubicBezTo>
                        <a:pt x="330994" y="18270"/>
                        <a:pt x="346869" y="36526"/>
                        <a:pt x="357188" y="52401"/>
                      </a:cubicBezTo>
                      <a:cubicBezTo>
                        <a:pt x="367507" y="68276"/>
                        <a:pt x="369094" y="85739"/>
                        <a:pt x="371475" y="104789"/>
                      </a:cubicBezTo>
                      <a:cubicBezTo>
                        <a:pt x="373856" y="123839"/>
                        <a:pt x="359569" y="147651"/>
                        <a:pt x="371475" y="166701"/>
                      </a:cubicBezTo>
                      <a:cubicBezTo>
                        <a:pt x="383381" y="185751"/>
                        <a:pt x="413147" y="202420"/>
                        <a:pt x="442913" y="219089"/>
                      </a:cubicBezTo>
                    </a:path>
                  </a:pathLst>
                </a:custGeom>
                <a:noFill/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9" name="Freeform 208"/>
                <p:cNvSpPr/>
                <p:nvPr/>
              </p:nvSpPr>
              <p:spPr>
                <a:xfrm flipV="1">
                  <a:off x="7150299" y="4762500"/>
                  <a:ext cx="314626" cy="187024"/>
                </a:xfrm>
                <a:custGeom>
                  <a:avLst/>
                  <a:gdLst>
                    <a:gd name="connsiteX0" fmla="*/ 0 w 442913"/>
                    <a:gd name="connsiteY0" fmla="*/ 209564 h 219089"/>
                    <a:gd name="connsiteX1" fmla="*/ 57150 w 442913"/>
                    <a:gd name="connsiteY1" fmla="*/ 204801 h 219089"/>
                    <a:gd name="connsiteX2" fmla="*/ 109538 w 442913"/>
                    <a:gd name="connsiteY2" fmla="*/ 171464 h 219089"/>
                    <a:gd name="connsiteX3" fmla="*/ 128588 w 442913"/>
                    <a:gd name="connsiteY3" fmla="*/ 61926 h 219089"/>
                    <a:gd name="connsiteX4" fmla="*/ 176213 w 442913"/>
                    <a:gd name="connsiteY4" fmla="*/ 9539 h 219089"/>
                    <a:gd name="connsiteX5" fmla="*/ 228600 w 442913"/>
                    <a:gd name="connsiteY5" fmla="*/ 14 h 219089"/>
                    <a:gd name="connsiteX6" fmla="*/ 309563 w 442913"/>
                    <a:gd name="connsiteY6" fmla="*/ 9539 h 219089"/>
                    <a:gd name="connsiteX7" fmla="*/ 357188 w 442913"/>
                    <a:gd name="connsiteY7" fmla="*/ 52401 h 219089"/>
                    <a:gd name="connsiteX8" fmla="*/ 371475 w 442913"/>
                    <a:gd name="connsiteY8" fmla="*/ 104789 h 219089"/>
                    <a:gd name="connsiteX9" fmla="*/ 371475 w 442913"/>
                    <a:gd name="connsiteY9" fmla="*/ 166701 h 219089"/>
                    <a:gd name="connsiteX10" fmla="*/ 442913 w 442913"/>
                    <a:gd name="connsiteY10" fmla="*/ 219089 h 219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42913" h="219089">
                      <a:moveTo>
                        <a:pt x="0" y="209564"/>
                      </a:moveTo>
                      <a:cubicBezTo>
                        <a:pt x="19447" y="210357"/>
                        <a:pt x="38894" y="211151"/>
                        <a:pt x="57150" y="204801"/>
                      </a:cubicBezTo>
                      <a:cubicBezTo>
                        <a:pt x="75406" y="198451"/>
                        <a:pt x="97632" y="195276"/>
                        <a:pt x="109538" y="171464"/>
                      </a:cubicBezTo>
                      <a:cubicBezTo>
                        <a:pt x="121444" y="147652"/>
                        <a:pt x="117476" y="88913"/>
                        <a:pt x="128588" y="61926"/>
                      </a:cubicBezTo>
                      <a:cubicBezTo>
                        <a:pt x="139700" y="34939"/>
                        <a:pt x="159544" y="19858"/>
                        <a:pt x="176213" y="9539"/>
                      </a:cubicBezTo>
                      <a:cubicBezTo>
                        <a:pt x="192882" y="-780"/>
                        <a:pt x="206375" y="14"/>
                        <a:pt x="228600" y="14"/>
                      </a:cubicBezTo>
                      <a:cubicBezTo>
                        <a:pt x="250825" y="14"/>
                        <a:pt x="288132" y="808"/>
                        <a:pt x="309563" y="9539"/>
                      </a:cubicBezTo>
                      <a:cubicBezTo>
                        <a:pt x="330994" y="18270"/>
                        <a:pt x="346869" y="36526"/>
                        <a:pt x="357188" y="52401"/>
                      </a:cubicBezTo>
                      <a:cubicBezTo>
                        <a:pt x="367507" y="68276"/>
                        <a:pt x="369094" y="85739"/>
                        <a:pt x="371475" y="104789"/>
                      </a:cubicBezTo>
                      <a:cubicBezTo>
                        <a:pt x="373856" y="123839"/>
                        <a:pt x="359569" y="147651"/>
                        <a:pt x="371475" y="166701"/>
                      </a:cubicBezTo>
                      <a:cubicBezTo>
                        <a:pt x="383381" y="185751"/>
                        <a:pt x="413147" y="202420"/>
                        <a:pt x="442913" y="219089"/>
                      </a:cubicBezTo>
                    </a:path>
                  </a:pathLst>
                </a:custGeom>
                <a:noFill/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10" name="Straight Connector 209"/>
                <p:cNvCxnSpPr>
                  <a:stCxn id="207" idx="15"/>
                </p:cNvCxnSpPr>
                <p:nvPr/>
              </p:nvCxnSpPr>
              <p:spPr>
                <a:xfrm flipH="1">
                  <a:off x="3433180" y="4399477"/>
                  <a:ext cx="4038294" cy="519442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" name="Straight Connector 210"/>
                <p:cNvCxnSpPr>
                  <a:stCxn id="207" idx="6"/>
                </p:cNvCxnSpPr>
                <p:nvPr/>
              </p:nvCxnSpPr>
              <p:spPr>
                <a:xfrm flipV="1">
                  <a:off x="7785799" y="5565116"/>
                  <a:ext cx="920051" cy="25834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0" name="TextBox 109"/>
              <p:cNvSpPr txBox="1"/>
              <p:nvPr/>
            </p:nvSpPr>
            <p:spPr>
              <a:xfrm>
                <a:off x="1621231" y="4313603"/>
                <a:ext cx="178426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/>
                  <a:t>Drive beam injector</a:t>
                </a:r>
                <a:endParaRPr lang="en-GB" sz="1200" dirty="0"/>
              </a:p>
            </p:txBody>
          </p:sp>
          <p:sp>
            <p:nvSpPr>
              <p:cNvPr id="112" name="TextBox 111"/>
              <p:cNvSpPr txBox="1"/>
              <p:nvPr/>
            </p:nvSpPr>
            <p:spPr>
              <a:xfrm>
                <a:off x="2913046" y="5076859"/>
                <a:ext cx="178426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/>
                  <a:t>Main beam injector</a:t>
                </a:r>
                <a:endParaRPr lang="en-GB" sz="1200" dirty="0"/>
              </a:p>
            </p:txBody>
          </p:sp>
          <p:sp>
            <p:nvSpPr>
              <p:cNvPr id="113" name="TextBox 112"/>
              <p:cNvSpPr txBox="1"/>
              <p:nvPr/>
            </p:nvSpPr>
            <p:spPr>
              <a:xfrm>
                <a:off x="9029111" y="4575619"/>
                <a:ext cx="146758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/>
                  <a:t>Experimental buildings</a:t>
                </a:r>
                <a:endParaRPr lang="en-GB" sz="1200" dirty="0"/>
              </a:p>
            </p:txBody>
          </p:sp>
          <p:cxnSp>
            <p:nvCxnSpPr>
              <p:cNvPr id="120" name="Straight Arrow Connector 119"/>
              <p:cNvCxnSpPr/>
              <p:nvPr/>
            </p:nvCxnSpPr>
            <p:spPr>
              <a:xfrm>
                <a:off x="1621231" y="4326773"/>
                <a:ext cx="544830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/>
              <p:nvPr/>
            </p:nvCxnSpPr>
            <p:spPr>
              <a:xfrm>
                <a:off x="7069531" y="4144253"/>
                <a:ext cx="0" cy="33869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>
                <a:off x="1624845" y="4144253"/>
                <a:ext cx="0" cy="33869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3" name="TextBox 122"/>
              <p:cNvSpPr txBox="1"/>
              <p:nvPr/>
            </p:nvSpPr>
            <p:spPr>
              <a:xfrm>
                <a:off x="3927459" y="4018557"/>
                <a:ext cx="112612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/>
                  <a:t>2140m</a:t>
                </a:r>
                <a:endParaRPr lang="en-GB" sz="1400" dirty="0"/>
              </a:p>
            </p:txBody>
          </p:sp>
          <p:cxnSp>
            <p:nvCxnSpPr>
              <p:cNvPr id="124" name="Straight Connector 123"/>
              <p:cNvCxnSpPr/>
              <p:nvPr/>
            </p:nvCxnSpPr>
            <p:spPr>
              <a:xfrm flipH="1">
                <a:off x="1621231" y="5029495"/>
                <a:ext cx="6230" cy="73683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>
              <a:xfrm flipH="1">
                <a:off x="2796496" y="5519732"/>
                <a:ext cx="5835" cy="24793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Arrow Connector 125"/>
              <p:cNvCxnSpPr/>
              <p:nvPr/>
            </p:nvCxnSpPr>
            <p:spPr>
              <a:xfrm>
                <a:off x="1610436" y="5631869"/>
                <a:ext cx="118110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8" name="TextBox 127"/>
              <p:cNvSpPr txBox="1"/>
              <p:nvPr/>
            </p:nvSpPr>
            <p:spPr>
              <a:xfrm>
                <a:off x="1914837" y="5601469"/>
                <a:ext cx="79007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/>
                  <a:t>420m</a:t>
                </a:r>
                <a:endParaRPr lang="en-GB" sz="1400" dirty="0"/>
              </a:p>
            </p:txBody>
          </p:sp>
          <p:cxnSp>
            <p:nvCxnSpPr>
              <p:cNvPr id="129" name="Straight Connector 128"/>
              <p:cNvCxnSpPr/>
              <p:nvPr/>
            </p:nvCxnSpPr>
            <p:spPr>
              <a:xfrm>
                <a:off x="2493010" y="5181487"/>
                <a:ext cx="0" cy="30365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" name="TextBox 129"/>
              <p:cNvSpPr txBox="1"/>
              <p:nvPr/>
            </p:nvSpPr>
            <p:spPr>
              <a:xfrm>
                <a:off x="3309963" y="5361229"/>
                <a:ext cx="79007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/>
                  <a:t>880m</a:t>
                </a:r>
                <a:endParaRPr lang="en-GB" sz="1400" dirty="0"/>
              </a:p>
            </p:txBody>
          </p:sp>
          <p:cxnSp>
            <p:nvCxnSpPr>
              <p:cNvPr id="131" name="Straight Arrow Connector 130"/>
              <p:cNvCxnSpPr/>
              <p:nvPr/>
            </p:nvCxnSpPr>
            <p:spPr>
              <a:xfrm flipV="1">
                <a:off x="2493010" y="5372483"/>
                <a:ext cx="2232660" cy="5397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/>
              <p:cNvCxnSpPr/>
              <p:nvPr/>
            </p:nvCxnSpPr>
            <p:spPr>
              <a:xfrm flipV="1">
                <a:off x="1621231" y="4923325"/>
                <a:ext cx="7362982" cy="3049"/>
              </a:xfrm>
              <a:prstGeom prst="line">
                <a:avLst/>
              </a:prstGeom>
              <a:ln>
                <a:solidFill>
                  <a:srgbClr val="0070C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1" name="Rectangle 110"/>
          <p:cNvSpPr/>
          <p:nvPr/>
        </p:nvSpPr>
        <p:spPr>
          <a:xfrm>
            <a:off x="5188823" y="5741783"/>
            <a:ext cx="80962" cy="78581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Rectangle 113"/>
          <p:cNvSpPr/>
          <p:nvPr/>
        </p:nvSpPr>
        <p:spPr>
          <a:xfrm>
            <a:off x="5269785" y="5741783"/>
            <a:ext cx="45719" cy="78581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5" name="Rectangle 114"/>
          <p:cNvSpPr/>
          <p:nvPr/>
        </p:nvSpPr>
        <p:spPr>
          <a:xfrm>
            <a:off x="4963500" y="5406565"/>
            <a:ext cx="80962" cy="78581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6" name="Rectangle 115"/>
          <p:cNvSpPr/>
          <p:nvPr/>
        </p:nvSpPr>
        <p:spPr>
          <a:xfrm>
            <a:off x="4917781" y="5406564"/>
            <a:ext cx="45719" cy="78581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7" name="Freeform 116"/>
          <p:cNvSpPr/>
          <p:nvPr/>
        </p:nvSpPr>
        <p:spPr>
          <a:xfrm>
            <a:off x="5118985" y="5705361"/>
            <a:ext cx="61553" cy="161264"/>
          </a:xfrm>
          <a:custGeom>
            <a:avLst/>
            <a:gdLst>
              <a:gd name="connsiteX0" fmla="*/ 55781 w 58956"/>
              <a:gd name="connsiteY0" fmla="*/ 0 h 187325"/>
              <a:gd name="connsiteX1" fmla="*/ 8156 w 58956"/>
              <a:gd name="connsiteY1" fmla="*/ 47625 h 187325"/>
              <a:gd name="connsiteX2" fmla="*/ 4981 w 58956"/>
              <a:gd name="connsiteY2" fmla="*/ 139700 h 187325"/>
              <a:gd name="connsiteX3" fmla="*/ 58956 w 58956"/>
              <a:gd name="connsiteY3" fmla="*/ 187325 h 187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956" h="187325">
                <a:moveTo>
                  <a:pt x="55781" y="0"/>
                </a:moveTo>
                <a:cubicBezTo>
                  <a:pt x="36202" y="12171"/>
                  <a:pt x="16623" y="24342"/>
                  <a:pt x="8156" y="47625"/>
                </a:cubicBezTo>
                <a:cubicBezTo>
                  <a:pt x="-311" y="70908"/>
                  <a:pt x="-3486" y="116417"/>
                  <a:pt x="4981" y="139700"/>
                </a:cubicBezTo>
                <a:cubicBezTo>
                  <a:pt x="13448" y="162983"/>
                  <a:pt x="36202" y="175154"/>
                  <a:pt x="58956" y="187325"/>
                </a:cubicBezTo>
              </a:path>
            </a:pathLst>
          </a:custGeom>
          <a:noFill/>
          <a:ln>
            <a:solidFill>
              <a:schemeClr val="tx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8" name="Straight Connector 117"/>
          <p:cNvCxnSpPr/>
          <p:nvPr/>
        </p:nvCxnSpPr>
        <p:spPr>
          <a:xfrm>
            <a:off x="5171660" y="5705361"/>
            <a:ext cx="336121" cy="94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5183079" y="5866625"/>
            <a:ext cx="322052" cy="94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 flipV="1">
            <a:off x="4723268" y="5644195"/>
            <a:ext cx="2425" cy="137986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Freeform 136"/>
          <p:cNvSpPr/>
          <p:nvPr/>
        </p:nvSpPr>
        <p:spPr>
          <a:xfrm flipH="1">
            <a:off x="5497214" y="5705361"/>
            <a:ext cx="61553" cy="161264"/>
          </a:xfrm>
          <a:custGeom>
            <a:avLst/>
            <a:gdLst>
              <a:gd name="connsiteX0" fmla="*/ 55781 w 58956"/>
              <a:gd name="connsiteY0" fmla="*/ 0 h 187325"/>
              <a:gd name="connsiteX1" fmla="*/ 8156 w 58956"/>
              <a:gd name="connsiteY1" fmla="*/ 47625 h 187325"/>
              <a:gd name="connsiteX2" fmla="*/ 4981 w 58956"/>
              <a:gd name="connsiteY2" fmla="*/ 139700 h 187325"/>
              <a:gd name="connsiteX3" fmla="*/ 58956 w 58956"/>
              <a:gd name="connsiteY3" fmla="*/ 187325 h 187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956" h="187325">
                <a:moveTo>
                  <a:pt x="55781" y="0"/>
                </a:moveTo>
                <a:cubicBezTo>
                  <a:pt x="36202" y="12171"/>
                  <a:pt x="16623" y="24342"/>
                  <a:pt x="8156" y="47625"/>
                </a:cubicBezTo>
                <a:cubicBezTo>
                  <a:pt x="-311" y="70908"/>
                  <a:pt x="-3486" y="116417"/>
                  <a:pt x="4981" y="139700"/>
                </a:cubicBezTo>
                <a:cubicBezTo>
                  <a:pt x="13448" y="162983"/>
                  <a:pt x="36202" y="175154"/>
                  <a:pt x="58956" y="187325"/>
                </a:cubicBezTo>
              </a:path>
            </a:pathLst>
          </a:custGeom>
          <a:noFill/>
          <a:ln>
            <a:solidFill>
              <a:schemeClr val="tx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5" name="Straight Connector 144"/>
          <p:cNvCxnSpPr/>
          <p:nvPr/>
        </p:nvCxnSpPr>
        <p:spPr>
          <a:xfrm>
            <a:off x="4824099" y="5861935"/>
            <a:ext cx="336121" cy="94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Freeform 162"/>
          <p:cNvSpPr/>
          <p:nvPr/>
        </p:nvSpPr>
        <p:spPr>
          <a:xfrm>
            <a:off x="4725898" y="5788923"/>
            <a:ext cx="95660" cy="73012"/>
          </a:xfrm>
          <a:custGeom>
            <a:avLst/>
            <a:gdLst>
              <a:gd name="connsiteX0" fmla="*/ 0 w 100013"/>
              <a:gd name="connsiteY0" fmla="*/ 0 h 87715"/>
              <a:gd name="connsiteX1" fmla="*/ 19050 w 100013"/>
              <a:gd name="connsiteY1" fmla="*/ 80962 h 87715"/>
              <a:gd name="connsiteX2" fmla="*/ 100013 w 100013"/>
              <a:gd name="connsiteY2" fmla="*/ 83343 h 87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13" h="87715">
                <a:moveTo>
                  <a:pt x="0" y="0"/>
                </a:moveTo>
                <a:cubicBezTo>
                  <a:pt x="1190" y="33536"/>
                  <a:pt x="2381" y="67072"/>
                  <a:pt x="19050" y="80962"/>
                </a:cubicBezTo>
                <a:cubicBezTo>
                  <a:pt x="35719" y="94852"/>
                  <a:pt x="85726" y="82946"/>
                  <a:pt x="100013" y="83343"/>
                </a:cubicBezTo>
              </a:path>
            </a:pathLst>
          </a:custGeom>
          <a:noFill/>
          <a:ln>
            <a:solidFill>
              <a:schemeClr val="tx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6" name="Oval 165"/>
          <p:cNvSpPr/>
          <p:nvPr/>
        </p:nvSpPr>
        <p:spPr>
          <a:xfrm>
            <a:off x="5065191" y="5365419"/>
            <a:ext cx="155569" cy="16063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594123" y="6301312"/>
            <a:ext cx="597877" cy="556688"/>
          </a:xfrm>
        </p:spPr>
        <p:txBody>
          <a:bodyPr/>
          <a:lstStyle/>
          <a:p>
            <a:fld id="{6D22F896-40B5-4ADD-8801-0D06FADFA095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3371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Oval 241"/>
          <p:cNvSpPr/>
          <p:nvPr/>
        </p:nvSpPr>
        <p:spPr>
          <a:xfrm>
            <a:off x="11123933" y="5055187"/>
            <a:ext cx="701353" cy="681471"/>
          </a:xfrm>
          <a:prstGeom prst="ellipse">
            <a:avLst/>
          </a:prstGeom>
          <a:solidFill>
            <a:srgbClr val="FFFF00">
              <a:alpha val="5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3</a:t>
            </a:r>
            <a:r>
              <a:rPr lang="en-GB" dirty="0" smtClean="0"/>
              <a:t> TeV</a:t>
            </a:r>
            <a:endParaRPr lang="en-GB" dirty="0"/>
          </a:p>
        </p:txBody>
      </p:sp>
      <p:sp>
        <p:nvSpPr>
          <p:cNvPr id="178" name="TextBox 177"/>
          <p:cNvSpPr txBox="1"/>
          <p:nvPr/>
        </p:nvSpPr>
        <p:spPr>
          <a:xfrm>
            <a:off x="1610436" y="2306472"/>
            <a:ext cx="786111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25 turnarounds</a:t>
            </a: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 </a:t>
            </a:r>
            <a:r>
              <a:rPr lang="en-GB" dirty="0"/>
              <a:t>and accelerator sections</a:t>
            </a:r>
            <a:r>
              <a:rPr lang="en-GB" dirty="0" smtClean="0"/>
              <a:t> </a:t>
            </a:r>
            <a:r>
              <a:rPr lang="en-GB" dirty="0"/>
              <a:t>either side of the Interaction </a:t>
            </a:r>
            <a:r>
              <a:rPr lang="en-GB" dirty="0" smtClean="0"/>
              <a:t>Region – 1 redundant turnaround.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2.75 km </a:t>
            </a: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Beam Delivery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Total length of </a:t>
            </a: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48km</a:t>
            </a:r>
            <a:endParaRPr lang="en-GB" dirty="0">
              <a:solidFill>
                <a:schemeClr val="tx1">
                  <a:alpha val="42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Shafts every 5km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Central Injector </a:t>
            </a: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Complex</a:t>
            </a: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 – Located on CERN </a:t>
            </a: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land two drive beam injectors.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grpSp>
        <p:nvGrpSpPr>
          <p:cNvPr id="14" name="Group 13"/>
          <p:cNvGrpSpPr/>
          <p:nvPr/>
        </p:nvGrpSpPr>
        <p:grpSpPr>
          <a:xfrm>
            <a:off x="0" y="4747409"/>
            <a:ext cx="12192000" cy="1526783"/>
            <a:chOff x="-109537" y="4950144"/>
            <a:chExt cx="12192000" cy="1306655"/>
          </a:xfrm>
        </p:grpSpPr>
        <p:grpSp>
          <p:nvGrpSpPr>
            <p:cNvPr id="9" name="Group 8"/>
            <p:cNvGrpSpPr/>
            <p:nvPr/>
          </p:nvGrpSpPr>
          <p:grpSpPr>
            <a:xfrm>
              <a:off x="-109537" y="4950144"/>
              <a:ext cx="12192000" cy="1306655"/>
              <a:chOff x="-3914539" y="4752343"/>
              <a:chExt cx="14924039" cy="1406612"/>
            </a:xfrm>
          </p:grpSpPr>
          <p:grpSp>
            <p:nvGrpSpPr>
              <p:cNvPr id="400" name="Group 399"/>
              <p:cNvGrpSpPr/>
              <p:nvPr/>
            </p:nvGrpSpPr>
            <p:grpSpPr>
              <a:xfrm>
                <a:off x="-3914539" y="4752343"/>
                <a:ext cx="14924039" cy="1406612"/>
                <a:chOff x="-7584850" y="4263860"/>
                <a:chExt cx="18595786" cy="1949758"/>
              </a:xfrm>
            </p:grpSpPr>
            <p:grpSp>
              <p:nvGrpSpPr>
                <p:cNvPr id="401" name="Group 400"/>
                <p:cNvGrpSpPr/>
                <p:nvPr/>
              </p:nvGrpSpPr>
              <p:grpSpPr>
                <a:xfrm>
                  <a:off x="-7584850" y="4263860"/>
                  <a:ext cx="18595786" cy="1949758"/>
                  <a:chOff x="-7219628" y="4312020"/>
                  <a:chExt cx="18595786" cy="1949758"/>
                </a:xfrm>
              </p:grpSpPr>
              <p:grpSp>
                <p:nvGrpSpPr>
                  <p:cNvPr id="407" name="Group 406"/>
                  <p:cNvGrpSpPr/>
                  <p:nvPr/>
                </p:nvGrpSpPr>
                <p:grpSpPr>
                  <a:xfrm>
                    <a:off x="-7219628" y="4312020"/>
                    <a:ext cx="18595786" cy="1949758"/>
                    <a:chOff x="-7219628" y="4312020"/>
                    <a:chExt cx="18595786" cy="1949758"/>
                  </a:xfrm>
                </p:grpSpPr>
                <p:grpSp>
                  <p:nvGrpSpPr>
                    <p:cNvPr id="410" name="Group 409"/>
                    <p:cNvGrpSpPr/>
                    <p:nvPr/>
                  </p:nvGrpSpPr>
                  <p:grpSpPr>
                    <a:xfrm>
                      <a:off x="-7219628" y="4312020"/>
                      <a:ext cx="18595786" cy="1949758"/>
                      <a:chOff x="-8059355" y="4210555"/>
                      <a:chExt cx="18595786" cy="1949758"/>
                    </a:xfrm>
                  </p:grpSpPr>
                  <p:grpSp>
                    <p:nvGrpSpPr>
                      <p:cNvPr id="433" name="Group 432"/>
                      <p:cNvGrpSpPr/>
                      <p:nvPr/>
                    </p:nvGrpSpPr>
                    <p:grpSpPr>
                      <a:xfrm>
                        <a:off x="-8059355" y="4210555"/>
                        <a:ext cx="18595786" cy="1949758"/>
                        <a:chOff x="-8538326" y="4158238"/>
                        <a:chExt cx="18595786" cy="1949758"/>
                      </a:xfrm>
                    </p:grpSpPr>
                    <p:grpSp>
                      <p:nvGrpSpPr>
                        <p:cNvPr id="459" name="Group 458"/>
                        <p:cNvGrpSpPr/>
                        <p:nvPr/>
                      </p:nvGrpSpPr>
                      <p:grpSpPr>
                        <a:xfrm>
                          <a:off x="-8538326" y="4158238"/>
                          <a:ext cx="18595786" cy="1949758"/>
                          <a:chOff x="-4284865" y="2522673"/>
                          <a:chExt cx="10127896" cy="1155151"/>
                        </a:xfrm>
                      </p:grpSpPr>
                      <p:sp>
                        <p:nvSpPr>
                          <p:cNvPr id="469" name="Rectangle 468"/>
                          <p:cNvSpPr/>
                          <p:nvPr/>
                        </p:nvSpPr>
                        <p:spPr>
                          <a:xfrm>
                            <a:off x="-4284865" y="2522673"/>
                            <a:ext cx="10127896" cy="1155151"/>
                          </a:xfrm>
                          <a:prstGeom prst="rect">
                            <a:avLst/>
                          </a:prstGeom>
                          <a:solidFill>
                            <a:schemeClr val="accent1">
                              <a:lumMod val="20000"/>
                              <a:lumOff val="80000"/>
                              <a:alpha val="58000"/>
                            </a:schemeClr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 dirty="0"/>
                          </a:p>
                        </p:txBody>
                      </p:sp>
                      <p:cxnSp>
                        <p:nvCxnSpPr>
                          <p:cNvPr id="470" name="Straight Arrow Connector 469"/>
                          <p:cNvCxnSpPr>
                            <a:endCxn id="460" idx="1"/>
                          </p:cNvCxnSpPr>
                          <p:nvPr/>
                        </p:nvCxnSpPr>
                        <p:spPr>
                          <a:xfrm flipV="1">
                            <a:off x="5055441" y="3152888"/>
                            <a:ext cx="449614" cy="1113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chemeClr val="bg1">
                                <a:lumMod val="95000"/>
                                <a:lumOff val="5000"/>
                              </a:schemeClr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grpSp>
                        <p:nvGrpSpPr>
                          <p:cNvPr id="471" name="Group 470"/>
                          <p:cNvGrpSpPr/>
                          <p:nvPr/>
                        </p:nvGrpSpPr>
                        <p:grpSpPr>
                          <a:xfrm>
                            <a:off x="-4157437" y="3157471"/>
                            <a:ext cx="9706388" cy="212839"/>
                            <a:chOff x="-4157437" y="3157471"/>
                            <a:chExt cx="9706388" cy="212839"/>
                          </a:xfrm>
                        </p:grpSpPr>
                        <p:cxnSp>
                          <p:nvCxnSpPr>
                            <p:cNvPr id="491" name="Straight Connector 490"/>
                            <p:cNvCxnSpPr/>
                            <p:nvPr/>
                          </p:nvCxnSpPr>
                          <p:spPr>
                            <a:xfrm flipV="1">
                              <a:off x="3629445" y="3157471"/>
                              <a:ext cx="1430227" cy="1310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FF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92" name="Straight Connector 491"/>
                            <p:cNvCxnSpPr>
                              <a:stCxn id="229" idx="0"/>
                              <a:endCxn id="472" idx="0"/>
                            </p:cNvCxnSpPr>
                            <p:nvPr/>
                          </p:nvCxnSpPr>
                          <p:spPr>
                            <a:xfrm>
                              <a:off x="-4157437" y="3352343"/>
                              <a:ext cx="9706388" cy="17967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FF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sp>
                        <p:nvSpPr>
                          <p:cNvPr id="472" name="Arc 471"/>
                          <p:cNvSpPr/>
                          <p:nvPr/>
                        </p:nvSpPr>
                        <p:spPr>
                          <a:xfrm>
                            <a:off x="5473849" y="3370253"/>
                            <a:ext cx="155707" cy="185978"/>
                          </a:xfrm>
                          <a:prstGeom prst="arc">
                            <a:avLst>
                              <a:gd name="adj1" fmla="val 16091704"/>
                              <a:gd name="adj2" fmla="val 0"/>
                            </a:avLst>
                          </a:prstGeom>
                          <a:ln w="25400"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473" name="Arc 472"/>
                          <p:cNvSpPr/>
                          <p:nvPr/>
                        </p:nvSpPr>
                        <p:spPr>
                          <a:xfrm flipH="1">
                            <a:off x="5629557" y="3370253"/>
                            <a:ext cx="155707" cy="185978"/>
                          </a:xfrm>
                          <a:prstGeom prst="arc">
                            <a:avLst>
                              <a:gd name="adj1" fmla="val 16091704"/>
                              <a:gd name="adj2" fmla="val 0"/>
                            </a:avLst>
                          </a:prstGeom>
                          <a:ln w="25400"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grpSp>
                        <p:nvGrpSpPr>
                          <p:cNvPr id="474" name="Group 473"/>
                          <p:cNvGrpSpPr/>
                          <p:nvPr/>
                        </p:nvGrpSpPr>
                        <p:grpSpPr>
                          <a:xfrm>
                            <a:off x="3614978" y="2678974"/>
                            <a:ext cx="2154941" cy="474480"/>
                            <a:chOff x="3614978" y="2678974"/>
                            <a:chExt cx="2154941" cy="474480"/>
                          </a:xfrm>
                        </p:grpSpPr>
                        <p:grpSp>
                          <p:nvGrpSpPr>
                            <p:cNvPr id="475" name="Group 474"/>
                            <p:cNvGrpSpPr/>
                            <p:nvPr/>
                          </p:nvGrpSpPr>
                          <p:grpSpPr>
                            <a:xfrm>
                              <a:off x="3614978" y="2864893"/>
                              <a:ext cx="1918107" cy="288561"/>
                              <a:chOff x="3462578" y="3145976"/>
                              <a:chExt cx="1918107" cy="288561"/>
                            </a:xfrm>
                          </p:grpSpPr>
                          <p:sp>
                            <p:nvSpPr>
                              <p:cNvPr id="478" name="Rectangle 477"/>
                              <p:cNvSpPr/>
                              <p:nvPr/>
                            </p:nvSpPr>
                            <p:spPr>
                              <a:xfrm>
                                <a:off x="4303700" y="3236281"/>
                                <a:ext cx="209175" cy="94315"/>
                              </a:xfrm>
                              <a:prstGeom prst="rect">
                                <a:avLst/>
                              </a:prstGeom>
                              <a:solidFill>
                                <a:srgbClr val="0070C0"/>
                              </a:solidFill>
                              <a:ln>
                                <a:noFill/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cxnSp>
                            <p:nvCxnSpPr>
                              <p:cNvPr id="479" name="Straight Arrow Connector 478"/>
                              <p:cNvCxnSpPr/>
                              <p:nvPr/>
                            </p:nvCxnSpPr>
                            <p:spPr>
                              <a:xfrm>
                                <a:off x="4334782" y="3322877"/>
                                <a:ext cx="0" cy="111126"/>
                              </a:xfrm>
                              <a:prstGeom prst="straightConnector1">
                                <a:avLst/>
                              </a:prstGeom>
                              <a:ln w="6350" cmpd="sng">
                                <a:solidFill>
                                  <a:srgbClr val="0070C0"/>
                                </a:solidFill>
                                <a:headEnd w="sm" len="sm"/>
                                <a:tailEnd type="triangle" w="sm" len="sm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480" name="Straight Arrow Connector 479"/>
                              <p:cNvCxnSpPr/>
                              <p:nvPr/>
                            </p:nvCxnSpPr>
                            <p:spPr>
                              <a:xfrm>
                                <a:off x="4408287" y="3321031"/>
                                <a:ext cx="0" cy="111126"/>
                              </a:xfrm>
                              <a:prstGeom prst="straightConnector1">
                                <a:avLst/>
                              </a:prstGeom>
                              <a:ln w="6350" cmpd="sng">
                                <a:solidFill>
                                  <a:srgbClr val="0070C0"/>
                                </a:solidFill>
                                <a:headEnd w="sm" len="sm"/>
                                <a:tailEnd type="triangle" w="sm" len="sm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sp>
                            <p:nvSpPr>
                              <p:cNvPr id="481" name="Arc 480"/>
                              <p:cNvSpPr/>
                              <p:nvPr/>
                            </p:nvSpPr>
                            <p:spPr>
                              <a:xfrm rot="16200000">
                                <a:off x="3482270" y="3135983"/>
                                <a:ext cx="135052" cy="174435"/>
                              </a:xfrm>
                              <a:prstGeom prst="arc">
                                <a:avLst>
                                  <a:gd name="adj1" fmla="val 11039415"/>
                                  <a:gd name="adj2" fmla="val 0"/>
                                </a:avLst>
                              </a:prstGeom>
                              <a:ln w="25400">
                                <a:solidFill>
                                  <a:srgbClr val="FF00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cxnSp>
                            <p:nvCxnSpPr>
                              <p:cNvPr id="482" name="Straight Arrow Connector 481"/>
                              <p:cNvCxnSpPr/>
                              <p:nvPr/>
                            </p:nvCxnSpPr>
                            <p:spPr>
                              <a:xfrm>
                                <a:off x="4484058" y="3322877"/>
                                <a:ext cx="0" cy="111126"/>
                              </a:xfrm>
                              <a:prstGeom prst="straightConnector1">
                                <a:avLst/>
                              </a:prstGeom>
                              <a:ln w="6350" cmpd="sng">
                                <a:solidFill>
                                  <a:srgbClr val="0070C0"/>
                                </a:solidFill>
                                <a:headEnd w="sm" len="sm"/>
                                <a:tailEnd type="triangle" w="sm" len="sm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sp>
                            <p:nvSpPr>
                              <p:cNvPr id="483" name="Arc 482"/>
                              <p:cNvSpPr/>
                              <p:nvPr/>
                            </p:nvSpPr>
                            <p:spPr>
                              <a:xfrm rot="16200000">
                                <a:off x="4235909" y="3131467"/>
                                <a:ext cx="131055" cy="174435"/>
                              </a:xfrm>
                              <a:prstGeom prst="arc">
                                <a:avLst>
                                  <a:gd name="adj1" fmla="val 10716479"/>
                                  <a:gd name="adj2" fmla="val 0"/>
                                </a:avLst>
                              </a:prstGeom>
                              <a:ln w="25400">
                                <a:solidFill>
                                  <a:srgbClr val="FF00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sp>
                            <p:nvSpPr>
                              <p:cNvPr id="484" name="Rectangle 483"/>
                              <p:cNvSpPr/>
                              <p:nvPr/>
                            </p:nvSpPr>
                            <p:spPr>
                              <a:xfrm>
                                <a:off x="3921738" y="3232685"/>
                                <a:ext cx="209175" cy="94315"/>
                              </a:xfrm>
                              <a:prstGeom prst="rect">
                                <a:avLst/>
                              </a:prstGeom>
                              <a:solidFill>
                                <a:srgbClr val="0070C0"/>
                              </a:solidFill>
                              <a:ln>
                                <a:noFill/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cxnSp>
                            <p:nvCxnSpPr>
                              <p:cNvPr id="485" name="Straight Arrow Connector 484"/>
                              <p:cNvCxnSpPr/>
                              <p:nvPr/>
                            </p:nvCxnSpPr>
                            <p:spPr>
                              <a:xfrm>
                                <a:off x="3952329" y="3323411"/>
                                <a:ext cx="0" cy="111126"/>
                              </a:xfrm>
                              <a:prstGeom prst="straightConnector1">
                                <a:avLst/>
                              </a:prstGeom>
                              <a:ln w="6350" cmpd="sng">
                                <a:solidFill>
                                  <a:srgbClr val="0070C0"/>
                                </a:solidFill>
                                <a:headEnd w="sm" len="sm"/>
                                <a:tailEnd type="triangle" w="sm" len="sm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486" name="Straight Arrow Connector 485"/>
                              <p:cNvCxnSpPr/>
                              <p:nvPr/>
                            </p:nvCxnSpPr>
                            <p:spPr>
                              <a:xfrm>
                                <a:off x="4026325" y="3323411"/>
                                <a:ext cx="0" cy="111126"/>
                              </a:xfrm>
                              <a:prstGeom prst="straightConnector1">
                                <a:avLst/>
                              </a:prstGeom>
                              <a:ln w="6350" cmpd="sng">
                                <a:solidFill>
                                  <a:srgbClr val="0070C0"/>
                                </a:solidFill>
                                <a:headEnd w="sm" len="sm"/>
                                <a:tailEnd type="triangle" w="sm" len="sm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sp>
                            <p:nvSpPr>
                              <p:cNvPr id="487" name="Arc 486"/>
                              <p:cNvSpPr/>
                              <p:nvPr/>
                            </p:nvSpPr>
                            <p:spPr>
                              <a:xfrm rot="16200000">
                                <a:off x="3853415" y="3133467"/>
                                <a:ext cx="135052" cy="174435"/>
                              </a:xfrm>
                              <a:prstGeom prst="arc">
                                <a:avLst>
                                  <a:gd name="adj1" fmla="val 10716479"/>
                                  <a:gd name="adj2" fmla="val 0"/>
                                </a:avLst>
                              </a:prstGeom>
                              <a:ln w="25400">
                                <a:solidFill>
                                  <a:srgbClr val="FF00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cxnSp>
                            <p:nvCxnSpPr>
                              <p:cNvPr id="488" name="Straight Arrow Connector 487"/>
                              <p:cNvCxnSpPr/>
                              <p:nvPr/>
                            </p:nvCxnSpPr>
                            <p:spPr>
                              <a:xfrm>
                                <a:off x="4094357" y="3322877"/>
                                <a:ext cx="0" cy="111126"/>
                              </a:xfrm>
                              <a:prstGeom prst="straightConnector1">
                                <a:avLst/>
                              </a:prstGeom>
                              <a:ln w="6350" cmpd="sng">
                                <a:solidFill>
                                  <a:srgbClr val="0070C0"/>
                                </a:solidFill>
                                <a:headEnd w="sm" len="sm"/>
                                <a:tailEnd type="triangle" w="sm" len="sm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sp>
                            <p:nvSpPr>
                              <p:cNvPr id="489" name="Arc 488"/>
                              <p:cNvSpPr/>
                              <p:nvPr/>
                            </p:nvSpPr>
                            <p:spPr>
                              <a:xfrm rot="16200000">
                                <a:off x="4609344" y="3127623"/>
                                <a:ext cx="135052" cy="174435"/>
                              </a:xfrm>
                              <a:prstGeom prst="arc">
                                <a:avLst>
                                  <a:gd name="adj1" fmla="val 10716479"/>
                                  <a:gd name="adj2" fmla="val 0"/>
                                </a:avLst>
                              </a:prstGeom>
                              <a:ln w="25400">
                                <a:solidFill>
                                  <a:srgbClr val="FF00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cxnSp>
                            <p:nvCxnSpPr>
                              <p:cNvPr id="490" name="Straight Connector 489"/>
                              <p:cNvCxnSpPr>
                                <a:stCxn id="476" idx="0"/>
                              </p:cNvCxnSpPr>
                              <p:nvPr/>
                            </p:nvCxnSpPr>
                            <p:spPr>
                              <a:xfrm flipH="1">
                                <a:off x="3481316" y="3145976"/>
                                <a:ext cx="1899369" cy="7181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FF00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  <p:sp>
                          <p:nvSpPr>
                            <p:cNvPr id="476" name="Arc 475"/>
                            <p:cNvSpPr/>
                            <p:nvPr/>
                          </p:nvSpPr>
                          <p:spPr>
                            <a:xfrm flipV="1">
                              <a:off x="5460522" y="2678974"/>
                              <a:ext cx="150511" cy="185978"/>
                            </a:xfrm>
                            <a:prstGeom prst="arc">
                              <a:avLst>
                                <a:gd name="adj1" fmla="val 16091704"/>
                                <a:gd name="adj2" fmla="val 0"/>
                              </a:avLst>
                            </a:prstGeom>
                            <a:ln w="25400">
                              <a:solidFill>
                                <a:srgbClr val="FF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sp>
                          <p:nvSpPr>
                            <p:cNvPr id="477" name="Arc 476"/>
                            <p:cNvSpPr/>
                            <p:nvPr/>
                          </p:nvSpPr>
                          <p:spPr>
                            <a:xfrm flipH="1" flipV="1">
                              <a:off x="5619408" y="2679196"/>
                              <a:ext cx="150511" cy="185978"/>
                            </a:xfrm>
                            <a:prstGeom prst="arc">
                              <a:avLst>
                                <a:gd name="adj1" fmla="val 16091704"/>
                                <a:gd name="adj2" fmla="val 0"/>
                              </a:avLst>
                            </a:prstGeom>
                            <a:ln w="25400">
                              <a:solidFill>
                                <a:srgbClr val="FF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</p:grpSp>
                    </p:grpSp>
                    <p:sp>
                      <p:nvSpPr>
                        <p:cNvPr id="460" name="Rectangle 459"/>
                        <p:cNvSpPr/>
                        <p:nvPr/>
                      </p:nvSpPr>
                      <p:spPr>
                        <a:xfrm>
                          <a:off x="9436903" y="5075398"/>
                          <a:ext cx="384065" cy="293138"/>
                        </a:xfrm>
                        <a:prstGeom prst="rect">
                          <a:avLst/>
                        </a:prstGeom>
                        <a:solidFill>
                          <a:srgbClr val="0070C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461" name="Rectangle 460"/>
                        <p:cNvSpPr/>
                        <p:nvPr/>
                      </p:nvSpPr>
                      <p:spPr>
                        <a:xfrm>
                          <a:off x="6117680" y="4884857"/>
                          <a:ext cx="384065" cy="159193"/>
                        </a:xfrm>
                        <a:prstGeom prst="rect">
                          <a:avLst/>
                        </a:prstGeom>
                        <a:solidFill>
                          <a:srgbClr val="0070C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cxnSp>
                      <p:nvCxnSpPr>
                        <p:cNvPr id="462" name="Straight Arrow Connector 461"/>
                        <p:cNvCxnSpPr/>
                        <p:nvPr/>
                      </p:nvCxnSpPr>
                      <p:spPr>
                        <a:xfrm>
                          <a:off x="6174750" y="5031021"/>
                          <a:ext cx="0" cy="187568"/>
                        </a:xfrm>
                        <a:prstGeom prst="straightConnector1">
                          <a:avLst/>
                        </a:prstGeom>
                        <a:ln w="6350" cmpd="sng">
                          <a:solidFill>
                            <a:srgbClr val="0070C0"/>
                          </a:solidFill>
                          <a:headEnd w="sm" len="sm"/>
                          <a:tailEnd type="triangle" w="sm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63" name="Straight Arrow Connector 462"/>
                        <p:cNvCxnSpPr/>
                        <p:nvPr/>
                      </p:nvCxnSpPr>
                      <p:spPr>
                        <a:xfrm>
                          <a:off x="6309712" y="5027906"/>
                          <a:ext cx="0" cy="187568"/>
                        </a:xfrm>
                        <a:prstGeom prst="straightConnector1">
                          <a:avLst/>
                        </a:prstGeom>
                        <a:ln w="6350" cmpd="sng">
                          <a:solidFill>
                            <a:srgbClr val="0070C0"/>
                          </a:solidFill>
                          <a:headEnd w="sm" len="sm"/>
                          <a:tailEnd type="triangle" w="sm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64" name="Straight Arrow Connector 463"/>
                        <p:cNvCxnSpPr/>
                        <p:nvPr/>
                      </p:nvCxnSpPr>
                      <p:spPr>
                        <a:xfrm>
                          <a:off x="6448835" y="5031021"/>
                          <a:ext cx="0" cy="187568"/>
                        </a:xfrm>
                        <a:prstGeom prst="straightConnector1">
                          <a:avLst/>
                        </a:prstGeom>
                        <a:ln w="6350" cmpd="sng">
                          <a:solidFill>
                            <a:srgbClr val="0070C0"/>
                          </a:solidFill>
                          <a:headEnd w="sm" len="sm"/>
                          <a:tailEnd type="triangle" w="sm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465" name="Rectangle 464"/>
                        <p:cNvSpPr/>
                        <p:nvPr/>
                      </p:nvSpPr>
                      <p:spPr>
                        <a:xfrm>
                          <a:off x="8188912" y="4884857"/>
                          <a:ext cx="384065" cy="159193"/>
                        </a:xfrm>
                        <a:prstGeom prst="rect">
                          <a:avLst/>
                        </a:prstGeom>
                        <a:solidFill>
                          <a:srgbClr val="0070C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cxnSp>
                      <p:nvCxnSpPr>
                        <p:cNvPr id="466" name="Straight Arrow Connector 465"/>
                        <p:cNvCxnSpPr/>
                        <p:nvPr/>
                      </p:nvCxnSpPr>
                      <p:spPr>
                        <a:xfrm>
                          <a:off x="8245982" y="5031021"/>
                          <a:ext cx="0" cy="187568"/>
                        </a:xfrm>
                        <a:prstGeom prst="straightConnector1">
                          <a:avLst/>
                        </a:prstGeom>
                        <a:ln w="6350" cmpd="sng">
                          <a:solidFill>
                            <a:srgbClr val="0070C0"/>
                          </a:solidFill>
                          <a:headEnd w="sm" len="sm"/>
                          <a:tailEnd type="triangle" w="sm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67" name="Straight Arrow Connector 466"/>
                        <p:cNvCxnSpPr/>
                        <p:nvPr/>
                      </p:nvCxnSpPr>
                      <p:spPr>
                        <a:xfrm>
                          <a:off x="8380944" y="5027906"/>
                          <a:ext cx="0" cy="187568"/>
                        </a:xfrm>
                        <a:prstGeom prst="straightConnector1">
                          <a:avLst/>
                        </a:prstGeom>
                        <a:ln w="6350" cmpd="sng">
                          <a:solidFill>
                            <a:srgbClr val="0070C0"/>
                          </a:solidFill>
                          <a:headEnd w="sm" len="sm"/>
                          <a:tailEnd type="triangle" w="sm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68" name="Straight Arrow Connector 467"/>
                        <p:cNvCxnSpPr/>
                        <p:nvPr/>
                      </p:nvCxnSpPr>
                      <p:spPr>
                        <a:xfrm>
                          <a:off x="8520067" y="5031021"/>
                          <a:ext cx="0" cy="187568"/>
                        </a:xfrm>
                        <a:prstGeom prst="straightConnector1">
                          <a:avLst/>
                        </a:prstGeom>
                        <a:ln w="6350" cmpd="sng">
                          <a:solidFill>
                            <a:srgbClr val="0070C0"/>
                          </a:solidFill>
                          <a:headEnd w="sm" len="sm"/>
                          <a:tailEnd type="triangle" w="sm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434" name="Group 433"/>
                      <p:cNvGrpSpPr/>
                      <p:nvPr/>
                    </p:nvGrpSpPr>
                    <p:grpSpPr>
                      <a:xfrm>
                        <a:off x="3691348" y="4804555"/>
                        <a:ext cx="2914306" cy="483861"/>
                        <a:chOff x="5967354" y="4735651"/>
                        <a:chExt cx="2945473" cy="499135"/>
                      </a:xfrm>
                    </p:grpSpPr>
                    <p:grpSp>
                      <p:nvGrpSpPr>
                        <p:cNvPr id="435" name="Group 434"/>
                        <p:cNvGrpSpPr/>
                        <p:nvPr/>
                      </p:nvGrpSpPr>
                      <p:grpSpPr>
                        <a:xfrm>
                          <a:off x="5967354" y="4735651"/>
                          <a:ext cx="2945473" cy="499135"/>
                          <a:chOff x="3615423" y="2864767"/>
                          <a:chExt cx="1604205" cy="295717"/>
                        </a:xfrm>
                      </p:grpSpPr>
                      <p:cxnSp>
                        <p:nvCxnSpPr>
                          <p:cNvPr id="444" name="Straight Connector 443"/>
                          <p:cNvCxnSpPr/>
                          <p:nvPr/>
                        </p:nvCxnSpPr>
                        <p:spPr>
                          <a:xfrm>
                            <a:off x="3629445" y="3158782"/>
                            <a:ext cx="1520971" cy="1702"/>
                          </a:xfrm>
                          <a:prstGeom prst="line">
                            <a:avLst/>
                          </a:prstGeom>
                          <a:ln w="25400"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grpSp>
                        <p:nvGrpSpPr>
                          <p:cNvPr id="445" name="Group 444"/>
                          <p:cNvGrpSpPr/>
                          <p:nvPr/>
                        </p:nvGrpSpPr>
                        <p:grpSpPr>
                          <a:xfrm>
                            <a:off x="3615423" y="2864767"/>
                            <a:ext cx="1604205" cy="288153"/>
                            <a:chOff x="3463023" y="3145850"/>
                            <a:chExt cx="1604205" cy="288153"/>
                          </a:xfrm>
                        </p:grpSpPr>
                        <p:sp>
                          <p:nvSpPr>
                            <p:cNvPr id="446" name="Rectangle 445"/>
                            <p:cNvSpPr/>
                            <p:nvPr/>
                          </p:nvSpPr>
                          <p:spPr>
                            <a:xfrm>
                              <a:off x="4303700" y="3236281"/>
                              <a:ext cx="209175" cy="94315"/>
                            </a:xfrm>
                            <a:prstGeom prst="rect">
                              <a:avLst/>
                            </a:prstGeom>
                            <a:solidFill>
                              <a:srgbClr val="0070C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cxnSp>
                          <p:nvCxnSpPr>
                            <p:cNvPr id="447" name="Straight Arrow Connector 446"/>
                            <p:cNvCxnSpPr/>
                            <p:nvPr/>
                          </p:nvCxnSpPr>
                          <p:spPr>
                            <a:xfrm>
                              <a:off x="4334782" y="3322877"/>
                              <a:ext cx="0" cy="111126"/>
                            </a:xfrm>
                            <a:prstGeom prst="straightConnector1">
                              <a:avLst/>
                            </a:prstGeom>
                            <a:ln w="6350" cmpd="sng">
                              <a:solidFill>
                                <a:srgbClr val="0070C0"/>
                              </a:solidFill>
                              <a:headEnd w="sm" len="sm"/>
                              <a:tailEnd type="triangle" w="sm" len="sm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48" name="Straight Arrow Connector 447"/>
                            <p:cNvCxnSpPr/>
                            <p:nvPr/>
                          </p:nvCxnSpPr>
                          <p:spPr>
                            <a:xfrm>
                              <a:off x="4408287" y="3321031"/>
                              <a:ext cx="0" cy="111126"/>
                            </a:xfrm>
                            <a:prstGeom prst="straightConnector1">
                              <a:avLst/>
                            </a:prstGeom>
                            <a:ln w="6350" cmpd="sng">
                              <a:solidFill>
                                <a:srgbClr val="0070C0"/>
                              </a:solidFill>
                              <a:headEnd w="sm" len="sm"/>
                              <a:tailEnd type="triangle" w="sm" len="sm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449" name="Arc 448"/>
                            <p:cNvSpPr/>
                            <p:nvPr/>
                          </p:nvSpPr>
                          <p:spPr>
                            <a:xfrm rot="16200000">
                              <a:off x="3480865" y="3137686"/>
                              <a:ext cx="138751" cy="174435"/>
                            </a:xfrm>
                            <a:prstGeom prst="arc">
                              <a:avLst>
                                <a:gd name="adj1" fmla="val 11039415"/>
                                <a:gd name="adj2" fmla="val 20395203"/>
                              </a:avLst>
                            </a:prstGeom>
                            <a:ln w="25400">
                              <a:solidFill>
                                <a:srgbClr val="FF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cxnSp>
                          <p:nvCxnSpPr>
                            <p:cNvPr id="450" name="Straight Arrow Connector 449"/>
                            <p:cNvCxnSpPr/>
                            <p:nvPr/>
                          </p:nvCxnSpPr>
                          <p:spPr>
                            <a:xfrm>
                              <a:off x="4484058" y="3322877"/>
                              <a:ext cx="0" cy="111126"/>
                            </a:xfrm>
                            <a:prstGeom prst="straightConnector1">
                              <a:avLst/>
                            </a:prstGeom>
                            <a:ln w="6350" cmpd="sng">
                              <a:solidFill>
                                <a:srgbClr val="0070C0"/>
                              </a:solidFill>
                              <a:headEnd w="sm" len="sm"/>
                              <a:tailEnd type="triangle" w="sm" len="sm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451" name="Arc 450"/>
                            <p:cNvSpPr/>
                            <p:nvPr/>
                          </p:nvSpPr>
                          <p:spPr>
                            <a:xfrm rot="16200000">
                              <a:off x="4235573" y="3132325"/>
                              <a:ext cx="134432" cy="176098"/>
                            </a:xfrm>
                            <a:prstGeom prst="arc">
                              <a:avLst>
                                <a:gd name="adj1" fmla="val 10716479"/>
                                <a:gd name="adj2" fmla="val 0"/>
                              </a:avLst>
                            </a:prstGeom>
                            <a:ln w="25400">
                              <a:solidFill>
                                <a:srgbClr val="FF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sp>
                          <p:nvSpPr>
                            <p:cNvPr id="452" name="Rectangle 451"/>
                            <p:cNvSpPr/>
                            <p:nvPr/>
                          </p:nvSpPr>
                          <p:spPr>
                            <a:xfrm>
                              <a:off x="3926856" y="3228271"/>
                              <a:ext cx="209175" cy="94315"/>
                            </a:xfrm>
                            <a:prstGeom prst="rect">
                              <a:avLst/>
                            </a:prstGeom>
                            <a:solidFill>
                              <a:srgbClr val="0070C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cxnSp>
                          <p:nvCxnSpPr>
                            <p:cNvPr id="453" name="Straight Arrow Connector 452"/>
                            <p:cNvCxnSpPr/>
                            <p:nvPr/>
                          </p:nvCxnSpPr>
                          <p:spPr>
                            <a:xfrm>
                              <a:off x="3957447" y="3321031"/>
                              <a:ext cx="0" cy="111126"/>
                            </a:xfrm>
                            <a:prstGeom prst="straightConnector1">
                              <a:avLst/>
                            </a:prstGeom>
                            <a:ln w="6350" cmpd="sng">
                              <a:solidFill>
                                <a:srgbClr val="0070C0"/>
                              </a:solidFill>
                              <a:headEnd w="sm" len="sm"/>
                              <a:tailEnd type="triangle" w="sm" len="sm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54" name="Straight Arrow Connector 453"/>
                            <p:cNvCxnSpPr/>
                            <p:nvPr/>
                          </p:nvCxnSpPr>
                          <p:spPr>
                            <a:xfrm>
                              <a:off x="4031443" y="3321031"/>
                              <a:ext cx="0" cy="111126"/>
                            </a:xfrm>
                            <a:prstGeom prst="straightConnector1">
                              <a:avLst/>
                            </a:prstGeom>
                            <a:ln w="6350" cmpd="sng">
                              <a:solidFill>
                                <a:srgbClr val="0070C0"/>
                              </a:solidFill>
                              <a:headEnd w="sm" len="sm"/>
                              <a:tailEnd type="triangle" w="sm" len="sm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455" name="Arc 454"/>
                            <p:cNvSpPr/>
                            <p:nvPr/>
                          </p:nvSpPr>
                          <p:spPr>
                            <a:xfrm rot="16200000">
                              <a:off x="3853415" y="3133467"/>
                              <a:ext cx="135052" cy="174435"/>
                            </a:xfrm>
                            <a:prstGeom prst="arc">
                              <a:avLst>
                                <a:gd name="adj1" fmla="val 10716479"/>
                                <a:gd name="adj2" fmla="val 0"/>
                              </a:avLst>
                            </a:prstGeom>
                            <a:ln w="25400">
                              <a:solidFill>
                                <a:srgbClr val="FF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cxnSp>
                          <p:nvCxnSpPr>
                            <p:cNvPr id="456" name="Straight Arrow Connector 455"/>
                            <p:cNvCxnSpPr/>
                            <p:nvPr/>
                          </p:nvCxnSpPr>
                          <p:spPr>
                            <a:xfrm>
                              <a:off x="4099475" y="3322586"/>
                              <a:ext cx="0" cy="111126"/>
                            </a:xfrm>
                            <a:prstGeom prst="straightConnector1">
                              <a:avLst/>
                            </a:prstGeom>
                            <a:ln w="6350" cmpd="sng">
                              <a:solidFill>
                                <a:srgbClr val="0070C0"/>
                              </a:solidFill>
                              <a:headEnd w="sm" len="sm"/>
                              <a:tailEnd type="triangle" w="sm" len="sm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457" name="Arc 456"/>
                            <p:cNvSpPr/>
                            <p:nvPr/>
                          </p:nvSpPr>
                          <p:spPr>
                            <a:xfrm rot="16200000">
                              <a:off x="4614639" y="3131673"/>
                              <a:ext cx="135052" cy="170189"/>
                            </a:xfrm>
                            <a:prstGeom prst="arc">
                              <a:avLst>
                                <a:gd name="adj1" fmla="val 10716479"/>
                                <a:gd name="adj2" fmla="val 0"/>
                              </a:avLst>
                            </a:prstGeom>
                            <a:ln w="25400">
                              <a:solidFill>
                                <a:srgbClr val="FF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cxnSp>
                          <p:nvCxnSpPr>
                            <p:cNvPr id="458" name="Straight Connector 457"/>
                            <p:cNvCxnSpPr>
                              <a:stCxn id="481" idx="2"/>
                            </p:cNvCxnSpPr>
                            <p:nvPr/>
                          </p:nvCxnSpPr>
                          <p:spPr>
                            <a:xfrm flipH="1">
                              <a:off x="3608764" y="3145850"/>
                              <a:ext cx="1458464" cy="10474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FF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</p:grpSp>
                    <p:sp>
                      <p:nvSpPr>
                        <p:cNvPr id="436" name="Rectangle 435"/>
                        <p:cNvSpPr/>
                        <p:nvPr/>
                      </p:nvSpPr>
                      <p:spPr>
                        <a:xfrm>
                          <a:off x="6108327" y="4886477"/>
                          <a:ext cx="384065" cy="159193"/>
                        </a:xfrm>
                        <a:prstGeom prst="rect">
                          <a:avLst/>
                        </a:prstGeom>
                        <a:solidFill>
                          <a:srgbClr val="0070C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cxnSp>
                      <p:nvCxnSpPr>
                        <p:cNvPr id="437" name="Straight Arrow Connector 436"/>
                        <p:cNvCxnSpPr/>
                        <p:nvPr/>
                      </p:nvCxnSpPr>
                      <p:spPr>
                        <a:xfrm>
                          <a:off x="6165398" y="5032640"/>
                          <a:ext cx="0" cy="187568"/>
                        </a:xfrm>
                        <a:prstGeom prst="straightConnector1">
                          <a:avLst/>
                        </a:prstGeom>
                        <a:ln w="6350" cmpd="sng">
                          <a:solidFill>
                            <a:srgbClr val="0070C0"/>
                          </a:solidFill>
                          <a:headEnd w="sm" len="sm"/>
                          <a:tailEnd type="triangle" w="sm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38" name="Straight Arrow Connector 437"/>
                        <p:cNvCxnSpPr/>
                        <p:nvPr/>
                      </p:nvCxnSpPr>
                      <p:spPr>
                        <a:xfrm>
                          <a:off x="6309986" y="5031334"/>
                          <a:ext cx="0" cy="187568"/>
                        </a:xfrm>
                        <a:prstGeom prst="straightConnector1">
                          <a:avLst/>
                        </a:prstGeom>
                        <a:ln w="6350" cmpd="sng">
                          <a:solidFill>
                            <a:srgbClr val="0070C0"/>
                          </a:solidFill>
                          <a:headEnd w="sm" len="sm"/>
                          <a:tailEnd type="triangle" w="sm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39" name="Straight Arrow Connector 438"/>
                        <p:cNvCxnSpPr/>
                        <p:nvPr/>
                      </p:nvCxnSpPr>
                      <p:spPr>
                        <a:xfrm>
                          <a:off x="6440790" y="5031334"/>
                          <a:ext cx="0" cy="187568"/>
                        </a:xfrm>
                        <a:prstGeom prst="straightConnector1">
                          <a:avLst/>
                        </a:prstGeom>
                        <a:ln w="6350" cmpd="sng">
                          <a:solidFill>
                            <a:srgbClr val="0070C0"/>
                          </a:solidFill>
                          <a:headEnd w="sm" len="sm"/>
                          <a:tailEnd type="triangle" w="sm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440" name="Rectangle 439"/>
                        <p:cNvSpPr/>
                        <p:nvPr/>
                      </p:nvSpPr>
                      <p:spPr>
                        <a:xfrm>
                          <a:off x="8206204" y="4886477"/>
                          <a:ext cx="384065" cy="159193"/>
                        </a:xfrm>
                        <a:prstGeom prst="rect">
                          <a:avLst/>
                        </a:prstGeom>
                        <a:solidFill>
                          <a:srgbClr val="0070C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cxnSp>
                      <p:nvCxnSpPr>
                        <p:cNvPr id="441" name="Straight Arrow Connector 440"/>
                        <p:cNvCxnSpPr/>
                        <p:nvPr/>
                      </p:nvCxnSpPr>
                      <p:spPr>
                        <a:xfrm>
                          <a:off x="8263274" y="5032640"/>
                          <a:ext cx="0" cy="187568"/>
                        </a:xfrm>
                        <a:prstGeom prst="straightConnector1">
                          <a:avLst/>
                        </a:prstGeom>
                        <a:ln w="6350" cmpd="sng">
                          <a:solidFill>
                            <a:srgbClr val="0070C0"/>
                          </a:solidFill>
                          <a:headEnd w="sm" len="sm"/>
                          <a:tailEnd type="triangle" w="sm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42" name="Straight Arrow Connector 441"/>
                        <p:cNvCxnSpPr/>
                        <p:nvPr/>
                      </p:nvCxnSpPr>
                      <p:spPr>
                        <a:xfrm>
                          <a:off x="8398236" y="5029526"/>
                          <a:ext cx="0" cy="187568"/>
                        </a:xfrm>
                        <a:prstGeom prst="straightConnector1">
                          <a:avLst/>
                        </a:prstGeom>
                        <a:ln w="6350" cmpd="sng">
                          <a:solidFill>
                            <a:srgbClr val="0070C0"/>
                          </a:solidFill>
                          <a:headEnd w="sm" len="sm"/>
                          <a:tailEnd type="triangle" w="sm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43" name="Straight Arrow Connector 442"/>
                        <p:cNvCxnSpPr/>
                        <p:nvPr/>
                      </p:nvCxnSpPr>
                      <p:spPr>
                        <a:xfrm>
                          <a:off x="8537359" y="5032640"/>
                          <a:ext cx="0" cy="187568"/>
                        </a:xfrm>
                        <a:prstGeom prst="straightConnector1">
                          <a:avLst/>
                        </a:prstGeom>
                        <a:ln w="6350" cmpd="sng">
                          <a:solidFill>
                            <a:srgbClr val="0070C0"/>
                          </a:solidFill>
                          <a:headEnd w="sm" len="sm"/>
                          <a:tailEnd type="triangle" w="sm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grpSp>
                  <p:nvGrpSpPr>
                    <p:cNvPr id="411" name="Group 410"/>
                    <p:cNvGrpSpPr/>
                    <p:nvPr/>
                  </p:nvGrpSpPr>
                  <p:grpSpPr>
                    <a:xfrm>
                      <a:off x="1803644" y="4920443"/>
                      <a:ext cx="3040553" cy="466130"/>
                      <a:chOff x="1803644" y="4920443"/>
                      <a:chExt cx="3040553" cy="466130"/>
                    </a:xfrm>
                  </p:grpSpPr>
                  <p:cxnSp>
                    <p:nvCxnSpPr>
                      <p:cNvPr id="412" name="Straight Connector 411"/>
                      <p:cNvCxnSpPr/>
                      <p:nvPr/>
                    </p:nvCxnSpPr>
                    <p:spPr>
                      <a:xfrm>
                        <a:off x="1829118" y="5383788"/>
                        <a:ext cx="2763097" cy="2785"/>
                      </a:xfrm>
                      <a:prstGeom prst="line">
                        <a:avLst/>
                      </a:prstGeom>
                      <a:ln w="25400">
                        <a:solidFill>
                          <a:srgbClr val="FF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413" name="Rectangle 412"/>
                      <p:cNvSpPr/>
                      <p:nvPr/>
                    </p:nvSpPr>
                    <p:spPr>
                      <a:xfrm>
                        <a:off x="3330875" y="5050678"/>
                        <a:ext cx="380001" cy="154321"/>
                      </a:xfrm>
                      <a:prstGeom prst="rect">
                        <a:avLst/>
                      </a:prstGeom>
                      <a:solidFill>
                        <a:srgbClr val="0070C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414" name="Straight Arrow Connector 413"/>
                      <p:cNvCxnSpPr/>
                      <p:nvPr/>
                    </p:nvCxnSpPr>
                    <p:spPr>
                      <a:xfrm>
                        <a:off x="3387341" y="5192369"/>
                        <a:ext cx="0" cy="18182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15" name="Straight Arrow Connector 414"/>
                      <p:cNvCxnSpPr/>
                      <p:nvPr/>
                    </p:nvCxnSpPr>
                    <p:spPr>
                      <a:xfrm>
                        <a:off x="3520875" y="5189349"/>
                        <a:ext cx="0" cy="18182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416" name="Arc 415"/>
                      <p:cNvSpPr/>
                      <p:nvPr/>
                    </p:nvSpPr>
                    <p:spPr>
                      <a:xfrm rot="16200000">
                        <a:off x="1863426" y="4860664"/>
                        <a:ext cx="225130" cy="344693"/>
                      </a:xfrm>
                      <a:prstGeom prst="arc">
                        <a:avLst>
                          <a:gd name="adj1" fmla="val 11039415"/>
                          <a:gd name="adj2" fmla="val 21377078"/>
                        </a:avLst>
                      </a:prstGeom>
                      <a:ln w="25400">
                        <a:solidFill>
                          <a:srgbClr val="FF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417" name="Straight Arrow Connector 416"/>
                      <p:cNvCxnSpPr/>
                      <p:nvPr/>
                    </p:nvCxnSpPr>
                    <p:spPr>
                      <a:xfrm>
                        <a:off x="3658525" y="5192369"/>
                        <a:ext cx="0" cy="18182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418" name="Arc 417"/>
                      <p:cNvSpPr/>
                      <p:nvPr/>
                    </p:nvSpPr>
                    <p:spPr>
                      <a:xfrm rot="16200000">
                        <a:off x="3224546" y="4865162"/>
                        <a:ext cx="214188" cy="324750"/>
                      </a:xfrm>
                      <a:prstGeom prst="arc">
                        <a:avLst>
                          <a:gd name="adj1" fmla="val 10716479"/>
                          <a:gd name="adj2" fmla="val 169495"/>
                        </a:avLst>
                      </a:prstGeom>
                      <a:ln w="25400">
                        <a:solidFill>
                          <a:srgbClr val="FF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19" name="Rectangle 418"/>
                      <p:cNvSpPr/>
                      <p:nvPr/>
                    </p:nvSpPr>
                    <p:spPr>
                      <a:xfrm>
                        <a:off x="2646275" y="5037572"/>
                        <a:ext cx="380001" cy="154321"/>
                      </a:xfrm>
                      <a:prstGeom prst="rect">
                        <a:avLst/>
                      </a:prstGeom>
                      <a:solidFill>
                        <a:srgbClr val="0070C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420" name="Straight Arrow Connector 419"/>
                      <p:cNvCxnSpPr/>
                      <p:nvPr/>
                    </p:nvCxnSpPr>
                    <p:spPr>
                      <a:xfrm>
                        <a:off x="2701849" y="5189349"/>
                        <a:ext cx="0" cy="18182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21" name="Straight Arrow Connector 420"/>
                      <p:cNvCxnSpPr/>
                      <p:nvPr/>
                    </p:nvCxnSpPr>
                    <p:spPr>
                      <a:xfrm>
                        <a:off x="2836275" y="5189349"/>
                        <a:ext cx="0" cy="18182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22" name="Straight Arrow Connector 421"/>
                      <p:cNvCxnSpPr/>
                      <p:nvPr/>
                    </p:nvCxnSpPr>
                    <p:spPr>
                      <a:xfrm>
                        <a:off x="2959866" y="5191893"/>
                        <a:ext cx="0" cy="18182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423" name="Arc 422"/>
                      <p:cNvSpPr/>
                      <p:nvPr/>
                    </p:nvSpPr>
                    <p:spPr>
                      <a:xfrm rot="16200000">
                        <a:off x="3914547" y="4873884"/>
                        <a:ext cx="204639" cy="306068"/>
                      </a:xfrm>
                      <a:prstGeom prst="arc">
                        <a:avLst>
                          <a:gd name="adj1" fmla="val 10716479"/>
                          <a:gd name="adj2" fmla="val 20869734"/>
                        </a:avLst>
                      </a:prstGeom>
                      <a:ln w="25400">
                        <a:solidFill>
                          <a:srgbClr val="FF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424" name="Straight Connector 423"/>
                      <p:cNvCxnSpPr/>
                      <p:nvPr/>
                    </p:nvCxnSpPr>
                    <p:spPr>
                      <a:xfrm flipH="1" flipV="1">
                        <a:off x="1999593" y="4920445"/>
                        <a:ext cx="2844604" cy="4849"/>
                      </a:xfrm>
                      <a:prstGeom prst="line">
                        <a:avLst/>
                      </a:prstGeom>
                      <a:ln w="25400">
                        <a:solidFill>
                          <a:srgbClr val="FF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425" name="Rectangle 424"/>
                      <p:cNvSpPr/>
                      <p:nvPr/>
                    </p:nvSpPr>
                    <p:spPr>
                      <a:xfrm>
                        <a:off x="1943126" y="5048923"/>
                        <a:ext cx="380001" cy="154322"/>
                      </a:xfrm>
                      <a:prstGeom prst="rect">
                        <a:avLst/>
                      </a:prstGeom>
                      <a:solidFill>
                        <a:srgbClr val="0070C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426" name="Straight Arrow Connector 425"/>
                      <p:cNvCxnSpPr/>
                      <p:nvPr/>
                    </p:nvCxnSpPr>
                    <p:spPr>
                      <a:xfrm>
                        <a:off x="1999593" y="5190613"/>
                        <a:ext cx="0" cy="18182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27" name="Straight Arrow Connector 426"/>
                      <p:cNvCxnSpPr/>
                      <p:nvPr/>
                    </p:nvCxnSpPr>
                    <p:spPr>
                      <a:xfrm>
                        <a:off x="2142651" y="5189347"/>
                        <a:ext cx="0" cy="18182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28" name="Straight Arrow Connector 427"/>
                      <p:cNvCxnSpPr/>
                      <p:nvPr/>
                    </p:nvCxnSpPr>
                    <p:spPr>
                      <a:xfrm>
                        <a:off x="2272071" y="5189347"/>
                        <a:ext cx="0" cy="18182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429" name="Rectangle 428"/>
                      <p:cNvSpPr/>
                      <p:nvPr/>
                    </p:nvSpPr>
                    <p:spPr>
                      <a:xfrm>
                        <a:off x="4018805" y="5048923"/>
                        <a:ext cx="380001" cy="154322"/>
                      </a:xfrm>
                      <a:prstGeom prst="rect">
                        <a:avLst/>
                      </a:prstGeom>
                      <a:solidFill>
                        <a:srgbClr val="0070C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430" name="Straight Arrow Connector 429"/>
                      <p:cNvCxnSpPr/>
                      <p:nvPr/>
                    </p:nvCxnSpPr>
                    <p:spPr>
                      <a:xfrm>
                        <a:off x="4075271" y="5190613"/>
                        <a:ext cx="0" cy="18182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31" name="Straight Arrow Connector 430"/>
                      <p:cNvCxnSpPr/>
                      <p:nvPr/>
                    </p:nvCxnSpPr>
                    <p:spPr>
                      <a:xfrm>
                        <a:off x="4208805" y="5187594"/>
                        <a:ext cx="0" cy="18182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32" name="Straight Arrow Connector 431"/>
                      <p:cNvCxnSpPr/>
                      <p:nvPr/>
                    </p:nvCxnSpPr>
                    <p:spPr>
                      <a:xfrm>
                        <a:off x="4346456" y="5190613"/>
                        <a:ext cx="0" cy="18182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409" name="Arc 408"/>
                  <p:cNvSpPr/>
                  <p:nvPr/>
                </p:nvSpPr>
                <p:spPr>
                  <a:xfrm rot="16200000">
                    <a:off x="2540449" y="4872947"/>
                    <a:ext cx="219078" cy="316890"/>
                  </a:xfrm>
                  <a:prstGeom prst="arc">
                    <a:avLst>
                      <a:gd name="adj1" fmla="val 11039415"/>
                      <a:gd name="adj2" fmla="val 20439669"/>
                    </a:avLst>
                  </a:prstGeom>
                  <a:ln w="2540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402" name="Arc 401"/>
                <p:cNvSpPr/>
                <p:nvPr/>
              </p:nvSpPr>
              <p:spPr>
                <a:xfrm rot="16200000">
                  <a:off x="9618814" y="4787897"/>
                  <a:ext cx="227952" cy="320279"/>
                </a:xfrm>
                <a:prstGeom prst="arc">
                  <a:avLst>
                    <a:gd name="adj1" fmla="val 10716479"/>
                    <a:gd name="adj2" fmla="val 20871757"/>
                  </a:avLst>
                </a:prstGeom>
                <a:ln w="25400">
                  <a:solidFill>
                    <a:schemeClr val="tx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03" name="Rectangle 402"/>
                <p:cNvSpPr/>
                <p:nvPr/>
              </p:nvSpPr>
              <p:spPr>
                <a:xfrm>
                  <a:off x="9725605" y="4980793"/>
                  <a:ext cx="384065" cy="159193"/>
                </a:xfrm>
                <a:prstGeom prst="rect">
                  <a:avLst/>
                </a:prstGeom>
                <a:solidFill>
                  <a:schemeClr val="tx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404" name="Straight Arrow Connector 403"/>
                <p:cNvCxnSpPr/>
                <p:nvPr/>
              </p:nvCxnSpPr>
              <p:spPr>
                <a:xfrm>
                  <a:off x="9782675" y="5126957"/>
                  <a:ext cx="0" cy="187568"/>
                </a:xfrm>
                <a:prstGeom prst="straightConnector1">
                  <a:avLst/>
                </a:prstGeom>
                <a:ln w="6350" cmpd="sng">
                  <a:solidFill>
                    <a:schemeClr val="tx1">
                      <a:lumMod val="75000"/>
                    </a:schemeClr>
                  </a:solidFill>
                  <a:headEnd w="sm" len="sm"/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5" name="Straight Arrow Connector 404"/>
                <p:cNvCxnSpPr/>
                <p:nvPr/>
              </p:nvCxnSpPr>
              <p:spPr>
                <a:xfrm>
                  <a:off x="9917637" y="5123842"/>
                  <a:ext cx="0" cy="187568"/>
                </a:xfrm>
                <a:prstGeom prst="straightConnector1">
                  <a:avLst/>
                </a:prstGeom>
                <a:ln w="6350" cmpd="sng">
                  <a:solidFill>
                    <a:schemeClr val="tx1">
                      <a:lumMod val="75000"/>
                    </a:schemeClr>
                  </a:solidFill>
                  <a:headEnd w="sm" len="sm"/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6" name="Straight Arrow Connector 405"/>
                <p:cNvCxnSpPr/>
                <p:nvPr/>
              </p:nvCxnSpPr>
              <p:spPr>
                <a:xfrm>
                  <a:off x="10056760" y="5126957"/>
                  <a:ext cx="0" cy="187568"/>
                </a:xfrm>
                <a:prstGeom prst="straightConnector1">
                  <a:avLst/>
                </a:prstGeom>
                <a:ln w="6350" cmpd="sng">
                  <a:solidFill>
                    <a:schemeClr val="tx1">
                      <a:lumMod val="75000"/>
                    </a:schemeClr>
                  </a:solidFill>
                  <a:headEnd w="sm" len="sm"/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1" name="Group 100"/>
              <p:cNvGrpSpPr/>
              <p:nvPr/>
            </p:nvGrpSpPr>
            <p:grpSpPr>
              <a:xfrm>
                <a:off x="-1051686" y="5180873"/>
                <a:ext cx="4542268" cy="341998"/>
                <a:chOff x="1803646" y="4915827"/>
                <a:chExt cx="5600985" cy="474057"/>
              </a:xfrm>
            </p:grpSpPr>
            <p:grpSp>
              <p:nvGrpSpPr>
                <p:cNvPr id="107" name="Group 106"/>
                <p:cNvGrpSpPr/>
                <p:nvPr/>
              </p:nvGrpSpPr>
              <p:grpSpPr>
                <a:xfrm>
                  <a:off x="1803646" y="4915827"/>
                  <a:ext cx="5600985" cy="474057"/>
                  <a:chOff x="1803646" y="4915827"/>
                  <a:chExt cx="5600985" cy="474057"/>
                </a:xfrm>
              </p:grpSpPr>
              <p:grpSp>
                <p:nvGrpSpPr>
                  <p:cNvPr id="134" name="Group 133"/>
                  <p:cNvGrpSpPr/>
                  <p:nvPr/>
                </p:nvGrpSpPr>
                <p:grpSpPr>
                  <a:xfrm>
                    <a:off x="4531075" y="4915827"/>
                    <a:ext cx="2873556" cy="474057"/>
                    <a:chOff x="5967353" y="4745772"/>
                    <a:chExt cx="2904287" cy="489022"/>
                  </a:xfrm>
                </p:grpSpPr>
                <p:grpSp>
                  <p:nvGrpSpPr>
                    <p:cNvPr id="135" name="Group 134"/>
                    <p:cNvGrpSpPr/>
                    <p:nvPr/>
                  </p:nvGrpSpPr>
                  <p:grpSpPr>
                    <a:xfrm>
                      <a:off x="5967353" y="4745772"/>
                      <a:ext cx="2904287" cy="489022"/>
                      <a:chOff x="3615424" y="2870759"/>
                      <a:chExt cx="1581774" cy="289725"/>
                    </a:xfrm>
                  </p:grpSpPr>
                  <p:cxnSp>
                    <p:nvCxnSpPr>
                      <p:cNvPr id="144" name="Straight Connector 143"/>
                      <p:cNvCxnSpPr/>
                      <p:nvPr/>
                    </p:nvCxnSpPr>
                    <p:spPr>
                      <a:xfrm>
                        <a:off x="3629445" y="3158782"/>
                        <a:ext cx="1520971" cy="1702"/>
                      </a:xfrm>
                      <a:prstGeom prst="line">
                        <a:avLst/>
                      </a:prstGeom>
                      <a:ln w="25400">
                        <a:solidFill>
                          <a:srgbClr val="FF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grpSp>
                    <p:nvGrpSpPr>
                      <p:cNvPr id="145" name="Group 144"/>
                      <p:cNvGrpSpPr/>
                      <p:nvPr/>
                    </p:nvGrpSpPr>
                    <p:grpSpPr>
                      <a:xfrm>
                        <a:off x="3615424" y="2870759"/>
                        <a:ext cx="1581774" cy="282161"/>
                        <a:chOff x="3463024" y="3151842"/>
                        <a:chExt cx="1581774" cy="282161"/>
                      </a:xfrm>
                    </p:grpSpPr>
                    <p:sp>
                      <p:nvSpPr>
                        <p:cNvPr id="146" name="Rectangle 145"/>
                        <p:cNvSpPr/>
                        <p:nvPr/>
                      </p:nvSpPr>
                      <p:spPr>
                        <a:xfrm>
                          <a:off x="4303700" y="3236281"/>
                          <a:ext cx="209175" cy="94315"/>
                        </a:xfrm>
                        <a:prstGeom prst="rect">
                          <a:avLst/>
                        </a:prstGeom>
                        <a:solidFill>
                          <a:srgbClr val="0070C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cxnSp>
                      <p:nvCxnSpPr>
                        <p:cNvPr id="147" name="Straight Arrow Connector 146"/>
                        <p:cNvCxnSpPr/>
                        <p:nvPr/>
                      </p:nvCxnSpPr>
                      <p:spPr>
                        <a:xfrm>
                          <a:off x="4334782" y="3322877"/>
                          <a:ext cx="0" cy="111126"/>
                        </a:xfrm>
                        <a:prstGeom prst="straightConnector1">
                          <a:avLst/>
                        </a:prstGeom>
                        <a:ln w="6350" cmpd="sng">
                          <a:solidFill>
                            <a:srgbClr val="0070C0"/>
                          </a:solidFill>
                          <a:headEnd w="sm" len="sm"/>
                          <a:tailEnd type="triangle" w="sm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48" name="Straight Arrow Connector 147"/>
                        <p:cNvCxnSpPr/>
                        <p:nvPr/>
                      </p:nvCxnSpPr>
                      <p:spPr>
                        <a:xfrm>
                          <a:off x="4408287" y="3321031"/>
                          <a:ext cx="0" cy="111126"/>
                        </a:xfrm>
                        <a:prstGeom prst="straightConnector1">
                          <a:avLst/>
                        </a:prstGeom>
                        <a:ln w="6350" cmpd="sng">
                          <a:solidFill>
                            <a:srgbClr val="0070C0"/>
                          </a:solidFill>
                          <a:headEnd w="sm" len="sm"/>
                          <a:tailEnd type="triangle" w="sm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149" name="Arc 148"/>
                        <p:cNvSpPr/>
                        <p:nvPr/>
                      </p:nvSpPr>
                      <p:spPr>
                        <a:xfrm rot="16200000">
                          <a:off x="3479681" y="3136501"/>
                          <a:ext cx="141121" cy="174435"/>
                        </a:xfrm>
                        <a:prstGeom prst="arc">
                          <a:avLst>
                            <a:gd name="adj1" fmla="val 11039415"/>
                            <a:gd name="adj2" fmla="val 20395203"/>
                          </a:avLst>
                        </a:prstGeom>
                        <a:ln w="25400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cxnSp>
                      <p:nvCxnSpPr>
                        <p:cNvPr id="150" name="Straight Arrow Connector 149"/>
                        <p:cNvCxnSpPr/>
                        <p:nvPr/>
                      </p:nvCxnSpPr>
                      <p:spPr>
                        <a:xfrm>
                          <a:off x="4484058" y="3322877"/>
                          <a:ext cx="0" cy="111126"/>
                        </a:xfrm>
                        <a:prstGeom prst="straightConnector1">
                          <a:avLst/>
                        </a:prstGeom>
                        <a:ln w="6350" cmpd="sng">
                          <a:solidFill>
                            <a:srgbClr val="0070C0"/>
                          </a:solidFill>
                          <a:headEnd w="sm" len="sm"/>
                          <a:tailEnd type="triangle" w="sm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151" name="Arc 150"/>
                        <p:cNvSpPr/>
                        <p:nvPr/>
                      </p:nvSpPr>
                      <p:spPr>
                        <a:xfrm rot="16200000">
                          <a:off x="4235195" y="3138532"/>
                          <a:ext cx="134432" cy="176098"/>
                        </a:xfrm>
                        <a:prstGeom prst="arc">
                          <a:avLst>
                            <a:gd name="adj1" fmla="val 10716479"/>
                            <a:gd name="adj2" fmla="val 0"/>
                          </a:avLst>
                        </a:prstGeom>
                        <a:ln w="25400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152" name="Rectangle 151"/>
                        <p:cNvSpPr/>
                        <p:nvPr/>
                      </p:nvSpPr>
                      <p:spPr>
                        <a:xfrm>
                          <a:off x="3926856" y="3228271"/>
                          <a:ext cx="209175" cy="94315"/>
                        </a:xfrm>
                        <a:prstGeom prst="rect">
                          <a:avLst/>
                        </a:prstGeom>
                        <a:solidFill>
                          <a:srgbClr val="0070C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cxnSp>
                      <p:nvCxnSpPr>
                        <p:cNvPr id="153" name="Straight Arrow Connector 152"/>
                        <p:cNvCxnSpPr/>
                        <p:nvPr/>
                      </p:nvCxnSpPr>
                      <p:spPr>
                        <a:xfrm>
                          <a:off x="3957447" y="3321031"/>
                          <a:ext cx="0" cy="111126"/>
                        </a:xfrm>
                        <a:prstGeom prst="straightConnector1">
                          <a:avLst/>
                        </a:prstGeom>
                        <a:ln w="6350" cmpd="sng">
                          <a:solidFill>
                            <a:srgbClr val="0070C0"/>
                          </a:solidFill>
                          <a:headEnd w="sm" len="sm"/>
                          <a:tailEnd type="triangle" w="sm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54" name="Straight Arrow Connector 153"/>
                        <p:cNvCxnSpPr/>
                        <p:nvPr/>
                      </p:nvCxnSpPr>
                      <p:spPr>
                        <a:xfrm>
                          <a:off x="4031443" y="3321031"/>
                          <a:ext cx="0" cy="111126"/>
                        </a:xfrm>
                        <a:prstGeom prst="straightConnector1">
                          <a:avLst/>
                        </a:prstGeom>
                        <a:ln w="6350" cmpd="sng">
                          <a:solidFill>
                            <a:srgbClr val="0070C0"/>
                          </a:solidFill>
                          <a:headEnd w="sm" len="sm"/>
                          <a:tailEnd type="triangle" w="sm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155" name="Arc 154"/>
                        <p:cNvSpPr/>
                        <p:nvPr/>
                      </p:nvSpPr>
                      <p:spPr>
                        <a:xfrm rot="16200000">
                          <a:off x="3860209" y="3136413"/>
                          <a:ext cx="135052" cy="174435"/>
                        </a:xfrm>
                        <a:prstGeom prst="arc">
                          <a:avLst>
                            <a:gd name="adj1" fmla="val 10716479"/>
                            <a:gd name="adj2" fmla="val 0"/>
                          </a:avLst>
                        </a:prstGeom>
                        <a:ln w="25400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cxnSp>
                      <p:nvCxnSpPr>
                        <p:cNvPr id="156" name="Straight Arrow Connector 155"/>
                        <p:cNvCxnSpPr/>
                        <p:nvPr/>
                      </p:nvCxnSpPr>
                      <p:spPr>
                        <a:xfrm>
                          <a:off x="4099475" y="3322586"/>
                          <a:ext cx="0" cy="111126"/>
                        </a:xfrm>
                        <a:prstGeom prst="straightConnector1">
                          <a:avLst/>
                        </a:prstGeom>
                        <a:ln w="6350" cmpd="sng">
                          <a:solidFill>
                            <a:srgbClr val="0070C0"/>
                          </a:solidFill>
                          <a:headEnd w="sm" len="sm"/>
                          <a:tailEnd type="triangle" w="sm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157" name="Arc 156"/>
                        <p:cNvSpPr/>
                        <p:nvPr/>
                      </p:nvSpPr>
                      <p:spPr>
                        <a:xfrm rot="16200000">
                          <a:off x="4617950" y="3134353"/>
                          <a:ext cx="129067" cy="170826"/>
                        </a:xfrm>
                        <a:prstGeom prst="arc">
                          <a:avLst>
                            <a:gd name="adj1" fmla="val 10716479"/>
                            <a:gd name="adj2" fmla="val 0"/>
                          </a:avLst>
                        </a:prstGeom>
                        <a:ln w="25400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cxnSp>
                      <p:nvCxnSpPr>
                        <p:cNvPr id="158" name="Straight Connector 157"/>
                        <p:cNvCxnSpPr/>
                        <p:nvPr/>
                      </p:nvCxnSpPr>
                      <p:spPr>
                        <a:xfrm flipH="1" flipV="1">
                          <a:off x="3637459" y="3151842"/>
                          <a:ext cx="1407339" cy="6281"/>
                        </a:xfrm>
                        <a:prstGeom prst="line">
                          <a:avLst/>
                        </a:prstGeom>
                        <a:ln w="25400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sp>
                  <p:nvSpPr>
                    <p:cNvPr id="136" name="Rectangle 135"/>
                    <p:cNvSpPr/>
                    <p:nvPr/>
                  </p:nvSpPr>
                  <p:spPr>
                    <a:xfrm>
                      <a:off x="6108327" y="4886477"/>
                      <a:ext cx="384065" cy="159193"/>
                    </a:xfrm>
                    <a:prstGeom prst="rect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137" name="Straight Arrow Connector 136"/>
                    <p:cNvCxnSpPr/>
                    <p:nvPr/>
                  </p:nvCxnSpPr>
                  <p:spPr>
                    <a:xfrm>
                      <a:off x="6165398" y="5032640"/>
                      <a:ext cx="0" cy="18756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8" name="Straight Arrow Connector 137"/>
                    <p:cNvCxnSpPr/>
                    <p:nvPr/>
                  </p:nvCxnSpPr>
                  <p:spPr>
                    <a:xfrm>
                      <a:off x="6309986" y="5031334"/>
                      <a:ext cx="0" cy="18756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9" name="Straight Arrow Connector 138"/>
                    <p:cNvCxnSpPr/>
                    <p:nvPr/>
                  </p:nvCxnSpPr>
                  <p:spPr>
                    <a:xfrm>
                      <a:off x="6440790" y="5031334"/>
                      <a:ext cx="0" cy="18756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40" name="Rectangle 139"/>
                    <p:cNvSpPr/>
                    <p:nvPr/>
                  </p:nvSpPr>
                  <p:spPr>
                    <a:xfrm>
                      <a:off x="8206204" y="4886477"/>
                      <a:ext cx="384065" cy="159193"/>
                    </a:xfrm>
                    <a:prstGeom prst="rect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141" name="Straight Arrow Connector 140"/>
                    <p:cNvCxnSpPr/>
                    <p:nvPr/>
                  </p:nvCxnSpPr>
                  <p:spPr>
                    <a:xfrm>
                      <a:off x="8263274" y="5032640"/>
                      <a:ext cx="0" cy="18756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2" name="Straight Arrow Connector 141"/>
                    <p:cNvCxnSpPr/>
                    <p:nvPr/>
                  </p:nvCxnSpPr>
                  <p:spPr>
                    <a:xfrm>
                      <a:off x="8398236" y="5029526"/>
                      <a:ext cx="0" cy="18756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3" name="Straight Arrow Connector 142"/>
                    <p:cNvCxnSpPr/>
                    <p:nvPr/>
                  </p:nvCxnSpPr>
                  <p:spPr>
                    <a:xfrm>
                      <a:off x="8537359" y="5032640"/>
                      <a:ext cx="0" cy="18756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11" name="Group 110"/>
                  <p:cNvGrpSpPr/>
                  <p:nvPr/>
                </p:nvGrpSpPr>
                <p:grpSpPr>
                  <a:xfrm>
                    <a:off x="1803646" y="4916943"/>
                    <a:ext cx="3048515" cy="469630"/>
                    <a:chOff x="1803646" y="4916943"/>
                    <a:chExt cx="3048515" cy="469630"/>
                  </a:xfrm>
                </p:grpSpPr>
                <p:cxnSp>
                  <p:nvCxnSpPr>
                    <p:cNvPr id="112" name="Straight Connector 111"/>
                    <p:cNvCxnSpPr/>
                    <p:nvPr/>
                  </p:nvCxnSpPr>
                  <p:spPr>
                    <a:xfrm>
                      <a:off x="1829118" y="5383788"/>
                      <a:ext cx="2763097" cy="2785"/>
                    </a:xfrm>
                    <a:prstGeom prst="line">
                      <a:avLst/>
                    </a:prstGeom>
                    <a:ln w="2540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13" name="Rectangle 112"/>
                    <p:cNvSpPr/>
                    <p:nvPr/>
                  </p:nvSpPr>
                  <p:spPr>
                    <a:xfrm>
                      <a:off x="3330875" y="5050678"/>
                      <a:ext cx="380001" cy="154321"/>
                    </a:xfrm>
                    <a:prstGeom prst="rect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114" name="Straight Arrow Connector 113"/>
                    <p:cNvCxnSpPr/>
                    <p:nvPr/>
                  </p:nvCxnSpPr>
                  <p:spPr>
                    <a:xfrm>
                      <a:off x="3387341" y="5192369"/>
                      <a:ext cx="0" cy="18182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5" name="Straight Arrow Connector 114"/>
                    <p:cNvCxnSpPr/>
                    <p:nvPr/>
                  </p:nvCxnSpPr>
                  <p:spPr>
                    <a:xfrm>
                      <a:off x="3520875" y="5189349"/>
                      <a:ext cx="0" cy="18182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16" name="Arc 115"/>
                    <p:cNvSpPr/>
                    <p:nvPr/>
                  </p:nvSpPr>
                  <p:spPr>
                    <a:xfrm rot="16200000">
                      <a:off x="1851603" y="4876642"/>
                      <a:ext cx="220976" cy="316890"/>
                    </a:xfrm>
                    <a:prstGeom prst="arc">
                      <a:avLst>
                        <a:gd name="adj1" fmla="val 11039415"/>
                        <a:gd name="adj2" fmla="val 21377078"/>
                      </a:avLst>
                    </a:prstGeom>
                    <a:ln w="2540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117" name="Straight Arrow Connector 116"/>
                    <p:cNvCxnSpPr/>
                    <p:nvPr/>
                  </p:nvCxnSpPr>
                  <p:spPr>
                    <a:xfrm>
                      <a:off x="3658525" y="5192369"/>
                      <a:ext cx="0" cy="18182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18" name="Arc 117"/>
                    <p:cNvSpPr/>
                    <p:nvPr/>
                  </p:nvSpPr>
                  <p:spPr>
                    <a:xfrm rot="16200000">
                      <a:off x="3222130" y="4871273"/>
                      <a:ext cx="210495" cy="316222"/>
                    </a:xfrm>
                    <a:prstGeom prst="arc">
                      <a:avLst>
                        <a:gd name="adj1" fmla="val 10716479"/>
                        <a:gd name="adj2" fmla="val 20923847"/>
                      </a:avLst>
                    </a:prstGeom>
                    <a:ln w="2540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19" name="Rectangle 118"/>
                    <p:cNvSpPr/>
                    <p:nvPr/>
                  </p:nvSpPr>
                  <p:spPr>
                    <a:xfrm>
                      <a:off x="2646275" y="5037572"/>
                      <a:ext cx="380001" cy="154321"/>
                    </a:xfrm>
                    <a:prstGeom prst="rect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120" name="Straight Arrow Connector 119"/>
                    <p:cNvCxnSpPr/>
                    <p:nvPr/>
                  </p:nvCxnSpPr>
                  <p:spPr>
                    <a:xfrm>
                      <a:off x="2701849" y="5189349"/>
                      <a:ext cx="0" cy="18182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1" name="Straight Arrow Connector 120"/>
                    <p:cNvCxnSpPr/>
                    <p:nvPr/>
                  </p:nvCxnSpPr>
                  <p:spPr>
                    <a:xfrm>
                      <a:off x="2836275" y="5189349"/>
                      <a:ext cx="0" cy="18182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2" name="Straight Arrow Connector 121"/>
                    <p:cNvCxnSpPr/>
                    <p:nvPr/>
                  </p:nvCxnSpPr>
                  <p:spPr>
                    <a:xfrm>
                      <a:off x="2959866" y="5191893"/>
                      <a:ext cx="0" cy="18182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23" name="Arc 122"/>
                    <p:cNvSpPr/>
                    <p:nvPr/>
                  </p:nvSpPr>
                  <p:spPr>
                    <a:xfrm rot="16200000">
                      <a:off x="3916034" y="4869172"/>
                      <a:ext cx="207863" cy="312267"/>
                    </a:xfrm>
                    <a:prstGeom prst="arc">
                      <a:avLst>
                        <a:gd name="adj1" fmla="val 10716479"/>
                        <a:gd name="adj2" fmla="val 20869734"/>
                      </a:avLst>
                    </a:prstGeom>
                    <a:ln w="2540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124" name="Straight Connector 123"/>
                    <p:cNvCxnSpPr>
                      <a:endCxn id="116" idx="2"/>
                    </p:cNvCxnSpPr>
                    <p:nvPr/>
                  </p:nvCxnSpPr>
                  <p:spPr>
                    <a:xfrm flipH="1">
                      <a:off x="1954924" y="4916943"/>
                      <a:ext cx="2897237" cy="7769"/>
                    </a:xfrm>
                    <a:prstGeom prst="line">
                      <a:avLst/>
                    </a:prstGeom>
                    <a:ln w="2540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25" name="Rectangle 124"/>
                    <p:cNvSpPr/>
                    <p:nvPr/>
                  </p:nvSpPr>
                  <p:spPr>
                    <a:xfrm>
                      <a:off x="1943126" y="5048923"/>
                      <a:ext cx="380001" cy="154322"/>
                    </a:xfrm>
                    <a:prstGeom prst="rect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126" name="Straight Arrow Connector 125"/>
                    <p:cNvCxnSpPr/>
                    <p:nvPr/>
                  </p:nvCxnSpPr>
                  <p:spPr>
                    <a:xfrm>
                      <a:off x="1999593" y="5190613"/>
                      <a:ext cx="0" cy="18182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7" name="Straight Arrow Connector 126"/>
                    <p:cNvCxnSpPr/>
                    <p:nvPr/>
                  </p:nvCxnSpPr>
                  <p:spPr>
                    <a:xfrm>
                      <a:off x="2142651" y="5189347"/>
                      <a:ext cx="0" cy="18182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8" name="Straight Arrow Connector 127"/>
                    <p:cNvCxnSpPr/>
                    <p:nvPr/>
                  </p:nvCxnSpPr>
                  <p:spPr>
                    <a:xfrm>
                      <a:off x="2272071" y="5189347"/>
                      <a:ext cx="0" cy="18182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29" name="Rectangle 128"/>
                    <p:cNvSpPr/>
                    <p:nvPr/>
                  </p:nvSpPr>
                  <p:spPr>
                    <a:xfrm>
                      <a:off x="4018805" y="5048923"/>
                      <a:ext cx="380001" cy="154322"/>
                    </a:xfrm>
                    <a:prstGeom prst="rect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130" name="Straight Arrow Connector 129"/>
                    <p:cNvCxnSpPr/>
                    <p:nvPr/>
                  </p:nvCxnSpPr>
                  <p:spPr>
                    <a:xfrm>
                      <a:off x="4075271" y="5190613"/>
                      <a:ext cx="0" cy="18182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1" name="Straight Arrow Connector 130"/>
                    <p:cNvCxnSpPr/>
                    <p:nvPr/>
                  </p:nvCxnSpPr>
                  <p:spPr>
                    <a:xfrm>
                      <a:off x="4208805" y="5187594"/>
                      <a:ext cx="0" cy="18182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2" name="Straight Arrow Connector 131"/>
                    <p:cNvCxnSpPr/>
                    <p:nvPr/>
                  </p:nvCxnSpPr>
                  <p:spPr>
                    <a:xfrm>
                      <a:off x="4346456" y="5190613"/>
                      <a:ext cx="0" cy="18182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109" name="Arc 108"/>
                <p:cNvSpPr/>
                <p:nvPr/>
              </p:nvSpPr>
              <p:spPr>
                <a:xfrm rot="16200000">
                  <a:off x="2539501" y="4871999"/>
                  <a:ext cx="220976" cy="316890"/>
                </a:xfrm>
                <a:prstGeom prst="arc">
                  <a:avLst>
                    <a:gd name="adj1" fmla="val 11039415"/>
                    <a:gd name="adj2" fmla="val 20228573"/>
                  </a:avLst>
                </a:prstGeom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13" name="Group 12"/>
            <p:cNvGrpSpPr/>
            <p:nvPr/>
          </p:nvGrpSpPr>
          <p:grpSpPr>
            <a:xfrm>
              <a:off x="-62325" y="5352632"/>
              <a:ext cx="2391729" cy="536262"/>
              <a:chOff x="738945" y="4433135"/>
              <a:chExt cx="2391729" cy="536262"/>
            </a:xfrm>
          </p:grpSpPr>
          <p:sp>
            <p:nvSpPr>
              <p:cNvPr id="203" name="Arc 202"/>
              <p:cNvSpPr/>
              <p:nvPr/>
            </p:nvSpPr>
            <p:spPr>
              <a:xfrm rot="16200000">
                <a:off x="2654805" y="4405535"/>
                <a:ext cx="154745" cy="209945"/>
              </a:xfrm>
              <a:prstGeom prst="arc">
                <a:avLst>
                  <a:gd name="adj1" fmla="val 11039415"/>
                  <a:gd name="adj2" fmla="val 20395203"/>
                </a:avLst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4" name="Rectangle 203"/>
              <p:cNvSpPr/>
              <p:nvPr/>
            </p:nvSpPr>
            <p:spPr>
              <a:xfrm>
                <a:off x="2719614" y="4523102"/>
                <a:ext cx="251757" cy="103420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05" name="Straight Arrow Connector 204"/>
              <p:cNvCxnSpPr/>
              <p:nvPr/>
            </p:nvCxnSpPr>
            <p:spPr>
              <a:xfrm>
                <a:off x="2757025" y="4618057"/>
                <a:ext cx="0" cy="121854"/>
              </a:xfrm>
              <a:prstGeom prst="straightConnector1">
                <a:avLst/>
              </a:prstGeom>
              <a:ln w="6350" cmpd="sng">
                <a:solidFill>
                  <a:srgbClr val="0070C0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Straight Arrow Connector 205"/>
              <p:cNvCxnSpPr/>
              <p:nvPr/>
            </p:nvCxnSpPr>
            <p:spPr>
              <a:xfrm>
                <a:off x="2851803" y="4617208"/>
                <a:ext cx="0" cy="121854"/>
              </a:xfrm>
              <a:prstGeom prst="straightConnector1">
                <a:avLst/>
              </a:prstGeom>
              <a:ln w="6350" cmpd="sng">
                <a:solidFill>
                  <a:srgbClr val="0070C0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Straight Arrow Connector 206"/>
              <p:cNvCxnSpPr/>
              <p:nvPr/>
            </p:nvCxnSpPr>
            <p:spPr>
              <a:xfrm>
                <a:off x="2937546" y="4617208"/>
                <a:ext cx="0" cy="121854"/>
              </a:xfrm>
              <a:prstGeom prst="straightConnector1">
                <a:avLst/>
              </a:prstGeom>
              <a:ln w="6350" cmpd="sng">
                <a:solidFill>
                  <a:srgbClr val="0070C0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Straight Connector 207"/>
              <p:cNvCxnSpPr/>
              <p:nvPr/>
            </p:nvCxnSpPr>
            <p:spPr>
              <a:xfrm flipV="1">
                <a:off x="837113" y="4742359"/>
                <a:ext cx="2218822" cy="2943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9" name="Rectangle 208"/>
              <p:cNvSpPr/>
              <p:nvPr/>
            </p:nvSpPr>
            <p:spPr>
              <a:xfrm>
                <a:off x="1832052" y="4522064"/>
                <a:ext cx="251757" cy="103420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10" name="Straight Arrow Connector 209"/>
              <p:cNvCxnSpPr/>
              <p:nvPr/>
            </p:nvCxnSpPr>
            <p:spPr>
              <a:xfrm>
                <a:off x="1869462" y="4617020"/>
                <a:ext cx="0" cy="121854"/>
              </a:xfrm>
              <a:prstGeom prst="straightConnector1">
                <a:avLst/>
              </a:prstGeom>
              <a:ln w="6350" cmpd="sng">
                <a:solidFill>
                  <a:srgbClr val="0070C0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Straight Arrow Connector 210"/>
              <p:cNvCxnSpPr/>
              <p:nvPr/>
            </p:nvCxnSpPr>
            <p:spPr>
              <a:xfrm>
                <a:off x="1957930" y="4614996"/>
                <a:ext cx="0" cy="121854"/>
              </a:xfrm>
              <a:prstGeom prst="straightConnector1">
                <a:avLst/>
              </a:prstGeom>
              <a:ln w="6350" cmpd="sng">
                <a:solidFill>
                  <a:srgbClr val="0070C0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2" name="Arc 211"/>
              <p:cNvSpPr/>
              <p:nvPr/>
            </p:nvSpPr>
            <p:spPr>
              <a:xfrm rot="16200000">
                <a:off x="851165" y="4406643"/>
                <a:ext cx="148090" cy="209945"/>
              </a:xfrm>
              <a:prstGeom prst="arc">
                <a:avLst>
                  <a:gd name="adj1" fmla="val 11039415"/>
                  <a:gd name="adj2" fmla="val 21377078"/>
                </a:avLst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13" name="Straight Arrow Connector 212"/>
              <p:cNvCxnSpPr/>
              <p:nvPr/>
            </p:nvCxnSpPr>
            <p:spPr>
              <a:xfrm>
                <a:off x="2049126" y="4617020"/>
                <a:ext cx="0" cy="121854"/>
              </a:xfrm>
              <a:prstGeom prst="straightConnector1">
                <a:avLst/>
              </a:prstGeom>
              <a:ln w="6350" cmpd="sng">
                <a:solidFill>
                  <a:srgbClr val="0070C0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4" name="Arc 213"/>
              <p:cNvSpPr/>
              <p:nvPr/>
            </p:nvSpPr>
            <p:spPr>
              <a:xfrm rot="16200000">
                <a:off x="1759202" y="4403042"/>
                <a:ext cx="141066" cy="209502"/>
              </a:xfrm>
              <a:prstGeom prst="arc">
                <a:avLst>
                  <a:gd name="adj1" fmla="val 10716479"/>
                  <a:gd name="adj2" fmla="val 20923847"/>
                </a:avLst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5" name="Rectangle 214"/>
              <p:cNvSpPr/>
              <p:nvPr/>
            </p:nvSpPr>
            <p:spPr>
              <a:xfrm>
                <a:off x="1378493" y="4513281"/>
                <a:ext cx="251757" cy="103420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16" name="Straight Arrow Connector 215"/>
              <p:cNvCxnSpPr/>
              <p:nvPr/>
            </p:nvCxnSpPr>
            <p:spPr>
              <a:xfrm>
                <a:off x="1415312" y="4614996"/>
                <a:ext cx="0" cy="121854"/>
              </a:xfrm>
              <a:prstGeom prst="straightConnector1">
                <a:avLst/>
              </a:prstGeom>
              <a:ln w="6350" cmpd="sng">
                <a:solidFill>
                  <a:srgbClr val="0070C0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7" name="Straight Arrow Connector 216"/>
              <p:cNvCxnSpPr/>
              <p:nvPr/>
            </p:nvCxnSpPr>
            <p:spPr>
              <a:xfrm>
                <a:off x="1504371" y="4614996"/>
                <a:ext cx="0" cy="121854"/>
              </a:xfrm>
              <a:prstGeom prst="straightConnector1">
                <a:avLst/>
              </a:prstGeom>
              <a:ln w="6350" cmpd="sng">
                <a:solidFill>
                  <a:srgbClr val="0070C0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8" name="Straight Arrow Connector 217"/>
              <p:cNvCxnSpPr/>
              <p:nvPr/>
            </p:nvCxnSpPr>
            <p:spPr>
              <a:xfrm>
                <a:off x="1586252" y="4616701"/>
                <a:ext cx="0" cy="121854"/>
              </a:xfrm>
              <a:prstGeom prst="straightConnector1">
                <a:avLst/>
              </a:prstGeom>
              <a:ln w="6350" cmpd="sng">
                <a:solidFill>
                  <a:srgbClr val="0070C0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9" name="Arc 218"/>
              <p:cNvSpPr/>
              <p:nvPr/>
            </p:nvSpPr>
            <p:spPr>
              <a:xfrm rot="16200000">
                <a:off x="2218935" y="4401619"/>
                <a:ext cx="139302" cy="206882"/>
              </a:xfrm>
              <a:prstGeom prst="arc">
                <a:avLst>
                  <a:gd name="adj1" fmla="val 10716479"/>
                  <a:gd name="adj2" fmla="val 20869734"/>
                </a:avLst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20" name="Straight Connector 219"/>
              <p:cNvCxnSpPr>
                <a:stCxn id="116" idx="2"/>
                <a:endCxn id="212" idx="2"/>
              </p:cNvCxnSpPr>
              <p:nvPr/>
            </p:nvCxnSpPr>
            <p:spPr>
              <a:xfrm flipH="1">
                <a:off x="920407" y="4434681"/>
                <a:ext cx="2210267" cy="2968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1" name="Rectangle 220"/>
              <p:cNvSpPr/>
              <p:nvPr/>
            </p:nvSpPr>
            <p:spPr>
              <a:xfrm>
                <a:off x="912645" y="4520888"/>
                <a:ext cx="251757" cy="103421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22" name="Straight Arrow Connector 221"/>
              <p:cNvCxnSpPr/>
              <p:nvPr/>
            </p:nvCxnSpPr>
            <p:spPr>
              <a:xfrm>
                <a:off x="950055" y="4615843"/>
                <a:ext cx="0" cy="121854"/>
              </a:xfrm>
              <a:prstGeom prst="straightConnector1">
                <a:avLst/>
              </a:prstGeom>
              <a:ln w="6350" cmpd="sng">
                <a:solidFill>
                  <a:srgbClr val="0070C0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3" name="Straight Arrow Connector 222"/>
              <p:cNvCxnSpPr/>
              <p:nvPr/>
            </p:nvCxnSpPr>
            <p:spPr>
              <a:xfrm>
                <a:off x="1044834" y="4614995"/>
                <a:ext cx="0" cy="121854"/>
              </a:xfrm>
              <a:prstGeom prst="straightConnector1">
                <a:avLst/>
              </a:prstGeom>
              <a:ln w="6350" cmpd="sng">
                <a:solidFill>
                  <a:srgbClr val="0070C0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4" name="Straight Arrow Connector 223"/>
              <p:cNvCxnSpPr/>
              <p:nvPr/>
            </p:nvCxnSpPr>
            <p:spPr>
              <a:xfrm>
                <a:off x="1130577" y="4614995"/>
                <a:ext cx="0" cy="121854"/>
              </a:xfrm>
              <a:prstGeom prst="straightConnector1">
                <a:avLst/>
              </a:prstGeom>
              <a:ln w="6350" cmpd="sng">
                <a:solidFill>
                  <a:srgbClr val="0070C0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5" name="Rectangle 224"/>
              <p:cNvSpPr/>
              <p:nvPr/>
            </p:nvSpPr>
            <p:spPr>
              <a:xfrm>
                <a:off x="2287817" y="4520888"/>
                <a:ext cx="251757" cy="103421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26" name="Straight Arrow Connector 225"/>
              <p:cNvCxnSpPr/>
              <p:nvPr/>
            </p:nvCxnSpPr>
            <p:spPr>
              <a:xfrm>
                <a:off x="2325227" y="4615843"/>
                <a:ext cx="0" cy="121854"/>
              </a:xfrm>
              <a:prstGeom prst="straightConnector1">
                <a:avLst/>
              </a:prstGeom>
              <a:ln w="6350" cmpd="sng">
                <a:solidFill>
                  <a:srgbClr val="0070C0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7" name="Straight Arrow Connector 226"/>
              <p:cNvCxnSpPr/>
              <p:nvPr/>
            </p:nvCxnSpPr>
            <p:spPr>
              <a:xfrm>
                <a:off x="2413696" y="4613820"/>
                <a:ext cx="0" cy="121854"/>
              </a:xfrm>
              <a:prstGeom prst="straightConnector1">
                <a:avLst/>
              </a:prstGeom>
              <a:ln w="6350" cmpd="sng">
                <a:solidFill>
                  <a:srgbClr val="0070C0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8" name="Straight Arrow Connector 227"/>
              <p:cNvCxnSpPr/>
              <p:nvPr/>
            </p:nvCxnSpPr>
            <p:spPr>
              <a:xfrm>
                <a:off x="2504892" y="4615843"/>
                <a:ext cx="0" cy="121854"/>
              </a:xfrm>
              <a:prstGeom prst="straightConnector1">
                <a:avLst/>
              </a:prstGeom>
              <a:ln w="6350" cmpd="sng">
                <a:solidFill>
                  <a:srgbClr val="0070C0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9" name="Arc 228"/>
              <p:cNvSpPr/>
              <p:nvPr/>
            </p:nvSpPr>
            <p:spPr>
              <a:xfrm rot="16200000">
                <a:off x="740786" y="4743258"/>
                <a:ext cx="224298" cy="227979"/>
              </a:xfrm>
              <a:prstGeom prst="arc">
                <a:avLst>
                  <a:gd name="adj1" fmla="val 11039415"/>
                  <a:gd name="adj2" fmla="val 21377078"/>
                </a:avLst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0" name="Arc 229"/>
              <p:cNvSpPr/>
              <p:nvPr/>
            </p:nvSpPr>
            <p:spPr>
              <a:xfrm rot="16200000">
                <a:off x="1306909" y="4403531"/>
                <a:ext cx="148090" cy="209945"/>
              </a:xfrm>
              <a:prstGeom prst="arc">
                <a:avLst>
                  <a:gd name="adj1" fmla="val 11039415"/>
                  <a:gd name="adj2" fmla="val 20228573"/>
                </a:avLst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179" name="TextBox 178"/>
          <p:cNvSpPr txBox="1"/>
          <p:nvPr/>
        </p:nvSpPr>
        <p:spPr>
          <a:xfrm>
            <a:off x="11082361" y="4747410"/>
            <a:ext cx="14345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Drive Beam</a:t>
            </a:r>
            <a:endParaRPr lang="en-GB" sz="1400" dirty="0"/>
          </a:p>
        </p:txBody>
      </p:sp>
      <p:sp>
        <p:nvSpPr>
          <p:cNvPr id="180" name="TextBox 179"/>
          <p:cNvSpPr txBox="1"/>
          <p:nvPr/>
        </p:nvSpPr>
        <p:spPr>
          <a:xfrm>
            <a:off x="11184035" y="5966414"/>
            <a:ext cx="14345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Main Beam</a:t>
            </a:r>
            <a:endParaRPr lang="en-GB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594123" y="6301312"/>
            <a:ext cx="597877" cy="556688"/>
          </a:xfrm>
        </p:spPr>
        <p:txBody>
          <a:bodyPr/>
          <a:lstStyle/>
          <a:p>
            <a:fld id="{6D22F896-40B5-4ADD-8801-0D06FADFA095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724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4747409"/>
            <a:ext cx="12192000" cy="1526783"/>
            <a:chOff x="0" y="4747409"/>
            <a:chExt cx="12192000" cy="1526783"/>
          </a:xfrm>
        </p:grpSpPr>
        <p:sp>
          <p:nvSpPr>
            <p:cNvPr id="181" name="Rectangle 180"/>
            <p:cNvSpPr/>
            <p:nvPr/>
          </p:nvSpPr>
          <p:spPr>
            <a:xfrm>
              <a:off x="0" y="4747409"/>
              <a:ext cx="12192000" cy="1526783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5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47212" y="4953997"/>
              <a:ext cx="12075248" cy="1159486"/>
              <a:chOff x="-62325" y="5126946"/>
              <a:chExt cx="12075248" cy="992314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43862" y="5126946"/>
                <a:ext cx="11969061" cy="992314"/>
                <a:chOff x="-3726766" y="4942668"/>
                <a:chExt cx="14651143" cy="1068224"/>
              </a:xfrm>
            </p:grpSpPr>
            <p:grpSp>
              <p:nvGrpSpPr>
                <p:cNvPr id="400" name="Group 399"/>
                <p:cNvGrpSpPr/>
                <p:nvPr/>
              </p:nvGrpSpPr>
              <p:grpSpPr>
                <a:xfrm>
                  <a:off x="-3726766" y="4942668"/>
                  <a:ext cx="14651143" cy="1068224"/>
                  <a:chOff x="-7350880" y="4527678"/>
                  <a:chExt cx="18255750" cy="1480706"/>
                </a:xfrm>
              </p:grpSpPr>
              <p:grpSp>
                <p:nvGrpSpPr>
                  <p:cNvPr id="401" name="Group 400"/>
                  <p:cNvGrpSpPr/>
                  <p:nvPr/>
                </p:nvGrpSpPr>
                <p:grpSpPr>
                  <a:xfrm>
                    <a:off x="-7350880" y="4527678"/>
                    <a:ext cx="18255750" cy="1480706"/>
                    <a:chOff x="-6985658" y="4575838"/>
                    <a:chExt cx="18255750" cy="1480706"/>
                  </a:xfrm>
                </p:grpSpPr>
                <p:grpSp>
                  <p:nvGrpSpPr>
                    <p:cNvPr id="407" name="Group 406"/>
                    <p:cNvGrpSpPr/>
                    <p:nvPr/>
                  </p:nvGrpSpPr>
                  <p:grpSpPr>
                    <a:xfrm>
                      <a:off x="-6985658" y="4575838"/>
                      <a:ext cx="18255750" cy="1480706"/>
                      <a:chOff x="-6985658" y="4575838"/>
                      <a:chExt cx="18255750" cy="1480706"/>
                    </a:xfrm>
                  </p:grpSpPr>
                  <p:grpSp>
                    <p:nvGrpSpPr>
                      <p:cNvPr id="410" name="Group 409"/>
                      <p:cNvGrpSpPr/>
                      <p:nvPr/>
                    </p:nvGrpSpPr>
                    <p:grpSpPr>
                      <a:xfrm>
                        <a:off x="-6985658" y="4575838"/>
                        <a:ext cx="18255750" cy="1480706"/>
                        <a:chOff x="-7825385" y="4474373"/>
                        <a:chExt cx="18255750" cy="1480706"/>
                      </a:xfrm>
                    </p:grpSpPr>
                    <p:grpSp>
                      <p:nvGrpSpPr>
                        <p:cNvPr id="433" name="Group 432"/>
                        <p:cNvGrpSpPr/>
                        <p:nvPr/>
                      </p:nvGrpSpPr>
                      <p:grpSpPr>
                        <a:xfrm>
                          <a:off x="-7825385" y="4474373"/>
                          <a:ext cx="18255750" cy="1480706"/>
                          <a:chOff x="-8304356" y="4422056"/>
                          <a:chExt cx="18255750" cy="1480706"/>
                        </a:xfrm>
                      </p:grpSpPr>
                      <p:grpSp>
                        <p:nvGrpSpPr>
                          <p:cNvPr id="459" name="Group 458"/>
                          <p:cNvGrpSpPr/>
                          <p:nvPr/>
                        </p:nvGrpSpPr>
                        <p:grpSpPr>
                          <a:xfrm>
                            <a:off x="-8304356" y="4422056"/>
                            <a:ext cx="18255750" cy="1480706"/>
                            <a:chOff x="-4157437" y="2678974"/>
                            <a:chExt cx="9942701" cy="877257"/>
                          </a:xfrm>
                        </p:grpSpPr>
                        <p:cxnSp>
                          <p:nvCxnSpPr>
                            <p:cNvPr id="470" name="Straight Arrow Connector 469"/>
                            <p:cNvCxnSpPr>
                              <a:endCxn id="460" idx="1"/>
                            </p:cNvCxnSpPr>
                            <p:nvPr/>
                          </p:nvCxnSpPr>
                          <p:spPr>
                            <a:xfrm flipV="1">
                              <a:off x="5055441" y="3152888"/>
                              <a:ext cx="449614" cy="1113"/>
                            </a:xfrm>
                            <a:prstGeom prst="straightConnector1">
                              <a:avLst/>
                            </a:prstGeom>
                            <a:ln w="6350" cmpd="sng">
                              <a:solidFill>
                                <a:schemeClr val="bg1">
                                  <a:lumMod val="95000"/>
                                  <a:lumOff val="5000"/>
                                </a:schemeClr>
                              </a:solidFill>
                              <a:headEnd w="sm" len="sm"/>
                              <a:tailEnd type="triangle" w="sm" len="sm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grpSp>
                          <p:nvGrpSpPr>
                            <p:cNvPr id="471" name="Group 470"/>
                            <p:cNvGrpSpPr/>
                            <p:nvPr/>
                          </p:nvGrpSpPr>
                          <p:grpSpPr>
                            <a:xfrm>
                              <a:off x="-4157437" y="3157471"/>
                              <a:ext cx="9706388" cy="212839"/>
                              <a:chOff x="-4157437" y="3157471"/>
                              <a:chExt cx="9706388" cy="212839"/>
                            </a:xfrm>
                          </p:grpSpPr>
                          <p:cxnSp>
                            <p:nvCxnSpPr>
                              <p:cNvPr id="491" name="Straight Connector 490"/>
                              <p:cNvCxnSpPr/>
                              <p:nvPr/>
                            </p:nvCxnSpPr>
                            <p:spPr>
                              <a:xfrm flipV="1">
                                <a:off x="3629445" y="3157471"/>
                                <a:ext cx="1430227" cy="131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FF00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492" name="Straight Connector 491"/>
                              <p:cNvCxnSpPr>
                                <a:stCxn id="229" idx="0"/>
                                <a:endCxn id="472" idx="0"/>
                              </p:cNvCxnSpPr>
                              <p:nvPr/>
                            </p:nvCxnSpPr>
                            <p:spPr>
                              <a:xfrm>
                                <a:off x="-4157437" y="3352343"/>
                                <a:ext cx="9706388" cy="17967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FF00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  <p:sp>
                          <p:nvSpPr>
                            <p:cNvPr id="472" name="Arc 471"/>
                            <p:cNvSpPr/>
                            <p:nvPr/>
                          </p:nvSpPr>
                          <p:spPr>
                            <a:xfrm>
                              <a:off x="5473849" y="3370253"/>
                              <a:ext cx="155707" cy="185978"/>
                            </a:xfrm>
                            <a:prstGeom prst="arc">
                              <a:avLst>
                                <a:gd name="adj1" fmla="val 16091704"/>
                                <a:gd name="adj2" fmla="val 0"/>
                              </a:avLst>
                            </a:prstGeom>
                            <a:ln w="25400">
                              <a:solidFill>
                                <a:srgbClr val="FF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sp>
                          <p:nvSpPr>
                            <p:cNvPr id="473" name="Arc 472"/>
                            <p:cNvSpPr/>
                            <p:nvPr/>
                          </p:nvSpPr>
                          <p:spPr>
                            <a:xfrm flipH="1">
                              <a:off x="5629557" y="3370253"/>
                              <a:ext cx="155707" cy="185978"/>
                            </a:xfrm>
                            <a:prstGeom prst="arc">
                              <a:avLst>
                                <a:gd name="adj1" fmla="val 16091704"/>
                                <a:gd name="adj2" fmla="val 0"/>
                              </a:avLst>
                            </a:prstGeom>
                            <a:ln w="25400">
                              <a:solidFill>
                                <a:srgbClr val="FF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grpSp>
                          <p:nvGrpSpPr>
                            <p:cNvPr id="474" name="Group 473"/>
                            <p:cNvGrpSpPr/>
                            <p:nvPr/>
                          </p:nvGrpSpPr>
                          <p:grpSpPr>
                            <a:xfrm>
                              <a:off x="3614978" y="2678974"/>
                              <a:ext cx="2154941" cy="474480"/>
                              <a:chOff x="3614978" y="2678974"/>
                              <a:chExt cx="2154941" cy="474480"/>
                            </a:xfrm>
                          </p:grpSpPr>
                          <p:grpSp>
                            <p:nvGrpSpPr>
                              <p:cNvPr id="475" name="Group 474"/>
                              <p:cNvGrpSpPr/>
                              <p:nvPr/>
                            </p:nvGrpSpPr>
                            <p:grpSpPr>
                              <a:xfrm>
                                <a:off x="3614978" y="2864893"/>
                                <a:ext cx="1918107" cy="288561"/>
                                <a:chOff x="3462578" y="3145976"/>
                                <a:chExt cx="1918107" cy="288561"/>
                              </a:xfrm>
                            </p:grpSpPr>
                            <p:sp>
                              <p:nvSpPr>
                                <p:cNvPr id="478" name="Rectangle 477"/>
                                <p:cNvSpPr/>
                                <p:nvPr/>
                              </p:nvSpPr>
                              <p:spPr>
                                <a:xfrm>
                                  <a:off x="4303700" y="3236281"/>
                                  <a:ext cx="209175" cy="94315"/>
                                </a:xfrm>
                                <a:prstGeom prst="rect">
                                  <a:avLst/>
                                </a:prstGeom>
                                <a:solidFill>
                                  <a:srgbClr val="0070C0"/>
                                </a:solidFill>
                                <a:ln>
                                  <a:noFill/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GB"/>
                                </a:p>
                              </p:txBody>
                            </p:sp>
                            <p:cxnSp>
                              <p:nvCxnSpPr>
                                <p:cNvPr id="479" name="Straight Arrow Connector 478"/>
                                <p:cNvCxnSpPr/>
                                <p:nvPr/>
                              </p:nvCxnSpPr>
                              <p:spPr>
                                <a:xfrm>
                                  <a:off x="4334782" y="3322877"/>
                                  <a:ext cx="0" cy="111126"/>
                                </a:xfrm>
                                <a:prstGeom prst="straightConnector1">
                                  <a:avLst/>
                                </a:prstGeom>
                                <a:ln w="6350" cmpd="sng">
                                  <a:solidFill>
                                    <a:srgbClr val="0070C0"/>
                                  </a:solidFill>
                                  <a:headEnd w="sm" len="sm"/>
                                  <a:tailEnd type="triangle" w="sm" len="sm"/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480" name="Straight Arrow Connector 479"/>
                                <p:cNvCxnSpPr/>
                                <p:nvPr/>
                              </p:nvCxnSpPr>
                              <p:spPr>
                                <a:xfrm>
                                  <a:off x="4408287" y="3321031"/>
                                  <a:ext cx="0" cy="111126"/>
                                </a:xfrm>
                                <a:prstGeom prst="straightConnector1">
                                  <a:avLst/>
                                </a:prstGeom>
                                <a:ln w="6350" cmpd="sng">
                                  <a:solidFill>
                                    <a:srgbClr val="0070C0"/>
                                  </a:solidFill>
                                  <a:headEnd w="sm" len="sm"/>
                                  <a:tailEnd type="triangle" w="sm" len="sm"/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sp>
                              <p:nvSpPr>
                                <p:cNvPr id="481" name="Arc 480"/>
                                <p:cNvSpPr/>
                                <p:nvPr/>
                              </p:nvSpPr>
                              <p:spPr>
                                <a:xfrm rot="16200000">
                                  <a:off x="3482270" y="3135983"/>
                                  <a:ext cx="135052" cy="174435"/>
                                </a:xfrm>
                                <a:prstGeom prst="arc">
                                  <a:avLst>
                                    <a:gd name="adj1" fmla="val 11039415"/>
                                    <a:gd name="adj2" fmla="val 0"/>
                                  </a:avLst>
                                </a:prstGeom>
                                <a:ln w="25400">
                                  <a:solidFill>
                                    <a:srgbClr val="FF0000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GB"/>
                                </a:p>
                              </p:txBody>
                            </p:sp>
                            <p:cxnSp>
                              <p:nvCxnSpPr>
                                <p:cNvPr id="482" name="Straight Arrow Connector 481"/>
                                <p:cNvCxnSpPr/>
                                <p:nvPr/>
                              </p:nvCxnSpPr>
                              <p:spPr>
                                <a:xfrm>
                                  <a:off x="4484058" y="3322877"/>
                                  <a:ext cx="0" cy="111126"/>
                                </a:xfrm>
                                <a:prstGeom prst="straightConnector1">
                                  <a:avLst/>
                                </a:prstGeom>
                                <a:ln w="6350" cmpd="sng">
                                  <a:solidFill>
                                    <a:srgbClr val="0070C0"/>
                                  </a:solidFill>
                                  <a:headEnd w="sm" len="sm"/>
                                  <a:tailEnd type="triangle" w="sm" len="sm"/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sp>
                              <p:nvSpPr>
                                <p:cNvPr id="483" name="Arc 482"/>
                                <p:cNvSpPr/>
                                <p:nvPr/>
                              </p:nvSpPr>
                              <p:spPr>
                                <a:xfrm rot="16200000">
                                  <a:off x="4235909" y="3131467"/>
                                  <a:ext cx="131055" cy="174435"/>
                                </a:xfrm>
                                <a:prstGeom prst="arc">
                                  <a:avLst>
                                    <a:gd name="adj1" fmla="val 10716479"/>
                                    <a:gd name="adj2" fmla="val 0"/>
                                  </a:avLst>
                                </a:prstGeom>
                                <a:ln w="25400">
                                  <a:solidFill>
                                    <a:srgbClr val="FF0000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GB"/>
                                </a:p>
                              </p:txBody>
                            </p:sp>
                            <p:sp>
                              <p:nvSpPr>
                                <p:cNvPr id="484" name="Rectangle 483"/>
                                <p:cNvSpPr/>
                                <p:nvPr/>
                              </p:nvSpPr>
                              <p:spPr>
                                <a:xfrm>
                                  <a:off x="3921738" y="3232685"/>
                                  <a:ext cx="209175" cy="94315"/>
                                </a:xfrm>
                                <a:prstGeom prst="rect">
                                  <a:avLst/>
                                </a:prstGeom>
                                <a:solidFill>
                                  <a:srgbClr val="0070C0"/>
                                </a:solidFill>
                                <a:ln>
                                  <a:noFill/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GB"/>
                                </a:p>
                              </p:txBody>
                            </p:sp>
                            <p:cxnSp>
                              <p:nvCxnSpPr>
                                <p:cNvPr id="485" name="Straight Arrow Connector 484"/>
                                <p:cNvCxnSpPr/>
                                <p:nvPr/>
                              </p:nvCxnSpPr>
                              <p:spPr>
                                <a:xfrm>
                                  <a:off x="3952329" y="3323411"/>
                                  <a:ext cx="0" cy="111126"/>
                                </a:xfrm>
                                <a:prstGeom prst="straightConnector1">
                                  <a:avLst/>
                                </a:prstGeom>
                                <a:ln w="6350" cmpd="sng">
                                  <a:solidFill>
                                    <a:srgbClr val="0070C0"/>
                                  </a:solidFill>
                                  <a:headEnd w="sm" len="sm"/>
                                  <a:tailEnd type="triangle" w="sm" len="sm"/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486" name="Straight Arrow Connector 485"/>
                                <p:cNvCxnSpPr/>
                                <p:nvPr/>
                              </p:nvCxnSpPr>
                              <p:spPr>
                                <a:xfrm>
                                  <a:off x="4026325" y="3323411"/>
                                  <a:ext cx="0" cy="111126"/>
                                </a:xfrm>
                                <a:prstGeom prst="straightConnector1">
                                  <a:avLst/>
                                </a:prstGeom>
                                <a:ln w="6350" cmpd="sng">
                                  <a:solidFill>
                                    <a:srgbClr val="0070C0"/>
                                  </a:solidFill>
                                  <a:headEnd w="sm" len="sm"/>
                                  <a:tailEnd type="triangle" w="sm" len="sm"/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sp>
                              <p:nvSpPr>
                                <p:cNvPr id="487" name="Arc 486"/>
                                <p:cNvSpPr/>
                                <p:nvPr/>
                              </p:nvSpPr>
                              <p:spPr>
                                <a:xfrm rot="16200000">
                                  <a:off x="3853415" y="3133467"/>
                                  <a:ext cx="135052" cy="174435"/>
                                </a:xfrm>
                                <a:prstGeom prst="arc">
                                  <a:avLst>
                                    <a:gd name="adj1" fmla="val 10716479"/>
                                    <a:gd name="adj2" fmla="val 0"/>
                                  </a:avLst>
                                </a:prstGeom>
                                <a:ln w="25400">
                                  <a:solidFill>
                                    <a:srgbClr val="FF0000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GB"/>
                                </a:p>
                              </p:txBody>
                            </p:sp>
                            <p:cxnSp>
                              <p:nvCxnSpPr>
                                <p:cNvPr id="488" name="Straight Arrow Connector 487"/>
                                <p:cNvCxnSpPr/>
                                <p:nvPr/>
                              </p:nvCxnSpPr>
                              <p:spPr>
                                <a:xfrm>
                                  <a:off x="4094357" y="3322877"/>
                                  <a:ext cx="0" cy="111126"/>
                                </a:xfrm>
                                <a:prstGeom prst="straightConnector1">
                                  <a:avLst/>
                                </a:prstGeom>
                                <a:ln w="6350" cmpd="sng">
                                  <a:solidFill>
                                    <a:srgbClr val="0070C0"/>
                                  </a:solidFill>
                                  <a:headEnd w="sm" len="sm"/>
                                  <a:tailEnd type="triangle" w="sm" len="sm"/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sp>
                              <p:nvSpPr>
                                <p:cNvPr id="489" name="Arc 488"/>
                                <p:cNvSpPr/>
                                <p:nvPr/>
                              </p:nvSpPr>
                              <p:spPr>
                                <a:xfrm rot="16200000">
                                  <a:off x="4609344" y="3127623"/>
                                  <a:ext cx="135052" cy="174435"/>
                                </a:xfrm>
                                <a:prstGeom prst="arc">
                                  <a:avLst>
                                    <a:gd name="adj1" fmla="val 10716479"/>
                                    <a:gd name="adj2" fmla="val 0"/>
                                  </a:avLst>
                                </a:prstGeom>
                                <a:ln w="25400">
                                  <a:solidFill>
                                    <a:srgbClr val="FF0000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GB"/>
                                </a:p>
                              </p:txBody>
                            </p:sp>
                            <p:cxnSp>
                              <p:nvCxnSpPr>
                                <p:cNvPr id="490" name="Straight Connector 489"/>
                                <p:cNvCxnSpPr>
                                  <a:stCxn id="476" idx="0"/>
                                </p:cNvCxnSpPr>
                                <p:nvPr/>
                              </p:nvCxnSpPr>
                              <p:spPr>
                                <a:xfrm flipH="1">
                                  <a:off x="3481316" y="3145976"/>
                                  <a:ext cx="1899369" cy="7181"/>
                                </a:xfrm>
                                <a:prstGeom prst="line">
                                  <a:avLst/>
                                </a:prstGeom>
                                <a:ln w="25400">
                                  <a:solidFill>
                                    <a:srgbClr val="FF0000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</p:grpSp>
                          <p:sp>
                            <p:nvSpPr>
                              <p:cNvPr id="476" name="Arc 475"/>
                              <p:cNvSpPr/>
                              <p:nvPr/>
                            </p:nvSpPr>
                            <p:spPr>
                              <a:xfrm flipV="1">
                                <a:off x="5460522" y="2678974"/>
                                <a:ext cx="150511" cy="185978"/>
                              </a:xfrm>
                              <a:prstGeom prst="arc">
                                <a:avLst>
                                  <a:gd name="adj1" fmla="val 16091704"/>
                                  <a:gd name="adj2" fmla="val 0"/>
                                </a:avLst>
                              </a:prstGeom>
                              <a:ln w="25400">
                                <a:solidFill>
                                  <a:srgbClr val="FF00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sp>
                            <p:nvSpPr>
                              <p:cNvPr id="477" name="Arc 476"/>
                              <p:cNvSpPr/>
                              <p:nvPr/>
                            </p:nvSpPr>
                            <p:spPr>
                              <a:xfrm flipH="1" flipV="1">
                                <a:off x="5619408" y="2679196"/>
                                <a:ext cx="150511" cy="185978"/>
                              </a:xfrm>
                              <a:prstGeom prst="arc">
                                <a:avLst>
                                  <a:gd name="adj1" fmla="val 16091704"/>
                                  <a:gd name="adj2" fmla="val 0"/>
                                </a:avLst>
                              </a:prstGeom>
                              <a:ln w="25400">
                                <a:solidFill>
                                  <a:srgbClr val="FF00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</p:grpSp>
                      </p:grpSp>
                      <p:sp>
                        <p:nvSpPr>
                          <p:cNvPr id="460" name="Rectangle 459"/>
                          <p:cNvSpPr/>
                          <p:nvPr/>
                        </p:nvSpPr>
                        <p:spPr>
                          <a:xfrm>
                            <a:off x="9436903" y="5075398"/>
                            <a:ext cx="384065" cy="293138"/>
                          </a:xfrm>
                          <a:prstGeom prst="rect">
                            <a:avLst/>
                          </a:prstGeom>
                          <a:solidFill>
                            <a:srgbClr val="0070C0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461" name="Rectangle 460"/>
                          <p:cNvSpPr/>
                          <p:nvPr/>
                        </p:nvSpPr>
                        <p:spPr>
                          <a:xfrm>
                            <a:off x="6117680" y="4884857"/>
                            <a:ext cx="384065" cy="159193"/>
                          </a:xfrm>
                          <a:prstGeom prst="rect">
                            <a:avLst/>
                          </a:prstGeom>
                          <a:solidFill>
                            <a:srgbClr val="0070C0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cxnSp>
                        <p:nvCxnSpPr>
                          <p:cNvPr id="462" name="Straight Arrow Connector 461"/>
                          <p:cNvCxnSpPr/>
                          <p:nvPr/>
                        </p:nvCxnSpPr>
                        <p:spPr>
                          <a:xfrm>
                            <a:off x="6174750" y="5031021"/>
                            <a:ext cx="0" cy="187568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463" name="Straight Arrow Connector 462"/>
                          <p:cNvCxnSpPr/>
                          <p:nvPr/>
                        </p:nvCxnSpPr>
                        <p:spPr>
                          <a:xfrm>
                            <a:off x="6309712" y="5027906"/>
                            <a:ext cx="0" cy="187568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464" name="Straight Arrow Connector 463"/>
                          <p:cNvCxnSpPr/>
                          <p:nvPr/>
                        </p:nvCxnSpPr>
                        <p:spPr>
                          <a:xfrm>
                            <a:off x="6448835" y="5031021"/>
                            <a:ext cx="0" cy="187568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465" name="Rectangle 464"/>
                          <p:cNvSpPr/>
                          <p:nvPr/>
                        </p:nvSpPr>
                        <p:spPr>
                          <a:xfrm>
                            <a:off x="8188912" y="4884857"/>
                            <a:ext cx="384065" cy="159193"/>
                          </a:xfrm>
                          <a:prstGeom prst="rect">
                            <a:avLst/>
                          </a:prstGeom>
                          <a:solidFill>
                            <a:srgbClr val="0070C0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cxnSp>
                        <p:nvCxnSpPr>
                          <p:cNvPr id="466" name="Straight Arrow Connector 465"/>
                          <p:cNvCxnSpPr/>
                          <p:nvPr/>
                        </p:nvCxnSpPr>
                        <p:spPr>
                          <a:xfrm>
                            <a:off x="8245982" y="5031021"/>
                            <a:ext cx="0" cy="187568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467" name="Straight Arrow Connector 466"/>
                          <p:cNvCxnSpPr/>
                          <p:nvPr/>
                        </p:nvCxnSpPr>
                        <p:spPr>
                          <a:xfrm>
                            <a:off x="8380944" y="5027906"/>
                            <a:ext cx="0" cy="187568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468" name="Straight Arrow Connector 467"/>
                          <p:cNvCxnSpPr/>
                          <p:nvPr/>
                        </p:nvCxnSpPr>
                        <p:spPr>
                          <a:xfrm>
                            <a:off x="8520067" y="5031021"/>
                            <a:ext cx="0" cy="187568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grpSp>
                      <p:nvGrpSpPr>
                        <p:cNvPr id="434" name="Group 433"/>
                        <p:cNvGrpSpPr/>
                        <p:nvPr/>
                      </p:nvGrpSpPr>
                      <p:grpSpPr>
                        <a:xfrm>
                          <a:off x="3691348" y="4804555"/>
                          <a:ext cx="2914306" cy="483861"/>
                          <a:chOff x="5967354" y="4735651"/>
                          <a:chExt cx="2945473" cy="499135"/>
                        </a:xfrm>
                      </p:grpSpPr>
                      <p:grpSp>
                        <p:nvGrpSpPr>
                          <p:cNvPr id="435" name="Group 434"/>
                          <p:cNvGrpSpPr/>
                          <p:nvPr/>
                        </p:nvGrpSpPr>
                        <p:grpSpPr>
                          <a:xfrm>
                            <a:off x="5967354" y="4735651"/>
                            <a:ext cx="2945473" cy="499135"/>
                            <a:chOff x="3615423" y="2864767"/>
                            <a:chExt cx="1604205" cy="295717"/>
                          </a:xfrm>
                        </p:grpSpPr>
                        <p:cxnSp>
                          <p:nvCxnSpPr>
                            <p:cNvPr id="444" name="Straight Connector 443"/>
                            <p:cNvCxnSpPr/>
                            <p:nvPr/>
                          </p:nvCxnSpPr>
                          <p:spPr>
                            <a:xfrm>
                              <a:off x="3629445" y="3158782"/>
                              <a:ext cx="1520971" cy="1702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FF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grpSp>
                          <p:nvGrpSpPr>
                            <p:cNvPr id="445" name="Group 444"/>
                            <p:cNvGrpSpPr/>
                            <p:nvPr/>
                          </p:nvGrpSpPr>
                          <p:grpSpPr>
                            <a:xfrm>
                              <a:off x="3615423" y="2864767"/>
                              <a:ext cx="1604205" cy="288153"/>
                              <a:chOff x="3463023" y="3145850"/>
                              <a:chExt cx="1604205" cy="288153"/>
                            </a:xfrm>
                          </p:grpSpPr>
                          <p:sp>
                            <p:nvSpPr>
                              <p:cNvPr id="446" name="Rectangle 445"/>
                              <p:cNvSpPr/>
                              <p:nvPr/>
                            </p:nvSpPr>
                            <p:spPr>
                              <a:xfrm>
                                <a:off x="4303700" y="3236281"/>
                                <a:ext cx="209175" cy="94315"/>
                              </a:xfrm>
                              <a:prstGeom prst="rect">
                                <a:avLst/>
                              </a:prstGeom>
                              <a:solidFill>
                                <a:srgbClr val="0070C0"/>
                              </a:solidFill>
                              <a:ln>
                                <a:noFill/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cxnSp>
                            <p:nvCxnSpPr>
                              <p:cNvPr id="447" name="Straight Arrow Connector 446"/>
                              <p:cNvCxnSpPr/>
                              <p:nvPr/>
                            </p:nvCxnSpPr>
                            <p:spPr>
                              <a:xfrm>
                                <a:off x="4334782" y="3322877"/>
                                <a:ext cx="0" cy="111126"/>
                              </a:xfrm>
                              <a:prstGeom prst="straightConnector1">
                                <a:avLst/>
                              </a:prstGeom>
                              <a:ln w="6350" cmpd="sng">
                                <a:solidFill>
                                  <a:srgbClr val="0070C0"/>
                                </a:solidFill>
                                <a:headEnd w="sm" len="sm"/>
                                <a:tailEnd type="triangle" w="sm" len="sm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448" name="Straight Arrow Connector 447"/>
                              <p:cNvCxnSpPr/>
                              <p:nvPr/>
                            </p:nvCxnSpPr>
                            <p:spPr>
                              <a:xfrm>
                                <a:off x="4408287" y="3321031"/>
                                <a:ext cx="0" cy="111126"/>
                              </a:xfrm>
                              <a:prstGeom prst="straightConnector1">
                                <a:avLst/>
                              </a:prstGeom>
                              <a:ln w="6350" cmpd="sng">
                                <a:solidFill>
                                  <a:srgbClr val="0070C0"/>
                                </a:solidFill>
                                <a:headEnd w="sm" len="sm"/>
                                <a:tailEnd type="triangle" w="sm" len="sm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sp>
                            <p:nvSpPr>
                              <p:cNvPr id="449" name="Arc 448"/>
                              <p:cNvSpPr/>
                              <p:nvPr/>
                            </p:nvSpPr>
                            <p:spPr>
                              <a:xfrm rot="16200000">
                                <a:off x="3480865" y="3137686"/>
                                <a:ext cx="138751" cy="174435"/>
                              </a:xfrm>
                              <a:prstGeom prst="arc">
                                <a:avLst>
                                  <a:gd name="adj1" fmla="val 11039415"/>
                                  <a:gd name="adj2" fmla="val 20395203"/>
                                </a:avLst>
                              </a:prstGeom>
                              <a:ln w="25400">
                                <a:solidFill>
                                  <a:srgbClr val="FF00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cxnSp>
                            <p:nvCxnSpPr>
                              <p:cNvPr id="450" name="Straight Arrow Connector 449"/>
                              <p:cNvCxnSpPr/>
                              <p:nvPr/>
                            </p:nvCxnSpPr>
                            <p:spPr>
                              <a:xfrm>
                                <a:off x="4484058" y="3322877"/>
                                <a:ext cx="0" cy="111126"/>
                              </a:xfrm>
                              <a:prstGeom prst="straightConnector1">
                                <a:avLst/>
                              </a:prstGeom>
                              <a:ln w="6350" cmpd="sng">
                                <a:solidFill>
                                  <a:srgbClr val="0070C0"/>
                                </a:solidFill>
                                <a:headEnd w="sm" len="sm"/>
                                <a:tailEnd type="triangle" w="sm" len="sm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sp>
                            <p:nvSpPr>
                              <p:cNvPr id="451" name="Arc 450"/>
                              <p:cNvSpPr/>
                              <p:nvPr/>
                            </p:nvSpPr>
                            <p:spPr>
                              <a:xfrm rot="16200000">
                                <a:off x="4235573" y="3132325"/>
                                <a:ext cx="134432" cy="176098"/>
                              </a:xfrm>
                              <a:prstGeom prst="arc">
                                <a:avLst>
                                  <a:gd name="adj1" fmla="val 10716479"/>
                                  <a:gd name="adj2" fmla="val 0"/>
                                </a:avLst>
                              </a:prstGeom>
                              <a:ln w="25400">
                                <a:solidFill>
                                  <a:srgbClr val="FF00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sp>
                            <p:nvSpPr>
                              <p:cNvPr id="452" name="Rectangle 451"/>
                              <p:cNvSpPr/>
                              <p:nvPr/>
                            </p:nvSpPr>
                            <p:spPr>
                              <a:xfrm>
                                <a:off x="3926856" y="3228271"/>
                                <a:ext cx="209175" cy="94315"/>
                              </a:xfrm>
                              <a:prstGeom prst="rect">
                                <a:avLst/>
                              </a:prstGeom>
                              <a:solidFill>
                                <a:srgbClr val="0070C0"/>
                              </a:solidFill>
                              <a:ln>
                                <a:noFill/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cxnSp>
                            <p:nvCxnSpPr>
                              <p:cNvPr id="453" name="Straight Arrow Connector 452"/>
                              <p:cNvCxnSpPr/>
                              <p:nvPr/>
                            </p:nvCxnSpPr>
                            <p:spPr>
                              <a:xfrm>
                                <a:off x="3957447" y="3321031"/>
                                <a:ext cx="0" cy="111126"/>
                              </a:xfrm>
                              <a:prstGeom prst="straightConnector1">
                                <a:avLst/>
                              </a:prstGeom>
                              <a:ln w="6350" cmpd="sng">
                                <a:solidFill>
                                  <a:srgbClr val="0070C0"/>
                                </a:solidFill>
                                <a:headEnd w="sm" len="sm"/>
                                <a:tailEnd type="triangle" w="sm" len="sm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454" name="Straight Arrow Connector 453"/>
                              <p:cNvCxnSpPr/>
                              <p:nvPr/>
                            </p:nvCxnSpPr>
                            <p:spPr>
                              <a:xfrm>
                                <a:off x="4031443" y="3321031"/>
                                <a:ext cx="0" cy="111126"/>
                              </a:xfrm>
                              <a:prstGeom prst="straightConnector1">
                                <a:avLst/>
                              </a:prstGeom>
                              <a:ln w="6350" cmpd="sng">
                                <a:solidFill>
                                  <a:srgbClr val="0070C0"/>
                                </a:solidFill>
                                <a:headEnd w="sm" len="sm"/>
                                <a:tailEnd type="triangle" w="sm" len="sm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sp>
                            <p:nvSpPr>
                              <p:cNvPr id="455" name="Arc 454"/>
                              <p:cNvSpPr/>
                              <p:nvPr/>
                            </p:nvSpPr>
                            <p:spPr>
                              <a:xfrm rot="16200000">
                                <a:off x="3853415" y="3133467"/>
                                <a:ext cx="135052" cy="174435"/>
                              </a:xfrm>
                              <a:prstGeom prst="arc">
                                <a:avLst>
                                  <a:gd name="adj1" fmla="val 10716479"/>
                                  <a:gd name="adj2" fmla="val 0"/>
                                </a:avLst>
                              </a:prstGeom>
                              <a:ln w="25400">
                                <a:solidFill>
                                  <a:srgbClr val="FF00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cxnSp>
                            <p:nvCxnSpPr>
                              <p:cNvPr id="456" name="Straight Arrow Connector 455"/>
                              <p:cNvCxnSpPr/>
                              <p:nvPr/>
                            </p:nvCxnSpPr>
                            <p:spPr>
                              <a:xfrm>
                                <a:off x="4099475" y="3322586"/>
                                <a:ext cx="0" cy="111126"/>
                              </a:xfrm>
                              <a:prstGeom prst="straightConnector1">
                                <a:avLst/>
                              </a:prstGeom>
                              <a:ln w="6350" cmpd="sng">
                                <a:solidFill>
                                  <a:srgbClr val="0070C0"/>
                                </a:solidFill>
                                <a:headEnd w="sm" len="sm"/>
                                <a:tailEnd type="triangle" w="sm" len="sm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sp>
                            <p:nvSpPr>
                              <p:cNvPr id="457" name="Arc 456"/>
                              <p:cNvSpPr/>
                              <p:nvPr/>
                            </p:nvSpPr>
                            <p:spPr>
                              <a:xfrm rot="16200000">
                                <a:off x="4614639" y="3131673"/>
                                <a:ext cx="135052" cy="170189"/>
                              </a:xfrm>
                              <a:prstGeom prst="arc">
                                <a:avLst>
                                  <a:gd name="adj1" fmla="val 10716479"/>
                                  <a:gd name="adj2" fmla="val 0"/>
                                </a:avLst>
                              </a:prstGeom>
                              <a:ln w="25400">
                                <a:solidFill>
                                  <a:srgbClr val="FF00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cxnSp>
                            <p:nvCxnSpPr>
                              <p:cNvPr id="458" name="Straight Connector 457"/>
                              <p:cNvCxnSpPr>
                                <a:stCxn id="481" idx="2"/>
                              </p:cNvCxnSpPr>
                              <p:nvPr/>
                            </p:nvCxnSpPr>
                            <p:spPr>
                              <a:xfrm flipH="1">
                                <a:off x="3608764" y="3145850"/>
                                <a:ext cx="1458464" cy="10474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FF00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</p:grpSp>
                      <p:sp>
                        <p:nvSpPr>
                          <p:cNvPr id="436" name="Rectangle 435"/>
                          <p:cNvSpPr/>
                          <p:nvPr/>
                        </p:nvSpPr>
                        <p:spPr>
                          <a:xfrm>
                            <a:off x="6108327" y="4886477"/>
                            <a:ext cx="384065" cy="159193"/>
                          </a:xfrm>
                          <a:prstGeom prst="rect">
                            <a:avLst/>
                          </a:prstGeom>
                          <a:solidFill>
                            <a:srgbClr val="0070C0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cxnSp>
                        <p:nvCxnSpPr>
                          <p:cNvPr id="437" name="Straight Arrow Connector 436"/>
                          <p:cNvCxnSpPr/>
                          <p:nvPr/>
                        </p:nvCxnSpPr>
                        <p:spPr>
                          <a:xfrm>
                            <a:off x="6165398" y="5032640"/>
                            <a:ext cx="0" cy="187568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438" name="Straight Arrow Connector 437"/>
                          <p:cNvCxnSpPr/>
                          <p:nvPr/>
                        </p:nvCxnSpPr>
                        <p:spPr>
                          <a:xfrm>
                            <a:off x="6309986" y="5031334"/>
                            <a:ext cx="0" cy="187568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439" name="Straight Arrow Connector 438"/>
                          <p:cNvCxnSpPr/>
                          <p:nvPr/>
                        </p:nvCxnSpPr>
                        <p:spPr>
                          <a:xfrm>
                            <a:off x="6440790" y="5031334"/>
                            <a:ext cx="0" cy="187568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440" name="Rectangle 439"/>
                          <p:cNvSpPr/>
                          <p:nvPr/>
                        </p:nvSpPr>
                        <p:spPr>
                          <a:xfrm>
                            <a:off x="8206204" y="4886477"/>
                            <a:ext cx="384065" cy="159193"/>
                          </a:xfrm>
                          <a:prstGeom prst="rect">
                            <a:avLst/>
                          </a:prstGeom>
                          <a:solidFill>
                            <a:srgbClr val="0070C0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cxnSp>
                        <p:nvCxnSpPr>
                          <p:cNvPr id="441" name="Straight Arrow Connector 440"/>
                          <p:cNvCxnSpPr/>
                          <p:nvPr/>
                        </p:nvCxnSpPr>
                        <p:spPr>
                          <a:xfrm>
                            <a:off x="8263274" y="5032640"/>
                            <a:ext cx="0" cy="187568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442" name="Straight Arrow Connector 441"/>
                          <p:cNvCxnSpPr/>
                          <p:nvPr/>
                        </p:nvCxnSpPr>
                        <p:spPr>
                          <a:xfrm>
                            <a:off x="8398236" y="5029526"/>
                            <a:ext cx="0" cy="187568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443" name="Straight Arrow Connector 442"/>
                          <p:cNvCxnSpPr/>
                          <p:nvPr/>
                        </p:nvCxnSpPr>
                        <p:spPr>
                          <a:xfrm>
                            <a:off x="8537359" y="5032640"/>
                            <a:ext cx="0" cy="187568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</p:grpSp>
                  <p:grpSp>
                    <p:nvGrpSpPr>
                      <p:cNvPr id="411" name="Group 410"/>
                      <p:cNvGrpSpPr/>
                      <p:nvPr/>
                    </p:nvGrpSpPr>
                    <p:grpSpPr>
                      <a:xfrm>
                        <a:off x="1803644" y="4920443"/>
                        <a:ext cx="3040553" cy="466130"/>
                        <a:chOff x="1803644" y="4920443"/>
                        <a:chExt cx="3040553" cy="466130"/>
                      </a:xfrm>
                    </p:grpSpPr>
                    <p:cxnSp>
                      <p:nvCxnSpPr>
                        <p:cNvPr id="412" name="Straight Connector 411"/>
                        <p:cNvCxnSpPr/>
                        <p:nvPr/>
                      </p:nvCxnSpPr>
                      <p:spPr>
                        <a:xfrm>
                          <a:off x="1829118" y="5383788"/>
                          <a:ext cx="2763097" cy="2785"/>
                        </a:xfrm>
                        <a:prstGeom prst="line">
                          <a:avLst/>
                        </a:prstGeom>
                        <a:ln w="25400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413" name="Rectangle 412"/>
                        <p:cNvSpPr/>
                        <p:nvPr/>
                      </p:nvSpPr>
                      <p:spPr>
                        <a:xfrm>
                          <a:off x="3330875" y="5050678"/>
                          <a:ext cx="380001" cy="154321"/>
                        </a:xfrm>
                        <a:prstGeom prst="rect">
                          <a:avLst/>
                        </a:prstGeom>
                        <a:solidFill>
                          <a:srgbClr val="0070C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cxnSp>
                      <p:nvCxnSpPr>
                        <p:cNvPr id="414" name="Straight Arrow Connector 413"/>
                        <p:cNvCxnSpPr/>
                        <p:nvPr/>
                      </p:nvCxnSpPr>
                      <p:spPr>
                        <a:xfrm>
                          <a:off x="3387341" y="5192369"/>
                          <a:ext cx="0" cy="181828"/>
                        </a:xfrm>
                        <a:prstGeom prst="straightConnector1">
                          <a:avLst/>
                        </a:prstGeom>
                        <a:ln w="6350" cmpd="sng">
                          <a:solidFill>
                            <a:srgbClr val="0070C0"/>
                          </a:solidFill>
                          <a:headEnd w="sm" len="sm"/>
                          <a:tailEnd type="triangle" w="sm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15" name="Straight Arrow Connector 414"/>
                        <p:cNvCxnSpPr/>
                        <p:nvPr/>
                      </p:nvCxnSpPr>
                      <p:spPr>
                        <a:xfrm>
                          <a:off x="3520875" y="5189349"/>
                          <a:ext cx="0" cy="181828"/>
                        </a:xfrm>
                        <a:prstGeom prst="straightConnector1">
                          <a:avLst/>
                        </a:prstGeom>
                        <a:ln w="6350" cmpd="sng">
                          <a:solidFill>
                            <a:srgbClr val="0070C0"/>
                          </a:solidFill>
                          <a:headEnd w="sm" len="sm"/>
                          <a:tailEnd type="triangle" w="sm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416" name="Arc 415"/>
                        <p:cNvSpPr/>
                        <p:nvPr/>
                      </p:nvSpPr>
                      <p:spPr>
                        <a:xfrm rot="16200000">
                          <a:off x="1863426" y="4860664"/>
                          <a:ext cx="225130" cy="344693"/>
                        </a:xfrm>
                        <a:prstGeom prst="arc">
                          <a:avLst>
                            <a:gd name="adj1" fmla="val 11039415"/>
                            <a:gd name="adj2" fmla="val 21377078"/>
                          </a:avLst>
                        </a:prstGeom>
                        <a:ln w="25400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cxnSp>
                      <p:nvCxnSpPr>
                        <p:cNvPr id="417" name="Straight Arrow Connector 416"/>
                        <p:cNvCxnSpPr/>
                        <p:nvPr/>
                      </p:nvCxnSpPr>
                      <p:spPr>
                        <a:xfrm>
                          <a:off x="3658525" y="5192369"/>
                          <a:ext cx="0" cy="181828"/>
                        </a:xfrm>
                        <a:prstGeom prst="straightConnector1">
                          <a:avLst/>
                        </a:prstGeom>
                        <a:ln w="6350" cmpd="sng">
                          <a:solidFill>
                            <a:srgbClr val="0070C0"/>
                          </a:solidFill>
                          <a:headEnd w="sm" len="sm"/>
                          <a:tailEnd type="triangle" w="sm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418" name="Arc 417"/>
                        <p:cNvSpPr/>
                        <p:nvPr/>
                      </p:nvSpPr>
                      <p:spPr>
                        <a:xfrm rot="16200000">
                          <a:off x="3224546" y="4865162"/>
                          <a:ext cx="214188" cy="324750"/>
                        </a:xfrm>
                        <a:prstGeom prst="arc">
                          <a:avLst>
                            <a:gd name="adj1" fmla="val 10716479"/>
                            <a:gd name="adj2" fmla="val 169495"/>
                          </a:avLst>
                        </a:prstGeom>
                        <a:ln w="25400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419" name="Rectangle 418"/>
                        <p:cNvSpPr/>
                        <p:nvPr/>
                      </p:nvSpPr>
                      <p:spPr>
                        <a:xfrm>
                          <a:off x="2646275" y="5037572"/>
                          <a:ext cx="380001" cy="154321"/>
                        </a:xfrm>
                        <a:prstGeom prst="rect">
                          <a:avLst/>
                        </a:prstGeom>
                        <a:solidFill>
                          <a:srgbClr val="0070C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cxnSp>
                      <p:nvCxnSpPr>
                        <p:cNvPr id="420" name="Straight Arrow Connector 419"/>
                        <p:cNvCxnSpPr/>
                        <p:nvPr/>
                      </p:nvCxnSpPr>
                      <p:spPr>
                        <a:xfrm>
                          <a:off x="2701849" y="5189349"/>
                          <a:ext cx="0" cy="181828"/>
                        </a:xfrm>
                        <a:prstGeom prst="straightConnector1">
                          <a:avLst/>
                        </a:prstGeom>
                        <a:ln w="6350" cmpd="sng">
                          <a:solidFill>
                            <a:srgbClr val="0070C0"/>
                          </a:solidFill>
                          <a:headEnd w="sm" len="sm"/>
                          <a:tailEnd type="triangle" w="sm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21" name="Straight Arrow Connector 420"/>
                        <p:cNvCxnSpPr/>
                        <p:nvPr/>
                      </p:nvCxnSpPr>
                      <p:spPr>
                        <a:xfrm>
                          <a:off x="2836275" y="5189349"/>
                          <a:ext cx="0" cy="181828"/>
                        </a:xfrm>
                        <a:prstGeom prst="straightConnector1">
                          <a:avLst/>
                        </a:prstGeom>
                        <a:ln w="6350" cmpd="sng">
                          <a:solidFill>
                            <a:srgbClr val="0070C0"/>
                          </a:solidFill>
                          <a:headEnd w="sm" len="sm"/>
                          <a:tailEnd type="triangle" w="sm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22" name="Straight Arrow Connector 421"/>
                        <p:cNvCxnSpPr/>
                        <p:nvPr/>
                      </p:nvCxnSpPr>
                      <p:spPr>
                        <a:xfrm>
                          <a:off x="2959866" y="5191893"/>
                          <a:ext cx="0" cy="181828"/>
                        </a:xfrm>
                        <a:prstGeom prst="straightConnector1">
                          <a:avLst/>
                        </a:prstGeom>
                        <a:ln w="6350" cmpd="sng">
                          <a:solidFill>
                            <a:srgbClr val="0070C0"/>
                          </a:solidFill>
                          <a:headEnd w="sm" len="sm"/>
                          <a:tailEnd type="triangle" w="sm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423" name="Arc 422"/>
                        <p:cNvSpPr/>
                        <p:nvPr/>
                      </p:nvSpPr>
                      <p:spPr>
                        <a:xfrm rot="16200000">
                          <a:off x="3914547" y="4873884"/>
                          <a:ext cx="204639" cy="306068"/>
                        </a:xfrm>
                        <a:prstGeom prst="arc">
                          <a:avLst>
                            <a:gd name="adj1" fmla="val 10716479"/>
                            <a:gd name="adj2" fmla="val 20869734"/>
                          </a:avLst>
                        </a:prstGeom>
                        <a:ln w="25400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cxnSp>
                      <p:nvCxnSpPr>
                        <p:cNvPr id="424" name="Straight Connector 423"/>
                        <p:cNvCxnSpPr/>
                        <p:nvPr/>
                      </p:nvCxnSpPr>
                      <p:spPr>
                        <a:xfrm flipH="1" flipV="1">
                          <a:off x="1999593" y="4920445"/>
                          <a:ext cx="2844604" cy="4849"/>
                        </a:xfrm>
                        <a:prstGeom prst="line">
                          <a:avLst/>
                        </a:prstGeom>
                        <a:ln w="25400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425" name="Rectangle 424"/>
                        <p:cNvSpPr/>
                        <p:nvPr/>
                      </p:nvSpPr>
                      <p:spPr>
                        <a:xfrm>
                          <a:off x="1943126" y="5048923"/>
                          <a:ext cx="380001" cy="154322"/>
                        </a:xfrm>
                        <a:prstGeom prst="rect">
                          <a:avLst/>
                        </a:prstGeom>
                        <a:solidFill>
                          <a:srgbClr val="0070C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cxnSp>
                      <p:nvCxnSpPr>
                        <p:cNvPr id="426" name="Straight Arrow Connector 425"/>
                        <p:cNvCxnSpPr/>
                        <p:nvPr/>
                      </p:nvCxnSpPr>
                      <p:spPr>
                        <a:xfrm>
                          <a:off x="1999593" y="5190613"/>
                          <a:ext cx="0" cy="181828"/>
                        </a:xfrm>
                        <a:prstGeom prst="straightConnector1">
                          <a:avLst/>
                        </a:prstGeom>
                        <a:ln w="6350" cmpd="sng">
                          <a:solidFill>
                            <a:srgbClr val="0070C0"/>
                          </a:solidFill>
                          <a:headEnd w="sm" len="sm"/>
                          <a:tailEnd type="triangle" w="sm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27" name="Straight Arrow Connector 426"/>
                        <p:cNvCxnSpPr/>
                        <p:nvPr/>
                      </p:nvCxnSpPr>
                      <p:spPr>
                        <a:xfrm>
                          <a:off x="2142651" y="5189347"/>
                          <a:ext cx="0" cy="181828"/>
                        </a:xfrm>
                        <a:prstGeom prst="straightConnector1">
                          <a:avLst/>
                        </a:prstGeom>
                        <a:ln w="6350" cmpd="sng">
                          <a:solidFill>
                            <a:srgbClr val="0070C0"/>
                          </a:solidFill>
                          <a:headEnd w="sm" len="sm"/>
                          <a:tailEnd type="triangle" w="sm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28" name="Straight Arrow Connector 427"/>
                        <p:cNvCxnSpPr/>
                        <p:nvPr/>
                      </p:nvCxnSpPr>
                      <p:spPr>
                        <a:xfrm>
                          <a:off x="2272071" y="5189347"/>
                          <a:ext cx="0" cy="181828"/>
                        </a:xfrm>
                        <a:prstGeom prst="straightConnector1">
                          <a:avLst/>
                        </a:prstGeom>
                        <a:ln w="6350" cmpd="sng">
                          <a:solidFill>
                            <a:srgbClr val="0070C0"/>
                          </a:solidFill>
                          <a:headEnd w="sm" len="sm"/>
                          <a:tailEnd type="triangle" w="sm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429" name="Rectangle 428"/>
                        <p:cNvSpPr/>
                        <p:nvPr/>
                      </p:nvSpPr>
                      <p:spPr>
                        <a:xfrm>
                          <a:off x="4018805" y="5048923"/>
                          <a:ext cx="380001" cy="154322"/>
                        </a:xfrm>
                        <a:prstGeom prst="rect">
                          <a:avLst/>
                        </a:prstGeom>
                        <a:solidFill>
                          <a:srgbClr val="0070C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cxnSp>
                      <p:nvCxnSpPr>
                        <p:cNvPr id="430" name="Straight Arrow Connector 429"/>
                        <p:cNvCxnSpPr/>
                        <p:nvPr/>
                      </p:nvCxnSpPr>
                      <p:spPr>
                        <a:xfrm>
                          <a:off x="4075271" y="5190613"/>
                          <a:ext cx="0" cy="181828"/>
                        </a:xfrm>
                        <a:prstGeom prst="straightConnector1">
                          <a:avLst/>
                        </a:prstGeom>
                        <a:ln w="6350" cmpd="sng">
                          <a:solidFill>
                            <a:srgbClr val="0070C0"/>
                          </a:solidFill>
                          <a:headEnd w="sm" len="sm"/>
                          <a:tailEnd type="triangle" w="sm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31" name="Straight Arrow Connector 430"/>
                        <p:cNvCxnSpPr/>
                        <p:nvPr/>
                      </p:nvCxnSpPr>
                      <p:spPr>
                        <a:xfrm>
                          <a:off x="4208805" y="5187594"/>
                          <a:ext cx="0" cy="181828"/>
                        </a:xfrm>
                        <a:prstGeom prst="straightConnector1">
                          <a:avLst/>
                        </a:prstGeom>
                        <a:ln w="6350" cmpd="sng">
                          <a:solidFill>
                            <a:srgbClr val="0070C0"/>
                          </a:solidFill>
                          <a:headEnd w="sm" len="sm"/>
                          <a:tailEnd type="triangle" w="sm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32" name="Straight Arrow Connector 431"/>
                        <p:cNvCxnSpPr/>
                        <p:nvPr/>
                      </p:nvCxnSpPr>
                      <p:spPr>
                        <a:xfrm>
                          <a:off x="4346456" y="5190613"/>
                          <a:ext cx="0" cy="181828"/>
                        </a:xfrm>
                        <a:prstGeom prst="straightConnector1">
                          <a:avLst/>
                        </a:prstGeom>
                        <a:ln w="6350" cmpd="sng">
                          <a:solidFill>
                            <a:srgbClr val="0070C0"/>
                          </a:solidFill>
                          <a:headEnd w="sm" len="sm"/>
                          <a:tailEnd type="triangle" w="sm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sp>
                  <p:nvSpPr>
                    <p:cNvPr id="409" name="Arc 408"/>
                    <p:cNvSpPr/>
                    <p:nvPr/>
                  </p:nvSpPr>
                  <p:spPr>
                    <a:xfrm rot="16200000">
                      <a:off x="2540449" y="4872947"/>
                      <a:ext cx="219078" cy="316890"/>
                    </a:xfrm>
                    <a:prstGeom prst="arc">
                      <a:avLst>
                        <a:gd name="adj1" fmla="val 11039415"/>
                        <a:gd name="adj2" fmla="val 20439669"/>
                      </a:avLst>
                    </a:prstGeom>
                    <a:ln w="2540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402" name="Arc 401"/>
                  <p:cNvSpPr/>
                  <p:nvPr/>
                </p:nvSpPr>
                <p:spPr>
                  <a:xfrm rot="16200000">
                    <a:off x="9618814" y="4787897"/>
                    <a:ext cx="227952" cy="320279"/>
                  </a:xfrm>
                  <a:prstGeom prst="arc">
                    <a:avLst>
                      <a:gd name="adj1" fmla="val 10716479"/>
                      <a:gd name="adj2" fmla="val 20871757"/>
                    </a:avLst>
                  </a:prstGeom>
                  <a:ln w="25400">
                    <a:solidFill>
                      <a:schemeClr val="tx1">
                        <a:lumMod val="6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03" name="Rectangle 402"/>
                  <p:cNvSpPr/>
                  <p:nvPr/>
                </p:nvSpPr>
                <p:spPr>
                  <a:xfrm>
                    <a:off x="9725605" y="4980793"/>
                    <a:ext cx="384065" cy="159193"/>
                  </a:xfrm>
                  <a:prstGeom prst="rect">
                    <a:avLst/>
                  </a:prstGeom>
                  <a:solidFill>
                    <a:schemeClr val="tx1">
                      <a:lumMod val="6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404" name="Straight Arrow Connector 403"/>
                  <p:cNvCxnSpPr/>
                  <p:nvPr/>
                </p:nvCxnSpPr>
                <p:spPr>
                  <a:xfrm>
                    <a:off x="9782675" y="5126957"/>
                    <a:ext cx="0" cy="187568"/>
                  </a:xfrm>
                  <a:prstGeom prst="straightConnector1">
                    <a:avLst/>
                  </a:prstGeom>
                  <a:ln w="6350" cmpd="sng">
                    <a:solidFill>
                      <a:schemeClr val="tx1">
                        <a:lumMod val="75000"/>
                      </a:schemeClr>
                    </a:solidFill>
                    <a:headEnd w="sm" len="sm"/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5" name="Straight Arrow Connector 404"/>
                  <p:cNvCxnSpPr/>
                  <p:nvPr/>
                </p:nvCxnSpPr>
                <p:spPr>
                  <a:xfrm>
                    <a:off x="9917637" y="5123842"/>
                    <a:ext cx="0" cy="187568"/>
                  </a:xfrm>
                  <a:prstGeom prst="straightConnector1">
                    <a:avLst/>
                  </a:prstGeom>
                  <a:ln w="6350" cmpd="sng">
                    <a:solidFill>
                      <a:schemeClr val="tx1">
                        <a:lumMod val="75000"/>
                      </a:schemeClr>
                    </a:solidFill>
                    <a:headEnd w="sm" len="sm"/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6" name="Straight Arrow Connector 405"/>
                  <p:cNvCxnSpPr/>
                  <p:nvPr/>
                </p:nvCxnSpPr>
                <p:spPr>
                  <a:xfrm>
                    <a:off x="10056760" y="5126957"/>
                    <a:ext cx="0" cy="187568"/>
                  </a:xfrm>
                  <a:prstGeom prst="straightConnector1">
                    <a:avLst/>
                  </a:prstGeom>
                  <a:ln w="6350" cmpd="sng">
                    <a:solidFill>
                      <a:schemeClr val="tx1">
                        <a:lumMod val="75000"/>
                      </a:schemeClr>
                    </a:solidFill>
                    <a:headEnd w="sm" len="sm"/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01" name="Group 100"/>
                <p:cNvGrpSpPr/>
                <p:nvPr/>
              </p:nvGrpSpPr>
              <p:grpSpPr>
                <a:xfrm>
                  <a:off x="-1051686" y="5180873"/>
                  <a:ext cx="4542268" cy="341998"/>
                  <a:chOff x="1803646" y="4915827"/>
                  <a:chExt cx="5600985" cy="474057"/>
                </a:xfrm>
              </p:grpSpPr>
              <p:grpSp>
                <p:nvGrpSpPr>
                  <p:cNvPr id="107" name="Group 106"/>
                  <p:cNvGrpSpPr/>
                  <p:nvPr/>
                </p:nvGrpSpPr>
                <p:grpSpPr>
                  <a:xfrm>
                    <a:off x="1803646" y="4915827"/>
                    <a:ext cx="5600985" cy="474057"/>
                    <a:chOff x="1803646" y="4915827"/>
                    <a:chExt cx="5600985" cy="474057"/>
                  </a:xfrm>
                </p:grpSpPr>
                <p:grpSp>
                  <p:nvGrpSpPr>
                    <p:cNvPr id="134" name="Group 133"/>
                    <p:cNvGrpSpPr/>
                    <p:nvPr/>
                  </p:nvGrpSpPr>
                  <p:grpSpPr>
                    <a:xfrm>
                      <a:off x="4531075" y="4915827"/>
                      <a:ext cx="2873556" cy="474057"/>
                      <a:chOff x="5967353" y="4745772"/>
                      <a:chExt cx="2904287" cy="489022"/>
                    </a:xfrm>
                  </p:grpSpPr>
                  <p:grpSp>
                    <p:nvGrpSpPr>
                      <p:cNvPr id="135" name="Group 134"/>
                      <p:cNvGrpSpPr/>
                      <p:nvPr/>
                    </p:nvGrpSpPr>
                    <p:grpSpPr>
                      <a:xfrm>
                        <a:off x="5967353" y="4745772"/>
                        <a:ext cx="2904287" cy="489022"/>
                        <a:chOff x="3615424" y="2870759"/>
                        <a:chExt cx="1581774" cy="289725"/>
                      </a:xfrm>
                    </p:grpSpPr>
                    <p:cxnSp>
                      <p:nvCxnSpPr>
                        <p:cNvPr id="144" name="Straight Connector 143"/>
                        <p:cNvCxnSpPr/>
                        <p:nvPr/>
                      </p:nvCxnSpPr>
                      <p:spPr>
                        <a:xfrm>
                          <a:off x="3629445" y="3158782"/>
                          <a:ext cx="1520971" cy="1702"/>
                        </a:xfrm>
                        <a:prstGeom prst="line">
                          <a:avLst/>
                        </a:prstGeom>
                        <a:ln w="25400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grpSp>
                      <p:nvGrpSpPr>
                        <p:cNvPr id="145" name="Group 144"/>
                        <p:cNvGrpSpPr/>
                        <p:nvPr/>
                      </p:nvGrpSpPr>
                      <p:grpSpPr>
                        <a:xfrm>
                          <a:off x="3615424" y="2870759"/>
                          <a:ext cx="1581774" cy="282161"/>
                          <a:chOff x="3463024" y="3151842"/>
                          <a:chExt cx="1581774" cy="282161"/>
                        </a:xfrm>
                      </p:grpSpPr>
                      <p:sp>
                        <p:nvSpPr>
                          <p:cNvPr id="146" name="Rectangle 145"/>
                          <p:cNvSpPr/>
                          <p:nvPr/>
                        </p:nvSpPr>
                        <p:spPr>
                          <a:xfrm>
                            <a:off x="4303700" y="3236281"/>
                            <a:ext cx="209175" cy="94315"/>
                          </a:xfrm>
                          <a:prstGeom prst="rect">
                            <a:avLst/>
                          </a:prstGeom>
                          <a:solidFill>
                            <a:srgbClr val="0070C0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cxnSp>
                        <p:nvCxnSpPr>
                          <p:cNvPr id="147" name="Straight Arrow Connector 146"/>
                          <p:cNvCxnSpPr/>
                          <p:nvPr/>
                        </p:nvCxnSpPr>
                        <p:spPr>
                          <a:xfrm>
                            <a:off x="4334782" y="3322877"/>
                            <a:ext cx="0" cy="111126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48" name="Straight Arrow Connector 147"/>
                          <p:cNvCxnSpPr/>
                          <p:nvPr/>
                        </p:nvCxnSpPr>
                        <p:spPr>
                          <a:xfrm>
                            <a:off x="4408287" y="3321031"/>
                            <a:ext cx="0" cy="111126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149" name="Arc 148"/>
                          <p:cNvSpPr/>
                          <p:nvPr/>
                        </p:nvSpPr>
                        <p:spPr>
                          <a:xfrm rot="16200000">
                            <a:off x="3479681" y="3136501"/>
                            <a:ext cx="141121" cy="174435"/>
                          </a:xfrm>
                          <a:prstGeom prst="arc">
                            <a:avLst>
                              <a:gd name="adj1" fmla="val 11039415"/>
                              <a:gd name="adj2" fmla="val 20395203"/>
                            </a:avLst>
                          </a:prstGeom>
                          <a:ln w="25400"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cxnSp>
                        <p:nvCxnSpPr>
                          <p:cNvPr id="150" name="Straight Arrow Connector 149"/>
                          <p:cNvCxnSpPr/>
                          <p:nvPr/>
                        </p:nvCxnSpPr>
                        <p:spPr>
                          <a:xfrm>
                            <a:off x="4484058" y="3322877"/>
                            <a:ext cx="0" cy="111126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151" name="Arc 150"/>
                          <p:cNvSpPr/>
                          <p:nvPr/>
                        </p:nvSpPr>
                        <p:spPr>
                          <a:xfrm rot="16200000">
                            <a:off x="4235195" y="3138532"/>
                            <a:ext cx="134432" cy="176098"/>
                          </a:xfrm>
                          <a:prstGeom prst="arc">
                            <a:avLst>
                              <a:gd name="adj1" fmla="val 10716479"/>
                              <a:gd name="adj2" fmla="val 0"/>
                            </a:avLst>
                          </a:prstGeom>
                          <a:ln w="25400"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152" name="Rectangle 151"/>
                          <p:cNvSpPr/>
                          <p:nvPr/>
                        </p:nvSpPr>
                        <p:spPr>
                          <a:xfrm>
                            <a:off x="3926856" y="3228271"/>
                            <a:ext cx="209175" cy="94315"/>
                          </a:xfrm>
                          <a:prstGeom prst="rect">
                            <a:avLst/>
                          </a:prstGeom>
                          <a:solidFill>
                            <a:srgbClr val="0070C0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cxnSp>
                        <p:nvCxnSpPr>
                          <p:cNvPr id="153" name="Straight Arrow Connector 152"/>
                          <p:cNvCxnSpPr/>
                          <p:nvPr/>
                        </p:nvCxnSpPr>
                        <p:spPr>
                          <a:xfrm>
                            <a:off x="3957447" y="3321031"/>
                            <a:ext cx="0" cy="111126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54" name="Straight Arrow Connector 153"/>
                          <p:cNvCxnSpPr/>
                          <p:nvPr/>
                        </p:nvCxnSpPr>
                        <p:spPr>
                          <a:xfrm>
                            <a:off x="4031443" y="3321031"/>
                            <a:ext cx="0" cy="111126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155" name="Arc 154"/>
                          <p:cNvSpPr/>
                          <p:nvPr/>
                        </p:nvSpPr>
                        <p:spPr>
                          <a:xfrm rot="16200000">
                            <a:off x="3860209" y="3136413"/>
                            <a:ext cx="135052" cy="174435"/>
                          </a:xfrm>
                          <a:prstGeom prst="arc">
                            <a:avLst>
                              <a:gd name="adj1" fmla="val 10716479"/>
                              <a:gd name="adj2" fmla="val 0"/>
                            </a:avLst>
                          </a:prstGeom>
                          <a:ln w="25400"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cxnSp>
                        <p:nvCxnSpPr>
                          <p:cNvPr id="156" name="Straight Arrow Connector 155"/>
                          <p:cNvCxnSpPr/>
                          <p:nvPr/>
                        </p:nvCxnSpPr>
                        <p:spPr>
                          <a:xfrm>
                            <a:off x="4099475" y="3322586"/>
                            <a:ext cx="0" cy="111126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157" name="Arc 156"/>
                          <p:cNvSpPr/>
                          <p:nvPr/>
                        </p:nvSpPr>
                        <p:spPr>
                          <a:xfrm rot="16200000">
                            <a:off x="4617950" y="3134353"/>
                            <a:ext cx="129067" cy="170826"/>
                          </a:xfrm>
                          <a:prstGeom prst="arc">
                            <a:avLst>
                              <a:gd name="adj1" fmla="val 10716479"/>
                              <a:gd name="adj2" fmla="val 0"/>
                            </a:avLst>
                          </a:prstGeom>
                          <a:ln w="25400"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cxnSp>
                        <p:nvCxnSpPr>
                          <p:cNvPr id="158" name="Straight Connector 157"/>
                          <p:cNvCxnSpPr/>
                          <p:nvPr/>
                        </p:nvCxnSpPr>
                        <p:spPr>
                          <a:xfrm flipH="1" flipV="1">
                            <a:off x="3637459" y="3151842"/>
                            <a:ext cx="1407339" cy="6281"/>
                          </a:xfrm>
                          <a:prstGeom prst="line">
                            <a:avLst/>
                          </a:prstGeom>
                          <a:ln w="25400"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</p:grpSp>
                  <p:sp>
                    <p:nvSpPr>
                      <p:cNvPr id="136" name="Rectangle 135"/>
                      <p:cNvSpPr/>
                      <p:nvPr/>
                    </p:nvSpPr>
                    <p:spPr>
                      <a:xfrm>
                        <a:off x="6108327" y="4886477"/>
                        <a:ext cx="384065" cy="159193"/>
                      </a:xfrm>
                      <a:prstGeom prst="rect">
                        <a:avLst/>
                      </a:prstGeom>
                      <a:solidFill>
                        <a:srgbClr val="0070C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137" name="Straight Arrow Connector 136"/>
                      <p:cNvCxnSpPr/>
                      <p:nvPr/>
                    </p:nvCxnSpPr>
                    <p:spPr>
                      <a:xfrm>
                        <a:off x="6165398" y="5032640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38" name="Straight Arrow Connector 137"/>
                      <p:cNvCxnSpPr/>
                      <p:nvPr/>
                    </p:nvCxnSpPr>
                    <p:spPr>
                      <a:xfrm>
                        <a:off x="6309986" y="5031334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39" name="Straight Arrow Connector 138"/>
                      <p:cNvCxnSpPr/>
                      <p:nvPr/>
                    </p:nvCxnSpPr>
                    <p:spPr>
                      <a:xfrm>
                        <a:off x="6440790" y="5031334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40" name="Rectangle 139"/>
                      <p:cNvSpPr/>
                      <p:nvPr/>
                    </p:nvSpPr>
                    <p:spPr>
                      <a:xfrm>
                        <a:off x="8206204" y="4886477"/>
                        <a:ext cx="384065" cy="159193"/>
                      </a:xfrm>
                      <a:prstGeom prst="rect">
                        <a:avLst/>
                      </a:prstGeom>
                      <a:solidFill>
                        <a:srgbClr val="0070C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141" name="Straight Arrow Connector 140"/>
                      <p:cNvCxnSpPr/>
                      <p:nvPr/>
                    </p:nvCxnSpPr>
                    <p:spPr>
                      <a:xfrm>
                        <a:off x="8263274" y="5032640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42" name="Straight Arrow Connector 141"/>
                      <p:cNvCxnSpPr/>
                      <p:nvPr/>
                    </p:nvCxnSpPr>
                    <p:spPr>
                      <a:xfrm>
                        <a:off x="8398236" y="5029526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43" name="Straight Arrow Connector 142"/>
                      <p:cNvCxnSpPr/>
                      <p:nvPr/>
                    </p:nvCxnSpPr>
                    <p:spPr>
                      <a:xfrm>
                        <a:off x="8537359" y="5032640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111" name="Group 110"/>
                    <p:cNvGrpSpPr/>
                    <p:nvPr/>
                  </p:nvGrpSpPr>
                  <p:grpSpPr>
                    <a:xfrm>
                      <a:off x="1803646" y="4916943"/>
                      <a:ext cx="3048515" cy="469630"/>
                      <a:chOff x="1803646" y="4916943"/>
                      <a:chExt cx="3048515" cy="469630"/>
                    </a:xfrm>
                  </p:grpSpPr>
                  <p:cxnSp>
                    <p:nvCxnSpPr>
                      <p:cNvPr id="112" name="Straight Connector 111"/>
                      <p:cNvCxnSpPr/>
                      <p:nvPr/>
                    </p:nvCxnSpPr>
                    <p:spPr>
                      <a:xfrm>
                        <a:off x="1829118" y="5383788"/>
                        <a:ext cx="2763097" cy="2785"/>
                      </a:xfrm>
                      <a:prstGeom prst="line">
                        <a:avLst/>
                      </a:prstGeom>
                      <a:ln w="25400">
                        <a:solidFill>
                          <a:srgbClr val="FF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13" name="Rectangle 112"/>
                      <p:cNvSpPr/>
                      <p:nvPr/>
                    </p:nvSpPr>
                    <p:spPr>
                      <a:xfrm>
                        <a:off x="3330875" y="5050678"/>
                        <a:ext cx="380001" cy="154321"/>
                      </a:xfrm>
                      <a:prstGeom prst="rect">
                        <a:avLst/>
                      </a:prstGeom>
                      <a:solidFill>
                        <a:srgbClr val="0070C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114" name="Straight Arrow Connector 113"/>
                      <p:cNvCxnSpPr/>
                      <p:nvPr/>
                    </p:nvCxnSpPr>
                    <p:spPr>
                      <a:xfrm>
                        <a:off x="3387341" y="5192369"/>
                        <a:ext cx="0" cy="18182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5" name="Straight Arrow Connector 114"/>
                      <p:cNvCxnSpPr/>
                      <p:nvPr/>
                    </p:nvCxnSpPr>
                    <p:spPr>
                      <a:xfrm>
                        <a:off x="3520875" y="5189349"/>
                        <a:ext cx="0" cy="18182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16" name="Arc 115"/>
                      <p:cNvSpPr/>
                      <p:nvPr/>
                    </p:nvSpPr>
                    <p:spPr>
                      <a:xfrm rot="16200000">
                        <a:off x="1851603" y="4876642"/>
                        <a:ext cx="220976" cy="316890"/>
                      </a:xfrm>
                      <a:prstGeom prst="arc">
                        <a:avLst>
                          <a:gd name="adj1" fmla="val 11039415"/>
                          <a:gd name="adj2" fmla="val 21377078"/>
                        </a:avLst>
                      </a:prstGeom>
                      <a:ln w="25400">
                        <a:solidFill>
                          <a:srgbClr val="FF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117" name="Straight Arrow Connector 116"/>
                      <p:cNvCxnSpPr/>
                      <p:nvPr/>
                    </p:nvCxnSpPr>
                    <p:spPr>
                      <a:xfrm>
                        <a:off x="3658525" y="5192369"/>
                        <a:ext cx="0" cy="18182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18" name="Arc 117"/>
                      <p:cNvSpPr/>
                      <p:nvPr/>
                    </p:nvSpPr>
                    <p:spPr>
                      <a:xfrm rot="16200000">
                        <a:off x="3222130" y="4871273"/>
                        <a:ext cx="210495" cy="316222"/>
                      </a:xfrm>
                      <a:prstGeom prst="arc">
                        <a:avLst>
                          <a:gd name="adj1" fmla="val 10716479"/>
                          <a:gd name="adj2" fmla="val 20923847"/>
                        </a:avLst>
                      </a:prstGeom>
                      <a:ln w="25400">
                        <a:solidFill>
                          <a:srgbClr val="FF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19" name="Rectangle 118"/>
                      <p:cNvSpPr/>
                      <p:nvPr/>
                    </p:nvSpPr>
                    <p:spPr>
                      <a:xfrm>
                        <a:off x="2646275" y="5037572"/>
                        <a:ext cx="380001" cy="154321"/>
                      </a:xfrm>
                      <a:prstGeom prst="rect">
                        <a:avLst/>
                      </a:prstGeom>
                      <a:solidFill>
                        <a:srgbClr val="0070C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120" name="Straight Arrow Connector 119"/>
                      <p:cNvCxnSpPr/>
                      <p:nvPr/>
                    </p:nvCxnSpPr>
                    <p:spPr>
                      <a:xfrm>
                        <a:off x="2701849" y="5189349"/>
                        <a:ext cx="0" cy="18182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1" name="Straight Arrow Connector 120"/>
                      <p:cNvCxnSpPr/>
                      <p:nvPr/>
                    </p:nvCxnSpPr>
                    <p:spPr>
                      <a:xfrm>
                        <a:off x="2836275" y="5189349"/>
                        <a:ext cx="0" cy="18182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2" name="Straight Arrow Connector 121"/>
                      <p:cNvCxnSpPr/>
                      <p:nvPr/>
                    </p:nvCxnSpPr>
                    <p:spPr>
                      <a:xfrm>
                        <a:off x="2959866" y="5191893"/>
                        <a:ext cx="0" cy="18182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23" name="Arc 122"/>
                      <p:cNvSpPr/>
                      <p:nvPr/>
                    </p:nvSpPr>
                    <p:spPr>
                      <a:xfrm rot="16200000">
                        <a:off x="3916034" y="4869172"/>
                        <a:ext cx="207863" cy="312267"/>
                      </a:xfrm>
                      <a:prstGeom prst="arc">
                        <a:avLst>
                          <a:gd name="adj1" fmla="val 10716479"/>
                          <a:gd name="adj2" fmla="val 20869734"/>
                        </a:avLst>
                      </a:prstGeom>
                      <a:ln w="25400">
                        <a:solidFill>
                          <a:srgbClr val="FF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124" name="Straight Connector 123"/>
                      <p:cNvCxnSpPr>
                        <a:endCxn id="116" idx="2"/>
                      </p:cNvCxnSpPr>
                      <p:nvPr/>
                    </p:nvCxnSpPr>
                    <p:spPr>
                      <a:xfrm flipH="1">
                        <a:off x="1954924" y="4916943"/>
                        <a:ext cx="2897237" cy="7769"/>
                      </a:xfrm>
                      <a:prstGeom prst="line">
                        <a:avLst/>
                      </a:prstGeom>
                      <a:ln w="25400">
                        <a:solidFill>
                          <a:srgbClr val="FF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25" name="Rectangle 124"/>
                      <p:cNvSpPr/>
                      <p:nvPr/>
                    </p:nvSpPr>
                    <p:spPr>
                      <a:xfrm>
                        <a:off x="1943126" y="5048923"/>
                        <a:ext cx="380001" cy="154322"/>
                      </a:xfrm>
                      <a:prstGeom prst="rect">
                        <a:avLst/>
                      </a:prstGeom>
                      <a:solidFill>
                        <a:srgbClr val="0070C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126" name="Straight Arrow Connector 125"/>
                      <p:cNvCxnSpPr/>
                      <p:nvPr/>
                    </p:nvCxnSpPr>
                    <p:spPr>
                      <a:xfrm>
                        <a:off x="1999593" y="5190613"/>
                        <a:ext cx="0" cy="18182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7" name="Straight Arrow Connector 126"/>
                      <p:cNvCxnSpPr/>
                      <p:nvPr/>
                    </p:nvCxnSpPr>
                    <p:spPr>
                      <a:xfrm>
                        <a:off x="2142651" y="5189347"/>
                        <a:ext cx="0" cy="18182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8" name="Straight Arrow Connector 127"/>
                      <p:cNvCxnSpPr/>
                      <p:nvPr/>
                    </p:nvCxnSpPr>
                    <p:spPr>
                      <a:xfrm>
                        <a:off x="2272071" y="5189347"/>
                        <a:ext cx="0" cy="18182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29" name="Rectangle 128"/>
                      <p:cNvSpPr/>
                      <p:nvPr/>
                    </p:nvSpPr>
                    <p:spPr>
                      <a:xfrm>
                        <a:off x="4018805" y="5048923"/>
                        <a:ext cx="380001" cy="154322"/>
                      </a:xfrm>
                      <a:prstGeom prst="rect">
                        <a:avLst/>
                      </a:prstGeom>
                      <a:solidFill>
                        <a:srgbClr val="0070C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130" name="Straight Arrow Connector 129"/>
                      <p:cNvCxnSpPr/>
                      <p:nvPr/>
                    </p:nvCxnSpPr>
                    <p:spPr>
                      <a:xfrm>
                        <a:off x="4075271" y="5190613"/>
                        <a:ext cx="0" cy="18182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31" name="Straight Arrow Connector 130"/>
                      <p:cNvCxnSpPr/>
                      <p:nvPr/>
                    </p:nvCxnSpPr>
                    <p:spPr>
                      <a:xfrm>
                        <a:off x="4208805" y="5187594"/>
                        <a:ext cx="0" cy="18182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32" name="Straight Arrow Connector 131"/>
                      <p:cNvCxnSpPr/>
                      <p:nvPr/>
                    </p:nvCxnSpPr>
                    <p:spPr>
                      <a:xfrm>
                        <a:off x="4346456" y="5190613"/>
                        <a:ext cx="0" cy="18182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109" name="Arc 108"/>
                  <p:cNvSpPr/>
                  <p:nvPr/>
                </p:nvSpPr>
                <p:spPr>
                  <a:xfrm rot="16200000">
                    <a:off x="2539501" y="4871999"/>
                    <a:ext cx="220976" cy="316890"/>
                  </a:xfrm>
                  <a:prstGeom prst="arc">
                    <a:avLst>
                      <a:gd name="adj1" fmla="val 11039415"/>
                      <a:gd name="adj2" fmla="val 20228573"/>
                    </a:avLst>
                  </a:prstGeom>
                  <a:ln w="2540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grpSp>
            <p:nvGrpSpPr>
              <p:cNvPr id="13" name="Group 12"/>
              <p:cNvGrpSpPr/>
              <p:nvPr/>
            </p:nvGrpSpPr>
            <p:grpSpPr>
              <a:xfrm>
                <a:off x="-62325" y="5352632"/>
                <a:ext cx="2391729" cy="536262"/>
                <a:chOff x="738945" y="4433135"/>
                <a:chExt cx="2391729" cy="536262"/>
              </a:xfrm>
            </p:grpSpPr>
            <p:sp>
              <p:nvSpPr>
                <p:cNvPr id="203" name="Arc 202"/>
                <p:cNvSpPr/>
                <p:nvPr/>
              </p:nvSpPr>
              <p:spPr>
                <a:xfrm rot="16200000">
                  <a:off x="2654805" y="4405535"/>
                  <a:ext cx="154745" cy="209945"/>
                </a:xfrm>
                <a:prstGeom prst="arc">
                  <a:avLst>
                    <a:gd name="adj1" fmla="val 11039415"/>
                    <a:gd name="adj2" fmla="val 20395203"/>
                  </a:avLst>
                </a:prstGeom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4" name="Rectangle 203"/>
                <p:cNvSpPr/>
                <p:nvPr/>
              </p:nvSpPr>
              <p:spPr>
                <a:xfrm>
                  <a:off x="2719614" y="4523102"/>
                  <a:ext cx="251757" cy="103420"/>
                </a:xfrm>
                <a:prstGeom prst="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05" name="Straight Arrow Connector 204"/>
                <p:cNvCxnSpPr/>
                <p:nvPr/>
              </p:nvCxnSpPr>
              <p:spPr>
                <a:xfrm>
                  <a:off x="2757025" y="4618057"/>
                  <a:ext cx="0" cy="121854"/>
                </a:xfrm>
                <a:prstGeom prst="straightConnector1">
                  <a:avLst/>
                </a:prstGeom>
                <a:ln w="6350" cmpd="sng">
                  <a:solidFill>
                    <a:srgbClr val="0070C0"/>
                  </a:solidFill>
                  <a:headEnd w="sm" len="sm"/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" name="Straight Arrow Connector 205"/>
                <p:cNvCxnSpPr/>
                <p:nvPr/>
              </p:nvCxnSpPr>
              <p:spPr>
                <a:xfrm>
                  <a:off x="2851803" y="4617208"/>
                  <a:ext cx="0" cy="121854"/>
                </a:xfrm>
                <a:prstGeom prst="straightConnector1">
                  <a:avLst/>
                </a:prstGeom>
                <a:ln w="6350" cmpd="sng">
                  <a:solidFill>
                    <a:srgbClr val="0070C0"/>
                  </a:solidFill>
                  <a:headEnd w="sm" len="sm"/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" name="Straight Arrow Connector 206"/>
                <p:cNvCxnSpPr/>
                <p:nvPr/>
              </p:nvCxnSpPr>
              <p:spPr>
                <a:xfrm>
                  <a:off x="2937546" y="4617208"/>
                  <a:ext cx="0" cy="121854"/>
                </a:xfrm>
                <a:prstGeom prst="straightConnector1">
                  <a:avLst/>
                </a:prstGeom>
                <a:ln w="6350" cmpd="sng">
                  <a:solidFill>
                    <a:srgbClr val="0070C0"/>
                  </a:solidFill>
                  <a:headEnd w="sm" len="sm"/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Straight Connector 207"/>
                <p:cNvCxnSpPr/>
                <p:nvPr/>
              </p:nvCxnSpPr>
              <p:spPr>
                <a:xfrm flipV="1">
                  <a:off x="837113" y="4742359"/>
                  <a:ext cx="2218822" cy="2943"/>
                </a:xfrm>
                <a:prstGeom prst="line">
                  <a:avLst/>
                </a:prstGeom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9" name="Rectangle 208"/>
                <p:cNvSpPr/>
                <p:nvPr/>
              </p:nvSpPr>
              <p:spPr>
                <a:xfrm>
                  <a:off x="1832052" y="4522064"/>
                  <a:ext cx="251757" cy="103420"/>
                </a:xfrm>
                <a:prstGeom prst="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10" name="Straight Arrow Connector 209"/>
                <p:cNvCxnSpPr/>
                <p:nvPr/>
              </p:nvCxnSpPr>
              <p:spPr>
                <a:xfrm>
                  <a:off x="1869462" y="4617020"/>
                  <a:ext cx="0" cy="121854"/>
                </a:xfrm>
                <a:prstGeom prst="straightConnector1">
                  <a:avLst/>
                </a:prstGeom>
                <a:ln w="6350" cmpd="sng">
                  <a:solidFill>
                    <a:srgbClr val="0070C0"/>
                  </a:solidFill>
                  <a:headEnd w="sm" len="sm"/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" name="Straight Arrow Connector 210"/>
                <p:cNvCxnSpPr/>
                <p:nvPr/>
              </p:nvCxnSpPr>
              <p:spPr>
                <a:xfrm>
                  <a:off x="1957930" y="4614996"/>
                  <a:ext cx="0" cy="121854"/>
                </a:xfrm>
                <a:prstGeom prst="straightConnector1">
                  <a:avLst/>
                </a:prstGeom>
                <a:ln w="6350" cmpd="sng">
                  <a:solidFill>
                    <a:srgbClr val="0070C0"/>
                  </a:solidFill>
                  <a:headEnd w="sm" len="sm"/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2" name="Arc 211"/>
                <p:cNvSpPr/>
                <p:nvPr/>
              </p:nvSpPr>
              <p:spPr>
                <a:xfrm rot="16200000">
                  <a:off x="851165" y="4406643"/>
                  <a:ext cx="148090" cy="209945"/>
                </a:xfrm>
                <a:prstGeom prst="arc">
                  <a:avLst>
                    <a:gd name="adj1" fmla="val 11039415"/>
                    <a:gd name="adj2" fmla="val 21377078"/>
                  </a:avLst>
                </a:prstGeom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13" name="Straight Arrow Connector 212"/>
                <p:cNvCxnSpPr/>
                <p:nvPr/>
              </p:nvCxnSpPr>
              <p:spPr>
                <a:xfrm>
                  <a:off x="2049126" y="4617020"/>
                  <a:ext cx="0" cy="121854"/>
                </a:xfrm>
                <a:prstGeom prst="straightConnector1">
                  <a:avLst/>
                </a:prstGeom>
                <a:ln w="6350" cmpd="sng">
                  <a:solidFill>
                    <a:srgbClr val="0070C0"/>
                  </a:solidFill>
                  <a:headEnd w="sm" len="sm"/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4" name="Arc 213"/>
                <p:cNvSpPr/>
                <p:nvPr/>
              </p:nvSpPr>
              <p:spPr>
                <a:xfrm rot="16200000">
                  <a:off x="1759202" y="4403042"/>
                  <a:ext cx="141066" cy="209502"/>
                </a:xfrm>
                <a:prstGeom prst="arc">
                  <a:avLst>
                    <a:gd name="adj1" fmla="val 10716479"/>
                    <a:gd name="adj2" fmla="val 20923847"/>
                  </a:avLst>
                </a:prstGeom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5" name="Rectangle 214"/>
                <p:cNvSpPr/>
                <p:nvPr/>
              </p:nvSpPr>
              <p:spPr>
                <a:xfrm>
                  <a:off x="1378493" y="4513281"/>
                  <a:ext cx="251757" cy="103420"/>
                </a:xfrm>
                <a:prstGeom prst="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16" name="Straight Arrow Connector 215"/>
                <p:cNvCxnSpPr/>
                <p:nvPr/>
              </p:nvCxnSpPr>
              <p:spPr>
                <a:xfrm>
                  <a:off x="1415312" y="4614996"/>
                  <a:ext cx="0" cy="121854"/>
                </a:xfrm>
                <a:prstGeom prst="straightConnector1">
                  <a:avLst/>
                </a:prstGeom>
                <a:ln w="6350" cmpd="sng">
                  <a:solidFill>
                    <a:srgbClr val="0070C0"/>
                  </a:solidFill>
                  <a:headEnd w="sm" len="sm"/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7" name="Straight Arrow Connector 216"/>
                <p:cNvCxnSpPr/>
                <p:nvPr/>
              </p:nvCxnSpPr>
              <p:spPr>
                <a:xfrm>
                  <a:off x="1504371" y="4614996"/>
                  <a:ext cx="0" cy="121854"/>
                </a:xfrm>
                <a:prstGeom prst="straightConnector1">
                  <a:avLst/>
                </a:prstGeom>
                <a:ln w="6350" cmpd="sng">
                  <a:solidFill>
                    <a:srgbClr val="0070C0"/>
                  </a:solidFill>
                  <a:headEnd w="sm" len="sm"/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8" name="Straight Arrow Connector 217"/>
                <p:cNvCxnSpPr/>
                <p:nvPr/>
              </p:nvCxnSpPr>
              <p:spPr>
                <a:xfrm>
                  <a:off x="1586252" y="4616701"/>
                  <a:ext cx="0" cy="121854"/>
                </a:xfrm>
                <a:prstGeom prst="straightConnector1">
                  <a:avLst/>
                </a:prstGeom>
                <a:ln w="6350" cmpd="sng">
                  <a:solidFill>
                    <a:srgbClr val="0070C0"/>
                  </a:solidFill>
                  <a:headEnd w="sm" len="sm"/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9" name="Arc 218"/>
                <p:cNvSpPr/>
                <p:nvPr/>
              </p:nvSpPr>
              <p:spPr>
                <a:xfrm rot="16200000">
                  <a:off x="2218935" y="4401619"/>
                  <a:ext cx="139302" cy="206882"/>
                </a:xfrm>
                <a:prstGeom prst="arc">
                  <a:avLst>
                    <a:gd name="adj1" fmla="val 10716479"/>
                    <a:gd name="adj2" fmla="val 20869734"/>
                  </a:avLst>
                </a:prstGeom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20" name="Straight Connector 219"/>
                <p:cNvCxnSpPr>
                  <a:stCxn id="116" idx="2"/>
                  <a:endCxn id="212" idx="2"/>
                </p:cNvCxnSpPr>
                <p:nvPr/>
              </p:nvCxnSpPr>
              <p:spPr>
                <a:xfrm flipH="1">
                  <a:off x="920407" y="4434681"/>
                  <a:ext cx="2210267" cy="2968"/>
                </a:xfrm>
                <a:prstGeom prst="line">
                  <a:avLst/>
                </a:prstGeom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1" name="Rectangle 220"/>
                <p:cNvSpPr/>
                <p:nvPr/>
              </p:nvSpPr>
              <p:spPr>
                <a:xfrm>
                  <a:off x="912645" y="4520888"/>
                  <a:ext cx="251757" cy="103421"/>
                </a:xfrm>
                <a:prstGeom prst="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22" name="Straight Arrow Connector 221"/>
                <p:cNvCxnSpPr/>
                <p:nvPr/>
              </p:nvCxnSpPr>
              <p:spPr>
                <a:xfrm>
                  <a:off x="950055" y="4615843"/>
                  <a:ext cx="0" cy="121854"/>
                </a:xfrm>
                <a:prstGeom prst="straightConnector1">
                  <a:avLst/>
                </a:prstGeom>
                <a:ln w="6350" cmpd="sng">
                  <a:solidFill>
                    <a:srgbClr val="0070C0"/>
                  </a:solidFill>
                  <a:headEnd w="sm" len="sm"/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3" name="Straight Arrow Connector 222"/>
                <p:cNvCxnSpPr/>
                <p:nvPr/>
              </p:nvCxnSpPr>
              <p:spPr>
                <a:xfrm>
                  <a:off x="1044834" y="4614995"/>
                  <a:ext cx="0" cy="121854"/>
                </a:xfrm>
                <a:prstGeom prst="straightConnector1">
                  <a:avLst/>
                </a:prstGeom>
                <a:ln w="6350" cmpd="sng">
                  <a:solidFill>
                    <a:srgbClr val="0070C0"/>
                  </a:solidFill>
                  <a:headEnd w="sm" len="sm"/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4" name="Straight Arrow Connector 223"/>
                <p:cNvCxnSpPr/>
                <p:nvPr/>
              </p:nvCxnSpPr>
              <p:spPr>
                <a:xfrm>
                  <a:off x="1130577" y="4614995"/>
                  <a:ext cx="0" cy="121854"/>
                </a:xfrm>
                <a:prstGeom prst="straightConnector1">
                  <a:avLst/>
                </a:prstGeom>
                <a:ln w="6350" cmpd="sng">
                  <a:solidFill>
                    <a:srgbClr val="0070C0"/>
                  </a:solidFill>
                  <a:headEnd w="sm" len="sm"/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5" name="Rectangle 224"/>
                <p:cNvSpPr/>
                <p:nvPr/>
              </p:nvSpPr>
              <p:spPr>
                <a:xfrm>
                  <a:off x="2287817" y="4520888"/>
                  <a:ext cx="251757" cy="103421"/>
                </a:xfrm>
                <a:prstGeom prst="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26" name="Straight Arrow Connector 225"/>
                <p:cNvCxnSpPr/>
                <p:nvPr/>
              </p:nvCxnSpPr>
              <p:spPr>
                <a:xfrm>
                  <a:off x="2325227" y="4615843"/>
                  <a:ext cx="0" cy="121854"/>
                </a:xfrm>
                <a:prstGeom prst="straightConnector1">
                  <a:avLst/>
                </a:prstGeom>
                <a:ln w="6350" cmpd="sng">
                  <a:solidFill>
                    <a:srgbClr val="0070C0"/>
                  </a:solidFill>
                  <a:headEnd w="sm" len="sm"/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7" name="Straight Arrow Connector 226"/>
                <p:cNvCxnSpPr/>
                <p:nvPr/>
              </p:nvCxnSpPr>
              <p:spPr>
                <a:xfrm>
                  <a:off x="2413696" y="4613820"/>
                  <a:ext cx="0" cy="121854"/>
                </a:xfrm>
                <a:prstGeom prst="straightConnector1">
                  <a:avLst/>
                </a:prstGeom>
                <a:ln w="6350" cmpd="sng">
                  <a:solidFill>
                    <a:srgbClr val="0070C0"/>
                  </a:solidFill>
                  <a:headEnd w="sm" len="sm"/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8" name="Straight Arrow Connector 227"/>
                <p:cNvCxnSpPr/>
                <p:nvPr/>
              </p:nvCxnSpPr>
              <p:spPr>
                <a:xfrm>
                  <a:off x="2504892" y="4615843"/>
                  <a:ext cx="0" cy="121854"/>
                </a:xfrm>
                <a:prstGeom prst="straightConnector1">
                  <a:avLst/>
                </a:prstGeom>
                <a:ln w="6350" cmpd="sng">
                  <a:solidFill>
                    <a:srgbClr val="0070C0"/>
                  </a:solidFill>
                  <a:headEnd w="sm" len="sm"/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9" name="Arc 228"/>
                <p:cNvSpPr/>
                <p:nvPr/>
              </p:nvSpPr>
              <p:spPr>
                <a:xfrm rot="16200000">
                  <a:off x="740786" y="4743258"/>
                  <a:ext cx="224298" cy="227979"/>
                </a:xfrm>
                <a:prstGeom prst="arc">
                  <a:avLst>
                    <a:gd name="adj1" fmla="val 11039415"/>
                    <a:gd name="adj2" fmla="val 21377078"/>
                  </a:avLst>
                </a:prstGeom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0" name="Arc 229"/>
                <p:cNvSpPr/>
                <p:nvPr/>
              </p:nvSpPr>
              <p:spPr>
                <a:xfrm rot="16200000">
                  <a:off x="1306909" y="4403531"/>
                  <a:ext cx="148090" cy="209945"/>
                </a:xfrm>
                <a:prstGeom prst="arc">
                  <a:avLst>
                    <a:gd name="adj1" fmla="val 11039415"/>
                    <a:gd name="adj2" fmla="val 20228573"/>
                  </a:avLst>
                </a:prstGeom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3</a:t>
            </a:r>
            <a:r>
              <a:rPr lang="en-GB" dirty="0" smtClean="0"/>
              <a:t> TeV</a:t>
            </a:r>
            <a:endParaRPr lang="en-GB" dirty="0"/>
          </a:p>
        </p:txBody>
      </p:sp>
      <p:sp>
        <p:nvSpPr>
          <p:cNvPr id="178" name="TextBox 177"/>
          <p:cNvSpPr txBox="1"/>
          <p:nvPr/>
        </p:nvSpPr>
        <p:spPr>
          <a:xfrm>
            <a:off x="1610436" y="2306472"/>
            <a:ext cx="786111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25 turnarounds</a:t>
            </a: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 and accelerator sections</a:t>
            </a: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 </a:t>
            </a: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either side of the Interaction </a:t>
            </a: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Region – 1 redundant turnaround.</a:t>
            </a:r>
            <a:endParaRPr lang="en-GB" dirty="0">
              <a:solidFill>
                <a:schemeClr val="tx1">
                  <a:alpha val="42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2.75 km </a:t>
            </a:r>
            <a:r>
              <a:rPr lang="en-GB" dirty="0"/>
              <a:t>Beam Delivery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Total length of </a:t>
            </a: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48km</a:t>
            </a:r>
            <a:endParaRPr lang="en-GB" dirty="0">
              <a:solidFill>
                <a:schemeClr val="tx1">
                  <a:alpha val="42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Shafts every 5km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Central Injector Complex – Located on CERN land two drive beam injectors.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tx1">
                  <a:alpha val="42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11243896" y="5695147"/>
            <a:ext cx="541247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1256428" y="5652923"/>
            <a:ext cx="7474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2.75km</a:t>
            </a:r>
            <a:endParaRPr lang="en-GB" sz="1000" dirty="0"/>
          </a:p>
        </p:txBody>
      </p:sp>
      <p:sp>
        <p:nvSpPr>
          <p:cNvPr id="179" name="TextBox 178"/>
          <p:cNvSpPr txBox="1"/>
          <p:nvPr/>
        </p:nvSpPr>
        <p:spPr>
          <a:xfrm>
            <a:off x="11082361" y="4747410"/>
            <a:ext cx="14345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Drive Beam</a:t>
            </a:r>
            <a:endParaRPr lang="en-GB" sz="1400" dirty="0"/>
          </a:p>
        </p:txBody>
      </p:sp>
      <p:sp>
        <p:nvSpPr>
          <p:cNvPr id="180" name="TextBox 179"/>
          <p:cNvSpPr txBox="1"/>
          <p:nvPr/>
        </p:nvSpPr>
        <p:spPr>
          <a:xfrm>
            <a:off x="11184035" y="5966414"/>
            <a:ext cx="14345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Main Beam</a:t>
            </a:r>
            <a:endParaRPr lang="en-GB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4123" y="6301312"/>
            <a:ext cx="597877" cy="556688"/>
          </a:xfrm>
        </p:spPr>
        <p:txBody>
          <a:bodyPr/>
          <a:lstStyle/>
          <a:p>
            <a:fld id="{6D22F896-40B5-4ADD-8801-0D06FADFA095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4930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4747409"/>
            <a:ext cx="12192000" cy="1526783"/>
            <a:chOff x="0" y="4747409"/>
            <a:chExt cx="12192000" cy="1526783"/>
          </a:xfrm>
        </p:grpSpPr>
        <p:sp>
          <p:nvSpPr>
            <p:cNvPr id="384" name="Rectangle 383"/>
            <p:cNvSpPr/>
            <p:nvPr/>
          </p:nvSpPr>
          <p:spPr>
            <a:xfrm>
              <a:off x="0" y="4747409"/>
              <a:ext cx="12192000" cy="1526783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5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47212" y="4953997"/>
              <a:ext cx="12075248" cy="1159486"/>
              <a:chOff x="-62325" y="5126946"/>
              <a:chExt cx="12075248" cy="992314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43862" y="5126946"/>
                <a:ext cx="11969061" cy="992314"/>
                <a:chOff x="-3726766" y="4942668"/>
                <a:chExt cx="14651143" cy="1068224"/>
              </a:xfrm>
            </p:grpSpPr>
            <p:grpSp>
              <p:nvGrpSpPr>
                <p:cNvPr id="400" name="Group 399"/>
                <p:cNvGrpSpPr/>
                <p:nvPr/>
              </p:nvGrpSpPr>
              <p:grpSpPr>
                <a:xfrm>
                  <a:off x="-3726766" y="4942668"/>
                  <a:ext cx="14651143" cy="1068224"/>
                  <a:chOff x="-7350880" y="4527678"/>
                  <a:chExt cx="18255750" cy="1480706"/>
                </a:xfrm>
              </p:grpSpPr>
              <p:grpSp>
                <p:nvGrpSpPr>
                  <p:cNvPr id="401" name="Group 400"/>
                  <p:cNvGrpSpPr/>
                  <p:nvPr/>
                </p:nvGrpSpPr>
                <p:grpSpPr>
                  <a:xfrm>
                    <a:off x="-7350880" y="4527678"/>
                    <a:ext cx="18255750" cy="1480706"/>
                    <a:chOff x="-6985658" y="4575838"/>
                    <a:chExt cx="18255750" cy="1480706"/>
                  </a:xfrm>
                </p:grpSpPr>
                <p:grpSp>
                  <p:nvGrpSpPr>
                    <p:cNvPr id="407" name="Group 406"/>
                    <p:cNvGrpSpPr/>
                    <p:nvPr/>
                  </p:nvGrpSpPr>
                  <p:grpSpPr>
                    <a:xfrm>
                      <a:off x="-6985658" y="4575838"/>
                      <a:ext cx="18255750" cy="1480706"/>
                      <a:chOff x="-6985658" y="4575838"/>
                      <a:chExt cx="18255750" cy="1480706"/>
                    </a:xfrm>
                  </p:grpSpPr>
                  <p:grpSp>
                    <p:nvGrpSpPr>
                      <p:cNvPr id="410" name="Group 409"/>
                      <p:cNvGrpSpPr/>
                      <p:nvPr/>
                    </p:nvGrpSpPr>
                    <p:grpSpPr>
                      <a:xfrm>
                        <a:off x="-6985658" y="4575838"/>
                        <a:ext cx="18255750" cy="1480706"/>
                        <a:chOff x="-7825385" y="4474373"/>
                        <a:chExt cx="18255750" cy="1480706"/>
                      </a:xfrm>
                    </p:grpSpPr>
                    <p:grpSp>
                      <p:nvGrpSpPr>
                        <p:cNvPr id="433" name="Group 432"/>
                        <p:cNvGrpSpPr/>
                        <p:nvPr/>
                      </p:nvGrpSpPr>
                      <p:grpSpPr>
                        <a:xfrm>
                          <a:off x="-7825385" y="4474373"/>
                          <a:ext cx="18255750" cy="1480706"/>
                          <a:chOff x="-8304356" y="4422056"/>
                          <a:chExt cx="18255750" cy="1480706"/>
                        </a:xfrm>
                      </p:grpSpPr>
                      <p:grpSp>
                        <p:nvGrpSpPr>
                          <p:cNvPr id="459" name="Group 458"/>
                          <p:cNvGrpSpPr/>
                          <p:nvPr/>
                        </p:nvGrpSpPr>
                        <p:grpSpPr>
                          <a:xfrm>
                            <a:off x="-8304356" y="4422056"/>
                            <a:ext cx="18255750" cy="1480706"/>
                            <a:chOff x="-4157437" y="2678974"/>
                            <a:chExt cx="9942701" cy="877257"/>
                          </a:xfrm>
                        </p:grpSpPr>
                        <p:cxnSp>
                          <p:nvCxnSpPr>
                            <p:cNvPr id="470" name="Straight Arrow Connector 469"/>
                            <p:cNvCxnSpPr>
                              <a:endCxn id="460" idx="1"/>
                            </p:cNvCxnSpPr>
                            <p:nvPr/>
                          </p:nvCxnSpPr>
                          <p:spPr>
                            <a:xfrm flipV="1">
                              <a:off x="5055441" y="3152888"/>
                              <a:ext cx="449614" cy="1113"/>
                            </a:xfrm>
                            <a:prstGeom prst="straightConnector1">
                              <a:avLst/>
                            </a:prstGeom>
                            <a:ln w="6350" cmpd="sng">
                              <a:solidFill>
                                <a:schemeClr val="bg1">
                                  <a:lumMod val="95000"/>
                                  <a:lumOff val="5000"/>
                                </a:schemeClr>
                              </a:solidFill>
                              <a:headEnd w="sm" len="sm"/>
                              <a:tailEnd type="triangle" w="sm" len="sm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grpSp>
                          <p:nvGrpSpPr>
                            <p:cNvPr id="471" name="Group 470"/>
                            <p:cNvGrpSpPr/>
                            <p:nvPr/>
                          </p:nvGrpSpPr>
                          <p:grpSpPr>
                            <a:xfrm>
                              <a:off x="-4157437" y="3157471"/>
                              <a:ext cx="9706388" cy="212839"/>
                              <a:chOff x="-4157437" y="3157471"/>
                              <a:chExt cx="9706388" cy="212839"/>
                            </a:xfrm>
                          </p:grpSpPr>
                          <p:cxnSp>
                            <p:nvCxnSpPr>
                              <p:cNvPr id="491" name="Straight Connector 490"/>
                              <p:cNvCxnSpPr/>
                              <p:nvPr/>
                            </p:nvCxnSpPr>
                            <p:spPr>
                              <a:xfrm flipV="1">
                                <a:off x="3629445" y="3157471"/>
                                <a:ext cx="1430227" cy="131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FF00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492" name="Straight Connector 491"/>
                              <p:cNvCxnSpPr>
                                <a:stCxn id="229" idx="0"/>
                                <a:endCxn id="472" idx="0"/>
                              </p:cNvCxnSpPr>
                              <p:nvPr/>
                            </p:nvCxnSpPr>
                            <p:spPr>
                              <a:xfrm>
                                <a:off x="-4157437" y="3352343"/>
                                <a:ext cx="9706388" cy="17967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FF00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  <p:sp>
                          <p:nvSpPr>
                            <p:cNvPr id="472" name="Arc 471"/>
                            <p:cNvSpPr/>
                            <p:nvPr/>
                          </p:nvSpPr>
                          <p:spPr>
                            <a:xfrm>
                              <a:off x="5473849" y="3370253"/>
                              <a:ext cx="155707" cy="185978"/>
                            </a:xfrm>
                            <a:prstGeom prst="arc">
                              <a:avLst>
                                <a:gd name="adj1" fmla="val 16091704"/>
                                <a:gd name="adj2" fmla="val 0"/>
                              </a:avLst>
                            </a:prstGeom>
                            <a:ln w="25400">
                              <a:solidFill>
                                <a:srgbClr val="FF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sp>
                          <p:nvSpPr>
                            <p:cNvPr id="473" name="Arc 472"/>
                            <p:cNvSpPr/>
                            <p:nvPr/>
                          </p:nvSpPr>
                          <p:spPr>
                            <a:xfrm flipH="1">
                              <a:off x="5629557" y="3370253"/>
                              <a:ext cx="155707" cy="185978"/>
                            </a:xfrm>
                            <a:prstGeom prst="arc">
                              <a:avLst>
                                <a:gd name="adj1" fmla="val 16091704"/>
                                <a:gd name="adj2" fmla="val 0"/>
                              </a:avLst>
                            </a:prstGeom>
                            <a:ln w="25400">
                              <a:solidFill>
                                <a:srgbClr val="FF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grpSp>
                          <p:nvGrpSpPr>
                            <p:cNvPr id="474" name="Group 473"/>
                            <p:cNvGrpSpPr/>
                            <p:nvPr/>
                          </p:nvGrpSpPr>
                          <p:grpSpPr>
                            <a:xfrm>
                              <a:off x="3614978" y="2678974"/>
                              <a:ext cx="2154941" cy="474480"/>
                              <a:chOff x="3614978" y="2678974"/>
                              <a:chExt cx="2154941" cy="474480"/>
                            </a:xfrm>
                          </p:grpSpPr>
                          <p:grpSp>
                            <p:nvGrpSpPr>
                              <p:cNvPr id="475" name="Group 474"/>
                              <p:cNvGrpSpPr/>
                              <p:nvPr/>
                            </p:nvGrpSpPr>
                            <p:grpSpPr>
                              <a:xfrm>
                                <a:off x="3614978" y="2864893"/>
                                <a:ext cx="1918107" cy="288561"/>
                                <a:chOff x="3462578" y="3145976"/>
                                <a:chExt cx="1918107" cy="288561"/>
                              </a:xfrm>
                            </p:grpSpPr>
                            <p:sp>
                              <p:nvSpPr>
                                <p:cNvPr id="478" name="Rectangle 477"/>
                                <p:cNvSpPr/>
                                <p:nvPr/>
                              </p:nvSpPr>
                              <p:spPr>
                                <a:xfrm>
                                  <a:off x="4303700" y="3236281"/>
                                  <a:ext cx="209175" cy="94315"/>
                                </a:xfrm>
                                <a:prstGeom prst="rect">
                                  <a:avLst/>
                                </a:prstGeom>
                                <a:solidFill>
                                  <a:srgbClr val="0070C0"/>
                                </a:solidFill>
                                <a:ln>
                                  <a:noFill/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GB"/>
                                </a:p>
                              </p:txBody>
                            </p:sp>
                            <p:cxnSp>
                              <p:nvCxnSpPr>
                                <p:cNvPr id="479" name="Straight Arrow Connector 478"/>
                                <p:cNvCxnSpPr/>
                                <p:nvPr/>
                              </p:nvCxnSpPr>
                              <p:spPr>
                                <a:xfrm>
                                  <a:off x="4334782" y="3322877"/>
                                  <a:ext cx="0" cy="111126"/>
                                </a:xfrm>
                                <a:prstGeom prst="straightConnector1">
                                  <a:avLst/>
                                </a:prstGeom>
                                <a:ln w="6350" cmpd="sng">
                                  <a:solidFill>
                                    <a:srgbClr val="0070C0"/>
                                  </a:solidFill>
                                  <a:headEnd w="sm" len="sm"/>
                                  <a:tailEnd type="triangle" w="sm" len="sm"/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480" name="Straight Arrow Connector 479"/>
                                <p:cNvCxnSpPr/>
                                <p:nvPr/>
                              </p:nvCxnSpPr>
                              <p:spPr>
                                <a:xfrm>
                                  <a:off x="4408287" y="3321031"/>
                                  <a:ext cx="0" cy="111126"/>
                                </a:xfrm>
                                <a:prstGeom prst="straightConnector1">
                                  <a:avLst/>
                                </a:prstGeom>
                                <a:ln w="6350" cmpd="sng">
                                  <a:solidFill>
                                    <a:srgbClr val="0070C0"/>
                                  </a:solidFill>
                                  <a:headEnd w="sm" len="sm"/>
                                  <a:tailEnd type="triangle" w="sm" len="sm"/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sp>
                              <p:nvSpPr>
                                <p:cNvPr id="481" name="Arc 480"/>
                                <p:cNvSpPr/>
                                <p:nvPr/>
                              </p:nvSpPr>
                              <p:spPr>
                                <a:xfrm rot="16200000">
                                  <a:off x="3482270" y="3135983"/>
                                  <a:ext cx="135052" cy="174435"/>
                                </a:xfrm>
                                <a:prstGeom prst="arc">
                                  <a:avLst>
                                    <a:gd name="adj1" fmla="val 11039415"/>
                                    <a:gd name="adj2" fmla="val 0"/>
                                  </a:avLst>
                                </a:prstGeom>
                                <a:ln w="25400">
                                  <a:solidFill>
                                    <a:srgbClr val="FF0000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GB"/>
                                </a:p>
                              </p:txBody>
                            </p:sp>
                            <p:cxnSp>
                              <p:nvCxnSpPr>
                                <p:cNvPr id="482" name="Straight Arrow Connector 481"/>
                                <p:cNvCxnSpPr/>
                                <p:nvPr/>
                              </p:nvCxnSpPr>
                              <p:spPr>
                                <a:xfrm>
                                  <a:off x="4484058" y="3322877"/>
                                  <a:ext cx="0" cy="111126"/>
                                </a:xfrm>
                                <a:prstGeom prst="straightConnector1">
                                  <a:avLst/>
                                </a:prstGeom>
                                <a:ln w="6350" cmpd="sng">
                                  <a:solidFill>
                                    <a:srgbClr val="0070C0"/>
                                  </a:solidFill>
                                  <a:headEnd w="sm" len="sm"/>
                                  <a:tailEnd type="triangle" w="sm" len="sm"/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sp>
                              <p:nvSpPr>
                                <p:cNvPr id="483" name="Arc 482"/>
                                <p:cNvSpPr/>
                                <p:nvPr/>
                              </p:nvSpPr>
                              <p:spPr>
                                <a:xfrm rot="16200000">
                                  <a:off x="4235909" y="3131467"/>
                                  <a:ext cx="131055" cy="174435"/>
                                </a:xfrm>
                                <a:prstGeom prst="arc">
                                  <a:avLst>
                                    <a:gd name="adj1" fmla="val 10716479"/>
                                    <a:gd name="adj2" fmla="val 0"/>
                                  </a:avLst>
                                </a:prstGeom>
                                <a:ln w="25400">
                                  <a:solidFill>
                                    <a:srgbClr val="FF0000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GB"/>
                                </a:p>
                              </p:txBody>
                            </p:sp>
                            <p:sp>
                              <p:nvSpPr>
                                <p:cNvPr id="484" name="Rectangle 483"/>
                                <p:cNvSpPr/>
                                <p:nvPr/>
                              </p:nvSpPr>
                              <p:spPr>
                                <a:xfrm>
                                  <a:off x="3921738" y="3232685"/>
                                  <a:ext cx="209175" cy="94315"/>
                                </a:xfrm>
                                <a:prstGeom prst="rect">
                                  <a:avLst/>
                                </a:prstGeom>
                                <a:solidFill>
                                  <a:srgbClr val="0070C0"/>
                                </a:solidFill>
                                <a:ln>
                                  <a:noFill/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GB"/>
                                </a:p>
                              </p:txBody>
                            </p:sp>
                            <p:cxnSp>
                              <p:nvCxnSpPr>
                                <p:cNvPr id="485" name="Straight Arrow Connector 484"/>
                                <p:cNvCxnSpPr/>
                                <p:nvPr/>
                              </p:nvCxnSpPr>
                              <p:spPr>
                                <a:xfrm>
                                  <a:off x="3952329" y="3323411"/>
                                  <a:ext cx="0" cy="111126"/>
                                </a:xfrm>
                                <a:prstGeom prst="straightConnector1">
                                  <a:avLst/>
                                </a:prstGeom>
                                <a:ln w="6350" cmpd="sng">
                                  <a:solidFill>
                                    <a:srgbClr val="0070C0"/>
                                  </a:solidFill>
                                  <a:headEnd w="sm" len="sm"/>
                                  <a:tailEnd type="triangle" w="sm" len="sm"/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486" name="Straight Arrow Connector 485"/>
                                <p:cNvCxnSpPr/>
                                <p:nvPr/>
                              </p:nvCxnSpPr>
                              <p:spPr>
                                <a:xfrm>
                                  <a:off x="4026325" y="3323411"/>
                                  <a:ext cx="0" cy="111126"/>
                                </a:xfrm>
                                <a:prstGeom prst="straightConnector1">
                                  <a:avLst/>
                                </a:prstGeom>
                                <a:ln w="6350" cmpd="sng">
                                  <a:solidFill>
                                    <a:srgbClr val="0070C0"/>
                                  </a:solidFill>
                                  <a:headEnd w="sm" len="sm"/>
                                  <a:tailEnd type="triangle" w="sm" len="sm"/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sp>
                              <p:nvSpPr>
                                <p:cNvPr id="487" name="Arc 486"/>
                                <p:cNvSpPr/>
                                <p:nvPr/>
                              </p:nvSpPr>
                              <p:spPr>
                                <a:xfrm rot="16200000">
                                  <a:off x="3853415" y="3133467"/>
                                  <a:ext cx="135052" cy="174435"/>
                                </a:xfrm>
                                <a:prstGeom prst="arc">
                                  <a:avLst>
                                    <a:gd name="adj1" fmla="val 10716479"/>
                                    <a:gd name="adj2" fmla="val 0"/>
                                  </a:avLst>
                                </a:prstGeom>
                                <a:ln w="25400">
                                  <a:solidFill>
                                    <a:srgbClr val="FF0000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GB"/>
                                </a:p>
                              </p:txBody>
                            </p:sp>
                            <p:cxnSp>
                              <p:nvCxnSpPr>
                                <p:cNvPr id="488" name="Straight Arrow Connector 487"/>
                                <p:cNvCxnSpPr/>
                                <p:nvPr/>
                              </p:nvCxnSpPr>
                              <p:spPr>
                                <a:xfrm>
                                  <a:off x="4094357" y="3322877"/>
                                  <a:ext cx="0" cy="111126"/>
                                </a:xfrm>
                                <a:prstGeom prst="straightConnector1">
                                  <a:avLst/>
                                </a:prstGeom>
                                <a:ln w="6350" cmpd="sng">
                                  <a:solidFill>
                                    <a:srgbClr val="0070C0"/>
                                  </a:solidFill>
                                  <a:headEnd w="sm" len="sm"/>
                                  <a:tailEnd type="triangle" w="sm" len="sm"/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sp>
                              <p:nvSpPr>
                                <p:cNvPr id="489" name="Arc 488"/>
                                <p:cNvSpPr/>
                                <p:nvPr/>
                              </p:nvSpPr>
                              <p:spPr>
                                <a:xfrm rot="16200000">
                                  <a:off x="4609344" y="3127623"/>
                                  <a:ext cx="135052" cy="174435"/>
                                </a:xfrm>
                                <a:prstGeom prst="arc">
                                  <a:avLst>
                                    <a:gd name="adj1" fmla="val 10716479"/>
                                    <a:gd name="adj2" fmla="val 0"/>
                                  </a:avLst>
                                </a:prstGeom>
                                <a:ln w="25400">
                                  <a:solidFill>
                                    <a:srgbClr val="FF0000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GB"/>
                                </a:p>
                              </p:txBody>
                            </p:sp>
                            <p:cxnSp>
                              <p:nvCxnSpPr>
                                <p:cNvPr id="490" name="Straight Connector 489"/>
                                <p:cNvCxnSpPr>
                                  <a:stCxn id="476" idx="0"/>
                                </p:cNvCxnSpPr>
                                <p:nvPr/>
                              </p:nvCxnSpPr>
                              <p:spPr>
                                <a:xfrm flipH="1">
                                  <a:off x="3481316" y="3145976"/>
                                  <a:ext cx="1899369" cy="7181"/>
                                </a:xfrm>
                                <a:prstGeom prst="line">
                                  <a:avLst/>
                                </a:prstGeom>
                                <a:ln w="25400">
                                  <a:solidFill>
                                    <a:srgbClr val="FF0000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</p:grpSp>
                          <p:sp>
                            <p:nvSpPr>
                              <p:cNvPr id="476" name="Arc 475"/>
                              <p:cNvSpPr/>
                              <p:nvPr/>
                            </p:nvSpPr>
                            <p:spPr>
                              <a:xfrm flipV="1">
                                <a:off x="5460522" y="2678974"/>
                                <a:ext cx="150511" cy="185978"/>
                              </a:xfrm>
                              <a:prstGeom prst="arc">
                                <a:avLst>
                                  <a:gd name="adj1" fmla="val 16091704"/>
                                  <a:gd name="adj2" fmla="val 0"/>
                                </a:avLst>
                              </a:prstGeom>
                              <a:ln w="25400">
                                <a:solidFill>
                                  <a:srgbClr val="FF00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sp>
                            <p:nvSpPr>
                              <p:cNvPr id="477" name="Arc 476"/>
                              <p:cNvSpPr/>
                              <p:nvPr/>
                            </p:nvSpPr>
                            <p:spPr>
                              <a:xfrm flipH="1" flipV="1">
                                <a:off x="5619408" y="2679196"/>
                                <a:ext cx="150511" cy="185978"/>
                              </a:xfrm>
                              <a:prstGeom prst="arc">
                                <a:avLst>
                                  <a:gd name="adj1" fmla="val 16091704"/>
                                  <a:gd name="adj2" fmla="val 0"/>
                                </a:avLst>
                              </a:prstGeom>
                              <a:ln w="25400">
                                <a:solidFill>
                                  <a:srgbClr val="FF00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</p:grpSp>
                      </p:grpSp>
                      <p:sp>
                        <p:nvSpPr>
                          <p:cNvPr id="460" name="Rectangle 459"/>
                          <p:cNvSpPr/>
                          <p:nvPr/>
                        </p:nvSpPr>
                        <p:spPr>
                          <a:xfrm>
                            <a:off x="9436903" y="5075398"/>
                            <a:ext cx="384065" cy="293138"/>
                          </a:xfrm>
                          <a:prstGeom prst="rect">
                            <a:avLst/>
                          </a:prstGeom>
                          <a:solidFill>
                            <a:srgbClr val="0070C0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461" name="Rectangle 460"/>
                          <p:cNvSpPr/>
                          <p:nvPr/>
                        </p:nvSpPr>
                        <p:spPr>
                          <a:xfrm>
                            <a:off x="6117680" y="4884857"/>
                            <a:ext cx="384065" cy="159193"/>
                          </a:xfrm>
                          <a:prstGeom prst="rect">
                            <a:avLst/>
                          </a:prstGeom>
                          <a:solidFill>
                            <a:srgbClr val="0070C0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cxnSp>
                        <p:nvCxnSpPr>
                          <p:cNvPr id="462" name="Straight Arrow Connector 461"/>
                          <p:cNvCxnSpPr/>
                          <p:nvPr/>
                        </p:nvCxnSpPr>
                        <p:spPr>
                          <a:xfrm>
                            <a:off x="6174750" y="5031021"/>
                            <a:ext cx="0" cy="187568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463" name="Straight Arrow Connector 462"/>
                          <p:cNvCxnSpPr/>
                          <p:nvPr/>
                        </p:nvCxnSpPr>
                        <p:spPr>
                          <a:xfrm>
                            <a:off x="6309712" y="5027906"/>
                            <a:ext cx="0" cy="187568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464" name="Straight Arrow Connector 463"/>
                          <p:cNvCxnSpPr/>
                          <p:nvPr/>
                        </p:nvCxnSpPr>
                        <p:spPr>
                          <a:xfrm>
                            <a:off x="6448835" y="5031021"/>
                            <a:ext cx="0" cy="187568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465" name="Rectangle 464"/>
                          <p:cNvSpPr/>
                          <p:nvPr/>
                        </p:nvSpPr>
                        <p:spPr>
                          <a:xfrm>
                            <a:off x="8188912" y="4884857"/>
                            <a:ext cx="384065" cy="159193"/>
                          </a:xfrm>
                          <a:prstGeom prst="rect">
                            <a:avLst/>
                          </a:prstGeom>
                          <a:solidFill>
                            <a:srgbClr val="0070C0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cxnSp>
                        <p:nvCxnSpPr>
                          <p:cNvPr id="466" name="Straight Arrow Connector 465"/>
                          <p:cNvCxnSpPr/>
                          <p:nvPr/>
                        </p:nvCxnSpPr>
                        <p:spPr>
                          <a:xfrm>
                            <a:off x="8245982" y="5031021"/>
                            <a:ext cx="0" cy="187568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467" name="Straight Arrow Connector 466"/>
                          <p:cNvCxnSpPr/>
                          <p:nvPr/>
                        </p:nvCxnSpPr>
                        <p:spPr>
                          <a:xfrm>
                            <a:off x="8380944" y="5027906"/>
                            <a:ext cx="0" cy="187568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468" name="Straight Arrow Connector 467"/>
                          <p:cNvCxnSpPr/>
                          <p:nvPr/>
                        </p:nvCxnSpPr>
                        <p:spPr>
                          <a:xfrm>
                            <a:off x="8520067" y="5031021"/>
                            <a:ext cx="0" cy="187568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grpSp>
                      <p:nvGrpSpPr>
                        <p:cNvPr id="434" name="Group 433"/>
                        <p:cNvGrpSpPr/>
                        <p:nvPr/>
                      </p:nvGrpSpPr>
                      <p:grpSpPr>
                        <a:xfrm>
                          <a:off x="3691348" y="4804555"/>
                          <a:ext cx="2914306" cy="483861"/>
                          <a:chOff x="5967354" y="4735651"/>
                          <a:chExt cx="2945473" cy="499135"/>
                        </a:xfrm>
                      </p:grpSpPr>
                      <p:grpSp>
                        <p:nvGrpSpPr>
                          <p:cNvPr id="435" name="Group 434"/>
                          <p:cNvGrpSpPr/>
                          <p:nvPr/>
                        </p:nvGrpSpPr>
                        <p:grpSpPr>
                          <a:xfrm>
                            <a:off x="5967354" y="4735651"/>
                            <a:ext cx="2945473" cy="499135"/>
                            <a:chOff x="3615423" y="2864767"/>
                            <a:chExt cx="1604205" cy="295717"/>
                          </a:xfrm>
                        </p:grpSpPr>
                        <p:cxnSp>
                          <p:nvCxnSpPr>
                            <p:cNvPr id="444" name="Straight Connector 443"/>
                            <p:cNvCxnSpPr/>
                            <p:nvPr/>
                          </p:nvCxnSpPr>
                          <p:spPr>
                            <a:xfrm>
                              <a:off x="3629445" y="3158782"/>
                              <a:ext cx="1520971" cy="1702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FF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grpSp>
                          <p:nvGrpSpPr>
                            <p:cNvPr id="445" name="Group 444"/>
                            <p:cNvGrpSpPr/>
                            <p:nvPr/>
                          </p:nvGrpSpPr>
                          <p:grpSpPr>
                            <a:xfrm>
                              <a:off x="3615423" y="2864767"/>
                              <a:ext cx="1604205" cy="288153"/>
                              <a:chOff x="3463023" y="3145850"/>
                              <a:chExt cx="1604205" cy="288153"/>
                            </a:xfrm>
                          </p:grpSpPr>
                          <p:sp>
                            <p:nvSpPr>
                              <p:cNvPr id="446" name="Rectangle 445"/>
                              <p:cNvSpPr/>
                              <p:nvPr/>
                            </p:nvSpPr>
                            <p:spPr>
                              <a:xfrm>
                                <a:off x="4303700" y="3236281"/>
                                <a:ext cx="209175" cy="94315"/>
                              </a:xfrm>
                              <a:prstGeom prst="rect">
                                <a:avLst/>
                              </a:prstGeom>
                              <a:solidFill>
                                <a:srgbClr val="0070C0"/>
                              </a:solidFill>
                              <a:ln>
                                <a:noFill/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cxnSp>
                            <p:nvCxnSpPr>
                              <p:cNvPr id="447" name="Straight Arrow Connector 446"/>
                              <p:cNvCxnSpPr/>
                              <p:nvPr/>
                            </p:nvCxnSpPr>
                            <p:spPr>
                              <a:xfrm>
                                <a:off x="4334782" y="3322877"/>
                                <a:ext cx="0" cy="111126"/>
                              </a:xfrm>
                              <a:prstGeom prst="straightConnector1">
                                <a:avLst/>
                              </a:prstGeom>
                              <a:ln w="6350" cmpd="sng">
                                <a:solidFill>
                                  <a:srgbClr val="0070C0"/>
                                </a:solidFill>
                                <a:headEnd w="sm" len="sm"/>
                                <a:tailEnd type="triangle" w="sm" len="sm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448" name="Straight Arrow Connector 447"/>
                              <p:cNvCxnSpPr/>
                              <p:nvPr/>
                            </p:nvCxnSpPr>
                            <p:spPr>
                              <a:xfrm>
                                <a:off x="4408287" y="3321031"/>
                                <a:ext cx="0" cy="111126"/>
                              </a:xfrm>
                              <a:prstGeom prst="straightConnector1">
                                <a:avLst/>
                              </a:prstGeom>
                              <a:ln w="6350" cmpd="sng">
                                <a:solidFill>
                                  <a:srgbClr val="0070C0"/>
                                </a:solidFill>
                                <a:headEnd w="sm" len="sm"/>
                                <a:tailEnd type="triangle" w="sm" len="sm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sp>
                            <p:nvSpPr>
                              <p:cNvPr id="449" name="Arc 448"/>
                              <p:cNvSpPr/>
                              <p:nvPr/>
                            </p:nvSpPr>
                            <p:spPr>
                              <a:xfrm rot="16200000">
                                <a:off x="3480865" y="3137686"/>
                                <a:ext cx="138751" cy="174435"/>
                              </a:xfrm>
                              <a:prstGeom prst="arc">
                                <a:avLst>
                                  <a:gd name="adj1" fmla="val 11039415"/>
                                  <a:gd name="adj2" fmla="val 20395203"/>
                                </a:avLst>
                              </a:prstGeom>
                              <a:ln w="25400">
                                <a:solidFill>
                                  <a:srgbClr val="FF00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cxnSp>
                            <p:nvCxnSpPr>
                              <p:cNvPr id="450" name="Straight Arrow Connector 449"/>
                              <p:cNvCxnSpPr/>
                              <p:nvPr/>
                            </p:nvCxnSpPr>
                            <p:spPr>
                              <a:xfrm>
                                <a:off x="4484058" y="3322877"/>
                                <a:ext cx="0" cy="111126"/>
                              </a:xfrm>
                              <a:prstGeom prst="straightConnector1">
                                <a:avLst/>
                              </a:prstGeom>
                              <a:ln w="6350" cmpd="sng">
                                <a:solidFill>
                                  <a:srgbClr val="0070C0"/>
                                </a:solidFill>
                                <a:headEnd w="sm" len="sm"/>
                                <a:tailEnd type="triangle" w="sm" len="sm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sp>
                            <p:nvSpPr>
                              <p:cNvPr id="451" name="Arc 450"/>
                              <p:cNvSpPr/>
                              <p:nvPr/>
                            </p:nvSpPr>
                            <p:spPr>
                              <a:xfrm rot="16200000">
                                <a:off x="4235573" y="3132325"/>
                                <a:ext cx="134432" cy="176098"/>
                              </a:xfrm>
                              <a:prstGeom prst="arc">
                                <a:avLst>
                                  <a:gd name="adj1" fmla="val 10716479"/>
                                  <a:gd name="adj2" fmla="val 0"/>
                                </a:avLst>
                              </a:prstGeom>
                              <a:ln w="25400">
                                <a:solidFill>
                                  <a:srgbClr val="FF00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sp>
                            <p:nvSpPr>
                              <p:cNvPr id="452" name="Rectangle 451"/>
                              <p:cNvSpPr/>
                              <p:nvPr/>
                            </p:nvSpPr>
                            <p:spPr>
                              <a:xfrm>
                                <a:off x="3926856" y="3228271"/>
                                <a:ext cx="209175" cy="94315"/>
                              </a:xfrm>
                              <a:prstGeom prst="rect">
                                <a:avLst/>
                              </a:prstGeom>
                              <a:solidFill>
                                <a:srgbClr val="0070C0"/>
                              </a:solidFill>
                              <a:ln>
                                <a:noFill/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cxnSp>
                            <p:nvCxnSpPr>
                              <p:cNvPr id="453" name="Straight Arrow Connector 452"/>
                              <p:cNvCxnSpPr/>
                              <p:nvPr/>
                            </p:nvCxnSpPr>
                            <p:spPr>
                              <a:xfrm>
                                <a:off x="3957447" y="3321031"/>
                                <a:ext cx="0" cy="111126"/>
                              </a:xfrm>
                              <a:prstGeom prst="straightConnector1">
                                <a:avLst/>
                              </a:prstGeom>
                              <a:ln w="6350" cmpd="sng">
                                <a:solidFill>
                                  <a:srgbClr val="0070C0"/>
                                </a:solidFill>
                                <a:headEnd w="sm" len="sm"/>
                                <a:tailEnd type="triangle" w="sm" len="sm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454" name="Straight Arrow Connector 453"/>
                              <p:cNvCxnSpPr/>
                              <p:nvPr/>
                            </p:nvCxnSpPr>
                            <p:spPr>
                              <a:xfrm>
                                <a:off x="4031443" y="3321031"/>
                                <a:ext cx="0" cy="111126"/>
                              </a:xfrm>
                              <a:prstGeom prst="straightConnector1">
                                <a:avLst/>
                              </a:prstGeom>
                              <a:ln w="6350" cmpd="sng">
                                <a:solidFill>
                                  <a:srgbClr val="0070C0"/>
                                </a:solidFill>
                                <a:headEnd w="sm" len="sm"/>
                                <a:tailEnd type="triangle" w="sm" len="sm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sp>
                            <p:nvSpPr>
                              <p:cNvPr id="455" name="Arc 454"/>
                              <p:cNvSpPr/>
                              <p:nvPr/>
                            </p:nvSpPr>
                            <p:spPr>
                              <a:xfrm rot="16200000">
                                <a:off x="3853415" y="3133467"/>
                                <a:ext cx="135052" cy="174435"/>
                              </a:xfrm>
                              <a:prstGeom prst="arc">
                                <a:avLst>
                                  <a:gd name="adj1" fmla="val 10716479"/>
                                  <a:gd name="adj2" fmla="val 0"/>
                                </a:avLst>
                              </a:prstGeom>
                              <a:ln w="25400">
                                <a:solidFill>
                                  <a:srgbClr val="FF00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cxnSp>
                            <p:nvCxnSpPr>
                              <p:cNvPr id="456" name="Straight Arrow Connector 455"/>
                              <p:cNvCxnSpPr/>
                              <p:nvPr/>
                            </p:nvCxnSpPr>
                            <p:spPr>
                              <a:xfrm>
                                <a:off x="4099475" y="3322586"/>
                                <a:ext cx="0" cy="111126"/>
                              </a:xfrm>
                              <a:prstGeom prst="straightConnector1">
                                <a:avLst/>
                              </a:prstGeom>
                              <a:ln w="6350" cmpd="sng">
                                <a:solidFill>
                                  <a:srgbClr val="0070C0"/>
                                </a:solidFill>
                                <a:headEnd w="sm" len="sm"/>
                                <a:tailEnd type="triangle" w="sm" len="sm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sp>
                            <p:nvSpPr>
                              <p:cNvPr id="457" name="Arc 456"/>
                              <p:cNvSpPr/>
                              <p:nvPr/>
                            </p:nvSpPr>
                            <p:spPr>
                              <a:xfrm rot="16200000">
                                <a:off x="4614639" y="3131673"/>
                                <a:ext cx="135052" cy="170189"/>
                              </a:xfrm>
                              <a:prstGeom prst="arc">
                                <a:avLst>
                                  <a:gd name="adj1" fmla="val 10716479"/>
                                  <a:gd name="adj2" fmla="val 0"/>
                                </a:avLst>
                              </a:prstGeom>
                              <a:ln w="25400">
                                <a:solidFill>
                                  <a:srgbClr val="FF00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cxnSp>
                            <p:nvCxnSpPr>
                              <p:cNvPr id="458" name="Straight Connector 457"/>
                              <p:cNvCxnSpPr>
                                <a:stCxn id="481" idx="2"/>
                              </p:cNvCxnSpPr>
                              <p:nvPr/>
                            </p:nvCxnSpPr>
                            <p:spPr>
                              <a:xfrm flipH="1">
                                <a:off x="3608764" y="3145850"/>
                                <a:ext cx="1458464" cy="10474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FF00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</p:grpSp>
                      <p:sp>
                        <p:nvSpPr>
                          <p:cNvPr id="436" name="Rectangle 435"/>
                          <p:cNvSpPr/>
                          <p:nvPr/>
                        </p:nvSpPr>
                        <p:spPr>
                          <a:xfrm>
                            <a:off x="6108327" y="4886477"/>
                            <a:ext cx="384065" cy="159193"/>
                          </a:xfrm>
                          <a:prstGeom prst="rect">
                            <a:avLst/>
                          </a:prstGeom>
                          <a:solidFill>
                            <a:srgbClr val="0070C0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cxnSp>
                        <p:nvCxnSpPr>
                          <p:cNvPr id="437" name="Straight Arrow Connector 436"/>
                          <p:cNvCxnSpPr/>
                          <p:nvPr/>
                        </p:nvCxnSpPr>
                        <p:spPr>
                          <a:xfrm>
                            <a:off x="6165398" y="5032640"/>
                            <a:ext cx="0" cy="187568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438" name="Straight Arrow Connector 437"/>
                          <p:cNvCxnSpPr/>
                          <p:nvPr/>
                        </p:nvCxnSpPr>
                        <p:spPr>
                          <a:xfrm>
                            <a:off x="6309986" y="5031334"/>
                            <a:ext cx="0" cy="187568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439" name="Straight Arrow Connector 438"/>
                          <p:cNvCxnSpPr/>
                          <p:nvPr/>
                        </p:nvCxnSpPr>
                        <p:spPr>
                          <a:xfrm>
                            <a:off x="6440790" y="5031334"/>
                            <a:ext cx="0" cy="187568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440" name="Rectangle 439"/>
                          <p:cNvSpPr/>
                          <p:nvPr/>
                        </p:nvSpPr>
                        <p:spPr>
                          <a:xfrm>
                            <a:off x="8206204" y="4886477"/>
                            <a:ext cx="384065" cy="159193"/>
                          </a:xfrm>
                          <a:prstGeom prst="rect">
                            <a:avLst/>
                          </a:prstGeom>
                          <a:solidFill>
                            <a:srgbClr val="0070C0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cxnSp>
                        <p:nvCxnSpPr>
                          <p:cNvPr id="441" name="Straight Arrow Connector 440"/>
                          <p:cNvCxnSpPr/>
                          <p:nvPr/>
                        </p:nvCxnSpPr>
                        <p:spPr>
                          <a:xfrm>
                            <a:off x="8263274" y="5032640"/>
                            <a:ext cx="0" cy="187568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442" name="Straight Arrow Connector 441"/>
                          <p:cNvCxnSpPr/>
                          <p:nvPr/>
                        </p:nvCxnSpPr>
                        <p:spPr>
                          <a:xfrm>
                            <a:off x="8398236" y="5029526"/>
                            <a:ext cx="0" cy="187568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443" name="Straight Arrow Connector 442"/>
                          <p:cNvCxnSpPr/>
                          <p:nvPr/>
                        </p:nvCxnSpPr>
                        <p:spPr>
                          <a:xfrm>
                            <a:off x="8537359" y="5032640"/>
                            <a:ext cx="0" cy="187568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</p:grpSp>
                  <p:grpSp>
                    <p:nvGrpSpPr>
                      <p:cNvPr id="411" name="Group 410"/>
                      <p:cNvGrpSpPr/>
                      <p:nvPr/>
                    </p:nvGrpSpPr>
                    <p:grpSpPr>
                      <a:xfrm>
                        <a:off x="1803644" y="4920443"/>
                        <a:ext cx="3040553" cy="466130"/>
                        <a:chOff x="1803644" y="4920443"/>
                        <a:chExt cx="3040553" cy="466130"/>
                      </a:xfrm>
                    </p:grpSpPr>
                    <p:cxnSp>
                      <p:nvCxnSpPr>
                        <p:cNvPr id="412" name="Straight Connector 411"/>
                        <p:cNvCxnSpPr/>
                        <p:nvPr/>
                      </p:nvCxnSpPr>
                      <p:spPr>
                        <a:xfrm>
                          <a:off x="1829118" y="5383788"/>
                          <a:ext cx="2763097" cy="2785"/>
                        </a:xfrm>
                        <a:prstGeom prst="line">
                          <a:avLst/>
                        </a:prstGeom>
                        <a:ln w="25400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413" name="Rectangle 412"/>
                        <p:cNvSpPr/>
                        <p:nvPr/>
                      </p:nvSpPr>
                      <p:spPr>
                        <a:xfrm>
                          <a:off x="3330875" y="5050678"/>
                          <a:ext cx="380001" cy="154321"/>
                        </a:xfrm>
                        <a:prstGeom prst="rect">
                          <a:avLst/>
                        </a:prstGeom>
                        <a:solidFill>
                          <a:srgbClr val="0070C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cxnSp>
                      <p:nvCxnSpPr>
                        <p:cNvPr id="414" name="Straight Arrow Connector 413"/>
                        <p:cNvCxnSpPr/>
                        <p:nvPr/>
                      </p:nvCxnSpPr>
                      <p:spPr>
                        <a:xfrm>
                          <a:off x="3387341" y="5192369"/>
                          <a:ext cx="0" cy="181828"/>
                        </a:xfrm>
                        <a:prstGeom prst="straightConnector1">
                          <a:avLst/>
                        </a:prstGeom>
                        <a:ln w="6350" cmpd="sng">
                          <a:solidFill>
                            <a:srgbClr val="0070C0"/>
                          </a:solidFill>
                          <a:headEnd w="sm" len="sm"/>
                          <a:tailEnd type="triangle" w="sm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15" name="Straight Arrow Connector 414"/>
                        <p:cNvCxnSpPr/>
                        <p:nvPr/>
                      </p:nvCxnSpPr>
                      <p:spPr>
                        <a:xfrm>
                          <a:off x="3520875" y="5189349"/>
                          <a:ext cx="0" cy="181828"/>
                        </a:xfrm>
                        <a:prstGeom prst="straightConnector1">
                          <a:avLst/>
                        </a:prstGeom>
                        <a:ln w="6350" cmpd="sng">
                          <a:solidFill>
                            <a:srgbClr val="0070C0"/>
                          </a:solidFill>
                          <a:headEnd w="sm" len="sm"/>
                          <a:tailEnd type="triangle" w="sm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416" name="Arc 415"/>
                        <p:cNvSpPr/>
                        <p:nvPr/>
                      </p:nvSpPr>
                      <p:spPr>
                        <a:xfrm rot="16200000">
                          <a:off x="1863426" y="4860664"/>
                          <a:ext cx="225130" cy="344693"/>
                        </a:xfrm>
                        <a:prstGeom prst="arc">
                          <a:avLst>
                            <a:gd name="adj1" fmla="val 11039415"/>
                            <a:gd name="adj2" fmla="val 21377078"/>
                          </a:avLst>
                        </a:prstGeom>
                        <a:ln w="25400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cxnSp>
                      <p:nvCxnSpPr>
                        <p:cNvPr id="417" name="Straight Arrow Connector 416"/>
                        <p:cNvCxnSpPr/>
                        <p:nvPr/>
                      </p:nvCxnSpPr>
                      <p:spPr>
                        <a:xfrm>
                          <a:off x="3658525" y="5192369"/>
                          <a:ext cx="0" cy="181828"/>
                        </a:xfrm>
                        <a:prstGeom prst="straightConnector1">
                          <a:avLst/>
                        </a:prstGeom>
                        <a:ln w="6350" cmpd="sng">
                          <a:solidFill>
                            <a:srgbClr val="0070C0"/>
                          </a:solidFill>
                          <a:headEnd w="sm" len="sm"/>
                          <a:tailEnd type="triangle" w="sm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418" name="Arc 417"/>
                        <p:cNvSpPr/>
                        <p:nvPr/>
                      </p:nvSpPr>
                      <p:spPr>
                        <a:xfrm rot="16200000">
                          <a:off x="3224546" y="4865162"/>
                          <a:ext cx="214188" cy="324750"/>
                        </a:xfrm>
                        <a:prstGeom prst="arc">
                          <a:avLst>
                            <a:gd name="adj1" fmla="val 10716479"/>
                            <a:gd name="adj2" fmla="val 169495"/>
                          </a:avLst>
                        </a:prstGeom>
                        <a:ln w="25400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419" name="Rectangle 418"/>
                        <p:cNvSpPr/>
                        <p:nvPr/>
                      </p:nvSpPr>
                      <p:spPr>
                        <a:xfrm>
                          <a:off x="2646275" y="5037572"/>
                          <a:ext cx="380001" cy="154321"/>
                        </a:xfrm>
                        <a:prstGeom prst="rect">
                          <a:avLst/>
                        </a:prstGeom>
                        <a:solidFill>
                          <a:srgbClr val="0070C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cxnSp>
                      <p:nvCxnSpPr>
                        <p:cNvPr id="420" name="Straight Arrow Connector 419"/>
                        <p:cNvCxnSpPr/>
                        <p:nvPr/>
                      </p:nvCxnSpPr>
                      <p:spPr>
                        <a:xfrm>
                          <a:off x="2701849" y="5189349"/>
                          <a:ext cx="0" cy="181828"/>
                        </a:xfrm>
                        <a:prstGeom prst="straightConnector1">
                          <a:avLst/>
                        </a:prstGeom>
                        <a:ln w="6350" cmpd="sng">
                          <a:solidFill>
                            <a:srgbClr val="0070C0"/>
                          </a:solidFill>
                          <a:headEnd w="sm" len="sm"/>
                          <a:tailEnd type="triangle" w="sm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21" name="Straight Arrow Connector 420"/>
                        <p:cNvCxnSpPr/>
                        <p:nvPr/>
                      </p:nvCxnSpPr>
                      <p:spPr>
                        <a:xfrm>
                          <a:off x="2836275" y="5189349"/>
                          <a:ext cx="0" cy="181828"/>
                        </a:xfrm>
                        <a:prstGeom prst="straightConnector1">
                          <a:avLst/>
                        </a:prstGeom>
                        <a:ln w="6350" cmpd="sng">
                          <a:solidFill>
                            <a:srgbClr val="0070C0"/>
                          </a:solidFill>
                          <a:headEnd w="sm" len="sm"/>
                          <a:tailEnd type="triangle" w="sm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22" name="Straight Arrow Connector 421"/>
                        <p:cNvCxnSpPr/>
                        <p:nvPr/>
                      </p:nvCxnSpPr>
                      <p:spPr>
                        <a:xfrm>
                          <a:off x="2959866" y="5191893"/>
                          <a:ext cx="0" cy="181828"/>
                        </a:xfrm>
                        <a:prstGeom prst="straightConnector1">
                          <a:avLst/>
                        </a:prstGeom>
                        <a:ln w="6350" cmpd="sng">
                          <a:solidFill>
                            <a:srgbClr val="0070C0"/>
                          </a:solidFill>
                          <a:headEnd w="sm" len="sm"/>
                          <a:tailEnd type="triangle" w="sm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423" name="Arc 422"/>
                        <p:cNvSpPr/>
                        <p:nvPr/>
                      </p:nvSpPr>
                      <p:spPr>
                        <a:xfrm rot="16200000">
                          <a:off x="3914547" y="4873884"/>
                          <a:ext cx="204639" cy="306068"/>
                        </a:xfrm>
                        <a:prstGeom prst="arc">
                          <a:avLst>
                            <a:gd name="adj1" fmla="val 10716479"/>
                            <a:gd name="adj2" fmla="val 20869734"/>
                          </a:avLst>
                        </a:prstGeom>
                        <a:ln w="25400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cxnSp>
                      <p:nvCxnSpPr>
                        <p:cNvPr id="424" name="Straight Connector 423"/>
                        <p:cNvCxnSpPr/>
                        <p:nvPr/>
                      </p:nvCxnSpPr>
                      <p:spPr>
                        <a:xfrm flipH="1" flipV="1">
                          <a:off x="1999593" y="4920445"/>
                          <a:ext cx="2844604" cy="4849"/>
                        </a:xfrm>
                        <a:prstGeom prst="line">
                          <a:avLst/>
                        </a:prstGeom>
                        <a:ln w="25400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425" name="Rectangle 424"/>
                        <p:cNvSpPr/>
                        <p:nvPr/>
                      </p:nvSpPr>
                      <p:spPr>
                        <a:xfrm>
                          <a:off x="1943126" y="5048923"/>
                          <a:ext cx="380001" cy="154322"/>
                        </a:xfrm>
                        <a:prstGeom prst="rect">
                          <a:avLst/>
                        </a:prstGeom>
                        <a:solidFill>
                          <a:srgbClr val="0070C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cxnSp>
                      <p:nvCxnSpPr>
                        <p:cNvPr id="426" name="Straight Arrow Connector 425"/>
                        <p:cNvCxnSpPr/>
                        <p:nvPr/>
                      </p:nvCxnSpPr>
                      <p:spPr>
                        <a:xfrm>
                          <a:off x="1999593" y="5190613"/>
                          <a:ext cx="0" cy="181828"/>
                        </a:xfrm>
                        <a:prstGeom prst="straightConnector1">
                          <a:avLst/>
                        </a:prstGeom>
                        <a:ln w="6350" cmpd="sng">
                          <a:solidFill>
                            <a:srgbClr val="0070C0"/>
                          </a:solidFill>
                          <a:headEnd w="sm" len="sm"/>
                          <a:tailEnd type="triangle" w="sm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27" name="Straight Arrow Connector 426"/>
                        <p:cNvCxnSpPr/>
                        <p:nvPr/>
                      </p:nvCxnSpPr>
                      <p:spPr>
                        <a:xfrm>
                          <a:off x="2142651" y="5189347"/>
                          <a:ext cx="0" cy="181828"/>
                        </a:xfrm>
                        <a:prstGeom prst="straightConnector1">
                          <a:avLst/>
                        </a:prstGeom>
                        <a:ln w="6350" cmpd="sng">
                          <a:solidFill>
                            <a:srgbClr val="0070C0"/>
                          </a:solidFill>
                          <a:headEnd w="sm" len="sm"/>
                          <a:tailEnd type="triangle" w="sm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28" name="Straight Arrow Connector 427"/>
                        <p:cNvCxnSpPr/>
                        <p:nvPr/>
                      </p:nvCxnSpPr>
                      <p:spPr>
                        <a:xfrm>
                          <a:off x="2272071" y="5189347"/>
                          <a:ext cx="0" cy="181828"/>
                        </a:xfrm>
                        <a:prstGeom prst="straightConnector1">
                          <a:avLst/>
                        </a:prstGeom>
                        <a:ln w="6350" cmpd="sng">
                          <a:solidFill>
                            <a:srgbClr val="0070C0"/>
                          </a:solidFill>
                          <a:headEnd w="sm" len="sm"/>
                          <a:tailEnd type="triangle" w="sm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429" name="Rectangle 428"/>
                        <p:cNvSpPr/>
                        <p:nvPr/>
                      </p:nvSpPr>
                      <p:spPr>
                        <a:xfrm>
                          <a:off x="4018805" y="5048923"/>
                          <a:ext cx="380001" cy="154322"/>
                        </a:xfrm>
                        <a:prstGeom prst="rect">
                          <a:avLst/>
                        </a:prstGeom>
                        <a:solidFill>
                          <a:srgbClr val="0070C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cxnSp>
                      <p:nvCxnSpPr>
                        <p:cNvPr id="430" name="Straight Arrow Connector 429"/>
                        <p:cNvCxnSpPr/>
                        <p:nvPr/>
                      </p:nvCxnSpPr>
                      <p:spPr>
                        <a:xfrm>
                          <a:off x="4075271" y="5190613"/>
                          <a:ext cx="0" cy="181828"/>
                        </a:xfrm>
                        <a:prstGeom prst="straightConnector1">
                          <a:avLst/>
                        </a:prstGeom>
                        <a:ln w="6350" cmpd="sng">
                          <a:solidFill>
                            <a:srgbClr val="0070C0"/>
                          </a:solidFill>
                          <a:headEnd w="sm" len="sm"/>
                          <a:tailEnd type="triangle" w="sm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31" name="Straight Arrow Connector 430"/>
                        <p:cNvCxnSpPr/>
                        <p:nvPr/>
                      </p:nvCxnSpPr>
                      <p:spPr>
                        <a:xfrm>
                          <a:off x="4208805" y="5187594"/>
                          <a:ext cx="0" cy="181828"/>
                        </a:xfrm>
                        <a:prstGeom prst="straightConnector1">
                          <a:avLst/>
                        </a:prstGeom>
                        <a:ln w="6350" cmpd="sng">
                          <a:solidFill>
                            <a:srgbClr val="0070C0"/>
                          </a:solidFill>
                          <a:headEnd w="sm" len="sm"/>
                          <a:tailEnd type="triangle" w="sm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32" name="Straight Arrow Connector 431"/>
                        <p:cNvCxnSpPr/>
                        <p:nvPr/>
                      </p:nvCxnSpPr>
                      <p:spPr>
                        <a:xfrm>
                          <a:off x="4346456" y="5190613"/>
                          <a:ext cx="0" cy="181828"/>
                        </a:xfrm>
                        <a:prstGeom prst="straightConnector1">
                          <a:avLst/>
                        </a:prstGeom>
                        <a:ln w="6350" cmpd="sng">
                          <a:solidFill>
                            <a:srgbClr val="0070C0"/>
                          </a:solidFill>
                          <a:headEnd w="sm" len="sm"/>
                          <a:tailEnd type="triangle" w="sm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sp>
                  <p:nvSpPr>
                    <p:cNvPr id="409" name="Arc 408"/>
                    <p:cNvSpPr/>
                    <p:nvPr/>
                  </p:nvSpPr>
                  <p:spPr>
                    <a:xfrm rot="16200000">
                      <a:off x="2540449" y="4872947"/>
                      <a:ext cx="219078" cy="316890"/>
                    </a:xfrm>
                    <a:prstGeom prst="arc">
                      <a:avLst>
                        <a:gd name="adj1" fmla="val 11039415"/>
                        <a:gd name="adj2" fmla="val 20439669"/>
                      </a:avLst>
                    </a:prstGeom>
                    <a:ln w="2540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402" name="Arc 401"/>
                  <p:cNvSpPr/>
                  <p:nvPr/>
                </p:nvSpPr>
                <p:spPr>
                  <a:xfrm rot="16200000">
                    <a:off x="9618814" y="4787897"/>
                    <a:ext cx="227952" cy="320279"/>
                  </a:xfrm>
                  <a:prstGeom prst="arc">
                    <a:avLst>
                      <a:gd name="adj1" fmla="val 10716479"/>
                      <a:gd name="adj2" fmla="val 20871757"/>
                    </a:avLst>
                  </a:prstGeom>
                  <a:ln w="25400">
                    <a:solidFill>
                      <a:schemeClr val="tx1">
                        <a:lumMod val="6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03" name="Rectangle 402"/>
                  <p:cNvSpPr/>
                  <p:nvPr/>
                </p:nvSpPr>
                <p:spPr>
                  <a:xfrm>
                    <a:off x="9725605" y="4980793"/>
                    <a:ext cx="384065" cy="159193"/>
                  </a:xfrm>
                  <a:prstGeom prst="rect">
                    <a:avLst/>
                  </a:prstGeom>
                  <a:solidFill>
                    <a:schemeClr val="tx1">
                      <a:lumMod val="6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404" name="Straight Arrow Connector 403"/>
                  <p:cNvCxnSpPr/>
                  <p:nvPr/>
                </p:nvCxnSpPr>
                <p:spPr>
                  <a:xfrm>
                    <a:off x="9782675" y="5126957"/>
                    <a:ext cx="0" cy="187568"/>
                  </a:xfrm>
                  <a:prstGeom prst="straightConnector1">
                    <a:avLst/>
                  </a:prstGeom>
                  <a:ln w="6350" cmpd="sng">
                    <a:solidFill>
                      <a:schemeClr val="tx1">
                        <a:lumMod val="75000"/>
                      </a:schemeClr>
                    </a:solidFill>
                    <a:headEnd w="sm" len="sm"/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5" name="Straight Arrow Connector 404"/>
                  <p:cNvCxnSpPr/>
                  <p:nvPr/>
                </p:nvCxnSpPr>
                <p:spPr>
                  <a:xfrm>
                    <a:off x="9917637" y="5123842"/>
                    <a:ext cx="0" cy="187568"/>
                  </a:xfrm>
                  <a:prstGeom prst="straightConnector1">
                    <a:avLst/>
                  </a:prstGeom>
                  <a:ln w="6350" cmpd="sng">
                    <a:solidFill>
                      <a:schemeClr val="tx1">
                        <a:lumMod val="75000"/>
                      </a:schemeClr>
                    </a:solidFill>
                    <a:headEnd w="sm" len="sm"/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6" name="Straight Arrow Connector 405"/>
                  <p:cNvCxnSpPr/>
                  <p:nvPr/>
                </p:nvCxnSpPr>
                <p:spPr>
                  <a:xfrm>
                    <a:off x="10056760" y="5126957"/>
                    <a:ext cx="0" cy="187568"/>
                  </a:xfrm>
                  <a:prstGeom prst="straightConnector1">
                    <a:avLst/>
                  </a:prstGeom>
                  <a:ln w="6350" cmpd="sng">
                    <a:solidFill>
                      <a:schemeClr val="tx1">
                        <a:lumMod val="75000"/>
                      </a:schemeClr>
                    </a:solidFill>
                    <a:headEnd w="sm" len="sm"/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01" name="Group 100"/>
                <p:cNvGrpSpPr/>
                <p:nvPr/>
              </p:nvGrpSpPr>
              <p:grpSpPr>
                <a:xfrm>
                  <a:off x="-1051686" y="5180873"/>
                  <a:ext cx="4542268" cy="341998"/>
                  <a:chOff x="1803646" y="4915827"/>
                  <a:chExt cx="5600985" cy="474057"/>
                </a:xfrm>
              </p:grpSpPr>
              <p:grpSp>
                <p:nvGrpSpPr>
                  <p:cNvPr id="107" name="Group 106"/>
                  <p:cNvGrpSpPr/>
                  <p:nvPr/>
                </p:nvGrpSpPr>
                <p:grpSpPr>
                  <a:xfrm>
                    <a:off x="1803646" y="4915827"/>
                    <a:ext cx="5600985" cy="474057"/>
                    <a:chOff x="1803646" y="4915827"/>
                    <a:chExt cx="5600985" cy="474057"/>
                  </a:xfrm>
                </p:grpSpPr>
                <p:grpSp>
                  <p:nvGrpSpPr>
                    <p:cNvPr id="134" name="Group 133"/>
                    <p:cNvGrpSpPr/>
                    <p:nvPr/>
                  </p:nvGrpSpPr>
                  <p:grpSpPr>
                    <a:xfrm>
                      <a:off x="4531075" y="4915827"/>
                      <a:ext cx="2873556" cy="474057"/>
                      <a:chOff x="5967353" y="4745772"/>
                      <a:chExt cx="2904287" cy="489022"/>
                    </a:xfrm>
                  </p:grpSpPr>
                  <p:grpSp>
                    <p:nvGrpSpPr>
                      <p:cNvPr id="135" name="Group 134"/>
                      <p:cNvGrpSpPr/>
                      <p:nvPr/>
                    </p:nvGrpSpPr>
                    <p:grpSpPr>
                      <a:xfrm>
                        <a:off x="5967353" y="4745772"/>
                        <a:ext cx="2904287" cy="489022"/>
                        <a:chOff x="3615424" y="2870759"/>
                        <a:chExt cx="1581774" cy="289725"/>
                      </a:xfrm>
                    </p:grpSpPr>
                    <p:cxnSp>
                      <p:nvCxnSpPr>
                        <p:cNvPr id="144" name="Straight Connector 143"/>
                        <p:cNvCxnSpPr/>
                        <p:nvPr/>
                      </p:nvCxnSpPr>
                      <p:spPr>
                        <a:xfrm>
                          <a:off x="3629445" y="3158782"/>
                          <a:ext cx="1520971" cy="1702"/>
                        </a:xfrm>
                        <a:prstGeom prst="line">
                          <a:avLst/>
                        </a:prstGeom>
                        <a:ln w="25400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grpSp>
                      <p:nvGrpSpPr>
                        <p:cNvPr id="145" name="Group 144"/>
                        <p:cNvGrpSpPr/>
                        <p:nvPr/>
                      </p:nvGrpSpPr>
                      <p:grpSpPr>
                        <a:xfrm>
                          <a:off x="3615424" y="2870759"/>
                          <a:ext cx="1581774" cy="282161"/>
                          <a:chOff x="3463024" y="3151842"/>
                          <a:chExt cx="1581774" cy="282161"/>
                        </a:xfrm>
                      </p:grpSpPr>
                      <p:sp>
                        <p:nvSpPr>
                          <p:cNvPr id="146" name="Rectangle 145"/>
                          <p:cNvSpPr/>
                          <p:nvPr/>
                        </p:nvSpPr>
                        <p:spPr>
                          <a:xfrm>
                            <a:off x="4303700" y="3236281"/>
                            <a:ext cx="209175" cy="94315"/>
                          </a:xfrm>
                          <a:prstGeom prst="rect">
                            <a:avLst/>
                          </a:prstGeom>
                          <a:solidFill>
                            <a:srgbClr val="0070C0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cxnSp>
                        <p:nvCxnSpPr>
                          <p:cNvPr id="147" name="Straight Arrow Connector 146"/>
                          <p:cNvCxnSpPr/>
                          <p:nvPr/>
                        </p:nvCxnSpPr>
                        <p:spPr>
                          <a:xfrm>
                            <a:off x="4334782" y="3322877"/>
                            <a:ext cx="0" cy="111126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48" name="Straight Arrow Connector 147"/>
                          <p:cNvCxnSpPr/>
                          <p:nvPr/>
                        </p:nvCxnSpPr>
                        <p:spPr>
                          <a:xfrm>
                            <a:off x="4408287" y="3321031"/>
                            <a:ext cx="0" cy="111126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149" name="Arc 148"/>
                          <p:cNvSpPr/>
                          <p:nvPr/>
                        </p:nvSpPr>
                        <p:spPr>
                          <a:xfrm rot="16200000">
                            <a:off x="3479681" y="3136501"/>
                            <a:ext cx="141121" cy="174435"/>
                          </a:xfrm>
                          <a:prstGeom prst="arc">
                            <a:avLst>
                              <a:gd name="adj1" fmla="val 11039415"/>
                              <a:gd name="adj2" fmla="val 20395203"/>
                            </a:avLst>
                          </a:prstGeom>
                          <a:ln w="25400"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cxnSp>
                        <p:nvCxnSpPr>
                          <p:cNvPr id="150" name="Straight Arrow Connector 149"/>
                          <p:cNvCxnSpPr/>
                          <p:nvPr/>
                        </p:nvCxnSpPr>
                        <p:spPr>
                          <a:xfrm>
                            <a:off x="4484058" y="3322877"/>
                            <a:ext cx="0" cy="111126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151" name="Arc 150"/>
                          <p:cNvSpPr/>
                          <p:nvPr/>
                        </p:nvSpPr>
                        <p:spPr>
                          <a:xfrm rot="16200000">
                            <a:off x="4235195" y="3138532"/>
                            <a:ext cx="134432" cy="176098"/>
                          </a:xfrm>
                          <a:prstGeom prst="arc">
                            <a:avLst>
                              <a:gd name="adj1" fmla="val 10716479"/>
                              <a:gd name="adj2" fmla="val 0"/>
                            </a:avLst>
                          </a:prstGeom>
                          <a:ln w="25400"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152" name="Rectangle 151"/>
                          <p:cNvSpPr/>
                          <p:nvPr/>
                        </p:nvSpPr>
                        <p:spPr>
                          <a:xfrm>
                            <a:off x="3926856" y="3228271"/>
                            <a:ext cx="209175" cy="94315"/>
                          </a:xfrm>
                          <a:prstGeom prst="rect">
                            <a:avLst/>
                          </a:prstGeom>
                          <a:solidFill>
                            <a:srgbClr val="0070C0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cxnSp>
                        <p:nvCxnSpPr>
                          <p:cNvPr id="153" name="Straight Arrow Connector 152"/>
                          <p:cNvCxnSpPr/>
                          <p:nvPr/>
                        </p:nvCxnSpPr>
                        <p:spPr>
                          <a:xfrm>
                            <a:off x="3957447" y="3321031"/>
                            <a:ext cx="0" cy="111126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54" name="Straight Arrow Connector 153"/>
                          <p:cNvCxnSpPr/>
                          <p:nvPr/>
                        </p:nvCxnSpPr>
                        <p:spPr>
                          <a:xfrm>
                            <a:off x="4031443" y="3321031"/>
                            <a:ext cx="0" cy="111126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155" name="Arc 154"/>
                          <p:cNvSpPr/>
                          <p:nvPr/>
                        </p:nvSpPr>
                        <p:spPr>
                          <a:xfrm rot="16200000">
                            <a:off x="3860209" y="3136413"/>
                            <a:ext cx="135052" cy="174435"/>
                          </a:xfrm>
                          <a:prstGeom prst="arc">
                            <a:avLst>
                              <a:gd name="adj1" fmla="val 10716479"/>
                              <a:gd name="adj2" fmla="val 0"/>
                            </a:avLst>
                          </a:prstGeom>
                          <a:ln w="25400"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cxnSp>
                        <p:nvCxnSpPr>
                          <p:cNvPr id="156" name="Straight Arrow Connector 155"/>
                          <p:cNvCxnSpPr/>
                          <p:nvPr/>
                        </p:nvCxnSpPr>
                        <p:spPr>
                          <a:xfrm>
                            <a:off x="4099475" y="3322586"/>
                            <a:ext cx="0" cy="111126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157" name="Arc 156"/>
                          <p:cNvSpPr/>
                          <p:nvPr/>
                        </p:nvSpPr>
                        <p:spPr>
                          <a:xfrm rot="16200000">
                            <a:off x="4617950" y="3134353"/>
                            <a:ext cx="129067" cy="170826"/>
                          </a:xfrm>
                          <a:prstGeom prst="arc">
                            <a:avLst>
                              <a:gd name="adj1" fmla="val 10716479"/>
                              <a:gd name="adj2" fmla="val 0"/>
                            </a:avLst>
                          </a:prstGeom>
                          <a:ln w="25400"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cxnSp>
                        <p:nvCxnSpPr>
                          <p:cNvPr id="158" name="Straight Connector 157"/>
                          <p:cNvCxnSpPr/>
                          <p:nvPr/>
                        </p:nvCxnSpPr>
                        <p:spPr>
                          <a:xfrm flipH="1" flipV="1">
                            <a:off x="3637459" y="3151842"/>
                            <a:ext cx="1407339" cy="6281"/>
                          </a:xfrm>
                          <a:prstGeom prst="line">
                            <a:avLst/>
                          </a:prstGeom>
                          <a:ln w="25400"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</p:grpSp>
                  <p:sp>
                    <p:nvSpPr>
                      <p:cNvPr id="136" name="Rectangle 135"/>
                      <p:cNvSpPr/>
                      <p:nvPr/>
                    </p:nvSpPr>
                    <p:spPr>
                      <a:xfrm>
                        <a:off x="6108327" y="4886477"/>
                        <a:ext cx="384065" cy="159193"/>
                      </a:xfrm>
                      <a:prstGeom prst="rect">
                        <a:avLst/>
                      </a:prstGeom>
                      <a:solidFill>
                        <a:srgbClr val="0070C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137" name="Straight Arrow Connector 136"/>
                      <p:cNvCxnSpPr/>
                      <p:nvPr/>
                    </p:nvCxnSpPr>
                    <p:spPr>
                      <a:xfrm>
                        <a:off x="6165398" y="5032640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38" name="Straight Arrow Connector 137"/>
                      <p:cNvCxnSpPr/>
                      <p:nvPr/>
                    </p:nvCxnSpPr>
                    <p:spPr>
                      <a:xfrm>
                        <a:off x="6309986" y="5031334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39" name="Straight Arrow Connector 138"/>
                      <p:cNvCxnSpPr/>
                      <p:nvPr/>
                    </p:nvCxnSpPr>
                    <p:spPr>
                      <a:xfrm>
                        <a:off x="6440790" y="5031334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40" name="Rectangle 139"/>
                      <p:cNvSpPr/>
                      <p:nvPr/>
                    </p:nvSpPr>
                    <p:spPr>
                      <a:xfrm>
                        <a:off x="8206204" y="4886477"/>
                        <a:ext cx="384065" cy="159193"/>
                      </a:xfrm>
                      <a:prstGeom prst="rect">
                        <a:avLst/>
                      </a:prstGeom>
                      <a:solidFill>
                        <a:srgbClr val="0070C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141" name="Straight Arrow Connector 140"/>
                      <p:cNvCxnSpPr/>
                      <p:nvPr/>
                    </p:nvCxnSpPr>
                    <p:spPr>
                      <a:xfrm>
                        <a:off x="8263274" y="5032640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42" name="Straight Arrow Connector 141"/>
                      <p:cNvCxnSpPr/>
                      <p:nvPr/>
                    </p:nvCxnSpPr>
                    <p:spPr>
                      <a:xfrm>
                        <a:off x="8398236" y="5029526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43" name="Straight Arrow Connector 142"/>
                      <p:cNvCxnSpPr/>
                      <p:nvPr/>
                    </p:nvCxnSpPr>
                    <p:spPr>
                      <a:xfrm>
                        <a:off x="8537359" y="5032640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111" name="Group 110"/>
                    <p:cNvGrpSpPr/>
                    <p:nvPr/>
                  </p:nvGrpSpPr>
                  <p:grpSpPr>
                    <a:xfrm>
                      <a:off x="1803646" y="4916943"/>
                      <a:ext cx="3048515" cy="469630"/>
                      <a:chOff x="1803646" y="4916943"/>
                      <a:chExt cx="3048515" cy="469630"/>
                    </a:xfrm>
                  </p:grpSpPr>
                  <p:cxnSp>
                    <p:nvCxnSpPr>
                      <p:cNvPr id="112" name="Straight Connector 111"/>
                      <p:cNvCxnSpPr/>
                      <p:nvPr/>
                    </p:nvCxnSpPr>
                    <p:spPr>
                      <a:xfrm>
                        <a:off x="1829118" y="5383788"/>
                        <a:ext cx="2763097" cy="2785"/>
                      </a:xfrm>
                      <a:prstGeom prst="line">
                        <a:avLst/>
                      </a:prstGeom>
                      <a:ln w="25400">
                        <a:solidFill>
                          <a:srgbClr val="FF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13" name="Rectangle 112"/>
                      <p:cNvSpPr/>
                      <p:nvPr/>
                    </p:nvSpPr>
                    <p:spPr>
                      <a:xfrm>
                        <a:off x="3330875" y="5050678"/>
                        <a:ext cx="380001" cy="154321"/>
                      </a:xfrm>
                      <a:prstGeom prst="rect">
                        <a:avLst/>
                      </a:prstGeom>
                      <a:solidFill>
                        <a:srgbClr val="0070C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114" name="Straight Arrow Connector 113"/>
                      <p:cNvCxnSpPr/>
                      <p:nvPr/>
                    </p:nvCxnSpPr>
                    <p:spPr>
                      <a:xfrm>
                        <a:off x="3387341" y="5192369"/>
                        <a:ext cx="0" cy="18182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5" name="Straight Arrow Connector 114"/>
                      <p:cNvCxnSpPr/>
                      <p:nvPr/>
                    </p:nvCxnSpPr>
                    <p:spPr>
                      <a:xfrm>
                        <a:off x="3520875" y="5189349"/>
                        <a:ext cx="0" cy="18182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16" name="Arc 115"/>
                      <p:cNvSpPr/>
                      <p:nvPr/>
                    </p:nvSpPr>
                    <p:spPr>
                      <a:xfrm rot="16200000">
                        <a:off x="1851603" y="4876642"/>
                        <a:ext cx="220976" cy="316890"/>
                      </a:xfrm>
                      <a:prstGeom prst="arc">
                        <a:avLst>
                          <a:gd name="adj1" fmla="val 11039415"/>
                          <a:gd name="adj2" fmla="val 21377078"/>
                        </a:avLst>
                      </a:prstGeom>
                      <a:ln w="25400">
                        <a:solidFill>
                          <a:srgbClr val="FF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117" name="Straight Arrow Connector 116"/>
                      <p:cNvCxnSpPr/>
                      <p:nvPr/>
                    </p:nvCxnSpPr>
                    <p:spPr>
                      <a:xfrm>
                        <a:off x="3658525" y="5192369"/>
                        <a:ext cx="0" cy="18182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18" name="Arc 117"/>
                      <p:cNvSpPr/>
                      <p:nvPr/>
                    </p:nvSpPr>
                    <p:spPr>
                      <a:xfrm rot="16200000">
                        <a:off x="3222130" y="4871273"/>
                        <a:ext cx="210495" cy="316222"/>
                      </a:xfrm>
                      <a:prstGeom prst="arc">
                        <a:avLst>
                          <a:gd name="adj1" fmla="val 10716479"/>
                          <a:gd name="adj2" fmla="val 20923847"/>
                        </a:avLst>
                      </a:prstGeom>
                      <a:ln w="25400">
                        <a:solidFill>
                          <a:srgbClr val="FF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19" name="Rectangle 118"/>
                      <p:cNvSpPr/>
                      <p:nvPr/>
                    </p:nvSpPr>
                    <p:spPr>
                      <a:xfrm>
                        <a:off x="2646275" y="5037572"/>
                        <a:ext cx="380001" cy="154321"/>
                      </a:xfrm>
                      <a:prstGeom prst="rect">
                        <a:avLst/>
                      </a:prstGeom>
                      <a:solidFill>
                        <a:srgbClr val="0070C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120" name="Straight Arrow Connector 119"/>
                      <p:cNvCxnSpPr/>
                      <p:nvPr/>
                    </p:nvCxnSpPr>
                    <p:spPr>
                      <a:xfrm>
                        <a:off x="2701849" y="5189349"/>
                        <a:ext cx="0" cy="18182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1" name="Straight Arrow Connector 120"/>
                      <p:cNvCxnSpPr/>
                      <p:nvPr/>
                    </p:nvCxnSpPr>
                    <p:spPr>
                      <a:xfrm>
                        <a:off x="2836275" y="5189349"/>
                        <a:ext cx="0" cy="18182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2" name="Straight Arrow Connector 121"/>
                      <p:cNvCxnSpPr/>
                      <p:nvPr/>
                    </p:nvCxnSpPr>
                    <p:spPr>
                      <a:xfrm>
                        <a:off x="2959866" y="5191893"/>
                        <a:ext cx="0" cy="18182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23" name="Arc 122"/>
                      <p:cNvSpPr/>
                      <p:nvPr/>
                    </p:nvSpPr>
                    <p:spPr>
                      <a:xfrm rot="16200000">
                        <a:off x="3916034" y="4869172"/>
                        <a:ext cx="207863" cy="312267"/>
                      </a:xfrm>
                      <a:prstGeom prst="arc">
                        <a:avLst>
                          <a:gd name="adj1" fmla="val 10716479"/>
                          <a:gd name="adj2" fmla="val 20869734"/>
                        </a:avLst>
                      </a:prstGeom>
                      <a:ln w="25400">
                        <a:solidFill>
                          <a:srgbClr val="FF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124" name="Straight Connector 123"/>
                      <p:cNvCxnSpPr>
                        <a:endCxn id="116" idx="2"/>
                      </p:cNvCxnSpPr>
                      <p:nvPr/>
                    </p:nvCxnSpPr>
                    <p:spPr>
                      <a:xfrm flipH="1">
                        <a:off x="1954924" y="4916943"/>
                        <a:ext cx="2897237" cy="7769"/>
                      </a:xfrm>
                      <a:prstGeom prst="line">
                        <a:avLst/>
                      </a:prstGeom>
                      <a:ln w="25400">
                        <a:solidFill>
                          <a:srgbClr val="FF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25" name="Rectangle 124"/>
                      <p:cNvSpPr/>
                      <p:nvPr/>
                    </p:nvSpPr>
                    <p:spPr>
                      <a:xfrm>
                        <a:off x="1943126" y="5048923"/>
                        <a:ext cx="380001" cy="154322"/>
                      </a:xfrm>
                      <a:prstGeom prst="rect">
                        <a:avLst/>
                      </a:prstGeom>
                      <a:solidFill>
                        <a:srgbClr val="0070C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126" name="Straight Arrow Connector 125"/>
                      <p:cNvCxnSpPr/>
                      <p:nvPr/>
                    </p:nvCxnSpPr>
                    <p:spPr>
                      <a:xfrm>
                        <a:off x="1999593" y="5190613"/>
                        <a:ext cx="0" cy="18182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7" name="Straight Arrow Connector 126"/>
                      <p:cNvCxnSpPr/>
                      <p:nvPr/>
                    </p:nvCxnSpPr>
                    <p:spPr>
                      <a:xfrm>
                        <a:off x="2142651" y="5189347"/>
                        <a:ext cx="0" cy="18182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8" name="Straight Arrow Connector 127"/>
                      <p:cNvCxnSpPr/>
                      <p:nvPr/>
                    </p:nvCxnSpPr>
                    <p:spPr>
                      <a:xfrm>
                        <a:off x="2272071" y="5189347"/>
                        <a:ext cx="0" cy="18182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29" name="Rectangle 128"/>
                      <p:cNvSpPr/>
                      <p:nvPr/>
                    </p:nvSpPr>
                    <p:spPr>
                      <a:xfrm>
                        <a:off x="4018805" y="5048923"/>
                        <a:ext cx="380001" cy="154322"/>
                      </a:xfrm>
                      <a:prstGeom prst="rect">
                        <a:avLst/>
                      </a:prstGeom>
                      <a:solidFill>
                        <a:srgbClr val="0070C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130" name="Straight Arrow Connector 129"/>
                      <p:cNvCxnSpPr/>
                      <p:nvPr/>
                    </p:nvCxnSpPr>
                    <p:spPr>
                      <a:xfrm>
                        <a:off x="4075271" y="5190613"/>
                        <a:ext cx="0" cy="18182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31" name="Straight Arrow Connector 130"/>
                      <p:cNvCxnSpPr/>
                      <p:nvPr/>
                    </p:nvCxnSpPr>
                    <p:spPr>
                      <a:xfrm>
                        <a:off x="4208805" y="5187594"/>
                        <a:ext cx="0" cy="18182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32" name="Straight Arrow Connector 131"/>
                      <p:cNvCxnSpPr/>
                      <p:nvPr/>
                    </p:nvCxnSpPr>
                    <p:spPr>
                      <a:xfrm>
                        <a:off x="4346456" y="5190613"/>
                        <a:ext cx="0" cy="18182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109" name="Arc 108"/>
                  <p:cNvSpPr/>
                  <p:nvPr/>
                </p:nvSpPr>
                <p:spPr>
                  <a:xfrm rot="16200000">
                    <a:off x="2539501" y="4871999"/>
                    <a:ext cx="220976" cy="316890"/>
                  </a:xfrm>
                  <a:prstGeom prst="arc">
                    <a:avLst>
                      <a:gd name="adj1" fmla="val 11039415"/>
                      <a:gd name="adj2" fmla="val 20228573"/>
                    </a:avLst>
                  </a:prstGeom>
                  <a:ln w="2540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grpSp>
            <p:nvGrpSpPr>
              <p:cNvPr id="13" name="Group 12"/>
              <p:cNvGrpSpPr/>
              <p:nvPr/>
            </p:nvGrpSpPr>
            <p:grpSpPr>
              <a:xfrm>
                <a:off x="-62325" y="5352632"/>
                <a:ext cx="2391729" cy="536262"/>
                <a:chOff x="738945" y="4433135"/>
                <a:chExt cx="2391729" cy="536262"/>
              </a:xfrm>
            </p:grpSpPr>
            <p:sp>
              <p:nvSpPr>
                <p:cNvPr id="203" name="Arc 202"/>
                <p:cNvSpPr/>
                <p:nvPr/>
              </p:nvSpPr>
              <p:spPr>
                <a:xfrm rot="16200000">
                  <a:off x="2654805" y="4405535"/>
                  <a:ext cx="154745" cy="209945"/>
                </a:xfrm>
                <a:prstGeom prst="arc">
                  <a:avLst>
                    <a:gd name="adj1" fmla="val 11039415"/>
                    <a:gd name="adj2" fmla="val 20395203"/>
                  </a:avLst>
                </a:prstGeom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4" name="Rectangle 203"/>
                <p:cNvSpPr/>
                <p:nvPr/>
              </p:nvSpPr>
              <p:spPr>
                <a:xfrm>
                  <a:off x="2719614" y="4523102"/>
                  <a:ext cx="251757" cy="103420"/>
                </a:xfrm>
                <a:prstGeom prst="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05" name="Straight Arrow Connector 204"/>
                <p:cNvCxnSpPr/>
                <p:nvPr/>
              </p:nvCxnSpPr>
              <p:spPr>
                <a:xfrm>
                  <a:off x="2757025" y="4618057"/>
                  <a:ext cx="0" cy="121854"/>
                </a:xfrm>
                <a:prstGeom prst="straightConnector1">
                  <a:avLst/>
                </a:prstGeom>
                <a:ln w="6350" cmpd="sng">
                  <a:solidFill>
                    <a:srgbClr val="0070C0"/>
                  </a:solidFill>
                  <a:headEnd w="sm" len="sm"/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" name="Straight Arrow Connector 205"/>
                <p:cNvCxnSpPr/>
                <p:nvPr/>
              </p:nvCxnSpPr>
              <p:spPr>
                <a:xfrm>
                  <a:off x="2851803" y="4617208"/>
                  <a:ext cx="0" cy="121854"/>
                </a:xfrm>
                <a:prstGeom prst="straightConnector1">
                  <a:avLst/>
                </a:prstGeom>
                <a:ln w="6350" cmpd="sng">
                  <a:solidFill>
                    <a:srgbClr val="0070C0"/>
                  </a:solidFill>
                  <a:headEnd w="sm" len="sm"/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" name="Straight Arrow Connector 206"/>
                <p:cNvCxnSpPr/>
                <p:nvPr/>
              </p:nvCxnSpPr>
              <p:spPr>
                <a:xfrm>
                  <a:off x="2937546" y="4617208"/>
                  <a:ext cx="0" cy="121854"/>
                </a:xfrm>
                <a:prstGeom prst="straightConnector1">
                  <a:avLst/>
                </a:prstGeom>
                <a:ln w="6350" cmpd="sng">
                  <a:solidFill>
                    <a:srgbClr val="0070C0"/>
                  </a:solidFill>
                  <a:headEnd w="sm" len="sm"/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Straight Connector 207"/>
                <p:cNvCxnSpPr/>
                <p:nvPr/>
              </p:nvCxnSpPr>
              <p:spPr>
                <a:xfrm flipV="1">
                  <a:off x="837113" y="4742359"/>
                  <a:ext cx="2218822" cy="2943"/>
                </a:xfrm>
                <a:prstGeom prst="line">
                  <a:avLst/>
                </a:prstGeom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9" name="Rectangle 208"/>
                <p:cNvSpPr/>
                <p:nvPr/>
              </p:nvSpPr>
              <p:spPr>
                <a:xfrm>
                  <a:off x="1832052" y="4522064"/>
                  <a:ext cx="251757" cy="103420"/>
                </a:xfrm>
                <a:prstGeom prst="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10" name="Straight Arrow Connector 209"/>
                <p:cNvCxnSpPr/>
                <p:nvPr/>
              </p:nvCxnSpPr>
              <p:spPr>
                <a:xfrm>
                  <a:off x="1869462" y="4617020"/>
                  <a:ext cx="0" cy="121854"/>
                </a:xfrm>
                <a:prstGeom prst="straightConnector1">
                  <a:avLst/>
                </a:prstGeom>
                <a:ln w="6350" cmpd="sng">
                  <a:solidFill>
                    <a:srgbClr val="0070C0"/>
                  </a:solidFill>
                  <a:headEnd w="sm" len="sm"/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" name="Straight Arrow Connector 210"/>
                <p:cNvCxnSpPr/>
                <p:nvPr/>
              </p:nvCxnSpPr>
              <p:spPr>
                <a:xfrm>
                  <a:off x="1957930" y="4614996"/>
                  <a:ext cx="0" cy="121854"/>
                </a:xfrm>
                <a:prstGeom prst="straightConnector1">
                  <a:avLst/>
                </a:prstGeom>
                <a:ln w="6350" cmpd="sng">
                  <a:solidFill>
                    <a:srgbClr val="0070C0"/>
                  </a:solidFill>
                  <a:headEnd w="sm" len="sm"/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2" name="Arc 211"/>
                <p:cNvSpPr/>
                <p:nvPr/>
              </p:nvSpPr>
              <p:spPr>
                <a:xfrm rot="16200000">
                  <a:off x="851165" y="4406643"/>
                  <a:ext cx="148090" cy="209945"/>
                </a:xfrm>
                <a:prstGeom prst="arc">
                  <a:avLst>
                    <a:gd name="adj1" fmla="val 11039415"/>
                    <a:gd name="adj2" fmla="val 21377078"/>
                  </a:avLst>
                </a:prstGeom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13" name="Straight Arrow Connector 212"/>
                <p:cNvCxnSpPr/>
                <p:nvPr/>
              </p:nvCxnSpPr>
              <p:spPr>
                <a:xfrm>
                  <a:off x="2049126" y="4617020"/>
                  <a:ext cx="0" cy="121854"/>
                </a:xfrm>
                <a:prstGeom prst="straightConnector1">
                  <a:avLst/>
                </a:prstGeom>
                <a:ln w="6350" cmpd="sng">
                  <a:solidFill>
                    <a:srgbClr val="0070C0"/>
                  </a:solidFill>
                  <a:headEnd w="sm" len="sm"/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4" name="Arc 213"/>
                <p:cNvSpPr/>
                <p:nvPr/>
              </p:nvSpPr>
              <p:spPr>
                <a:xfrm rot="16200000">
                  <a:off x="1759202" y="4403042"/>
                  <a:ext cx="141066" cy="209502"/>
                </a:xfrm>
                <a:prstGeom prst="arc">
                  <a:avLst>
                    <a:gd name="adj1" fmla="val 10716479"/>
                    <a:gd name="adj2" fmla="val 20923847"/>
                  </a:avLst>
                </a:prstGeom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5" name="Rectangle 214"/>
                <p:cNvSpPr/>
                <p:nvPr/>
              </p:nvSpPr>
              <p:spPr>
                <a:xfrm>
                  <a:off x="1378493" y="4513281"/>
                  <a:ext cx="251757" cy="103420"/>
                </a:xfrm>
                <a:prstGeom prst="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16" name="Straight Arrow Connector 215"/>
                <p:cNvCxnSpPr/>
                <p:nvPr/>
              </p:nvCxnSpPr>
              <p:spPr>
                <a:xfrm>
                  <a:off x="1415312" y="4614996"/>
                  <a:ext cx="0" cy="121854"/>
                </a:xfrm>
                <a:prstGeom prst="straightConnector1">
                  <a:avLst/>
                </a:prstGeom>
                <a:ln w="6350" cmpd="sng">
                  <a:solidFill>
                    <a:srgbClr val="0070C0"/>
                  </a:solidFill>
                  <a:headEnd w="sm" len="sm"/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7" name="Straight Arrow Connector 216"/>
                <p:cNvCxnSpPr/>
                <p:nvPr/>
              </p:nvCxnSpPr>
              <p:spPr>
                <a:xfrm>
                  <a:off x="1504371" y="4614996"/>
                  <a:ext cx="0" cy="121854"/>
                </a:xfrm>
                <a:prstGeom prst="straightConnector1">
                  <a:avLst/>
                </a:prstGeom>
                <a:ln w="6350" cmpd="sng">
                  <a:solidFill>
                    <a:srgbClr val="0070C0"/>
                  </a:solidFill>
                  <a:headEnd w="sm" len="sm"/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8" name="Straight Arrow Connector 217"/>
                <p:cNvCxnSpPr/>
                <p:nvPr/>
              </p:nvCxnSpPr>
              <p:spPr>
                <a:xfrm>
                  <a:off x="1586252" y="4616701"/>
                  <a:ext cx="0" cy="121854"/>
                </a:xfrm>
                <a:prstGeom prst="straightConnector1">
                  <a:avLst/>
                </a:prstGeom>
                <a:ln w="6350" cmpd="sng">
                  <a:solidFill>
                    <a:srgbClr val="0070C0"/>
                  </a:solidFill>
                  <a:headEnd w="sm" len="sm"/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9" name="Arc 218"/>
                <p:cNvSpPr/>
                <p:nvPr/>
              </p:nvSpPr>
              <p:spPr>
                <a:xfrm rot="16200000">
                  <a:off x="2218935" y="4401619"/>
                  <a:ext cx="139302" cy="206882"/>
                </a:xfrm>
                <a:prstGeom prst="arc">
                  <a:avLst>
                    <a:gd name="adj1" fmla="val 10716479"/>
                    <a:gd name="adj2" fmla="val 20869734"/>
                  </a:avLst>
                </a:prstGeom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20" name="Straight Connector 219"/>
                <p:cNvCxnSpPr>
                  <a:stCxn id="116" idx="2"/>
                  <a:endCxn id="212" idx="2"/>
                </p:cNvCxnSpPr>
                <p:nvPr/>
              </p:nvCxnSpPr>
              <p:spPr>
                <a:xfrm flipH="1">
                  <a:off x="920407" y="4434681"/>
                  <a:ext cx="2210267" cy="2968"/>
                </a:xfrm>
                <a:prstGeom prst="line">
                  <a:avLst/>
                </a:prstGeom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1" name="Rectangle 220"/>
                <p:cNvSpPr/>
                <p:nvPr/>
              </p:nvSpPr>
              <p:spPr>
                <a:xfrm>
                  <a:off x="912645" y="4520888"/>
                  <a:ext cx="251757" cy="103421"/>
                </a:xfrm>
                <a:prstGeom prst="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22" name="Straight Arrow Connector 221"/>
                <p:cNvCxnSpPr/>
                <p:nvPr/>
              </p:nvCxnSpPr>
              <p:spPr>
                <a:xfrm>
                  <a:off x="950055" y="4615843"/>
                  <a:ext cx="0" cy="121854"/>
                </a:xfrm>
                <a:prstGeom prst="straightConnector1">
                  <a:avLst/>
                </a:prstGeom>
                <a:ln w="6350" cmpd="sng">
                  <a:solidFill>
                    <a:srgbClr val="0070C0"/>
                  </a:solidFill>
                  <a:headEnd w="sm" len="sm"/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3" name="Straight Arrow Connector 222"/>
                <p:cNvCxnSpPr/>
                <p:nvPr/>
              </p:nvCxnSpPr>
              <p:spPr>
                <a:xfrm>
                  <a:off x="1044834" y="4614995"/>
                  <a:ext cx="0" cy="121854"/>
                </a:xfrm>
                <a:prstGeom prst="straightConnector1">
                  <a:avLst/>
                </a:prstGeom>
                <a:ln w="6350" cmpd="sng">
                  <a:solidFill>
                    <a:srgbClr val="0070C0"/>
                  </a:solidFill>
                  <a:headEnd w="sm" len="sm"/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4" name="Straight Arrow Connector 223"/>
                <p:cNvCxnSpPr/>
                <p:nvPr/>
              </p:nvCxnSpPr>
              <p:spPr>
                <a:xfrm>
                  <a:off x="1130577" y="4614995"/>
                  <a:ext cx="0" cy="121854"/>
                </a:xfrm>
                <a:prstGeom prst="straightConnector1">
                  <a:avLst/>
                </a:prstGeom>
                <a:ln w="6350" cmpd="sng">
                  <a:solidFill>
                    <a:srgbClr val="0070C0"/>
                  </a:solidFill>
                  <a:headEnd w="sm" len="sm"/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5" name="Rectangle 224"/>
                <p:cNvSpPr/>
                <p:nvPr/>
              </p:nvSpPr>
              <p:spPr>
                <a:xfrm>
                  <a:off x="2287817" y="4520888"/>
                  <a:ext cx="251757" cy="103421"/>
                </a:xfrm>
                <a:prstGeom prst="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26" name="Straight Arrow Connector 225"/>
                <p:cNvCxnSpPr/>
                <p:nvPr/>
              </p:nvCxnSpPr>
              <p:spPr>
                <a:xfrm>
                  <a:off x="2325227" y="4615843"/>
                  <a:ext cx="0" cy="121854"/>
                </a:xfrm>
                <a:prstGeom prst="straightConnector1">
                  <a:avLst/>
                </a:prstGeom>
                <a:ln w="6350" cmpd="sng">
                  <a:solidFill>
                    <a:srgbClr val="0070C0"/>
                  </a:solidFill>
                  <a:headEnd w="sm" len="sm"/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7" name="Straight Arrow Connector 226"/>
                <p:cNvCxnSpPr/>
                <p:nvPr/>
              </p:nvCxnSpPr>
              <p:spPr>
                <a:xfrm>
                  <a:off x="2413696" y="4613820"/>
                  <a:ext cx="0" cy="121854"/>
                </a:xfrm>
                <a:prstGeom prst="straightConnector1">
                  <a:avLst/>
                </a:prstGeom>
                <a:ln w="6350" cmpd="sng">
                  <a:solidFill>
                    <a:srgbClr val="0070C0"/>
                  </a:solidFill>
                  <a:headEnd w="sm" len="sm"/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8" name="Straight Arrow Connector 227"/>
                <p:cNvCxnSpPr/>
                <p:nvPr/>
              </p:nvCxnSpPr>
              <p:spPr>
                <a:xfrm>
                  <a:off x="2504892" y="4615843"/>
                  <a:ext cx="0" cy="121854"/>
                </a:xfrm>
                <a:prstGeom prst="straightConnector1">
                  <a:avLst/>
                </a:prstGeom>
                <a:ln w="6350" cmpd="sng">
                  <a:solidFill>
                    <a:srgbClr val="0070C0"/>
                  </a:solidFill>
                  <a:headEnd w="sm" len="sm"/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9" name="Arc 228"/>
                <p:cNvSpPr/>
                <p:nvPr/>
              </p:nvSpPr>
              <p:spPr>
                <a:xfrm rot="16200000">
                  <a:off x="740786" y="4743258"/>
                  <a:ext cx="224298" cy="227979"/>
                </a:xfrm>
                <a:prstGeom prst="arc">
                  <a:avLst>
                    <a:gd name="adj1" fmla="val 11039415"/>
                    <a:gd name="adj2" fmla="val 21377078"/>
                  </a:avLst>
                </a:prstGeom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0" name="Arc 229"/>
                <p:cNvSpPr/>
                <p:nvPr/>
              </p:nvSpPr>
              <p:spPr>
                <a:xfrm rot="16200000">
                  <a:off x="1306909" y="4403531"/>
                  <a:ext cx="148090" cy="209945"/>
                </a:xfrm>
                <a:prstGeom prst="arc">
                  <a:avLst>
                    <a:gd name="adj1" fmla="val 11039415"/>
                    <a:gd name="adj2" fmla="val 20228573"/>
                  </a:avLst>
                </a:prstGeom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3</a:t>
            </a:r>
            <a:r>
              <a:rPr lang="en-GB" dirty="0" smtClean="0"/>
              <a:t> TeV</a:t>
            </a:r>
            <a:endParaRPr lang="en-GB" dirty="0"/>
          </a:p>
        </p:txBody>
      </p:sp>
      <p:sp>
        <p:nvSpPr>
          <p:cNvPr id="178" name="TextBox 177"/>
          <p:cNvSpPr txBox="1"/>
          <p:nvPr/>
        </p:nvSpPr>
        <p:spPr>
          <a:xfrm>
            <a:off x="1610436" y="2306472"/>
            <a:ext cx="786111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25 turnarounds</a:t>
            </a: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 and accelerator sections</a:t>
            </a: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 </a:t>
            </a: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either side of the Interaction </a:t>
            </a: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Region – 1 redundant turnaround.</a:t>
            </a:r>
            <a:endParaRPr lang="en-GB" dirty="0">
              <a:solidFill>
                <a:schemeClr val="tx1">
                  <a:alpha val="42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2.75 km </a:t>
            </a: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Beam Delivery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Total length of </a:t>
            </a:r>
            <a:r>
              <a:rPr lang="en-GB" dirty="0" smtClean="0"/>
              <a:t>48km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Shafts every 5km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Central Injector Complex – Located on CERN land two drive beam injectors.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11243896" y="5695147"/>
            <a:ext cx="541247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1256428" y="5652923"/>
            <a:ext cx="7474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2.75km</a:t>
            </a:r>
            <a:endParaRPr lang="en-GB" sz="1000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28504" y="5028604"/>
            <a:ext cx="11764752" cy="91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TextBox 182"/>
          <p:cNvSpPr txBox="1"/>
          <p:nvPr/>
        </p:nvSpPr>
        <p:spPr>
          <a:xfrm>
            <a:off x="5004859" y="4776870"/>
            <a:ext cx="10157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24km (x2)</a:t>
            </a:r>
            <a:endParaRPr lang="en-GB" sz="1200" dirty="0"/>
          </a:p>
        </p:txBody>
      </p:sp>
      <p:sp>
        <p:nvSpPr>
          <p:cNvPr id="181" name="TextBox 180"/>
          <p:cNvSpPr txBox="1"/>
          <p:nvPr/>
        </p:nvSpPr>
        <p:spPr>
          <a:xfrm>
            <a:off x="11082361" y="4747410"/>
            <a:ext cx="14345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Drive Beam</a:t>
            </a:r>
            <a:endParaRPr lang="en-GB" sz="1400" dirty="0"/>
          </a:p>
        </p:txBody>
      </p:sp>
      <p:sp>
        <p:nvSpPr>
          <p:cNvPr id="182" name="TextBox 181"/>
          <p:cNvSpPr txBox="1"/>
          <p:nvPr/>
        </p:nvSpPr>
        <p:spPr>
          <a:xfrm>
            <a:off x="11184035" y="5966414"/>
            <a:ext cx="14345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Main Beam</a:t>
            </a:r>
            <a:endParaRPr lang="en-GB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4123" y="6301312"/>
            <a:ext cx="597877" cy="556688"/>
          </a:xfrm>
        </p:spPr>
        <p:txBody>
          <a:bodyPr/>
          <a:lstStyle/>
          <a:p>
            <a:fld id="{6D22F896-40B5-4ADD-8801-0D06FADFA095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7244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3</a:t>
            </a:r>
            <a:r>
              <a:rPr lang="en-GB" dirty="0" smtClean="0"/>
              <a:t> TeV</a:t>
            </a:r>
            <a:endParaRPr lang="en-GB" dirty="0"/>
          </a:p>
        </p:txBody>
      </p:sp>
      <p:sp>
        <p:nvSpPr>
          <p:cNvPr id="178" name="TextBox 177"/>
          <p:cNvSpPr txBox="1"/>
          <p:nvPr/>
        </p:nvSpPr>
        <p:spPr>
          <a:xfrm>
            <a:off x="1610436" y="2306472"/>
            <a:ext cx="786111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25 turnarounds</a:t>
            </a: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 and accelerator sections</a:t>
            </a: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 </a:t>
            </a: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either side of the Interaction </a:t>
            </a: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Region – 1 redundant turnaround.</a:t>
            </a:r>
            <a:endParaRPr lang="en-GB" dirty="0">
              <a:solidFill>
                <a:schemeClr val="tx1">
                  <a:alpha val="42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2.75 km </a:t>
            </a: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Beam Delivery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Total length of </a:t>
            </a: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48km</a:t>
            </a:r>
            <a:endParaRPr lang="en-GB" dirty="0">
              <a:solidFill>
                <a:schemeClr val="tx1">
                  <a:alpha val="42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Shafts every 5km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Central Injector Complex – Located on CERN land two drive beam injectors.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grpSp>
        <p:nvGrpSpPr>
          <p:cNvPr id="3" name="Group 2"/>
          <p:cNvGrpSpPr/>
          <p:nvPr/>
        </p:nvGrpSpPr>
        <p:grpSpPr>
          <a:xfrm>
            <a:off x="0" y="4747409"/>
            <a:ext cx="12192000" cy="1526783"/>
            <a:chOff x="0" y="4747409"/>
            <a:chExt cx="12192000" cy="1526783"/>
          </a:xfrm>
        </p:grpSpPr>
        <p:sp>
          <p:nvSpPr>
            <p:cNvPr id="189" name="Rectangle 188"/>
            <p:cNvSpPr/>
            <p:nvPr/>
          </p:nvSpPr>
          <p:spPr>
            <a:xfrm>
              <a:off x="0" y="4747409"/>
              <a:ext cx="12192000" cy="1526783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5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47212" y="4953997"/>
              <a:ext cx="12075248" cy="1159486"/>
              <a:chOff x="-62325" y="5126946"/>
              <a:chExt cx="12075248" cy="992314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43862" y="5126946"/>
                <a:ext cx="11969061" cy="992314"/>
                <a:chOff x="-3726766" y="4942668"/>
                <a:chExt cx="14651143" cy="1068224"/>
              </a:xfrm>
            </p:grpSpPr>
            <p:grpSp>
              <p:nvGrpSpPr>
                <p:cNvPr id="400" name="Group 399"/>
                <p:cNvGrpSpPr/>
                <p:nvPr/>
              </p:nvGrpSpPr>
              <p:grpSpPr>
                <a:xfrm>
                  <a:off x="-3726766" y="4942668"/>
                  <a:ext cx="14651143" cy="1068224"/>
                  <a:chOff x="-7350880" y="4527678"/>
                  <a:chExt cx="18255750" cy="1480706"/>
                </a:xfrm>
              </p:grpSpPr>
              <p:grpSp>
                <p:nvGrpSpPr>
                  <p:cNvPr id="401" name="Group 400"/>
                  <p:cNvGrpSpPr/>
                  <p:nvPr/>
                </p:nvGrpSpPr>
                <p:grpSpPr>
                  <a:xfrm>
                    <a:off x="-7350880" y="4527678"/>
                    <a:ext cx="18255750" cy="1480706"/>
                    <a:chOff x="-6985658" y="4575838"/>
                    <a:chExt cx="18255750" cy="1480706"/>
                  </a:xfrm>
                </p:grpSpPr>
                <p:grpSp>
                  <p:nvGrpSpPr>
                    <p:cNvPr id="407" name="Group 406"/>
                    <p:cNvGrpSpPr/>
                    <p:nvPr/>
                  </p:nvGrpSpPr>
                  <p:grpSpPr>
                    <a:xfrm>
                      <a:off x="-6985658" y="4575838"/>
                      <a:ext cx="18255750" cy="1480706"/>
                      <a:chOff x="-6985658" y="4575838"/>
                      <a:chExt cx="18255750" cy="1480706"/>
                    </a:xfrm>
                  </p:grpSpPr>
                  <p:grpSp>
                    <p:nvGrpSpPr>
                      <p:cNvPr id="410" name="Group 409"/>
                      <p:cNvGrpSpPr/>
                      <p:nvPr/>
                    </p:nvGrpSpPr>
                    <p:grpSpPr>
                      <a:xfrm>
                        <a:off x="-6985658" y="4575838"/>
                        <a:ext cx="18255750" cy="1480706"/>
                        <a:chOff x="-7825385" y="4474373"/>
                        <a:chExt cx="18255750" cy="1480706"/>
                      </a:xfrm>
                    </p:grpSpPr>
                    <p:grpSp>
                      <p:nvGrpSpPr>
                        <p:cNvPr id="433" name="Group 432"/>
                        <p:cNvGrpSpPr/>
                        <p:nvPr/>
                      </p:nvGrpSpPr>
                      <p:grpSpPr>
                        <a:xfrm>
                          <a:off x="-7825385" y="4474373"/>
                          <a:ext cx="18255750" cy="1480706"/>
                          <a:chOff x="-8304356" y="4422056"/>
                          <a:chExt cx="18255750" cy="1480706"/>
                        </a:xfrm>
                      </p:grpSpPr>
                      <p:grpSp>
                        <p:nvGrpSpPr>
                          <p:cNvPr id="459" name="Group 458"/>
                          <p:cNvGrpSpPr/>
                          <p:nvPr/>
                        </p:nvGrpSpPr>
                        <p:grpSpPr>
                          <a:xfrm>
                            <a:off x="-8304356" y="4422056"/>
                            <a:ext cx="18255750" cy="1480706"/>
                            <a:chOff x="-4157437" y="2678974"/>
                            <a:chExt cx="9942701" cy="877257"/>
                          </a:xfrm>
                        </p:grpSpPr>
                        <p:cxnSp>
                          <p:nvCxnSpPr>
                            <p:cNvPr id="470" name="Straight Arrow Connector 469"/>
                            <p:cNvCxnSpPr>
                              <a:endCxn id="460" idx="1"/>
                            </p:cNvCxnSpPr>
                            <p:nvPr/>
                          </p:nvCxnSpPr>
                          <p:spPr>
                            <a:xfrm flipV="1">
                              <a:off x="5055441" y="3152888"/>
                              <a:ext cx="449614" cy="1113"/>
                            </a:xfrm>
                            <a:prstGeom prst="straightConnector1">
                              <a:avLst/>
                            </a:prstGeom>
                            <a:ln w="6350" cmpd="sng">
                              <a:solidFill>
                                <a:schemeClr val="bg1">
                                  <a:lumMod val="95000"/>
                                  <a:lumOff val="5000"/>
                                </a:schemeClr>
                              </a:solidFill>
                              <a:headEnd w="sm" len="sm"/>
                              <a:tailEnd type="triangle" w="sm" len="sm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grpSp>
                          <p:nvGrpSpPr>
                            <p:cNvPr id="471" name="Group 470"/>
                            <p:cNvGrpSpPr/>
                            <p:nvPr/>
                          </p:nvGrpSpPr>
                          <p:grpSpPr>
                            <a:xfrm>
                              <a:off x="-4157437" y="3157471"/>
                              <a:ext cx="9706388" cy="212839"/>
                              <a:chOff x="-4157437" y="3157471"/>
                              <a:chExt cx="9706388" cy="212839"/>
                            </a:xfrm>
                          </p:grpSpPr>
                          <p:cxnSp>
                            <p:nvCxnSpPr>
                              <p:cNvPr id="491" name="Straight Connector 490"/>
                              <p:cNvCxnSpPr/>
                              <p:nvPr/>
                            </p:nvCxnSpPr>
                            <p:spPr>
                              <a:xfrm flipV="1">
                                <a:off x="3629445" y="3157471"/>
                                <a:ext cx="1430227" cy="131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FF00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492" name="Straight Connector 491"/>
                              <p:cNvCxnSpPr>
                                <a:stCxn id="229" idx="0"/>
                                <a:endCxn id="472" idx="0"/>
                              </p:cNvCxnSpPr>
                              <p:nvPr/>
                            </p:nvCxnSpPr>
                            <p:spPr>
                              <a:xfrm>
                                <a:off x="-4157437" y="3352343"/>
                                <a:ext cx="9706388" cy="17967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FF00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  <p:sp>
                          <p:nvSpPr>
                            <p:cNvPr id="472" name="Arc 471"/>
                            <p:cNvSpPr/>
                            <p:nvPr/>
                          </p:nvSpPr>
                          <p:spPr>
                            <a:xfrm>
                              <a:off x="5473849" y="3370253"/>
                              <a:ext cx="155707" cy="185978"/>
                            </a:xfrm>
                            <a:prstGeom prst="arc">
                              <a:avLst>
                                <a:gd name="adj1" fmla="val 16091704"/>
                                <a:gd name="adj2" fmla="val 0"/>
                              </a:avLst>
                            </a:prstGeom>
                            <a:ln w="25400">
                              <a:solidFill>
                                <a:srgbClr val="FF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sp>
                          <p:nvSpPr>
                            <p:cNvPr id="473" name="Arc 472"/>
                            <p:cNvSpPr/>
                            <p:nvPr/>
                          </p:nvSpPr>
                          <p:spPr>
                            <a:xfrm flipH="1">
                              <a:off x="5629557" y="3370253"/>
                              <a:ext cx="155707" cy="185978"/>
                            </a:xfrm>
                            <a:prstGeom prst="arc">
                              <a:avLst>
                                <a:gd name="adj1" fmla="val 16091704"/>
                                <a:gd name="adj2" fmla="val 0"/>
                              </a:avLst>
                            </a:prstGeom>
                            <a:ln w="25400">
                              <a:solidFill>
                                <a:srgbClr val="FF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grpSp>
                          <p:nvGrpSpPr>
                            <p:cNvPr id="474" name="Group 473"/>
                            <p:cNvGrpSpPr/>
                            <p:nvPr/>
                          </p:nvGrpSpPr>
                          <p:grpSpPr>
                            <a:xfrm>
                              <a:off x="3614978" y="2678974"/>
                              <a:ext cx="2154941" cy="474480"/>
                              <a:chOff x="3614978" y="2678974"/>
                              <a:chExt cx="2154941" cy="474480"/>
                            </a:xfrm>
                          </p:grpSpPr>
                          <p:grpSp>
                            <p:nvGrpSpPr>
                              <p:cNvPr id="475" name="Group 474"/>
                              <p:cNvGrpSpPr/>
                              <p:nvPr/>
                            </p:nvGrpSpPr>
                            <p:grpSpPr>
                              <a:xfrm>
                                <a:off x="3614978" y="2864893"/>
                                <a:ext cx="1918107" cy="288561"/>
                                <a:chOff x="3462578" y="3145976"/>
                                <a:chExt cx="1918107" cy="288561"/>
                              </a:xfrm>
                            </p:grpSpPr>
                            <p:sp>
                              <p:nvSpPr>
                                <p:cNvPr id="478" name="Rectangle 477"/>
                                <p:cNvSpPr/>
                                <p:nvPr/>
                              </p:nvSpPr>
                              <p:spPr>
                                <a:xfrm>
                                  <a:off x="4303700" y="3236281"/>
                                  <a:ext cx="209175" cy="94315"/>
                                </a:xfrm>
                                <a:prstGeom prst="rect">
                                  <a:avLst/>
                                </a:prstGeom>
                                <a:solidFill>
                                  <a:srgbClr val="0070C0"/>
                                </a:solidFill>
                                <a:ln>
                                  <a:noFill/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GB"/>
                                </a:p>
                              </p:txBody>
                            </p:sp>
                            <p:cxnSp>
                              <p:nvCxnSpPr>
                                <p:cNvPr id="479" name="Straight Arrow Connector 478"/>
                                <p:cNvCxnSpPr/>
                                <p:nvPr/>
                              </p:nvCxnSpPr>
                              <p:spPr>
                                <a:xfrm>
                                  <a:off x="4334782" y="3322877"/>
                                  <a:ext cx="0" cy="111126"/>
                                </a:xfrm>
                                <a:prstGeom prst="straightConnector1">
                                  <a:avLst/>
                                </a:prstGeom>
                                <a:ln w="6350" cmpd="sng">
                                  <a:solidFill>
                                    <a:srgbClr val="0070C0"/>
                                  </a:solidFill>
                                  <a:headEnd w="sm" len="sm"/>
                                  <a:tailEnd type="triangle" w="sm" len="sm"/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480" name="Straight Arrow Connector 479"/>
                                <p:cNvCxnSpPr/>
                                <p:nvPr/>
                              </p:nvCxnSpPr>
                              <p:spPr>
                                <a:xfrm>
                                  <a:off x="4408287" y="3321031"/>
                                  <a:ext cx="0" cy="111126"/>
                                </a:xfrm>
                                <a:prstGeom prst="straightConnector1">
                                  <a:avLst/>
                                </a:prstGeom>
                                <a:ln w="6350" cmpd="sng">
                                  <a:solidFill>
                                    <a:srgbClr val="0070C0"/>
                                  </a:solidFill>
                                  <a:headEnd w="sm" len="sm"/>
                                  <a:tailEnd type="triangle" w="sm" len="sm"/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sp>
                              <p:nvSpPr>
                                <p:cNvPr id="481" name="Arc 480"/>
                                <p:cNvSpPr/>
                                <p:nvPr/>
                              </p:nvSpPr>
                              <p:spPr>
                                <a:xfrm rot="16200000">
                                  <a:off x="3482270" y="3135983"/>
                                  <a:ext cx="135052" cy="174435"/>
                                </a:xfrm>
                                <a:prstGeom prst="arc">
                                  <a:avLst>
                                    <a:gd name="adj1" fmla="val 11039415"/>
                                    <a:gd name="adj2" fmla="val 0"/>
                                  </a:avLst>
                                </a:prstGeom>
                                <a:ln w="25400">
                                  <a:solidFill>
                                    <a:srgbClr val="FF0000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GB"/>
                                </a:p>
                              </p:txBody>
                            </p:sp>
                            <p:cxnSp>
                              <p:nvCxnSpPr>
                                <p:cNvPr id="482" name="Straight Arrow Connector 481"/>
                                <p:cNvCxnSpPr/>
                                <p:nvPr/>
                              </p:nvCxnSpPr>
                              <p:spPr>
                                <a:xfrm>
                                  <a:off x="4484058" y="3322877"/>
                                  <a:ext cx="0" cy="111126"/>
                                </a:xfrm>
                                <a:prstGeom prst="straightConnector1">
                                  <a:avLst/>
                                </a:prstGeom>
                                <a:ln w="6350" cmpd="sng">
                                  <a:solidFill>
                                    <a:srgbClr val="0070C0"/>
                                  </a:solidFill>
                                  <a:headEnd w="sm" len="sm"/>
                                  <a:tailEnd type="triangle" w="sm" len="sm"/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sp>
                              <p:nvSpPr>
                                <p:cNvPr id="483" name="Arc 482"/>
                                <p:cNvSpPr/>
                                <p:nvPr/>
                              </p:nvSpPr>
                              <p:spPr>
                                <a:xfrm rot="16200000">
                                  <a:off x="4235909" y="3131467"/>
                                  <a:ext cx="131055" cy="174435"/>
                                </a:xfrm>
                                <a:prstGeom prst="arc">
                                  <a:avLst>
                                    <a:gd name="adj1" fmla="val 10716479"/>
                                    <a:gd name="adj2" fmla="val 0"/>
                                  </a:avLst>
                                </a:prstGeom>
                                <a:ln w="25400">
                                  <a:solidFill>
                                    <a:srgbClr val="FF0000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GB"/>
                                </a:p>
                              </p:txBody>
                            </p:sp>
                            <p:sp>
                              <p:nvSpPr>
                                <p:cNvPr id="484" name="Rectangle 483"/>
                                <p:cNvSpPr/>
                                <p:nvPr/>
                              </p:nvSpPr>
                              <p:spPr>
                                <a:xfrm>
                                  <a:off x="3921738" y="3232685"/>
                                  <a:ext cx="209175" cy="94315"/>
                                </a:xfrm>
                                <a:prstGeom prst="rect">
                                  <a:avLst/>
                                </a:prstGeom>
                                <a:solidFill>
                                  <a:srgbClr val="0070C0"/>
                                </a:solidFill>
                                <a:ln>
                                  <a:noFill/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GB"/>
                                </a:p>
                              </p:txBody>
                            </p:sp>
                            <p:cxnSp>
                              <p:nvCxnSpPr>
                                <p:cNvPr id="485" name="Straight Arrow Connector 484"/>
                                <p:cNvCxnSpPr/>
                                <p:nvPr/>
                              </p:nvCxnSpPr>
                              <p:spPr>
                                <a:xfrm>
                                  <a:off x="3952329" y="3323411"/>
                                  <a:ext cx="0" cy="111126"/>
                                </a:xfrm>
                                <a:prstGeom prst="straightConnector1">
                                  <a:avLst/>
                                </a:prstGeom>
                                <a:ln w="6350" cmpd="sng">
                                  <a:solidFill>
                                    <a:srgbClr val="0070C0"/>
                                  </a:solidFill>
                                  <a:headEnd w="sm" len="sm"/>
                                  <a:tailEnd type="triangle" w="sm" len="sm"/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486" name="Straight Arrow Connector 485"/>
                                <p:cNvCxnSpPr/>
                                <p:nvPr/>
                              </p:nvCxnSpPr>
                              <p:spPr>
                                <a:xfrm>
                                  <a:off x="4026325" y="3323411"/>
                                  <a:ext cx="0" cy="111126"/>
                                </a:xfrm>
                                <a:prstGeom prst="straightConnector1">
                                  <a:avLst/>
                                </a:prstGeom>
                                <a:ln w="6350" cmpd="sng">
                                  <a:solidFill>
                                    <a:srgbClr val="0070C0"/>
                                  </a:solidFill>
                                  <a:headEnd w="sm" len="sm"/>
                                  <a:tailEnd type="triangle" w="sm" len="sm"/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sp>
                              <p:nvSpPr>
                                <p:cNvPr id="487" name="Arc 486"/>
                                <p:cNvSpPr/>
                                <p:nvPr/>
                              </p:nvSpPr>
                              <p:spPr>
                                <a:xfrm rot="16200000">
                                  <a:off x="3853415" y="3133467"/>
                                  <a:ext cx="135052" cy="174435"/>
                                </a:xfrm>
                                <a:prstGeom prst="arc">
                                  <a:avLst>
                                    <a:gd name="adj1" fmla="val 10716479"/>
                                    <a:gd name="adj2" fmla="val 0"/>
                                  </a:avLst>
                                </a:prstGeom>
                                <a:ln w="25400">
                                  <a:solidFill>
                                    <a:srgbClr val="FF0000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GB"/>
                                </a:p>
                              </p:txBody>
                            </p:sp>
                            <p:cxnSp>
                              <p:nvCxnSpPr>
                                <p:cNvPr id="488" name="Straight Arrow Connector 487"/>
                                <p:cNvCxnSpPr/>
                                <p:nvPr/>
                              </p:nvCxnSpPr>
                              <p:spPr>
                                <a:xfrm>
                                  <a:off x="4094357" y="3322877"/>
                                  <a:ext cx="0" cy="111126"/>
                                </a:xfrm>
                                <a:prstGeom prst="straightConnector1">
                                  <a:avLst/>
                                </a:prstGeom>
                                <a:ln w="6350" cmpd="sng">
                                  <a:solidFill>
                                    <a:srgbClr val="0070C0"/>
                                  </a:solidFill>
                                  <a:headEnd w="sm" len="sm"/>
                                  <a:tailEnd type="triangle" w="sm" len="sm"/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sp>
                              <p:nvSpPr>
                                <p:cNvPr id="489" name="Arc 488"/>
                                <p:cNvSpPr/>
                                <p:nvPr/>
                              </p:nvSpPr>
                              <p:spPr>
                                <a:xfrm rot="16200000">
                                  <a:off x="4609344" y="3127623"/>
                                  <a:ext cx="135052" cy="174435"/>
                                </a:xfrm>
                                <a:prstGeom prst="arc">
                                  <a:avLst>
                                    <a:gd name="adj1" fmla="val 10716479"/>
                                    <a:gd name="adj2" fmla="val 0"/>
                                  </a:avLst>
                                </a:prstGeom>
                                <a:ln w="25400">
                                  <a:solidFill>
                                    <a:srgbClr val="FF0000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GB"/>
                                </a:p>
                              </p:txBody>
                            </p:sp>
                            <p:cxnSp>
                              <p:nvCxnSpPr>
                                <p:cNvPr id="490" name="Straight Connector 489"/>
                                <p:cNvCxnSpPr>
                                  <a:stCxn id="476" idx="0"/>
                                </p:cNvCxnSpPr>
                                <p:nvPr/>
                              </p:nvCxnSpPr>
                              <p:spPr>
                                <a:xfrm flipH="1">
                                  <a:off x="3481316" y="3145976"/>
                                  <a:ext cx="1899369" cy="7181"/>
                                </a:xfrm>
                                <a:prstGeom prst="line">
                                  <a:avLst/>
                                </a:prstGeom>
                                <a:ln w="25400">
                                  <a:solidFill>
                                    <a:srgbClr val="FF0000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</p:grpSp>
                          <p:sp>
                            <p:nvSpPr>
                              <p:cNvPr id="476" name="Arc 475"/>
                              <p:cNvSpPr/>
                              <p:nvPr/>
                            </p:nvSpPr>
                            <p:spPr>
                              <a:xfrm flipV="1">
                                <a:off x="5460522" y="2678974"/>
                                <a:ext cx="150511" cy="185978"/>
                              </a:xfrm>
                              <a:prstGeom prst="arc">
                                <a:avLst>
                                  <a:gd name="adj1" fmla="val 16091704"/>
                                  <a:gd name="adj2" fmla="val 0"/>
                                </a:avLst>
                              </a:prstGeom>
                              <a:ln w="25400">
                                <a:solidFill>
                                  <a:srgbClr val="FF00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sp>
                            <p:nvSpPr>
                              <p:cNvPr id="477" name="Arc 476"/>
                              <p:cNvSpPr/>
                              <p:nvPr/>
                            </p:nvSpPr>
                            <p:spPr>
                              <a:xfrm flipH="1" flipV="1">
                                <a:off x="5619408" y="2679196"/>
                                <a:ext cx="150511" cy="185978"/>
                              </a:xfrm>
                              <a:prstGeom prst="arc">
                                <a:avLst>
                                  <a:gd name="adj1" fmla="val 16091704"/>
                                  <a:gd name="adj2" fmla="val 0"/>
                                </a:avLst>
                              </a:prstGeom>
                              <a:ln w="25400">
                                <a:solidFill>
                                  <a:srgbClr val="FF00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</p:grpSp>
                      </p:grpSp>
                      <p:sp>
                        <p:nvSpPr>
                          <p:cNvPr id="460" name="Rectangle 459"/>
                          <p:cNvSpPr/>
                          <p:nvPr/>
                        </p:nvSpPr>
                        <p:spPr>
                          <a:xfrm>
                            <a:off x="9436903" y="5075398"/>
                            <a:ext cx="384065" cy="293138"/>
                          </a:xfrm>
                          <a:prstGeom prst="rect">
                            <a:avLst/>
                          </a:prstGeom>
                          <a:solidFill>
                            <a:srgbClr val="0070C0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461" name="Rectangle 460"/>
                          <p:cNvSpPr/>
                          <p:nvPr/>
                        </p:nvSpPr>
                        <p:spPr>
                          <a:xfrm>
                            <a:off x="6117680" y="4884857"/>
                            <a:ext cx="384065" cy="159193"/>
                          </a:xfrm>
                          <a:prstGeom prst="rect">
                            <a:avLst/>
                          </a:prstGeom>
                          <a:solidFill>
                            <a:srgbClr val="0070C0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cxnSp>
                        <p:nvCxnSpPr>
                          <p:cNvPr id="462" name="Straight Arrow Connector 461"/>
                          <p:cNvCxnSpPr/>
                          <p:nvPr/>
                        </p:nvCxnSpPr>
                        <p:spPr>
                          <a:xfrm>
                            <a:off x="6174750" y="5031021"/>
                            <a:ext cx="0" cy="187568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463" name="Straight Arrow Connector 462"/>
                          <p:cNvCxnSpPr/>
                          <p:nvPr/>
                        </p:nvCxnSpPr>
                        <p:spPr>
                          <a:xfrm>
                            <a:off x="6309712" y="5027906"/>
                            <a:ext cx="0" cy="187568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464" name="Straight Arrow Connector 463"/>
                          <p:cNvCxnSpPr/>
                          <p:nvPr/>
                        </p:nvCxnSpPr>
                        <p:spPr>
                          <a:xfrm>
                            <a:off x="6448835" y="5031021"/>
                            <a:ext cx="0" cy="187568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465" name="Rectangle 464"/>
                          <p:cNvSpPr/>
                          <p:nvPr/>
                        </p:nvSpPr>
                        <p:spPr>
                          <a:xfrm>
                            <a:off x="8188912" y="4884857"/>
                            <a:ext cx="384065" cy="159193"/>
                          </a:xfrm>
                          <a:prstGeom prst="rect">
                            <a:avLst/>
                          </a:prstGeom>
                          <a:solidFill>
                            <a:srgbClr val="0070C0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cxnSp>
                        <p:nvCxnSpPr>
                          <p:cNvPr id="466" name="Straight Arrow Connector 465"/>
                          <p:cNvCxnSpPr/>
                          <p:nvPr/>
                        </p:nvCxnSpPr>
                        <p:spPr>
                          <a:xfrm>
                            <a:off x="8245982" y="5031021"/>
                            <a:ext cx="0" cy="187568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467" name="Straight Arrow Connector 466"/>
                          <p:cNvCxnSpPr/>
                          <p:nvPr/>
                        </p:nvCxnSpPr>
                        <p:spPr>
                          <a:xfrm>
                            <a:off x="8380944" y="5027906"/>
                            <a:ext cx="0" cy="187568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468" name="Straight Arrow Connector 467"/>
                          <p:cNvCxnSpPr/>
                          <p:nvPr/>
                        </p:nvCxnSpPr>
                        <p:spPr>
                          <a:xfrm>
                            <a:off x="8520067" y="5031021"/>
                            <a:ext cx="0" cy="187568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grpSp>
                      <p:nvGrpSpPr>
                        <p:cNvPr id="434" name="Group 433"/>
                        <p:cNvGrpSpPr/>
                        <p:nvPr/>
                      </p:nvGrpSpPr>
                      <p:grpSpPr>
                        <a:xfrm>
                          <a:off x="3691348" y="4804555"/>
                          <a:ext cx="2914306" cy="483861"/>
                          <a:chOff x="5967354" y="4735651"/>
                          <a:chExt cx="2945473" cy="499135"/>
                        </a:xfrm>
                      </p:grpSpPr>
                      <p:grpSp>
                        <p:nvGrpSpPr>
                          <p:cNvPr id="435" name="Group 434"/>
                          <p:cNvGrpSpPr/>
                          <p:nvPr/>
                        </p:nvGrpSpPr>
                        <p:grpSpPr>
                          <a:xfrm>
                            <a:off x="5967354" y="4735651"/>
                            <a:ext cx="2945473" cy="499135"/>
                            <a:chOff x="3615423" y="2864767"/>
                            <a:chExt cx="1604205" cy="295717"/>
                          </a:xfrm>
                        </p:grpSpPr>
                        <p:cxnSp>
                          <p:nvCxnSpPr>
                            <p:cNvPr id="444" name="Straight Connector 443"/>
                            <p:cNvCxnSpPr/>
                            <p:nvPr/>
                          </p:nvCxnSpPr>
                          <p:spPr>
                            <a:xfrm>
                              <a:off x="3629445" y="3158782"/>
                              <a:ext cx="1520971" cy="1702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FF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grpSp>
                          <p:nvGrpSpPr>
                            <p:cNvPr id="445" name="Group 444"/>
                            <p:cNvGrpSpPr/>
                            <p:nvPr/>
                          </p:nvGrpSpPr>
                          <p:grpSpPr>
                            <a:xfrm>
                              <a:off x="3615423" y="2864767"/>
                              <a:ext cx="1604205" cy="288153"/>
                              <a:chOff x="3463023" y="3145850"/>
                              <a:chExt cx="1604205" cy="288153"/>
                            </a:xfrm>
                          </p:grpSpPr>
                          <p:sp>
                            <p:nvSpPr>
                              <p:cNvPr id="446" name="Rectangle 445"/>
                              <p:cNvSpPr/>
                              <p:nvPr/>
                            </p:nvSpPr>
                            <p:spPr>
                              <a:xfrm>
                                <a:off x="4303700" y="3236281"/>
                                <a:ext cx="209175" cy="94315"/>
                              </a:xfrm>
                              <a:prstGeom prst="rect">
                                <a:avLst/>
                              </a:prstGeom>
                              <a:solidFill>
                                <a:srgbClr val="0070C0"/>
                              </a:solidFill>
                              <a:ln>
                                <a:noFill/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cxnSp>
                            <p:nvCxnSpPr>
                              <p:cNvPr id="447" name="Straight Arrow Connector 446"/>
                              <p:cNvCxnSpPr/>
                              <p:nvPr/>
                            </p:nvCxnSpPr>
                            <p:spPr>
                              <a:xfrm>
                                <a:off x="4334782" y="3322877"/>
                                <a:ext cx="0" cy="111126"/>
                              </a:xfrm>
                              <a:prstGeom prst="straightConnector1">
                                <a:avLst/>
                              </a:prstGeom>
                              <a:ln w="6350" cmpd="sng">
                                <a:solidFill>
                                  <a:srgbClr val="0070C0"/>
                                </a:solidFill>
                                <a:headEnd w="sm" len="sm"/>
                                <a:tailEnd type="triangle" w="sm" len="sm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448" name="Straight Arrow Connector 447"/>
                              <p:cNvCxnSpPr/>
                              <p:nvPr/>
                            </p:nvCxnSpPr>
                            <p:spPr>
                              <a:xfrm>
                                <a:off x="4408287" y="3321031"/>
                                <a:ext cx="0" cy="111126"/>
                              </a:xfrm>
                              <a:prstGeom prst="straightConnector1">
                                <a:avLst/>
                              </a:prstGeom>
                              <a:ln w="6350" cmpd="sng">
                                <a:solidFill>
                                  <a:srgbClr val="0070C0"/>
                                </a:solidFill>
                                <a:headEnd w="sm" len="sm"/>
                                <a:tailEnd type="triangle" w="sm" len="sm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sp>
                            <p:nvSpPr>
                              <p:cNvPr id="449" name="Arc 448"/>
                              <p:cNvSpPr/>
                              <p:nvPr/>
                            </p:nvSpPr>
                            <p:spPr>
                              <a:xfrm rot="16200000">
                                <a:off x="3480865" y="3137686"/>
                                <a:ext cx="138751" cy="174435"/>
                              </a:xfrm>
                              <a:prstGeom prst="arc">
                                <a:avLst>
                                  <a:gd name="adj1" fmla="val 11039415"/>
                                  <a:gd name="adj2" fmla="val 20395203"/>
                                </a:avLst>
                              </a:prstGeom>
                              <a:ln w="25400">
                                <a:solidFill>
                                  <a:srgbClr val="FF00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cxnSp>
                            <p:nvCxnSpPr>
                              <p:cNvPr id="450" name="Straight Arrow Connector 449"/>
                              <p:cNvCxnSpPr/>
                              <p:nvPr/>
                            </p:nvCxnSpPr>
                            <p:spPr>
                              <a:xfrm>
                                <a:off x="4484058" y="3322877"/>
                                <a:ext cx="0" cy="111126"/>
                              </a:xfrm>
                              <a:prstGeom prst="straightConnector1">
                                <a:avLst/>
                              </a:prstGeom>
                              <a:ln w="6350" cmpd="sng">
                                <a:solidFill>
                                  <a:srgbClr val="0070C0"/>
                                </a:solidFill>
                                <a:headEnd w="sm" len="sm"/>
                                <a:tailEnd type="triangle" w="sm" len="sm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sp>
                            <p:nvSpPr>
                              <p:cNvPr id="451" name="Arc 450"/>
                              <p:cNvSpPr/>
                              <p:nvPr/>
                            </p:nvSpPr>
                            <p:spPr>
                              <a:xfrm rot="16200000">
                                <a:off x="4235573" y="3132325"/>
                                <a:ext cx="134432" cy="176098"/>
                              </a:xfrm>
                              <a:prstGeom prst="arc">
                                <a:avLst>
                                  <a:gd name="adj1" fmla="val 10716479"/>
                                  <a:gd name="adj2" fmla="val 0"/>
                                </a:avLst>
                              </a:prstGeom>
                              <a:ln w="25400">
                                <a:solidFill>
                                  <a:srgbClr val="FF00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sp>
                            <p:nvSpPr>
                              <p:cNvPr id="452" name="Rectangle 451"/>
                              <p:cNvSpPr/>
                              <p:nvPr/>
                            </p:nvSpPr>
                            <p:spPr>
                              <a:xfrm>
                                <a:off x="3926856" y="3228271"/>
                                <a:ext cx="209175" cy="94315"/>
                              </a:xfrm>
                              <a:prstGeom prst="rect">
                                <a:avLst/>
                              </a:prstGeom>
                              <a:solidFill>
                                <a:srgbClr val="0070C0"/>
                              </a:solidFill>
                              <a:ln>
                                <a:noFill/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cxnSp>
                            <p:nvCxnSpPr>
                              <p:cNvPr id="453" name="Straight Arrow Connector 452"/>
                              <p:cNvCxnSpPr/>
                              <p:nvPr/>
                            </p:nvCxnSpPr>
                            <p:spPr>
                              <a:xfrm>
                                <a:off x="3957447" y="3321031"/>
                                <a:ext cx="0" cy="111126"/>
                              </a:xfrm>
                              <a:prstGeom prst="straightConnector1">
                                <a:avLst/>
                              </a:prstGeom>
                              <a:ln w="6350" cmpd="sng">
                                <a:solidFill>
                                  <a:srgbClr val="0070C0"/>
                                </a:solidFill>
                                <a:headEnd w="sm" len="sm"/>
                                <a:tailEnd type="triangle" w="sm" len="sm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454" name="Straight Arrow Connector 453"/>
                              <p:cNvCxnSpPr/>
                              <p:nvPr/>
                            </p:nvCxnSpPr>
                            <p:spPr>
                              <a:xfrm>
                                <a:off x="4031443" y="3321031"/>
                                <a:ext cx="0" cy="111126"/>
                              </a:xfrm>
                              <a:prstGeom prst="straightConnector1">
                                <a:avLst/>
                              </a:prstGeom>
                              <a:ln w="6350" cmpd="sng">
                                <a:solidFill>
                                  <a:srgbClr val="0070C0"/>
                                </a:solidFill>
                                <a:headEnd w="sm" len="sm"/>
                                <a:tailEnd type="triangle" w="sm" len="sm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sp>
                            <p:nvSpPr>
                              <p:cNvPr id="455" name="Arc 454"/>
                              <p:cNvSpPr/>
                              <p:nvPr/>
                            </p:nvSpPr>
                            <p:spPr>
                              <a:xfrm rot="16200000">
                                <a:off x="3853415" y="3133467"/>
                                <a:ext cx="135052" cy="174435"/>
                              </a:xfrm>
                              <a:prstGeom prst="arc">
                                <a:avLst>
                                  <a:gd name="adj1" fmla="val 10716479"/>
                                  <a:gd name="adj2" fmla="val 0"/>
                                </a:avLst>
                              </a:prstGeom>
                              <a:ln w="25400">
                                <a:solidFill>
                                  <a:srgbClr val="FF00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cxnSp>
                            <p:nvCxnSpPr>
                              <p:cNvPr id="456" name="Straight Arrow Connector 455"/>
                              <p:cNvCxnSpPr/>
                              <p:nvPr/>
                            </p:nvCxnSpPr>
                            <p:spPr>
                              <a:xfrm>
                                <a:off x="4099475" y="3322586"/>
                                <a:ext cx="0" cy="111126"/>
                              </a:xfrm>
                              <a:prstGeom prst="straightConnector1">
                                <a:avLst/>
                              </a:prstGeom>
                              <a:ln w="6350" cmpd="sng">
                                <a:solidFill>
                                  <a:srgbClr val="0070C0"/>
                                </a:solidFill>
                                <a:headEnd w="sm" len="sm"/>
                                <a:tailEnd type="triangle" w="sm" len="sm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sp>
                            <p:nvSpPr>
                              <p:cNvPr id="457" name="Arc 456"/>
                              <p:cNvSpPr/>
                              <p:nvPr/>
                            </p:nvSpPr>
                            <p:spPr>
                              <a:xfrm rot="16200000">
                                <a:off x="4614639" y="3131673"/>
                                <a:ext cx="135052" cy="170189"/>
                              </a:xfrm>
                              <a:prstGeom prst="arc">
                                <a:avLst>
                                  <a:gd name="adj1" fmla="val 10716479"/>
                                  <a:gd name="adj2" fmla="val 0"/>
                                </a:avLst>
                              </a:prstGeom>
                              <a:ln w="25400">
                                <a:solidFill>
                                  <a:srgbClr val="FF00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cxnSp>
                            <p:nvCxnSpPr>
                              <p:cNvPr id="458" name="Straight Connector 457"/>
                              <p:cNvCxnSpPr>
                                <a:stCxn id="481" idx="2"/>
                              </p:cNvCxnSpPr>
                              <p:nvPr/>
                            </p:nvCxnSpPr>
                            <p:spPr>
                              <a:xfrm flipH="1">
                                <a:off x="3608764" y="3145850"/>
                                <a:ext cx="1458464" cy="10474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FF00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</p:grpSp>
                      <p:sp>
                        <p:nvSpPr>
                          <p:cNvPr id="436" name="Rectangle 435"/>
                          <p:cNvSpPr/>
                          <p:nvPr/>
                        </p:nvSpPr>
                        <p:spPr>
                          <a:xfrm>
                            <a:off x="6108327" y="4886477"/>
                            <a:ext cx="384065" cy="159193"/>
                          </a:xfrm>
                          <a:prstGeom prst="rect">
                            <a:avLst/>
                          </a:prstGeom>
                          <a:solidFill>
                            <a:srgbClr val="0070C0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cxnSp>
                        <p:nvCxnSpPr>
                          <p:cNvPr id="437" name="Straight Arrow Connector 436"/>
                          <p:cNvCxnSpPr/>
                          <p:nvPr/>
                        </p:nvCxnSpPr>
                        <p:spPr>
                          <a:xfrm>
                            <a:off x="6165398" y="5032640"/>
                            <a:ext cx="0" cy="187568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438" name="Straight Arrow Connector 437"/>
                          <p:cNvCxnSpPr/>
                          <p:nvPr/>
                        </p:nvCxnSpPr>
                        <p:spPr>
                          <a:xfrm>
                            <a:off x="6309986" y="5031334"/>
                            <a:ext cx="0" cy="187568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439" name="Straight Arrow Connector 438"/>
                          <p:cNvCxnSpPr/>
                          <p:nvPr/>
                        </p:nvCxnSpPr>
                        <p:spPr>
                          <a:xfrm>
                            <a:off x="6440790" y="5031334"/>
                            <a:ext cx="0" cy="187568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440" name="Rectangle 439"/>
                          <p:cNvSpPr/>
                          <p:nvPr/>
                        </p:nvSpPr>
                        <p:spPr>
                          <a:xfrm>
                            <a:off x="8206204" y="4886477"/>
                            <a:ext cx="384065" cy="159193"/>
                          </a:xfrm>
                          <a:prstGeom prst="rect">
                            <a:avLst/>
                          </a:prstGeom>
                          <a:solidFill>
                            <a:srgbClr val="0070C0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cxnSp>
                        <p:nvCxnSpPr>
                          <p:cNvPr id="441" name="Straight Arrow Connector 440"/>
                          <p:cNvCxnSpPr/>
                          <p:nvPr/>
                        </p:nvCxnSpPr>
                        <p:spPr>
                          <a:xfrm>
                            <a:off x="8263274" y="5032640"/>
                            <a:ext cx="0" cy="187568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442" name="Straight Arrow Connector 441"/>
                          <p:cNvCxnSpPr/>
                          <p:nvPr/>
                        </p:nvCxnSpPr>
                        <p:spPr>
                          <a:xfrm>
                            <a:off x="8398236" y="5029526"/>
                            <a:ext cx="0" cy="187568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443" name="Straight Arrow Connector 442"/>
                          <p:cNvCxnSpPr/>
                          <p:nvPr/>
                        </p:nvCxnSpPr>
                        <p:spPr>
                          <a:xfrm>
                            <a:off x="8537359" y="5032640"/>
                            <a:ext cx="0" cy="187568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</p:grpSp>
                  <p:grpSp>
                    <p:nvGrpSpPr>
                      <p:cNvPr id="411" name="Group 410"/>
                      <p:cNvGrpSpPr/>
                      <p:nvPr/>
                    </p:nvGrpSpPr>
                    <p:grpSpPr>
                      <a:xfrm>
                        <a:off x="1803644" y="4920443"/>
                        <a:ext cx="3040553" cy="466130"/>
                        <a:chOff x="1803644" y="4920443"/>
                        <a:chExt cx="3040553" cy="466130"/>
                      </a:xfrm>
                    </p:grpSpPr>
                    <p:cxnSp>
                      <p:nvCxnSpPr>
                        <p:cNvPr id="412" name="Straight Connector 411"/>
                        <p:cNvCxnSpPr/>
                        <p:nvPr/>
                      </p:nvCxnSpPr>
                      <p:spPr>
                        <a:xfrm>
                          <a:off x="1829118" y="5383788"/>
                          <a:ext cx="2763097" cy="2785"/>
                        </a:xfrm>
                        <a:prstGeom prst="line">
                          <a:avLst/>
                        </a:prstGeom>
                        <a:ln w="25400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413" name="Rectangle 412"/>
                        <p:cNvSpPr/>
                        <p:nvPr/>
                      </p:nvSpPr>
                      <p:spPr>
                        <a:xfrm>
                          <a:off x="3330875" y="5050678"/>
                          <a:ext cx="380001" cy="154321"/>
                        </a:xfrm>
                        <a:prstGeom prst="rect">
                          <a:avLst/>
                        </a:prstGeom>
                        <a:solidFill>
                          <a:srgbClr val="0070C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cxnSp>
                      <p:nvCxnSpPr>
                        <p:cNvPr id="414" name="Straight Arrow Connector 413"/>
                        <p:cNvCxnSpPr/>
                        <p:nvPr/>
                      </p:nvCxnSpPr>
                      <p:spPr>
                        <a:xfrm>
                          <a:off x="3387341" y="5192369"/>
                          <a:ext cx="0" cy="181828"/>
                        </a:xfrm>
                        <a:prstGeom prst="straightConnector1">
                          <a:avLst/>
                        </a:prstGeom>
                        <a:ln w="6350" cmpd="sng">
                          <a:solidFill>
                            <a:srgbClr val="0070C0"/>
                          </a:solidFill>
                          <a:headEnd w="sm" len="sm"/>
                          <a:tailEnd type="triangle" w="sm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15" name="Straight Arrow Connector 414"/>
                        <p:cNvCxnSpPr/>
                        <p:nvPr/>
                      </p:nvCxnSpPr>
                      <p:spPr>
                        <a:xfrm>
                          <a:off x="3520875" y="5189349"/>
                          <a:ext cx="0" cy="181828"/>
                        </a:xfrm>
                        <a:prstGeom prst="straightConnector1">
                          <a:avLst/>
                        </a:prstGeom>
                        <a:ln w="6350" cmpd="sng">
                          <a:solidFill>
                            <a:srgbClr val="0070C0"/>
                          </a:solidFill>
                          <a:headEnd w="sm" len="sm"/>
                          <a:tailEnd type="triangle" w="sm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416" name="Arc 415"/>
                        <p:cNvSpPr/>
                        <p:nvPr/>
                      </p:nvSpPr>
                      <p:spPr>
                        <a:xfrm rot="16200000">
                          <a:off x="1863426" y="4860664"/>
                          <a:ext cx="225130" cy="344693"/>
                        </a:xfrm>
                        <a:prstGeom prst="arc">
                          <a:avLst>
                            <a:gd name="adj1" fmla="val 11039415"/>
                            <a:gd name="adj2" fmla="val 21377078"/>
                          </a:avLst>
                        </a:prstGeom>
                        <a:ln w="25400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cxnSp>
                      <p:nvCxnSpPr>
                        <p:cNvPr id="417" name="Straight Arrow Connector 416"/>
                        <p:cNvCxnSpPr/>
                        <p:nvPr/>
                      </p:nvCxnSpPr>
                      <p:spPr>
                        <a:xfrm>
                          <a:off x="3658525" y="5192369"/>
                          <a:ext cx="0" cy="181828"/>
                        </a:xfrm>
                        <a:prstGeom prst="straightConnector1">
                          <a:avLst/>
                        </a:prstGeom>
                        <a:ln w="6350" cmpd="sng">
                          <a:solidFill>
                            <a:srgbClr val="0070C0"/>
                          </a:solidFill>
                          <a:headEnd w="sm" len="sm"/>
                          <a:tailEnd type="triangle" w="sm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418" name="Arc 417"/>
                        <p:cNvSpPr/>
                        <p:nvPr/>
                      </p:nvSpPr>
                      <p:spPr>
                        <a:xfrm rot="16200000">
                          <a:off x="3224546" y="4865162"/>
                          <a:ext cx="214188" cy="324750"/>
                        </a:xfrm>
                        <a:prstGeom prst="arc">
                          <a:avLst>
                            <a:gd name="adj1" fmla="val 10716479"/>
                            <a:gd name="adj2" fmla="val 169495"/>
                          </a:avLst>
                        </a:prstGeom>
                        <a:ln w="25400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419" name="Rectangle 418"/>
                        <p:cNvSpPr/>
                        <p:nvPr/>
                      </p:nvSpPr>
                      <p:spPr>
                        <a:xfrm>
                          <a:off x="2646275" y="5037572"/>
                          <a:ext cx="380001" cy="154321"/>
                        </a:xfrm>
                        <a:prstGeom prst="rect">
                          <a:avLst/>
                        </a:prstGeom>
                        <a:solidFill>
                          <a:srgbClr val="0070C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cxnSp>
                      <p:nvCxnSpPr>
                        <p:cNvPr id="420" name="Straight Arrow Connector 419"/>
                        <p:cNvCxnSpPr/>
                        <p:nvPr/>
                      </p:nvCxnSpPr>
                      <p:spPr>
                        <a:xfrm>
                          <a:off x="2701849" y="5189349"/>
                          <a:ext cx="0" cy="181828"/>
                        </a:xfrm>
                        <a:prstGeom prst="straightConnector1">
                          <a:avLst/>
                        </a:prstGeom>
                        <a:ln w="6350" cmpd="sng">
                          <a:solidFill>
                            <a:srgbClr val="0070C0"/>
                          </a:solidFill>
                          <a:headEnd w="sm" len="sm"/>
                          <a:tailEnd type="triangle" w="sm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21" name="Straight Arrow Connector 420"/>
                        <p:cNvCxnSpPr/>
                        <p:nvPr/>
                      </p:nvCxnSpPr>
                      <p:spPr>
                        <a:xfrm>
                          <a:off x="2836275" y="5189349"/>
                          <a:ext cx="0" cy="181828"/>
                        </a:xfrm>
                        <a:prstGeom prst="straightConnector1">
                          <a:avLst/>
                        </a:prstGeom>
                        <a:ln w="6350" cmpd="sng">
                          <a:solidFill>
                            <a:srgbClr val="0070C0"/>
                          </a:solidFill>
                          <a:headEnd w="sm" len="sm"/>
                          <a:tailEnd type="triangle" w="sm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22" name="Straight Arrow Connector 421"/>
                        <p:cNvCxnSpPr/>
                        <p:nvPr/>
                      </p:nvCxnSpPr>
                      <p:spPr>
                        <a:xfrm>
                          <a:off x="2959866" y="5191893"/>
                          <a:ext cx="0" cy="181828"/>
                        </a:xfrm>
                        <a:prstGeom prst="straightConnector1">
                          <a:avLst/>
                        </a:prstGeom>
                        <a:ln w="6350" cmpd="sng">
                          <a:solidFill>
                            <a:srgbClr val="0070C0"/>
                          </a:solidFill>
                          <a:headEnd w="sm" len="sm"/>
                          <a:tailEnd type="triangle" w="sm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423" name="Arc 422"/>
                        <p:cNvSpPr/>
                        <p:nvPr/>
                      </p:nvSpPr>
                      <p:spPr>
                        <a:xfrm rot="16200000">
                          <a:off x="3914547" y="4873884"/>
                          <a:ext cx="204639" cy="306068"/>
                        </a:xfrm>
                        <a:prstGeom prst="arc">
                          <a:avLst>
                            <a:gd name="adj1" fmla="val 10716479"/>
                            <a:gd name="adj2" fmla="val 20869734"/>
                          </a:avLst>
                        </a:prstGeom>
                        <a:ln w="25400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cxnSp>
                      <p:nvCxnSpPr>
                        <p:cNvPr id="424" name="Straight Connector 423"/>
                        <p:cNvCxnSpPr/>
                        <p:nvPr/>
                      </p:nvCxnSpPr>
                      <p:spPr>
                        <a:xfrm flipH="1" flipV="1">
                          <a:off x="1999593" y="4920445"/>
                          <a:ext cx="2844604" cy="4849"/>
                        </a:xfrm>
                        <a:prstGeom prst="line">
                          <a:avLst/>
                        </a:prstGeom>
                        <a:ln w="25400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425" name="Rectangle 424"/>
                        <p:cNvSpPr/>
                        <p:nvPr/>
                      </p:nvSpPr>
                      <p:spPr>
                        <a:xfrm>
                          <a:off x="1943126" y="5048923"/>
                          <a:ext cx="380001" cy="154322"/>
                        </a:xfrm>
                        <a:prstGeom prst="rect">
                          <a:avLst/>
                        </a:prstGeom>
                        <a:solidFill>
                          <a:srgbClr val="0070C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cxnSp>
                      <p:nvCxnSpPr>
                        <p:cNvPr id="426" name="Straight Arrow Connector 425"/>
                        <p:cNvCxnSpPr/>
                        <p:nvPr/>
                      </p:nvCxnSpPr>
                      <p:spPr>
                        <a:xfrm>
                          <a:off x="1999593" y="5190613"/>
                          <a:ext cx="0" cy="181828"/>
                        </a:xfrm>
                        <a:prstGeom prst="straightConnector1">
                          <a:avLst/>
                        </a:prstGeom>
                        <a:ln w="6350" cmpd="sng">
                          <a:solidFill>
                            <a:srgbClr val="0070C0"/>
                          </a:solidFill>
                          <a:headEnd w="sm" len="sm"/>
                          <a:tailEnd type="triangle" w="sm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27" name="Straight Arrow Connector 426"/>
                        <p:cNvCxnSpPr/>
                        <p:nvPr/>
                      </p:nvCxnSpPr>
                      <p:spPr>
                        <a:xfrm>
                          <a:off x="2142651" y="5189347"/>
                          <a:ext cx="0" cy="181828"/>
                        </a:xfrm>
                        <a:prstGeom prst="straightConnector1">
                          <a:avLst/>
                        </a:prstGeom>
                        <a:ln w="6350" cmpd="sng">
                          <a:solidFill>
                            <a:srgbClr val="0070C0"/>
                          </a:solidFill>
                          <a:headEnd w="sm" len="sm"/>
                          <a:tailEnd type="triangle" w="sm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28" name="Straight Arrow Connector 427"/>
                        <p:cNvCxnSpPr/>
                        <p:nvPr/>
                      </p:nvCxnSpPr>
                      <p:spPr>
                        <a:xfrm>
                          <a:off x="2272071" y="5189347"/>
                          <a:ext cx="0" cy="181828"/>
                        </a:xfrm>
                        <a:prstGeom prst="straightConnector1">
                          <a:avLst/>
                        </a:prstGeom>
                        <a:ln w="6350" cmpd="sng">
                          <a:solidFill>
                            <a:srgbClr val="0070C0"/>
                          </a:solidFill>
                          <a:headEnd w="sm" len="sm"/>
                          <a:tailEnd type="triangle" w="sm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429" name="Rectangle 428"/>
                        <p:cNvSpPr/>
                        <p:nvPr/>
                      </p:nvSpPr>
                      <p:spPr>
                        <a:xfrm>
                          <a:off x="4018805" y="5048923"/>
                          <a:ext cx="380001" cy="154322"/>
                        </a:xfrm>
                        <a:prstGeom prst="rect">
                          <a:avLst/>
                        </a:prstGeom>
                        <a:solidFill>
                          <a:srgbClr val="0070C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cxnSp>
                      <p:nvCxnSpPr>
                        <p:cNvPr id="430" name="Straight Arrow Connector 429"/>
                        <p:cNvCxnSpPr/>
                        <p:nvPr/>
                      </p:nvCxnSpPr>
                      <p:spPr>
                        <a:xfrm>
                          <a:off x="4075271" y="5190613"/>
                          <a:ext cx="0" cy="181828"/>
                        </a:xfrm>
                        <a:prstGeom prst="straightConnector1">
                          <a:avLst/>
                        </a:prstGeom>
                        <a:ln w="6350" cmpd="sng">
                          <a:solidFill>
                            <a:srgbClr val="0070C0"/>
                          </a:solidFill>
                          <a:headEnd w="sm" len="sm"/>
                          <a:tailEnd type="triangle" w="sm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31" name="Straight Arrow Connector 430"/>
                        <p:cNvCxnSpPr/>
                        <p:nvPr/>
                      </p:nvCxnSpPr>
                      <p:spPr>
                        <a:xfrm>
                          <a:off x="4208805" y="5187594"/>
                          <a:ext cx="0" cy="181828"/>
                        </a:xfrm>
                        <a:prstGeom prst="straightConnector1">
                          <a:avLst/>
                        </a:prstGeom>
                        <a:ln w="6350" cmpd="sng">
                          <a:solidFill>
                            <a:srgbClr val="0070C0"/>
                          </a:solidFill>
                          <a:headEnd w="sm" len="sm"/>
                          <a:tailEnd type="triangle" w="sm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32" name="Straight Arrow Connector 431"/>
                        <p:cNvCxnSpPr/>
                        <p:nvPr/>
                      </p:nvCxnSpPr>
                      <p:spPr>
                        <a:xfrm>
                          <a:off x="4346456" y="5190613"/>
                          <a:ext cx="0" cy="181828"/>
                        </a:xfrm>
                        <a:prstGeom prst="straightConnector1">
                          <a:avLst/>
                        </a:prstGeom>
                        <a:ln w="6350" cmpd="sng">
                          <a:solidFill>
                            <a:srgbClr val="0070C0"/>
                          </a:solidFill>
                          <a:headEnd w="sm" len="sm"/>
                          <a:tailEnd type="triangle" w="sm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sp>
                  <p:nvSpPr>
                    <p:cNvPr id="409" name="Arc 408"/>
                    <p:cNvSpPr/>
                    <p:nvPr/>
                  </p:nvSpPr>
                  <p:spPr>
                    <a:xfrm rot="16200000">
                      <a:off x="2540449" y="4872947"/>
                      <a:ext cx="219078" cy="316890"/>
                    </a:xfrm>
                    <a:prstGeom prst="arc">
                      <a:avLst>
                        <a:gd name="adj1" fmla="val 11039415"/>
                        <a:gd name="adj2" fmla="val 20439669"/>
                      </a:avLst>
                    </a:prstGeom>
                    <a:ln w="2540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402" name="Arc 401"/>
                  <p:cNvSpPr/>
                  <p:nvPr/>
                </p:nvSpPr>
                <p:spPr>
                  <a:xfrm rot="16200000">
                    <a:off x="9618814" y="4787897"/>
                    <a:ext cx="227952" cy="320279"/>
                  </a:xfrm>
                  <a:prstGeom prst="arc">
                    <a:avLst>
                      <a:gd name="adj1" fmla="val 10716479"/>
                      <a:gd name="adj2" fmla="val 20871757"/>
                    </a:avLst>
                  </a:prstGeom>
                  <a:ln w="25400">
                    <a:solidFill>
                      <a:schemeClr val="tx1">
                        <a:lumMod val="6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03" name="Rectangle 402"/>
                  <p:cNvSpPr/>
                  <p:nvPr/>
                </p:nvSpPr>
                <p:spPr>
                  <a:xfrm>
                    <a:off x="9725605" y="4980793"/>
                    <a:ext cx="384065" cy="159193"/>
                  </a:xfrm>
                  <a:prstGeom prst="rect">
                    <a:avLst/>
                  </a:prstGeom>
                  <a:solidFill>
                    <a:schemeClr val="tx1">
                      <a:lumMod val="6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404" name="Straight Arrow Connector 403"/>
                  <p:cNvCxnSpPr/>
                  <p:nvPr/>
                </p:nvCxnSpPr>
                <p:spPr>
                  <a:xfrm>
                    <a:off x="9782675" y="5126957"/>
                    <a:ext cx="0" cy="187568"/>
                  </a:xfrm>
                  <a:prstGeom prst="straightConnector1">
                    <a:avLst/>
                  </a:prstGeom>
                  <a:ln w="6350" cmpd="sng">
                    <a:solidFill>
                      <a:schemeClr val="tx1">
                        <a:lumMod val="75000"/>
                      </a:schemeClr>
                    </a:solidFill>
                    <a:headEnd w="sm" len="sm"/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5" name="Straight Arrow Connector 404"/>
                  <p:cNvCxnSpPr/>
                  <p:nvPr/>
                </p:nvCxnSpPr>
                <p:spPr>
                  <a:xfrm>
                    <a:off x="9917637" y="5123842"/>
                    <a:ext cx="0" cy="187568"/>
                  </a:xfrm>
                  <a:prstGeom prst="straightConnector1">
                    <a:avLst/>
                  </a:prstGeom>
                  <a:ln w="6350" cmpd="sng">
                    <a:solidFill>
                      <a:schemeClr val="tx1">
                        <a:lumMod val="75000"/>
                      </a:schemeClr>
                    </a:solidFill>
                    <a:headEnd w="sm" len="sm"/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6" name="Straight Arrow Connector 405"/>
                  <p:cNvCxnSpPr/>
                  <p:nvPr/>
                </p:nvCxnSpPr>
                <p:spPr>
                  <a:xfrm>
                    <a:off x="10056760" y="5126957"/>
                    <a:ext cx="0" cy="187568"/>
                  </a:xfrm>
                  <a:prstGeom prst="straightConnector1">
                    <a:avLst/>
                  </a:prstGeom>
                  <a:ln w="6350" cmpd="sng">
                    <a:solidFill>
                      <a:schemeClr val="tx1">
                        <a:lumMod val="75000"/>
                      </a:schemeClr>
                    </a:solidFill>
                    <a:headEnd w="sm" len="sm"/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01" name="Group 100"/>
                <p:cNvGrpSpPr/>
                <p:nvPr/>
              </p:nvGrpSpPr>
              <p:grpSpPr>
                <a:xfrm>
                  <a:off x="-1051686" y="5180873"/>
                  <a:ext cx="4542268" cy="341998"/>
                  <a:chOff x="1803646" y="4915827"/>
                  <a:chExt cx="5600985" cy="474057"/>
                </a:xfrm>
              </p:grpSpPr>
              <p:grpSp>
                <p:nvGrpSpPr>
                  <p:cNvPr id="107" name="Group 106"/>
                  <p:cNvGrpSpPr/>
                  <p:nvPr/>
                </p:nvGrpSpPr>
                <p:grpSpPr>
                  <a:xfrm>
                    <a:off x="1803646" y="4915827"/>
                    <a:ext cx="5600985" cy="474057"/>
                    <a:chOff x="1803646" y="4915827"/>
                    <a:chExt cx="5600985" cy="474057"/>
                  </a:xfrm>
                </p:grpSpPr>
                <p:grpSp>
                  <p:nvGrpSpPr>
                    <p:cNvPr id="134" name="Group 133"/>
                    <p:cNvGrpSpPr/>
                    <p:nvPr/>
                  </p:nvGrpSpPr>
                  <p:grpSpPr>
                    <a:xfrm>
                      <a:off x="4531075" y="4915827"/>
                      <a:ext cx="2873556" cy="474057"/>
                      <a:chOff x="5967353" y="4745772"/>
                      <a:chExt cx="2904287" cy="489022"/>
                    </a:xfrm>
                  </p:grpSpPr>
                  <p:grpSp>
                    <p:nvGrpSpPr>
                      <p:cNvPr id="135" name="Group 134"/>
                      <p:cNvGrpSpPr/>
                      <p:nvPr/>
                    </p:nvGrpSpPr>
                    <p:grpSpPr>
                      <a:xfrm>
                        <a:off x="5967353" y="4745772"/>
                        <a:ext cx="2904287" cy="489022"/>
                        <a:chOff x="3615424" y="2870759"/>
                        <a:chExt cx="1581774" cy="289725"/>
                      </a:xfrm>
                    </p:grpSpPr>
                    <p:cxnSp>
                      <p:nvCxnSpPr>
                        <p:cNvPr id="144" name="Straight Connector 143"/>
                        <p:cNvCxnSpPr/>
                        <p:nvPr/>
                      </p:nvCxnSpPr>
                      <p:spPr>
                        <a:xfrm>
                          <a:off x="3629445" y="3158782"/>
                          <a:ext cx="1520971" cy="1702"/>
                        </a:xfrm>
                        <a:prstGeom prst="line">
                          <a:avLst/>
                        </a:prstGeom>
                        <a:ln w="25400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grpSp>
                      <p:nvGrpSpPr>
                        <p:cNvPr id="145" name="Group 144"/>
                        <p:cNvGrpSpPr/>
                        <p:nvPr/>
                      </p:nvGrpSpPr>
                      <p:grpSpPr>
                        <a:xfrm>
                          <a:off x="3615424" y="2870759"/>
                          <a:ext cx="1581774" cy="282161"/>
                          <a:chOff x="3463024" y="3151842"/>
                          <a:chExt cx="1581774" cy="282161"/>
                        </a:xfrm>
                      </p:grpSpPr>
                      <p:sp>
                        <p:nvSpPr>
                          <p:cNvPr id="146" name="Rectangle 145"/>
                          <p:cNvSpPr/>
                          <p:nvPr/>
                        </p:nvSpPr>
                        <p:spPr>
                          <a:xfrm>
                            <a:off x="4303700" y="3236281"/>
                            <a:ext cx="209175" cy="94315"/>
                          </a:xfrm>
                          <a:prstGeom prst="rect">
                            <a:avLst/>
                          </a:prstGeom>
                          <a:solidFill>
                            <a:srgbClr val="0070C0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cxnSp>
                        <p:nvCxnSpPr>
                          <p:cNvPr id="147" name="Straight Arrow Connector 146"/>
                          <p:cNvCxnSpPr/>
                          <p:nvPr/>
                        </p:nvCxnSpPr>
                        <p:spPr>
                          <a:xfrm>
                            <a:off x="4334782" y="3322877"/>
                            <a:ext cx="0" cy="111126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48" name="Straight Arrow Connector 147"/>
                          <p:cNvCxnSpPr/>
                          <p:nvPr/>
                        </p:nvCxnSpPr>
                        <p:spPr>
                          <a:xfrm>
                            <a:off x="4408287" y="3321031"/>
                            <a:ext cx="0" cy="111126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149" name="Arc 148"/>
                          <p:cNvSpPr/>
                          <p:nvPr/>
                        </p:nvSpPr>
                        <p:spPr>
                          <a:xfrm rot="16200000">
                            <a:off x="3479681" y="3136501"/>
                            <a:ext cx="141121" cy="174435"/>
                          </a:xfrm>
                          <a:prstGeom prst="arc">
                            <a:avLst>
                              <a:gd name="adj1" fmla="val 11039415"/>
                              <a:gd name="adj2" fmla="val 20395203"/>
                            </a:avLst>
                          </a:prstGeom>
                          <a:ln w="25400"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cxnSp>
                        <p:nvCxnSpPr>
                          <p:cNvPr id="150" name="Straight Arrow Connector 149"/>
                          <p:cNvCxnSpPr/>
                          <p:nvPr/>
                        </p:nvCxnSpPr>
                        <p:spPr>
                          <a:xfrm>
                            <a:off x="4484058" y="3322877"/>
                            <a:ext cx="0" cy="111126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151" name="Arc 150"/>
                          <p:cNvSpPr/>
                          <p:nvPr/>
                        </p:nvSpPr>
                        <p:spPr>
                          <a:xfrm rot="16200000">
                            <a:off x="4235195" y="3138532"/>
                            <a:ext cx="134432" cy="176098"/>
                          </a:xfrm>
                          <a:prstGeom prst="arc">
                            <a:avLst>
                              <a:gd name="adj1" fmla="val 10716479"/>
                              <a:gd name="adj2" fmla="val 0"/>
                            </a:avLst>
                          </a:prstGeom>
                          <a:ln w="25400"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152" name="Rectangle 151"/>
                          <p:cNvSpPr/>
                          <p:nvPr/>
                        </p:nvSpPr>
                        <p:spPr>
                          <a:xfrm>
                            <a:off x="3926856" y="3228271"/>
                            <a:ext cx="209175" cy="94315"/>
                          </a:xfrm>
                          <a:prstGeom prst="rect">
                            <a:avLst/>
                          </a:prstGeom>
                          <a:solidFill>
                            <a:srgbClr val="0070C0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cxnSp>
                        <p:nvCxnSpPr>
                          <p:cNvPr id="153" name="Straight Arrow Connector 152"/>
                          <p:cNvCxnSpPr/>
                          <p:nvPr/>
                        </p:nvCxnSpPr>
                        <p:spPr>
                          <a:xfrm>
                            <a:off x="3957447" y="3321031"/>
                            <a:ext cx="0" cy="111126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54" name="Straight Arrow Connector 153"/>
                          <p:cNvCxnSpPr/>
                          <p:nvPr/>
                        </p:nvCxnSpPr>
                        <p:spPr>
                          <a:xfrm>
                            <a:off x="4031443" y="3321031"/>
                            <a:ext cx="0" cy="111126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155" name="Arc 154"/>
                          <p:cNvSpPr/>
                          <p:nvPr/>
                        </p:nvSpPr>
                        <p:spPr>
                          <a:xfrm rot="16200000">
                            <a:off x="3860209" y="3136413"/>
                            <a:ext cx="135052" cy="174435"/>
                          </a:xfrm>
                          <a:prstGeom prst="arc">
                            <a:avLst>
                              <a:gd name="adj1" fmla="val 10716479"/>
                              <a:gd name="adj2" fmla="val 0"/>
                            </a:avLst>
                          </a:prstGeom>
                          <a:ln w="25400"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cxnSp>
                        <p:nvCxnSpPr>
                          <p:cNvPr id="156" name="Straight Arrow Connector 155"/>
                          <p:cNvCxnSpPr/>
                          <p:nvPr/>
                        </p:nvCxnSpPr>
                        <p:spPr>
                          <a:xfrm>
                            <a:off x="4099475" y="3322586"/>
                            <a:ext cx="0" cy="111126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157" name="Arc 156"/>
                          <p:cNvSpPr/>
                          <p:nvPr/>
                        </p:nvSpPr>
                        <p:spPr>
                          <a:xfrm rot="16200000">
                            <a:off x="4617950" y="3134353"/>
                            <a:ext cx="129067" cy="170826"/>
                          </a:xfrm>
                          <a:prstGeom prst="arc">
                            <a:avLst>
                              <a:gd name="adj1" fmla="val 10716479"/>
                              <a:gd name="adj2" fmla="val 0"/>
                            </a:avLst>
                          </a:prstGeom>
                          <a:ln w="25400"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cxnSp>
                        <p:nvCxnSpPr>
                          <p:cNvPr id="158" name="Straight Connector 157"/>
                          <p:cNvCxnSpPr/>
                          <p:nvPr/>
                        </p:nvCxnSpPr>
                        <p:spPr>
                          <a:xfrm flipH="1" flipV="1">
                            <a:off x="3637459" y="3151842"/>
                            <a:ext cx="1407339" cy="6281"/>
                          </a:xfrm>
                          <a:prstGeom prst="line">
                            <a:avLst/>
                          </a:prstGeom>
                          <a:ln w="25400"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</p:grpSp>
                  <p:sp>
                    <p:nvSpPr>
                      <p:cNvPr id="136" name="Rectangle 135"/>
                      <p:cNvSpPr/>
                      <p:nvPr/>
                    </p:nvSpPr>
                    <p:spPr>
                      <a:xfrm>
                        <a:off x="6108327" y="4886477"/>
                        <a:ext cx="384065" cy="159193"/>
                      </a:xfrm>
                      <a:prstGeom prst="rect">
                        <a:avLst/>
                      </a:prstGeom>
                      <a:solidFill>
                        <a:srgbClr val="0070C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137" name="Straight Arrow Connector 136"/>
                      <p:cNvCxnSpPr/>
                      <p:nvPr/>
                    </p:nvCxnSpPr>
                    <p:spPr>
                      <a:xfrm>
                        <a:off x="6165398" y="5032640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38" name="Straight Arrow Connector 137"/>
                      <p:cNvCxnSpPr/>
                      <p:nvPr/>
                    </p:nvCxnSpPr>
                    <p:spPr>
                      <a:xfrm>
                        <a:off x="6309986" y="5031334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39" name="Straight Arrow Connector 138"/>
                      <p:cNvCxnSpPr/>
                      <p:nvPr/>
                    </p:nvCxnSpPr>
                    <p:spPr>
                      <a:xfrm>
                        <a:off x="6440790" y="5031334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40" name="Rectangle 139"/>
                      <p:cNvSpPr/>
                      <p:nvPr/>
                    </p:nvSpPr>
                    <p:spPr>
                      <a:xfrm>
                        <a:off x="8206204" y="4886477"/>
                        <a:ext cx="384065" cy="159193"/>
                      </a:xfrm>
                      <a:prstGeom prst="rect">
                        <a:avLst/>
                      </a:prstGeom>
                      <a:solidFill>
                        <a:srgbClr val="0070C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141" name="Straight Arrow Connector 140"/>
                      <p:cNvCxnSpPr/>
                      <p:nvPr/>
                    </p:nvCxnSpPr>
                    <p:spPr>
                      <a:xfrm>
                        <a:off x="8263274" y="5032640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42" name="Straight Arrow Connector 141"/>
                      <p:cNvCxnSpPr/>
                      <p:nvPr/>
                    </p:nvCxnSpPr>
                    <p:spPr>
                      <a:xfrm>
                        <a:off x="8398236" y="5029526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43" name="Straight Arrow Connector 142"/>
                      <p:cNvCxnSpPr/>
                      <p:nvPr/>
                    </p:nvCxnSpPr>
                    <p:spPr>
                      <a:xfrm>
                        <a:off x="8537359" y="5032640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111" name="Group 110"/>
                    <p:cNvGrpSpPr/>
                    <p:nvPr/>
                  </p:nvGrpSpPr>
                  <p:grpSpPr>
                    <a:xfrm>
                      <a:off x="1803646" y="4916943"/>
                      <a:ext cx="3048515" cy="469630"/>
                      <a:chOff x="1803646" y="4916943"/>
                      <a:chExt cx="3048515" cy="469630"/>
                    </a:xfrm>
                  </p:grpSpPr>
                  <p:cxnSp>
                    <p:nvCxnSpPr>
                      <p:cNvPr id="112" name="Straight Connector 111"/>
                      <p:cNvCxnSpPr/>
                      <p:nvPr/>
                    </p:nvCxnSpPr>
                    <p:spPr>
                      <a:xfrm>
                        <a:off x="1829118" y="5383788"/>
                        <a:ext cx="2763097" cy="2785"/>
                      </a:xfrm>
                      <a:prstGeom prst="line">
                        <a:avLst/>
                      </a:prstGeom>
                      <a:ln w="25400">
                        <a:solidFill>
                          <a:srgbClr val="FF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13" name="Rectangle 112"/>
                      <p:cNvSpPr/>
                      <p:nvPr/>
                    </p:nvSpPr>
                    <p:spPr>
                      <a:xfrm>
                        <a:off x="3330875" y="5050678"/>
                        <a:ext cx="380001" cy="154321"/>
                      </a:xfrm>
                      <a:prstGeom prst="rect">
                        <a:avLst/>
                      </a:prstGeom>
                      <a:solidFill>
                        <a:srgbClr val="0070C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114" name="Straight Arrow Connector 113"/>
                      <p:cNvCxnSpPr/>
                      <p:nvPr/>
                    </p:nvCxnSpPr>
                    <p:spPr>
                      <a:xfrm>
                        <a:off x="3387341" y="5192369"/>
                        <a:ext cx="0" cy="18182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5" name="Straight Arrow Connector 114"/>
                      <p:cNvCxnSpPr/>
                      <p:nvPr/>
                    </p:nvCxnSpPr>
                    <p:spPr>
                      <a:xfrm>
                        <a:off x="3520875" y="5189349"/>
                        <a:ext cx="0" cy="18182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16" name="Arc 115"/>
                      <p:cNvSpPr/>
                      <p:nvPr/>
                    </p:nvSpPr>
                    <p:spPr>
                      <a:xfrm rot="16200000">
                        <a:off x="1851603" y="4876642"/>
                        <a:ext cx="220976" cy="316890"/>
                      </a:xfrm>
                      <a:prstGeom prst="arc">
                        <a:avLst>
                          <a:gd name="adj1" fmla="val 11039415"/>
                          <a:gd name="adj2" fmla="val 21377078"/>
                        </a:avLst>
                      </a:prstGeom>
                      <a:ln w="25400">
                        <a:solidFill>
                          <a:srgbClr val="FF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117" name="Straight Arrow Connector 116"/>
                      <p:cNvCxnSpPr/>
                      <p:nvPr/>
                    </p:nvCxnSpPr>
                    <p:spPr>
                      <a:xfrm>
                        <a:off x="3658525" y="5192369"/>
                        <a:ext cx="0" cy="18182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18" name="Arc 117"/>
                      <p:cNvSpPr/>
                      <p:nvPr/>
                    </p:nvSpPr>
                    <p:spPr>
                      <a:xfrm rot="16200000">
                        <a:off x="3222130" y="4871273"/>
                        <a:ext cx="210495" cy="316222"/>
                      </a:xfrm>
                      <a:prstGeom prst="arc">
                        <a:avLst>
                          <a:gd name="adj1" fmla="val 10716479"/>
                          <a:gd name="adj2" fmla="val 20923847"/>
                        </a:avLst>
                      </a:prstGeom>
                      <a:ln w="25400">
                        <a:solidFill>
                          <a:srgbClr val="FF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19" name="Rectangle 118"/>
                      <p:cNvSpPr/>
                      <p:nvPr/>
                    </p:nvSpPr>
                    <p:spPr>
                      <a:xfrm>
                        <a:off x="2646275" y="5037572"/>
                        <a:ext cx="380001" cy="154321"/>
                      </a:xfrm>
                      <a:prstGeom prst="rect">
                        <a:avLst/>
                      </a:prstGeom>
                      <a:solidFill>
                        <a:srgbClr val="0070C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120" name="Straight Arrow Connector 119"/>
                      <p:cNvCxnSpPr/>
                      <p:nvPr/>
                    </p:nvCxnSpPr>
                    <p:spPr>
                      <a:xfrm>
                        <a:off x="2701849" y="5189349"/>
                        <a:ext cx="0" cy="18182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1" name="Straight Arrow Connector 120"/>
                      <p:cNvCxnSpPr/>
                      <p:nvPr/>
                    </p:nvCxnSpPr>
                    <p:spPr>
                      <a:xfrm>
                        <a:off x="2836275" y="5189349"/>
                        <a:ext cx="0" cy="18182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2" name="Straight Arrow Connector 121"/>
                      <p:cNvCxnSpPr/>
                      <p:nvPr/>
                    </p:nvCxnSpPr>
                    <p:spPr>
                      <a:xfrm>
                        <a:off x="2959866" y="5191893"/>
                        <a:ext cx="0" cy="18182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23" name="Arc 122"/>
                      <p:cNvSpPr/>
                      <p:nvPr/>
                    </p:nvSpPr>
                    <p:spPr>
                      <a:xfrm rot="16200000">
                        <a:off x="3916034" y="4869172"/>
                        <a:ext cx="207863" cy="312267"/>
                      </a:xfrm>
                      <a:prstGeom prst="arc">
                        <a:avLst>
                          <a:gd name="adj1" fmla="val 10716479"/>
                          <a:gd name="adj2" fmla="val 20869734"/>
                        </a:avLst>
                      </a:prstGeom>
                      <a:ln w="25400">
                        <a:solidFill>
                          <a:srgbClr val="FF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124" name="Straight Connector 123"/>
                      <p:cNvCxnSpPr>
                        <a:endCxn id="116" idx="2"/>
                      </p:cNvCxnSpPr>
                      <p:nvPr/>
                    </p:nvCxnSpPr>
                    <p:spPr>
                      <a:xfrm flipH="1">
                        <a:off x="1954924" y="4916943"/>
                        <a:ext cx="2897237" cy="7769"/>
                      </a:xfrm>
                      <a:prstGeom prst="line">
                        <a:avLst/>
                      </a:prstGeom>
                      <a:ln w="25400">
                        <a:solidFill>
                          <a:srgbClr val="FF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25" name="Rectangle 124"/>
                      <p:cNvSpPr/>
                      <p:nvPr/>
                    </p:nvSpPr>
                    <p:spPr>
                      <a:xfrm>
                        <a:off x="1943126" y="5048923"/>
                        <a:ext cx="380001" cy="154322"/>
                      </a:xfrm>
                      <a:prstGeom prst="rect">
                        <a:avLst/>
                      </a:prstGeom>
                      <a:solidFill>
                        <a:srgbClr val="0070C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126" name="Straight Arrow Connector 125"/>
                      <p:cNvCxnSpPr/>
                      <p:nvPr/>
                    </p:nvCxnSpPr>
                    <p:spPr>
                      <a:xfrm>
                        <a:off x="1999593" y="5190613"/>
                        <a:ext cx="0" cy="18182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7" name="Straight Arrow Connector 126"/>
                      <p:cNvCxnSpPr/>
                      <p:nvPr/>
                    </p:nvCxnSpPr>
                    <p:spPr>
                      <a:xfrm>
                        <a:off x="2142651" y="5189347"/>
                        <a:ext cx="0" cy="18182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8" name="Straight Arrow Connector 127"/>
                      <p:cNvCxnSpPr/>
                      <p:nvPr/>
                    </p:nvCxnSpPr>
                    <p:spPr>
                      <a:xfrm>
                        <a:off x="2272071" y="5189347"/>
                        <a:ext cx="0" cy="18182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29" name="Rectangle 128"/>
                      <p:cNvSpPr/>
                      <p:nvPr/>
                    </p:nvSpPr>
                    <p:spPr>
                      <a:xfrm>
                        <a:off x="4018805" y="5048923"/>
                        <a:ext cx="380001" cy="154322"/>
                      </a:xfrm>
                      <a:prstGeom prst="rect">
                        <a:avLst/>
                      </a:prstGeom>
                      <a:solidFill>
                        <a:srgbClr val="0070C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130" name="Straight Arrow Connector 129"/>
                      <p:cNvCxnSpPr/>
                      <p:nvPr/>
                    </p:nvCxnSpPr>
                    <p:spPr>
                      <a:xfrm>
                        <a:off x="4075271" y="5190613"/>
                        <a:ext cx="0" cy="18182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31" name="Straight Arrow Connector 130"/>
                      <p:cNvCxnSpPr/>
                      <p:nvPr/>
                    </p:nvCxnSpPr>
                    <p:spPr>
                      <a:xfrm>
                        <a:off x="4208805" y="5187594"/>
                        <a:ext cx="0" cy="18182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32" name="Straight Arrow Connector 131"/>
                      <p:cNvCxnSpPr/>
                      <p:nvPr/>
                    </p:nvCxnSpPr>
                    <p:spPr>
                      <a:xfrm>
                        <a:off x="4346456" y="5190613"/>
                        <a:ext cx="0" cy="18182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109" name="Arc 108"/>
                  <p:cNvSpPr/>
                  <p:nvPr/>
                </p:nvSpPr>
                <p:spPr>
                  <a:xfrm rot="16200000">
                    <a:off x="2539501" y="4871999"/>
                    <a:ext cx="220976" cy="316890"/>
                  </a:xfrm>
                  <a:prstGeom prst="arc">
                    <a:avLst>
                      <a:gd name="adj1" fmla="val 11039415"/>
                      <a:gd name="adj2" fmla="val 20228573"/>
                    </a:avLst>
                  </a:prstGeom>
                  <a:ln w="2540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grpSp>
            <p:nvGrpSpPr>
              <p:cNvPr id="13" name="Group 12"/>
              <p:cNvGrpSpPr/>
              <p:nvPr/>
            </p:nvGrpSpPr>
            <p:grpSpPr>
              <a:xfrm>
                <a:off x="-62325" y="5352632"/>
                <a:ext cx="2391729" cy="536262"/>
                <a:chOff x="738945" y="4433135"/>
                <a:chExt cx="2391729" cy="536262"/>
              </a:xfrm>
            </p:grpSpPr>
            <p:sp>
              <p:nvSpPr>
                <p:cNvPr id="203" name="Arc 202"/>
                <p:cNvSpPr/>
                <p:nvPr/>
              </p:nvSpPr>
              <p:spPr>
                <a:xfrm rot="16200000">
                  <a:off x="2654805" y="4405535"/>
                  <a:ext cx="154745" cy="209945"/>
                </a:xfrm>
                <a:prstGeom prst="arc">
                  <a:avLst>
                    <a:gd name="adj1" fmla="val 11039415"/>
                    <a:gd name="adj2" fmla="val 20395203"/>
                  </a:avLst>
                </a:prstGeom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4" name="Rectangle 203"/>
                <p:cNvSpPr/>
                <p:nvPr/>
              </p:nvSpPr>
              <p:spPr>
                <a:xfrm>
                  <a:off x="2719614" y="4523102"/>
                  <a:ext cx="251757" cy="103420"/>
                </a:xfrm>
                <a:prstGeom prst="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05" name="Straight Arrow Connector 204"/>
                <p:cNvCxnSpPr/>
                <p:nvPr/>
              </p:nvCxnSpPr>
              <p:spPr>
                <a:xfrm>
                  <a:off x="2757025" y="4618057"/>
                  <a:ext cx="0" cy="121854"/>
                </a:xfrm>
                <a:prstGeom prst="straightConnector1">
                  <a:avLst/>
                </a:prstGeom>
                <a:ln w="6350" cmpd="sng">
                  <a:solidFill>
                    <a:srgbClr val="0070C0"/>
                  </a:solidFill>
                  <a:headEnd w="sm" len="sm"/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" name="Straight Arrow Connector 205"/>
                <p:cNvCxnSpPr/>
                <p:nvPr/>
              </p:nvCxnSpPr>
              <p:spPr>
                <a:xfrm>
                  <a:off x="2851803" y="4617208"/>
                  <a:ext cx="0" cy="121854"/>
                </a:xfrm>
                <a:prstGeom prst="straightConnector1">
                  <a:avLst/>
                </a:prstGeom>
                <a:ln w="6350" cmpd="sng">
                  <a:solidFill>
                    <a:srgbClr val="0070C0"/>
                  </a:solidFill>
                  <a:headEnd w="sm" len="sm"/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" name="Straight Arrow Connector 206"/>
                <p:cNvCxnSpPr/>
                <p:nvPr/>
              </p:nvCxnSpPr>
              <p:spPr>
                <a:xfrm>
                  <a:off x="2937546" y="4617208"/>
                  <a:ext cx="0" cy="121854"/>
                </a:xfrm>
                <a:prstGeom prst="straightConnector1">
                  <a:avLst/>
                </a:prstGeom>
                <a:ln w="6350" cmpd="sng">
                  <a:solidFill>
                    <a:srgbClr val="0070C0"/>
                  </a:solidFill>
                  <a:headEnd w="sm" len="sm"/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Straight Connector 207"/>
                <p:cNvCxnSpPr/>
                <p:nvPr/>
              </p:nvCxnSpPr>
              <p:spPr>
                <a:xfrm flipV="1">
                  <a:off x="837113" y="4742359"/>
                  <a:ext cx="2218822" cy="2943"/>
                </a:xfrm>
                <a:prstGeom prst="line">
                  <a:avLst/>
                </a:prstGeom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9" name="Rectangle 208"/>
                <p:cNvSpPr/>
                <p:nvPr/>
              </p:nvSpPr>
              <p:spPr>
                <a:xfrm>
                  <a:off x="1832052" y="4522064"/>
                  <a:ext cx="251757" cy="103420"/>
                </a:xfrm>
                <a:prstGeom prst="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10" name="Straight Arrow Connector 209"/>
                <p:cNvCxnSpPr/>
                <p:nvPr/>
              </p:nvCxnSpPr>
              <p:spPr>
                <a:xfrm>
                  <a:off x="1869462" y="4617020"/>
                  <a:ext cx="0" cy="121854"/>
                </a:xfrm>
                <a:prstGeom prst="straightConnector1">
                  <a:avLst/>
                </a:prstGeom>
                <a:ln w="6350" cmpd="sng">
                  <a:solidFill>
                    <a:srgbClr val="0070C0"/>
                  </a:solidFill>
                  <a:headEnd w="sm" len="sm"/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" name="Straight Arrow Connector 210"/>
                <p:cNvCxnSpPr/>
                <p:nvPr/>
              </p:nvCxnSpPr>
              <p:spPr>
                <a:xfrm>
                  <a:off x="1957930" y="4614996"/>
                  <a:ext cx="0" cy="121854"/>
                </a:xfrm>
                <a:prstGeom prst="straightConnector1">
                  <a:avLst/>
                </a:prstGeom>
                <a:ln w="6350" cmpd="sng">
                  <a:solidFill>
                    <a:srgbClr val="0070C0"/>
                  </a:solidFill>
                  <a:headEnd w="sm" len="sm"/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2" name="Arc 211"/>
                <p:cNvSpPr/>
                <p:nvPr/>
              </p:nvSpPr>
              <p:spPr>
                <a:xfrm rot="16200000">
                  <a:off x="851165" y="4406643"/>
                  <a:ext cx="148090" cy="209945"/>
                </a:xfrm>
                <a:prstGeom prst="arc">
                  <a:avLst>
                    <a:gd name="adj1" fmla="val 11039415"/>
                    <a:gd name="adj2" fmla="val 21377078"/>
                  </a:avLst>
                </a:prstGeom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13" name="Straight Arrow Connector 212"/>
                <p:cNvCxnSpPr/>
                <p:nvPr/>
              </p:nvCxnSpPr>
              <p:spPr>
                <a:xfrm>
                  <a:off x="2049126" y="4617020"/>
                  <a:ext cx="0" cy="121854"/>
                </a:xfrm>
                <a:prstGeom prst="straightConnector1">
                  <a:avLst/>
                </a:prstGeom>
                <a:ln w="6350" cmpd="sng">
                  <a:solidFill>
                    <a:srgbClr val="0070C0"/>
                  </a:solidFill>
                  <a:headEnd w="sm" len="sm"/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4" name="Arc 213"/>
                <p:cNvSpPr/>
                <p:nvPr/>
              </p:nvSpPr>
              <p:spPr>
                <a:xfrm rot="16200000">
                  <a:off x="1759202" y="4403042"/>
                  <a:ext cx="141066" cy="209502"/>
                </a:xfrm>
                <a:prstGeom prst="arc">
                  <a:avLst>
                    <a:gd name="adj1" fmla="val 10716479"/>
                    <a:gd name="adj2" fmla="val 20923847"/>
                  </a:avLst>
                </a:prstGeom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5" name="Rectangle 214"/>
                <p:cNvSpPr/>
                <p:nvPr/>
              </p:nvSpPr>
              <p:spPr>
                <a:xfrm>
                  <a:off x="1378493" y="4513281"/>
                  <a:ext cx="251757" cy="103420"/>
                </a:xfrm>
                <a:prstGeom prst="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16" name="Straight Arrow Connector 215"/>
                <p:cNvCxnSpPr/>
                <p:nvPr/>
              </p:nvCxnSpPr>
              <p:spPr>
                <a:xfrm>
                  <a:off x="1415312" y="4614996"/>
                  <a:ext cx="0" cy="121854"/>
                </a:xfrm>
                <a:prstGeom prst="straightConnector1">
                  <a:avLst/>
                </a:prstGeom>
                <a:ln w="6350" cmpd="sng">
                  <a:solidFill>
                    <a:srgbClr val="0070C0"/>
                  </a:solidFill>
                  <a:headEnd w="sm" len="sm"/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7" name="Straight Arrow Connector 216"/>
                <p:cNvCxnSpPr/>
                <p:nvPr/>
              </p:nvCxnSpPr>
              <p:spPr>
                <a:xfrm>
                  <a:off x="1504371" y="4614996"/>
                  <a:ext cx="0" cy="121854"/>
                </a:xfrm>
                <a:prstGeom prst="straightConnector1">
                  <a:avLst/>
                </a:prstGeom>
                <a:ln w="6350" cmpd="sng">
                  <a:solidFill>
                    <a:srgbClr val="0070C0"/>
                  </a:solidFill>
                  <a:headEnd w="sm" len="sm"/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8" name="Straight Arrow Connector 217"/>
                <p:cNvCxnSpPr/>
                <p:nvPr/>
              </p:nvCxnSpPr>
              <p:spPr>
                <a:xfrm>
                  <a:off x="1586252" y="4616701"/>
                  <a:ext cx="0" cy="121854"/>
                </a:xfrm>
                <a:prstGeom prst="straightConnector1">
                  <a:avLst/>
                </a:prstGeom>
                <a:ln w="6350" cmpd="sng">
                  <a:solidFill>
                    <a:srgbClr val="0070C0"/>
                  </a:solidFill>
                  <a:headEnd w="sm" len="sm"/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9" name="Arc 218"/>
                <p:cNvSpPr/>
                <p:nvPr/>
              </p:nvSpPr>
              <p:spPr>
                <a:xfrm rot="16200000">
                  <a:off x="2218935" y="4401619"/>
                  <a:ext cx="139302" cy="206882"/>
                </a:xfrm>
                <a:prstGeom prst="arc">
                  <a:avLst>
                    <a:gd name="adj1" fmla="val 10716479"/>
                    <a:gd name="adj2" fmla="val 20869734"/>
                  </a:avLst>
                </a:prstGeom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20" name="Straight Connector 219"/>
                <p:cNvCxnSpPr>
                  <a:stCxn id="116" idx="2"/>
                  <a:endCxn id="212" idx="2"/>
                </p:cNvCxnSpPr>
                <p:nvPr/>
              </p:nvCxnSpPr>
              <p:spPr>
                <a:xfrm flipH="1">
                  <a:off x="920407" y="4434681"/>
                  <a:ext cx="2210267" cy="2968"/>
                </a:xfrm>
                <a:prstGeom prst="line">
                  <a:avLst/>
                </a:prstGeom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1" name="Rectangle 220"/>
                <p:cNvSpPr/>
                <p:nvPr/>
              </p:nvSpPr>
              <p:spPr>
                <a:xfrm>
                  <a:off x="912645" y="4520888"/>
                  <a:ext cx="251757" cy="103421"/>
                </a:xfrm>
                <a:prstGeom prst="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22" name="Straight Arrow Connector 221"/>
                <p:cNvCxnSpPr/>
                <p:nvPr/>
              </p:nvCxnSpPr>
              <p:spPr>
                <a:xfrm>
                  <a:off x="950055" y="4615843"/>
                  <a:ext cx="0" cy="121854"/>
                </a:xfrm>
                <a:prstGeom prst="straightConnector1">
                  <a:avLst/>
                </a:prstGeom>
                <a:ln w="6350" cmpd="sng">
                  <a:solidFill>
                    <a:srgbClr val="0070C0"/>
                  </a:solidFill>
                  <a:headEnd w="sm" len="sm"/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3" name="Straight Arrow Connector 222"/>
                <p:cNvCxnSpPr/>
                <p:nvPr/>
              </p:nvCxnSpPr>
              <p:spPr>
                <a:xfrm>
                  <a:off x="1044834" y="4614995"/>
                  <a:ext cx="0" cy="121854"/>
                </a:xfrm>
                <a:prstGeom prst="straightConnector1">
                  <a:avLst/>
                </a:prstGeom>
                <a:ln w="6350" cmpd="sng">
                  <a:solidFill>
                    <a:srgbClr val="0070C0"/>
                  </a:solidFill>
                  <a:headEnd w="sm" len="sm"/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4" name="Straight Arrow Connector 223"/>
                <p:cNvCxnSpPr/>
                <p:nvPr/>
              </p:nvCxnSpPr>
              <p:spPr>
                <a:xfrm>
                  <a:off x="1130577" y="4614995"/>
                  <a:ext cx="0" cy="121854"/>
                </a:xfrm>
                <a:prstGeom prst="straightConnector1">
                  <a:avLst/>
                </a:prstGeom>
                <a:ln w="6350" cmpd="sng">
                  <a:solidFill>
                    <a:srgbClr val="0070C0"/>
                  </a:solidFill>
                  <a:headEnd w="sm" len="sm"/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5" name="Rectangle 224"/>
                <p:cNvSpPr/>
                <p:nvPr/>
              </p:nvSpPr>
              <p:spPr>
                <a:xfrm>
                  <a:off x="2287817" y="4520888"/>
                  <a:ext cx="251757" cy="103421"/>
                </a:xfrm>
                <a:prstGeom prst="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26" name="Straight Arrow Connector 225"/>
                <p:cNvCxnSpPr/>
                <p:nvPr/>
              </p:nvCxnSpPr>
              <p:spPr>
                <a:xfrm>
                  <a:off x="2325227" y="4615843"/>
                  <a:ext cx="0" cy="121854"/>
                </a:xfrm>
                <a:prstGeom prst="straightConnector1">
                  <a:avLst/>
                </a:prstGeom>
                <a:ln w="6350" cmpd="sng">
                  <a:solidFill>
                    <a:srgbClr val="0070C0"/>
                  </a:solidFill>
                  <a:headEnd w="sm" len="sm"/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7" name="Straight Arrow Connector 226"/>
                <p:cNvCxnSpPr/>
                <p:nvPr/>
              </p:nvCxnSpPr>
              <p:spPr>
                <a:xfrm>
                  <a:off x="2413696" y="4613820"/>
                  <a:ext cx="0" cy="121854"/>
                </a:xfrm>
                <a:prstGeom prst="straightConnector1">
                  <a:avLst/>
                </a:prstGeom>
                <a:ln w="6350" cmpd="sng">
                  <a:solidFill>
                    <a:srgbClr val="0070C0"/>
                  </a:solidFill>
                  <a:headEnd w="sm" len="sm"/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8" name="Straight Arrow Connector 227"/>
                <p:cNvCxnSpPr/>
                <p:nvPr/>
              </p:nvCxnSpPr>
              <p:spPr>
                <a:xfrm>
                  <a:off x="2504892" y="4615843"/>
                  <a:ext cx="0" cy="121854"/>
                </a:xfrm>
                <a:prstGeom prst="straightConnector1">
                  <a:avLst/>
                </a:prstGeom>
                <a:ln w="6350" cmpd="sng">
                  <a:solidFill>
                    <a:srgbClr val="0070C0"/>
                  </a:solidFill>
                  <a:headEnd w="sm" len="sm"/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9" name="Arc 228"/>
                <p:cNvSpPr/>
                <p:nvPr/>
              </p:nvSpPr>
              <p:spPr>
                <a:xfrm rot="16200000">
                  <a:off x="740786" y="4743258"/>
                  <a:ext cx="224298" cy="227979"/>
                </a:xfrm>
                <a:prstGeom prst="arc">
                  <a:avLst>
                    <a:gd name="adj1" fmla="val 11039415"/>
                    <a:gd name="adj2" fmla="val 21377078"/>
                  </a:avLst>
                </a:prstGeom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0" name="Arc 229"/>
                <p:cNvSpPr/>
                <p:nvPr/>
              </p:nvSpPr>
              <p:spPr>
                <a:xfrm rot="16200000">
                  <a:off x="1306909" y="4403531"/>
                  <a:ext cx="148090" cy="209945"/>
                </a:xfrm>
                <a:prstGeom prst="arc">
                  <a:avLst>
                    <a:gd name="adj1" fmla="val 11039415"/>
                    <a:gd name="adj2" fmla="val 20228573"/>
                  </a:avLst>
                </a:prstGeom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sp>
        <p:nvSpPr>
          <p:cNvPr id="18" name="Oval 17"/>
          <p:cNvSpPr/>
          <p:nvPr/>
        </p:nvSpPr>
        <p:spPr>
          <a:xfrm>
            <a:off x="9486858" y="5150050"/>
            <a:ext cx="125879" cy="11787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7" name="Oval 236"/>
          <p:cNvSpPr/>
          <p:nvPr/>
        </p:nvSpPr>
        <p:spPr>
          <a:xfrm>
            <a:off x="11849783" y="5314418"/>
            <a:ext cx="125879" cy="11787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8" name="Oval 237"/>
          <p:cNvSpPr/>
          <p:nvPr/>
        </p:nvSpPr>
        <p:spPr>
          <a:xfrm>
            <a:off x="7231054" y="5170525"/>
            <a:ext cx="125879" cy="11787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9" name="Oval 238"/>
          <p:cNvSpPr/>
          <p:nvPr/>
        </p:nvSpPr>
        <p:spPr>
          <a:xfrm>
            <a:off x="5043265" y="5159254"/>
            <a:ext cx="125879" cy="11787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0" name="Oval 239"/>
          <p:cNvSpPr/>
          <p:nvPr/>
        </p:nvSpPr>
        <p:spPr>
          <a:xfrm>
            <a:off x="2800452" y="5160908"/>
            <a:ext cx="125879" cy="11787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1" name="Oval 240"/>
          <p:cNvSpPr/>
          <p:nvPr/>
        </p:nvSpPr>
        <p:spPr>
          <a:xfrm>
            <a:off x="168821" y="5160908"/>
            <a:ext cx="125879" cy="11787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3" name="Straight Arrow Connector 182"/>
          <p:cNvCxnSpPr/>
          <p:nvPr/>
        </p:nvCxnSpPr>
        <p:spPr>
          <a:xfrm>
            <a:off x="11243896" y="5695147"/>
            <a:ext cx="541247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TextBox 183"/>
          <p:cNvSpPr txBox="1"/>
          <p:nvPr/>
        </p:nvSpPr>
        <p:spPr>
          <a:xfrm>
            <a:off x="11256428" y="5652923"/>
            <a:ext cx="7474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2.75km</a:t>
            </a:r>
            <a:endParaRPr lang="en-GB" sz="1000" dirty="0"/>
          </a:p>
        </p:txBody>
      </p:sp>
      <p:sp>
        <p:nvSpPr>
          <p:cNvPr id="187" name="TextBox 186"/>
          <p:cNvSpPr txBox="1"/>
          <p:nvPr/>
        </p:nvSpPr>
        <p:spPr>
          <a:xfrm>
            <a:off x="11082361" y="4747410"/>
            <a:ext cx="14345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Drive Beam</a:t>
            </a:r>
            <a:endParaRPr lang="en-GB" sz="1400" dirty="0"/>
          </a:p>
        </p:txBody>
      </p:sp>
      <p:sp>
        <p:nvSpPr>
          <p:cNvPr id="188" name="TextBox 187"/>
          <p:cNvSpPr txBox="1"/>
          <p:nvPr/>
        </p:nvSpPr>
        <p:spPr>
          <a:xfrm>
            <a:off x="11184035" y="5966414"/>
            <a:ext cx="14345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Main Beam</a:t>
            </a:r>
            <a:endParaRPr lang="en-GB" sz="1400" dirty="0"/>
          </a:p>
        </p:txBody>
      </p:sp>
      <p:cxnSp>
        <p:nvCxnSpPr>
          <p:cNvPr id="190" name="Straight Arrow Connector 189"/>
          <p:cNvCxnSpPr/>
          <p:nvPr/>
        </p:nvCxnSpPr>
        <p:spPr>
          <a:xfrm>
            <a:off x="128504" y="5028604"/>
            <a:ext cx="11764752" cy="91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1" name="TextBox 190"/>
          <p:cNvSpPr txBox="1"/>
          <p:nvPr/>
        </p:nvSpPr>
        <p:spPr>
          <a:xfrm>
            <a:off x="5004859" y="4776870"/>
            <a:ext cx="10157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24km (x2)</a:t>
            </a:r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94123" y="6301312"/>
            <a:ext cx="597877" cy="556688"/>
          </a:xfrm>
        </p:spPr>
        <p:txBody>
          <a:bodyPr/>
          <a:lstStyle/>
          <a:p>
            <a:fld id="{6D22F896-40B5-4ADD-8801-0D06FADFA095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8571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37" grpId="0" animBg="1"/>
      <p:bldP spid="238" grpId="0" animBg="1"/>
      <p:bldP spid="239" grpId="0" animBg="1"/>
      <p:bldP spid="240" grpId="0" animBg="1"/>
      <p:bldP spid="24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3</a:t>
            </a:r>
            <a:r>
              <a:rPr lang="en-GB" dirty="0" smtClean="0"/>
              <a:t> TeV</a:t>
            </a:r>
            <a:endParaRPr lang="en-GB" dirty="0"/>
          </a:p>
        </p:txBody>
      </p:sp>
      <p:sp>
        <p:nvSpPr>
          <p:cNvPr id="178" name="TextBox 177"/>
          <p:cNvSpPr txBox="1"/>
          <p:nvPr/>
        </p:nvSpPr>
        <p:spPr>
          <a:xfrm>
            <a:off x="1610436" y="2306472"/>
            <a:ext cx="786111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25 turnarounds and accelerator sections either side of the Interaction Region – 1 redundant turnaround.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2.75 km Beam Delivery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Total length of </a:t>
            </a: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48km</a:t>
            </a:r>
            <a:endParaRPr lang="en-GB" dirty="0">
              <a:solidFill>
                <a:schemeClr val="tx1">
                  <a:alpha val="42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Shafts every 5km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Central Injector Complex – Located on CERN land two drive beam injectors.</a:t>
            </a:r>
          </a:p>
          <a:p>
            <a:endParaRPr lang="en-GB" dirty="0" smtClean="0">
              <a:solidFill>
                <a:schemeClr val="tx1">
                  <a:alpha val="42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grpSp>
        <p:nvGrpSpPr>
          <p:cNvPr id="107" name="Group 106"/>
          <p:cNvGrpSpPr/>
          <p:nvPr/>
        </p:nvGrpSpPr>
        <p:grpSpPr>
          <a:xfrm>
            <a:off x="1610436" y="4018557"/>
            <a:ext cx="8886255" cy="1890689"/>
            <a:chOff x="1610436" y="4018557"/>
            <a:chExt cx="8886255" cy="1890689"/>
          </a:xfrm>
        </p:grpSpPr>
        <p:cxnSp>
          <p:nvCxnSpPr>
            <p:cNvPr id="108" name="Straight Connector 107"/>
            <p:cNvCxnSpPr/>
            <p:nvPr/>
          </p:nvCxnSpPr>
          <p:spPr>
            <a:xfrm>
              <a:off x="4726940" y="5160302"/>
              <a:ext cx="0" cy="30365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9" name="Group 108"/>
            <p:cNvGrpSpPr/>
            <p:nvPr/>
          </p:nvGrpSpPr>
          <p:grpSpPr>
            <a:xfrm>
              <a:off x="1610436" y="4018557"/>
              <a:ext cx="8886255" cy="1890689"/>
              <a:chOff x="1610436" y="4018557"/>
              <a:chExt cx="8886255" cy="1890689"/>
            </a:xfrm>
          </p:grpSpPr>
          <p:grpSp>
            <p:nvGrpSpPr>
              <p:cNvPr id="110" name="Group 109"/>
              <p:cNvGrpSpPr/>
              <p:nvPr/>
            </p:nvGrpSpPr>
            <p:grpSpPr>
              <a:xfrm>
                <a:off x="1621231" y="4397075"/>
                <a:ext cx="7362982" cy="1474423"/>
                <a:chOff x="1621231" y="4397075"/>
                <a:chExt cx="7362982" cy="1474423"/>
              </a:xfrm>
            </p:grpSpPr>
            <p:sp>
              <p:nvSpPr>
                <p:cNvPr id="134" name="Rectangle 133"/>
                <p:cNvSpPr/>
                <p:nvPr/>
              </p:nvSpPr>
              <p:spPr>
                <a:xfrm>
                  <a:off x="1621231" y="4728045"/>
                  <a:ext cx="5448300" cy="762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5" name="Rectangle 134"/>
                <p:cNvSpPr/>
                <p:nvPr/>
              </p:nvSpPr>
              <p:spPr>
                <a:xfrm>
                  <a:off x="1621231" y="4804245"/>
                  <a:ext cx="1181100" cy="71504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6" name="Rectangle 135"/>
                <p:cNvSpPr/>
                <p:nvPr/>
              </p:nvSpPr>
              <p:spPr>
                <a:xfrm>
                  <a:off x="2493010" y="5007476"/>
                  <a:ext cx="2232660" cy="50758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8" name="Rectangle 137"/>
                <p:cNvSpPr/>
                <p:nvPr/>
              </p:nvSpPr>
              <p:spPr>
                <a:xfrm>
                  <a:off x="5208169" y="5081721"/>
                  <a:ext cx="80962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9" name="Rectangle 138"/>
                <p:cNvSpPr/>
                <p:nvPr/>
              </p:nvSpPr>
              <p:spPr>
                <a:xfrm>
                  <a:off x="5289131" y="5081721"/>
                  <a:ext cx="45719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0" name="Rectangle 139"/>
                <p:cNvSpPr/>
                <p:nvPr/>
              </p:nvSpPr>
              <p:spPr>
                <a:xfrm>
                  <a:off x="5130076" y="5565117"/>
                  <a:ext cx="80962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6" name="Rectangle 155"/>
                <p:cNvSpPr/>
                <p:nvPr/>
              </p:nvSpPr>
              <p:spPr>
                <a:xfrm>
                  <a:off x="5084357" y="5565116"/>
                  <a:ext cx="45719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7" name="Rectangle 156"/>
                <p:cNvSpPr/>
                <p:nvPr/>
              </p:nvSpPr>
              <p:spPr>
                <a:xfrm>
                  <a:off x="5127207" y="5257933"/>
                  <a:ext cx="80962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9" name="Rectangle 158"/>
                <p:cNvSpPr/>
                <p:nvPr/>
              </p:nvSpPr>
              <p:spPr>
                <a:xfrm>
                  <a:off x="5081488" y="5257932"/>
                  <a:ext cx="45719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0" name="Rectangle 159"/>
                <p:cNvSpPr/>
                <p:nvPr/>
              </p:nvSpPr>
              <p:spPr>
                <a:xfrm>
                  <a:off x="5530534" y="5418473"/>
                  <a:ext cx="80962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1" name="Rectangle 160"/>
                <p:cNvSpPr/>
                <p:nvPr/>
              </p:nvSpPr>
              <p:spPr>
                <a:xfrm>
                  <a:off x="6046370" y="5727040"/>
                  <a:ext cx="178592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2" name="Rectangle 161"/>
                <p:cNvSpPr/>
                <p:nvPr/>
              </p:nvSpPr>
              <p:spPr>
                <a:xfrm>
                  <a:off x="5960170" y="5753235"/>
                  <a:ext cx="67149" cy="52386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4" name="Rectangle 163"/>
                <p:cNvSpPr/>
                <p:nvPr/>
              </p:nvSpPr>
              <p:spPr>
                <a:xfrm>
                  <a:off x="5919689" y="5681321"/>
                  <a:ext cx="80962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5" name="Rectangle 164"/>
                <p:cNvSpPr/>
                <p:nvPr/>
              </p:nvSpPr>
              <p:spPr>
                <a:xfrm>
                  <a:off x="6042082" y="5648935"/>
                  <a:ext cx="18287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7" name="Rectangle 166"/>
                <p:cNvSpPr/>
                <p:nvPr/>
              </p:nvSpPr>
              <p:spPr>
                <a:xfrm>
                  <a:off x="6680285" y="5258772"/>
                  <a:ext cx="80962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8" name="Rectangle 167"/>
                <p:cNvSpPr/>
                <p:nvPr/>
              </p:nvSpPr>
              <p:spPr>
                <a:xfrm>
                  <a:off x="6634566" y="5258771"/>
                  <a:ext cx="45719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9" name="Rectangle 168"/>
                <p:cNvSpPr/>
                <p:nvPr/>
              </p:nvSpPr>
              <p:spPr>
                <a:xfrm>
                  <a:off x="7669482" y="4961329"/>
                  <a:ext cx="80962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1" name="Rectangle 170"/>
                <p:cNvSpPr/>
                <p:nvPr/>
              </p:nvSpPr>
              <p:spPr>
                <a:xfrm>
                  <a:off x="7750444" y="4961328"/>
                  <a:ext cx="45719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2" name="Rectangle 171"/>
                <p:cNvSpPr/>
                <p:nvPr/>
              </p:nvSpPr>
              <p:spPr>
                <a:xfrm>
                  <a:off x="7361932" y="5756010"/>
                  <a:ext cx="80962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3" name="Rectangle 172"/>
                <p:cNvSpPr/>
                <p:nvPr/>
              </p:nvSpPr>
              <p:spPr>
                <a:xfrm>
                  <a:off x="7445435" y="5753235"/>
                  <a:ext cx="45719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5" name="Rectangle 174"/>
                <p:cNvSpPr/>
                <p:nvPr/>
              </p:nvSpPr>
              <p:spPr>
                <a:xfrm>
                  <a:off x="4452732" y="4554503"/>
                  <a:ext cx="197643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7" name="Rectangle 176"/>
                <p:cNvSpPr/>
                <p:nvPr/>
              </p:nvSpPr>
              <p:spPr>
                <a:xfrm>
                  <a:off x="4428522" y="4471280"/>
                  <a:ext cx="246065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9" name="Rectangle 178"/>
                <p:cNvSpPr/>
                <p:nvPr/>
              </p:nvSpPr>
              <p:spPr>
                <a:xfrm>
                  <a:off x="4310252" y="4563016"/>
                  <a:ext cx="109934" cy="63196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0" name="Rectangle 179"/>
                <p:cNvSpPr/>
                <p:nvPr/>
              </p:nvSpPr>
              <p:spPr>
                <a:xfrm>
                  <a:off x="6639602" y="5553288"/>
                  <a:ext cx="80962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2" name="Rectangle 181"/>
                <p:cNvSpPr/>
                <p:nvPr/>
              </p:nvSpPr>
              <p:spPr>
                <a:xfrm>
                  <a:off x="3524249" y="5060228"/>
                  <a:ext cx="62865" cy="60784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3" name="Rectangle 182"/>
                <p:cNvSpPr/>
                <p:nvPr/>
              </p:nvSpPr>
              <p:spPr>
                <a:xfrm>
                  <a:off x="4428522" y="4666453"/>
                  <a:ext cx="246065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4" name="Rectangle 183"/>
                <p:cNvSpPr/>
                <p:nvPr/>
              </p:nvSpPr>
              <p:spPr>
                <a:xfrm>
                  <a:off x="4333786" y="4646053"/>
                  <a:ext cx="62865" cy="60784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7" name="Freeform 186"/>
                <p:cNvSpPr/>
                <p:nvPr/>
              </p:nvSpPr>
              <p:spPr>
                <a:xfrm>
                  <a:off x="7987263" y="4562174"/>
                  <a:ext cx="996950" cy="882650"/>
                </a:xfrm>
                <a:custGeom>
                  <a:avLst/>
                  <a:gdLst>
                    <a:gd name="connsiteX0" fmla="*/ 552450 w 996950"/>
                    <a:gd name="connsiteY0" fmla="*/ 882650 h 882650"/>
                    <a:gd name="connsiteX1" fmla="*/ 996950 w 996950"/>
                    <a:gd name="connsiteY1" fmla="*/ 501650 h 882650"/>
                    <a:gd name="connsiteX2" fmla="*/ 990600 w 996950"/>
                    <a:gd name="connsiteY2" fmla="*/ 19050 h 882650"/>
                    <a:gd name="connsiteX3" fmla="*/ 0 w 996950"/>
                    <a:gd name="connsiteY3" fmla="*/ 0 h 882650"/>
                    <a:gd name="connsiteX4" fmla="*/ 12700 w 996950"/>
                    <a:gd name="connsiteY4" fmla="*/ 882650 h 882650"/>
                    <a:gd name="connsiteX5" fmla="*/ 552450 w 996950"/>
                    <a:gd name="connsiteY5" fmla="*/ 882650 h 882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96950" h="882650">
                      <a:moveTo>
                        <a:pt x="552450" y="882650"/>
                      </a:moveTo>
                      <a:lnTo>
                        <a:pt x="996950" y="501650"/>
                      </a:lnTo>
                      <a:cubicBezTo>
                        <a:pt x="994833" y="340783"/>
                        <a:pt x="992717" y="179917"/>
                        <a:pt x="990600" y="19050"/>
                      </a:cubicBezTo>
                      <a:lnTo>
                        <a:pt x="0" y="0"/>
                      </a:lnTo>
                      <a:lnTo>
                        <a:pt x="12700" y="882650"/>
                      </a:lnTo>
                      <a:lnTo>
                        <a:pt x="552450" y="882650"/>
                      </a:lnTo>
                      <a:close/>
                    </a:path>
                  </a:pathLst>
                </a:cu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188" name="Group 187"/>
                <p:cNvGrpSpPr/>
                <p:nvPr/>
              </p:nvGrpSpPr>
              <p:grpSpPr>
                <a:xfrm>
                  <a:off x="5175504" y="5039909"/>
                  <a:ext cx="439782" cy="162204"/>
                  <a:chOff x="3996933" y="5727040"/>
                  <a:chExt cx="439782" cy="162204"/>
                </a:xfrm>
              </p:grpSpPr>
              <p:grpSp>
                <p:nvGrpSpPr>
                  <p:cNvPr id="225" name="Group 224"/>
                  <p:cNvGrpSpPr/>
                  <p:nvPr/>
                </p:nvGrpSpPr>
                <p:grpSpPr>
                  <a:xfrm>
                    <a:off x="3996933" y="5727040"/>
                    <a:ext cx="388796" cy="162204"/>
                    <a:chOff x="3996933" y="5727040"/>
                    <a:chExt cx="388796" cy="162204"/>
                  </a:xfrm>
                </p:grpSpPr>
                <p:grpSp>
                  <p:nvGrpSpPr>
                    <p:cNvPr id="227" name="Group 226"/>
                    <p:cNvGrpSpPr/>
                    <p:nvPr/>
                  </p:nvGrpSpPr>
                  <p:grpSpPr>
                    <a:xfrm>
                      <a:off x="3996933" y="5727040"/>
                      <a:ext cx="388796" cy="161264"/>
                      <a:chOff x="3996933" y="5727040"/>
                      <a:chExt cx="388796" cy="161264"/>
                    </a:xfrm>
                  </p:grpSpPr>
                  <p:sp>
                    <p:nvSpPr>
                      <p:cNvPr id="229" name="Freeform 228"/>
                      <p:cNvSpPr/>
                      <p:nvPr/>
                    </p:nvSpPr>
                    <p:spPr>
                      <a:xfrm>
                        <a:off x="3996933" y="5727040"/>
                        <a:ext cx="61553" cy="161264"/>
                      </a:xfrm>
                      <a:custGeom>
                        <a:avLst/>
                        <a:gdLst>
                          <a:gd name="connsiteX0" fmla="*/ 55781 w 58956"/>
                          <a:gd name="connsiteY0" fmla="*/ 0 h 187325"/>
                          <a:gd name="connsiteX1" fmla="*/ 8156 w 58956"/>
                          <a:gd name="connsiteY1" fmla="*/ 47625 h 187325"/>
                          <a:gd name="connsiteX2" fmla="*/ 4981 w 58956"/>
                          <a:gd name="connsiteY2" fmla="*/ 139700 h 187325"/>
                          <a:gd name="connsiteX3" fmla="*/ 58956 w 58956"/>
                          <a:gd name="connsiteY3" fmla="*/ 187325 h 18732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58956" h="187325">
                            <a:moveTo>
                              <a:pt x="55781" y="0"/>
                            </a:moveTo>
                            <a:cubicBezTo>
                              <a:pt x="36202" y="12171"/>
                              <a:pt x="16623" y="24342"/>
                              <a:pt x="8156" y="47625"/>
                            </a:cubicBezTo>
                            <a:cubicBezTo>
                              <a:pt x="-311" y="70908"/>
                              <a:pt x="-3486" y="116417"/>
                              <a:pt x="4981" y="139700"/>
                            </a:cubicBezTo>
                            <a:cubicBezTo>
                              <a:pt x="13448" y="162983"/>
                              <a:pt x="36202" y="175154"/>
                              <a:pt x="58956" y="187325"/>
                            </a:cubicBezTo>
                          </a:path>
                        </a:pathLst>
                      </a:custGeom>
                      <a:noFill/>
                      <a:ln>
                        <a:solidFill>
                          <a:srgbClr val="0070C0"/>
                        </a:solidFill>
                        <a:prstDash val="sysDash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230" name="Straight Connector 229"/>
                      <p:cNvCxnSpPr/>
                      <p:nvPr/>
                    </p:nvCxnSpPr>
                    <p:spPr>
                      <a:xfrm>
                        <a:off x="4049608" y="5727040"/>
                        <a:ext cx="336121" cy="940"/>
                      </a:xfrm>
                      <a:prstGeom prst="line">
                        <a:avLst/>
                      </a:prstGeom>
                      <a:ln>
                        <a:solidFill>
                          <a:srgbClr val="0070C0"/>
                        </a:solidFill>
                        <a:prstDash val="sys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28" name="Straight Connector 227"/>
                    <p:cNvCxnSpPr/>
                    <p:nvPr/>
                  </p:nvCxnSpPr>
                  <p:spPr>
                    <a:xfrm>
                      <a:off x="4061027" y="5888304"/>
                      <a:ext cx="322052" cy="940"/>
                    </a:xfrm>
                    <a:prstGeom prst="line">
                      <a:avLst/>
                    </a:prstGeom>
                    <a:ln>
                      <a:solidFill>
                        <a:srgbClr val="0070C0"/>
                      </a:solidFill>
                      <a:prstDash val="sys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26" name="Freeform 225"/>
                  <p:cNvSpPr/>
                  <p:nvPr/>
                </p:nvSpPr>
                <p:spPr>
                  <a:xfrm flipH="1">
                    <a:off x="4375162" y="5727040"/>
                    <a:ext cx="61553" cy="161264"/>
                  </a:xfrm>
                  <a:custGeom>
                    <a:avLst/>
                    <a:gdLst>
                      <a:gd name="connsiteX0" fmla="*/ 55781 w 58956"/>
                      <a:gd name="connsiteY0" fmla="*/ 0 h 187325"/>
                      <a:gd name="connsiteX1" fmla="*/ 8156 w 58956"/>
                      <a:gd name="connsiteY1" fmla="*/ 47625 h 187325"/>
                      <a:gd name="connsiteX2" fmla="*/ 4981 w 58956"/>
                      <a:gd name="connsiteY2" fmla="*/ 139700 h 187325"/>
                      <a:gd name="connsiteX3" fmla="*/ 58956 w 58956"/>
                      <a:gd name="connsiteY3" fmla="*/ 187325 h 187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8956" h="187325">
                        <a:moveTo>
                          <a:pt x="55781" y="0"/>
                        </a:moveTo>
                        <a:cubicBezTo>
                          <a:pt x="36202" y="12171"/>
                          <a:pt x="16623" y="24342"/>
                          <a:pt x="8156" y="47625"/>
                        </a:cubicBezTo>
                        <a:cubicBezTo>
                          <a:pt x="-311" y="70908"/>
                          <a:pt x="-3486" y="116417"/>
                          <a:pt x="4981" y="139700"/>
                        </a:cubicBezTo>
                        <a:cubicBezTo>
                          <a:pt x="13448" y="162983"/>
                          <a:pt x="36202" y="175154"/>
                          <a:pt x="58956" y="187325"/>
                        </a:cubicBezTo>
                      </a:path>
                    </a:pathLst>
                  </a:custGeom>
                  <a:noFill/>
                  <a:ln>
                    <a:solidFill>
                      <a:srgbClr val="0070C0"/>
                    </a:solidFill>
                    <a:prstDash val="sys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89" name="Group 188"/>
                <p:cNvGrpSpPr/>
                <p:nvPr/>
              </p:nvGrpSpPr>
              <p:grpSpPr>
                <a:xfrm>
                  <a:off x="4804850" y="5206058"/>
                  <a:ext cx="439782" cy="162204"/>
                  <a:chOff x="3996933" y="5727040"/>
                  <a:chExt cx="439782" cy="162204"/>
                </a:xfrm>
              </p:grpSpPr>
              <p:grpSp>
                <p:nvGrpSpPr>
                  <p:cNvPr id="219" name="Group 218"/>
                  <p:cNvGrpSpPr/>
                  <p:nvPr/>
                </p:nvGrpSpPr>
                <p:grpSpPr>
                  <a:xfrm>
                    <a:off x="3996933" y="5727040"/>
                    <a:ext cx="388796" cy="162204"/>
                    <a:chOff x="3996933" y="5727040"/>
                    <a:chExt cx="388796" cy="162204"/>
                  </a:xfrm>
                </p:grpSpPr>
                <p:grpSp>
                  <p:nvGrpSpPr>
                    <p:cNvPr id="221" name="Group 220"/>
                    <p:cNvGrpSpPr/>
                    <p:nvPr/>
                  </p:nvGrpSpPr>
                  <p:grpSpPr>
                    <a:xfrm>
                      <a:off x="3996933" y="5727040"/>
                      <a:ext cx="388796" cy="161264"/>
                      <a:chOff x="3996933" y="5727040"/>
                      <a:chExt cx="388796" cy="161264"/>
                    </a:xfrm>
                  </p:grpSpPr>
                  <p:sp>
                    <p:nvSpPr>
                      <p:cNvPr id="223" name="Freeform 222"/>
                      <p:cNvSpPr/>
                      <p:nvPr/>
                    </p:nvSpPr>
                    <p:spPr>
                      <a:xfrm>
                        <a:off x="3996933" y="5727040"/>
                        <a:ext cx="61553" cy="161264"/>
                      </a:xfrm>
                      <a:custGeom>
                        <a:avLst/>
                        <a:gdLst>
                          <a:gd name="connsiteX0" fmla="*/ 55781 w 58956"/>
                          <a:gd name="connsiteY0" fmla="*/ 0 h 187325"/>
                          <a:gd name="connsiteX1" fmla="*/ 8156 w 58956"/>
                          <a:gd name="connsiteY1" fmla="*/ 47625 h 187325"/>
                          <a:gd name="connsiteX2" fmla="*/ 4981 w 58956"/>
                          <a:gd name="connsiteY2" fmla="*/ 139700 h 187325"/>
                          <a:gd name="connsiteX3" fmla="*/ 58956 w 58956"/>
                          <a:gd name="connsiteY3" fmla="*/ 187325 h 18732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58956" h="187325">
                            <a:moveTo>
                              <a:pt x="55781" y="0"/>
                            </a:moveTo>
                            <a:cubicBezTo>
                              <a:pt x="36202" y="12171"/>
                              <a:pt x="16623" y="24342"/>
                              <a:pt x="8156" y="47625"/>
                            </a:cubicBezTo>
                            <a:cubicBezTo>
                              <a:pt x="-311" y="70908"/>
                              <a:pt x="-3486" y="116417"/>
                              <a:pt x="4981" y="139700"/>
                            </a:cubicBezTo>
                            <a:cubicBezTo>
                              <a:pt x="13448" y="162983"/>
                              <a:pt x="36202" y="175154"/>
                              <a:pt x="58956" y="187325"/>
                            </a:cubicBezTo>
                          </a:path>
                        </a:pathLst>
                      </a:custGeom>
                      <a:noFill/>
                      <a:ln>
                        <a:solidFill>
                          <a:srgbClr val="0070C0"/>
                        </a:solidFill>
                        <a:prstDash val="sysDash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224" name="Straight Connector 223"/>
                      <p:cNvCxnSpPr/>
                      <p:nvPr/>
                    </p:nvCxnSpPr>
                    <p:spPr>
                      <a:xfrm>
                        <a:off x="4049608" y="5727040"/>
                        <a:ext cx="336121" cy="940"/>
                      </a:xfrm>
                      <a:prstGeom prst="line">
                        <a:avLst/>
                      </a:prstGeom>
                      <a:ln>
                        <a:solidFill>
                          <a:srgbClr val="0070C0"/>
                        </a:solidFill>
                        <a:prstDash val="sys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22" name="Straight Connector 221"/>
                    <p:cNvCxnSpPr/>
                    <p:nvPr/>
                  </p:nvCxnSpPr>
                  <p:spPr>
                    <a:xfrm>
                      <a:off x="4061027" y="5888304"/>
                      <a:ext cx="322052" cy="940"/>
                    </a:xfrm>
                    <a:prstGeom prst="line">
                      <a:avLst/>
                    </a:prstGeom>
                    <a:ln>
                      <a:solidFill>
                        <a:srgbClr val="0070C0"/>
                      </a:solidFill>
                      <a:prstDash val="sys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20" name="Freeform 219"/>
                  <p:cNvSpPr/>
                  <p:nvPr/>
                </p:nvSpPr>
                <p:spPr>
                  <a:xfrm flipH="1">
                    <a:off x="4375162" y="5727040"/>
                    <a:ext cx="61553" cy="161264"/>
                  </a:xfrm>
                  <a:custGeom>
                    <a:avLst/>
                    <a:gdLst>
                      <a:gd name="connsiteX0" fmla="*/ 55781 w 58956"/>
                      <a:gd name="connsiteY0" fmla="*/ 0 h 187325"/>
                      <a:gd name="connsiteX1" fmla="*/ 8156 w 58956"/>
                      <a:gd name="connsiteY1" fmla="*/ 47625 h 187325"/>
                      <a:gd name="connsiteX2" fmla="*/ 4981 w 58956"/>
                      <a:gd name="connsiteY2" fmla="*/ 139700 h 187325"/>
                      <a:gd name="connsiteX3" fmla="*/ 58956 w 58956"/>
                      <a:gd name="connsiteY3" fmla="*/ 187325 h 187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8956" h="187325">
                        <a:moveTo>
                          <a:pt x="55781" y="0"/>
                        </a:moveTo>
                        <a:cubicBezTo>
                          <a:pt x="36202" y="12171"/>
                          <a:pt x="16623" y="24342"/>
                          <a:pt x="8156" y="47625"/>
                        </a:cubicBezTo>
                        <a:cubicBezTo>
                          <a:pt x="-311" y="70908"/>
                          <a:pt x="-3486" y="116417"/>
                          <a:pt x="4981" y="139700"/>
                        </a:cubicBezTo>
                        <a:cubicBezTo>
                          <a:pt x="13448" y="162983"/>
                          <a:pt x="36202" y="175154"/>
                          <a:pt x="58956" y="187325"/>
                        </a:cubicBezTo>
                      </a:path>
                    </a:pathLst>
                  </a:custGeom>
                  <a:noFill/>
                  <a:ln>
                    <a:solidFill>
                      <a:srgbClr val="0070C0"/>
                    </a:solidFill>
                    <a:prstDash val="sys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90" name="Group 189"/>
                <p:cNvGrpSpPr/>
                <p:nvPr/>
              </p:nvGrpSpPr>
              <p:grpSpPr>
                <a:xfrm>
                  <a:off x="4812223" y="5532648"/>
                  <a:ext cx="439782" cy="162204"/>
                  <a:chOff x="3996933" y="5727040"/>
                  <a:chExt cx="439782" cy="162204"/>
                </a:xfrm>
              </p:grpSpPr>
              <p:grpSp>
                <p:nvGrpSpPr>
                  <p:cNvPr id="213" name="Group 212"/>
                  <p:cNvGrpSpPr/>
                  <p:nvPr/>
                </p:nvGrpSpPr>
                <p:grpSpPr>
                  <a:xfrm>
                    <a:off x="3996933" y="5727040"/>
                    <a:ext cx="388796" cy="162204"/>
                    <a:chOff x="3996933" y="5727040"/>
                    <a:chExt cx="388796" cy="162204"/>
                  </a:xfrm>
                </p:grpSpPr>
                <p:grpSp>
                  <p:nvGrpSpPr>
                    <p:cNvPr id="215" name="Group 214"/>
                    <p:cNvGrpSpPr/>
                    <p:nvPr/>
                  </p:nvGrpSpPr>
                  <p:grpSpPr>
                    <a:xfrm>
                      <a:off x="3996933" y="5727040"/>
                      <a:ext cx="388796" cy="155842"/>
                      <a:chOff x="3996933" y="5727040"/>
                      <a:chExt cx="388796" cy="155842"/>
                    </a:xfrm>
                  </p:grpSpPr>
                  <p:sp>
                    <p:nvSpPr>
                      <p:cNvPr id="217" name="Freeform 216"/>
                      <p:cNvSpPr/>
                      <p:nvPr/>
                    </p:nvSpPr>
                    <p:spPr>
                      <a:xfrm>
                        <a:off x="3996933" y="5727040"/>
                        <a:ext cx="61553" cy="155842"/>
                      </a:xfrm>
                      <a:custGeom>
                        <a:avLst/>
                        <a:gdLst>
                          <a:gd name="connsiteX0" fmla="*/ 55781 w 58956"/>
                          <a:gd name="connsiteY0" fmla="*/ 0 h 187325"/>
                          <a:gd name="connsiteX1" fmla="*/ 8156 w 58956"/>
                          <a:gd name="connsiteY1" fmla="*/ 47625 h 187325"/>
                          <a:gd name="connsiteX2" fmla="*/ 4981 w 58956"/>
                          <a:gd name="connsiteY2" fmla="*/ 139700 h 187325"/>
                          <a:gd name="connsiteX3" fmla="*/ 58956 w 58956"/>
                          <a:gd name="connsiteY3" fmla="*/ 187325 h 18732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58956" h="187325">
                            <a:moveTo>
                              <a:pt x="55781" y="0"/>
                            </a:moveTo>
                            <a:cubicBezTo>
                              <a:pt x="36202" y="12171"/>
                              <a:pt x="16623" y="24342"/>
                              <a:pt x="8156" y="47625"/>
                            </a:cubicBezTo>
                            <a:cubicBezTo>
                              <a:pt x="-311" y="70908"/>
                              <a:pt x="-3486" y="116417"/>
                              <a:pt x="4981" y="139700"/>
                            </a:cubicBezTo>
                            <a:cubicBezTo>
                              <a:pt x="13448" y="162983"/>
                              <a:pt x="36202" y="175154"/>
                              <a:pt x="58956" y="187325"/>
                            </a:cubicBezTo>
                          </a:path>
                        </a:pathLst>
                      </a:custGeom>
                      <a:noFill/>
                      <a:ln>
                        <a:solidFill>
                          <a:srgbClr val="0070C0"/>
                        </a:solidFill>
                        <a:prstDash val="sysDash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218" name="Straight Connector 217"/>
                      <p:cNvCxnSpPr/>
                      <p:nvPr/>
                    </p:nvCxnSpPr>
                    <p:spPr>
                      <a:xfrm>
                        <a:off x="4049608" y="5727040"/>
                        <a:ext cx="336121" cy="940"/>
                      </a:xfrm>
                      <a:prstGeom prst="line">
                        <a:avLst/>
                      </a:prstGeom>
                      <a:ln>
                        <a:solidFill>
                          <a:srgbClr val="0070C0"/>
                        </a:solidFill>
                        <a:prstDash val="sys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16" name="Straight Connector 215"/>
                    <p:cNvCxnSpPr/>
                    <p:nvPr/>
                  </p:nvCxnSpPr>
                  <p:spPr>
                    <a:xfrm>
                      <a:off x="4058486" y="5882882"/>
                      <a:ext cx="324593" cy="6362"/>
                    </a:xfrm>
                    <a:prstGeom prst="line">
                      <a:avLst/>
                    </a:prstGeom>
                    <a:ln>
                      <a:solidFill>
                        <a:srgbClr val="0070C0"/>
                      </a:solidFill>
                      <a:prstDash val="sys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14" name="Freeform 213"/>
                  <p:cNvSpPr/>
                  <p:nvPr/>
                </p:nvSpPr>
                <p:spPr>
                  <a:xfrm flipH="1">
                    <a:off x="4375162" y="5727040"/>
                    <a:ext cx="61553" cy="161264"/>
                  </a:xfrm>
                  <a:custGeom>
                    <a:avLst/>
                    <a:gdLst>
                      <a:gd name="connsiteX0" fmla="*/ 55781 w 58956"/>
                      <a:gd name="connsiteY0" fmla="*/ 0 h 187325"/>
                      <a:gd name="connsiteX1" fmla="*/ 8156 w 58956"/>
                      <a:gd name="connsiteY1" fmla="*/ 47625 h 187325"/>
                      <a:gd name="connsiteX2" fmla="*/ 4981 w 58956"/>
                      <a:gd name="connsiteY2" fmla="*/ 139700 h 187325"/>
                      <a:gd name="connsiteX3" fmla="*/ 58956 w 58956"/>
                      <a:gd name="connsiteY3" fmla="*/ 187325 h 187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8956" h="187325">
                        <a:moveTo>
                          <a:pt x="55781" y="0"/>
                        </a:moveTo>
                        <a:cubicBezTo>
                          <a:pt x="36202" y="12171"/>
                          <a:pt x="16623" y="24342"/>
                          <a:pt x="8156" y="47625"/>
                        </a:cubicBezTo>
                        <a:cubicBezTo>
                          <a:pt x="-311" y="70908"/>
                          <a:pt x="-3486" y="116417"/>
                          <a:pt x="4981" y="139700"/>
                        </a:cubicBezTo>
                        <a:cubicBezTo>
                          <a:pt x="13448" y="162983"/>
                          <a:pt x="36202" y="175154"/>
                          <a:pt x="58956" y="187325"/>
                        </a:cubicBezTo>
                      </a:path>
                    </a:pathLst>
                  </a:custGeom>
                  <a:noFill/>
                  <a:ln>
                    <a:solidFill>
                      <a:srgbClr val="0070C0"/>
                    </a:solidFill>
                    <a:prstDash val="sys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cxnSp>
              <p:nvCxnSpPr>
                <p:cNvPr id="191" name="Straight Connector 190"/>
                <p:cNvCxnSpPr/>
                <p:nvPr/>
              </p:nvCxnSpPr>
              <p:spPr>
                <a:xfrm flipV="1">
                  <a:off x="4726747" y="5032855"/>
                  <a:ext cx="799880" cy="216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Straight Connector 191"/>
                <p:cNvCxnSpPr>
                  <a:endCxn id="136" idx="3"/>
                </p:cNvCxnSpPr>
                <p:nvPr/>
              </p:nvCxnSpPr>
              <p:spPr>
                <a:xfrm flipH="1" flipV="1">
                  <a:off x="4725670" y="5032855"/>
                  <a:ext cx="23" cy="586262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Straight Connector 193"/>
                <p:cNvCxnSpPr/>
                <p:nvPr/>
              </p:nvCxnSpPr>
              <p:spPr>
                <a:xfrm flipV="1">
                  <a:off x="5119809" y="5200529"/>
                  <a:ext cx="202837" cy="122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Straight Connector 194"/>
                <p:cNvCxnSpPr/>
                <p:nvPr/>
              </p:nvCxnSpPr>
              <p:spPr>
                <a:xfrm flipV="1">
                  <a:off x="5053585" y="5366532"/>
                  <a:ext cx="799880" cy="216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6" name="Straight Connector 195"/>
                <p:cNvCxnSpPr/>
                <p:nvPr/>
              </p:nvCxnSpPr>
              <p:spPr>
                <a:xfrm flipV="1">
                  <a:off x="5056454" y="5526050"/>
                  <a:ext cx="799880" cy="216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" name="Straight Connector 196"/>
                <p:cNvCxnSpPr/>
                <p:nvPr/>
              </p:nvCxnSpPr>
              <p:spPr>
                <a:xfrm flipH="1">
                  <a:off x="5633499" y="5455122"/>
                  <a:ext cx="82031" cy="70928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" name="Straight Connector 197"/>
                <p:cNvCxnSpPr/>
                <p:nvPr/>
              </p:nvCxnSpPr>
              <p:spPr>
                <a:xfrm>
                  <a:off x="5635966" y="5369696"/>
                  <a:ext cx="82031" cy="70928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" name="Straight Connector 198"/>
                <p:cNvCxnSpPr/>
                <p:nvPr/>
              </p:nvCxnSpPr>
              <p:spPr>
                <a:xfrm flipV="1">
                  <a:off x="5709391" y="5434411"/>
                  <a:ext cx="799880" cy="216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" name="Straight Connector 199"/>
                <p:cNvCxnSpPr/>
                <p:nvPr/>
              </p:nvCxnSpPr>
              <p:spPr>
                <a:xfrm flipV="1">
                  <a:off x="5708812" y="5449124"/>
                  <a:ext cx="799880" cy="216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1" name="Oval 200"/>
                <p:cNvSpPr/>
                <p:nvPr/>
              </p:nvSpPr>
              <p:spPr>
                <a:xfrm>
                  <a:off x="6417685" y="5126605"/>
                  <a:ext cx="377049" cy="291868"/>
                </a:xfrm>
                <a:prstGeom prst="ellipse">
                  <a:avLst/>
                </a:prstGeom>
                <a:noFill/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2" name="Oval 201"/>
                <p:cNvSpPr/>
                <p:nvPr/>
              </p:nvSpPr>
              <p:spPr>
                <a:xfrm>
                  <a:off x="7631355" y="4859265"/>
                  <a:ext cx="323187" cy="282705"/>
                </a:xfrm>
                <a:prstGeom prst="ellipse">
                  <a:avLst/>
                </a:prstGeom>
                <a:noFill/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03" name="Straight Connector 202"/>
                <p:cNvCxnSpPr>
                  <a:stCxn id="201" idx="0"/>
                  <a:endCxn id="202" idx="4"/>
                </p:cNvCxnSpPr>
                <p:nvPr/>
              </p:nvCxnSpPr>
              <p:spPr>
                <a:xfrm>
                  <a:off x="6606210" y="5126605"/>
                  <a:ext cx="1186739" cy="15365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4" name="Freeform 203"/>
                <p:cNvSpPr/>
                <p:nvPr/>
              </p:nvSpPr>
              <p:spPr>
                <a:xfrm>
                  <a:off x="6491287" y="5429250"/>
                  <a:ext cx="340812" cy="135866"/>
                </a:xfrm>
                <a:custGeom>
                  <a:avLst/>
                  <a:gdLst>
                    <a:gd name="connsiteX0" fmla="*/ 0 w 361950"/>
                    <a:gd name="connsiteY0" fmla="*/ 0 h 119063"/>
                    <a:gd name="connsiteX1" fmla="*/ 166687 w 361950"/>
                    <a:gd name="connsiteY1" fmla="*/ 23813 h 119063"/>
                    <a:gd name="connsiteX2" fmla="*/ 361950 w 361950"/>
                    <a:gd name="connsiteY2" fmla="*/ 119063 h 119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61950" h="119063">
                      <a:moveTo>
                        <a:pt x="0" y="0"/>
                      </a:moveTo>
                      <a:cubicBezTo>
                        <a:pt x="53181" y="1984"/>
                        <a:pt x="106362" y="3969"/>
                        <a:pt x="166687" y="23813"/>
                      </a:cubicBezTo>
                      <a:cubicBezTo>
                        <a:pt x="227012" y="43657"/>
                        <a:pt x="329406" y="106363"/>
                        <a:pt x="361950" y="119063"/>
                      </a:cubicBezTo>
                    </a:path>
                  </a:pathLst>
                </a:custGeom>
                <a:noFill/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05" name="Straight Connector 204"/>
                <p:cNvCxnSpPr>
                  <a:stCxn id="201" idx="4"/>
                </p:cNvCxnSpPr>
                <p:nvPr/>
              </p:nvCxnSpPr>
              <p:spPr>
                <a:xfrm>
                  <a:off x="6606210" y="5418473"/>
                  <a:ext cx="235592" cy="146643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" name="Straight Connector 205"/>
                <p:cNvCxnSpPr>
                  <a:stCxn id="134" idx="3"/>
                </p:cNvCxnSpPr>
                <p:nvPr/>
              </p:nvCxnSpPr>
              <p:spPr>
                <a:xfrm flipV="1">
                  <a:off x="7069531" y="4762500"/>
                  <a:ext cx="460835" cy="3645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" name="Straight Connector 206"/>
                <p:cNvCxnSpPr>
                  <a:endCxn id="202" idx="0"/>
                </p:cNvCxnSpPr>
                <p:nvPr/>
              </p:nvCxnSpPr>
              <p:spPr>
                <a:xfrm>
                  <a:off x="7521183" y="4762500"/>
                  <a:ext cx="271766" cy="96765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8" name="Freeform 207"/>
                <p:cNvSpPr/>
                <p:nvPr/>
              </p:nvSpPr>
              <p:spPr>
                <a:xfrm>
                  <a:off x="6518974" y="4397075"/>
                  <a:ext cx="1756043" cy="1474423"/>
                </a:xfrm>
                <a:custGeom>
                  <a:avLst/>
                  <a:gdLst>
                    <a:gd name="connsiteX0" fmla="*/ 0 w 1756043"/>
                    <a:gd name="connsiteY0" fmla="*/ 1050152 h 1474423"/>
                    <a:gd name="connsiteX1" fmla="*/ 204788 w 1756043"/>
                    <a:gd name="connsiteY1" fmla="*/ 1107302 h 1474423"/>
                    <a:gd name="connsiteX2" fmla="*/ 457200 w 1756043"/>
                    <a:gd name="connsiteY2" fmla="*/ 1283515 h 1474423"/>
                    <a:gd name="connsiteX3" fmla="*/ 600075 w 1756043"/>
                    <a:gd name="connsiteY3" fmla="*/ 1378765 h 1474423"/>
                    <a:gd name="connsiteX4" fmla="*/ 800100 w 1756043"/>
                    <a:gd name="connsiteY4" fmla="*/ 1445440 h 1474423"/>
                    <a:gd name="connsiteX5" fmla="*/ 1023938 w 1756043"/>
                    <a:gd name="connsiteY5" fmla="*/ 1474015 h 1474423"/>
                    <a:gd name="connsiteX6" fmla="*/ 1266825 w 1756043"/>
                    <a:gd name="connsiteY6" fmla="*/ 1426390 h 1474423"/>
                    <a:gd name="connsiteX7" fmla="*/ 1443038 w 1756043"/>
                    <a:gd name="connsiteY7" fmla="*/ 1316852 h 1474423"/>
                    <a:gd name="connsiteX8" fmla="*/ 1624013 w 1756043"/>
                    <a:gd name="connsiteY8" fmla="*/ 1135877 h 1474423"/>
                    <a:gd name="connsiteX9" fmla="*/ 1733550 w 1756043"/>
                    <a:gd name="connsiteY9" fmla="*/ 912040 h 1474423"/>
                    <a:gd name="connsiteX10" fmla="*/ 1752600 w 1756043"/>
                    <a:gd name="connsiteY10" fmla="*/ 645340 h 1474423"/>
                    <a:gd name="connsiteX11" fmla="*/ 1685925 w 1756043"/>
                    <a:gd name="connsiteY11" fmla="*/ 421502 h 1474423"/>
                    <a:gd name="connsiteX12" fmla="*/ 1514475 w 1756043"/>
                    <a:gd name="connsiteY12" fmla="*/ 197665 h 1474423"/>
                    <a:gd name="connsiteX13" fmla="*/ 1371600 w 1756043"/>
                    <a:gd name="connsiteY13" fmla="*/ 88127 h 1474423"/>
                    <a:gd name="connsiteX14" fmla="*/ 1114425 w 1756043"/>
                    <a:gd name="connsiteY14" fmla="*/ 7165 h 1474423"/>
                    <a:gd name="connsiteX15" fmla="*/ 952500 w 1756043"/>
                    <a:gd name="connsiteY15" fmla="*/ 2402 h 14744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756043" h="1474423">
                      <a:moveTo>
                        <a:pt x="0" y="1050152"/>
                      </a:moveTo>
                      <a:cubicBezTo>
                        <a:pt x="64294" y="1059280"/>
                        <a:pt x="128588" y="1068408"/>
                        <a:pt x="204788" y="1107302"/>
                      </a:cubicBezTo>
                      <a:cubicBezTo>
                        <a:pt x="280988" y="1146196"/>
                        <a:pt x="391319" y="1238271"/>
                        <a:pt x="457200" y="1283515"/>
                      </a:cubicBezTo>
                      <a:cubicBezTo>
                        <a:pt x="523081" y="1328759"/>
                        <a:pt x="542925" y="1351778"/>
                        <a:pt x="600075" y="1378765"/>
                      </a:cubicBezTo>
                      <a:cubicBezTo>
                        <a:pt x="657225" y="1405752"/>
                        <a:pt x="729456" y="1429565"/>
                        <a:pt x="800100" y="1445440"/>
                      </a:cubicBezTo>
                      <a:cubicBezTo>
                        <a:pt x="870744" y="1461315"/>
                        <a:pt x="946151" y="1477190"/>
                        <a:pt x="1023938" y="1474015"/>
                      </a:cubicBezTo>
                      <a:cubicBezTo>
                        <a:pt x="1101725" y="1470840"/>
                        <a:pt x="1196975" y="1452584"/>
                        <a:pt x="1266825" y="1426390"/>
                      </a:cubicBezTo>
                      <a:cubicBezTo>
                        <a:pt x="1336675" y="1400196"/>
                        <a:pt x="1383507" y="1365271"/>
                        <a:pt x="1443038" y="1316852"/>
                      </a:cubicBezTo>
                      <a:cubicBezTo>
                        <a:pt x="1502569" y="1268433"/>
                        <a:pt x="1575594" y="1203346"/>
                        <a:pt x="1624013" y="1135877"/>
                      </a:cubicBezTo>
                      <a:cubicBezTo>
                        <a:pt x="1672432" y="1068408"/>
                        <a:pt x="1712119" y="993796"/>
                        <a:pt x="1733550" y="912040"/>
                      </a:cubicBezTo>
                      <a:cubicBezTo>
                        <a:pt x="1754981" y="830284"/>
                        <a:pt x="1760537" y="727096"/>
                        <a:pt x="1752600" y="645340"/>
                      </a:cubicBezTo>
                      <a:cubicBezTo>
                        <a:pt x="1744663" y="563584"/>
                        <a:pt x="1725612" y="496114"/>
                        <a:pt x="1685925" y="421502"/>
                      </a:cubicBezTo>
                      <a:cubicBezTo>
                        <a:pt x="1646238" y="346890"/>
                        <a:pt x="1566862" y="253227"/>
                        <a:pt x="1514475" y="197665"/>
                      </a:cubicBezTo>
                      <a:cubicBezTo>
                        <a:pt x="1462088" y="142103"/>
                        <a:pt x="1438275" y="119877"/>
                        <a:pt x="1371600" y="88127"/>
                      </a:cubicBezTo>
                      <a:cubicBezTo>
                        <a:pt x="1304925" y="56377"/>
                        <a:pt x="1184275" y="21452"/>
                        <a:pt x="1114425" y="7165"/>
                      </a:cubicBezTo>
                      <a:cubicBezTo>
                        <a:pt x="1044575" y="-7122"/>
                        <a:pt x="975519" y="4783"/>
                        <a:pt x="952500" y="2402"/>
                      </a:cubicBezTo>
                    </a:path>
                  </a:pathLst>
                </a:custGeom>
                <a:noFill/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9" name="Freeform 208"/>
                <p:cNvSpPr/>
                <p:nvPr/>
              </p:nvSpPr>
              <p:spPr>
                <a:xfrm>
                  <a:off x="7071021" y="4535675"/>
                  <a:ext cx="442913" cy="219089"/>
                </a:xfrm>
                <a:custGeom>
                  <a:avLst/>
                  <a:gdLst>
                    <a:gd name="connsiteX0" fmla="*/ 0 w 442913"/>
                    <a:gd name="connsiteY0" fmla="*/ 209564 h 219089"/>
                    <a:gd name="connsiteX1" fmla="*/ 57150 w 442913"/>
                    <a:gd name="connsiteY1" fmla="*/ 204801 h 219089"/>
                    <a:gd name="connsiteX2" fmla="*/ 109538 w 442913"/>
                    <a:gd name="connsiteY2" fmla="*/ 171464 h 219089"/>
                    <a:gd name="connsiteX3" fmla="*/ 128588 w 442913"/>
                    <a:gd name="connsiteY3" fmla="*/ 61926 h 219089"/>
                    <a:gd name="connsiteX4" fmla="*/ 176213 w 442913"/>
                    <a:gd name="connsiteY4" fmla="*/ 9539 h 219089"/>
                    <a:gd name="connsiteX5" fmla="*/ 228600 w 442913"/>
                    <a:gd name="connsiteY5" fmla="*/ 14 h 219089"/>
                    <a:gd name="connsiteX6" fmla="*/ 309563 w 442913"/>
                    <a:gd name="connsiteY6" fmla="*/ 9539 h 219089"/>
                    <a:gd name="connsiteX7" fmla="*/ 357188 w 442913"/>
                    <a:gd name="connsiteY7" fmla="*/ 52401 h 219089"/>
                    <a:gd name="connsiteX8" fmla="*/ 371475 w 442913"/>
                    <a:gd name="connsiteY8" fmla="*/ 104789 h 219089"/>
                    <a:gd name="connsiteX9" fmla="*/ 371475 w 442913"/>
                    <a:gd name="connsiteY9" fmla="*/ 166701 h 219089"/>
                    <a:gd name="connsiteX10" fmla="*/ 442913 w 442913"/>
                    <a:gd name="connsiteY10" fmla="*/ 219089 h 219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42913" h="219089">
                      <a:moveTo>
                        <a:pt x="0" y="209564"/>
                      </a:moveTo>
                      <a:cubicBezTo>
                        <a:pt x="19447" y="210357"/>
                        <a:pt x="38894" y="211151"/>
                        <a:pt x="57150" y="204801"/>
                      </a:cubicBezTo>
                      <a:cubicBezTo>
                        <a:pt x="75406" y="198451"/>
                        <a:pt x="97632" y="195276"/>
                        <a:pt x="109538" y="171464"/>
                      </a:cubicBezTo>
                      <a:cubicBezTo>
                        <a:pt x="121444" y="147652"/>
                        <a:pt x="117476" y="88913"/>
                        <a:pt x="128588" y="61926"/>
                      </a:cubicBezTo>
                      <a:cubicBezTo>
                        <a:pt x="139700" y="34939"/>
                        <a:pt x="159544" y="19858"/>
                        <a:pt x="176213" y="9539"/>
                      </a:cubicBezTo>
                      <a:cubicBezTo>
                        <a:pt x="192882" y="-780"/>
                        <a:pt x="206375" y="14"/>
                        <a:pt x="228600" y="14"/>
                      </a:cubicBezTo>
                      <a:cubicBezTo>
                        <a:pt x="250825" y="14"/>
                        <a:pt x="288132" y="808"/>
                        <a:pt x="309563" y="9539"/>
                      </a:cubicBezTo>
                      <a:cubicBezTo>
                        <a:pt x="330994" y="18270"/>
                        <a:pt x="346869" y="36526"/>
                        <a:pt x="357188" y="52401"/>
                      </a:cubicBezTo>
                      <a:cubicBezTo>
                        <a:pt x="367507" y="68276"/>
                        <a:pt x="369094" y="85739"/>
                        <a:pt x="371475" y="104789"/>
                      </a:cubicBezTo>
                      <a:cubicBezTo>
                        <a:pt x="373856" y="123839"/>
                        <a:pt x="359569" y="147651"/>
                        <a:pt x="371475" y="166701"/>
                      </a:cubicBezTo>
                      <a:cubicBezTo>
                        <a:pt x="383381" y="185751"/>
                        <a:pt x="413147" y="202420"/>
                        <a:pt x="442913" y="219089"/>
                      </a:cubicBezTo>
                    </a:path>
                  </a:pathLst>
                </a:custGeom>
                <a:noFill/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0" name="Freeform 209"/>
                <p:cNvSpPr/>
                <p:nvPr/>
              </p:nvSpPr>
              <p:spPr>
                <a:xfrm flipV="1">
                  <a:off x="7150299" y="4762500"/>
                  <a:ext cx="314626" cy="187024"/>
                </a:xfrm>
                <a:custGeom>
                  <a:avLst/>
                  <a:gdLst>
                    <a:gd name="connsiteX0" fmla="*/ 0 w 442913"/>
                    <a:gd name="connsiteY0" fmla="*/ 209564 h 219089"/>
                    <a:gd name="connsiteX1" fmla="*/ 57150 w 442913"/>
                    <a:gd name="connsiteY1" fmla="*/ 204801 h 219089"/>
                    <a:gd name="connsiteX2" fmla="*/ 109538 w 442913"/>
                    <a:gd name="connsiteY2" fmla="*/ 171464 h 219089"/>
                    <a:gd name="connsiteX3" fmla="*/ 128588 w 442913"/>
                    <a:gd name="connsiteY3" fmla="*/ 61926 h 219089"/>
                    <a:gd name="connsiteX4" fmla="*/ 176213 w 442913"/>
                    <a:gd name="connsiteY4" fmla="*/ 9539 h 219089"/>
                    <a:gd name="connsiteX5" fmla="*/ 228600 w 442913"/>
                    <a:gd name="connsiteY5" fmla="*/ 14 h 219089"/>
                    <a:gd name="connsiteX6" fmla="*/ 309563 w 442913"/>
                    <a:gd name="connsiteY6" fmla="*/ 9539 h 219089"/>
                    <a:gd name="connsiteX7" fmla="*/ 357188 w 442913"/>
                    <a:gd name="connsiteY7" fmla="*/ 52401 h 219089"/>
                    <a:gd name="connsiteX8" fmla="*/ 371475 w 442913"/>
                    <a:gd name="connsiteY8" fmla="*/ 104789 h 219089"/>
                    <a:gd name="connsiteX9" fmla="*/ 371475 w 442913"/>
                    <a:gd name="connsiteY9" fmla="*/ 166701 h 219089"/>
                    <a:gd name="connsiteX10" fmla="*/ 442913 w 442913"/>
                    <a:gd name="connsiteY10" fmla="*/ 219089 h 219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42913" h="219089">
                      <a:moveTo>
                        <a:pt x="0" y="209564"/>
                      </a:moveTo>
                      <a:cubicBezTo>
                        <a:pt x="19447" y="210357"/>
                        <a:pt x="38894" y="211151"/>
                        <a:pt x="57150" y="204801"/>
                      </a:cubicBezTo>
                      <a:cubicBezTo>
                        <a:pt x="75406" y="198451"/>
                        <a:pt x="97632" y="195276"/>
                        <a:pt x="109538" y="171464"/>
                      </a:cubicBezTo>
                      <a:cubicBezTo>
                        <a:pt x="121444" y="147652"/>
                        <a:pt x="117476" y="88913"/>
                        <a:pt x="128588" y="61926"/>
                      </a:cubicBezTo>
                      <a:cubicBezTo>
                        <a:pt x="139700" y="34939"/>
                        <a:pt x="159544" y="19858"/>
                        <a:pt x="176213" y="9539"/>
                      </a:cubicBezTo>
                      <a:cubicBezTo>
                        <a:pt x="192882" y="-780"/>
                        <a:pt x="206375" y="14"/>
                        <a:pt x="228600" y="14"/>
                      </a:cubicBezTo>
                      <a:cubicBezTo>
                        <a:pt x="250825" y="14"/>
                        <a:pt x="288132" y="808"/>
                        <a:pt x="309563" y="9539"/>
                      </a:cubicBezTo>
                      <a:cubicBezTo>
                        <a:pt x="330994" y="18270"/>
                        <a:pt x="346869" y="36526"/>
                        <a:pt x="357188" y="52401"/>
                      </a:cubicBezTo>
                      <a:cubicBezTo>
                        <a:pt x="367507" y="68276"/>
                        <a:pt x="369094" y="85739"/>
                        <a:pt x="371475" y="104789"/>
                      </a:cubicBezTo>
                      <a:cubicBezTo>
                        <a:pt x="373856" y="123839"/>
                        <a:pt x="359569" y="147651"/>
                        <a:pt x="371475" y="166701"/>
                      </a:cubicBezTo>
                      <a:cubicBezTo>
                        <a:pt x="383381" y="185751"/>
                        <a:pt x="413147" y="202420"/>
                        <a:pt x="442913" y="219089"/>
                      </a:cubicBezTo>
                    </a:path>
                  </a:pathLst>
                </a:custGeom>
                <a:noFill/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11" name="Straight Connector 210"/>
                <p:cNvCxnSpPr>
                  <a:stCxn id="208" idx="15"/>
                </p:cNvCxnSpPr>
                <p:nvPr/>
              </p:nvCxnSpPr>
              <p:spPr>
                <a:xfrm flipH="1">
                  <a:off x="3433180" y="4399477"/>
                  <a:ext cx="4038294" cy="519442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2" name="Straight Connector 211"/>
                <p:cNvCxnSpPr>
                  <a:stCxn id="208" idx="6"/>
                </p:cNvCxnSpPr>
                <p:nvPr/>
              </p:nvCxnSpPr>
              <p:spPr>
                <a:xfrm flipV="1">
                  <a:off x="7785799" y="5565116"/>
                  <a:ext cx="920051" cy="25834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2" name="TextBox 111"/>
              <p:cNvSpPr txBox="1"/>
              <p:nvPr/>
            </p:nvSpPr>
            <p:spPr>
              <a:xfrm>
                <a:off x="1621231" y="4313603"/>
                <a:ext cx="178426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/>
                  <a:t>Drive beam injector</a:t>
                </a:r>
                <a:endParaRPr lang="en-GB" sz="1200" dirty="0"/>
              </a:p>
            </p:txBody>
          </p:sp>
          <p:sp>
            <p:nvSpPr>
              <p:cNvPr id="113" name="TextBox 112"/>
              <p:cNvSpPr txBox="1"/>
              <p:nvPr/>
            </p:nvSpPr>
            <p:spPr>
              <a:xfrm>
                <a:off x="2913046" y="5076859"/>
                <a:ext cx="178426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/>
                  <a:t>Main beam injector</a:t>
                </a:r>
                <a:endParaRPr lang="en-GB" sz="1200" dirty="0"/>
              </a:p>
            </p:txBody>
          </p:sp>
          <p:sp>
            <p:nvSpPr>
              <p:cNvPr id="120" name="TextBox 119"/>
              <p:cNvSpPr txBox="1"/>
              <p:nvPr/>
            </p:nvSpPr>
            <p:spPr>
              <a:xfrm>
                <a:off x="9029111" y="4575619"/>
                <a:ext cx="146758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/>
                  <a:t>Experimental buildings</a:t>
                </a:r>
                <a:endParaRPr lang="en-GB" sz="1200" dirty="0"/>
              </a:p>
            </p:txBody>
          </p:sp>
          <p:cxnSp>
            <p:nvCxnSpPr>
              <p:cNvPr id="121" name="Straight Arrow Connector 120"/>
              <p:cNvCxnSpPr/>
              <p:nvPr/>
            </p:nvCxnSpPr>
            <p:spPr>
              <a:xfrm>
                <a:off x="1621231" y="4326773"/>
                <a:ext cx="544830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>
                <a:off x="7069531" y="4144253"/>
                <a:ext cx="0" cy="33869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>
              <a:xfrm>
                <a:off x="1624845" y="4144253"/>
                <a:ext cx="0" cy="33869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4" name="TextBox 123"/>
              <p:cNvSpPr txBox="1"/>
              <p:nvPr/>
            </p:nvSpPr>
            <p:spPr>
              <a:xfrm>
                <a:off x="3927459" y="4018557"/>
                <a:ext cx="112612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/>
                  <a:t>2140m</a:t>
                </a:r>
                <a:endParaRPr lang="en-GB" sz="1400" dirty="0"/>
              </a:p>
            </p:txBody>
          </p:sp>
          <p:cxnSp>
            <p:nvCxnSpPr>
              <p:cNvPr id="125" name="Straight Connector 124"/>
              <p:cNvCxnSpPr/>
              <p:nvPr/>
            </p:nvCxnSpPr>
            <p:spPr>
              <a:xfrm flipH="1">
                <a:off x="1621231" y="5029495"/>
                <a:ext cx="6230" cy="73683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/>
              <p:nvPr/>
            </p:nvCxnSpPr>
            <p:spPr>
              <a:xfrm flipH="1">
                <a:off x="2796496" y="5519732"/>
                <a:ext cx="5835" cy="24793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Arrow Connector 127"/>
              <p:cNvCxnSpPr/>
              <p:nvPr/>
            </p:nvCxnSpPr>
            <p:spPr>
              <a:xfrm>
                <a:off x="1610436" y="5631869"/>
                <a:ext cx="118110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9" name="TextBox 128"/>
              <p:cNvSpPr txBox="1"/>
              <p:nvPr/>
            </p:nvSpPr>
            <p:spPr>
              <a:xfrm>
                <a:off x="1914837" y="5601469"/>
                <a:ext cx="79007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/>
                  <a:t>420m</a:t>
                </a:r>
                <a:endParaRPr lang="en-GB" sz="1400" dirty="0"/>
              </a:p>
            </p:txBody>
          </p:sp>
          <p:cxnSp>
            <p:nvCxnSpPr>
              <p:cNvPr id="130" name="Straight Connector 129"/>
              <p:cNvCxnSpPr/>
              <p:nvPr/>
            </p:nvCxnSpPr>
            <p:spPr>
              <a:xfrm>
                <a:off x="2493010" y="5181487"/>
                <a:ext cx="0" cy="30365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1" name="TextBox 130"/>
              <p:cNvSpPr txBox="1"/>
              <p:nvPr/>
            </p:nvSpPr>
            <p:spPr>
              <a:xfrm>
                <a:off x="3309963" y="5361229"/>
                <a:ext cx="79007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/>
                  <a:t>880m</a:t>
                </a:r>
                <a:endParaRPr lang="en-GB" sz="1400" dirty="0"/>
              </a:p>
            </p:txBody>
          </p:sp>
          <p:cxnSp>
            <p:nvCxnSpPr>
              <p:cNvPr id="132" name="Straight Arrow Connector 131"/>
              <p:cNvCxnSpPr/>
              <p:nvPr/>
            </p:nvCxnSpPr>
            <p:spPr>
              <a:xfrm flipV="1">
                <a:off x="2493010" y="5372483"/>
                <a:ext cx="2232660" cy="5397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/>
              <p:cNvCxnSpPr/>
              <p:nvPr/>
            </p:nvCxnSpPr>
            <p:spPr>
              <a:xfrm flipV="1">
                <a:off x="1621231" y="4923325"/>
                <a:ext cx="7362982" cy="3049"/>
              </a:xfrm>
              <a:prstGeom prst="line">
                <a:avLst/>
              </a:prstGeom>
              <a:ln>
                <a:solidFill>
                  <a:srgbClr val="0070C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4" name="Rectangle 93"/>
          <p:cNvSpPr/>
          <p:nvPr/>
        </p:nvSpPr>
        <p:spPr>
          <a:xfrm>
            <a:off x="5191258" y="5742067"/>
            <a:ext cx="80962" cy="785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Rectangle 94"/>
          <p:cNvSpPr/>
          <p:nvPr/>
        </p:nvSpPr>
        <p:spPr>
          <a:xfrm>
            <a:off x="5272220" y="5742067"/>
            <a:ext cx="45719" cy="785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Rectangle 95"/>
          <p:cNvSpPr/>
          <p:nvPr/>
        </p:nvSpPr>
        <p:spPr>
          <a:xfrm>
            <a:off x="4963500" y="5406565"/>
            <a:ext cx="80962" cy="785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Rectangle 96"/>
          <p:cNvSpPr/>
          <p:nvPr/>
        </p:nvSpPr>
        <p:spPr>
          <a:xfrm>
            <a:off x="4917781" y="5406564"/>
            <a:ext cx="45719" cy="785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8" name="Straight Connector 97"/>
          <p:cNvCxnSpPr/>
          <p:nvPr/>
        </p:nvCxnSpPr>
        <p:spPr>
          <a:xfrm>
            <a:off x="5171660" y="5705361"/>
            <a:ext cx="336121" cy="940"/>
          </a:xfrm>
          <a:prstGeom prst="line">
            <a:avLst/>
          </a:prstGeom>
          <a:ln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>
            <a:off x="5183079" y="5866625"/>
            <a:ext cx="322052" cy="940"/>
          </a:xfrm>
          <a:prstGeom prst="line">
            <a:avLst/>
          </a:prstGeom>
          <a:ln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V="1">
            <a:off x="4723268" y="5644195"/>
            <a:ext cx="2425" cy="137986"/>
          </a:xfrm>
          <a:prstGeom prst="line">
            <a:avLst/>
          </a:prstGeom>
          <a:ln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Freeform 100"/>
          <p:cNvSpPr/>
          <p:nvPr/>
        </p:nvSpPr>
        <p:spPr>
          <a:xfrm flipH="1">
            <a:off x="5497214" y="5705361"/>
            <a:ext cx="61553" cy="161264"/>
          </a:xfrm>
          <a:custGeom>
            <a:avLst/>
            <a:gdLst>
              <a:gd name="connsiteX0" fmla="*/ 55781 w 58956"/>
              <a:gd name="connsiteY0" fmla="*/ 0 h 187325"/>
              <a:gd name="connsiteX1" fmla="*/ 8156 w 58956"/>
              <a:gd name="connsiteY1" fmla="*/ 47625 h 187325"/>
              <a:gd name="connsiteX2" fmla="*/ 4981 w 58956"/>
              <a:gd name="connsiteY2" fmla="*/ 139700 h 187325"/>
              <a:gd name="connsiteX3" fmla="*/ 58956 w 58956"/>
              <a:gd name="connsiteY3" fmla="*/ 187325 h 187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956" h="187325">
                <a:moveTo>
                  <a:pt x="55781" y="0"/>
                </a:moveTo>
                <a:cubicBezTo>
                  <a:pt x="36202" y="12171"/>
                  <a:pt x="16623" y="24342"/>
                  <a:pt x="8156" y="47625"/>
                </a:cubicBezTo>
                <a:cubicBezTo>
                  <a:pt x="-311" y="70908"/>
                  <a:pt x="-3486" y="116417"/>
                  <a:pt x="4981" y="139700"/>
                </a:cubicBezTo>
                <a:cubicBezTo>
                  <a:pt x="13448" y="162983"/>
                  <a:pt x="36202" y="175154"/>
                  <a:pt x="58956" y="187325"/>
                </a:cubicBezTo>
              </a:path>
            </a:pathLst>
          </a:custGeom>
          <a:noFill/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2" name="Straight Connector 101"/>
          <p:cNvCxnSpPr/>
          <p:nvPr/>
        </p:nvCxnSpPr>
        <p:spPr>
          <a:xfrm>
            <a:off x="4824099" y="5861935"/>
            <a:ext cx="336121" cy="940"/>
          </a:xfrm>
          <a:prstGeom prst="line">
            <a:avLst/>
          </a:prstGeom>
          <a:ln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Freeform 102"/>
          <p:cNvSpPr/>
          <p:nvPr/>
        </p:nvSpPr>
        <p:spPr>
          <a:xfrm>
            <a:off x="4725898" y="5788923"/>
            <a:ext cx="95660" cy="73012"/>
          </a:xfrm>
          <a:custGeom>
            <a:avLst/>
            <a:gdLst>
              <a:gd name="connsiteX0" fmla="*/ 0 w 100013"/>
              <a:gd name="connsiteY0" fmla="*/ 0 h 87715"/>
              <a:gd name="connsiteX1" fmla="*/ 19050 w 100013"/>
              <a:gd name="connsiteY1" fmla="*/ 80962 h 87715"/>
              <a:gd name="connsiteX2" fmla="*/ 100013 w 100013"/>
              <a:gd name="connsiteY2" fmla="*/ 83343 h 87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13" h="87715">
                <a:moveTo>
                  <a:pt x="0" y="0"/>
                </a:moveTo>
                <a:cubicBezTo>
                  <a:pt x="1190" y="33536"/>
                  <a:pt x="2381" y="67072"/>
                  <a:pt x="19050" y="80962"/>
                </a:cubicBezTo>
                <a:cubicBezTo>
                  <a:pt x="35719" y="94852"/>
                  <a:pt x="85726" y="82946"/>
                  <a:pt x="100013" y="83343"/>
                </a:cubicBezTo>
              </a:path>
            </a:pathLst>
          </a:custGeom>
          <a:noFill/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Oval 103"/>
          <p:cNvSpPr/>
          <p:nvPr/>
        </p:nvSpPr>
        <p:spPr>
          <a:xfrm>
            <a:off x="5065191" y="5365419"/>
            <a:ext cx="155569" cy="160631"/>
          </a:xfrm>
          <a:prstGeom prst="ellipse">
            <a:avLst/>
          </a:prstGeom>
          <a:noFill/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1" name="Freeform 110"/>
          <p:cNvSpPr/>
          <p:nvPr/>
        </p:nvSpPr>
        <p:spPr>
          <a:xfrm>
            <a:off x="5118985" y="5705361"/>
            <a:ext cx="61553" cy="161264"/>
          </a:xfrm>
          <a:custGeom>
            <a:avLst/>
            <a:gdLst>
              <a:gd name="connsiteX0" fmla="*/ 55781 w 58956"/>
              <a:gd name="connsiteY0" fmla="*/ 0 h 187325"/>
              <a:gd name="connsiteX1" fmla="*/ 8156 w 58956"/>
              <a:gd name="connsiteY1" fmla="*/ 47625 h 187325"/>
              <a:gd name="connsiteX2" fmla="*/ 4981 w 58956"/>
              <a:gd name="connsiteY2" fmla="*/ 139700 h 187325"/>
              <a:gd name="connsiteX3" fmla="*/ 58956 w 58956"/>
              <a:gd name="connsiteY3" fmla="*/ 187325 h 187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956" h="187325">
                <a:moveTo>
                  <a:pt x="55781" y="0"/>
                </a:moveTo>
                <a:cubicBezTo>
                  <a:pt x="36202" y="12171"/>
                  <a:pt x="16623" y="24342"/>
                  <a:pt x="8156" y="47625"/>
                </a:cubicBezTo>
                <a:cubicBezTo>
                  <a:pt x="-311" y="70908"/>
                  <a:pt x="-3486" y="116417"/>
                  <a:pt x="4981" y="139700"/>
                </a:cubicBezTo>
                <a:cubicBezTo>
                  <a:pt x="13448" y="162983"/>
                  <a:pt x="36202" y="175154"/>
                  <a:pt x="58956" y="187325"/>
                </a:cubicBezTo>
              </a:path>
            </a:pathLst>
          </a:custGeom>
          <a:noFill/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594123" y="6301312"/>
            <a:ext cx="597877" cy="556688"/>
          </a:xfrm>
        </p:spPr>
        <p:txBody>
          <a:bodyPr/>
          <a:lstStyle/>
          <a:p>
            <a:fld id="{6D22F896-40B5-4ADD-8801-0D06FADFA095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3174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Reminder – Summary From 31/03/2017</a:t>
            </a:r>
            <a:endParaRPr lang="en-GB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80321" y="2336872"/>
            <a:ext cx="9613861" cy="3958419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10000"/>
              </a:lnSpc>
            </a:pPr>
            <a:endParaRPr lang="en-US" sz="2800" dirty="0"/>
          </a:p>
          <a:p>
            <a:pPr>
              <a:lnSpc>
                <a:spcPct val="110000"/>
              </a:lnSpc>
            </a:pPr>
            <a:r>
              <a:rPr lang="en-US" sz="2800" dirty="0"/>
              <a:t>380GeV, 1.5TeV and 3TeV machine layouts to be created</a:t>
            </a:r>
          </a:p>
          <a:p>
            <a:pPr>
              <a:lnSpc>
                <a:spcPct val="110000"/>
              </a:lnSpc>
            </a:pPr>
            <a:endParaRPr lang="en-US" sz="2800" dirty="0"/>
          </a:p>
          <a:p>
            <a:pPr>
              <a:lnSpc>
                <a:spcPct val="110000"/>
              </a:lnSpc>
            </a:pPr>
            <a:r>
              <a:rPr lang="en-US" sz="2800" dirty="0"/>
              <a:t>Develop new engineering layout for 380GeV machine using Klystron technology </a:t>
            </a:r>
            <a:endParaRPr lang="en-US" sz="2800" dirty="0" smtClean="0"/>
          </a:p>
          <a:p>
            <a:pPr>
              <a:lnSpc>
                <a:spcPct val="110000"/>
              </a:lnSpc>
            </a:pPr>
            <a:endParaRPr lang="en-US" sz="2800" dirty="0"/>
          </a:p>
          <a:p>
            <a:pPr>
              <a:lnSpc>
                <a:spcPct val="110000"/>
              </a:lnSpc>
            </a:pPr>
            <a:r>
              <a:rPr lang="en-US" sz="2800" dirty="0"/>
              <a:t>Develop a layout for the interaction </a:t>
            </a:r>
            <a:r>
              <a:rPr lang="en-US" sz="2800" dirty="0" smtClean="0"/>
              <a:t>region</a:t>
            </a:r>
          </a:p>
          <a:p>
            <a:pPr>
              <a:lnSpc>
                <a:spcPct val="110000"/>
              </a:lnSpc>
            </a:pPr>
            <a:endParaRPr lang="en-US" sz="2800" dirty="0" smtClean="0"/>
          </a:p>
          <a:p>
            <a:pPr>
              <a:lnSpc>
                <a:spcPct val="110000"/>
              </a:lnSpc>
            </a:pPr>
            <a:r>
              <a:rPr lang="en-US" sz="2800" dirty="0" smtClean="0"/>
              <a:t>CLIC-TOT to be produced to allowed </a:t>
            </a:r>
            <a:r>
              <a:rPr lang="en-GB" sz="2800" dirty="0" smtClean="0"/>
              <a:t>optimisation</a:t>
            </a:r>
            <a:r>
              <a:rPr lang="en-US" sz="2800" dirty="0" smtClean="0"/>
              <a:t> of tunnel location.</a:t>
            </a:r>
            <a:endParaRPr lang="en-US" sz="2800" dirty="0"/>
          </a:p>
          <a:p>
            <a:pPr>
              <a:lnSpc>
                <a:spcPct val="110000"/>
              </a:lnSpc>
            </a:pPr>
            <a:endParaRPr lang="en-GB" sz="2800" dirty="0"/>
          </a:p>
          <a:p>
            <a:pPr>
              <a:lnSpc>
                <a:spcPct val="110000"/>
              </a:lnSpc>
            </a:pPr>
            <a:r>
              <a:rPr lang="en-US" sz="2800" dirty="0"/>
              <a:t>A detailed cost estimate for infrastructure to be produced and work together with ILC on areas of synergy</a:t>
            </a:r>
          </a:p>
          <a:p>
            <a:endParaRPr lang="en-GB" dirty="0" smtClean="0">
              <a:solidFill>
                <a:srgbClr val="000090"/>
              </a:solidFill>
            </a:endParaRPr>
          </a:p>
          <a:p>
            <a:endParaRPr lang="en-GB" dirty="0" smtClean="0">
              <a:solidFill>
                <a:srgbClr val="000090"/>
              </a:solidFill>
            </a:endParaRPr>
          </a:p>
          <a:p>
            <a:pPr>
              <a:buNone/>
            </a:pPr>
            <a:endParaRPr lang="en-US" dirty="0" smtClean="0">
              <a:solidFill>
                <a:srgbClr val="000090"/>
              </a:solidFill>
            </a:endParaRPr>
          </a:p>
          <a:p>
            <a:pPr lvl="1">
              <a:buNone/>
            </a:pPr>
            <a:endParaRPr lang="en-US" dirty="0" smtClean="0">
              <a:solidFill>
                <a:srgbClr val="000090"/>
              </a:solidFill>
            </a:endParaRPr>
          </a:p>
          <a:p>
            <a:pPr lvl="1">
              <a:buNone/>
            </a:pPr>
            <a:endParaRPr lang="en-GB" dirty="0" smtClean="0">
              <a:solidFill>
                <a:srgbClr val="000090"/>
              </a:solidFill>
            </a:endParaRPr>
          </a:p>
          <a:p>
            <a:pPr>
              <a:buNone/>
            </a:pPr>
            <a:endParaRPr lang="en-GB" dirty="0">
              <a:solidFill>
                <a:srgbClr val="00009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594123" y="6301312"/>
            <a:ext cx="597877" cy="556688"/>
          </a:xfrm>
        </p:spPr>
        <p:txBody>
          <a:bodyPr/>
          <a:lstStyle/>
          <a:p>
            <a:fld id="{6D22F896-40B5-4ADD-8801-0D06FADFA09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03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3</a:t>
            </a:r>
            <a:r>
              <a:rPr lang="en-GB" dirty="0" smtClean="0"/>
              <a:t> TeV</a:t>
            </a:r>
            <a:endParaRPr lang="en-GB" dirty="0"/>
          </a:p>
        </p:txBody>
      </p:sp>
      <p:sp>
        <p:nvSpPr>
          <p:cNvPr id="178" name="TextBox 177"/>
          <p:cNvSpPr txBox="1"/>
          <p:nvPr/>
        </p:nvSpPr>
        <p:spPr>
          <a:xfrm>
            <a:off x="1610436" y="2306472"/>
            <a:ext cx="786111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25 turnarounds and accelerator sections either side of the Interaction Region – 1 redundant turnaround.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2.75 km Beam Delivery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Total length of </a:t>
            </a: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48km</a:t>
            </a:r>
            <a:endParaRPr lang="en-GB" dirty="0">
              <a:solidFill>
                <a:schemeClr val="tx1">
                  <a:alpha val="42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Shafts every 5km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Central Injector Complex – Located on CERN land two drive beam injectors.</a:t>
            </a:r>
          </a:p>
          <a:p>
            <a:endParaRPr lang="en-GB" dirty="0" smtClean="0">
              <a:solidFill>
                <a:schemeClr val="tx1">
                  <a:alpha val="42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grpSp>
        <p:nvGrpSpPr>
          <p:cNvPr id="3" name="Group 2"/>
          <p:cNvGrpSpPr/>
          <p:nvPr/>
        </p:nvGrpSpPr>
        <p:grpSpPr>
          <a:xfrm>
            <a:off x="1610436" y="4018557"/>
            <a:ext cx="8886255" cy="1890689"/>
            <a:chOff x="1610436" y="4018557"/>
            <a:chExt cx="8886255" cy="1890689"/>
          </a:xfrm>
        </p:grpSpPr>
        <p:grpSp>
          <p:nvGrpSpPr>
            <p:cNvPr id="107" name="Group 106"/>
            <p:cNvGrpSpPr/>
            <p:nvPr/>
          </p:nvGrpSpPr>
          <p:grpSpPr>
            <a:xfrm>
              <a:off x="1610436" y="4018557"/>
              <a:ext cx="8886255" cy="1890689"/>
              <a:chOff x="1610436" y="4018557"/>
              <a:chExt cx="8886255" cy="1890689"/>
            </a:xfrm>
          </p:grpSpPr>
          <p:cxnSp>
            <p:nvCxnSpPr>
              <p:cNvPr id="108" name="Straight Connector 107"/>
              <p:cNvCxnSpPr/>
              <p:nvPr/>
            </p:nvCxnSpPr>
            <p:spPr>
              <a:xfrm>
                <a:off x="4726940" y="5160302"/>
                <a:ext cx="0" cy="30365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9" name="Group 108"/>
              <p:cNvGrpSpPr/>
              <p:nvPr/>
            </p:nvGrpSpPr>
            <p:grpSpPr>
              <a:xfrm>
                <a:off x="1610436" y="4018557"/>
                <a:ext cx="8886255" cy="1890689"/>
                <a:chOff x="1610436" y="4018557"/>
                <a:chExt cx="8886255" cy="1890689"/>
              </a:xfrm>
            </p:grpSpPr>
            <p:grpSp>
              <p:nvGrpSpPr>
                <p:cNvPr id="110" name="Group 109"/>
                <p:cNvGrpSpPr/>
                <p:nvPr/>
              </p:nvGrpSpPr>
              <p:grpSpPr>
                <a:xfrm>
                  <a:off x="1621231" y="4397075"/>
                  <a:ext cx="7362982" cy="1474423"/>
                  <a:chOff x="1621231" y="4397075"/>
                  <a:chExt cx="7362982" cy="1474423"/>
                </a:xfrm>
              </p:grpSpPr>
              <p:sp>
                <p:nvSpPr>
                  <p:cNvPr id="134" name="Rectangle 133"/>
                  <p:cNvSpPr/>
                  <p:nvPr/>
                </p:nvSpPr>
                <p:spPr>
                  <a:xfrm>
                    <a:off x="1621231" y="4728045"/>
                    <a:ext cx="5448300" cy="7620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35" name="Rectangle 134"/>
                  <p:cNvSpPr/>
                  <p:nvPr/>
                </p:nvSpPr>
                <p:spPr>
                  <a:xfrm>
                    <a:off x="1621231" y="4804245"/>
                    <a:ext cx="1181100" cy="71504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36" name="Rectangle 135"/>
                  <p:cNvSpPr/>
                  <p:nvPr/>
                </p:nvSpPr>
                <p:spPr>
                  <a:xfrm>
                    <a:off x="2493010" y="5007476"/>
                    <a:ext cx="2232660" cy="50758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38" name="Rectangle 137"/>
                  <p:cNvSpPr/>
                  <p:nvPr/>
                </p:nvSpPr>
                <p:spPr>
                  <a:xfrm>
                    <a:off x="5208169" y="5081721"/>
                    <a:ext cx="80962" cy="78581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39" name="Rectangle 138"/>
                  <p:cNvSpPr/>
                  <p:nvPr/>
                </p:nvSpPr>
                <p:spPr>
                  <a:xfrm>
                    <a:off x="5289131" y="5081721"/>
                    <a:ext cx="45719" cy="78581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40" name="Rectangle 139"/>
                  <p:cNvSpPr/>
                  <p:nvPr/>
                </p:nvSpPr>
                <p:spPr>
                  <a:xfrm>
                    <a:off x="5130076" y="5565117"/>
                    <a:ext cx="80962" cy="78581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56" name="Rectangle 155"/>
                  <p:cNvSpPr/>
                  <p:nvPr/>
                </p:nvSpPr>
                <p:spPr>
                  <a:xfrm>
                    <a:off x="5084357" y="5565116"/>
                    <a:ext cx="45719" cy="78581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57" name="Rectangle 156"/>
                  <p:cNvSpPr/>
                  <p:nvPr/>
                </p:nvSpPr>
                <p:spPr>
                  <a:xfrm>
                    <a:off x="5127207" y="5257933"/>
                    <a:ext cx="80962" cy="78581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59" name="Rectangle 158"/>
                  <p:cNvSpPr/>
                  <p:nvPr/>
                </p:nvSpPr>
                <p:spPr>
                  <a:xfrm>
                    <a:off x="5081488" y="5257932"/>
                    <a:ext cx="45719" cy="78581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60" name="Rectangle 159"/>
                  <p:cNvSpPr/>
                  <p:nvPr/>
                </p:nvSpPr>
                <p:spPr>
                  <a:xfrm>
                    <a:off x="5530534" y="5418473"/>
                    <a:ext cx="80962" cy="78581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61" name="Rectangle 160"/>
                  <p:cNvSpPr/>
                  <p:nvPr/>
                </p:nvSpPr>
                <p:spPr>
                  <a:xfrm>
                    <a:off x="6046370" y="5727040"/>
                    <a:ext cx="178592" cy="78581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62" name="Rectangle 161"/>
                  <p:cNvSpPr/>
                  <p:nvPr/>
                </p:nvSpPr>
                <p:spPr>
                  <a:xfrm>
                    <a:off x="5960170" y="5753235"/>
                    <a:ext cx="67149" cy="52386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64" name="Rectangle 163"/>
                  <p:cNvSpPr/>
                  <p:nvPr/>
                </p:nvSpPr>
                <p:spPr>
                  <a:xfrm>
                    <a:off x="5919689" y="5681321"/>
                    <a:ext cx="80962" cy="4571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65" name="Rectangle 164"/>
                  <p:cNvSpPr/>
                  <p:nvPr/>
                </p:nvSpPr>
                <p:spPr>
                  <a:xfrm>
                    <a:off x="6042082" y="5648935"/>
                    <a:ext cx="182879" cy="4571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67" name="Rectangle 166"/>
                  <p:cNvSpPr/>
                  <p:nvPr/>
                </p:nvSpPr>
                <p:spPr>
                  <a:xfrm>
                    <a:off x="6680285" y="5258772"/>
                    <a:ext cx="80962" cy="78581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68" name="Rectangle 167"/>
                  <p:cNvSpPr/>
                  <p:nvPr/>
                </p:nvSpPr>
                <p:spPr>
                  <a:xfrm>
                    <a:off x="6634566" y="5258771"/>
                    <a:ext cx="45719" cy="78581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69" name="Rectangle 168"/>
                  <p:cNvSpPr/>
                  <p:nvPr/>
                </p:nvSpPr>
                <p:spPr>
                  <a:xfrm>
                    <a:off x="7669482" y="4961329"/>
                    <a:ext cx="80962" cy="78581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71" name="Rectangle 170"/>
                  <p:cNvSpPr/>
                  <p:nvPr/>
                </p:nvSpPr>
                <p:spPr>
                  <a:xfrm>
                    <a:off x="7750444" y="4961328"/>
                    <a:ext cx="45719" cy="78581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72" name="Rectangle 171"/>
                  <p:cNvSpPr/>
                  <p:nvPr/>
                </p:nvSpPr>
                <p:spPr>
                  <a:xfrm>
                    <a:off x="7361932" y="5756010"/>
                    <a:ext cx="80962" cy="78581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73" name="Rectangle 172"/>
                  <p:cNvSpPr/>
                  <p:nvPr/>
                </p:nvSpPr>
                <p:spPr>
                  <a:xfrm>
                    <a:off x="7445435" y="5753235"/>
                    <a:ext cx="45719" cy="78581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75" name="Rectangle 174"/>
                  <p:cNvSpPr/>
                  <p:nvPr/>
                </p:nvSpPr>
                <p:spPr>
                  <a:xfrm>
                    <a:off x="4452732" y="4554503"/>
                    <a:ext cx="197643" cy="78581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77" name="Rectangle 176"/>
                  <p:cNvSpPr/>
                  <p:nvPr/>
                </p:nvSpPr>
                <p:spPr>
                  <a:xfrm>
                    <a:off x="4428522" y="4471280"/>
                    <a:ext cx="246065" cy="4571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79" name="Rectangle 178"/>
                  <p:cNvSpPr/>
                  <p:nvPr/>
                </p:nvSpPr>
                <p:spPr>
                  <a:xfrm>
                    <a:off x="4310252" y="4563016"/>
                    <a:ext cx="109934" cy="63196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80" name="Rectangle 179"/>
                  <p:cNvSpPr/>
                  <p:nvPr/>
                </p:nvSpPr>
                <p:spPr>
                  <a:xfrm>
                    <a:off x="6639602" y="5553288"/>
                    <a:ext cx="80962" cy="78581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82" name="Rectangle 181"/>
                  <p:cNvSpPr/>
                  <p:nvPr/>
                </p:nvSpPr>
                <p:spPr>
                  <a:xfrm>
                    <a:off x="3524249" y="5060228"/>
                    <a:ext cx="62865" cy="60784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83" name="Rectangle 182"/>
                  <p:cNvSpPr/>
                  <p:nvPr/>
                </p:nvSpPr>
                <p:spPr>
                  <a:xfrm>
                    <a:off x="4428522" y="4666453"/>
                    <a:ext cx="246065" cy="4571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84" name="Rectangle 183"/>
                  <p:cNvSpPr/>
                  <p:nvPr/>
                </p:nvSpPr>
                <p:spPr>
                  <a:xfrm>
                    <a:off x="4333786" y="4646053"/>
                    <a:ext cx="62865" cy="60784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87" name="Freeform 186"/>
                  <p:cNvSpPr/>
                  <p:nvPr/>
                </p:nvSpPr>
                <p:spPr>
                  <a:xfrm>
                    <a:off x="7987263" y="4562174"/>
                    <a:ext cx="996950" cy="882650"/>
                  </a:xfrm>
                  <a:custGeom>
                    <a:avLst/>
                    <a:gdLst>
                      <a:gd name="connsiteX0" fmla="*/ 552450 w 996950"/>
                      <a:gd name="connsiteY0" fmla="*/ 882650 h 882650"/>
                      <a:gd name="connsiteX1" fmla="*/ 996950 w 996950"/>
                      <a:gd name="connsiteY1" fmla="*/ 501650 h 882650"/>
                      <a:gd name="connsiteX2" fmla="*/ 990600 w 996950"/>
                      <a:gd name="connsiteY2" fmla="*/ 19050 h 882650"/>
                      <a:gd name="connsiteX3" fmla="*/ 0 w 996950"/>
                      <a:gd name="connsiteY3" fmla="*/ 0 h 882650"/>
                      <a:gd name="connsiteX4" fmla="*/ 12700 w 996950"/>
                      <a:gd name="connsiteY4" fmla="*/ 882650 h 882650"/>
                      <a:gd name="connsiteX5" fmla="*/ 552450 w 996950"/>
                      <a:gd name="connsiteY5" fmla="*/ 882650 h 8826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96950" h="882650">
                        <a:moveTo>
                          <a:pt x="552450" y="882650"/>
                        </a:moveTo>
                        <a:lnTo>
                          <a:pt x="996950" y="501650"/>
                        </a:lnTo>
                        <a:cubicBezTo>
                          <a:pt x="994833" y="340783"/>
                          <a:pt x="992717" y="179917"/>
                          <a:pt x="990600" y="19050"/>
                        </a:cubicBezTo>
                        <a:lnTo>
                          <a:pt x="0" y="0"/>
                        </a:lnTo>
                        <a:lnTo>
                          <a:pt x="12700" y="882650"/>
                        </a:lnTo>
                        <a:lnTo>
                          <a:pt x="552450" y="882650"/>
                        </a:lnTo>
                        <a:close/>
                      </a:path>
                    </a:pathLst>
                  </a:cu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188" name="Group 187"/>
                  <p:cNvGrpSpPr/>
                  <p:nvPr/>
                </p:nvGrpSpPr>
                <p:grpSpPr>
                  <a:xfrm>
                    <a:off x="5175504" y="5039909"/>
                    <a:ext cx="439782" cy="162204"/>
                    <a:chOff x="3996933" y="5727040"/>
                    <a:chExt cx="439782" cy="162204"/>
                  </a:xfrm>
                </p:grpSpPr>
                <p:grpSp>
                  <p:nvGrpSpPr>
                    <p:cNvPr id="225" name="Group 224"/>
                    <p:cNvGrpSpPr/>
                    <p:nvPr/>
                  </p:nvGrpSpPr>
                  <p:grpSpPr>
                    <a:xfrm>
                      <a:off x="3996933" y="5727040"/>
                      <a:ext cx="388796" cy="162204"/>
                      <a:chOff x="3996933" y="5727040"/>
                      <a:chExt cx="388796" cy="162204"/>
                    </a:xfrm>
                  </p:grpSpPr>
                  <p:grpSp>
                    <p:nvGrpSpPr>
                      <p:cNvPr id="227" name="Group 226"/>
                      <p:cNvGrpSpPr/>
                      <p:nvPr/>
                    </p:nvGrpSpPr>
                    <p:grpSpPr>
                      <a:xfrm>
                        <a:off x="3996933" y="5727040"/>
                        <a:ext cx="388796" cy="161264"/>
                        <a:chOff x="3996933" y="5727040"/>
                        <a:chExt cx="388796" cy="161264"/>
                      </a:xfrm>
                    </p:grpSpPr>
                    <p:sp>
                      <p:nvSpPr>
                        <p:cNvPr id="229" name="Freeform 228"/>
                        <p:cNvSpPr/>
                        <p:nvPr/>
                      </p:nvSpPr>
                      <p:spPr>
                        <a:xfrm>
                          <a:off x="3996933" y="5727040"/>
                          <a:ext cx="61553" cy="161264"/>
                        </a:xfrm>
                        <a:custGeom>
                          <a:avLst/>
                          <a:gdLst>
                            <a:gd name="connsiteX0" fmla="*/ 55781 w 58956"/>
                            <a:gd name="connsiteY0" fmla="*/ 0 h 187325"/>
                            <a:gd name="connsiteX1" fmla="*/ 8156 w 58956"/>
                            <a:gd name="connsiteY1" fmla="*/ 47625 h 187325"/>
                            <a:gd name="connsiteX2" fmla="*/ 4981 w 58956"/>
                            <a:gd name="connsiteY2" fmla="*/ 139700 h 187325"/>
                            <a:gd name="connsiteX3" fmla="*/ 58956 w 58956"/>
                            <a:gd name="connsiteY3" fmla="*/ 187325 h 18732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58956" h="187325">
                              <a:moveTo>
                                <a:pt x="55781" y="0"/>
                              </a:moveTo>
                              <a:cubicBezTo>
                                <a:pt x="36202" y="12171"/>
                                <a:pt x="16623" y="24342"/>
                                <a:pt x="8156" y="47625"/>
                              </a:cubicBezTo>
                              <a:cubicBezTo>
                                <a:pt x="-311" y="70908"/>
                                <a:pt x="-3486" y="116417"/>
                                <a:pt x="4981" y="139700"/>
                              </a:cubicBezTo>
                              <a:cubicBezTo>
                                <a:pt x="13448" y="162983"/>
                                <a:pt x="36202" y="175154"/>
                                <a:pt x="58956" y="187325"/>
                              </a:cubicBezTo>
                            </a:path>
                          </a:pathLst>
                        </a:custGeom>
                        <a:noFill/>
                        <a:ln w="9525">
                          <a:solidFill>
                            <a:srgbClr val="0070C0"/>
                          </a:solidFill>
                          <a:prstDash val="sysDash"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cxnSp>
                      <p:nvCxnSpPr>
                        <p:cNvPr id="230" name="Straight Connector 229"/>
                        <p:cNvCxnSpPr/>
                        <p:nvPr/>
                      </p:nvCxnSpPr>
                      <p:spPr>
                        <a:xfrm>
                          <a:off x="4049608" y="5727040"/>
                          <a:ext cx="336121" cy="940"/>
                        </a:xfrm>
                        <a:prstGeom prst="line">
                          <a:avLst/>
                        </a:prstGeom>
                        <a:ln>
                          <a:solidFill>
                            <a:srgbClr val="0070C0"/>
                          </a:solidFill>
                          <a:prstDash val="sysDash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228" name="Straight Connector 227"/>
                      <p:cNvCxnSpPr/>
                      <p:nvPr/>
                    </p:nvCxnSpPr>
                    <p:spPr>
                      <a:xfrm>
                        <a:off x="4061027" y="5888304"/>
                        <a:ext cx="322052" cy="940"/>
                      </a:xfrm>
                      <a:prstGeom prst="line">
                        <a:avLst/>
                      </a:prstGeom>
                      <a:ln>
                        <a:solidFill>
                          <a:srgbClr val="0070C0"/>
                        </a:solidFill>
                        <a:prstDash val="sys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226" name="Freeform 225"/>
                    <p:cNvSpPr/>
                    <p:nvPr/>
                  </p:nvSpPr>
                  <p:spPr>
                    <a:xfrm flipH="1">
                      <a:off x="4375162" y="5727040"/>
                      <a:ext cx="61553" cy="161264"/>
                    </a:xfrm>
                    <a:custGeom>
                      <a:avLst/>
                      <a:gdLst>
                        <a:gd name="connsiteX0" fmla="*/ 55781 w 58956"/>
                        <a:gd name="connsiteY0" fmla="*/ 0 h 187325"/>
                        <a:gd name="connsiteX1" fmla="*/ 8156 w 58956"/>
                        <a:gd name="connsiteY1" fmla="*/ 47625 h 187325"/>
                        <a:gd name="connsiteX2" fmla="*/ 4981 w 58956"/>
                        <a:gd name="connsiteY2" fmla="*/ 139700 h 187325"/>
                        <a:gd name="connsiteX3" fmla="*/ 58956 w 58956"/>
                        <a:gd name="connsiteY3" fmla="*/ 187325 h 1873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58956" h="187325">
                          <a:moveTo>
                            <a:pt x="55781" y="0"/>
                          </a:moveTo>
                          <a:cubicBezTo>
                            <a:pt x="36202" y="12171"/>
                            <a:pt x="16623" y="24342"/>
                            <a:pt x="8156" y="47625"/>
                          </a:cubicBezTo>
                          <a:cubicBezTo>
                            <a:pt x="-311" y="70908"/>
                            <a:pt x="-3486" y="116417"/>
                            <a:pt x="4981" y="139700"/>
                          </a:cubicBezTo>
                          <a:cubicBezTo>
                            <a:pt x="13448" y="162983"/>
                            <a:pt x="36202" y="175154"/>
                            <a:pt x="58956" y="187325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rgbClr val="0070C0"/>
                      </a:solidFill>
                      <a:prstDash val="sys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189" name="Group 188"/>
                  <p:cNvGrpSpPr/>
                  <p:nvPr/>
                </p:nvGrpSpPr>
                <p:grpSpPr>
                  <a:xfrm>
                    <a:off x="4804850" y="5206058"/>
                    <a:ext cx="439782" cy="162204"/>
                    <a:chOff x="3996933" y="5727040"/>
                    <a:chExt cx="439782" cy="162204"/>
                  </a:xfrm>
                </p:grpSpPr>
                <p:grpSp>
                  <p:nvGrpSpPr>
                    <p:cNvPr id="219" name="Group 218"/>
                    <p:cNvGrpSpPr/>
                    <p:nvPr/>
                  </p:nvGrpSpPr>
                  <p:grpSpPr>
                    <a:xfrm>
                      <a:off x="3996933" y="5727040"/>
                      <a:ext cx="388796" cy="162204"/>
                      <a:chOff x="3996933" y="5727040"/>
                      <a:chExt cx="388796" cy="162204"/>
                    </a:xfrm>
                  </p:grpSpPr>
                  <p:grpSp>
                    <p:nvGrpSpPr>
                      <p:cNvPr id="221" name="Group 220"/>
                      <p:cNvGrpSpPr/>
                      <p:nvPr/>
                    </p:nvGrpSpPr>
                    <p:grpSpPr>
                      <a:xfrm>
                        <a:off x="3996933" y="5727040"/>
                        <a:ext cx="388796" cy="161264"/>
                        <a:chOff x="3996933" y="5727040"/>
                        <a:chExt cx="388796" cy="161264"/>
                      </a:xfrm>
                    </p:grpSpPr>
                    <p:sp>
                      <p:nvSpPr>
                        <p:cNvPr id="223" name="Freeform 222"/>
                        <p:cNvSpPr/>
                        <p:nvPr/>
                      </p:nvSpPr>
                      <p:spPr>
                        <a:xfrm>
                          <a:off x="3996933" y="5727040"/>
                          <a:ext cx="61553" cy="161264"/>
                        </a:xfrm>
                        <a:custGeom>
                          <a:avLst/>
                          <a:gdLst>
                            <a:gd name="connsiteX0" fmla="*/ 55781 w 58956"/>
                            <a:gd name="connsiteY0" fmla="*/ 0 h 187325"/>
                            <a:gd name="connsiteX1" fmla="*/ 8156 w 58956"/>
                            <a:gd name="connsiteY1" fmla="*/ 47625 h 187325"/>
                            <a:gd name="connsiteX2" fmla="*/ 4981 w 58956"/>
                            <a:gd name="connsiteY2" fmla="*/ 139700 h 187325"/>
                            <a:gd name="connsiteX3" fmla="*/ 58956 w 58956"/>
                            <a:gd name="connsiteY3" fmla="*/ 187325 h 18732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58956" h="187325">
                              <a:moveTo>
                                <a:pt x="55781" y="0"/>
                              </a:moveTo>
                              <a:cubicBezTo>
                                <a:pt x="36202" y="12171"/>
                                <a:pt x="16623" y="24342"/>
                                <a:pt x="8156" y="47625"/>
                              </a:cubicBezTo>
                              <a:cubicBezTo>
                                <a:pt x="-311" y="70908"/>
                                <a:pt x="-3486" y="116417"/>
                                <a:pt x="4981" y="139700"/>
                              </a:cubicBezTo>
                              <a:cubicBezTo>
                                <a:pt x="13448" y="162983"/>
                                <a:pt x="36202" y="175154"/>
                                <a:pt x="58956" y="187325"/>
                              </a:cubicBezTo>
                            </a:path>
                          </a:pathLst>
                        </a:custGeom>
                        <a:noFill/>
                        <a:ln w="9525">
                          <a:solidFill>
                            <a:srgbClr val="0070C0"/>
                          </a:solidFill>
                          <a:prstDash val="sysDash"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cxnSp>
                      <p:nvCxnSpPr>
                        <p:cNvPr id="224" name="Straight Connector 223"/>
                        <p:cNvCxnSpPr/>
                        <p:nvPr/>
                      </p:nvCxnSpPr>
                      <p:spPr>
                        <a:xfrm>
                          <a:off x="4049608" y="5727040"/>
                          <a:ext cx="336121" cy="940"/>
                        </a:xfrm>
                        <a:prstGeom prst="line">
                          <a:avLst/>
                        </a:prstGeom>
                        <a:ln>
                          <a:solidFill>
                            <a:srgbClr val="0070C0"/>
                          </a:solidFill>
                          <a:prstDash val="sysDash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222" name="Straight Connector 221"/>
                      <p:cNvCxnSpPr/>
                      <p:nvPr/>
                    </p:nvCxnSpPr>
                    <p:spPr>
                      <a:xfrm>
                        <a:off x="4061027" y="5888304"/>
                        <a:ext cx="322052" cy="940"/>
                      </a:xfrm>
                      <a:prstGeom prst="line">
                        <a:avLst/>
                      </a:prstGeom>
                      <a:ln>
                        <a:solidFill>
                          <a:srgbClr val="0070C0"/>
                        </a:solidFill>
                        <a:prstDash val="sys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220" name="Freeform 219"/>
                    <p:cNvSpPr/>
                    <p:nvPr/>
                  </p:nvSpPr>
                  <p:spPr>
                    <a:xfrm flipH="1">
                      <a:off x="4375162" y="5727040"/>
                      <a:ext cx="61553" cy="161264"/>
                    </a:xfrm>
                    <a:custGeom>
                      <a:avLst/>
                      <a:gdLst>
                        <a:gd name="connsiteX0" fmla="*/ 55781 w 58956"/>
                        <a:gd name="connsiteY0" fmla="*/ 0 h 187325"/>
                        <a:gd name="connsiteX1" fmla="*/ 8156 w 58956"/>
                        <a:gd name="connsiteY1" fmla="*/ 47625 h 187325"/>
                        <a:gd name="connsiteX2" fmla="*/ 4981 w 58956"/>
                        <a:gd name="connsiteY2" fmla="*/ 139700 h 187325"/>
                        <a:gd name="connsiteX3" fmla="*/ 58956 w 58956"/>
                        <a:gd name="connsiteY3" fmla="*/ 187325 h 1873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58956" h="187325">
                          <a:moveTo>
                            <a:pt x="55781" y="0"/>
                          </a:moveTo>
                          <a:cubicBezTo>
                            <a:pt x="36202" y="12171"/>
                            <a:pt x="16623" y="24342"/>
                            <a:pt x="8156" y="47625"/>
                          </a:cubicBezTo>
                          <a:cubicBezTo>
                            <a:pt x="-311" y="70908"/>
                            <a:pt x="-3486" y="116417"/>
                            <a:pt x="4981" y="139700"/>
                          </a:cubicBezTo>
                          <a:cubicBezTo>
                            <a:pt x="13448" y="162983"/>
                            <a:pt x="36202" y="175154"/>
                            <a:pt x="58956" y="187325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rgbClr val="0070C0"/>
                      </a:solidFill>
                      <a:prstDash val="sys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190" name="Group 189"/>
                  <p:cNvGrpSpPr/>
                  <p:nvPr/>
                </p:nvGrpSpPr>
                <p:grpSpPr>
                  <a:xfrm>
                    <a:off x="4812223" y="5532648"/>
                    <a:ext cx="439782" cy="162204"/>
                    <a:chOff x="3996933" y="5727040"/>
                    <a:chExt cx="439782" cy="162204"/>
                  </a:xfrm>
                </p:grpSpPr>
                <p:grpSp>
                  <p:nvGrpSpPr>
                    <p:cNvPr id="213" name="Group 212"/>
                    <p:cNvGrpSpPr/>
                    <p:nvPr/>
                  </p:nvGrpSpPr>
                  <p:grpSpPr>
                    <a:xfrm>
                      <a:off x="3996933" y="5727040"/>
                      <a:ext cx="388796" cy="162204"/>
                      <a:chOff x="3996933" y="5727040"/>
                      <a:chExt cx="388796" cy="162204"/>
                    </a:xfrm>
                  </p:grpSpPr>
                  <p:grpSp>
                    <p:nvGrpSpPr>
                      <p:cNvPr id="215" name="Group 214"/>
                      <p:cNvGrpSpPr/>
                      <p:nvPr/>
                    </p:nvGrpSpPr>
                    <p:grpSpPr>
                      <a:xfrm>
                        <a:off x="3996933" y="5727040"/>
                        <a:ext cx="388796" cy="155842"/>
                        <a:chOff x="3996933" y="5727040"/>
                        <a:chExt cx="388796" cy="155842"/>
                      </a:xfrm>
                    </p:grpSpPr>
                    <p:sp>
                      <p:nvSpPr>
                        <p:cNvPr id="217" name="Freeform 216"/>
                        <p:cNvSpPr/>
                        <p:nvPr/>
                      </p:nvSpPr>
                      <p:spPr>
                        <a:xfrm>
                          <a:off x="3996933" y="5727040"/>
                          <a:ext cx="61553" cy="155842"/>
                        </a:xfrm>
                        <a:custGeom>
                          <a:avLst/>
                          <a:gdLst>
                            <a:gd name="connsiteX0" fmla="*/ 55781 w 58956"/>
                            <a:gd name="connsiteY0" fmla="*/ 0 h 187325"/>
                            <a:gd name="connsiteX1" fmla="*/ 8156 w 58956"/>
                            <a:gd name="connsiteY1" fmla="*/ 47625 h 187325"/>
                            <a:gd name="connsiteX2" fmla="*/ 4981 w 58956"/>
                            <a:gd name="connsiteY2" fmla="*/ 139700 h 187325"/>
                            <a:gd name="connsiteX3" fmla="*/ 58956 w 58956"/>
                            <a:gd name="connsiteY3" fmla="*/ 187325 h 18732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58956" h="187325">
                              <a:moveTo>
                                <a:pt x="55781" y="0"/>
                              </a:moveTo>
                              <a:cubicBezTo>
                                <a:pt x="36202" y="12171"/>
                                <a:pt x="16623" y="24342"/>
                                <a:pt x="8156" y="47625"/>
                              </a:cubicBezTo>
                              <a:cubicBezTo>
                                <a:pt x="-311" y="70908"/>
                                <a:pt x="-3486" y="116417"/>
                                <a:pt x="4981" y="139700"/>
                              </a:cubicBezTo>
                              <a:cubicBezTo>
                                <a:pt x="13448" y="162983"/>
                                <a:pt x="36202" y="175154"/>
                                <a:pt x="58956" y="187325"/>
                              </a:cubicBezTo>
                            </a:path>
                          </a:pathLst>
                        </a:custGeom>
                        <a:noFill/>
                        <a:ln w="9525">
                          <a:solidFill>
                            <a:srgbClr val="0070C0"/>
                          </a:solidFill>
                          <a:prstDash val="sysDash"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cxnSp>
                      <p:nvCxnSpPr>
                        <p:cNvPr id="218" name="Straight Connector 217"/>
                        <p:cNvCxnSpPr/>
                        <p:nvPr/>
                      </p:nvCxnSpPr>
                      <p:spPr>
                        <a:xfrm>
                          <a:off x="4049608" y="5727040"/>
                          <a:ext cx="336121" cy="940"/>
                        </a:xfrm>
                        <a:prstGeom prst="line">
                          <a:avLst/>
                        </a:prstGeom>
                        <a:ln>
                          <a:solidFill>
                            <a:srgbClr val="0070C0"/>
                          </a:solidFill>
                          <a:prstDash val="sysDash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216" name="Straight Connector 215"/>
                      <p:cNvCxnSpPr/>
                      <p:nvPr/>
                    </p:nvCxnSpPr>
                    <p:spPr>
                      <a:xfrm>
                        <a:off x="4058486" y="5882882"/>
                        <a:ext cx="324593" cy="6362"/>
                      </a:xfrm>
                      <a:prstGeom prst="line">
                        <a:avLst/>
                      </a:prstGeom>
                      <a:ln>
                        <a:solidFill>
                          <a:srgbClr val="0070C0"/>
                        </a:solidFill>
                        <a:prstDash val="sys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214" name="Freeform 213"/>
                    <p:cNvSpPr/>
                    <p:nvPr/>
                  </p:nvSpPr>
                  <p:spPr>
                    <a:xfrm flipH="1">
                      <a:off x="4375162" y="5727040"/>
                      <a:ext cx="61553" cy="161264"/>
                    </a:xfrm>
                    <a:custGeom>
                      <a:avLst/>
                      <a:gdLst>
                        <a:gd name="connsiteX0" fmla="*/ 55781 w 58956"/>
                        <a:gd name="connsiteY0" fmla="*/ 0 h 187325"/>
                        <a:gd name="connsiteX1" fmla="*/ 8156 w 58956"/>
                        <a:gd name="connsiteY1" fmla="*/ 47625 h 187325"/>
                        <a:gd name="connsiteX2" fmla="*/ 4981 w 58956"/>
                        <a:gd name="connsiteY2" fmla="*/ 139700 h 187325"/>
                        <a:gd name="connsiteX3" fmla="*/ 58956 w 58956"/>
                        <a:gd name="connsiteY3" fmla="*/ 187325 h 1873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58956" h="187325">
                          <a:moveTo>
                            <a:pt x="55781" y="0"/>
                          </a:moveTo>
                          <a:cubicBezTo>
                            <a:pt x="36202" y="12171"/>
                            <a:pt x="16623" y="24342"/>
                            <a:pt x="8156" y="47625"/>
                          </a:cubicBezTo>
                          <a:cubicBezTo>
                            <a:pt x="-311" y="70908"/>
                            <a:pt x="-3486" y="116417"/>
                            <a:pt x="4981" y="139700"/>
                          </a:cubicBezTo>
                          <a:cubicBezTo>
                            <a:pt x="13448" y="162983"/>
                            <a:pt x="36202" y="175154"/>
                            <a:pt x="58956" y="187325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rgbClr val="0070C0"/>
                      </a:solidFill>
                      <a:prstDash val="sys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cxnSp>
                <p:nvCxnSpPr>
                  <p:cNvPr id="191" name="Straight Connector 190"/>
                  <p:cNvCxnSpPr/>
                  <p:nvPr/>
                </p:nvCxnSpPr>
                <p:spPr>
                  <a:xfrm flipV="1">
                    <a:off x="4726747" y="5032855"/>
                    <a:ext cx="799880" cy="216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2" name="Straight Connector 191"/>
                  <p:cNvCxnSpPr>
                    <a:endCxn id="136" idx="3"/>
                  </p:cNvCxnSpPr>
                  <p:nvPr/>
                </p:nvCxnSpPr>
                <p:spPr>
                  <a:xfrm flipH="1" flipV="1">
                    <a:off x="4725670" y="5032855"/>
                    <a:ext cx="23" cy="586262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4" name="Straight Connector 193"/>
                  <p:cNvCxnSpPr/>
                  <p:nvPr/>
                </p:nvCxnSpPr>
                <p:spPr>
                  <a:xfrm flipV="1">
                    <a:off x="5119809" y="5200529"/>
                    <a:ext cx="202837" cy="122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5" name="Straight Connector 194"/>
                  <p:cNvCxnSpPr/>
                  <p:nvPr/>
                </p:nvCxnSpPr>
                <p:spPr>
                  <a:xfrm flipV="1">
                    <a:off x="5053585" y="5366532"/>
                    <a:ext cx="799880" cy="216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6" name="Straight Connector 195"/>
                  <p:cNvCxnSpPr/>
                  <p:nvPr/>
                </p:nvCxnSpPr>
                <p:spPr>
                  <a:xfrm flipV="1">
                    <a:off x="5056454" y="5526050"/>
                    <a:ext cx="799880" cy="216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7" name="Straight Connector 196"/>
                  <p:cNvCxnSpPr/>
                  <p:nvPr/>
                </p:nvCxnSpPr>
                <p:spPr>
                  <a:xfrm flipH="1">
                    <a:off x="5633499" y="5455122"/>
                    <a:ext cx="82031" cy="70928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8" name="Straight Connector 197"/>
                  <p:cNvCxnSpPr/>
                  <p:nvPr/>
                </p:nvCxnSpPr>
                <p:spPr>
                  <a:xfrm>
                    <a:off x="5635966" y="5369696"/>
                    <a:ext cx="82031" cy="70928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9" name="Straight Connector 198"/>
                  <p:cNvCxnSpPr/>
                  <p:nvPr/>
                </p:nvCxnSpPr>
                <p:spPr>
                  <a:xfrm flipV="1">
                    <a:off x="5709391" y="5434411"/>
                    <a:ext cx="799880" cy="216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0" name="Straight Connector 199"/>
                  <p:cNvCxnSpPr/>
                  <p:nvPr/>
                </p:nvCxnSpPr>
                <p:spPr>
                  <a:xfrm flipV="1">
                    <a:off x="5708812" y="5449124"/>
                    <a:ext cx="799880" cy="216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01" name="Oval 200"/>
                  <p:cNvSpPr/>
                  <p:nvPr/>
                </p:nvSpPr>
                <p:spPr>
                  <a:xfrm>
                    <a:off x="6417685" y="5126605"/>
                    <a:ext cx="377049" cy="291868"/>
                  </a:xfrm>
                  <a:prstGeom prst="ellipse">
                    <a:avLst/>
                  </a:prstGeom>
                  <a:noFill/>
                  <a:ln>
                    <a:solidFill>
                      <a:srgbClr val="0070C0"/>
                    </a:solidFill>
                    <a:prstDash val="sys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02" name="Oval 201"/>
                  <p:cNvSpPr/>
                  <p:nvPr/>
                </p:nvSpPr>
                <p:spPr>
                  <a:xfrm>
                    <a:off x="7631355" y="4859265"/>
                    <a:ext cx="323187" cy="282705"/>
                  </a:xfrm>
                  <a:prstGeom prst="ellipse">
                    <a:avLst/>
                  </a:prstGeom>
                  <a:noFill/>
                  <a:ln>
                    <a:solidFill>
                      <a:srgbClr val="0070C0"/>
                    </a:solidFill>
                    <a:prstDash val="sys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203" name="Straight Connector 202"/>
                  <p:cNvCxnSpPr>
                    <a:stCxn id="201" idx="0"/>
                    <a:endCxn id="202" idx="4"/>
                  </p:cNvCxnSpPr>
                  <p:nvPr/>
                </p:nvCxnSpPr>
                <p:spPr>
                  <a:xfrm>
                    <a:off x="6606210" y="5126605"/>
                    <a:ext cx="1186739" cy="15365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04" name="Freeform 203"/>
                  <p:cNvSpPr/>
                  <p:nvPr/>
                </p:nvSpPr>
                <p:spPr>
                  <a:xfrm>
                    <a:off x="6491287" y="5429250"/>
                    <a:ext cx="340812" cy="135866"/>
                  </a:xfrm>
                  <a:custGeom>
                    <a:avLst/>
                    <a:gdLst>
                      <a:gd name="connsiteX0" fmla="*/ 0 w 361950"/>
                      <a:gd name="connsiteY0" fmla="*/ 0 h 119063"/>
                      <a:gd name="connsiteX1" fmla="*/ 166687 w 361950"/>
                      <a:gd name="connsiteY1" fmla="*/ 23813 h 119063"/>
                      <a:gd name="connsiteX2" fmla="*/ 361950 w 361950"/>
                      <a:gd name="connsiteY2" fmla="*/ 119063 h 1190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61950" h="119063">
                        <a:moveTo>
                          <a:pt x="0" y="0"/>
                        </a:moveTo>
                        <a:cubicBezTo>
                          <a:pt x="53181" y="1984"/>
                          <a:pt x="106362" y="3969"/>
                          <a:pt x="166687" y="23813"/>
                        </a:cubicBezTo>
                        <a:cubicBezTo>
                          <a:pt x="227012" y="43657"/>
                          <a:pt x="329406" y="106363"/>
                          <a:pt x="361950" y="119063"/>
                        </a:cubicBezTo>
                      </a:path>
                    </a:pathLst>
                  </a:custGeom>
                  <a:noFill/>
                  <a:ln>
                    <a:solidFill>
                      <a:srgbClr val="0070C0"/>
                    </a:solidFill>
                    <a:prstDash val="sys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205" name="Straight Connector 204"/>
                  <p:cNvCxnSpPr>
                    <a:stCxn id="201" idx="4"/>
                  </p:cNvCxnSpPr>
                  <p:nvPr/>
                </p:nvCxnSpPr>
                <p:spPr>
                  <a:xfrm>
                    <a:off x="6606210" y="5418473"/>
                    <a:ext cx="235592" cy="146643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6" name="Straight Connector 205"/>
                  <p:cNvCxnSpPr>
                    <a:stCxn id="134" idx="3"/>
                  </p:cNvCxnSpPr>
                  <p:nvPr/>
                </p:nvCxnSpPr>
                <p:spPr>
                  <a:xfrm flipV="1">
                    <a:off x="7069531" y="4762500"/>
                    <a:ext cx="460835" cy="3645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7" name="Straight Connector 206"/>
                  <p:cNvCxnSpPr>
                    <a:endCxn id="202" idx="0"/>
                  </p:cNvCxnSpPr>
                  <p:nvPr/>
                </p:nvCxnSpPr>
                <p:spPr>
                  <a:xfrm>
                    <a:off x="7521183" y="4762500"/>
                    <a:ext cx="271766" cy="96765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08" name="Freeform 207"/>
                  <p:cNvSpPr/>
                  <p:nvPr/>
                </p:nvSpPr>
                <p:spPr>
                  <a:xfrm>
                    <a:off x="6518974" y="4397075"/>
                    <a:ext cx="1756043" cy="1474423"/>
                  </a:xfrm>
                  <a:custGeom>
                    <a:avLst/>
                    <a:gdLst>
                      <a:gd name="connsiteX0" fmla="*/ 0 w 1756043"/>
                      <a:gd name="connsiteY0" fmla="*/ 1050152 h 1474423"/>
                      <a:gd name="connsiteX1" fmla="*/ 204788 w 1756043"/>
                      <a:gd name="connsiteY1" fmla="*/ 1107302 h 1474423"/>
                      <a:gd name="connsiteX2" fmla="*/ 457200 w 1756043"/>
                      <a:gd name="connsiteY2" fmla="*/ 1283515 h 1474423"/>
                      <a:gd name="connsiteX3" fmla="*/ 600075 w 1756043"/>
                      <a:gd name="connsiteY3" fmla="*/ 1378765 h 1474423"/>
                      <a:gd name="connsiteX4" fmla="*/ 800100 w 1756043"/>
                      <a:gd name="connsiteY4" fmla="*/ 1445440 h 1474423"/>
                      <a:gd name="connsiteX5" fmla="*/ 1023938 w 1756043"/>
                      <a:gd name="connsiteY5" fmla="*/ 1474015 h 1474423"/>
                      <a:gd name="connsiteX6" fmla="*/ 1266825 w 1756043"/>
                      <a:gd name="connsiteY6" fmla="*/ 1426390 h 1474423"/>
                      <a:gd name="connsiteX7" fmla="*/ 1443038 w 1756043"/>
                      <a:gd name="connsiteY7" fmla="*/ 1316852 h 1474423"/>
                      <a:gd name="connsiteX8" fmla="*/ 1624013 w 1756043"/>
                      <a:gd name="connsiteY8" fmla="*/ 1135877 h 1474423"/>
                      <a:gd name="connsiteX9" fmla="*/ 1733550 w 1756043"/>
                      <a:gd name="connsiteY9" fmla="*/ 912040 h 1474423"/>
                      <a:gd name="connsiteX10" fmla="*/ 1752600 w 1756043"/>
                      <a:gd name="connsiteY10" fmla="*/ 645340 h 1474423"/>
                      <a:gd name="connsiteX11" fmla="*/ 1685925 w 1756043"/>
                      <a:gd name="connsiteY11" fmla="*/ 421502 h 1474423"/>
                      <a:gd name="connsiteX12" fmla="*/ 1514475 w 1756043"/>
                      <a:gd name="connsiteY12" fmla="*/ 197665 h 1474423"/>
                      <a:gd name="connsiteX13" fmla="*/ 1371600 w 1756043"/>
                      <a:gd name="connsiteY13" fmla="*/ 88127 h 1474423"/>
                      <a:gd name="connsiteX14" fmla="*/ 1114425 w 1756043"/>
                      <a:gd name="connsiteY14" fmla="*/ 7165 h 1474423"/>
                      <a:gd name="connsiteX15" fmla="*/ 952500 w 1756043"/>
                      <a:gd name="connsiteY15" fmla="*/ 2402 h 14744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756043" h="1474423">
                        <a:moveTo>
                          <a:pt x="0" y="1050152"/>
                        </a:moveTo>
                        <a:cubicBezTo>
                          <a:pt x="64294" y="1059280"/>
                          <a:pt x="128588" y="1068408"/>
                          <a:pt x="204788" y="1107302"/>
                        </a:cubicBezTo>
                        <a:cubicBezTo>
                          <a:pt x="280988" y="1146196"/>
                          <a:pt x="391319" y="1238271"/>
                          <a:pt x="457200" y="1283515"/>
                        </a:cubicBezTo>
                        <a:cubicBezTo>
                          <a:pt x="523081" y="1328759"/>
                          <a:pt x="542925" y="1351778"/>
                          <a:pt x="600075" y="1378765"/>
                        </a:cubicBezTo>
                        <a:cubicBezTo>
                          <a:pt x="657225" y="1405752"/>
                          <a:pt x="729456" y="1429565"/>
                          <a:pt x="800100" y="1445440"/>
                        </a:cubicBezTo>
                        <a:cubicBezTo>
                          <a:pt x="870744" y="1461315"/>
                          <a:pt x="946151" y="1477190"/>
                          <a:pt x="1023938" y="1474015"/>
                        </a:cubicBezTo>
                        <a:cubicBezTo>
                          <a:pt x="1101725" y="1470840"/>
                          <a:pt x="1196975" y="1452584"/>
                          <a:pt x="1266825" y="1426390"/>
                        </a:cubicBezTo>
                        <a:cubicBezTo>
                          <a:pt x="1336675" y="1400196"/>
                          <a:pt x="1383507" y="1365271"/>
                          <a:pt x="1443038" y="1316852"/>
                        </a:cubicBezTo>
                        <a:cubicBezTo>
                          <a:pt x="1502569" y="1268433"/>
                          <a:pt x="1575594" y="1203346"/>
                          <a:pt x="1624013" y="1135877"/>
                        </a:cubicBezTo>
                        <a:cubicBezTo>
                          <a:pt x="1672432" y="1068408"/>
                          <a:pt x="1712119" y="993796"/>
                          <a:pt x="1733550" y="912040"/>
                        </a:cubicBezTo>
                        <a:cubicBezTo>
                          <a:pt x="1754981" y="830284"/>
                          <a:pt x="1760537" y="727096"/>
                          <a:pt x="1752600" y="645340"/>
                        </a:cubicBezTo>
                        <a:cubicBezTo>
                          <a:pt x="1744663" y="563584"/>
                          <a:pt x="1725612" y="496114"/>
                          <a:pt x="1685925" y="421502"/>
                        </a:cubicBezTo>
                        <a:cubicBezTo>
                          <a:pt x="1646238" y="346890"/>
                          <a:pt x="1566862" y="253227"/>
                          <a:pt x="1514475" y="197665"/>
                        </a:cubicBezTo>
                        <a:cubicBezTo>
                          <a:pt x="1462088" y="142103"/>
                          <a:pt x="1438275" y="119877"/>
                          <a:pt x="1371600" y="88127"/>
                        </a:cubicBezTo>
                        <a:cubicBezTo>
                          <a:pt x="1304925" y="56377"/>
                          <a:pt x="1184275" y="21452"/>
                          <a:pt x="1114425" y="7165"/>
                        </a:cubicBezTo>
                        <a:cubicBezTo>
                          <a:pt x="1044575" y="-7122"/>
                          <a:pt x="975519" y="4783"/>
                          <a:pt x="952500" y="2402"/>
                        </a:cubicBezTo>
                      </a:path>
                    </a:pathLst>
                  </a:custGeom>
                  <a:noFill/>
                  <a:ln>
                    <a:solidFill>
                      <a:srgbClr val="0070C0"/>
                    </a:solidFill>
                    <a:prstDash val="sys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09" name="Freeform 208"/>
                  <p:cNvSpPr/>
                  <p:nvPr/>
                </p:nvSpPr>
                <p:spPr>
                  <a:xfrm>
                    <a:off x="7071021" y="4535675"/>
                    <a:ext cx="442913" cy="219089"/>
                  </a:xfrm>
                  <a:custGeom>
                    <a:avLst/>
                    <a:gdLst>
                      <a:gd name="connsiteX0" fmla="*/ 0 w 442913"/>
                      <a:gd name="connsiteY0" fmla="*/ 209564 h 219089"/>
                      <a:gd name="connsiteX1" fmla="*/ 57150 w 442913"/>
                      <a:gd name="connsiteY1" fmla="*/ 204801 h 219089"/>
                      <a:gd name="connsiteX2" fmla="*/ 109538 w 442913"/>
                      <a:gd name="connsiteY2" fmla="*/ 171464 h 219089"/>
                      <a:gd name="connsiteX3" fmla="*/ 128588 w 442913"/>
                      <a:gd name="connsiteY3" fmla="*/ 61926 h 219089"/>
                      <a:gd name="connsiteX4" fmla="*/ 176213 w 442913"/>
                      <a:gd name="connsiteY4" fmla="*/ 9539 h 219089"/>
                      <a:gd name="connsiteX5" fmla="*/ 228600 w 442913"/>
                      <a:gd name="connsiteY5" fmla="*/ 14 h 219089"/>
                      <a:gd name="connsiteX6" fmla="*/ 309563 w 442913"/>
                      <a:gd name="connsiteY6" fmla="*/ 9539 h 219089"/>
                      <a:gd name="connsiteX7" fmla="*/ 357188 w 442913"/>
                      <a:gd name="connsiteY7" fmla="*/ 52401 h 219089"/>
                      <a:gd name="connsiteX8" fmla="*/ 371475 w 442913"/>
                      <a:gd name="connsiteY8" fmla="*/ 104789 h 219089"/>
                      <a:gd name="connsiteX9" fmla="*/ 371475 w 442913"/>
                      <a:gd name="connsiteY9" fmla="*/ 166701 h 219089"/>
                      <a:gd name="connsiteX10" fmla="*/ 442913 w 442913"/>
                      <a:gd name="connsiteY10" fmla="*/ 219089 h 2190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42913" h="219089">
                        <a:moveTo>
                          <a:pt x="0" y="209564"/>
                        </a:moveTo>
                        <a:cubicBezTo>
                          <a:pt x="19447" y="210357"/>
                          <a:pt x="38894" y="211151"/>
                          <a:pt x="57150" y="204801"/>
                        </a:cubicBezTo>
                        <a:cubicBezTo>
                          <a:pt x="75406" y="198451"/>
                          <a:pt x="97632" y="195276"/>
                          <a:pt x="109538" y="171464"/>
                        </a:cubicBezTo>
                        <a:cubicBezTo>
                          <a:pt x="121444" y="147652"/>
                          <a:pt x="117476" y="88913"/>
                          <a:pt x="128588" y="61926"/>
                        </a:cubicBezTo>
                        <a:cubicBezTo>
                          <a:pt x="139700" y="34939"/>
                          <a:pt x="159544" y="19858"/>
                          <a:pt x="176213" y="9539"/>
                        </a:cubicBezTo>
                        <a:cubicBezTo>
                          <a:pt x="192882" y="-780"/>
                          <a:pt x="206375" y="14"/>
                          <a:pt x="228600" y="14"/>
                        </a:cubicBezTo>
                        <a:cubicBezTo>
                          <a:pt x="250825" y="14"/>
                          <a:pt x="288132" y="808"/>
                          <a:pt x="309563" y="9539"/>
                        </a:cubicBezTo>
                        <a:cubicBezTo>
                          <a:pt x="330994" y="18270"/>
                          <a:pt x="346869" y="36526"/>
                          <a:pt x="357188" y="52401"/>
                        </a:cubicBezTo>
                        <a:cubicBezTo>
                          <a:pt x="367507" y="68276"/>
                          <a:pt x="369094" y="85739"/>
                          <a:pt x="371475" y="104789"/>
                        </a:cubicBezTo>
                        <a:cubicBezTo>
                          <a:pt x="373856" y="123839"/>
                          <a:pt x="359569" y="147651"/>
                          <a:pt x="371475" y="166701"/>
                        </a:cubicBezTo>
                        <a:cubicBezTo>
                          <a:pt x="383381" y="185751"/>
                          <a:pt x="413147" y="202420"/>
                          <a:pt x="442913" y="219089"/>
                        </a:cubicBezTo>
                      </a:path>
                    </a:pathLst>
                  </a:custGeom>
                  <a:noFill/>
                  <a:ln>
                    <a:solidFill>
                      <a:srgbClr val="0070C0"/>
                    </a:solidFill>
                    <a:prstDash val="sys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10" name="Freeform 209"/>
                  <p:cNvSpPr/>
                  <p:nvPr/>
                </p:nvSpPr>
                <p:spPr>
                  <a:xfrm flipV="1">
                    <a:off x="7150299" y="4762500"/>
                    <a:ext cx="314626" cy="187024"/>
                  </a:xfrm>
                  <a:custGeom>
                    <a:avLst/>
                    <a:gdLst>
                      <a:gd name="connsiteX0" fmla="*/ 0 w 442913"/>
                      <a:gd name="connsiteY0" fmla="*/ 209564 h 219089"/>
                      <a:gd name="connsiteX1" fmla="*/ 57150 w 442913"/>
                      <a:gd name="connsiteY1" fmla="*/ 204801 h 219089"/>
                      <a:gd name="connsiteX2" fmla="*/ 109538 w 442913"/>
                      <a:gd name="connsiteY2" fmla="*/ 171464 h 219089"/>
                      <a:gd name="connsiteX3" fmla="*/ 128588 w 442913"/>
                      <a:gd name="connsiteY3" fmla="*/ 61926 h 219089"/>
                      <a:gd name="connsiteX4" fmla="*/ 176213 w 442913"/>
                      <a:gd name="connsiteY4" fmla="*/ 9539 h 219089"/>
                      <a:gd name="connsiteX5" fmla="*/ 228600 w 442913"/>
                      <a:gd name="connsiteY5" fmla="*/ 14 h 219089"/>
                      <a:gd name="connsiteX6" fmla="*/ 309563 w 442913"/>
                      <a:gd name="connsiteY6" fmla="*/ 9539 h 219089"/>
                      <a:gd name="connsiteX7" fmla="*/ 357188 w 442913"/>
                      <a:gd name="connsiteY7" fmla="*/ 52401 h 219089"/>
                      <a:gd name="connsiteX8" fmla="*/ 371475 w 442913"/>
                      <a:gd name="connsiteY8" fmla="*/ 104789 h 219089"/>
                      <a:gd name="connsiteX9" fmla="*/ 371475 w 442913"/>
                      <a:gd name="connsiteY9" fmla="*/ 166701 h 219089"/>
                      <a:gd name="connsiteX10" fmla="*/ 442913 w 442913"/>
                      <a:gd name="connsiteY10" fmla="*/ 219089 h 2190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42913" h="219089">
                        <a:moveTo>
                          <a:pt x="0" y="209564"/>
                        </a:moveTo>
                        <a:cubicBezTo>
                          <a:pt x="19447" y="210357"/>
                          <a:pt x="38894" y="211151"/>
                          <a:pt x="57150" y="204801"/>
                        </a:cubicBezTo>
                        <a:cubicBezTo>
                          <a:pt x="75406" y="198451"/>
                          <a:pt x="97632" y="195276"/>
                          <a:pt x="109538" y="171464"/>
                        </a:cubicBezTo>
                        <a:cubicBezTo>
                          <a:pt x="121444" y="147652"/>
                          <a:pt x="117476" y="88913"/>
                          <a:pt x="128588" y="61926"/>
                        </a:cubicBezTo>
                        <a:cubicBezTo>
                          <a:pt x="139700" y="34939"/>
                          <a:pt x="159544" y="19858"/>
                          <a:pt x="176213" y="9539"/>
                        </a:cubicBezTo>
                        <a:cubicBezTo>
                          <a:pt x="192882" y="-780"/>
                          <a:pt x="206375" y="14"/>
                          <a:pt x="228600" y="14"/>
                        </a:cubicBezTo>
                        <a:cubicBezTo>
                          <a:pt x="250825" y="14"/>
                          <a:pt x="288132" y="808"/>
                          <a:pt x="309563" y="9539"/>
                        </a:cubicBezTo>
                        <a:cubicBezTo>
                          <a:pt x="330994" y="18270"/>
                          <a:pt x="346869" y="36526"/>
                          <a:pt x="357188" y="52401"/>
                        </a:cubicBezTo>
                        <a:cubicBezTo>
                          <a:pt x="367507" y="68276"/>
                          <a:pt x="369094" y="85739"/>
                          <a:pt x="371475" y="104789"/>
                        </a:cubicBezTo>
                        <a:cubicBezTo>
                          <a:pt x="373856" y="123839"/>
                          <a:pt x="359569" y="147651"/>
                          <a:pt x="371475" y="166701"/>
                        </a:cubicBezTo>
                        <a:cubicBezTo>
                          <a:pt x="383381" y="185751"/>
                          <a:pt x="413147" y="202420"/>
                          <a:pt x="442913" y="219089"/>
                        </a:cubicBezTo>
                      </a:path>
                    </a:pathLst>
                  </a:custGeom>
                  <a:noFill/>
                  <a:ln>
                    <a:solidFill>
                      <a:srgbClr val="0070C0"/>
                    </a:solidFill>
                    <a:prstDash val="sys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211" name="Straight Connector 210"/>
                  <p:cNvCxnSpPr>
                    <a:stCxn id="208" idx="15"/>
                  </p:cNvCxnSpPr>
                  <p:nvPr/>
                </p:nvCxnSpPr>
                <p:spPr>
                  <a:xfrm flipH="1">
                    <a:off x="3433180" y="4399477"/>
                    <a:ext cx="4038294" cy="519442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2" name="Straight Connector 211"/>
                  <p:cNvCxnSpPr>
                    <a:stCxn id="208" idx="6"/>
                  </p:cNvCxnSpPr>
                  <p:nvPr/>
                </p:nvCxnSpPr>
                <p:spPr>
                  <a:xfrm flipV="1">
                    <a:off x="7785799" y="5565116"/>
                    <a:ext cx="920051" cy="25834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12" name="TextBox 111"/>
                <p:cNvSpPr txBox="1"/>
                <p:nvPr/>
              </p:nvSpPr>
              <p:spPr>
                <a:xfrm>
                  <a:off x="1621231" y="4313603"/>
                  <a:ext cx="178426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dirty="0" smtClean="0"/>
                    <a:t>Drive beam injector</a:t>
                  </a:r>
                  <a:endParaRPr lang="en-GB" sz="1200" dirty="0"/>
                </a:p>
              </p:txBody>
            </p:sp>
            <p:sp>
              <p:nvSpPr>
                <p:cNvPr id="113" name="TextBox 112"/>
                <p:cNvSpPr txBox="1"/>
                <p:nvPr/>
              </p:nvSpPr>
              <p:spPr>
                <a:xfrm>
                  <a:off x="2913046" y="5076859"/>
                  <a:ext cx="178426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dirty="0" smtClean="0"/>
                    <a:t>Main beam injector</a:t>
                  </a:r>
                  <a:endParaRPr lang="en-GB" sz="1200" dirty="0"/>
                </a:p>
              </p:txBody>
            </p:sp>
            <p:sp>
              <p:nvSpPr>
                <p:cNvPr id="120" name="TextBox 119"/>
                <p:cNvSpPr txBox="1"/>
                <p:nvPr/>
              </p:nvSpPr>
              <p:spPr>
                <a:xfrm>
                  <a:off x="9029111" y="4575619"/>
                  <a:ext cx="146758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dirty="0" smtClean="0"/>
                    <a:t>Experimental buildings</a:t>
                  </a:r>
                  <a:endParaRPr lang="en-GB" sz="1200" dirty="0"/>
                </a:p>
              </p:txBody>
            </p:sp>
            <p:cxnSp>
              <p:nvCxnSpPr>
                <p:cNvPr id="121" name="Straight Arrow Connector 120"/>
                <p:cNvCxnSpPr/>
                <p:nvPr/>
              </p:nvCxnSpPr>
              <p:spPr>
                <a:xfrm>
                  <a:off x="1621231" y="4326773"/>
                  <a:ext cx="5448300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/>
                <p:cNvCxnSpPr/>
                <p:nvPr/>
              </p:nvCxnSpPr>
              <p:spPr>
                <a:xfrm>
                  <a:off x="7069531" y="4144253"/>
                  <a:ext cx="0" cy="33869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/>
                <p:cNvCxnSpPr/>
                <p:nvPr/>
              </p:nvCxnSpPr>
              <p:spPr>
                <a:xfrm>
                  <a:off x="1624845" y="4144253"/>
                  <a:ext cx="0" cy="33869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4" name="TextBox 123"/>
                <p:cNvSpPr txBox="1"/>
                <p:nvPr/>
              </p:nvSpPr>
              <p:spPr>
                <a:xfrm>
                  <a:off x="3927459" y="4018557"/>
                  <a:ext cx="112612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400" dirty="0" smtClean="0"/>
                    <a:t>2140m</a:t>
                  </a:r>
                  <a:endParaRPr lang="en-GB" sz="1400" dirty="0"/>
                </a:p>
              </p:txBody>
            </p:sp>
            <p:cxnSp>
              <p:nvCxnSpPr>
                <p:cNvPr id="125" name="Straight Connector 124"/>
                <p:cNvCxnSpPr/>
                <p:nvPr/>
              </p:nvCxnSpPr>
              <p:spPr>
                <a:xfrm flipH="1">
                  <a:off x="1621231" y="5029495"/>
                  <a:ext cx="6230" cy="73683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" name="Straight Connector 125"/>
                <p:cNvCxnSpPr/>
                <p:nvPr/>
              </p:nvCxnSpPr>
              <p:spPr>
                <a:xfrm flipH="1">
                  <a:off x="2796496" y="5519732"/>
                  <a:ext cx="5835" cy="24793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Arrow Connector 127"/>
                <p:cNvCxnSpPr/>
                <p:nvPr/>
              </p:nvCxnSpPr>
              <p:spPr>
                <a:xfrm>
                  <a:off x="1610436" y="5631869"/>
                  <a:ext cx="1181100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9" name="TextBox 128"/>
                <p:cNvSpPr txBox="1"/>
                <p:nvPr/>
              </p:nvSpPr>
              <p:spPr>
                <a:xfrm>
                  <a:off x="1914837" y="5601469"/>
                  <a:ext cx="79007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400" dirty="0" smtClean="0"/>
                    <a:t>420m</a:t>
                  </a:r>
                  <a:endParaRPr lang="en-GB" sz="1400" dirty="0"/>
                </a:p>
              </p:txBody>
            </p:sp>
            <p:cxnSp>
              <p:nvCxnSpPr>
                <p:cNvPr id="130" name="Straight Connector 129"/>
                <p:cNvCxnSpPr/>
                <p:nvPr/>
              </p:nvCxnSpPr>
              <p:spPr>
                <a:xfrm>
                  <a:off x="2493010" y="5181487"/>
                  <a:ext cx="0" cy="30365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1" name="TextBox 130"/>
                <p:cNvSpPr txBox="1"/>
                <p:nvPr/>
              </p:nvSpPr>
              <p:spPr>
                <a:xfrm>
                  <a:off x="3309963" y="5361229"/>
                  <a:ext cx="79007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400" dirty="0" smtClean="0"/>
                    <a:t>880m</a:t>
                  </a:r>
                  <a:endParaRPr lang="en-GB" sz="1400" dirty="0"/>
                </a:p>
              </p:txBody>
            </p:sp>
            <p:cxnSp>
              <p:nvCxnSpPr>
                <p:cNvPr id="132" name="Straight Arrow Connector 131"/>
                <p:cNvCxnSpPr/>
                <p:nvPr/>
              </p:nvCxnSpPr>
              <p:spPr>
                <a:xfrm flipV="1">
                  <a:off x="2493010" y="5372483"/>
                  <a:ext cx="2232660" cy="5397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Straight Connector 132"/>
                <p:cNvCxnSpPr/>
                <p:nvPr/>
              </p:nvCxnSpPr>
              <p:spPr>
                <a:xfrm flipV="1">
                  <a:off x="1621231" y="4923325"/>
                  <a:ext cx="7362982" cy="304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05" name="Rectangle 104"/>
            <p:cNvSpPr/>
            <p:nvPr/>
          </p:nvSpPr>
          <p:spPr>
            <a:xfrm>
              <a:off x="5194191" y="5742447"/>
              <a:ext cx="80962" cy="785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5275153" y="5742447"/>
              <a:ext cx="45719" cy="785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4963500" y="5406565"/>
              <a:ext cx="80962" cy="785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4917781" y="5406564"/>
              <a:ext cx="45719" cy="785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6" name="Freeform 115"/>
            <p:cNvSpPr/>
            <p:nvPr/>
          </p:nvSpPr>
          <p:spPr>
            <a:xfrm>
              <a:off x="5124353" y="5706025"/>
              <a:ext cx="61553" cy="161264"/>
            </a:xfrm>
            <a:custGeom>
              <a:avLst/>
              <a:gdLst>
                <a:gd name="connsiteX0" fmla="*/ 55781 w 58956"/>
                <a:gd name="connsiteY0" fmla="*/ 0 h 187325"/>
                <a:gd name="connsiteX1" fmla="*/ 8156 w 58956"/>
                <a:gd name="connsiteY1" fmla="*/ 47625 h 187325"/>
                <a:gd name="connsiteX2" fmla="*/ 4981 w 58956"/>
                <a:gd name="connsiteY2" fmla="*/ 139700 h 187325"/>
                <a:gd name="connsiteX3" fmla="*/ 58956 w 58956"/>
                <a:gd name="connsiteY3" fmla="*/ 187325 h 18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956" h="187325">
                  <a:moveTo>
                    <a:pt x="55781" y="0"/>
                  </a:moveTo>
                  <a:cubicBezTo>
                    <a:pt x="36202" y="12171"/>
                    <a:pt x="16623" y="24342"/>
                    <a:pt x="8156" y="47625"/>
                  </a:cubicBezTo>
                  <a:cubicBezTo>
                    <a:pt x="-311" y="70908"/>
                    <a:pt x="-3486" y="116417"/>
                    <a:pt x="4981" y="139700"/>
                  </a:cubicBezTo>
                  <a:cubicBezTo>
                    <a:pt x="13448" y="162983"/>
                    <a:pt x="36202" y="175154"/>
                    <a:pt x="58956" y="187325"/>
                  </a:cubicBezTo>
                </a:path>
              </a:pathLst>
            </a:custGeom>
            <a:noFill/>
            <a:ln w="9525">
              <a:solidFill>
                <a:schemeClr val="tx2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7" name="Straight Connector 116"/>
            <p:cNvCxnSpPr/>
            <p:nvPr/>
          </p:nvCxnSpPr>
          <p:spPr>
            <a:xfrm>
              <a:off x="5177028" y="5706025"/>
              <a:ext cx="336121" cy="940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5188447" y="5867289"/>
              <a:ext cx="322052" cy="940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9" name="Freeform 118"/>
            <p:cNvSpPr/>
            <p:nvPr/>
          </p:nvSpPr>
          <p:spPr>
            <a:xfrm flipH="1">
              <a:off x="5502582" y="5706025"/>
              <a:ext cx="61553" cy="161264"/>
            </a:xfrm>
            <a:custGeom>
              <a:avLst/>
              <a:gdLst>
                <a:gd name="connsiteX0" fmla="*/ 55781 w 58956"/>
                <a:gd name="connsiteY0" fmla="*/ 0 h 187325"/>
                <a:gd name="connsiteX1" fmla="*/ 8156 w 58956"/>
                <a:gd name="connsiteY1" fmla="*/ 47625 h 187325"/>
                <a:gd name="connsiteX2" fmla="*/ 4981 w 58956"/>
                <a:gd name="connsiteY2" fmla="*/ 139700 h 187325"/>
                <a:gd name="connsiteX3" fmla="*/ 58956 w 58956"/>
                <a:gd name="connsiteY3" fmla="*/ 187325 h 18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956" h="187325">
                  <a:moveTo>
                    <a:pt x="55781" y="0"/>
                  </a:moveTo>
                  <a:cubicBezTo>
                    <a:pt x="36202" y="12171"/>
                    <a:pt x="16623" y="24342"/>
                    <a:pt x="8156" y="47625"/>
                  </a:cubicBezTo>
                  <a:cubicBezTo>
                    <a:pt x="-311" y="70908"/>
                    <a:pt x="-3486" y="116417"/>
                    <a:pt x="4981" y="139700"/>
                  </a:cubicBezTo>
                  <a:cubicBezTo>
                    <a:pt x="13448" y="162983"/>
                    <a:pt x="36202" y="175154"/>
                    <a:pt x="58956" y="187325"/>
                  </a:cubicBezTo>
                </a:path>
              </a:pathLst>
            </a:custGeom>
            <a:noFill/>
            <a:ln w="9525">
              <a:solidFill>
                <a:schemeClr val="tx2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27" name="Straight Connector 126"/>
            <p:cNvCxnSpPr/>
            <p:nvPr/>
          </p:nvCxnSpPr>
          <p:spPr>
            <a:xfrm>
              <a:off x="4829467" y="5862599"/>
              <a:ext cx="336121" cy="940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Freeform 136"/>
            <p:cNvSpPr/>
            <p:nvPr/>
          </p:nvSpPr>
          <p:spPr>
            <a:xfrm>
              <a:off x="4731266" y="5789587"/>
              <a:ext cx="95660" cy="73012"/>
            </a:xfrm>
            <a:custGeom>
              <a:avLst/>
              <a:gdLst>
                <a:gd name="connsiteX0" fmla="*/ 0 w 100013"/>
                <a:gd name="connsiteY0" fmla="*/ 0 h 87715"/>
                <a:gd name="connsiteX1" fmla="*/ 19050 w 100013"/>
                <a:gd name="connsiteY1" fmla="*/ 80962 h 87715"/>
                <a:gd name="connsiteX2" fmla="*/ 100013 w 100013"/>
                <a:gd name="connsiteY2" fmla="*/ 83343 h 87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013" h="87715">
                  <a:moveTo>
                    <a:pt x="0" y="0"/>
                  </a:moveTo>
                  <a:cubicBezTo>
                    <a:pt x="1190" y="33536"/>
                    <a:pt x="2381" y="67072"/>
                    <a:pt x="19050" y="80962"/>
                  </a:cubicBezTo>
                  <a:cubicBezTo>
                    <a:pt x="35719" y="94852"/>
                    <a:pt x="85726" y="82946"/>
                    <a:pt x="100013" y="83343"/>
                  </a:cubicBezTo>
                </a:path>
              </a:pathLst>
            </a:custGeom>
            <a:noFill/>
            <a:ln w="9525">
              <a:solidFill>
                <a:schemeClr val="tx2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1" name="Oval 140"/>
            <p:cNvSpPr/>
            <p:nvPr/>
          </p:nvSpPr>
          <p:spPr>
            <a:xfrm>
              <a:off x="5065191" y="5365419"/>
              <a:ext cx="155569" cy="16063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2" name="Freeform 141"/>
            <p:cNvSpPr/>
            <p:nvPr/>
          </p:nvSpPr>
          <p:spPr>
            <a:xfrm>
              <a:off x="4725693" y="5619117"/>
              <a:ext cx="95660" cy="73012"/>
            </a:xfrm>
            <a:custGeom>
              <a:avLst/>
              <a:gdLst>
                <a:gd name="connsiteX0" fmla="*/ 0 w 100013"/>
                <a:gd name="connsiteY0" fmla="*/ 0 h 87715"/>
                <a:gd name="connsiteX1" fmla="*/ 19050 w 100013"/>
                <a:gd name="connsiteY1" fmla="*/ 80962 h 87715"/>
                <a:gd name="connsiteX2" fmla="*/ 100013 w 100013"/>
                <a:gd name="connsiteY2" fmla="*/ 83343 h 87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013" h="87715">
                  <a:moveTo>
                    <a:pt x="0" y="0"/>
                  </a:moveTo>
                  <a:cubicBezTo>
                    <a:pt x="1190" y="33536"/>
                    <a:pt x="2381" y="67072"/>
                    <a:pt x="19050" y="80962"/>
                  </a:cubicBezTo>
                  <a:cubicBezTo>
                    <a:pt x="35719" y="94852"/>
                    <a:pt x="85726" y="82946"/>
                    <a:pt x="100013" y="83343"/>
                  </a:cubicBezTo>
                </a:path>
              </a:pathLst>
            </a:custGeom>
            <a:noFill/>
            <a:ln w="9525"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44" name="Straight Connector 143"/>
            <p:cNvCxnSpPr/>
            <p:nvPr/>
          </p:nvCxnSpPr>
          <p:spPr>
            <a:xfrm flipH="1" flipV="1">
              <a:off x="4727896" y="5633407"/>
              <a:ext cx="3370" cy="156180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94123" y="6301312"/>
            <a:ext cx="597877" cy="556688"/>
          </a:xfrm>
        </p:spPr>
        <p:txBody>
          <a:bodyPr/>
          <a:lstStyle/>
          <a:p>
            <a:fld id="{6D22F896-40B5-4ADD-8801-0D06FADFA095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3479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Central Injector Complex</a:t>
            </a:r>
            <a:endParaRPr lang="en-GB" dirty="0"/>
          </a:p>
        </p:txBody>
      </p:sp>
      <p:sp>
        <p:nvSpPr>
          <p:cNvPr id="178" name="TextBox 177"/>
          <p:cNvSpPr txBox="1"/>
          <p:nvPr/>
        </p:nvSpPr>
        <p:spPr>
          <a:xfrm>
            <a:off x="1610436" y="2306472"/>
            <a:ext cx="786111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Consists of 3 main parts – Drive beam injector, main beam injector and experimental buildings.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Section A-A: Cross sectional geometry of the drive beam injector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Section B-B: Cross sectional geometry of the main beam injector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grpSp>
        <p:nvGrpSpPr>
          <p:cNvPr id="185" name="Group 184"/>
          <p:cNvGrpSpPr/>
          <p:nvPr/>
        </p:nvGrpSpPr>
        <p:grpSpPr>
          <a:xfrm>
            <a:off x="1621231" y="4397075"/>
            <a:ext cx="7362982" cy="1474423"/>
            <a:chOff x="1621231" y="4397075"/>
            <a:chExt cx="7362982" cy="1474423"/>
          </a:xfrm>
        </p:grpSpPr>
        <p:sp>
          <p:nvSpPr>
            <p:cNvPr id="3" name="Rectangle 2"/>
            <p:cNvSpPr/>
            <p:nvPr/>
          </p:nvSpPr>
          <p:spPr>
            <a:xfrm>
              <a:off x="1621231" y="4728045"/>
              <a:ext cx="5448300" cy="76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621231" y="4804245"/>
              <a:ext cx="1181100" cy="7150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/>
            <p:cNvSpPr/>
            <p:nvPr/>
          </p:nvSpPr>
          <p:spPr>
            <a:xfrm>
              <a:off x="2493010" y="5007476"/>
              <a:ext cx="2232660" cy="5075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tangle 4"/>
            <p:cNvSpPr/>
            <p:nvPr/>
          </p:nvSpPr>
          <p:spPr>
            <a:xfrm>
              <a:off x="5208169" y="5081721"/>
              <a:ext cx="80962" cy="7858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ectangle 5"/>
            <p:cNvSpPr/>
            <p:nvPr/>
          </p:nvSpPr>
          <p:spPr>
            <a:xfrm>
              <a:off x="5289131" y="5081721"/>
              <a:ext cx="45719" cy="7858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94191" y="5742447"/>
              <a:ext cx="80962" cy="785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275153" y="5742447"/>
              <a:ext cx="45719" cy="785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130076" y="5565117"/>
              <a:ext cx="80962" cy="7858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084357" y="5565116"/>
              <a:ext cx="45719" cy="7858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963500" y="5406565"/>
              <a:ext cx="80962" cy="785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917781" y="5406564"/>
              <a:ext cx="45719" cy="785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127207" y="5257933"/>
              <a:ext cx="80962" cy="7858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081488" y="5257932"/>
              <a:ext cx="45719" cy="7858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530534" y="5418473"/>
              <a:ext cx="80962" cy="7858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046370" y="5727040"/>
              <a:ext cx="178592" cy="7858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960170" y="5753235"/>
              <a:ext cx="67149" cy="5238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919689" y="5681321"/>
              <a:ext cx="80962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6042082" y="5648935"/>
              <a:ext cx="182879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680285" y="5258772"/>
              <a:ext cx="80962" cy="7858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634566" y="5258771"/>
              <a:ext cx="45719" cy="7858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669482" y="4961329"/>
              <a:ext cx="80962" cy="7858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750444" y="4961328"/>
              <a:ext cx="45719" cy="7858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7361932" y="5756010"/>
              <a:ext cx="80962" cy="7858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7445435" y="5753235"/>
              <a:ext cx="45719" cy="7858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4452732" y="4554503"/>
              <a:ext cx="197643" cy="7858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4428522" y="4471280"/>
              <a:ext cx="246065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4310252" y="4563016"/>
              <a:ext cx="109934" cy="631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6639602" y="5553288"/>
              <a:ext cx="80962" cy="7858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3524249" y="5060228"/>
              <a:ext cx="62865" cy="6078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4428522" y="4666453"/>
              <a:ext cx="246065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4333786" y="4646053"/>
              <a:ext cx="62865" cy="6078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Freeform 8"/>
            <p:cNvSpPr/>
            <p:nvPr/>
          </p:nvSpPr>
          <p:spPr>
            <a:xfrm>
              <a:off x="7987263" y="4562174"/>
              <a:ext cx="996950" cy="882650"/>
            </a:xfrm>
            <a:custGeom>
              <a:avLst/>
              <a:gdLst>
                <a:gd name="connsiteX0" fmla="*/ 552450 w 996950"/>
                <a:gd name="connsiteY0" fmla="*/ 882650 h 882650"/>
                <a:gd name="connsiteX1" fmla="*/ 996950 w 996950"/>
                <a:gd name="connsiteY1" fmla="*/ 501650 h 882650"/>
                <a:gd name="connsiteX2" fmla="*/ 990600 w 996950"/>
                <a:gd name="connsiteY2" fmla="*/ 19050 h 882650"/>
                <a:gd name="connsiteX3" fmla="*/ 0 w 996950"/>
                <a:gd name="connsiteY3" fmla="*/ 0 h 882650"/>
                <a:gd name="connsiteX4" fmla="*/ 12700 w 996950"/>
                <a:gd name="connsiteY4" fmla="*/ 882650 h 882650"/>
                <a:gd name="connsiteX5" fmla="*/ 552450 w 996950"/>
                <a:gd name="connsiteY5" fmla="*/ 882650 h 882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96950" h="882650">
                  <a:moveTo>
                    <a:pt x="552450" y="882650"/>
                  </a:moveTo>
                  <a:lnTo>
                    <a:pt x="996950" y="501650"/>
                  </a:lnTo>
                  <a:cubicBezTo>
                    <a:pt x="994833" y="340783"/>
                    <a:pt x="992717" y="179917"/>
                    <a:pt x="990600" y="19050"/>
                  </a:cubicBezTo>
                  <a:lnTo>
                    <a:pt x="0" y="0"/>
                  </a:lnTo>
                  <a:lnTo>
                    <a:pt x="12700" y="882650"/>
                  </a:lnTo>
                  <a:lnTo>
                    <a:pt x="552450" y="882650"/>
                  </a:ln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60" name="Group 59"/>
            <p:cNvGrpSpPr/>
            <p:nvPr/>
          </p:nvGrpSpPr>
          <p:grpSpPr>
            <a:xfrm>
              <a:off x="5175504" y="5039909"/>
              <a:ext cx="439782" cy="162204"/>
              <a:chOff x="3996933" y="5727040"/>
              <a:chExt cx="439782" cy="162204"/>
            </a:xfrm>
          </p:grpSpPr>
          <p:grpSp>
            <p:nvGrpSpPr>
              <p:cNvPr id="54" name="Group 53"/>
              <p:cNvGrpSpPr/>
              <p:nvPr/>
            </p:nvGrpSpPr>
            <p:grpSpPr>
              <a:xfrm>
                <a:off x="3996933" y="5727040"/>
                <a:ext cx="388796" cy="162204"/>
                <a:chOff x="3996933" y="5727040"/>
                <a:chExt cx="388796" cy="162204"/>
              </a:xfrm>
            </p:grpSpPr>
            <p:grpSp>
              <p:nvGrpSpPr>
                <p:cNvPr id="53" name="Group 52"/>
                <p:cNvGrpSpPr/>
                <p:nvPr/>
              </p:nvGrpSpPr>
              <p:grpSpPr>
                <a:xfrm>
                  <a:off x="3996933" y="5727040"/>
                  <a:ext cx="388796" cy="161264"/>
                  <a:chOff x="3996933" y="5727040"/>
                  <a:chExt cx="388796" cy="161264"/>
                </a:xfrm>
              </p:grpSpPr>
              <p:sp>
                <p:nvSpPr>
                  <p:cNvPr id="48" name="Freeform 47"/>
                  <p:cNvSpPr/>
                  <p:nvPr/>
                </p:nvSpPr>
                <p:spPr>
                  <a:xfrm>
                    <a:off x="3996933" y="5727040"/>
                    <a:ext cx="61553" cy="161264"/>
                  </a:xfrm>
                  <a:custGeom>
                    <a:avLst/>
                    <a:gdLst>
                      <a:gd name="connsiteX0" fmla="*/ 55781 w 58956"/>
                      <a:gd name="connsiteY0" fmla="*/ 0 h 187325"/>
                      <a:gd name="connsiteX1" fmla="*/ 8156 w 58956"/>
                      <a:gd name="connsiteY1" fmla="*/ 47625 h 187325"/>
                      <a:gd name="connsiteX2" fmla="*/ 4981 w 58956"/>
                      <a:gd name="connsiteY2" fmla="*/ 139700 h 187325"/>
                      <a:gd name="connsiteX3" fmla="*/ 58956 w 58956"/>
                      <a:gd name="connsiteY3" fmla="*/ 187325 h 187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8956" h="187325">
                        <a:moveTo>
                          <a:pt x="55781" y="0"/>
                        </a:moveTo>
                        <a:cubicBezTo>
                          <a:pt x="36202" y="12171"/>
                          <a:pt x="16623" y="24342"/>
                          <a:pt x="8156" y="47625"/>
                        </a:cubicBezTo>
                        <a:cubicBezTo>
                          <a:pt x="-311" y="70908"/>
                          <a:pt x="-3486" y="116417"/>
                          <a:pt x="4981" y="139700"/>
                        </a:cubicBezTo>
                        <a:cubicBezTo>
                          <a:pt x="13448" y="162983"/>
                          <a:pt x="36202" y="175154"/>
                          <a:pt x="58956" y="187325"/>
                        </a:cubicBezTo>
                      </a:path>
                    </a:pathLst>
                  </a:custGeom>
                  <a:noFill/>
                  <a:ln>
                    <a:solidFill>
                      <a:srgbClr val="0070C0"/>
                    </a:solidFill>
                    <a:prstDash val="sys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51" name="Straight Connector 50"/>
                  <p:cNvCxnSpPr/>
                  <p:nvPr/>
                </p:nvCxnSpPr>
                <p:spPr>
                  <a:xfrm>
                    <a:off x="4049608" y="5727040"/>
                    <a:ext cx="336121" cy="94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55" name="Straight Connector 54"/>
                <p:cNvCxnSpPr/>
                <p:nvPr/>
              </p:nvCxnSpPr>
              <p:spPr>
                <a:xfrm>
                  <a:off x="4061027" y="5888304"/>
                  <a:ext cx="322052" cy="94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2" name="Freeform 61"/>
              <p:cNvSpPr/>
              <p:nvPr/>
            </p:nvSpPr>
            <p:spPr>
              <a:xfrm flipH="1">
                <a:off x="4375162" y="5727040"/>
                <a:ext cx="61553" cy="161264"/>
              </a:xfrm>
              <a:custGeom>
                <a:avLst/>
                <a:gdLst>
                  <a:gd name="connsiteX0" fmla="*/ 55781 w 58956"/>
                  <a:gd name="connsiteY0" fmla="*/ 0 h 187325"/>
                  <a:gd name="connsiteX1" fmla="*/ 8156 w 58956"/>
                  <a:gd name="connsiteY1" fmla="*/ 47625 h 187325"/>
                  <a:gd name="connsiteX2" fmla="*/ 4981 w 58956"/>
                  <a:gd name="connsiteY2" fmla="*/ 139700 h 187325"/>
                  <a:gd name="connsiteX3" fmla="*/ 58956 w 58956"/>
                  <a:gd name="connsiteY3" fmla="*/ 187325 h 187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956" h="187325">
                    <a:moveTo>
                      <a:pt x="55781" y="0"/>
                    </a:moveTo>
                    <a:cubicBezTo>
                      <a:pt x="36202" y="12171"/>
                      <a:pt x="16623" y="24342"/>
                      <a:pt x="8156" y="47625"/>
                    </a:cubicBezTo>
                    <a:cubicBezTo>
                      <a:pt x="-311" y="70908"/>
                      <a:pt x="-3486" y="116417"/>
                      <a:pt x="4981" y="139700"/>
                    </a:cubicBezTo>
                    <a:cubicBezTo>
                      <a:pt x="13448" y="162983"/>
                      <a:pt x="36202" y="175154"/>
                      <a:pt x="58956" y="187325"/>
                    </a:cubicBezTo>
                  </a:path>
                </a:pathLst>
              </a:custGeom>
              <a:noFill/>
              <a:ln>
                <a:solidFill>
                  <a:srgbClr val="0070C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71" name="Group 70"/>
            <p:cNvGrpSpPr/>
            <p:nvPr/>
          </p:nvGrpSpPr>
          <p:grpSpPr>
            <a:xfrm>
              <a:off x="4804850" y="5206058"/>
              <a:ext cx="439782" cy="162204"/>
              <a:chOff x="3996933" y="5727040"/>
              <a:chExt cx="439782" cy="162204"/>
            </a:xfrm>
          </p:grpSpPr>
          <p:grpSp>
            <p:nvGrpSpPr>
              <p:cNvPr id="72" name="Group 71"/>
              <p:cNvGrpSpPr/>
              <p:nvPr/>
            </p:nvGrpSpPr>
            <p:grpSpPr>
              <a:xfrm>
                <a:off x="3996933" y="5727040"/>
                <a:ext cx="388796" cy="162204"/>
                <a:chOff x="3996933" y="5727040"/>
                <a:chExt cx="388796" cy="162204"/>
              </a:xfrm>
            </p:grpSpPr>
            <p:grpSp>
              <p:nvGrpSpPr>
                <p:cNvPr id="74" name="Group 73"/>
                <p:cNvGrpSpPr/>
                <p:nvPr/>
              </p:nvGrpSpPr>
              <p:grpSpPr>
                <a:xfrm>
                  <a:off x="3996933" y="5727040"/>
                  <a:ext cx="388796" cy="161264"/>
                  <a:chOff x="3996933" y="5727040"/>
                  <a:chExt cx="388796" cy="161264"/>
                </a:xfrm>
              </p:grpSpPr>
              <p:sp>
                <p:nvSpPr>
                  <p:cNvPr id="76" name="Freeform 75"/>
                  <p:cNvSpPr/>
                  <p:nvPr/>
                </p:nvSpPr>
                <p:spPr>
                  <a:xfrm>
                    <a:off x="3996933" y="5727040"/>
                    <a:ext cx="61553" cy="161264"/>
                  </a:xfrm>
                  <a:custGeom>
                    <a:avLst/>
                    <a:gdLst>
                      <a:gd name="connsiteX0" fmla="*/ 55781 w 58956"/>
                      <a:gd name="connsiteY0" fmla="*/ 0 h 187325"/>
                      <a:gd name="connsiteX1" fmla="*/ 8156 w 58956"/>
                      <a:gd name="connsiteY1" fmla="*/ 47625 h 187325"/>
                      <a:gd name="connsiteX2" fmla="*/ 4981 w 58956"/>
                      <a:gd name="connsiteY2" fmla="*/ 139700 h 187325"/>
                      <a:gd name="connsiteX3" fmla="*/ 58956 w 58956"/>
                      <a:gd name="connsiteY3" fmla="*/ 187325 h 187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8956" h="187325">
                        <a:moveTo>
                          <a:pt x="55781" y="0"/>
                        </a:moveTo>
                        <a:cubicBezTo>
                          <a:pt x="36202" y="12171"/>
                          <a:pt x="16623" y="24342"/>
                          <a:pt x="8156" y="47625"/>
                        </a:cubicBezTo>
                        <a:cubicBezTo>
                          <a:pt x="-311" y="70908"/>
                          <a:pt x="-3486" y="116417"/>
                          <a:pt x="4981" y="139700"/>
                        </a:cubicBezTo>
                        <a:cubicBezTo>
                          <a:pt x="13448" y="162983"/>
                          <a:pt x="36202" y="175154"/>
                          <a:pt x="58956" y="187325"/>
                        </a:cubicBezTo>
                      </a:path>
                    </a:pathLst>
                  </a:custGeom>
                  <a:noFill/>
                  <a:ln>
                    <a:solidFill>
                      <a:srgbClr val="0070C0"/>
                    </a:solidFill>
                    <a:prstDash val="sys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77" name="Straight Connector 76"/>
                  <p:cNvCxnSpPr/>
                  <p:nvPr/>
                </p:nvCxnSpPr>
                <p:spPr>
                  <a:xfrm>
                    <a:off x="4049608" y="5727040"/>
                    <a:ext cx="336121" cy="94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75" name="Straight Connector 74"/>
                <p:cNvCxnSpPr/>
                <p:nvPr/>
              </p:nvCxnSpPr>
              <p:spPr>
                <a:xfrm>
                  <a:off x="4061027" y="5888304"/>
                  <a:ext cx="322052" cy="94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3" name="Freeform 72"/>
              <p:cNvSpPr/>
              <p:nvPr/>
            </p:nvSpPr>
            <p:spPr>
              <a:xfrm flipH="1">
                <a:off x="4375162" y="5727040"/>
                <a:ext cx="61553" cy="161264"/>
              </a:xfrm>
              <a:custGeom>
                <a:avLst/>
                <a:gdLst>
                  <a:gd name="connsiteX0" fmla="*/ 55781 w 58956"/>
                  <a:gd name="connsiteY0" fmla="*/ 0 h 187325"/>
                  <a:gd name="connsiteX1" fmla="*/ 8156 w 58956"/>
                  <a:gd name="connsiteY1" fmla="*/ 47625 h 187325"/>
                  <a:gd name="connsiteX2" fmla="*/ 4981 w 58956"/>
                  <a:gd name="connsiteY2" fmla="*/ 139700 h 187325"/>
                  <a:gd name="connsiteX3" fmla="*/ 58956 w 58956"/>
                  <a:gd name="connsiteY3" fmla="*/ 187325 h 187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956" h="187325">
                    <a:moveTo>
                      <a:pt x="55781" y="0"/>
                    </a:moveTo>
                    <a:cubicBezTo>
                      <a:pt x="36202" y="12171"/>
                      <a:pt x="16623" y="24342"/>
                      <a:pt x="8156" y="47625"/>
                    </a:cubicBezTo>
                    <a:cubicBezTo>
                      <a:pt x="-311" y="70908"/>
                      <a:pt x="-3486" y="116417"/>
                      <a:pt x="4981" y="139700"/>
                    </a:cubicBezTo>
                    <a:cubicBezTo>
                      <a:pt x="13448" y="162983"/>
                      <a:pt x="36202" y="175154"/>
                      <a:pt x="58956" y="187325"/>
                    </a:cubicBezTo>
                  </a:path>
                </a:pathLst>
              </a:custGeom>
              <a:noFill/>
              <a:ln>
                <a:solidFill>
                  <a:srgbClr val="0070C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78" name="Group 77"/>
            <p:cNvGrpSpPr/>
            <p:nvPr/>
          </p:nvGrpSpPr>
          <p:grpSpPr>
            <a:xfrm>
              <a:off x="4812223" y="5532648"/>
              <a:ext cx="439782" cy="162204"/>
              <a:chOff x="3996933" y="5727040"/>
              <a:chExt cx="439782" cy="162204"/>
            </a:xfrm>
          </p:grpSpPr>
          <p:grpSp>
            <p:nvGrpSpPr>
              <p:cNvPr id="79" name="Group 78"/>
              <p:cNvGrpSpPr/>
              <p:nvPr/>
            </p:nvGrpSpPr>
            <p:grpSpPr>
              <a:xfrm>
                <a:off x="3996933" y="5727040"/>
                <a:ext cx="388796" cy="162204"/>
                <a:chOff x="3996933" y="5727040"/>
                <a:chExt cx="388796" cy="162204"/>
              </a:xfrm>
            </p:grpSpPr>
            <p:grpSp>
              <p:nvGrpSpPr>
                <p:cNvPr id="81" name="Group 80"/>
                <p:cNvGrpSpPr/>
                <p:nvPr/>
              </p:nvGrpSpPr>
              <p:grpSpPr>
                <a:xfrm>
                  <a:off x="3996933" y="5727040"/>
                  <a:ext cx="388796" cy="161264"/>
                  <a:chOff x="3996933" y="5727040"/>
                  <a:chExt cx="388796" cy="161264"/>
                </a:xfrm>
              </p:grpSpPr>
              <p:sp>
                <p:nvSpPr>
                  <p:cNvPr id="83" name="Freeform 82"/>
                  <p:cNvSpPr/>
                  <p:nvPr/>
                </p:nvSpPr>
                <p:spPr>
                  <a:xfrm>
                    <a:off x="3996933" y="5727040"/>
                    <a:ext cx="61553" cy="161264"/>
                  </a:xfrm>
                  <a:custGeom>
                    <a:avLst/>
                    <a:gdLst>
                      <a:gd name="connsiteX0" fmla="*/ 55781 w 58956"/>
                      <a:gd name="connsiteY0" fmla="*/ 0 h 187325"/>
                      <a:gd name="connsiteX1" fmla="*/ 8156 w 58956"/>
                      <a:gd name="connsiteY1" fmla="*/ 47625 h 187325"/>
                      <a:gd name="connsiteX2" fmla="*/ 4981 w 58956"/>
                      <a:gd name="connsiteY2" fmla="*/ 139700 h 187325"/>
                      <a:gd name="connsiteX3" fmla="*/ 58956 w 58956"/>
                      <a:gd name="connsiteY3" fmla="*/ 187325 h 187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8956" h="187325">
                        <a:moveTo>
                          <a:pt x="55781" y="0"/>
                        </a:moveTo>
                        <a:cubicBezTo>
                          <a:pt x="36202" y="12171"/>
                          <a:pt x="16623" y="24342"/>
                          <a:pt x="8156" y="47625"/>
                        </a:cubicBezTo>
                        <a:cubicBezTo>
                          <a:pt x="-311" y="70908"/>
                          <a:pt x="-3486" y="116417"/>
                          <a:pt x="4981" y="139700"/>
                        </a:cubicBezTo>
                        <a:cubicBezTo>
                          <a:pt x="13448" y="162983"/>
                          <a:pt x="36202" y="175154"/>
                          <a:pt x="58956" y="187325"/>
                        </a:cubicBezTo>
                      </a:path>
                    </a:pathLst>
                  </a:custGeom>
                  <a:noFill/>
                  <a:ln>
                    <a:solidFill>
                      <a:srgbClr val="0070C0"/>
                    </a:solidFill>
                    <a:prstDash val="sys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84" name="Straight Connector 83"/>
                  <p:cNvCxnSpPr/>
                  <p:nvPr/>
                </p:nvCxnSpPr>
                <p:spPr>
                  <a:xfrm>
                    <a:off x="4049608" y="5727040"/>
                    <a:ext cx="336121" cy="94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82" name="Straight Connector 81"/>
                <p:cNvCxnSpPr/>
                <p:nvPr/>
              </p:nvCxnSpPr>
              <p:spPr>
                <a:xfrm>
                  <a:off x="4061027" y="5888304"/>
                  <a:ext cx="322052" cy="94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0" name="Freeform 79"/>
              <p:cNvSpPr/>
              <p:nvPr/>
            </p:nvSpPr>
            <p:spPr>
              <a:xfrm flipH="1">
                <a:off x="4375162" y="5727040"/>
                <a:ext cx="61553" cy="161264"/>
              </a:xfrm>
              <a:custGeom>
                <a:avLst/>
                <a:gdLst>
                  <a:gd name="connsiteX0" fmla="*/ 55781 w 58956"/>
                  <a:gd name="connsiteY0" fmla="*/ 0 h 187325"/>
                  <a:gd name="connsiteX1" fmla="*/ 8156 w 58956"/>
                  <a:gd name="connsiteY1" fmla="*/ 47625 h 187325"/>
                  <a:gd name="connsiteX2" fmla="*/ 4981 w 58956"/>
                  <a:gd name="connsiteY2" fmla="*/ 139700 h 187325"/>
                  <a:gd name="connsiteX3" fmla="*/ 58956 w 58956"/>
                  <a:gd name="connsiteY3" fmla="*/ 187325 h 187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956" h="187325">
                    <a:moveTo>
                      <a:pt x="55781" y="0"/>
                    </a:moveTo>
                    <a:cubicBezTo>
                      <a:pt x="36202" y="12171"/>
                      <a:pt x="16623" y="24342"/>
                      <a:pt x="8156" y="47625"/>
                    </a:cubicBezTo>
                    <a:cubicBezTo>
                      <a:pt x="-311" y="70908"/>
                      <a:pt x="-3486" y="116417"/>
                      <a:pt x="4981" y="139700"/>
                    </a:cubicBezTo>
                    <a:cubicBezTo>
                      <a:pt x="13448" y="162983"/>
                      <a:pt x="36202" y="175154"/>
                      <a:pt x="58956" y="187325"/>
                    </a:cubicBezTo>
                  </a:path>
                </a:pathLst>
              </a:custGeom>
              <a:noFill/>
              <a:ln>
                <a:solidFill>
                  <a:srgbClr val="0070C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85" name="Group 84"/>
            <p:cNvGrpSpPr/>
            <p:nvPr/>
          </p:nvGrpSpPr>
          <p:grpSpPr>
            <a:xfrm>
              <a:off x="5124353" y="5706025"/>
              <a:ext cx="439782" cy="162204"/>
              <a:chOff x="3999136" y="5716252"/>
              <a:chExt cx="439782" cy="162204"/>
            </a:xfrm>
          </p:grpSpPr>
          <p:grpSp>
            <p:nvGrpSpPr>
              <p:cNvPr id="86" name="Group 85"/>
              <p:cNvGrpSpPr/>
              <p:nvPr/>
            </p:nvGrpSpPr>
            <p:grpSpPr>
              <a:xfrm>
                <a:off x="3999136" y="5716252"/>
                <a:ext cx="388796" cy="162204"/>
                <a:chOff x="3999136" y="5716252"/>
                <a:chExt cx="388796" cy="162204"/>
              </a:xfrm>
            </p:grpSpPr>
            <p:grpSp>
              <p:nvGrpSpPr>
                <p:cNvPr id="88" name="Group 87"/>
                <p:cNvGrpSpPr/>
                <p:nvPr/>
              </p:nvGrpSpPr>
              <p:grpSpPr>
                <a:xfrm>
                  <a:off x="3999136" y="5716252"/>
                  <a:ext cx="388796" cy="161264"/>
                  <a:chOff x="3999136" y="5716252"/>
                  <a:chExt cx="388796" cy="161264"/>
                </a:xfrm>
              </p:grpSpPr>
              <p:sp>
                <p:nvSpPr>
                  <p:cNvPr id="90" name="Freeform 89"/>
                  <p:cNvSpPr/>
                  <p:nvPr/>
                </p:nvSpPr>
                <p:spPr>
                  <a:xfrm>
                    <a:off x="3999136" y="5716252"/>
                    <a:ext cx="61553" cy="161264"/>
                  </a:xfrm>
                  <a:custGeom>
                    <a:avLst/>
                    <a:gdLst>
                      <a:gd name="connsiteX0" fmla="*/ 55781 w 58956"/>
                      <a:gd name="connsiteY0" fmla="*/ 0 h 187325"/>
                      <a:gd name="connsiteX1" fmla="*/ 8156 w 58956"/>
                      <a:gd name="connsiteY1" fmla="*/ 47625 h 187325"/>
                      <a:gd name="connsiteX2" fmla="*/ 4981 w 58956"/>
                      <a:gd name="connsiteY2" fmla="*/ 139700 h 187325"/>
                      <a:gd name="connsiteX3" fmla="*/ 58956 w 58956"/>
                      <a:gd name="connsiteY3" fmla="*/ 187325 h 187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8956" h="187325">
                        <a:moveTo>
                          <a:pt x="55781" y="0"/>
                        </a:moveTo>
                        <a:cubicBezTo>
                          <a:pt x="36202" y="12171"/>
                          <a:pt x="16623" y="24342"/>
                          <a:pt x="8156" y="47625"/>
                        </a:cubicBezTo>
                        <a:cubicBezTo>
                          <a:pt x="-311" y="70908"/>
                          <a:pt x="-3486" y="116417"/>
                          <a:pt x="4981" y="139700"/>
                        </a:cubicBezTo>
                        <a:cubicBezTo>
                          <a:pt x="13448" y="162983"/>
                          <a:pt x="36202" y="175154"/>
                          <a:pt x="58956" y="187325"/>
                        </a:cubicBezTo>
                      </a:path>
                    </a:pathLst>
                  </a:custGeom>
                  <a:noFill/>
                  <a:ln>
                    <a:solidFill>
                      <a:schemeClr val="tx2">
                        <a:lumMod val="75000"/>
                      </a:schemeClr>
                    </a:solidFill>
                    <a:prstDash val="sys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92" name="Straight Connector 91"/>
                  <p:cNvCxnSpPr/>
                  <p:nvPr/>
                </p:nvCxnSpPr>
                <p:spPr>
                  <a:xfrm>
                    <a:off x="4051811" y="5716252"/>
                    <a:ext cx="336121" cy="940"/>
                  </a:xfrm>
                  <a:prstGeom prst="line">
                    <a:avLst/>
                  </a:prstGeom>
                  <a:ln>
                    <a:solidFill>
                      <a:schemeClr val="tx2">
                        <a:lumMod val="75000"/>
                      </a:schemeClr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89" name="Straight Connector 88"/>
                <p:cNvCxnSpPr/>
                <p:nvPr/>
              </p:nvCxnSpPr>
              <p:spPr>
                <a:xfrm>
                  <a:off x="4063230" y="5877516"/>
                  <a:ext cx="322052" cy="940"/>
                </a:xfrm>
                <a:prstGeom prst="line">
                  <a:avLst/>
                </a:prstGeom>
                <a:ln>
                  <a:solidFill>
                    <a:schemeClr val="tx2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7" name="Freeform 86"/>
              <p:cNvSpPr/>
              <p:nvPr/>
            </p:nvSpPr>
            <p:spPr>
              <a:xfrm flipH="1">
                <a:off x="4377365" y="5716252"/>
                <a:ext cx="61553" cy="161264"/>
              </a:xfrm>
              <a:custGeom>
                <a:avLst/>
                <a:gdLst>
                  <a:gd name="connsiteX0" fmla="*/ 55781 w 58956"/>
                  <a:gd name="connsiteY0" fmla="*/ 0 h 187325"/>
                  <a:gd name="connsiteX1" fmla="*/ 8156 w 58956"/>
                  <a:gd name="connsiteY1" fmla="*/ 47625 h 187325"/>
                  <a:gd name="connsiteX2" fmla="*/ 4981 w 58956"/>
                  <a:gd name="connsiteY2" fmla="*/ 139700 h 187325"/>
                  <a:gd name="connsiteX3" fmla="*/ 58956 w 58956"/>
                  <a:gd name="connsiteY3" fmla="*/ 187325 h 187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956" h="187325">
                    <a:moveTo>
                      <a:pt x="55781" y="0"/>
                    </a:moveTo>
                    <a:cubicBezTo>
                      <a:pt x="36202" y="12171"/>
                      <a:pt x="16623" y="24342"/>
                      <a:pt x="8156" y="47625"/>
                    </a:cubicBezTo>
                    <a:cubicBezTo>
                      <a:pt x="-311" y="70908"/>
                      <a:pt x="-3486" y="116417"/>
                      <a:pt x="4981" y="139700"/>
                    </a:cubicBezTo>
                    <a:cubicBezTo>
                      <a:pt x="13448" y="162983"/>
                      <a:pt x="36202" y="175154"/>
                      <a:pt x="58956" y="187325"/>
                    </a:cubicBezTo>
                  </a:path>
                </a:pathLst>
              </a:custGeom>
              <a:noFill/>
              <a:ln>
                <a:solidFill>
                  <a:schemeClr val="tx2">
                    <a:lumMod val="75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93" name="Straight Connector 92"/>
            <p:cNvCxnSpPr/>
            <p:nvPr/>
          </p:nvCxnSpPr>
          <p:spPr>
            <a:xfrm flipV="1">
              <a:off x="4726747" y="5032855"/>
              <a:ext cx="799880" cy="2169"/>
            </a:xfrm>
            <a:prstGeom prst="line">
              <a:avLst/>
            </a:prstGeom>
            <a:ln>
              <a:solidFill>
                <a:srgbClr val="0070C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>
              <a:stCxn id="154" idx="0"/>
              <a:endCxn id="8" idx="3"/>
            </p:cNvCxnSpPr>
            <p:nvPr/>
          </p:nvCxnSpPr>
          <p:spPr>
            <a:xfrm flipH="1" flipV="1">
              <a:off x="4725670" y="5032855"/>
              <a:ext cx="23" cy="586262"/>
            </a:xfrm>
            <a:prstGeom prst="line">
              <a:avLst/>
            </a:prstGeom>
            <a:ln>
              <a:solidFill>
                <a:srgbClr val="0070C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>
              <a:off x="4829467" y="5862599"/>
              <a:ext cx="336121" cy="940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Freeform 97"/>
            <p:cNvSpPr/>
            <p:nvPr/>
          </p:nvSpPr>
          <p:spPr>
            <a:xfrm>
              <a:off x="4731266" y="5789587"/>
              <a:ext cx="95660" cy="73012"/>
            </a:xfrm>
            <a:custGeom>
              <a:avLst/>
              <a:gdLst>
                <a:gd name="connsiteX0" fmla="*/ 0 w 100013"/>
                <a:gd name="connsiteY0" fmla="*/ 0 h 87715"/>
                <a:gd name="connsiteX1" fmla="*/ 19050 w 100013"/>
                <a:gd name="connsiteY1" fmla="*/ 80962 h 87715"/>
                <a:gd name="connsiteX2" fmla="*/ 100013 w 100013"/>
                <a:gd name="connsiteY2" fmla="*/ 83343 h 87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013" h="87715">
                  <a:moveTo>
                    <a:pt x="0" y="0"/>
                  </a:moveTo>
                  <a:cubicBezTo>
                    <a:pt x="1190" y="33536"/>
                    <a:pt x="2381" y="67072"/>
                    <a:pt x="19050" y="80962"/>
                  </a:cubicBezTo>
                  <a:cubicBezTo>
                    <a:pt x="35719" y="94852"/>
                    <a:pt x="85726" y="82946"/>
                    <a:pt x="100013" y="83343"/>
                  </a:cubicBezTo>
                </a:path>
              </a:pathLst>
            </a:custGeom>
            <a:noFill/>
            <a:ln>
              <a:solidFill>
                <a:schemeClr val="tx2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0" name="Straight Connector 99"/>
            <p:cNvCxnSpPr/>
            <p:nvPr/>
          </p:nvCxnSpPr>
          <p:spPr>
            <a:xfrm flipV="1">
              <a:off x="5119809" y="5200529"/>
              <a:ext cx="202837" cy="1224"/>
            </a:xfrm>
            <a:prstGeom prst="line">
              <a:avLst/>
            </a:prstGeom>
            <a:ln>
              <a:solidFill>
                <a:srgbClr val="0070C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flipV="1">
              <a:off x="5053585" y="5366532"/>
              <a:ext cx="799880" cy="2169"/>
            </a:xfrm>
            <a:prstGeom prst="line">
              <a:avLst/>
            </a:prstGeom>
            <a:ln>
              <a:solidFill>
                <a:srgbClr val="0070C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 flipV="1">
              <a:off x="5056454" y="5526050"/>
              <a:ext cx="799880" cy="2169"/>
            </a:xfrm>
            <a:prstGeom prst="line">
              <a:avLst/>
            </a:prstGeom>
            <a:ln>
              <a:solidFill>
                <a:srgbClr val="0070C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Oval 105"/>
            <p:cNvSpPr/>
            <p:nvPr/>
          </p:nvSpPr>
          <p:spPr>
            <a:xfrm>
              <a:off x="5065191" y="5365419"/>
              <a:ext cx="155569" cy="16063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1" name="Straight Connector 110"/>
            <p:cNvCxnSpPr/>
            <p:nvPr/>
          </p:nvCxnSpPr>
          <p:spPr>
            <a:xfrm flipH="1">
              <a:off x="5633499" y="5455122"/>
              <a:ext cx="82031" cy="70928"/>
            </a:xfrm>
            <a:prstGeom prst="line">
              <a:avLst/>
            </a:prstGeom>
            <a:ln>
              <a:solidFill>
                <a:srgbClr val="0070C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/>
          </p:nvCxnSpPr>
          <p:spPr>
            <a:xfrm>
              <a:off x="5635966" y="5369696"/>
              <a:ext cx="82031" cy="70928"/>
            </a:xfrm>
            <a:prstGeom prst="line">
              <a:avLst/>
            </a:prstGeom>
            <a:ln>
              <a:solidFill>
                <a:srgbClr val="0070C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/>
          </p:nvCxnSpPr>
          <p:spPr>
            <a:xfrm flipV="1">
              <a:off x="5709391" y="5434411"/>
              <a:ext cx="799880" cy="2169"/>
            </a:xfrm>
            <a:prstGeom prst="line">
              <a:avLst/>
            </a:prstGeom>
            <a:ln>
              <a:solidFill>
                <a:srgbClr val="0070C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/>
          </p:nvCxnSpPr>
          <p:spPr>
            <a:xfrm flipV="1">
              <a:off x="5708812" y="5449124"/>
              <a:ext cx="799880" cy="2169"/>
            </a:xfrm>
            <a:prstGeom prst="line">
              <a:avLst/>
            </a:prstGeom>
            <a:ln>
              <a:solidFill>
                <a:srgbClr val="0070C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7" name="Oval 116"/>
            <p:cNvSpPr/>
            <p:nvPr/>
          </p:nvSpPr>
          <p:spPr>
            <a:xfrm>
              <a:off x="6417685" y="5126605"/>
              <a:ext cx="377049" cy="291868"/>
            </a:xfrm>
            <a:prstGeom prst="ellipse">
              <a:avLst/>
            </a:prstGeom>
            <a:noFill/>
            <a:ln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8" name="Oval 117"/>
            <p:cNvSpPr/>
            <p:nvPr/>
          </p:nvSpPr>
          <p:spPr>
            <a:xfrm>
              <a:off x="7631355" y="4859265"/>
              <a:ext cx="323187" cy="282705"/>
            </a:xfrm>
            <a:prstGeom prst="ellipse">
              <a:avLst/>
            </a:prstGeom>
            <a:noFill/>
            <a:ln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9" name="Straight Connector 118"/>
            <p:cNvCxnSpPr>
              <a:stCxn id="117" idx="0"/>
              <a:endCxn id="118" idx="4"/>
            </p:cNvCxnSpPr>
            <p:nvPr/>
          </p:nvCxnSpPr>
          <p:spPr>
            <a:xfrm>
              <a:off x="6606210" y="5126605"/>
              <a:ext cx="1186739" cy="15365"/>
            </a:xfrm>
            <a:prstGeom prst="line">
              <a:avLst/>
            </a:prstGeom>
            <a:ln>
              <a:solidFill>
                <a:srgbClr val="0070C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Freeform 126"/>
            <p:cNvSpPr/>
            <p:nvPr/>
          </p:nvSpPr>
          <p:spPr>
            <a:xfrm>
              <a:off x="6491287" y="5429250"/>
              <a:ext cx="340812" cy="135866"/>
            </a:xfrm>
            <a:custGeom>
              <a:avLst/>
              <a:gdLst>
                <a:gd name="connsiteX0" fmla="*/ 0 w 361950"/>
                <a:gd name="connsiteY0" fmla="*/ 0 h 119063"/>
                <a:gd name="connsiteX1" fmla="*/ 166687 w 361950"/>
                <a:gd name="connsiteY1" fmla="*/ 23813 h 119063"/>
                <a:gd name="connsiteX2" fmla="*/ 361950 w 361950"/>
                <a:gd name="connsiteY2" fmla="*/ 119063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1950" h="119063">
                  <a:moveTo>
                    <a:pt x="0" y="0"/>
                  </a:moveTo>
                  <a:cubicBezTo>
                    <a:pt x="53181" y="1984"/>
                    <a:pt x="106362" y="3969"/>
                    <a:pt x="166687" y="23813"/>
                  </a:cubicBezTo>
                  <a:cubicBezTo>
                    <a:pt x="227012" y="43657"/>
                    <a:pt x="329406" y="106363"/>
                    <a:pt x="361950" y="119063"/>
                  </a:cubicBezTo>
                </a:path>
              </a:pathLst>
            </a:custGeom>
            <a:noFill/>
            <a:ln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63" name="Straight Connector 162"/>
            <p:cNvCxnSpPr>
              <a:stCxn id="117" idx="4"/>
            </p:cNvCxnSpPr>
            <p:nvPr/>
          </p:nvCxnSpPr>
          <p:spPr>
            <a:xfrm>
              <a:off x="6606210" y="5418473"/>
              <a:ext cx="235592" cy="146643"/>
            </a:xfrm>
            <a:prstGeom prst="line">
              <a:avLst/>
            </a:prstGeom>
            <a:ln>
              <a:solidFill>
                <a:srgbClr val="0070C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>
              <a:stCxn id="3" idx="3"/>
            </p:cNvCxnSpPr>
            <p:nvPr/>
          </p:nvCxnSpPr>
          <p:spPr>
            <a:xfrm flipV="1">
              <a:off x="7069531" y="4762500"/>
              <a:ext cx="460835" cy="3645"/>
            </a:xfrm>
            <a:prstGeom prst="line">
              <a:avLst/>
            </a:prstGeom>
            <a:ln>
              <a:solidFill>
                <a:srgbClr val="0070C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>
              <a:endCxn id="118" idx="0"/>
            </p:cNvCxnSpPr>
            <p:nvPr/>
          </p:nvCxnSpPr>
          <p:spPr>
            <a:xfrm>
              <a:off x="7521183" y="4762500"/>
              <a:ext cx="271766" cy="96765"/>
            </a:xfrm>
            <a:prstGeom prst="line">
              <a:avLst/>
            </a:prstGeom>
            <a:ln>
              <a:solidFill>
                <a:srgbClr val="0070C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0" name="Freeform 169"/>
            <p:cNvSpPr/>
            <p:nvPr/>
          </p:nvSpPr>
          <p:spPr>
            <a:xfrm>
              <a:off x="6518974" y="4397075"/>
              <a:ext cx="1756043" cy="1474423"/>
            </a:xfrm>
            <a:custGeom>
              <a:avLst/>
              <a:gdLst>
                <a:gd name="connsiteX0" fmla="*/ 0 w 1756043"/>
                <a:gd name="connsiteY0" fmla="*/ 1050152 h 1474423"/>
                <a:gd name="connsiteX1" fmla="*/ 204788 w 1756043"/>
                <a:gd name="connsiteY1" fmla="*/ 1107302 h 1474423"/>
                <a:gd name="connsiteX2" fmla="*/ 457200 w 1756043"/>
                <a:gd name="connsiteY2" fmla="*/ 1283515 h 1474423"/>
                <a:gd name="connsiteX3" fmla="*/ 600075 w 1756043"/>
                <a:gd name="connsiteY3" fmla="*/ 1378765 h 1474423"/>
                <a:gd name="connsiteX4" fmla="*/ 800100 w 1756043"/>
                <a:gd name="connsiteY4" fmla="*/ 1445440 h 1474423"/>
                <a:gd name="connsiteX5" fmla="*/ 1023938 w 1756043"/>
                <a:gd name="connsiteY5" fmla="*/ 1474015 h 1474423"/>
                <a:gd name="connsiteX6" fmla="*/ 1266825 w 1756043"/>
                <a:gd name="connsiteY6" fmla="*/ 1426390 h 1474423"/>
                <a:gd name="connsiteX7" fmla="*/ 1443038 w 1756043"/>
                <a:gd name="connsiteY7" fmla="*/ 1316852 h 1474423"/>
                <a:gd name="connsiteX8" fmla="*/ 1624013 w 1756043"/>
                <a:gd name="connsiteY8" fmla="*/ 1135877 h 1474423"/>
                <a:gd name="connsiteX9" fmla="*/ 1733550 w 1756043"/>
                <a:gd name="connsiteY9" fmla="*/ 912040 h 1474423"/>
                <a:gd name="connsiteX10" fmla="*/ 1752600 w 1756043"/>
                <a:gd name="connsiteY10" fmla="*/ 645340 h 1474423"/>
                <a:gd name="connsiteX11" fmla="*/ 1685925 w 1756043"/>
                <a:gd name="connsiteY11" fmla="*/ 421502 h 1474423"/>
                <a:gd name="connsiteX12" fmla="*/ 1514475 w 1756043"/>
                <a:gd name="connsiteY12" fmla="*/ 197665 h 1474423"/>
                <a:gd name="connsiteX13" fmla="*/ 1371600 w 1756043"/>
                <a:gd name="connsiteY13" fmla="*/ 88127 h 1474423"/>
                <a:gd name="connsiteX14" fmla="*/ 1114425 w 1756043"/>
                <a:gd name="connsiteY14" fmla="*/ 7165 h 1474423"/>
                <a:gd name="connsiteX15" fmla="*/ 952500 w 1756043"/>
                <a:gd name="connsiteY15" fmla="*/ 2402 h 1474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756043" h="1474423">
                  <a:moveTo>
                    <a:pt x="0" y="1050152"/>
                  </a:moveTo>
                  <a:cubicBezTo>
                    <a:pt x="64294" y="1059280"/>
                    <a:pt x="128588" y="1068408"/>
                    <a:pt x="204788" y="1107302"/>
                  </a:cubicBezTo>
                  <a:cubicBezTo>
                    <a:pt x="280988" y="1146196"/>
                    <a:pt x="391319" y="1238271"/>
                    <a:pt x="457200" y="1283515"/>
                  </a:cubicBezTo>
                  <a:cubicBezTo>
                    <a:pt x="523081" y="1328759"/>
                    <a:pt x="542925" y="1351778"/>
                    <a:pt x="600075" y="1378765"/>
                  </a:cubicBezTo>
                  <a:cubicBezTo>
                    <a:pt x="657225" y="1405752"/>
                    <a:pt x="729456" y="1429565"/>
                    <a:pt x="800100" y="1445440"/>
                  </a:cubicBezTo>
                  <a:cubicBezTo>
                    <a:pt x="870744" y="1461315"/>
                    <a:pt x="946151" y="1477190"/>
                    <a:pt x="1023938" y="1474015"/>
                  </a:cubicBezTo>
                  <a:cubicBezTo>
                    <a:pt x="1101725" y="1470840"/>
                    <a:pt x="1196975" y="1452584"/>
                    <a:pt x="1266825" y="1426390"/>
                  </a:cubicBezTo>
                  <a:cubicBezTo>
                    <a:pt x="1336675" y="1400196"/>
                    <a:pt x="1383507" y="1365271"/>
                    <a:pt x="1443038" y="1316852"/>
                  </a:cubicBezTo>
                  <a:cubicBezTo>
                    <a:pt x="1502569" y="1268433"/>
                    <a:pt x="1575594" y="1203346"/>
                    <a:pt x="1624013" y="1135877"/>
                  </a:cubicBezTo>
                  <a:cubicBezTo>
                    <a:pt x="1672432" y="1068408"/>
                    <a:pt x="1712119" y="993796"/>
                    <a:pt x="1733550" y="912040"/>
                  </a:cubicBezTo>
                  <a:cubicBezTo>
                    <a:pt x="1754981" y="830284"/>
                    <a:pt x="1760537" y="727096"/>
                    <a:pt x="1752600" y="645340"/>
                  </a:cubicBezTo>
                  <a:cubicBezTo>
                    <a:pt x="1744663" y="563584"/>
                    <a:pt x="1725612" y="496114"/>
                    <a:pt x="1685925" y="421502"/>
                  </a:cubicBezTo>
                  <a:cubicBezTo>
                    <a:pt x="1646238" y="346890"/>
                    <a:pt x="1566862" y="253227"/>
                    <a:pt x="1514475" y="197665"/>
                  </a:cubicBezTo>
                  <a:cubicBezTo>
                    <a:pt x="1462088" y="142103"/>
                    <a:pt x="1438275" y="119877"/>
                    <a:pt x="1371600" y="88127"/>
                  </a:cubicBezTo>
                  <a:cubicBezTo>
                    <a:pt x="1304925" y="56377"/>
                    <a:pt x="1184275" y="21452"/>
                    <a:pt x="1114425" y="7165"/>
                  </a:cubicBezTo>
                  <a:cubicBezTo>
                    <a:pt x="1044575" y="-7122"/>
                    <a:pt x="975519" y="4783"/>
                    <a:pt x="952500" y="2402"/>
                  </a:cubicBezTo>
                </a:path>
              </a:pathLst>
            </a:custGeom>
            <a:noFill/>
            <a:ln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4" name="Freeform 173"/>
            <p:cNvSpPr/>
            <p:nvPr/>
          </p:nvSpPr>
          <p:spPr>
            <a:xfrm>
              <a:off x="7071021" y="4535675"/>
              <a:ext cx="442913" cy="219089"/>
            </a:xfrm>
            <a:custGeom>
              <a:avLst/>
              <a:gdLst>
                <a:gd name="connsiteX0" fmla="*/ 0 w 442913"/>
                <a:gd name="connsiteY0" fmla="*/ 209564 h 219089"/>
                <a:gd name="connsiteX1" fmla="*/ 57150 w 442913"/>
                <a:gd name="connsiteY1" fmla="*/ 204801 h 219089"/>
                <a:gd name="connsiteX2" fmla="*/ 109538 w 442913"/>
                <a:gd name="connsiteY2" fmla="*/ 171464 h 219089"/>
                <a:gd name="connsiteX3" fmla="*/ 128588 w 442913"/>
                <a:gd name="connsiteY3" fmla="*/ 61926 h 219089"/>
                <a:gd name="connsiteX4" fmla="*/ 176213 w 442913"/>
                <a:gd name="connsiteY4" fmla="*/ 9539 h 219089"/>
                <a:gd name="connsiteX5" fmla="*/ 228600 w 442913"/>
                <a:gd name="connsiteY5" fmla="*/ 14 h 219089"/>
                <a:gd name="connsiteX6" fmla="*/ 309563 w 442913"/>
                <a:gd name="connsiteY6" fmla="*/ 9539 h 219089"/>
                <a:gd name="connsiteX7" fmla="*/ 357188 w 442913"/>
                <a:gd name="connsiteY7" fmla="*/ 52401 h 219089"/>
                <a:gd name="connsiteX8" fmla="*/ 371475 w 442913"/>
                <a:gd name="connsiteY8" fmla="*/ 104789 h 219089"/>
                <a:gd name="connsiteX9" fmla="*/ 371475 w 442913"/>
                <a:gd name="connsiteY9" fmla="*/ 166701 h 219089"/>
                <a:gd name="connsiteX10" fmla="*/ 442913 w 442913"/>
                <a:gd name="connsiteY10" fmla="*/ 219089 h 219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42913" h="219089">
                  <a:moveTo>
                    <a:pt x="0" y="209564"/>
                  </a:moveTo>
                  <a:cubicBezTo>
                    <a:pt x="19447" y="210357"/>
                    <a:pt x="38894" y="211151"/>
                    <a:pt x="57150" y="204801"/>
                  </a:cubicBezTo>
                  <a:cubicBezTo>
                    <a:pt x="75406" y="198451"/>
                    <a:pt x="97632" y="195276"/>
                    <a:pt x="109538" y="171464"/>
                  </a:cubicBezTo>
                  <a:cubicBezTo>
                    <a:pt x="121444" y="147652"/>
                    <a:pt x="117476" y="88913"/>
                    <a:pt x="128588" y="61926"/>
                  </a:cubicBezTo>
                  <a:cubicBezTo>
                    <a:pt x="139700" y="34939"/>
                    <a:pt x="159544" y="19858"/>
                    <a:pt x="176213" y="9539"/>
                  </a:cubicBezTo>
                  <a:cubicBezTo>
                    <a:pt x="192882" y="-780"/>
                    <a:pt x="206375" y="14"/>
                    <a:pt x="228600" y="14"/>
                  </a:cubicBezTo>
                  <a:cubicBezTo>
                    <a:pt x="250825" y="14"/>
                    <a:pt x="288132" y="808"/>
                    <a:pt x="309563" y="9539"/>
                  </a:cubicBezTo>
                  <a:cubicBezTo>
                    <a:pt x="330994" y="18270"/>
                    <a:pt x="346869" y="36526"/>
                    <a:pt x="357188" y="52401"/>
                  </a:cubicBezTo>
                  <a:cubicBezTo>
                    <a:pt x="367507" y="68276"/>
                    <a:pt x="369094" y="85739"/>
                    <a:pt x="371475" y="104789"/>
                  </a:cubicBezTo>
                  <a:cubicBezTo>
                    <a:pt x="373856" y="123839"/>
                    <a:pt x="359569" y="147651"/>
                    <a:pt x="371475" y="166701"/>
                  </a:cubicBezTo>
                  <a:cubicBezTo>
                    <a:pt x="383381" y="185751"/>
                    <a:pt x="413147" y="202420"/>
                    <a:pt x="442913" y="219089"/>
                  </a:cubicBezTo>
                </a:path>
              </a:pathLst>
            </a:custGeom>
            <a:noFill/>
            <a:ln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5" name="Freeform 144"/>
            <p:cNvSpPr/>
            <p:nvPr/>
          </p:nvSpPr>
          <p:spPr>
            <a:xfrm flipV="1">
              <a:off x="7150299" y="4762500"/>
              <a:ext cx="314626" cy="187024"/>
            </a:xfrm>
            <a:custGeom>
              <a:avLst/>
              <a:gdLst>
                <a:gd name="connsiteX0" fmla="*/ 0 w 442913"/>
                <a:gd name="connsiteY0" fmla="*/ 209564 h 219089"/>
                <a:gd name="connsiteX1" fmla="*/ 57150 w 442913"/>
                <a:gd name="connsiteY1" fmla="*/ 204801 h 219089"/>
                <a:gd name="connsiteX2" fmla="*/ 109538 w 442913"/>
                <a:gd name="connsiteY2" fmla="*/ 171464 h 219089"/>
                <a:gd name="connsiteX3" fmla="*/ 128588 w 442913"/>
                <a:gd name="connsiteY3" fmla="*/ 61926 h 219089"/>
                <a:gd name="connsiteX4" fmla="*/ 176213 w 442913"/>
                <a:gd name="connsiteY4" fmla="*/ 9539 h 219089"/>
                <a:gd name="connsiteX5" fmla="*/ 228600 w 442913"/>
                <a:gd name="connsiteY5" fmla="*/ 14 h 219089"/>
                <a:gd name="connsiteX6" fmla="*/ 309563 w 442913"/>
                <a:gd name="connsiteY6" fmla="*/ 9539 h 219089"/>
                <a:gd name="connsiteX7" fmla="*/ 357188 w 442913"/>
                <a:gd name="connsiteY7" fmla="*/ 52401 h 219089"/>
                <a:gd name="connsiteX8" fmla="*/ 371475 w 442913"/>
                <a:gd name="connsiteY8" fmla="*/ 104789 h 219089"/>
                <a:gd name="connsiteX9" fmla="*/ 371475 w 442913"/>
                <a:gd name="connsiteY9" fmla="*/ 166701 h 219089"/>
                <a:gd name="connsiteX10" fmla="*/ 442913 w 442913"/>
                <a:gd name="connsiteY10" fmla="*/ 219089 h 219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42913" h="219089">
                  <a:moveTo>
                    <a:pt x="0" y="209564"/>
                  </a:moveTo>
                  <a:cubicBezTo>
                    <a:pt x="19447" y="210357"/>
                    <a:pt x="38894" y="211151"/>
                    <a:pt x="57150" y="204801"/>
                  </a:cubicBezTo>
                  <a:cubicBezTo>
                    <a:pt x="75406" y="198451"/>
                    <a:pt x="97632" y="195276"/>
                    <a:pt x="109538" y="171464"/>
                  </a:cubicBezTo>
                  <a:cubicBezTo>
                    <a:pt x="121444" y="147652"/>
                    <a:pt x="117476" y="88913"/>
                    <a:pt x="128588" y="61926"/>
                  </a:cubicBezTo>
                  <a:cubicBezTo>
                    <a:pt x="139700" y="34939"/>
                    <a:pt x="159544" y="19858"/>
                    <a:pt x="176213" y="9539"/>
                  </a:cubicBezTo>
                  <a:cubicBezTo>
                    <a:pt x="192882" y="-780"/>
                    <a:pt x="206375" y="14"/>
                    <a:pt x="228600" y="14"/>
                  </a:cubicBezTo>
                  <a:cubicBezTo>
                    <a:pt x="250825" y="14"/>
                    <a:pt x="288132" y="808"/>
                    <a:pt x="309563" y="9539"/>
                  </a:cubicBezTo>
                  <a:cubicBezTo>
                    <a:pt x="330994" y="18270"/>
                    <a:pt x="346869" y="36526"/>
                    <a:pt x="357188" y="52401"/>
                  </a:cubicBezTo>
                  <a:cubicBezTo>
                    <a:pt x="367507" y="68276"/>
                    <a:pt x="369094" y="85739"/>
                    <a:pt x="371475" y="104789"/>
                  </a:cubicBezTo>
                  <a:cubicBezTo>
                    <a:pt x="373856" y="123839"/>
                    <a:pt x="359569" y="147651"/>
                    <a:pt x="371475" y="166701"/>
                  </a:cubicBezTo>
                  <a:cubicBezTo>
                    <a:pt x="383381" y="185751"/>
                    <a:pt x="413147" y="202420"/>
                    <a:pt x="442913" y="219089"/>
                  </a:cubicBezTo>
                </a:path>
              </a:pathLst>
            </a:custGeom>
            <a:noFill/>
            <a:ln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81" name="Straight Connector 180"/>
            <p:cNvCxnSpPr>
              <a:stCxn id="170" idx="6"/>
            </p:cNvCxnSpPr>
            <p:nvPr/>
          </p:nvCxnSpPr>
          <p:spPr>
            <a:xfrm flipV="1">
              <a:off x="7785799" y="5565116"/>
              <a:ext cx="920051" cy="258349"/>
            </a:xfrm>
            <a:prstGeom prst="line">
              <a:avLst/>
            </a:prstGeom>
            <a:ln>
              <a:solidFill>
                <a:srgbClr val="0070C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6" name="TextBox 185"/>
          <p:cNvSpPr txBox="1"/>
          <p:nvPr/>
        </p:nvSpPr>
        <p:spPr>
          <a:xfrm>
            <a:off x="1621231" y="4313603"/>
            <a:ext cx="17842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Drive beam injector</a:t>
            </a:r>
            <a:endParaRPr lang="en-GB" sz="1200" dirty="0"/>
          </a:p>
        </p:txBody>
      </p:sp>
      <p:sp>
        <p:nvSpPr>
          <p:cNvPr id="158" name="TextBox 157"/>
          <p:cNvSpPr txBox="1"/>
          <p:nvPr/>
        </p:nvSpPr>
        <p:spPr>
          <a:xfrm>
            <a:off x="9029111" y="4575619"/>
            <a:ext cx="1467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Experimental buildings</a:t>
            </a:r>
            <a:endParaRPr lang="en-GB" sz="1200" dirty="0"/>
          </a:p>
        </p:txBody>
      </p:sp>
      <p:grpSp>
        <p:nvGrpSpPr>
          <p:cNvPr id="104" name="Group 103"/>
          <p:cNvGrpSpPr/>
          <p:nvPr/>
        </p:nvGrpSpPr>
        <p:grpSpPr>
          <a:xfrm>
            <a:off x="3309114" y="4452697"/>
            <a:ext cx="351066" cy="619937"/>
            <a:chOff x="3309114" y="4452697"/>
            <a:chExt cx="351066" cy="619937"/>
          </a:xfrm>
        </p:grpSpPr>
        <p:grpSp>
          <p:nvGrpSpPr>
            <p:cNvPr id="105" name="Group 104"/>
            <p:cNvGrpSpPr/>
            <p:nvPr/>
          </p:nvGrpSpPr>
          <p:grpSpPr>
            <a:xfrm>
              <a:off x="3412179" y="4649904"/>
              <a:ext cx="124750" cy="242665"/>
              <a:chOff x="3412179" y="4649904"/>
              <a:chExt cx="124750" cy="242665"/>
            </a:xfrm>
          </p:grpSpPr>
          <p:cxnSp>
            <p:nvCxnSpPr>
              <p:cNvPr id="109" name="Straight Connector 108"/>
              <p:cNvCxnSpPr/>
              <p:nvPr/>
            </p:nvCxnSpPr>
            <p:spPr>
              <a:xfrm>
                <a:off x="3412179" y="4649904"/>
                <a:ext cx="0" cy="242665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Arrow Connector 109"/>
              <p:cNvCxnSpPr/>
              <p:nvPr/>
            </p:nvCxnSpPr>
            <p:spPr>
              <a:xfrm flipV="1">
                <a:off x="3412179" y="4649904"/>
                <a:ext cx="124750" cy="2920"/>
              </a:xfrm>
              <a:prstGeom prst="straightConnector1">
                <a:avLst/>
              </a:prstGeom>
              <a:ln>
                <a:solidFill>
                  <a:srgbClr val="0070C0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Arrow Connector 111"/>
              <p:cNvCxnSpPr/>
              <p:nvPr/>
            </p:nvCxnSpPr>
            <p:spPr>
              <a:xfrm>
                <a:off x="3412179" y="4892569"/>
                <a:ext cx="118756" cy="0"/>
              </a:xfrm>
              <a:prstGeom prst="straightConnector1">
                <a:avLst/>
              </a:prstGeom>
              <a:ln>
                <a:solidFill>
                  <a:srgbClr val="0070C0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7" name="TextBox 106"/>
            <p:cNvSpPr txBox="1"/>
            <p:nvPr/>
          </p:nvSpPr>
          <p:spPr>
            <a:xfrm>
              <a:off x="3309114" y="4452697"/>
              <a:ext cx="35106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/>
                <a:t>A</a:t>
              </a:r>
              <a:endParaRPr lang="en-GB" sz="1000" dirty="0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3309115" y="4826413"/>
              <a:ext cx="35106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/>
                <a:t>A</a:t>
              </a:r>
              <a:endParaRPr lang="en-GB" sz="1000" dirty="0"/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4410284" y="4740108"/>
            <a:ext cx="363086" cy="623321"/>
            <a:chOff x="3309114" y="4471942"/>
            <a:chExt cx="363086" cy="623321"/>
          </a:xfrm>
        </p:grpSpPr>
        <p:grpSp>
          <p:nvGrpSpPr>
            <p:cNvPr id="120" name="Group 119"/>
            <p:cNvGrpSpPr/>
            <p:nvPr/>
          </p:nvGrpSpPr>
          <p:grpSpPr>
            <a:xfrm>
              <a:off x="3412179" y="4649904"/>
              <a:ext cx="124750" cy="242665"/>
              <a:chOff x="3412179" y="4649904"/>
              <a:chExt cx="124750" cy="242665"/>
            </a:xfrm>
          </p:grpSpPr>
          <p:cxnSp>
            <p:nvCxnSpPr>
              <p:cNvPr id="123" name="Straight Connector 122"/>
              <p:cNvCxnSpPr/>
              <p:nvPr/>
            </p:nvCxnSpPr>
            <p:spPr>
              <a:xfrm>
                <a:off x="3412179" y="4649904"/>
                <a:ext cx="0" cy="242665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Arrow Connector 123"/>
              <p:cNvCxnSpPr/>
              <p:nvPr/>
            </p:nvCxnSpPr>
            <p:spPr>
              <a:xfrm flipV="1">
                <a:off x="3412179" y="4649904"/>
                <a:ext cx="124750" cy="2920"/>
              </a:xfrm>
              <a:prstGeom prst="straightConnector1">
                <a:avLst/>
              </a:prstGeom>
              <a:ln>
                <a:solidFill>
                  <a:srgbClr val="0070C0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Arrow Connector 124"/>
              <p:cNvCxnSpPr/>
              <p:nvPr/>
            </p:nvCxnSpPr>
            <p:spPr>
              <a:xfrm>
                <a:off x="3412179" y="4892569"/>
                <a:ext cx="118756" cy="0"/>
              </a:xfrm>
              <a:prstGeom prst="straightConnector1">
                <a:avLst/>
              </a:prstGeom>
              <a:ln>
                <a:solidFill>
                  <a:srgbClr val="0070C0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1" name="TextBox 120"/>
            <p:cNvSpPr txBox="1"/>
            <p:nvPr/>
          </p:nvSpPr>
          <p:spPr>
            <a:xfrm>
              <a:off x="3321135" y="4471942"/>
              <a:ext cx="35106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/>
                <a:t>B</a:t>
              </a:r>
              <a:endParaRPr lang="en-GB" sz="1000" dirty="0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3309114" y="4849042"/>
              <a:ext cx="35106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/>
                <a:t>B</a:t>
              </a:r>
              <a:endParaRPr lang="en-GB" sz="1000" dirty="0"/>
            </a:p>
          </p:txBody>
        </p:sp>
      </p:grpSp>
      <p:sp>
        <p:nvSpPr>
          <p:cNvPr id="126" name="TextBox 125"/>
          <p:cNvSpPr txBox="1"/>
          <p:nvPr/>
        </p:nvSpPr>
        <p:spPr>
          <a:xfrm>
            <a:off x="2913046" y="5076859"/>
            <a:ext cx="17842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Main beam injector</a:t>
            </a:r>
            <a:endParaRPr lang="en-GB" sz="1200" dirty="0"/>
          </a:p>
        </p:txBody>
      </p:sp>
      <p:cxnSp>
        <p:nvCxnSpPr>
          <p:cNvPr id="128" name="Straight Arrow Connector 127"/>
          <p:cNvCxnSpPr/>
          <p:nvPr/>
        </p:nvCxnSpPr>
        <p:spPr>
          <a:xfrm>
            <a:off x="1621231" y="4326773"/>
            <a:ext cx="544830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7069531" y="4144253"/>
            <a:ext cx="0" cy="3386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1624845" y="4144253"/>
            <a:ext cx="0" cy="3386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TextBox 130"/>
          <p:cNvSpPr txBox="1"/>
          <p:nvPr/>
        </p:nvSpPr>
        <p:spPr>
          <a:xfrm>
            <a:off x="3927459" y="4018557"/>
            <a:ext cx="11261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2140m</a:t>
            </a:r>
            <a:endParaRPr lang="en-GB" sz="1400" dirty="0"/>
          </a:p>
        </p:txBody>
      </p:sp>
      <p:cxnSp>
        <p:nvCxnSpPr>
          <p:cNvPr id="132" name="Straight Connector 131"/>
          <p:cNvCxnSpPr/>
          <p:nvPr/>
        </p:nvCxnSpPr>
        <p:spPr>
          <a:xfrm flipH="1">
            <a:off x="1621231" y="5029495"/>
            <a:ext cx="6230" cy="73683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flipH="1">
            <a:off x="2796496" y="5519732"/>
            <a:ext cx="5835" cy="2479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133"/>
          <p:cNvCxnSpPr/>
          <p:nvPr/>
        </p:nvCxnSpPr>
        <p:spPr>
          <a:xfrm>
            <a:off x="1610436" y="5631869"/>
            <a:ext cx="118110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TextBox 134"/>
          <p:cNvSpPr txBox="1"/>
          <p:nvPr/>
        </p:nvSpPr>
        <p:spPr>
          <a:xfrm>
            <a:off x="1914837" y="5601469"/>
            <a:ext cx="7900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420m</a:t>
            </a:r>
            <a:endParaRPr lang="en-GB" sz="1400" dirty="0"/>
          </a:p>
        </p:txBody>
      </p:sp>
      <p:cxnSp>
        <p:nvCxnSpPr>
          <p:cNvPr id="136" name="Straight Connector 135"/>
          <p:cNvCxnSpPr/>
          <p:nvPr/>
        </p:nvCxnSpPr>
        <p:spPr>
          <a:xfrm>
            <a:off x="2493010" y="5181487"/>
            <a:ext cx="0" cy="30365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>
            <a:off x="4726940" y="5160302"/>
            <a:ext cx="0" cy="30365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extBox 138"/>
          <p:cNvSpPr txBox="1"/>
          <p:nvPr/>
        </p:nvSpPr>
        <p:spPr>
          <a:xfrm>
            <a:off x="3309963" y="5361229"/>
            <a:ext cx="7900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880m</a:t>
            </a:r>
            <a:endParaRPr lang="en-GB" sz="1400" dirty="0"/>
          </a:p>
        </p:txBody>
      </p:sp>
      <p:cxnSp>
        <p:nvCxnSpPr>
          <p:cNvPr id="140" name="Straight Arrow Connector 139"/>
          <p:cNvCxnSpPr/>
          <p:nvPr/>
        </p:nvCxnSpPr>
        <p:spPr>
          <a:xfrm flipV="1">
            <a:off x="2493010" y="5372483"/>
            <a:ext cx="2232660" cy="539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Freeform 153"/>
          <p:cNvSpPr/>
          <p:nvPr/>
        </p:nvSpPr>
        <p:spPr>
          <a:xfrm>
            <a:off x="4725693" y="5619117"/>
            <a:ext cx="95660" cy="73012"/>
          </a:xfrm>
          <a:custGeom>
            <a:avLst/>
            <a:gdLst>
              <a:gd name="connsiteX0" fmla="*/ 0 w 100013"/>
              <a:gd name="connsiteY0" fmla="*/ 0 h 87715"/>
              <a:gd name="connsiteX1" fmla="*/ 19050 w 100013"/>
              <a:gd name="connsiteY1" fmla="*/ 80962 h 87715"/>
              <a:gd name="connsiteX2" fmla="*/ 100013 w 100013"/>
              <a:gd name="connsiteY2" fmla="*/ 83343 h 87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13" h="87715">
                <a:moveTo>
                  <a:pt x="0" y="0"/>
                </a:moveTo>
                <a:cubicBezTo>
                  <a:pt x="1190" y="33536"/>
                  <a:pt x="2381" y="67072"/>
                  <a:pt x="19050" y="80962"/>
                </a:cubicBezTo>
                <a:cubicBezTo>
                  <a:pt x="35719" y="94852"/>
                  <a:pt x="85726" y="82946"/>
                  <a:pt x="100013" y="83343"/>
                </a:cubicBezTo>
              </a:path>
            </a:pathLst>
          </a:custGeom>
          <a:noFill/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5" name="Straight Connector 154"/>
          <p:cNvCxnSpPr>
            <a:stCxn id="98" idx="0"/>
          </p:cNvCxnSpPr>
          <p:nvPr/>
        </p:nvCxnSpPr>
        <p:spPr>
          <a:xfrm flipH="1" flipV="1">
            <a:off x="4727896" y="5633407"/>
            <a:ext cx="3370" cy="15618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/>
          <p:cNvCxnSpPr/>
          <p:nvPr/>
        </p:nvCxnSpPr>
        <p:spPr>
          <a:xfrm flipH="1">
            <a:off x="3433180" y="4399477"/>
            <a:ext cx="4038294" cy="519442"/>
          </a:xfrm>
          <a:prstGeom prst="line">
            <a:avLst/>
          </a:prstGeom>
          <a:ln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/>
          <p:cNvCxnSpPr/>
          <p:nvPr/>
        </p:nvCxnSpPr>
        <p:spPr>
          <a:xfrm flipV="1">
            <a:off x="1621231" y="4923325"/>
            <a:ext cx="7362982" cy="3049"/>
          </a:xfrm>
          <a:prstGeom prst="line">
            <a:avLst/>
          </a:prstGeom>
          <a:ln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Freeform 32"/>
          <p:cNvSpPr/>
          <p:nvPr/>
        </p:nvSpPr>
        <p:spPr>
          <a:xfrm>
            <a:off x="1074057" y="3831654"/>
            <a:ext cx="478972" cy="2133717"/>
          </a:xfrm>
          <a:custGeom>
            <a:avLst/>
            <a:gdLst>
              <a:gd name="connsiteX0" fmla="*/ 0 w 478972"/>
              <a:gd name="connsiteY0" fmla="*/ 2133717 h 2133717"/>
              <a:gd name="connsiteX1" fmla="*/ 14514 w 478972"/>
              <a:gd name="connsiteY1" fmla="*/ 2032117 h 2133717"/>
              <a:gd name="connsiteX2" fmla="*/ 43543 w 478972"/>
              <a:gd name="connsiteY2" fmla="*/ 1770860 h 2133717"/>
              <a:gd name="connsiteX3" fmla="*/ 58057 w 478972"/>
              <a:gd name="connsiteY3" fmla="*/ 1683775 h 2133717"/>
              <a:gd name="connsiteX4" fmla="*/ 72572 w 478972"/>
              <a:gd name="connsiteY4" fmla="*/ 1640232 h 2133717"/>
              <a:gd name="connsiteX5" fmla="*/ 87086 w 478972"/>
              <a:gd name="connsiteY5" fmla="*/ 1567660 h 2133717"/>
              <a:gd name="connsiteX6" fmla="*/ 116114 w 478972"/>
              <a:gd name="connsiteY6" fmla="*/ 1408003 h 2133717"/>
              <a:gd name="connsiteX7" fmla="*/ 145143 w 478972"/>
              <a:gd name="connsiteY7" fmla="*/ 1320917 h 2133717"/>
              <a:gd name="connsiteX8" fmla="*/ 159657 w 478972"/>
              <a:gd name="connsiteY8" fmla="*/ 1277375 h 2133717"/>
              <a:gd name="connsiteX9" fmla="*/ 174172 w 478972"/>
              <a:gd name="connsiteY9" fmla="*/ 1233832 h 2133717"/>
              <a:gd name="connsiteX10" fmla="*/ 188686 w 478972"/>
              <a:gd name="connsiteY10" fmla="*/ 1132232 h 2133717"/>
              <a:gd name="connsiteX11" fmla="*/ 203200 w 478972"/>
              <a:gd name="connsiteY11" fmla="*/ 1001603 h 2133717"/>
              <a:gd name="connsiteX12" fmla="*/ 232229 w 478972"/>
              <a:gd name="connsiteY12" fmla="*/ 914517 h 2133717"/>
              <a:gd name="connsiteX13" fmla="*/ 246743 w 478972"/>
              <a:gd name="connsiteY13" fmla="*/ 870975 h 2133717"/>
              <a:gd name="connsiteX14" fmla="*/ 261257 w 478972"/>
              <a:gd name="connsiteY14" fmla="*/ 827432 h 2133717"/>
              <a:gd name="connsiteX15" fmla="*/ 290286 w 478972"/>
              <a:gd name="connsiteY15" fmla="*/ 711317 h 2133717"/>
              <a:gd name="connsiteX16" fmla="*/ 319314 w 478972"/>
              <a:gd name="connsiteY16" fmla="*/ 493603 h 2133717"/>
              <a:gd name="connsiteX17" fmla="*/ 348343 w 478972"/>
              <a:gd name="connsiteY17" fmla="*/ 406517 h 2133717"/>
              <a:gd name="connsiteX18" fmla="*/ 362857 w 478972"/>
              <a:gd name="connsiteY18" fmla="*/ 362975 h 2133717"/>
              <a:gd name="connsiteX19" fmla="*/ 391886 w 478972"/>
              <a:gd name="connsiteY19" fmla="*/ 246860 h 2133717"/>
              <a:gd name="connsiteX20" fmla="*/ 406400 w 478972"/>
              <a:gd name="connsiteY20" fmla="*/ 174289 h 2133717"/>
              <a:gd name="connsiteX21" fmla="*/ 435429 w 478972"/>
              <a:gd name="connsiteY21" fmla="*/ 87203 h 2133717"/>
              <a:gd name="connsiteX22" fmla="*/ 449943 w 478972"/>
              <a:gd name="connsiteY22" fmla="*/ 43660 h 2133717"/>
              <a:gd name="connsiteX23" fmla="*/ 478972 w 478972"/>
              <a:gd name="connsiteY23" fmla="*/ 117 h 2133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78972" h="2133717">
                <a:moveTo>
                  <a:pt x="0" y="2133717"/>
                </a:moveTo>
                <a:cubicBezTo>
                  <a:pt x="4838" y="2099850"/>
                  <a:pt x="10438" y="2066084"/>
                  <a:pt x="14514" y="2032117"/>
                </a:cubicBezTo>
                <a:cubicBezTo>
                  <a:pt x="24954" y="1945120"/>
                  <a:pt x="29138" y="1857289"/>
                  <a:pt x="43543" y="1770860"/>
                </a:cubicBezTo>
                <a:cubicBezTo>
                  <a:pt x="48381" y="1741832"/>
                  <a:pt x="51673" y="1712503"/>
                  <a:pt x="58057" y="1683775"/>
                </a:cubicBezTo>
                <a:cubicBezTo>
                  <a:pt x="61376" y="1668840"/>
                  <a:pt x="68861" y="1655075"/>
                  <a:pt x="72572" y="1640232"/>
                </a:cubicBezTo>
                <a:cubicBezTo>
                  <a:pt x="78555" y="1616299"/>
                  <a:pt x="82673" y="1591932"/>
                  <a:pt x="87086" y="1567660"/>
                </a:cubicBezTo>
                <a:cubicBezTo>
                  <a:pt x="93120" y="1534474"/>
                  <a:pt x="106337" y="1443851"/>
                  <a:pt x="116114" y="1408003"/>
                </a:cubicBezTo>
                <a:cubicBezTo>
                  <a:pt x="124165" y="1378482"/>
                  <a:pt x="135467" y="1349946"/>
                  <a:pt x="145143" y="1320917"/>
                </a:cubicBezTo>
                <a:lnTo>
                  <a:pt x="159657" y="1277375"/>
                </a:lnTo>
                <a:lnTo>
                  <a:pt x="174172" y="1233832"/>
                </a:lnTo>
                <a:cubicBezTo>
                  <a:pt x="179010" y="1199965"/>
                  <a:pt x="184443" y="1166178"/>
                  <a:pt x="188686" y="1132232"/>
                </a:cubicBezTo>
                <a:cubicBezTo>
                  <a:pt x="194120" y="1088759"/>
                  <a:pt x="194608" y="1044563"/>
                  <a:pt x="203200" y="1001603"/>
                </a:cubicBezTo>
                <a:cubicBezTo>
                  <a:pt x="209201" y="971598"/>
                  <a:pt x="222553" y="943546"/>
                  <a:pt x="232229" y="914517"/>
                </a:cubicBezTo>
                <a:lnTo>
                  <a:pt x="246743" y="870975"/>
                </a:lnTo>
                <a:cubicBezTo>
                  <a:pt x="251581" y="856461"/>
                  <a:pt x="257546" y="842275"/>
                  <a:pt x="261257" y="827432"/>
                </a:cubicBezTo>
                <a:lnTo>
                  <a:pt x="290286" y="711317"/>
                </a:lnTo>
                <a:cubicBezTo>
                  <a:pt x="297275" y="641425"/>
                  <a:pt x="300328" y="563218"/>
                  <a:pt x="319314" y="493603"/>
                </a:cubicBezTo>
                <a:cubicBezTo>
                  <a:pt x="327365" y="464082"/>
                  <a:pt x="338667" y="435546"/>
                  <a:pt x="348343" y="406517"/>
                </a:cubicBezTo>
                <a:cubicBezTo>
                  <a:pt x="353181" y="392003"/>
                  <a:pt x="359146" y="377817"/>
                  <a:pt x="362857" y="362975"/>
                </a:cubicBezTo>
                <a:cubicBezTo>
                  <a:pt x="372533" y="324270"/>
                  <a:pt x="384062" y="285981"/>
                  <a:pt x="391886" y="246860"/>
                </a:cubicBezTo>
                <a:cubicBezTo>
                  <a:pt x="396724" y="222670"/>
                  <a:pt x="399909" y="198089"/>
                  <a:pt x="406400" y="174289"/>
                </a:cubicBezTo>
                <a:cubicBezTo>
                  <a:pt x="414451" y="144768"/>
                  <a:pt x="425753" y="116232"/>
                  <a:pt x="435429" y="87203"/>
                </a:cubicBezTo>
                <a:lnTo>
                  <a:pt x="449943" y="43660"/>
                </a:lnTo>
                <a:cubicBezTo>
                  <a:pt x="465987" y="-4473"/>
                  <a:pt x="449158" y="117"/>
                  <a:pt x="478972" y="117"/>
                </a:cubicBezTo>
              </a:path>
            </a:pathLst>
          </a:cu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9" name="Straight Arrow Connector 38"/>
          <p:cNvCxnSpPr>
            <a:stCxn id="40" idx="3"/>
            <a:endCxn id="33" idx="16"/>
          </p:cNvCxnSpPr>
          <p:nvPr/>
        </p:nvCxnSpPr>
        <p:spPr>
          <a:xfrm>
            <a:off x="928913" y="4016320"/>
            <a:ext cx="464458" cy="30893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203198" y="3831654"/>
            <a:ext cx="725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Road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94123" y="6301312"/>
            <a:ext cx="597877" cy="556688"/>
          </a:xfrm>
        </p:spPr>
        <p:txBody>
          <a:bodyPr/>
          <a:lstStyle/>
          <a:p>
            <a:fld id="{6D22F896-40B5-4ADD-8801-0D06FADFA095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213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>
          <a:xfrm>
            <a:off x="3794125" y="3879568"/>
            <a:ext cx="3949700" cy="2533931"/>
          </a:xfrm>
          <a:prstGeom prst="rect">
            <a:avLst/>
          </a:prstGeom>
          <a:solidFill>
            <a:schemeClr val="accent1">
              <a:lumMod val="20000"/>
              <a:lumOff val="80000"/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Central Injector Complex</a:t>
            </a:r>
            <a:endParaRPr lang="en-GB" dirty="0"/>
          </a:p>
        </p:txBody>
      </p:sp>
      <p:sp>
        <p:nvSpPr>
          <p:cNvPr id="178" name="TextBox 177"/>
          <p:cNvSpPr txBox="1"/>
          <p:nvPr/>
        </p:nvSpPr>
        <p:spPr>
          <a:xfrm>
            <a:off x="1610436" y="2306472"/>
            <a:ext cx="786111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Consist of 3 main parts – Drive beam injector, main beam injector and experimental buildings.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Section A-A: Cross sectional geometry of the drive beam injector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Section B-B: Cross sectional geometry of the main beam injector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4654550" y="4391025"/>
            <a:ext cx="1838325" cy="587374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5530850" y="4978399"/>
            <a:ext cx="95250" cy="260351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5378450" y="5238750"/>
            <a:ext cx="390525" cy="213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/>
          <p:cNvSpPr/>
          <p:nvPr/>
        </p:nvSpPr>
        <p:spPr>
          <a:xfrm>
            <a:off x="6488112" y="4782269"/>
            <a:ext cx="314325" cy="65260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/>
          <p:cNvSpPr/>
          <p:nvPr/>
        </p:nvSpPr>
        <p:spPr>
          <a:xfrm>
            <a:off x="5773737" y="5295179"/>
            <a:ext cx="714375" cy="13969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2" name="Straight Arrow Connector 41"/>
          <p:cNvCxnSpPr/>
          <p:nvPr/>
        </p:nvCxnSpPr>
        <p:spPr>
          <a:xfrm flipH="1">
            <a:off x="4521200" y="4391025"/>
            <a:ext cx="6350" cy="587374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4140200" y="4584700"/>
            <a:ext cx="3873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9m</a:t>
            </a:r>
            <a:endParaRPr lang="en-GB" sz="1100" dirty="0"/>
          </a:p>
        </p:txBody>
      </p:sp>
      <p:cxnSp>
        <p:nvCxnSpPr>
          <p:cNvPr id="101" name="Straight Arrow Connector 100"/>
          <p:cNvCxnSpPr/>
          <p:nvPr/>
        </p:nvCxnSpPr>
        <p:spPr>
          <a:xfrm flipH="1" flipV="1">
            <a:off x="4648200" y="4288834"/>
            <a:ext cx="1847591" cy="3993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/>
          <p:cNvSpPr txBox="1"/>
          <p:nvPr/>
        </p:nvSpPr>
        <p:spPr>
          <a:xfrm>
            <a:off x="5432424" y="4006051"/>
            <a:ext cx="5213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30m</a:t>
            </a:r>
            <a:endParaRPr lang="en-GB" sz="1100" dirty="0"/>
          </a:p>
        </p:txBody>
      </p:sp>
      <p:cxnSp>
        <p:nvCxnSpPr>
          <p:cNvPr id="105" name="Straight Arrow Connector 104"/>
          <p:cNvCxnSpPr/>
          <p:nvPr/>
        </p:nvCxnSpPr>
        <p:spPr>
          <a:xfrm flipH="1">
            <a:off x="5223669" y="4976025"/>
            <a:ext cx="3" cy="254681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/>
          <p:cNvSpPr txBox="1"/>
          <p:nvPr/>
        </p:nvSpPr>
        <p:spPr>
          <a:xfrm>
            <a:off x="4867533" y="4959984"/>
            <a:ext cx="3873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5</a:t>
            </a:r>
            <a:r>
              <a:rPr lang="en-GB" sz="1100" dirty="0" smtClean="0"/>
              <a:t>m</a:t>
            </a:r>
            <a:endParaRPr lang="en-GB" sz="1100" dirty="0"/>
          </a:p>
        </p:txBody>
      </p:sp>
      <p:cxnSp>
        <p:nvCxnSpPr>
          <p:cNvPr id="112" name="Straight Arrow Connector 111"/>
          <p:cNvCxnSpPr/>
          <p:nvPr/>
        </p:nvCxnSpPr>
        <p:spPr>
          <a:xfrm flipH="1">
            <a:off x="5223669" y="5236412"/>
            <a:ext cx="2386" cy="217794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TextBox 112"/>
          <p:cNvSpPr txBox="1"/>
          <p:nvPr/>
        </p:nvSpPr>
        <p:spPr>
          <a:xfrm>
            <a:off x="4867533" y="5211011"/>
            <a:ext cx="3873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3m</a:t>
            </a:r>
            <a:endParaRPr lang="en-GB" sz="1100" dirty="0"/>
          </a:p>
        </p:txBody>
      </p:sp>
      <p:cxnSp>
        <p:nvCxnSpPr>
          <p:cNvPr id="57" name="Straight Connector 56"/>
          <p:cNvCxnSpPr/>
          <p:nvPr/>
        </p:nvCxnSpPr>
        <p:spPr>
          <a:xfrm>
            <a:off x="5088455" y="5236412"/>
            <a:ext cx="18998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 rot="16200000">
            <a:off x="6400800" y="4251035"/>
            <a:ext cx="18998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 rot="16200000">
            <a:off x="4559559" y="4238081"/>
            <a:ext cx="18998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>
            <a:off x="4426208" y="4393449"/>
            <a:ext cx="18998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4426467" y="4980823"/>
            <a:ext cx="18998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5088455" y="5452082"/>
            <a:ext cx="18998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 flipV="1">
            <a:off x="5772150" y="5548199"/>
            <a:ext cx="0" cy="1899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 flipV="1">
            <a:off x="5382678" y="5548199"/>
            <a:ext cx="0" cy="1899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flipV="1">
            <a:off x="5378450" y="5593556"/>
            <a:ext cx="390525" cy="7144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/>
          <p:cNvSpPr txBox="1"/>
          <p:nvPr/>
        </p:nvSpPr>
        <p:spPr>
          <a:xfrm>
            <a:off x="5411253" y="5609373"/>
            <a:ext cx="3873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6m</a:t>
            </a:r>
            <a:endParaRPr lang="en-GB" sz="1100" dirty="0"/>
          </a:p>
        </p:txBody>
      </p:sp>
      <p:sp>
        <p:nvSpPr>
          <p:cNvPr id="135" name="TextBox 134"/>
          <p:cNvSpPr txBox="1"/>
          <p:nvPr/>
        </p:nvSpPr>
        <p:spPr>
          <a:xfrm>
            <a:off x="5890815" y="5602321"/>
            <a:ext cx="50190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12m</a:t>
            </a:r>
            <a:endParaRPr lang="en-GB" sz="1100" dirty="0"/>
          </a:p>
        </p:txBody>
      </p:sp>
      <p:cxnSp>
        <p:nvCxnSpPr>
          <p:cNvPr id="136" name="Straight Arrow Connector 135"/>
          <p:cNvCxnSpPr/>
          <p:nvPr/>
        </p:nvCxnSpPr>
        <p:spPr>
          <a:xfrm flipH="1">
            <a:off x="5775064" y="5593556"/>
            <a:ext cx="713048" cy="3152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 flipV="1">
            <a:off x="6488112" y="5544230"/>
            <a:ext cx="0" cy="1899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TextBox 140"/>
          <p:cNvSpPr txBox="1"/>
          <p:nvPr/>
        </p:nvSpPr>
        <p:spPr>
          <a:xfrm>
            <a:off x="6967536" y="4972560"/>
            <a:ext cx="4746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10m</a:t>
            </a:r>
            <a:endParaRPr lang="en-GB" sz="1100" dirty="0"/>
          </a:p>
        </p:txBody>
      </p:sp>
      <p:cxnSp>
        <p:nvCxnSpPr>
          <p:cNvPr id="142" name="Straight Arrow Connector 141"/>
          <p:cNvCxnSpPr/>
          <p:nvPr/>
        </p:nvCxnSpPr>
        <p:spPr>
          <a:xfrm>
            <a:off x="6967537" y="4782269"/>
            <a:ext cx="0" cy="652609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>
            <a:off x="6893440" y="5434878"/>
            <a:ext cx="18998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>
            <a:off x="6899790" y="4779701"/>
            <a:ext cx="18998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4470751" y="6045478"/>
            <a:ext cx="2840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Section A-A Drive beam tunnel</a:t>
            </a:r>
            <a:endParaRPr lang="en-GB" sz="14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3794125" y="4980823"/>
            <a:ext cx="383857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Isosceles Triangle 11"/>
          <p:cNvSpPr/>
          <p:nvPr/>
        </p:nvSpPr>
        <p:spPr>
          <a:xfrm flipV="1">
            <a:off x="3977422" y="4918999"/>
            <a:ext cx="83820" cy="66609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3870129" y="4730514"/>
            <a:ext cx="33337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solidFill>
                  <a:schemeClr val="bg1"/>
                </a:solidFill>
              </a:rPr>
              <a:t>GL</a:t>
            </a:r>
            <a:endParaRPr lang="en-GB" sz="800" dirty="0">
              <a:solidFill>
                <a:schemeClr val="bg1"/>
              </a:solidFill>
            </a:endParaRPr>
          </a:p>
        </p:txBody>
      </p:sp>
      <p:cxnSp>
        <p:nvCxnSpPr>
          <p:cNvPr id="48" name="Straight Arrow Connector 47"/>
          <p:cNvCxnSpPr/>
          <p:nvPr/>
        </p:nvCxnSpPr>
        <p:spPr>
          <a:xfrm flipH="1">
            <a:off x="6484936" y="5592228"/>
            <a:ext cx="308090" cy="0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V="1">
            <a:off x="6793026" y="5548199"/>
            <a:ext cx="0" cy="1899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6484936" y="5592232"/>
            <a:ext cx="3873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5</a:t>
            </a:r>
            <a:r>
              <a:rPr lang="en-GB" sz="1100" dirty="0" smtClean="0"/>
              <a:t>m</a:t>
            </a:r>
            <a:endParaRPr lang="en-GB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94123" y="6301312"/>
            <a:ext cx="597877" cy="556688"/>
          </a:xfrm>
        </p:spPr>
        <p:txBody>
          <a:bodyPr/>
          <a:lstStyle/>
          <a:p>
            <a:fld id="{6D22F896-40B5-4ADD-8801-0D06FADFA095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92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>
          <a:xfrm>
            <a:off x="3794125" y="3879568"/>
            <a:ext cx="3949700" cy="2533931"/>
          </a:xfrm>
          <a:prstGeom prst="rect">
            <a:avLst/>
          </a:prstGeom>
          <a:solidFill>
            <a:schemeClr val="accent1">
              <a:lumMod val="20000"/>
              <a:lumOff val="80000"/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Central Injector Complex</a:t>
            </a:r>
            <a:endParaRPr lang="en-GB" dirty="0"/>
          </a:p>
        </p:txBody>
      </p:sp>
      <p:sp>
        <p:nvSpPr>
          <p:cNvPr id="178" name="TextBox 177"/>
          <p:cNvSpPr txBox="1"/>
          <p:nvPr/>
        </p:nvSpPr>
        <p:spPr>
          <a:xfrm>
            <a:off x="1610436" y="2306472"/>
            <a:ext cx="786111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Consist of 3 main parts – Drive beam injector, main beam injector and experimental buildings.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Section A-A: Cross sectional geometry of the drive beam injector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Section B-B: Cross sectional geometry of the main beam injector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5415230" y="4771839"/>
            <a:ext cx="467929" cy="20454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5608906" y="4985608"/>
            <a:ext cx="51336" cy="260351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5456644" y="5245959"/>
            <a:ext cx="334962" cy="196721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/>
          <p:cNvSpPr/>
          <p:nvPr/>
        </p:nvSpPr>
        <p:spPr>
          <a:xfrm>
            <a:off x="5886661" y="4785485"/>
            <a:ext cx="314325" cy="65260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/>
          <p:cNvSpPr/>
          <p:nvPr/>
        </p:nvSpPr>
        <p:spPr>
          <a:xfrm>
            <a:off x="5799269" y="5297678"/>
            <a:ext cx="83891" cy="13969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5220597" y="4770699"/>
            <a:ext cx="3505" cy="213468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4869030" y="4744315"/>
            <a:ext cx="3873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3</a:t>
            </a:r>
            <a:r>
              <a:rPr lang="en-GB" sz="1100" dirty="0" smtClean="0"/>
              <a:t>m</a:t>
            </a:r>
            <a:endParaRPr lang="en-GB" sz="1100" dirty="0"/>
          </a:p>
        </p:txBody>
      </p:sp>
      <p:cxnSp>
        <p:nvCxnSpPr>
          <p:cNvPr id="101" name="Straight Arrow Connector 100"/>
          <p:cNvCxnSpPr/>
          <p:nvPr/>
        </p:nvCxnSpPr>
        <p:spPr>
          <a:xfrm flipH="1" flipV="1">
            <a:off x="5408635" y="4679802"/>
            <a:ext cx="474524" cy="2257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/>
          <p:cNvSpPr txBox="1"/>
          <p:nvPr/>
        </p:nvSpPr>
        <p:spPr>
          <a:xfrm>
            <a:off x="5458638" y="4434766"/>
            <a:ext cx="5213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7</a:t>
            </a:r>
            <a:r>
              <a:rPr lang="en-GB" sz="1100" dirty="0" smtClean="0"/>
              <a:t>m</a:t>
            </a:r>
            <a:endParaRPr lang="en-GB" sz="1100" dirty="0"/>
          </a:p>
        </p:txBody>
      </p:sp>
      <p:cxnSp>
        <p:nvCxnSpPr>
          <p:cNvPr id="105" name="Straight Arrow Connector 104"/>
          <p:cNvCxnSpPr/>
          <p:nvPr/>
        </p:nvCxnSpPr>
        <p:spPr>
          <a:xfrm flipH="1">
            <a:off x="5223669" y="4976025"/>
            <a:ext cx="3" cy="254681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/>
          <p:cNvSpPr txBox="1"/>
          <p:nvPr/>
        </p:nvSpPr>
        <p:spPr>
          <a:xfrm>
            <a:off x="4867533" y="4959984"/>
            <a:ext cx="3873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5</a:t>
            </a:r>
            <a:r>
              <a:rPr lang="en-GB" sz="1100" dirty="0" smtClean="0"/>
              <a:t>m</a:t>
            </a:r>
            <a:endParaRPr lang="en-GB" sz="1100" dirty="0"/>
          </a:p>
        </p:txBody>
      </p:sp>
      <p:cxnSp>
        <p:nvCxnSpPr>
          <p:cNvPr id="112" name="Straight Arrow Connector 111"/>
          <p:cNvCxnSpPr/>
          <p:nvPr/>
        </p:nvCxnSpPr>
        <p:spPr>
          <a:xfrm flipH="1">
            <a:off x="5223669" y="5236412"/>
            <a:ext cx="2386" cy="217794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TextBox 112"/>
          <p:cNvSpPr txBox="1"/>
          <p:nvPr/>
        </p:nvSpPr>
        <p:spPr>
          <a:xfrm>
            <a:off x="4867533" y="5211011"/>
            <a:ext cx="3873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3m</a:t>
            </a:r>
            <a:endParaRPr lang="en-GB" sz="1100" dirty="0"/>
          </a:p>
        </p:txBody>
      </p:sp>
      <p:cxnSp>
        <p:nvCxnSpPr>
          <p:cNvPr id="57" name="Straight Connector 56"/>
          <p:cNvCxnSpPr/>
          <p:nvPr/>
        </p:nvCxnSpPr>
        <p:spPr>
          <a:xfrm>
            <a:off x="5088455" y="5236412"/>
            <a:ext cx="18998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 rot="16200000">
            <a:off x="5788168" y="4629047"/>
            <a:ext cx="18998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 rot="16200000">
            <a:off x="5319992" y="4629048"/>
            <a:ext cx="18998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>
            <a:off x="5128677" y="4771839"/>
            <a:ext cx="18998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4426467" y="4980823"/>
            <a:ext cx="18998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5088455" y="5452082"/>
            <a:ext cx="18998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 flipV="1">
            <a:off x="5456058" y="5533610"/>
            <a:ext cx="0" cy="1899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5456058" y="5577637"/>
            <a:ext cx="343211" cy="89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/>
          <p:cNvSpPr txBox="1"/>
          <p:nvPr/>
        </p:nvSpPr>
        <p:spPr>
          <a:xfrm>
            <a:off x="5433988" y="5525159"/>
            <a:ext cx="3873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5m</a:t>
            </a:r>
            <a:endParaRPr lang="en-GB" sz="1100" dirty="0"/>
          </a:p>
        </p:txBody>
      </p:sp>
      <p:sp>
        <p:nvSpPr>
          <p:cNvPr id="135" name="TextBox 134"/>
          <p:cNvSpPr txBox="1"/>
          <p:nvPr/>
        </p:nvSpPr>
        <p:spPr>
          <a:xfrm>
            <a:off x="5863833" y="5528067"/>
            <a:ext cx="50190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5</a:t>
            </a:r>
            <a:r>
              <a:rPr lang="en-GB" sz="1100" dirty="0" smtClean="0"/>
              <a:t>m</a:t>
            </a:r>
            <a:endParaRPr lang="en-GB" sz="1100" dirty="0"/>
          </a:p>
        </p:txBody>
      </p:sp>
      <p:cxnSp>
        <p:nvCxnSpPr>
          <p:cNvPr id="136" name="Straight Arrow Connector 135"/>
          <p:cNvCxnSpPr/>
          <p:nvPr/>
        </p:nvCxnSpPr>
        <p:spPr>
          <a:xfrm flipH="1">
            <a:off x="5892896" y="5577637"/>
            <a:ext cx="308090" cy="0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 flipV="1">
            <a:off x="6200986" y="5533608"/>
            <a:ext cx="0" cy="1899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TextBox 140"/>
          <p:cNvSpPr txBox="1"/>
          <p:nvPr/>
        </p:nvSpPr>
        <p:spPr>
          <a:xfrm>
            <a:off x="6356277" y="4969096"/>
            <a:ext cx="4746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10m</a:t>
            </a:r>
            <a:endParaRPr lang="en-GB" sz="1100" dirty="0"/>
          </a:p>
        </p:txBody>
      </p:sp>
      <p:cxnSp>
        <p:nvCxnSpPr>
          <p:cNvPr id="142" name="Straight Arrow Connector 141"/>
          <p:cNvCxnSpPr/>
          <p:nvPr/>
        </p:nvCxnSpPr>
        <p:spPr>
          <a:xfrm>
            <a:off x="6358668" y="4767235"/>
            <a:ext cx="0" cy="652609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>
            <a:off x="6282181" y="5431414"/>
            <a:ext cx="18998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>
            <a:off x="6288531" y="4776237"/>
            <a:ext cx="18998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4496308" y="6039172"/>
            <a:ext cx="26500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Section B-B Main beam tunnel</a:t>
            </a:r>
            <a:endParaRPr lang="en-GB" sz="14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3794125" y="4980823"/>
            <a:ext cx="383857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Isosceles Triangle 11"/>
          <p:cNvSpPr/>
          <p:nvPr/>
        </p:nvSpPr>
        <p:spPr>
          <a:xfrm flipV="1">
            <a:off x="3977422" y="4918999"/>
            <a:ext cx="83820" cy="66609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3870129" y="4730514"/>
            <a:ext cx="33337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solidFill>
                  <a:schemeClr val="bg1"/>
                </a:solidFill>
              </a:rPr>
              <a:t>GL</a:t>
            </a:r>
            <a:endParaRPr lang="en-GB" sz="800" dirty="0">
              <a:solidFill>
                <a:schemeClr val="bg1"/>
              </a:solidFill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 flipH="1" flipV="1">
            <a:off x="5892895" y="5533609"/>
            <a:ext cx="1" cy="2742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H="1" flipV="1">
            <a:off x="5799269" y="5533609"/>
            <a:ext cx="1" cy="2742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5616569" y="5784719"/>
            <a:ext cx="182700" cy="0"/>
          </a:xfrm>
          <a:prstGeom prst="straightConnector1">
            <a:avLst/>
          </a:prstGeom>
          <a:ln>
            <a:solidFill>
              <a:schemeClr val="tx1"/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 flipH="1">
            <a:off x="5892895" y="5784719"/>
            <a:ext cx="182700" cy="0"/>
          </a:xfrm>
          <a:prstGeom prst="straightConnector1">
            <a:avLst/>
          </a:prstGeom>
          <a:ln>
            <a:solidFill>
              <a:schemeClr val="tx1"/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5647134" y="5744400"/>
            <a:ext cx="5381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1.1m</a:t>
            </a:r>
            <a:endParaRPr lang="en-GB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94123" y="6301312"/>
            <a:ext cx="597877" cy="556688"/>
          </a:xfrm>
        </p:spPr>
        <p:txBody>
          <a:bodyPr/>
          <a:lstStyle/>
          <a:p>
            <a:fld id="{6D22F896-40B5-4ADD-8801-0D06FADFA095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728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2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Access shaft for detector and machine ?</a:t>
            </a:r>
            <a:endParaRPr lang="en-GB" dirty="0" smtClean="0"/>
          </a:p>
          <a:p>
            <a:r>
              <a:rPr lang="en-GB" dirty="0" smtClean="0"/>
              <a:t>What to do with the proposed escape tunnel?</a:t>
            </a:r>
          </a:p>
          <a:p>
            <a:r>
              <a:rPr lang="en-GB" dirty="0" smtClean="0"/>
              <a:t>Thickness of shielding wall?</a:t>
            </a:r>
          </a:p>
          <a:p>
            <a:r>
              <a:rPr lang="en-GB" dirty="0" smtClean="0"/>
              <a:t>Moveable detector – garage position available.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Interaction Region</a:t>
            </a:r>
            <a:endParaRPr lang="en-GB" dirty="0"/>
          </a:p>
        </p:txBody>
      </p:sp>
      <p:grpSp>
        <p:nvGrpSpPr>
          <p:cNvPr id="35" name="Group 34"/>
          <p:cNvGrpSpPr/>
          <p:nvPr/>
        </p:nvGrpSpPr>
        <p:grpSpPr>
          <a:xfrm>
            <a:off x="2415249" y="4136531"/>
            <a:ext cx="7208157" cy="1298190"/>
            <a:chOff x="3962400" y="3680207"/>
            <a:chExt cx="7208157" cy="1298190"/>
          </a:xfrm>
        </p:grpSpPr>
        <p:grpSp>
          <p:nvGrpSpPr>
            <p:cNvPr id="24" name="Group 23"/>
            <p:cNvGrpSpPr/>
            <p:nvPr/>
          </p:nvGrpSpPr>
          <p:grpSpPr>
            <a:xfrm>
              <a:off x="3962400" y="3811825"/>
              <a:ext cx="7208157" cy="1166572"/>
              <a:chOff x="2768600" y="3681550"/>
              <a:chExt cx="6108700" cy="851628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2768600" y="3681550"/>
                <a:ext cx="6108700" cy="851628"/>
                <a:chOff x="2768600" y="3681550"/>
                <a:chExt cx="6108700" cy="851628"/>
              </a:xfrm>
            </p:grpSpPr>
            <p:grpSp>
              <p:nvGrpSpPr>
                <p:cNvPr id="17" name="Group 16"/>
                <p:cNvGrpSpPr/>
                <p:nvPr/>
              </p:nvGrpSpPr>
              <p:grpSpPr>
                <a:xfrm>
                  <a:off x="2768600" y="3681550"/>
                  <a:ext cx="6108700" cy="851628"/>
                  <a:chOff x="2768600" y="3681550"/>
                  <a:chExt cx="6108700" cy="851628"/>
                </a:xfrm>
              </p:grpSpPr>
              <p:grpSp>
                <p:nvGrpSpPr>
                  <p:cNvPr id="14" name="Group 13"/>
                  <p:cNvGrpSpPr/>
                  <p:nvPr/>
                </p:nvGrpSpPr>
                <p:grpSpPr>
                  <a:xfrm>
                    <a:off x="4654550" y="3681550"/>
                    <a:ext cx="2336800" cy="851628"/>
                    <a:chOff x="4654550" y="3681550"/>
                    <a:chExt cx="2336800" cy="851628"/>
                  </a:xfrm>
                </p:grpSpPr>
                <p:grpSp>
                  <p:nvGrpSpPr>
                    <p:cNvPr id="12" name="Group 11"/>
                    <p:cNvGrpSpPr/>
                    <p:nvPr/>
                  </p:nvGrpSpPr>
                  <p:grpSpPr>
                    <a:xfrm>
                      <a:off x="5317200" y="3681550"/>
                      <a:ext cx="1547051" cy="378113"/>
                      <a:chOff x="5317200" y="3681550"/>
                      <a:chExt cx="1547051" cy="378113"/>
                    </a:xfrm>
                  </p:grpSpPr>
                  <p:cxnSp>
                    <p:nvCxnSpPr>
                      <p:cNvPr id="8" name="Straight Connector 7"/>
                      <p:cNvCxnSpPr/>
                      <p:nvPr/>
                    </p:nvCxnSpPr>
                    <p:spPr>
                      <a:xfrm flipV="1">
                        <a:off x="5317200" y="3681550"/>
                        <a:ext cx="1533118" cy="834"/>
                      </a:xfrm>
                      <a:prstGeom prst="line">
                        <a:avLst/>
                      </a:prstGeom>
                      <a:ln w="25400">
                        <a:solidFill>
                          <a:srgbClr val="0070C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9" name="Straight Connector 8"/>
                      <p:cNvCxnSpPr/>
                      <p:nvPr/>
                    </p:nvCxnSpPr>
                    <p:spPr>
                      <a:xfrm flipV="1">
                        <a:off x="5321305" y="4056928"/>
                        <a:ext cx="1542946" cy="2735"/>
                      </a:xfrm>
                      <a:prstGeom prst="line">
                        <a:avLst/>
                      </a:prstGeom>
                      <a:ln w="25400">
                        <a:solidFill>
                          <a:srgbClr val="0070C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13" name="Rectangle 12"/>
                    <p:cNvSpPr/>
                    <p:nvPr/>
                  </p:nvSpPr>
                  <p:spPr>
                    <a:xfrm>
                      <a:off x="4654550" y="4056928"/>
                      <a:ext cx="2336800" cy="476250"/>
                    </a:xfrm>
                    <a:prstGeom prst="rect">
                      <a:avLst/>
                    </a:prstGeom>
                    <a:noFill/>
                    <a:ln w="25400">
                      <a:solidFill>
                        <a:srgbClr val="0070C0"/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15" name="Rectangle 14"/>
                  <p:cNvSpPr/>
                  <p:nvPr/>
                </p:nvSpPr>
                <p:spPr>
                  <a:xfrm>
                    <a:off x="2768600" y="4199802"/>
                    <a:ext cx="2810668" cy="123104"/>
                  </a:xfrm>
                  <a:prstGeom prst="rect">
                    <a:avLst/>
                  </a:prstGeom>
                  <a:noFill/>
                  <a:ln w="25400"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6" name="Rectangle 15"/>
                  <p:cNvSpPr/>
                  <p:nvPr/>
                </p:nvSpPr>
                <p:spPr>
                  <a:xfrm>
                    <a:off x="6047561" y="4199802"/>
                    <a:ext cx="2829739" cy="123104"/>
                  </a:xfrm>
                  <a:prstGeom prst="rect">
                    <a:avLst/>
                  </a:prstGeom>
                  <a:noFill/>
                  <a:ln w="25400"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19" name="Rectangle 18"/>
                <p:cNvSpPr/>
                <p:nvPr/>
              </p:nvSpPr>
              <p:spPr>
                <a:xfrm>
                  <a:off x="5579268" y="4056928"/>
                  <a:ext cx="468293" cy="476250"/>
                </a:xfrm>
                <a:prstGeom prst="rect">
                  <a:avLst/>
                </a:prstGeom>
                <a:noFill/>
                <a:ln w="254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2" name="Oval 21"/>
              <p:cNvSpPr/>
              <p:nvPr/>
            </p:nvSpPr>
            <p:spPr>
              <a:xfrm>
                <a:off x="6433344" y="3724710"/>
                <a:ext cx="330200" cy="279400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9" name="Arc 28"/>
            <p:cNvSpPr/>
            <p:nvPr/>
          </p:nvSpPr>
          <p:spPr>
            <a:xfrm rot="2543780">
              <a:off x="8150828" y="3710290"/>
              <a:ext cx="720267" cy="751151"/>
            </a:xfrm>
            <a:prstGeom prst="arc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Arc 29"/>
            <p:cNvSpPr/>
            <p:nvPr/>
          </p:nvSpPr>
          <p:spPr>
            <a:xfrm rot="2598530" flipH="1" flipV="1">
              <a:off x="6876876" y="3680207"/>
              <a:ext cx="720267" cy="751151"/>
            </a:xfrm>
            <a:prstGeom prst="arc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Rounded Rectangle 32"/>
            <p:cNvSpPr/>
            <p:nvPr/>
          </p:nvSpPr>
          <p:spPr>
            <a:xfrm>
              <a:off x="7366453" y="4427942"/>
              <a:ext cx="400050" cy="393700"/>
            </a:xfrm>
            <a:prstGeom prst="round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 flipV="1">
              <a:off x="7566478" y="4074670"/>
              <a:ext cx="0" cy="57754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594123" y="6301312"/>
            <a:ext cx="597877" cy="556688"/>
          </a:xfrm>
        </p:spPr>
        <p:txBody>
          <a:bodyPr/>
          <a:lstStyle/>
          <a:p>
            <a:fld id="{6D22F896-40B5-4ADD-8801-0D06FADFA095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4688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CLIC-TOT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268043"/>
            <a:ext cx="5415679" cy="3773641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Optimise the Position of the CLIC for the three energy stages.</a:t>
            </a:r>
          </a:p>
          <a:p>
            <a:endParaRPr lang="en-GB" dirty="0" smtClean="0"/>
          </a:p>
          <a:p>
            <a:r>
              <a:rPr lang="en-GB" dirty="0" smtClean="0"/>
              <a:t>Optimise the depth </a:t>
            </a:r>
          </a:p>
          <a:p>
            <a:endParaRPr lang="en-GB" dirty="0" smtClean="0"/>
          </a:p>
          <a:p>
            <a:r>
              <a:rPr lang="en-GB" dirty="0" smtClean="0"/>
              <a:t>Optimise the angle of the tunnels</a:t>
            </a:r>
          </a:p>
          <a:p>
            <a:endParaRPr lang="en-GB" dirty="0" smtClean="0"/>
          </a:p>
          <a:p>
            <a:r>
              <a:rPr lang="en-GB" dirty="0" smtClean="0"/>
              <a:t>Optimise the position of the IR </a:t>
            </a:r>
          </a:p>
          <a:p>
            <a:endParaRPr lang="en-GB" dirty="0" smtClean="0"/>
          </a:p>
          <a:p>
            <a:r>
              <a:rPr lang="en-GB" dirty="0" smtClean="0"/>
              <a:t>Production of Tool including user inputs and outputs has been agreed </a:t>
            </a:r>
          </a:p>
          <a:p>
            <a:endParaRPr lang="en-GB" dirty="0" smtClean="0"/>
          </a:p>
          <a:p>
            <a:r>
              <a:rPr lang="en-GB" dirty="0" smtClean="0"/>
              <a:t>Geological data required outside of the FCC study area</a:t>
            </a:r>
            <a:r>
              <a:rPr lang="en-GB" dirty="0" smtClean="0"/>
              <a:t>. (Meeting </a:t>
            </a:r>
            <a:r>
              <a:rPr lang="en-GB" dirty="0" smtClean="0"/>
              <a:t>with local geologists 22 </a:t>
            </a:r>
            <a:r>
              <a:rPr lang="en-GB" dirty="0" smtClean="0"/>
              <a:t>May).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25</a:t>
            </a:fld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6274897" y="2268043"/>
            <a:ext cx="5616575" cy="3736975"/>
            <a:chOff x="0" y="0"/>
            <a:chExt cx="5616575" cy="373697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94" t="1667" r="3280" b="2451"/>
            <a:stretch/>
          </p:blipFill>
          <p:spPr bwMode="auto">
            <a:xfrm>
              <a:off x="0" y="0"/>
              <a:ext cx="5616575" cy="373697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7" name="Freeform 6"/>
            <p:cNvSpPr/>
            <p:nvPr/>
          </p:nvSpPr>
          <p:spPr>
            <a:xfrm>
              <a:off x="1104900" y="1092200"/>
              <a:ext cx="3543300" cy="2641600"/>
            </a:xfrm>
            <a:custGeom>
              <a:avLst/>
              <a:gdLst>
                <a:gd name="connsiteX0" fmla="*/ 361950 w 3543300"/>
                <a:gd name="connsiteY0" fmla="*/ 2641600 h 2641600"/>
                <a:gd name="connsiteX1" fmla="*/ 0 w 3543300"/>
                <a:gd name="connsiteY1" fmla="*/ 1930400 h 2641600"/>
                <a:gd name="connsiteX2" fmla="*/ 1352550 w 3543300"/>
                <a:gd name="connsiteY2" fmla="*/ 0 h 2641600"/>
                <a:gd name="connsiteX3" fmla="*/ 3473450 w 3543300"/>
                <a:gd name="connsiteY3" fmla="*/ 431800 h 2641600"/>
                <a:gd name="connsiteX4" fmla="*/ 3498850 w 3543300"/>
                <a:gd name="connsiteY4" fmla="*/ 2292350 h 2641600"/>
                <a:gd name="connsiteX5" fmla="*/ 3543300 w 3543300"/>
                <a:gd name="connsiteY5" fmla="*/ 2641600 h 2641600"/>
                <a:gd name="connsiteX6" fmla="*/ 361950 w 3543300"/>
                <a:gd name="connsiteY6" fmla="*/ 2641600 h 2641600"/>
                <a:gd name="connsiteX0" fmla="*/ 361950 w 3543300"/>
                <a:gd name="connsiteY0" fmla="*/ 2641600 h 2641600"/>
                <a:gd name="connsiteX1" fmla="*/ 0 w 3543300"/>
                <a:gd name="connsiteY1" fmla="*/ 1930400 h 2641600"/>
                <a:gd name="connsiteX2" fmla="*/ 1352550 w 3543300"/>
                <a:gd name="connsiteY2" fmla="*/ 0 h 2641600"/>
                <a:gd name="connsiteX3" fmla="*/ 3473450 w 3543300"/>
                <a:gd name="connsiteY3" fmla="*/ 431800 h 2641600"/>
                <a:gd name="connsiteX4" fmla="*/ 3498850 w 3543300"/>
                <a:gd name="connsiteY4" fmla="*/ 2292350 h 2641600"/>
                <a:gd name="connsiteX5" fmla="*/ 3543300 w 3543300"/>
                <a:gd name="connsiteY5" fmla="*/ 2641600 h 2641600"/>
                <a:gd name="connsiteX6" fmla="*/ 361950 w 3543300"/>
                <a:gd name="connsiteY6" fmla="*/ 2641600 h 264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43300" h="2641600">
                  <a:moveTo>
                    <a:pt x="361950" y="2641600"/>
                  </a:moveTo>
                  <a:lnTo>
                    <a:pt x="0" y="1930400"/>
                  </a:lnTo>
                  <a:lnTo>
                    <a:pt x="1352550" y="0"/>
                  </a:lnTo>
                  <a:lnTo>
                    <a:pt x="3473450" y="431800"/>
                  </a:lnTo>
                  <a:lnTo>
                    <a:pt x="3498850" y="2292350"/>
                  </a:lnTo>
                  <a:lnTo>
                    <a:pt x="3543300" y="2641600"/>
                  </a:lnTo>
                  <a:lnTo>
                    <a:pt x="361950" y="2641600"/>
                  </a:lnTo>
                  <a:close/>
                </a:path>
              </a:pathLst>
            </a:cu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07890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Tool Functionality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3114" y="2829880"/>
            <a:ext cx="6923587" cy="3196696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Allows rotation of the tunnel in the vertical plane shown here.</a:t>
            </a:r>
          </a:p>
          <a:p>
            <a:endParaRPr lang="en-GB" dirty="0" smtClean="0"/>
          </a:p>
          <a:p>
            <a:r>
              <a:rPr lang="en-GB" dirty="0" smtClean="0"/>
              <a:t>Gives an optimised depth and most suitable shaft positions.</a:t>
            </a:r>
          </a:p>
          <a:p>
            <a:endParaRPr lang="en-GB" dirty="0" smtClean="0"/>
          </a:p>
          <a:p>
            <a:r>
              <a:rPr lang="en-GB" dirty="0" smtClean="0"/>
              <a:t>Reduce average depth of tunnel to decrease cost and schedule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r>
              <a:rPr lang="en-GB" dirty="0" smtClean="0"/>
              <a:t>Rotation of th</a:t>
            </a:r>
            <a:r>
              <a:rPr lang="en-GB" dirty="0" smtClean="0"/>
              <a:t>e Tunnel in the horizontal plane shown here.</a:t>
            </a:r>
          </a:p>
          <a:p>
            <a:endParaRPr lang="en-GB" dirty="0"/>
          </a:p>
          <a:p>
            <a:r>
              <a:rPr lang="en-GB" dirty="0" smtClean="0"/>
              <a:t>Provide a Geological cross section of the tunnel.</a:t>
            </a:r>
          </a:p>
          <a:p>
            <a:endParaRPr lang="en-GB" dirty="0"/>
          </a:p>
          <a:p>
            <a:r>
              <a:rPr lang="en-GB" dirty="0" smtClean="0"/>
              <a:t>Allow positioning of inclined tunnel access and provide geological data for the inclined tunnels.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26</a:t>
            </a:fld>
            <a:endParaRPr lang="en-US" dirty="0"/>
          </a:p>
        </p:txBody>
      </p:sp>
      <p:grpSp>
        <p:nvGrpSpPr>
          <p:cNvPr id="46" name="Group 45"/>
          <p:cNvGrpSpPr/>
          <p:nvPr/>
        </p:nvGrpSpPr>
        <p:grpSpPr>
          <a:xfrm>
            <a:off x="7603908" y="2105129"/>
            <a:ext cx="4079072" cy="2267579"/>
            <a:chOff x="146629" y="-1"/>
            <a:chExt cx="4210743" cy="2207587"/>
          </a:xfrm>
        </p:grpSpPr>
        <p:pic>
          <p:nvPicPr>
            <p:cNvPr id="77" name="Picture 76" descr="\\cern.ch\dfs\Users\m\mastuart\Desktop\Z plane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626" b="14773"/>
            <a:stretch/>
          </p:blipFill>
          <p:spPr bwMode="auto">
            <a:xfrm>
              <a:off x="146629" y="-1"/>
              <a:ext cx="4210743" cy="2171072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cxnSp>
          <p:nvCxnSpPr>
            <p:cNvPr id="48" name="Straight Connector 47"/>
            <p:cNvCxnSpPr/>
            <p:nvPr/>
          </p:nvCxnSpPr>
          <p:spPr>
            <a:xfrm flipV="1">
              <a:off x="2299648" y="1173707"/>
              <a:ext cx="5938" cy="47501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H="1" flipV="1">
              <a:off x="566382" y="914400"/>
              <a:ext cx="134083" cy="7420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flipV="1">
              <a:off x="3889612" y="1405719"/>
              <a:ext cx="52958" cy="2476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 Box 2"/>
            <p:cNvSpPr txBox="1">
              <a:spLocks noChangeArrowheads="1"/>
            </p:cNvSpPr>
            <p:nvPr/>
          </p:nvSpPr>
          <p:spPr bwMode="auto">
            <a:xfrm>
              <a:off x="2190466" y="989463"/>
              <a:ext cx="207645" cy="2400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80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  <a:endParaRPr lang="en-GB" sz="110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2" name="Text Box 2"/>
            <p:cNvSpPr txBox="1">
              <a:spLocks noChangeArrowheads="1"/>
            </p:cNvSpPr>
            <p:nvPr/>
          </p:nvSpPr>
          <p:spPr bwMode="auto">
            <a:xfrm>
              <a:off x="1876567" y="1057701"/>
              <a:ext cx="229870" cy="2400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80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  <a:endParaRPr lang="en-GB" sz="110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3" name="Text Box 2"/>
            <p:cNvSpPr txBox="1">
              <a:spLocks noChangeArrowheads="1"/>
            </p:cNvSpPr>
            <p:nvPr/>
          </p:nvSpPr>
          <p:spPr bwMode="auto">
            <a:xfrm>
              <a:off x="2531660" y="1009934"/>
              <a:ext cx="194945" cy="2400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80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  <a:endParaRPr lang="en-GB" sz="110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4" name="Text Box 2"/>
            <p:cNvSpPr txBox="1">
              <a:spLocks noChangeArrowheads="1"/>
            </p:cNvSpPr>
            <p:nvPr/>
          </p:nvSpPr>
          <p:spPr bwMode="auto">
            <a:xfrm>
              <a:off x="1535373" y="1112292"/>
              <a:ext cx="247015" cy="2400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80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  <a:endParaRPr lang="en-GB" sz="110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5" name="Text Box 2"/>
            <p:cNvSpPr txBox="1">
              <a:spLocks noChangeArrowheads="1"/>
            </p:cNvSpPr>
            <p:nvPr/>
          </p:nvSpPr>
          <p:spPr bwMode="auto">
            <a:xfrm>
              <a:off x="2900150" y="1064525"/>
              <a:ext cx="194945" cy="2400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80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  <a:endParaRPr lang="en-GB" sz="110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6" name="Text Box 2"/>
            <p:cNvSpPr txBox="1">
              <a:spLocks noChangeArrowheads="1"/>
            </p:cNvSpPr>
            <p:nvPr/>
          </p:nvSpPr>
          <p:spPr bwMode="auto">
            <a:xfrm>
              <a:off x="1214651" y="1030406"/>
              <a:ext cx="207645" cy="2400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80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  <a:endParaRPr lang="en-GB" sz="110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7" name="Text Box 2"/>
            <p:cNvSpPr txBox="1">
              <a:spLocks noChangeArrowheads="1"/>
            </p:cNvSpPr>
            <p:nvPr/>
          </p:nvSpPr>
          <p:spPr bwMode="auto">
            <a:xfrm>
              <a:off x="3227696" y="1125940"/>
              <a:ext cx="203200" cy="2400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80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  <a:endParaRPr lang="en-GB" sz="110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8" name="Text Box 2"/>
            <p:cNvSpPr txBox="1">
              <a:spLocks noChangeArrowheads="1"/>
            </p:cNvSpPr>
            <p:nvPr/>
          </p:nvSpPr>
          <p:spPr bwMode="auto">
            <a:xfrm>
              <a:off x="887105" y="1139588"/>
              <a:ext cx="198755" cy="2400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80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  <a:endParaRPr lang="en-GB" sz="110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9" name="Text Box 2"/>
            <p:cNvSpPr txBox="1">
              <a:spLocks noChangeArrowheads="1"/>
            </p:cNvSpPr>
            <p:nvPr/>
          </p:nvSpPr>
          <p:spPr bwMode="auto">
            <a:xfrm>
              <a:off x="3807726" y="1228298"/>
              <a:ext cx="307340" cy="2400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80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10</a:t>
              </a:r>
              <a:endParaRPr lang="en-GB" sz="110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0" name="Text Box 2"/>
            <p:cNvSpPr txBox="1">
              <a:spLocks noChangeArrowheads="1"/>
            </p:cNvSpPr>
            <p:nvPr/>
          </p:nvSpPr>
          <p:spPr bwMode="auto">
            <a:xfrm>
              <a:off x="580030" y="730155"/>
              <a:ext cx="298450" cy="2400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80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11</a:t>
              </a:r>
              <a:endParaRPr lang="en-GB" sz="110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61" name="Group 60"/>
            <p:cNvGrpSpPr/>
            <p:nvPr/>
          </p:nvGrpSpPr>
          <p:grpSpPr>
            <a:xfrm>
              <a:off x="989463" y="1235122"/>
              <a:ext cx="1022420" cy="426862"/>
              <a:chOff x="0" y="0"/>
              <a:chExt cx="1022420" cy="426862"/>
            </a:xfrm>
          </p:grpSpPr>
          <p:grpSp>
            <p:nvGrpSpPr>
              <p:cNvPr id="71" name="Group 70"/>
              <p:cNvGrpSpPr/>
              <p:nvPr/>
            </p:nvGrpSpPr>
            <p:grpSpPr>
              <a:xfrm>
                <a:off x="336620" y="0"/>
                <a:ext cx="685800" cy="426862"/>
                <a:chOff x="132652" y="55284"/>
                <a:chExt cx="686687" cy="427289"/>
              </a:xfrm>
            </p:grpSpPr>
            <p:cxnSp>
              <p:nvCxnSpPr>
                <p:cNvPr id="73" name="Straight Connector 72"/>
                <p:cNvCxnSpPr/>
                <p:nvPr/>
              </p:nvCxnSpPr>
              <p:spPr>
                <a:xfrm flipH="1" flipV="1">
                  <a:off x="132652" y="55284"/>
                  <a:ext cx="53377" cy="42425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Connector 73"/>
                <p:cNvCxnSpPr/>
                <p:nvPr/>
              </p:nvCxnSpPr>
              <p:spPr>
                <a:xfrm flipH="1" flipV="1">
                  <a:off x="459645" y="111013"/>
                  <a:ext cx="39279" cy="37156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Connector 74"/>
                <p:cNvCxnSpPr/>
                <p:nvPr/>
              </p:nvCxnSpPr>
              <p:spPr>
                <a:xfrm flipH="1" flipV="1">
                  <a:off x="798586" y="60314"/>
                  <a:ext cx="20753" cy="41908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2" name="Straight Connector 71"/>
              <p:cNvCxnSpPr/>
              <p:nvPr/>
            </p:nvCxnSpPr>
            <p:spPr>
              <a:xfrm flipH="1" flipV="1">
                <a:off x="0" y="90436"/>
                <a:ext cx="48037" cy="32422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2" name="Group 61"/>
            <p:cNvGrpSpPr/>
            <p:nvPr/>
          </p:nvGrpSpPr>
          <p:grpSpPr>
            <a:xfrm>
              <a:off x="2627194" y="1201003"/>
              <a:ext cx="1027132" cy="461889"/>
              <a:chOff x="48032" y="-35169"/>
              <a:chExt cx="1027132" cy="461889"/>
            </a:xfrm>
          </p:grpSpPr>
          <p:grpSp>
            <p:nvGrpSpPr>
              <p:cNvPr id="66" name="Group 65"/>
              <p:cNvGrpSpPr/>
              <p:nvPr/>
            </p:nvGrpSpPr>
            <p:grpSpPr>
              <a:xfrm>
                <a:off x="389883" y="10049"/>
                <a:ext cx="685281" cy="416671"/>
                <a:chOff x="185986" y="65343"/>
                <a:chExt cx="686174" cy="417088"/>
              </a:xfrm>
            </p:grpSpPr>
            <p:cxnSp>
              <p:nvCxnSpPr>
                <p:cNvPr id="68" name="Straight Connector 67"/>
                <p:cNvCxnSpPr/>
                <p:nvPr/>
              </p:nvCxnSpPr>
              <p:spPr>
                <a:xfrm flipV="1">
                  <a:off x="185986" y="65343"/>
                  <a:ext cx="42249" cy="41419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Straight Connector 68"/>
                <p:cNvCxnSpPr/>
                <p:nvPr/>
              </p:nvCxnSpPr>
              <p:spPr>
                <a:xfrm flipV="1">
                  <a:off x="498847" y="105576"/>
                  <a:ext cx="51350" cy="376855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Straight Connector 69"/>
                <p:cNvCxnSpPr/>
                <p:nvPr/>
              </p:nvCxnSpPr>
              <p:spPr>
                <a:xfrm flipV="1">
                  <a:off x="819270" y="186044"/>
                  <a:ext cx="52890" cy="29321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7" name="Straight Connector 66"/>
              <p:cNvCxnSpPr/>
              <p:nvPr/>
            </p:nvCxnSpPr>
            <p:spPr>
              <a:xfrm flipV="1">
                <a:off x="48032" y="-35169"/>
                <a:ext cx="30145" cy="44943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3" name="Text Box 2"/>
            <p:cNvSpPr txBox="1">
              <a:spLocks noChangeArrowheads="1"/>
            </p:cNvSpPr>
            <p:nvPr/>
          </p:nvSpPr>
          <p:spPr bwMode="auto">
            <a:xfrm>
              <a:off x="3527947" y="1173707"/>
              <a:ext cx="203200" cy="2400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80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  <a:endParaRPr lang="en-GB" sz="110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4" name="Text Box 2"/>
            <p:cNvSpPr txBox="1">
              <a:spLocks noChangeArrowheads="1"/>
            </p:cNvSpPr>
            <p:nvPr/>
          </p:nvSpPr>
          <p:spPr bwMode="auto">
            <a:xfrm>
              <a:off x="2248656" y="1849141"/>
              <a:ext cx="914400" cy="3584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900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Approximate shaft locations</a:t>
              </a:r>
              <a:endParaRPr lang="en-GB" sz="1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65" name="Straight Arrow Connector 64"/>
            <p:cNvCxnSpPr/>
            <p:nvPr/>
          </p:nvCxnSpPr>
          <p:spPr>
            <a:xfrm flipH="1" flipV="1">
              <a:off x="2280867" y="1535373"/>
              <a:ext cx="262471" cy="394267"/>
            </a:xfrm>
            <a:prstGeom prst="straightConnector1">
              <a:avLst/>
            </a:prstGeom>
            <a:ln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/>
          <p:cNvGrpSpPr/>
          <p:nvPr/>
        </p:nvGrpSpPr>
        <p:grpSpPr>
          <a:xfrm>
            <a:off x="8333056" y="4415876"/>
            <a:ext cx="2614295" cy="2343921"/>
            <a:chOff x="0" y="0"/>
            <a:chExt cx="3006725" cy="3248025"/>
          </a:xfrm>
        </p:grpSpPr>
        <p:pic>
          <p:nvPicPr>
            <p:cNvPr id="103" name="Picture 102" descr="\\cern.ch\dfs\Users\m\mastuart\Desktop\rotation in x-y plane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06725" cy="32480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4" name="Picture 103" descr="\\cern.ch\dfs\Users\m\mastuart\Desktop\CLIPIT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226" t="31992" r="54329" b="22576"/>
            <a:stretch/>
          </p:blipFill>
          <p:spPr bwMode="auto">
            <a:xfrm>
              <a:off x="1587261" y="1690777"/>
              <a:ext cx="148590" cy="11874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grpSp>
        <p:nvGrpSpPr>
          <p:cNvPr id="36" name="Group 35"/>
          <p:cNvGrpSpPr/>
          <p:nvPr/>
        </p:nvGrpSpPr>
        <p:grpSpPr>
          <a:xfrm>
            <a:off x="8700806" y="4681292"/>
            <a:ext cx="1900961" cy="1751937"/>
            <a:chOff x="415" y="0"/>
            <a:chExt cx="2524989" cy="2640704"/>
          </a:xfrm>
        </p:grpSpPr>
        <p:grpSp>
          <p:nvGrpSpPr>
            <p:cNvPr id="91" name="Group 90"/>
            <p:cNvGrpSpPr/>
            <p:nvPr/>
          </p:nvGrpSpPr>
          <p:grpSpPr>
            <a:xfrm rot="16080000">
              <a:off x="8719" y="1337928"/>
              <a:ext cx="1294472" cy="1311080"/>
              <a:chOff x="-500197" y="-490549"/>
              <a:chExt cx="1295457" cy="1312384"/>
            </a:xfrm>
          </p:grpSpPr>
          <p:sp>
            <p:nvSpPr>
              <p:cNvPr id="97" name="Oval 96"/>
              <p:cNvSpPr/>
              <p:nvPr/>
            </p:nvSpPr>
            <p:spPr>
              <a:xfrm>
                <a:off x="-500197" y="-490549"/>
                <a:ext cx="60671" cy="64279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98" name="Oval 97"/>
              <p:cNvSpPr/>
              <p:nvPr/>
            </p:nvSpPr>
            <p:spPr>
              <a:xfrm>
                <a:off x="-243657" y="-222893"/>
                <a:ext cx="60671" cy="64279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99" name="Oval 98"/>
              <p:cNvSpPr/>
              <p:nvPr/>
            </p:nvSpPr>
            <p:spPr>
              <a:xfrm>
                <a:off x="3512" y="20607"/>
                <a:ext cx="60671" cy="64279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100" name="Oval 99"/>
              <p:cNvSpPr/>
              <p:nvPr/>
            </p:nvSpPr>
            <p:spPr>
              <a:xfrm>
                <a:off x="253847" y="271026"/>
                <a:ext cx="60671" cy="64279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101" name="Oval 100"/>
              <p:cNvSpPr/>
              <p:nvPr/>
            </p:nvSpPr>
            <p:spPr>
              <a:xfrm>
                <a:off x="487776" y="503856"/>
                <a:ext cx="60671" cy="64279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102" name="Oval 101"/>
              <p:cNvSpPr/>
              <p:nvPr/>
            </p:nvSpPr>
            <p:spPr>
              <a:xfrm>
                <a:off x="734589" y="757556"/>
                <a:ext cx="60671" cy="64279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</p:grpSp>
        <p:sp>
          <p:nvSpPr>
            <p:cNvPr id="92" name="Oval 91"/>
            <p:cNvSpPr/>
            <p:nvPr/>
          </p:nvSpPr>
          <p:spPr>
            <a:xfrm rot="16080000">
              <a:off x="1500995" y="1021381"/>
              <a:ext cx="60325" cy="6413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93" name="Oval 92"/>
            <p:cNvSpPr/>
            <p:nvPr/>
          </p:nvSpPr>
          <p:spPr>
            <a:xfrm rot="16080000">
              <a:off x="1759338" y="756239"/>
              <a:ext cx="60625" cy="6421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94" name="Oval 93"/>
            <p:cNvSpPr/>
            <p:nvPr/>
          </p:nvSpPr>
          <p:spPr>
            <a:xfrm rot="16080000">
              <a:off x="1997286" y="501295"/>
              <a:ext cx="60625" cy="6421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95" name="Oval 94"/>
            <p:cNvSpPr/>
            <p:nvPr/>
          </p:nvSpPr>
          <p:spPr>
            <a:xfrm rot="16080000">
              <a:off x="2238634" y="242951"/>
              <a:ext cx="60625" cy="6421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96" name="Oval 95"/>
            <p:cNvSpPr/>
            <p:nvPr/>
          </p:nvSpPr>
          <p:spPr>
            <a:xfrm rot="16080000">
              <a:off x="2462984" y="-1795"/>
              <a:ext cx="60625" cy="6421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</p:grpSp>
      <p:grpSp>
        <p:nvGrpSpPr>
          <p:cNvPr id="37" name="Group 36"/>
          <p:cNvGrpSpPr/>
          <p:nvPr/>
        </p:nvGrpSpPr>
        <p:grpSpPr>
          <a:xfrm rot="20115209">
            <a:off x="8757649" y="4761473"/>
            <a:ext cx="1789204" cy="1619976"/>
            <a:chOff x="5043" y="65309"/>
            <a:chExt cx="2511152" cy="2579654"/>
          </a:xfrm>
        </p:grpSpPr>
        <p:grpSp>
          <p:nvGrpSpPr>
            <p:cNvPr id="80" name="Group 79"/>
            <p:cNvGrpSpPr/>
            <p:nvPr/>
          </p:nvGrpSpPr>
          <p:grpSpPr>
            <a:xfrm rot="16080000">
              <a:off x="19533" y="1596917"/>
              <a:ext cx="1033556" cy="1062536"/>
              <a:chOff x="-500197" y="-490549"/>
              <a:chExt cx="1034340" cy="1063595"/>
            </a:xfrm>
          </p:grpSpPr>
          <p:sp>
            <p:nvSpPr>
              <p:cNvPr id="86" name="Oval 85"/>
              <p:cNvSpPr/>
              <p:nvPr/>
            </p:nvSpPr>
            <p:spPr>
              <a:xfrm>
                <a:off x="-500197" y="-490549"/>
                <a:ext cx="60671" cy="64279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87" name="Oval 86"/>
              <p:cNvSpPr/>
              <p:nvPr/>
            </p:nvSpPr>
            <p:spPr>
              <a:xfrm>
                <a:off x="-237563" y="-235648"/>
                <a:ext cx="60671" cy="64279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88" name="Oval 87"/>
              <p:cNvSpPr/>
              <p:nvPr/>
            </p:nvSpPr>
            <p:spPr>
              <a:xfrm>
                <a:off x="3512" y="20607"/>
                <a:ext cx="60671" cy="64279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89" name="Oval 88"/>
              <p:cNvSpPr/>
              <p:nvPr/>
            </p:nvSpPr>
            <p:spPr>
              <a:xfrm>
                <a:off x="247473" y="267978"/>
                <a:ext cx="60671" cy="64279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90" name="Oval 89"/>
              <p:cNvSpPr/>
              <p:nvPr/>
            </p:nvSpPr>
            <p:spPr>
              <a:xfrm>
                <a:off x="473472" y="508767"/>
                <a:ext cx="60671" cy="64279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</p:grpSp>
        <p:sp>
          <p:nvSpPr>
            <p:cNvPr id="81" name="Oval 80"/>
            <p:cNvSpPr/>
            <p:nvPr/>
          </p:nvSpPr>
          <p:spPr>
            <a:xfrm rot="16080000">
              <a:off x="1483073" y="1071337"/>
              <a:ext cx="60325" cy="6413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82" name="Oval 81"/>
            <p:cNvSpPr/>
            <p:nvPr/>
          </p:nvSpPr>
          <p:spPr>
            <a:xfrm rot="16080000">
              <a:off x="1758758" y="775242"/>
              <a:ext cx="60625" cy="6421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83" name="Oval 82"/>
            <p:cNvSpPr/>
            <p:nvPr/>
          </p:nvSpPr>
          <p:spPr>
            <a:xfrm rot="16080000">
              <a:off x="2006414" y="524531"/>
              <a:ext cx="60625" cy="6421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84" name="Oval 83"/>
            <p:cNvSpPr/>
            <p:nvPr/>
          </p:nvSpPr>
          <p:spPr>
            <a:xfrm rot="16080000">
              <a:off x="2234652" y="287431"/>
              <a:ext cx="60625" cy="6421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85" name="Oval 84"/>
            <p:cNvSpPr/>
            <p:nvPr/>
          </p:nvSpPr>
          <p:spPr>
            <a:xfrm rot="16080000">
              <a:off x="2453775" y="63514"/>
              <a:ext cx="60625" cy="6421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</p:grpSp>
      <p:grpSp>
        <p:nvGrpSpPr>
          <p:cNvPr id="38" name="Group 37"/>
          <p:cNvGrpSpPr/>
          <p:nvPr/>
        </p:nvGrpSpPr>
        <p:grpSpPr>
          <a:xfrm rot="1064478">
            <a:off x="8670267" y="4683902"/>
            <a:ext cx="1977518" cy="1784217"/>
            <a:chOff x="-24452" y="43425"/>
            <a:chExt cx="2571941" cy="2629853"/>
          </a:xfrm>
        </p:grpSpPr>
        <p:grpSp>
          <p:nvGrpSpPr>
            <p:cNvPr id="39" name="Group 38"/>
            <p:cNvGrpSpPr/>
            <p:nvPr/>
          </p:nvGrpSpPr>
          <p:grpSpPr>
            <a:xfrm rot="16080000">
              <a:off x="-8867" y="1596337"/>
              <a:ext cx="1061356" cy="1092526"/>
              <a:chOff x="-528018" y="-520569"/>
              <a:chExt cx="1062161" cy="1093615"/>
            </a:xfrm>
          </p:grpSpPr>
          <p:sp>
            <p:nvSpPr>
              <p:cNvPr id="45" name="Oval 44"/>
              <p:cNvSpPr/>
              <p:nvPr/>
            </p:nvSpPr>
            <p:spPr>
              <a:xfrm>
                <a:off x="-528018" y="-520569"/>
                <a:ext cx="60671" cy="64279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47" name="Oval 46"/>
              <p:cNvSpPr/>
              <p:nvPr/>
            </p:nvSpPr>
            <p:spPr>
              <a:xfrm>
                <a:off x="-248103" y="-232572"/>
                <a:ext cx="60671" cy="64279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76" name="Oval 75"/>
              <p:cNvSpPr/>
              <p:nvPr/>
            </p:nvSpPr>
            <p:spPr>
              <a:xfrm>
                <a:off x="3512" y="20607"/>
                <a:ext cx="60671" cy="64279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78" name="Oval 77"/>
              <p:cNvSpPr/>
              <p:nvPr/>
            </p:nvSpPr>
            <p:spPr>
              <a:xfrm>
                <a:off x="247473" y="267978"/>
                <a:ext cx="60671" cy="64279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79" name="Oval 78"/>
              <p:cNvSpPr/>
              <p:nvPr/>
            </p:nvSpPr>
            <p:spPr>
              <a:xfrm>
                <a:off x="473472" y="508767"/>
                <a:ext cx="60671" cy="64279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</p:grpSp>
        <p:sp>
          <p:nvSpPr>
            <p:cNvPr id="40" name="Oval 39"/>
            <p:cNvSpPr/>
            <p:nvPr/>
          </p:nvSpPr>
          <p:spPr>
            <a:xfrm rot="16080000">
              <a:off x="1488315" y="1077311"/>
              <a:ext cx="60325" cy="6413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1" name="Oval 40"/>
            <p:cNvSpPr/>
            <p:nvPr/>
          </p:nvSpPr>
          <p:spPr>
            <a:xfrm rot="16080000">
              <a:off x="1768567" y="781619"/>
              <a:ext cx="60625" cy="6421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2" name="Oval 41"/>
            <p:cNvSpPr/>
            <p:nvPr/>
          </p:nvSpPr>
          <p:spPr>
            <a:xfrm rot="16080000">
              <a:off x="2015653" y="529185"/>
              <a:ext cx="60625" cy="6421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3" name="Oval 42"/>
            <p:cNvSpPr/>
            <p:nvPr/>
          </p:nvSpPr>
          <p:spPr>
            <a:xfrm rot="16080000">
              <a:off x="2248546" y="282845"/>
              <a:ext cx="60625" cy="6421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4" name="Oval 43"/>
            <p:cNvSpPr/>
            <p:nvPr/>
          </p:nvSpPr>
          <p:spPr>
            <a:xfrm rot="16080000">
              <a:off x="2485069" y="41630"/>
              <a:ext cx="60625" cy="6421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93482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TOT Timeline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4536424"/>
              </p:ext>
            </p:extLst>
          </p:nvPr>
        </p:nvGraphicFramePr>
        <p:xfrm>
          <a:off x="1845072" y="3280227"/>
          <a:ext cx="7415042" cy="3021084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922555"/>
                <a:gridCol w="5234618"/>
                <a:gridCol w="1257869"/>
              </a:tblGrid>
              <a:tr h="503514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</a:rPr>
                        <a:t>Task 1</a:t>
                      </a:r>
                      <a:endParaRPr lang="en-GB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Establish Project Setup and Technical Basis</a:t>
                      </a:r>
                      <a:endParaRPr lang="en-GB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</a:rPr>
                        <a:t>June (mid</a:t>
                      </a:r>
                      <a:r>
                        <a:rPr lang="en-GB" sz="1200" b="0" dirty="0">
                          <a:effectLst/>
                        </a:rPr>
                        <a:t>)</a:t>
                      </a:r>
                      <a:endParaRPr lang="en-GB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03514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200" b="0">
                          <a:effectLst/>
                        </a:rPr>
                        <a:t>Task 2</a:t>
                      </a:r>
                      <a:endParaRPr lang="en-GB" sz="12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Data and Functionality Prioritisation</a:t>
                      </a:r>
                      <a:endParaRPr lang="en-GB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June (end</a:t>
                      </a:r>
                      <a:r>
                        <a:rPr lang="en-GB" sz="1200" dirty="0">
                          <a:effectLst/>
                        </a:rPr>
                        <a:t>)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03514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200" b="0">
                          <a:effectLst/>
                        </a:rPr>
                        <a:t>Task 3</a:t>
                      </a:r>
                      <a:endParaRPr lang="en-GB" sz="12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Specifications and TOT-CLIC architecting/wireframing (Concept Stage)</a:t>
                      </a:r>
                      <a:endParaRPr lang="en-GB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July (mid</a:t>
                      </a:r>
                      <a:r>
                        <a:rPr lang="en-GB" sz="1200" dirty="0">
                          <a:effectLst/>
                        </a:rPr>
                        <a:t>)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03514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200" b="0">
                          <a:effectLst/>
                        </a:rPr>
                        <a:t>Task 4</a:t>
                      </a:r>
                      <a:endParaRPr lang="en-GB" sz="12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Data Integration and TOT-CLIC (beta) development</a:t>
                      </a:r>
                      <a:endParaRPr lang="en-GB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July (mid</a:t>
                      </a:r>
                      <a:r>
                        <a:rPr lang="en-GB" sz="1200" dirty="0">
                          <a:effectLst/>
                        </a:rPr>
                        <a:t>)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03514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200" b="0">
                          <a:effectLst/>
                        </a:rPr>
                        <a:t>Task 5</a:t>
                      </a:r>
                      <a:endParaRPr lang="en-GB" sz="12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Finalised TOT-CLIC Development</a:t>
                      </a:r>
                      <a:endParaRPr lang="en-GB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Sept</a:t>
                      </a:r>
                      <a:r>
                        <a:rPr lang="en-GB" sz="1200" baseline="0" dirty="0" smtClean="0">
                          <a:effectLst/>
                        </a:rPr>
                        <a:t> </a:t>
                      </a:r>
                      <a:r>
                        <a:rPr lang="en-GB" sz="1200" dirty="0" smtClean="0">
                          <a:effectLst/>
                        </a:rPr>
                        <a:t>(end</a:t>
                      </a:r>
                      <a:r>
                        <a:rPr lang="en-GB" sz="1200" dirty="0">
                          <a:effectLst/>
                        </a:rPr>
                        <a:t>)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03514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</a:rPr>
                        <a:t>Task 6</a:t>
                      </a:r>
                      <a:endParaRPr lang="en-GB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Troubleshooting and Technical Support</a:t>
                      </a:r>
                      <a:endParaRPr lang="en-GB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-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741713" y="2540000"/>
            <a:ext cx="75184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proposed programme task completion dates </a:t>
            </a:r>
            <a:r>
              <a:rPr lang="en-GB" dirty="0" smtClean="0"/>
              <a:t>are as follows, assuming </a:t>
            </a:r>
            <a:r>
              <a:rPr lang="en-GB" dirty="0"/>
              <a:t>a project commencement </a:t>
            </a:r>
            <a:r>
              <a:rPr lang="en-GB" dirty="0" smtClean="0"/>
              <a:t>at the </a:t>
            </a:r>
            <a:r>
              <a:rPr lang="en-GB" dirty="0"/>
              <a:t>end of April 2017: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1943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Civil Engineering Drawings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373" t="27242" b="7490"/>
          <a:stretch/>
        </p:blipFill>
        <p:spPr>
          <a:xfrm>
            <a:off x="4216541" y="2148114"/>
            <a:ext cx="7972282" cy="415319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75771" y="2239554"/>
            <a:ext cx="394077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Existing Civil Drawings to be updated where required.</a:t>
            </a:r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New drawings for Klystron Design will be required.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Full 3D schematic required for entire length.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3D schematic required for IR. </a:t>
            </a:r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Schedule for Drawings to be agreed with Civil Draughtsmen.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5951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Drive Beam Tunnel</a:t>
            </a:r>
            <a:endParaRPr lang="en-GB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141" y="2082800"/>
            <a:ext cx="6679250" cy="464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0321" y="2552700"/>
            <a:ext cx="362497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5.6m Internal Diameter</a:t>
            </a:r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Turnaround with 10m turning radius to exit and enter main tunnel.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Beam dump cavern required at each turnaround.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594123" y="6301312"/>
            <a:ext cx="597877" cy="556688"/>
          </a:xfrm>
        </p:spPr>
        <p:txBody>
          <a:bodyPr/>
          <a:lstStyle/>
          <a:p>
            <a:fld id="{6D22F896-40B5-4ADD-8801-0D06FADFA095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857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380 GeV</a:t>
            </a:r>
            <a:endParaRPr lang="en-GB" dirty="0"/>
          </a:p>
        </p:txBody>
      </p:sp>
      <p:sp>
        <p:nvSpPr>
          <p:cNvPr id="178" name="TextBox 177"/>
          <p:cNvSpPr txBox="1"/>
          <p:nvPr/>
        </p:nvSpPr>
        <p:spPr>
          <a:xfrm>
            <a:off x="1610436" y="2306472"/>
            <a:ext cx="786111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4 </a:t>
            </a:r>
            <a:r>
              <a:rPr lang="en-GB" dirty="0" smtClean="0"/>
              <a:t>turnarounds and accelerator sections </a:t>
            </a:r>
            <a:r>
              <a:rPr lang="en-GB" dirty="0"/>
              <a:t>either side of the Interaction Region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1.9 km Beam Delivery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Total length of </a:t>
            </a: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10km</a:t>
            </a:r>
            <a:endParaRPr lang="en-GB" dirty="0">
              <a:solidFill>
                <a:schemeClr val="tx1">
                  <a:alpha val="42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Shafts every 5km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Central Injector </a:t>
            </a: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Complex, one drive beam </a:t>
            </a: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– Located on CERN </a:t>
            </a: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land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grpSp>
        <p:nvGrpSpPr>
          <p:cNvPr id="17" name="Group 16"/>
          <p:cNvGrpSpPr/>
          <p:nvPr/>
        </p:nvGrpSpPr>
        <p:grpSpPr>
          <a:xfrm>
            <a:off x="2124433" y="4237946"/>
            <a:ext cx="6494579" cy="2175554"/>
            <a:chOff x="2124433" y="4237946"/>
            <a:chExt cx="6494579" cy="2175554"/>
          </a:xfrm>
        </p:grpSpPr>
        <p:sp>
          <p:nvSpPr>
            <p:cNvPr id="69" name="Oval 68"/>
            <p:cNvSpPr/>
            <p:nvPr/>
          </p:nvSpPr>
          <p:spPr>
            <a:xfrm>
              <a:off x="2649805" y="4580966"/>
              <a:ext cx="1098904" cy="879865"/>
            </a:xfrm>
            <a:prstGeom prst="ellipse">
              <a:avLst/>
            </a:prstGeom>
            <a:solidFill>
              <a:srgbClr val="FFFF00">
                <a:alpha val="52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2124433" y="4237946"/>
              <a:ext cx="6302580" cy="2175554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5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69" name="Straight Arrow Connector 168"/>
            <p:cNvCxnSpPr/>
            <p:nvPr/>
          </p:nvCxnSpPr>
          <p:spPr>
            <a:xfrm>
              <a:off x="6813898" y="5383956"/>
              <a:ext cx="527781" cy="6621"/>
            </a:xfrm>
            <a:prstGeom prst="straightConnector1">
              <a:avLst/>
            </a:prstGeom>
            <a:ln w="6350" cmpd="sng">
              <a:solidFill>
                <a:schemeClr val="bg1">
                  <a:lumMod val="95000"/>
                  <a:lumOff val="5000"/>
                </a:schemeClr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/>
          </p:nvCxnSpPr>
          <p:spPr>
            <a:xfrm flipV="1">
              <a:off x="2699336" y="5383956"/>
              <a:ext cx="4114562" cy="2855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8" name="Arc 147"/>
            <p:cNvSpPr/>
            <p:nvPr/>
          </p:nvSpPr>
          <p:spPr>
            <a:xfrm rot="16200000">
              <a:off x="2511507" y="5326405"/>
              <a:ext cx="415957" cy="536769"/>
            </a:xfrm>
            <a:prstGeom prst="arc">
              <a:avLst>
                <a:gd name="adj1" fmla="val 10581946"/>
                <a:gd name="adj2" fmla="val 333704"/>
              </a:avLst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49" name="Straight Connector 148"/>
            <p:cNvCxnSpPr>
              <a:endCxn id="156" idx="0"/>
            </p:cNvCxnSpPr>
            <p:nvPr/>
          </p:nvCxnSpPr>
          <p:spPr>
            <a:xfrm>
              <a:off x="2699333" y="5806430"/>
              <a:ext cx="4777255" cy="1357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Arc 155"/>
            <p:cNvSpPr/>
            <p:nvPr/>
          </p:nvSpPr>
          <p:spPr>
            <a:xfrm>
              <a:off x="7261039" y="5819856"/>
              <a:ext cx="447947" cy="405296"/>
            </a:xfrm>
            <a:prstGeom prst="arc">
              <a:avLst>
                <a:gd name="adj1" fmla="val 16091704"/>
                <a:gd name="adj2" fmla="val 0"/>
              </a:avLst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7" name="Arc 156"/>
            <p:cNvSpPr/>
            <p:nvPr/>
          </p:nvSpPr>
          <p:spPr>
            <a:xfrm flipH="1">
              <a:off x="7708986" y="5819856"/>
              <a:ext cx="447947" cy="405296"/>
            </a:xfrm>
            <a:prstGeom prst="arc">
              <a:avLst>
                <a:gd name="adj1" fmla="val 16091704"/>
                <a:gd name="adj2" fmla="val 0"/>
              </a:avLst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/>
            <p:cNvSpPr/>
            <p:nvPr/>
          </p:nvSpPr>
          <p:spPr>
            <a:xfrm>
              <a:off x="2950251" y="4917438"/>
              <a:ext cx="601767" cy="205538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3065437" y="5122975"/>
              <a:ext cx="0" cy="242174"/>
            </a:xfrm>
            <a:prstGeom prst="straightConnector1">
              <a:avLst/>
            </a:prstGeom>
            <a:ln w="6350" cmpd="sng">
              <a:solidFill>
                <a:srgbClr val="0070C0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3251135" y="5122975"/>
              <a:ext cx="0" cy="242174"/>
            </a:xfrm>
            <a:prstGeom prst="straightConnector1">
              <a:avLst/>
            </a:prstGeom>
            <a:ln w="6350" cmpd="sng">
              <a:solidFill>
                <a:srgbClr val="0070C0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Arc 66"/>
            <p:cNvSpPr/>
            <p:nvPr/>
          </p:nvSpPr>
          <p:spPr>
            <a:xfrm rot="16200000">
              <a:off x="2822541" y="4663730"/>
              <a:ext cx="294315" cy="501824"/>
            </a:xfrm>
            <a:prstGeom prst="arc">
              <a:avLst>
                <a:gd name="adj1" fmla="val 11039415"/>
                <a:gd name="adj2" fmla="val 0"/>
              </a:avLst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8" name="Straight Arrow Connector 67"/>
            <p:cNvCxnSpPr/>
            <p:nvPr/>
          </p:nvCxnSpPr>
          <p:spPr>
            <a:xfrm>
              <a:off x="3433815" y="5122975"/>
              <a:ext cx="0" cy="242174"/>
            </a:xfrm>
            <a:prstGeom prst="straightConnector1">
              <a:avLst/>
            </a:prstGeom>
            <a:ln w="6350" cmpd="sng">
              <a:solidFill>
                <a:srgbClr val="0070C0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Rectangle 70"/>
            <p:cNvSpPr/>
            <p:nvPr/>
          </p:nvSpPr>
          <p:spPr>
            <a:xfrm>
              <a:off x="5132059" y="4917438"/>
              <a:ext cx="601767" cy="205538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2" name="Straight Arrow Connector 71"/>
            <p:cNvCxnSpPr/>
            <p:nvPr/>
          </p:nvCxnSpPr>
          <p:spPr>
            <a:xfrm>
              <a:off x="5247247" y="5122975"/>
              <a:ext cx="0" cy="242174"/>
            </a:xfrm>
            <a:prstGeom prst="straightConnector1">
              <a:avLst/>
            </a:prstGeom>
            <a:ln w="6350" cmpd="sng">
              <a:solidFill>
                <a:srgbClr val="0070C0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Arrow Connector 72"/>
            <p:cNvCxnSpPr/>
            <p:nvPr/>
          </p:nvCxnSpPr>
          <p:spPr>
            <a:xfrm>
              <a:off x="5432945" y="5122975"/>
              <a:ext cx="0" cy="242174"/>
            </a:xfrm>
            <a:prstGeom prst="straightConnector1">
              <a:avLst/>
            </a:prstGeom>
            <a:ln w="6350" cmpd="sng">
              <a:solidFill>
                <a:srgbClr val="0070C0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Arc 73"/>
            <p:cNvSpPr/>
            <p:nvPr/>
          </p:nvSpPr>
          <p:spPr>
            <a:xfrm rot="16200000">
              <a:off x="4984902" y="4649535"/>
              <a:ext cx="294315" cy="501824"/>
            </a:xfrm>
            <a:prstGeom prst="arc">
              <a:avLst>
                <a:gd name="adj1" fmla="val 10716479"/>
                <a:gd name="adj2" fmla="val 0"/>
              </a:avLst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5" name="Straight Arrow Connector 74"/>
            <p:cNvCxnSpPr/>
            <p:nvPr/>
          </p:nvCxnSpPr>
          <p:spPr>
            <a:xfrm>
              <a:off x="5615625" y="5122975"/>
              <a:ext cx="0" cy="242174"/>
            </a:xfrm>
            <a:prstGeom prst="straightConnector1">
              <a:avLst/>
            </a:prstGeom>
            <a:ln w="6350" cmpd="sng">
              <a:solidFill>
                <a:srgbClr val="0070C0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Rectangle 75"/>
            <p:cNvSpPr/>
            <p:nvPr/>
          </p:nvSpPr>
          <p:spPr>
            <a:xfrm>
              <a:off x="4037832" y="4917438"/>
              <a:ext cx="601767" cy="205538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7" name="Straight Arrow Connector 76"/>
            <p:cNvCxnSpPr/>
            <p:nvPr/>
          </p:nvCxnSpPr>
          <p:spPr>
            <a:xfrm>
              <a:off x="4153019" y="5122975"/>
              <a:ext cx="0" cy="242174"/>
            </a:xfrm>
            <a:prstGeom prst="straightConnector1">
              <a:avLst/>
            </a:prstGeom>
            <a:ln w="6350" cmpd="sng">
              <a:solidFill>
                <a:srgbClr val="0070C0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/>
            <p:cNvCxnSpPr/>
            <p:nvPr/>
          </p:nvCxnSpPr>
          <p:spPr>
            <a:xfrm>
              <a:off x="4338717" y="5122975"/>
              <a:ext cx="0" cy="242174"/>
            </a:xfrm>
            <a:prstGeom prst="straightConnector1">
              <a:avLst/>
            </a:prstGeom>
            <a:ln w="6350" cmpd="sng">
              <a:solidFill>
                <a:srgbClr val="0070C0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Arc 78"/>
            <p:cNvSpPr/>
            <p:nvPr/>
          </p:nvSpPr>
          <p:spPr>
            <a:xfrm rot="16200000">
              <a:off x="3890272" y="4658245"/>
              <a:ext cx="294315" cy="501824"/>
            </a:xfrm>
            <a:prstGeom prst="arc">
              <a:avLst>
                <a:gd name="adj1" fmla="val 10716479"/>
                <a:gd name="adj2" fmla="val 0"/>
              </a:avLst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0" name="Straight Arrow Connector 79"/>
            <p:cNvCxnSpPr/>
            <p:nvPr/>
          </p:nvCxnSpPr>
          <p:spPr>
            <a:xfrm>
              <a:off x="4521398" y="5122975"/>
              <a:ext cx="0" cy="242174"/>
            </a:xfrm>
            <a:prstGeom prst="straightConnector1">
              <a:avLst/>
            </a:prstGeom>
            <a:ln w="6350" cmpd="sng">
              <a:solidFill>
                <a:srgbClr val="0070C0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Rectangle 80"/>
            <p:cNvSpPr/>
            <p:nvPr/>
          </p:nvSpPr>
          <p:spPr>
            <a:xfrm>
              <a:off x="6212130" y="4913415"/>
              <a:ext cx="601767" cy="205538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2" name="Straight Arrow Connector 81"/>
            <p:cNvCxnSpPr/>
            <p:nvPr/>
          </p:nvCxnSpPr>
          <p:spPr>
            <a:xfrm>
              <a:off x="6327316" y="5118953"/>
              <a:ext cx="0" cy="242174"/>
            </a:xfrm>
            <a:prstGeom prst="straightConnector1">
              <a:avLst/>
            </a:prstGeom>
            <a:ln w="6350" cmpd="sng">
              <a:solidFill>
                <a:srgbClr val="0070C0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82"/>
            <p:cNvCxnSpPr/>
            <p:nvPr/>
          </p:nvCxnSpPr>
          <p:spPr>
            <a:xfrm>
              <a:off x="6513016" y="5118953"/>
              <a:ext cx="0" cy="242174"/>
            </a:xfrm>
            <a:prstGeom prst="straightConnector1">
              <a:avLst/>
            </a:prstGeom>
            <a:ln w="6350" cmpd="sng">
              <a:solidFill>
                <a:srgbClr val="0070C0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Arc 83"/>
            <p:cNvSpPr/>
            <p:nvPr/>
          </p:nvSpPr>
          <p:spPr>
            <a:xfrm rot="16200000">
              <a:off x="6064973" y="4645512"/>
              <a:ext cx="294315" cy="501824"/>
            </a:xfrm>
            <a:prstGeom prst="arc">
              <a:avLst>
                <a:gd name="adj1" fmla="val 10716479"/>
                <a:gd name="adj2" fmla="val 0"/>
              </a:avLst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5" name="Straight Arrow Connector 84"/>
            <p:cNvCxnSpPr/>
            <p:nvPr/>
          </p:nvCxnSpPr>
          <p:spPr>
            <a:xfrm>
              <a:off x="6695696" y="5118953"/>
              <a:ext cx="0" cy="242174"/>
            </a:xfrm>
            <a:prstGeom prst="straightConnector1">
              <a:avLst/>
            </a:prstGeom>
            <a:ln w="6350" cmpd="sng">
              <a:solidFill>
                <a:srgbClr val="0070C0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>
              <a:stCxn id="160" idx="0"/>
              <a:endCxn id="67" idx="2"/>
            </p:cNvCxnSpPr>
            <p:nvPr/>
          </p:nvCxnSpPr>
          <p:spPr>
            <a:xfrm flipH="1">
              <a:off x="2969700" y="4742972"/>
              <a:ext cx="4430950" cy="24512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0" name="Arc 159"/>
            <p:cNvSpPr/>
            <p:nvPr/>
          </p:nvSpPr>
          <p:spPr>
            <a:xfrm flipV="1">
              <a:off x="7184420" y="4337797"/>
              <a:ext cx="447947" cy="405296"/>
            </a:xfrm>
            <a:prstGeom prst="arc">
              <a:avLst>
                <a:gd name="adj1" fmla="val 16091704"/>
                <a:gd name="adj2" fmla="val 0"/>
              </a:avLst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1" name="Arc 160"/>
            <p:cNvSpPr/>
            <p:nvPr/>
          </p:nvSpPr>
          <p:spPr>
            <a:xfrm flipH="1" flipV="1">
              <a:off x="7641510" y="4338281"/>
              <a:ext cx="447947" cy="405296"/>
            </a:xfrm>
            <a:prstGeom prst="arc">
              <a:avLst>
                <a:gd name="adj1" fmla="val 16091704"/>
                <a:gd name="adj2" fmla="val 0"/>
              </a:avLst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7328928" y="5171886"/>
              <a:ext cx="601767" cy="378478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7077788" y="4237946"/>
              <a:ext cx="14345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Drive Beam</a:t>
              </a:r>
              <a:endParaRPr lang="en-GB" sz="1400" dirty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7184420" y="6015990"/>
              <a:ext cx="14345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Main Beam</a:t>
              </a:r>
              <a:endParaRPr lang="en-GB" sz="1400" dirty="0"/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94123" y="6301312"/>
            <a:ext cx="597877" cy="556688"/>
          </a:xfrm>
        </p:spPr>
        <p:txBody>
          <a:bodyPr/>
          <a:lstStyle/>
          <a:p>
            <a:fld id="{6D22F896-40B5-4ADD-8801-0D06FADFA09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941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Low energy Klystron	</a:t>
            </a:r>
            <a:endParaRPr lang="en-GB" dirty="0"/>
          </a:p>
        </p:txBody>
      </p:sp>
      <p:pic>
        <p:nvPicPr>
          <p:cNvPr id="4" name="Content Placeholder 3" descr="p0.tif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560859" y="2388038"/>
            <a:ext cx="4576897" cy="35988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1793" y="2648607"/>
            <a:ext cx="558099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ideal scenario would </a:t>
            </a:r>
            <a:r>
              <a:rPr lang="en-US" dirty="0"/>
              <a:t>be to have the same </a:t>
            </a:r>
            <a:r>
              <a:rPr lang="en-US" dirty="0" smtClean="0"/>
              <a:t>tunnel </a:t>
            </a:r>
            <a:r>
              <a:rPr lang="en-US" dirty="0"/>
              <a:t>design </a:t>
            </a:r>
            <a:r>
              <a:rPr lang="en-US" dirty="0" smtClean="0"/>
              <a:t>for the drive </a:t>
            </a:r>
            <a:r>
              <a:rPr lang="en-US" dirty="0"/>
              <a:t>beam and </a:t>
            </a:r>
            <a:r>
              <a:rPr lang="en-US" dirty="0" smtClean="0"/>
              <a:t>for the klystron accelerator.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first </a:t>
            </a:r>
            <a:r>
              <a:rPr lang="en-US" dirty="0" smtClean="0"/>
              <a:t>energy stage </a:t>
            </a:r>
            <a:r>
              <a:rPr lang="en-US" dirty="0"/>
              <a:t>design should be consistent </a:t>
            </a:r>
            <a:r>
              <a:rPr lang="en-US" dirty="0" smtClean="0"/>
              <a:t>with the previously proposed drive beam design allowing consideration for an upgrade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Ensure </a:t>
            </a:r>
            <a:r>
              <a:rPr lang="en-US" dirty="0"/>
              <a:t>that </a:t>
            </a:r>
            <a:r>
              <a:rPr lang="en-US" dirty="0" smtClean="0"/>
              <a:t>it is </a:t>
            </a:r>
            <a:r>
              <a:rPr lang="en-US" dirty="0"/>
              <a:t>compatible with an energy upgrade if </a:t>
            </a:r>
            <a:r>
              <a:rPr lang="en-US" dirty="0" smtClean="0"/>
              <a:t>it is decided that energy upgrades will be </a:t>
            </a:r>
            <a:r>
              <a:rPr lang="en-US" dirty="0"/>
              <a:t>powered by </a:t>
            </a:r>
            <a:r>
              <a:rPr lang="en-US" dirty="0" smtClean="0"/>
              <a:t>klystrons.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594123" y="6301312"/>
            <a:ext cx="597877" cy="556688"/>
          </a:xfrm>
        </p:spPr>
        <p:txBody>
          <a:bodyPr/>
          <a:lstStyle/>
          <a:p>
            <a:fld id="{6D22F896-40B5-4ADD-8801-0D06FADFA095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378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Low energy Klystron	</a:t>
            </a:r>
            <a:endParaRPr lang="en-GB" dirty="0"/>
          </a:p>
        </p:txBody>
      </p:sp>
      <p:pic>
        <p:nvPicPr>
          <p:cNvPr id="58" name="Picture 5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5306" y="2097259"/>
            <a:ext cx="3581900" cy="2657846"/>
          </a:xfrm>
          <a:prstGeom prst="rect">
            <a:avLst/>
          </a:prstGeom>
        </p:spPr>
      </p:pic>
      <p:sp>
        <p:nvSpPr>
          <p:cNvPr id="60" name="TextBox 59"/>
          <p:cNvSpPr txBox="1"/>
          <p:nvPr/>
        </p:nvSpPr>
        <p:spPr>
          <a:xfrm>
            <a:off x="1249559" y="2233184"/>
            <a:ext cx="488454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Klystron Layout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Double tunnel – one for the accelerator and one for the klystrons.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Accelerator tunnel </a:t>
            </a: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– How does this change?</a:t>
            </a:r>
            <a:endParaRPr lang="en-GB" dirty="0" smtClean="0">
              <a:solidFill>
                <a:schemeClr val="tx1">
                  <a:alpha val="42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Are the connections between the tunnels compatible with the current design?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ID of the accelerator to be 5.6m not 3m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64" name="TextBox 63"/>
          <p:cNvSpPr txBox="1"/>
          <p:nvPr/>
        </p:nvSpPr>
        <p:spPr>
          <a:xfrm>
            <a:off x="7314711" y="4295287"/>
            <a:ext cx="1981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Section through tunnels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8935826" y="4454669"/>
            <a:ext cx="1841380" cy="24622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Accelerator tunnel – 5.6m ID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7314711" y="4071546"/>
            <a:ext cx="1841380" cy="24622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Klystron tunnel – 4.5m ID 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94123" y="6301312"/>
            <a:ext cx="597877" cy="556688"/>
          </a:xfrm>
        </p:spPr>
        <p:txBody>
          <a:bodyPr/>
          <a:lstStyle/>
          <a:p>
            <a:fld id="{6D22F896-40B5-4ADD-8801-0D06FADFA095}" type="slidenum">
              <a:rPr lang="en-US" smtClean="0"/>
              <a:t>31</a:t>
            </a:fld>
            <a:endParaRPr lang="en-US" dirty="0"/>
          </a:p>
        </p:txBody>
      </p:sp>
      <p:grpSp>
        <p:nvGrpSpPr>
          <p:cNvPr id="94" name="Group 93"/>
          <p:cNvGrpSpPr/>
          <p:nvPr/>
        </p:nvGrpSpPr>
        <p:grpSpPr>
          <a:xfrm>
            <a:off x="1603180" y="4488577"/>
            <a:ext cx="8981508" cy="2192467"/>
            <a:chOff x="1603180" y="4488577"/>
            <a:chExt cx="8981508" cy="2192467"/>
          </a:xfrm>
        </p:grpSpPr>
        <p:sp>
          <p:nvSpPr>
            <p:cNvPr id="95" name="TextBox 94"/>
            <p:cNvSpPr txBox="1"/>
            <p:nvPr/>
          </p:nvSpPr>
          <p:spPr>
            <a:xfrm>
              <a:off x="4907697" y="4641688"/>
              <a:ext cx="1889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Waveguide connections</a:t>
              </a:r>
              <a:endParaRPr lang="en-GB" sz="1200" dirty="0"/>
            </a:p>
          </p:txBody>
        </p:sp>
        <p:cxnSp>
          <p:nvCxnSpPr>
            <p:cNvPr id="96" name="Straight Arrow Connector 95"/>
            <p:cNvCxnSpPr>
              <a:stCxn id="95" idx="2"/>
            </p:cNvCxnSpPr>
            <p:nvPr/>
          </p:nvCxnSpPr>
          <p:spPr>
            <a:xfrm flipH="1">
              <a:off x="5375129" y="4918687"/>
              <a:ext cx="477235" cy="93816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7" name="Group 96"/>
            <p:cNvGrpSpPr/>
            <p:nvPr/>
          </p:nvGrpSpPr>
          <p:grpSpPr>
            <a:xfrm>
              <a:off x="1603180" y="4488577"/>
              <a:ext cx="8981508" cy="2192467"/>
              <a:chOff x="1565080" y="4571195"/>
              <a:chExt cx="8981508" cy="2192467"/>
            </a:xfrm>
          </p:grpSpPr>
          <p:sp>
            <p:nvSpPr>
              <p:cNvPr id="98" name="Diagonal Stripe 97"/>
              <p:cNvSpPr/>
              <p:nvPr/>
            </p:nvSpPr>
            <p:spPr>
              <a:xfrm rot="2691779">
                <a:off x="5734984" y="5353046"/>
                <a:ext cx="649898" cy="643559"/>
              </a:xfrm>
              <a:prstGeom prst="diagStripe">
                <a:avLst/>
              </a:prstGeom>
              <a:noFill/>
              <a:ln w="381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99" name="Straight Connector 98"/>
              <p:cNvCxnSpPr/>
              <p:nvPr/>
            </p:nvCxnSpPr>
            <p:spPr>
              <a:xfrm>
                <a:off x="6389117" y="5674826"/>
                <a:ext cx="4157471" cy="0"/>
              </a:xfrm>
              <a:prstGeom prst="lin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/>
              <p:cNvCxnSpPr/>
              <p:nvPr/>
            </p:nvCxnSpPr>
            <p:spPr>
              <a:xfrm>
                <a:off x="1573276" y="5674826"/>
                <a:ext cx="4157471" cy="0"/>
              </a:xfrm>
              <a:prstGeom prst="lin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1" name="Rectangle 100"/>
              <p:cNvSpPr/>
              <p:nvPr/>
            </p:nvSpPr>
            <p:spPr>
              <a:xfrm>
                <a:off x="3327470" y="5195923"/>
                <a:ext cx="102492" cy="466398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02" name="Group 101"/>
              <p:cNvGrpSpPr/>
              <p:nvPr/>
            </p:nvGrpSpPr>
            <p:grpSpPr>
              <a:xfrm flipV="1">
                <a:off x="1571577" y="5651678"/>
                <a:ext cx="8973312" cy="589583"/>
                <a:chOff x="1571525" y="5175926"/>
                <a:chExt cx="8973312" cy="589583"/>
              </a:xfrm>
            </p:grpSpPr>
            <p:cxnSp>
              <p:nvCxnSpPr>
                <p:cNvPr id="107" name="Straight Connector 106"/>
                <p:cNvCxnSpPr/>
                <p:nvPr/>
              </p:nvCxnSpPr>
              <p:spPr>
                <a:xfrm rot="10800000">
                  <a:off x="1571525" y="5178203"/>
                  <a:ext cx="8973312" cy="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" name="Straight Connector 107"/>
                <p:cNvCxnSpPr/>
                <p:nvPr/>
              </p:nvCxnSpPr>
              <p:spPr>
                <a:xfrm rot="10800000" flipV="1">
                  <a:off x="2011680" y="5178203"/>
                  <a:ext cx="0" cy="562294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" name="Straight Connector 108"/>
                <p:cNvCxnSpPr/>
                <p:nvPr/>
              </p:nvCxnSpPr>
              <p:spPr>
                <a:xfrm rot="10800000" flipV="1">
                  <a:off x="5309616" y="5199682"/>
                  <a:ext cx="0" cy="562294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109"/>
                <p:cNvCxnSpPr/>
                <p:nvPr/>
              </p:nvCxnSpPr>
              <p:spPr>
                <a:xfrm rot="10800000" flipV="1">
                  <a:off x="4194048" y="5203215"/>
                  <a:ext cx="0" cy="562294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Connector 110"/>
                <p:cNvCxnSpPr/>
                <p:nvPr/>
              </p:nvCxnSpPr>
              <p:spPr>
                <a:xfrm rot="10800000" flipV="1">
                  <a:off x="3102864" y="5199682"/>
                  <a:ext cx="0" cy="562294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Connector 111"/>
                <p:cNvCxnSpPr/>
                <p:nvPr/>
              </p:nvCxnSpPr>
              <p:spPr>
                <a:xfrm rot="10800000" flipV="1">
                  <a:off x="6784848" y="5175926"/>
                  <a:ext cx="0" cy="562294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Connector 112"/>
                <p:cNvCxnSpPr/>
                <p:nvPr/>
              </p:nvCxnSpPr>
              <p:spPr>
                <a:xfrm rot="10800000" flipV="1">
                  <a:off x="10082784" y="5197405"/>
                  <a:ext cx="0" cy="562294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Straight Connector 113"/>
                <p:cNvCxnSpPr/>
                <p:nvPr/>
              </p:nvCxnSpPr>
              <p:spPr>
                <a:xfrm rot="10800000" flipV="1">
                  <a:off x="8967216" y="5200938"/>
                  <a:ext cx="0" cy="562294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Straight Connector 114"/>
                <p:cNvCxnSpPr/>
                <p:nvPr/>
              </p:nvCxnSpPr>
              <p:spPr>
                <a:xfrm rot="10800000" flipV="1">
                  <a:off x="7876032" y="5197405"/>
                  <a:ext cx="0" cy="562294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3" name="TextBox 102"/>
              <p:cNvSpPr txBox="1"/>
              <p:nvPr/>
            </p:nvSpPr>
            <p:spPr>
              <a:xfrm>
                <a:off x="1565080" y="6486663"/>
                <a:ext cx="188933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/>
                  <a:t>Klystron Tunnel</a:t>
                </a:r>
                <a:endParaRPr lang="en-GB" sz="1200" dirty="0"/>
              </a:p>
            </p:txBody>
          </p:sp>
          <p:cxnSp>
            <p:nvCxnSpPr>
              <p:cNvPr id="104" name="Straight Arrow Connector 103"/>
              <p:cNvCxnSpPr>
                <a:stCxn id="103" idx="0"/>
              </p:cNvCxnSpPr>
              <p:nvPr/>
            </p:nvCxnSpPr>
            <p:spPr>
              <a:xfrm flipV="1">
                <a:off x="2509747" y="6319640"/>
                <a:ext cx="410042" cy="16702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5" name="TextBox 104"/>
              <p:cNvSpPr txBox="1"/>
              <p:nvPr/>
            </p:nvSpPr>
            <p:spPr>
              <a:xfrm>
                <a:off x="3307167" y="4571195"/>
                <a:ext cx="188933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/>
                  <a:t>Accelerator tunnel – </a:t>
                </a:r>
                <a:r>
                  <a:rPr lang="en-GB" sz="1200" dirty="0" smtClean="0"/>
                  <a:t>How has the layout changed</a:t>
                </a:r>
                <a:endParaRPr lang="en-GB" sz="1200" dirty="0"/>
              </a:p>
            </p:txBody>
          </p:sp>
          <p:cxnSp>
            <p:nvCxnSpPr>
              <p:cNvPr id="106" name="Straight Arrow Connector 105"/>
              <p:cNvCxnSpPr/>
              <p:nvPr/>
            </p:nvCxnSpPr>
            <p:spPr>
              <a:xfrm>
                <a:off x="4166651" y="5110669"/>
                <a:ext cx="491509" cy="51487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16" name="Straight Arrow Connector 115"/>
          <p:cNvCxnSpPr>
            <a:endCxn id="101" idx="1"/>
          </p:cNvCxnSpPr>
          <p:nvPr/>
        </p:nvCxnSpPr>
        <p:spPr>
          <a:xfrm>
            <a:off x="2896023" y="4860584"/>
            <a:ext cx="469547" cy="4859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1466272" y="4514542"/>
            <a:ext cx="1889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Which Caverns will be required?</a:t>
            </a:r>
            <a:endParaRPr lang="en-GB" sz="1200" dirty="0"/>
          </a:p>
        </p:txBody>
      </p:sp>
      <p:sp>
        <p:nvSpPr>
          <p:cNvPr id="118" name="Rectangle 117"/>
          <p:cNvSpPr/>
          <p:nvPr/>
        </p:nvSpPr>
        <p:spPr>
          <a:xfrm>
            <a:off x="5951596" y="5495575"/>
            <a:ext cx="304800" cy="16887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687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Low energy Klystron	</a:t>
            </a:r>
            <a:endParaRPr lang="en-GB" dirty="0"/>
          </a:p>
        </p:txBody>
      </p:sp>
      <p:pic>
        <p:nvPicPr>
          <p:cNvPr id="58" name="Picture 5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5306" y="2097259"/>
            <a:ext cx="3581900" cy="2657846"/>
          </a:xfrm>
          <a:prstGeom prst="rect">
            <a:avLst/>
          </a:prstGeom>
        </p:spPr>
      </p:pic>
      <p:sp>
        <p:nvSpPr>
          <p:cNvPr id="60" name="TextBox 59"/>
          <p:cNvSpPr txBox="1"/>
          <p:nvPr/>
        </p:nvSpPr>
        <p:spPr>
          <a:xfrm>
            <a:off x="1249560" y="2233184"/>
            <a:ext cx="470203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Klystron Layout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Double tunnel – one for the accelerator and one for the klystrons.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Accelerator tunnel </a:t>
            </a:r>
            <a:r>
              <a:rPr lang="en-GB" dirty="0"/>
              <a:t>How does this change? 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Are </a:t>
            </a: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the connections between the tunnels compatible with the current design?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ID of the accelerator to be 5.6m not 3m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64" name="TextBox 63"/>
          <p:cNvSpPr txBox="1"/>
          <p:nvPr/>
        </p:nvSpPr>
        <p:spPr>
          <a:xfrm>
            <a:off x="7314711" y="4295287"/>
            <a:ext cx="1981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Section through tunnels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8935826" y="4454669"/>
            <a:ext cx="1841380" cy="24622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Accelerator tunnel – 5.6m ID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7314711" y="4071546"/>
            <a:ext cx="1841380" cy="24622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Klystron tunnel – 4.5m ID 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94123" y="6301312"/>
            <a:ext cx="597877" cy="556688"/>
          </a:xfrm>
        </p:spPr>
        <p:txBody>
          <a:bodyPr/>
          <a:lstStyle/>
          <a:p>
            <a:fld id="{6D22F896-40B5-4ADD-8801-0D06FADFA095}" type="slidenum">
              <a:rPr lang="en-US" smtClean="0"/>
              <a:t>32</a:t>
            </a:fld>
            <a:endParaRPr lang="en-US" dirty="0"/>
          </a:p>
        </p:txBody>
      </p:sp>
      <p:sp>
        <p:nvSpPr>
          <p:cNvPr id="56" name="Rectangle 55"/>
          <p:cNvSpPr/>
          <p:nvPr/>
        </p:nvSpPr>
        <p:spPr>
          <a:xfrm>
            <a:off x="5951596" y="5495575"/>
            <a:ext cx="304800" cy="16887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9" name="Group 58"/>
          <p:cNvGrpSpPr/>
          <p:nvPr/>
        </p:nvGrpSpPr>
        <p:grpSpPr>
          <a:xfrm>
            <a:off x="1603180" y="4488577"/>
            <a:ext cx="8981508" cy="2192467"/>
            <a:chOff x="1603180" y="4488577"/>
            <a:chExt cx="8981508" cy="2192467"/>
          </a:xfrm>
        </p:grpSpPr>
        <p:sp>
          <p:nvSpPr>
            <p:cNvPr id="61" name="TextBox 60"/>
            <p:cNvSpPr txBox="1"/>
            <p:nvPr/>
          </p:nvSpPr>
          <p:spPr>
            <a:xfrm>
              <a:off x="4907697" y="4641688"/>
              <a:ext cx="1889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Waveguide connections</a:t>
              </a:r>
              <a:endParaRPr lang="en-GB" sz="1200" dirty="0"/>
            </a:p>
          </p:txBody>
        </p:sp>
        <p:cxnSp>
          <p:nvCxnSpPr>
            <p:cNvPr id="63" name="Straight Arrow Connector 62"/>
            <p:cNvCxnSpPr>
              <a:stCxn id="61" idx="2"/>
            </p:cNvCxnSpPr>
            <p:nvPr/>
          </p:nvCxnSpPr>
          <p:spPr>
            <a:xfrm flipH="1">
              <a:off x="5375129" y="4918687"/>
              <a:ext cx="477235" cy="93816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7" name="Group 66"/>
            <p:cNvGrpSpPr/>
            <p:nvPr/>
          </p:nvGrpSpPr>
          <p:grpSpPr>
            <a:xfrm>
              <a:off x="1603180" y="4488577"/>
              <a:ext cx="8981508" cy="2192467"/>
              <a:chOff x="1565080" y="4571195"/>
              <a:chExt cx="8981508" cy="2192467"/>
            </a:xfrm>
          </p:grpSpPr>
          <p:sp>
            <p:nvSpPr>
              <p:cNvPr id="68" name="Diagonal Stripe 67"/>
              <p:cNvSpPr/>
              <p:nvPr/>
            </p:nvSpPr>
            <p:spPr>
              <a:xfrm rot="2691779">
                <a:off x="5734984" y="5353046"/>
                <a:ext cx="649898" cy="643559"/>
              </a:xfrm>
              <a:prstGeom prst="diagStripe">
                <a:avLst/>
              </a:prstGeom>
              <a:noFill/>
              <a:ln w="381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01" name="Straight Connector 100"/>
              <p:cNvCxnSpPr/>
              <p:nvPr/>
            </p:nvCxnSpPr>
            <p:spPr>
              <a:xfrm>
                <a:off x="6389117" y="5674826"/>
                <a:ext cx="4157471" cy="0"/>
              </a:xfrm>
              <a:prstGeom prst="lin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/>
              <p:cNvCxnSpPr/>
              <p:nvPr/>
            </p:nvCxnSpPr>
            <p:spPr>
              <a:xfrm>
                <a:off x="1573276" y="5674826"/>
                <a:ext cx="4157471" cy="0"/>
              </a:xfrm>
              <a:prstGeom prst="lin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2" name="Rectangle 111"/>
              <p:cNvSpPr/>
              <p:nvPr/>
            </p:nvSpPr>
            <p:spPr>
              <a:xfrm>
                <a:off x="3327470" y="5195923"/>
                <a:ext cx="102492" cy="466398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15" name="Group 114"/>
              <p:cNvGrpSpPr/>
              <p:nvPr/>
            </p:nvGrpSpPr>
            <p:grpSpPr>
              <a:xfrm flipV="1">
                <a:off x="1571577" y="5651678"/>
                <a:ext cx="8973312" cy="589583"/>
                <a:chOff x="1571525" y="5175926"/>
                <a:chExt cx="8973312" cy="589583"/>
              </a:xfrm>
            </p:grpSpPr>
            <p:cxnSp>
              <p:nvCxnSpPr>
                <p:cNvPr id="120" name="Straight Connector 119"/>
                <p:cNvCxnSpPr/>
                <p:nvPr/>
              </p:nvCxnSpPr>
              <p:spPr>
                <a:xfrm rot="10800000">
                  <a:off x="1571525" y="5178203"/>
                  <a:ext cx="8973312" cy="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Straight Connector 120"/>
                <p:cNvCxnSpPr/>
                <p:nvPr/>
              </p:nvCxnSpPr>
              <p:spPr>
                <a:xfrm rot="10800000" flipV="1">
                  <a:off x="2011680" y="5178203"/>
                  <a:ext cx="0" cy="562294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/>
                <p:cNvCxnSpPr/>
                <p:nvPr/>
              </p:nvCxnSpPr>
              <p:spPr>
                <a:xfrm rot="10800000" flipV="1">
                  <a:off x="5309616" y="5199682"/>
                  <a:ext cx="0" cy="562294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/>
                <p:cNvCxnSpPr/>
                <p:nvPr/>
              </p:nvCxnSpPr>
              <p:spPr>
                <a:xfrm rot="10800000" flipV="1">
                  <a:off x="4194048" y="5203215"/>
                  <a:ext cx="0" cy="562294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Connector 123"/>
                <p:cNvCxnSpPr/>
                <p:nvPr/>
              </p:nvCxnSpPr>
              <p:spPr>
                <a:xfrm rot="10800000" flipV="1">
                  <a:off x="3102864" y="5199682"/>
                  <a:ext cx="0" cy="562294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/>
                <p:cNvCxnSpPr/>
                <p:nvPr/>
              </p:nvCxnSpPr>
              <p:spPr>
                <a:xfrm rot="10800000" flipV="1">
                  <a:off x="6784848" y="5175926"/>
                  <a:ext cx="0" cy="562294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" name="Straight Connector 125"/>
                <p:cNvCxnSpPr/>
                <p:nvPr/>
              </p:nvCxnSpPr>
              <p:spPr>
                <a:xfrm rot="10800000" flipV="1">
                  <a:off x="10082784" y="5197405"/>
                  <a:ext cx="0" cy="562294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/>
                <p:cNvCxnSpPr/>
                <p:nvPr/>
              </p:nvCxnSpPr>
              <p:spPr>
                <a:xfrm rot="10800000" flipV="1">
                  <a:off x="8967216" y="5200938"/>
                  <a:ext cx="0" cy="562294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/>
                <p:cNvCxnSpPr/>
                <p:nvPr/>
              </p:nvCxnSpPr>
              <p:spPr>
                <a:xfrm rot="10800000" flipV="1">
                  <a:off x="7876032" y="5197405"/>
                  <a:ext cx="0" cy="562294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6" name="TextBox 115"/>
              <p:cNvSpPr txBox="1"/>
              <p:nvPr/>
            </p:nvSpPr>
            <p:spPr>
              <a:xfrm>
                <a:off x="1565080" y="6486663"/>
                <a:ext cx="188933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/>
                  <a:t>Klystron Tunnel</a:t>
                </a:r>
                <a:endParaRPr lang="en-GB" sz="1200" dirty="0"/>
              </a:p>
            </p:txBody>
          </p:sp>
          <p:cxnSp>
            <p:nvCxnSpPr>
              <p:cNvPr id="117" name="Straight Arrow Connector 116"/>
              <p:cNvCxnSpPr>
                <a:stCxn id="116" idx="0"/>
              </p:cNvCxnSpPr>
              <p:nvPr/>
            </p:nvCxnSpPr>
            <p:spPr>
              <a:xfrm flipV="1">
                <a:off x="2509747" y="6319640"/>
                <a:ext cx="410042" cy="16702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8" name="TextBox 117"/>
              <p:cNvSpPr txBox="1"/>
              <p:nvPr/>
            </p:nvSpPr>
            <p:spPr>
              <a:xfrm>
                <a:off x="3307167" y="4571195"/>
                <a:ext cx="188933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/>
                  <a:t>Accelerator tunnel – </a:t>
                </a:r>
                <a:r>
                  <a:rPr lang="en-GB" sz="1200" dirty="0" smtClean="0"/>
                  <a:t>How has the layout changed</a:t>
                </a:r>
                <a:endParaRPr lang="en-GB" sz="1200" dirty="0"/>
              </a:p>
            </p:txBody>
          </p:sp>
          <p:cxnSp>
            <p:nvCxnSpPr>
              <p:cNvPr id="119" name="Straight Arrow Connector 118"/>
              <p:cNvCxnSpPr/>
              <p:nvPr/>
            </p:nvCxnSpPr>
            <p:spPr>
              <a:xfrm>
                <a:off x="4166651" y="5110669"/>
                <a:ext cx="491509" cy="51487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29" name="Straight Arrow Connector 128"/>
          <p:cNvCxnSpPr>
            <a:endCxn id="112" idx="1"/>
          </p:cNvCxnSpPr>
          <p:nvPr/>
        </p:nvCxnSpPr>
        <p:spPr>
          <a:xfrm>
            <a:off x="2896023" y="4860584"/>
            <a:ext cx="469547" cy="4859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Box 129"/>
          <p:cNvSpPr txBox="1"/>
          <p:nvPr/>
        </p:nvSpPr>
        <p:spPr>
          <a:xfrm>
            <a:off x="1466272" y="4514542"/>
            <a:ext cx="1889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Which Caverns will be required?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062114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Low energy Klystron	</a:t>
            </a:r>
            <a:endParaRPr lang="en-GB" dirty="0"/>
          </a:p>
        </p:txBody>
      </p:sp>
      <p:pic>
        <p:nvPicPr>
          <p:cNvPr id="58" name="Picture 5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5306" y="2097259"/>
            <a:ext cx="3581900" cy="2657846"/>
          </a:xfrm>
          <a:prstGeom prst="rect">
            <a:avLst/>
          </a:prstGeom>
        </p:spPr>
      </p:pic>
      <p:sp>
        <p:nvSpPr>
          <p:cNvPr id="60" name="TextBox 59"/>
          <p:cNvSpPr txBox="1"/>
          <p:nvPr/>
        </p:nvSpPr>
        <p:spPr>
          <a:xfrm>
            <a:off x="1249560" y="2233184"/>
            <a:ext cx="470203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Klystron Layout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Double tunnel – one for the accelerator and one for the klystrons.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Accelerator tunnel </a:t>
            </a: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How does this change? </a:t>
            </a:r>
            <a:endParaRPr lang="en-GB" dirty="0" smtClean="0">
              <a:solidFill>
                <a:schemeClr val="tx1">
                  <a:alpha val="42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Are </a:t>
            </a:r>
            <a:r>
              <a:rPr lang="en-GB" dirty="0" smtClean="0"/>
              <a:t>the connections between the tunnels compatible with the current design?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ID of the accelerator to be 5.6m not 3m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64" name="TextBox 63"/>
          <p:cNvSpPr txBox="1"/>
          <p:nvPr/>
        </p:nvSpPr>
        <p:spPr>
          <a:xfrm>
            <a:off x="7314711" y="4295287"/>
            <a:ext cx="1981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Section through tunnels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8935826" y="4454669"/>
            <a:ext cx="1841380" cy="24622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Accelerator tunnel – 5.6m ID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7314711" y="4071546"/>
            <a:ext cx="1841380" cy="24622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Klystron tunnel – 4.5m ID 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5951596" y="5495575"/>
            <a:ext cx="304800" cy="16887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594123" y="6301312"/>
            <a:ext cx="597877" cy="556688"/>
          </a:xfrm>
        </p:spPr>
        <p:txBody>
          <a:bodyPr/>
          <a:lstStyle/>
          <a:p>
            <a:fld id="{6D22F896-40B5-4ADD-8801-0D06FADFA095}" type="slidenum">
              <a:rPr lang="en-US" smtClean="0"/>
              <a:t>33</a:t>
            </a:fld>
            <a:endParaRPr lang="en-US" dirty="0"/>
          </a:p>
        </p:txBody>
      </p:sp>
      <p:grpSp>
        <p:nvGrpSpPr>
          <p:cNvPr id="132" name="Group 131"/>
          <p:cNvGrpSpPr/>
          <p:nvPr/>
        </p:nvGrpSpPr>
        <p:grpSpPr>
          <a:xfrm>
            <a:off x="1603180" y="4488577"/>
            <a:ext cx="8981508" cy="2192467"/>
            <a:chOff x="1603180" y="4488577"/>
            <a:chExt cx="8981508" cy="2192467"/>
          </a:xfrm>
        </p:grpSpPr>
        <p:sp>
          <p:nvSpPr>
            <p:cNvPr id="133" name="TextBox 132"/>
            <p:cNvSpPr txBox="1"/>
            <p:nvPr/>
          </p:nvSpPr>
          <p:spPr>
            <a:xfrm>
              <a:off x="4907697" y="4641688"/>
              <a:ext cx="1889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Waveguide connections</a:t>
              </a:r>
              <a:endParaRPr lang="en-GB" sz="1200" dirty="0"/>
            </a:p>
          </p:txBody>
        </p:sp>
        <p:cxnSp>
          <p:nvCxnSpPr>
            <p:cNvPr id="134" name="Straight Arrow Connector 133"/>
            <p:cNvCxnSpPr>
              <a:stCxn id="133" idx="2"/>
            </p:cNvCxnSpPr>
            <p:nvPr/>
          </p:nvCxnSpPr>
          <p:spPr>
            <a:xfrm flipH="1">
              <a:off x="5375129" y="4918687"/>
              <a:ext cx="477235" cy="93816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5" name="Group 134"/>
            <p:cNvGrpSpPr/>
            <p:nvPr/>
          </p:nvGrpSpPr>
          <p:grpSpPr>
            <a:xfrm>
              <a:off x="1603180" y="4488577"/>
              <a:ext cx="8981508" cy="2192467"/>
              <a:chOff x="1565080" y="4571195"/>
              <a:chExt cx="8981508" cy="2192467"/>
            </a:xfrm>
          </p:grpSpPr>
          <p:sp>
            <p:nvSpPr>
              <p:cNvPr id="136" name="Diagonal Stripe 135"/>
              <p:cNvSpPr/>
              <p:nvPr/>
            </p:nvSpPr>
            <p:spPr>
              <a:xfrm rot="2691779">
                <a:off x="5734984" y="5353046"/>
                <a:ext cx="649898" cy="643559"/>
              </a:xfrm>
              <a:prstGeom prst="diagStripe">
                <a:avLst/>
              </a:prstGeom>
              <a:noFill/>
              <a:ln w="381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37" name="Straight Connector 136"/>
              <p:cNvCxnSpPr/>
              <p:nvPr/>
            </p:nvCxnSpPr>
            <p:spPr>
              <a:xfrm>
                <a:off x="6389117" y="5674826"/>
                <a:ext cx="4157471" cy="0"/>
              </a:xfrm>
              <a:prstGeom prst="lin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/>
              <p:cNvCxnSpPr/>
              <p:nvPr/>
            </p:nvCxnSpPr>
            <p:spPr>
              <a:xfrm>
                <a:off x="1573276" y="5674826"/>
                <a:ext cx="4157471" cy="0"/>
              </a:xfrm>
              <a:prstGeom prst="lin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9" name="Rectangle 138"/>
              <p:cNvSpPr/>
              <p:nvPr/>
            </p:nvSpPr>
            <p:spPr>
              <a:xfrm>
                <a:off x="3327470" y="5195923"/>
                <a:ext cx="102492" cy="466398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40" name="Group 139"/>
              <p:cNvGrpSpPr/>
              <p:nvPr/>
            </p:nvGrpSpPr>
            <p:grpSpPr>
              <a:xfrm flipV="1">
                <a:off x="1571577" y="5651678"/>
                <a:ext cx="8973312" cy="589583"/>
                <a:chOff x="1571525" y="5175926"/>
                <a:chExt cx="8973312" cy="589583"/>
              </a:xfrm>
            </p:grpSpPr>
            <p:cxnSp>
              <p:nvCxnSpPr>
                <p:cNvPr id="145" name="Straight Connector 144"/>
                <p:cNvCxnSpPr/>
                <p:nvPr/>
              </p:nvCxnSpPr>
              <p:spPr>
                <a:xfrm rot="10800000">
                  <a:off x="1571525" y="5178203"/>
                  <a:ext cx="8973312" cy="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Straight Connector 145"/>
                <p:cNvCxnSpPr/>
                <p:nvPr/>
              </p:nvCxnSpPr>
              <p:spPr>
                <a:xfrm rot="10800000" flipV="1">
                  <a:off x="2011680" y="5178203"/>
                  <a:ext cx="0" cy="562294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Straight Connector 146"/>
                <p:cNvCxnSpPr/>
                <p:nvPr/>
              </p:nvCxnSpPr>
              <p:spPr>
                <a:xfrm rot="10800000" flipV="1">
                  <a:off x="5309616" y="5199682"/>
                  <a:ext cx="0" cy="562294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Straight Connector 147"/>
                <p:cNvCxnSpPr/>
                <p:nvPr/>
              </p:nvCxnSpPr>
              <p:spPr>
                <a:xfrm rot="10800000" flipV="1">
                  <a:off x="4194048" y="5203215"/>
                  <a:ext cx="0" cy="562294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Straight Connector 148"/>
                <p:cNvCxnSpPr/>
                <p:nvPr/>
              </p:nvCxnSpPr>
              <p:spPr>
                <a:xfrm rot="10800000" flipV="1">
                  <a:off x="3102864" y="5199682"/>
                  <a:ext cx="0" cy="562294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0" name="Straight Connector 149"/>
                <p:cNvCxnSpPr/>
                <p:nvPr/>
              </p:nvCxnSpPr>
              <p:spPr>
                <a:xfrm rot="10800000" flipV="1">
                  <a:off x="6784848" y="5175926"/>
                  <a:ext cx="0" cy="562294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Straight Connector 150"/>
                <p:cNvCxnSpPr/>
                <p:nvPr/>
              </p:nvCxnSpPr>
              <p:spPr>
                <a:xfrm rot="10800000" flipV="1">
                  <a:off x="10082784" y="5197405"/>
                  <a:ext cx="0" cy="562294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/>
                <p:cNvCxnSpPr/>
                <p:nvPr/>
              </p:nvCxnSpPr>
              <p:spPr>
                <a:xfrm rot="10800000" flipV="1">
                  <a:off x="8967216" y="5200938"/>
                  <a:ext cx="0" cy="562294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Straight Connector 152"/>
                <p:cNvCxnSpPr/>
                <p:nvPr/>
              </p:nvCxnSpPr>
              <p:spPr>
                <a:xfrm rot="10800000" flipV="1">
                  <a:off x="7876032" y="5197405"/>
                  <a:ext cx="0" cy="562294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41" name="TextBox 140"/>
              <p:cNvSpPr txBox="1"/>
              <p:nvPr/>
            </p:nvSpPr>
            <p:spPr>
              <a:xfrm>
                <a:off x="1565080" y="6486663"/>
                <a:ext cx="188933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/>
                  <a:t>Klystron Tunnel</a:t>
                </a:r>
                <a:endParaRPr lang="en-GB" sz="1200" dirty="0"/>
              </a:p>
            </p:txBody>
          </p:sp>
          <p:cxnSp>
            <p:nvCxnSpPr>
              <p:cNvPr id="142" name="Straight Arrow Connector 141"/>
              <p:cNvCxnSpPr>
                <a:stCxn id="141" idx="0"/>
              </p:cNvCxnSpPr>
              <p:nvPr/>
            </p:nvCxnSpPr>
            <p:spPr>
              <a:xfrm flipV="1">
                <a:off x="2509747" y="6319640"/>
                <a:ext cx="410042" cy="16702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3" name="TextBox 142"/>
              <p:cNvSpPr txBox="1"/>
              <p:nvPr/>
            </p:nvSpPr>
            <p:spPr>
              <a:xfrm>
                <a:off x="3307167" y="4571195"/>
                <a:ext cx="188933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/>
                  <a:t>Accelerator tunnel – </a:t>
                </a:r>
                <a:r>
                  <a:rPr lang="en-GB" sz="1200" dirty="0" smtClean="0"/>
                  <a:t>How has the layout changed</a:t>
                </a:r>
                <a:endParaRPr lang="en-GB" sz="1200" dirty="0"/>
              </a:p>
            </p:txBody>
          </p:sp>
          <p:cxnSp>
            <p:nvCxnSpPr>
              <p:cNvPr id="144" name="Straight Arrow Connector 143"/>
              <p:cNvCxnSpPr/>
              <p:nvPr/>
            </p:nvCxnSpPr>
            <p:spPr>
              <a:xfrm>
                <a:off x="4166651" y="5110669"/>
                <a:ext cx="491509" cy="51487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54" name="Straight Arrow Connector 153"/>
          <p:cNvCxnSpPr>
            <a:endCxn id="139" idx="1"/>
          </p:cNvCxnSpPr>
          <p:nvPr/>
        </p:nvCxnSpPr>
        <p:spPr>
          <a:xfrm>
            <a:off x="2896023" y="4860584"/>
            <a:ext cx="469547" cy="4859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TextBox 154"/>
          <p:cNvSpPr txBox="1"/>
          <p:nvPr/>
        </p:nvSpPr>
        <p:spPr>
          <a:xfrm>
            <a:off x="1466272" y="4514542"/>
            <a:ext cx="1889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Which Caverns will be required?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625770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Low energy Klystron	</a:t>
            </a:r>
            <a:endParaRPr lang="en-GB" dirty="0"/>
          </a:p>
        </p:txBody>
      </p:sp>
      <p:pic>
        <p:nvPicPr>
          <p:cNvPr id="58" name="Picture 5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5306" y="2097259"/>
            <a:ext cx="3581900" cy="2657846"/>
          </a:xfrm>
          <a:prstGeom prst="rect">
            <a:avLst/>
          </a:prstGeom>
        </p:spPr>
      </p:pic>
      <p:sp>
        <p:nvSpPr>
          <p:cNvPr id="60" name="TextBox 59"/>
          <p:cNvSpPr txBox="1"/>
          <p:nvPr/>
        </p:nvSpPr>
        <p:spPr>
          <a:xfrm>
            <a:off x="1249560" y="2233184"/>
            <a:ext cx="470203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Klystron Layout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Double tunnel – one for the accelerator and one for the klystrons.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Accelerator tunnel </a:t>
            </a: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How does this change? </a:t>
            </a:r>
            <a:endParaRPr lang="en-GB" dirty="0" smtClean="0">
              <a:solidFill>
                <a:schemeClr val="tx1">
                  <a:alpha val="42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Are </a:t>
            </a: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the connections between the tunnels compatible with the current design?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ID of the accelerator to be 5.6m not 3m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64" name="TextBox 63"/>
          <p:cNvSpPr txBox="1"/>
          <p:nvPr/>
        </p:nvSpPr>
        <p:spPr>
          <a:xfrm>
            <a:off x="7314711" y="4295287"/>
            <a:ext cx="1981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Section through tunnels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8935826" y="4454669"/>
            <a:ext cx="1841380" cy="24622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Accelerator tunnel – 5.6m ID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7314711" y="4071546"/>
            <a:ext cx="1841380" cy="24622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Klystron tunnel – 4.5m ID </a:t>
            </a:r>
            <a:endParaRPr lang="en-GB" sz="1000" dirty="0">
              <a:solidFill>
                <a:schemeClr val="bg1"/>
              </a:solidFill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1603180" y="4488577"/>
            <a:ext cx="8981508" cy="2192467"/>
            <a:chOff x="1603180" y="4488577"/>
            <a:chExt cx="8981508" cy="2192467"/>
          </a:xfrm>
        </p:grpSpPr>
        <p:sp>
          <p:nvSpPr>
            <p:cNvPr id="70" name="TextBox 69"/>
            <p:cNvSpPr txBox="1"/>
            <p:nvPr/>
          </p:nvSpPr>
          <p:spPr>
            <a:xfrm>
              <a:off x="4907697" y="4641688"/>
              <a:ext cx="1889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Waveguide connections</a:t>
              </a:r>
              <a:endParaRPr lang="en-GB" sz="1200" dirty="0"/>
            </a:p>
          </p:txBody>
        </p:sp>
        <p:cxnSp>
          <p:nvCxnSpPr>
            <p:cNvPr id="71" name="Straight Arrow Connector 70"/>
            <p:cNvCxnSpPr>
              <a:stCxn id="70" idx="2"/>
            </p:cNvCxnSpPr>
            <p:nvPr/>
          </p:nvCxnSpPr>
          <p:spPr>
            <a:xfrm flipH="1">
              <a:off x="5375129" y="4918687"/>
              <a:ext cx="477235" cy="93816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2" name="Group 71"/>
            <p:cNvGrpSpPr/>
            <p:nvPr/>
          </p:nvGrpSpPr>
          <p:grpSpPr>
            <a:xfrm>
              <a:off x="1603180" y="4488577"/>
              <a:ext cx="8981508" cy="2192467"/>
              <a:chOff x="1565080" y="4571195"/>
              <a:chExt cx="8981508" cy="2192467"/>
            </a:xfrm>
          </p:grpSpPr>
          <p:sp>
            <p:nvSpPr>
              <p:cNvPr id="73" name="Diagonal Stripe 72"/>
              <p:cNvSpPr/>
              <p:nvPr/>
            </p:nvSpPr>
            <p:spPr>
              <a:xfrm rot="2691779">
                <a:off x="5734984" y="5353046"/>
                <a:ext cx="649898" cy="643559"/>
              </a:xfrm>
              <a:prstGeom prst="diagStripe">
                <a:avLst/>
              </a:prstGeom>
              <a:noFill/>
              <a:ln w="381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74" name="Straight Connector 73"/>
              <p:cNvCxnSpPr/>
              <p:nvPr/>
            </p:nvCxnSpPr>
            <p:spPr>
              <a:xfrm>
                <a:off x="6389117" y="5674826"/>
                <a:ext cx="4157471" cy="0"/>
              </a:xfrm>
              <a:prstGeom prst="lin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/>
              <p:nvPr/>
            </p:nvCxnSpPr>
            <p:spPr>
              <a:xfrm>
                <a:off x="1573276" y="5674826"/>
                <a:ext cx="4157471" cy="0"/>
              </a:xfrm>
              <a:prstGeom prst="lin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8" name="Rectangle 97"/>
              <p:cNvSpPr/>
              <p:nvPr/>
            </p:nvSpPr>
            <p:spPr>
              <a:xfrm>
                <a:off x="3327470" y="5195923"/>
                <a:ext cx="102492" cy="466398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02" name="Group 101"/>
              <p:cNvGrpSpPr/>
              <p:nvPr/>
            </p:nvGrpSpPr>
            <p:grpSpPr>
              <a:xfrm flipV="1">
                <a:off x="1571577" y="5651678"/>
                <a:ext cx="8973312" cy="589583"/>
                <a:chOff x="1571525" y="5175926"/>
                <a:chExt cx="8973312" cy="589583"/>
              </a:xfrm>
            </p:grpSpPr>
            <p:cxnSp>
              <p:nvCxnSpPr>
                <p:cNvPr id="107" name="Straight Connector 106"/>
                <p:cNvCxnSpPr/>
                <p:nvPr/>
              </p:nvCxnSpPr>
              <p:spPr>
                <a:xfrm rot="10800000">
                  <a:off x="1571525" y="5178203"/>
                  <a:ext cx="8973312" cy="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" name="Straight Connector 107"/>
                <p:cNvCxnSpPr/>
                <p:nvPr/>
              </p:nvCxnSpPr>
              <p:spPr>
                <a:xfrm rot="10800000" flipV="1">
                  <a:off x="2011680" y="5178203"/>
                  <a:ext cx="0" cy="562294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" name="Straight Connector 108"/>
                <p:cNvCxnSpPr/>
                <p:nvPr/>
              </p:nvCxnSpPr>
              <p:spPr>
                <a:xfrm rot="10800000" flipV="1">
                  <a:off x="5309616" y="5199682"/>
                  <a:ext cx="0" cy="562294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109"/>
                <p:cNvCxnSpPr/>
                <p:nvPr/>
              </p:nvCxnSpPr>
              <p:spPr>
                <a:xfrm rot="10800000" flipV="1">
                  <a:off x="4194048" y="5203215"/>
                  <a:ext cx="0" cy="562294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Connector 110"/>
                <p:cNvCxnSpPr/>
                <p:nvPr/>
              </p:nvCxnSpPr>
              <p:spPr>
                <a:xfrm rot="10800000" flipV="1">
                  <a:off x="3102864" y="5199682"/>
                  <a:ext cx="0" cy="562294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Connector 111"/>
                <p:cNvCxnSpPr/>
                <p:nvPr/>
              </p:nvCxnSpPr>
              <p:spPr>
                <a:xfrm rot="10800000" flipV="1">
                  <a:off x="6784848" y="5175926"/>
                  <a:ext cx="0" cy="562294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Connector 112"/>
                <p:cNvCxnSpPr/>
                <p:nvPr/>
              </p:nvCxnSpPr>
              <p:spPr>
                <a:xfrm rot="10800000" flipV="1">
                  <a:off x="10082784" y="5197405"/>
                  <a:ext cx="0" cy="562294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Straight Connector 113"/>
                <p:cNvCxnSpPr/>
                <p:nvPr/>
              </p:nvCxnSpPr>
              <p:spPr>
                <a:xfrm rot="10800000" flipV="1">
                  <a:off x="8967216" y="5200938"/>
                  <a:ext cx="0" cy="562294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Straight Connector 114"/>
                <p:cNvCxnSpPr/>
                <p:nvPr/>
              </p:nvCxnSpPr>
              <p:spPr>
                <a:xfrm rot="10800000" flipV="1">
                  <a:off x="7876032" y="5197405"/>
                  <a:ext cx="0" cy="562294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3" name="TextBox 102"/>
              <p:cNvSpPr txBox="1"/>
              <p:nvPr/>
            </p:nvSpPr>
            <p:spPr>
              <a:xfrm>
                <a:off x="1565080" y="6486663"/>
                <a:ext cx="188933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/>
                  <a:t>Klystron Tunnel</a:t>
                </a:r>
                <a:endParaRPr lang="en-GB" sz="1200" dirty="0"/>
              </a:p>
            </p:txBody>
          </p:sp>
          <p:cxnSp>
            <p:nvCxnSpPr>
              <p:cNvPr id="104" name="Straight Arrow Connector 103"/>
              <p:cNvCxnSpPr>
                <a:stCxn id="103" idx="0"/>
              </p:cNvCxnSpPr>
              <p:nvPr/>
            </p:nvCxnSpPr>
            <p:spPr>
              <a:xfrm flipV="1">
                <a:off x="2509747" y="6319640"/>
                <a:ext cx="410042" cy="16702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5" name="TextBox 104"/>
              <p:cNvSpPr txBox="1"/>
              <p:nvPr/>
            </p:nvSpPr>
            <p:spPr>
              <a:xfrm>
                <a:off x="3307167" y="4571195"/>
                <a:ext cx="188933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/>
                  <a:t>Accelerator tunnel – </a:t>
                </a:r>
                <a:r>
                  <a:rPr lang="en-GB" sz="1200" dirty="0" smtClean="0"/>
                  <a:t>How has the layout changed</a:t>
                </a:r>
                <a:endParaRPr lang="en-GB" sz="1200" dirty="0"/>
              </a:p>
            </p:txBody>
          </p:sp>
          <p:cxnSp>
            <p:nvCxnSpPr>
              <p:cNvPr id="106" name="Straight Arrow Connector 105"/>
              <p:cNvCxnSpPr/>
              <p:nvPr/>
            </p:nvCxnSpPr>
            <p:spPr>
              <a:xfrm>
                <a:off x="4166651" y="5110669"/>
                <a:ext cx="491509" cy="51487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" name="Rectangle 2"/>
          <p:cNvSpPr/>
          <p:nvPr/>
        </p:nvSpPr>
        <p:spPr>
          <a:xfrm>
            <a:off x="5951596" y="5495575"/>
            <a:ext cx="304800" cy="16887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94123" y="6301312"/>
            <a:ext cx="597877" cy="556688"/>
          </a:xfrm>
        </p:spPr>
        <p:txBody>
          <a:bodyPr/>
          <a:lstStyle/>
          <a:p>
            <a:fld id="{6D22F896-40B5-4ADD-8801-0D06FADFA095}" type="slidenum">
              <a:rPr lang="en-US" smtClean="0"/>
              <a:t>34</a:t>
            </a:fld>
            <a:endParaRPr lang="en-US" dirty="0"/>
          </a:p>
        </p:txBody>
      </p:sp>
      <p:cxnSp>
        <p:nvCxnSpPr>
          <p:cNvPr id="59" name="Straight Arrow Connector 58"/>
          <p:cNvCxnSpPr>
            <a:endCxn id="98" idx="1"/>
          </p:cNvCxnSpPr>
          <p:nvPr/>
        </p:nvCxnSpPr>
        <p:spPr>
          <a:xfrm>
            <a:off x="2896023" y="4860584"/>
            <a:ext cx="469547" cy="4859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1466272" y="4514542"/>
            <a:ext cx="1889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Which Caverns will be required?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11293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pic>
        <p:nvPicPr>
          <p:cNvPr id="4" name="Picture 3" descr="stage_new.jpe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0"/>
          <a:stretch/>
        </p:blipFill>
        <p:spPr>
          <a:xfrm>
            <a:off x="5588000" y="2971799"/>
            <a:ext cx="6395300" cy="263132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588000" y="2971800"/>
            <a:ext cx="6413500" cy="2667000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70600" y="2056686"/>
            <a:ext cx="54174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3 different energy stages: </a:t>
            </a:r>
            <a:r>
              <a:rPr lang="en-GB" dirty="0" smtClean="0"/>
              <a:t>10km</a:t>
            </a:r>
            <a:r>
              <a:rPr lang="en-GB" dirty="0" smtClean="0"/>
              <a:t>, </a:t>
            </a:r>
            <a:r>
              <a:rPr lang="en-GB" dirty="0" smtClean="0"/>
              <a:t>27km </a:t>
            </a:r>
            <a:r>
              <a:rPr lang="en-GB" dirty="0" smtClean="0"/>
              <a:t>and </a:t>
            </a:r>
            <a:r>
              <a:rPr lang="en-GB" dirty="0" smtClean="0"/>
              <a:t>48</a:t>
            </a:r>
            <a:r>
              <a:rPr lang="en-GB" dirty="0" smtClean="0"/>
              <a:t>km</a:t>
            </a:r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380 GeV Klystron design compatible with upgrades. Double tunnel </a:t>
            </a:r>
            <a:r>
              <a:rPr lang="en-GB" dirty="0" smtClean="0"/>
              <a:t>or single tunnel required</a:t>
            </a:r>
            <a:r>
              <a:rPr lang="en-GB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Tunnel Optimisation Tool kick off meeting to be held on the 22</a:t>
            </a:r>
            <a:r>
              <a:rPr lang="en-GB" baseline="30000" dirty="0" smtClean="0"/>
              <a:t>nd</a:t>
            </a:r>
            <a:r>
              <a:rPr lang="en-GB" dirty="0" smtClean="0"/>
              <a:t> of May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Civil Drawings are to be produced by Civil Draughtsmen - new drawings to be produced for the Klystron design and existing drive beam design drawings to be changed.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Next meeting on the 16</a:t>
            </a:r>
            <a:r>
              <a:rPr lang="en-GB" baseline="30000" dirty="0" smtClean="0"/>
              <a:t>th</a:t>
            </a:r>
            <a:r>
              <a:rPr lang="en-GB" dirty="0" smtClean="0"/>
              <a:t> of June.</a:t>
            </a:r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594123" y="6301312"/>
            <a:ext cx="597877" cy="556688"/>
          </a:xfrm>
        </p:spPr>
        <p:txBody>
          <a:bodyPr/>
          <a:lstStyle/>
          <a:p>
            <a:fld id="{6D22F896-40B5-4ADD-8801-0D06FADFA095}" type="slidenum">
              <a:rPr lang="en-US" smtClean="0"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7861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Thank You For Your Attention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3428999"/>
            <a:ext cx="9613861" cy="2507189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 smtClean="0"/>
              <a:t>Thank you to all contributors</a:t>
            </a:r>
          </a:p>
          <a:p>
            <a:pPr marL="0" indent="0" algn="ctr">
              <a:buNone/>
            </a:pPr>
            <a:r>
              <a:rPr lang="en-GB" dirty="0" smtClean="0"/>
              <a:t>(John Osborne, Daniel Schulte, Steinar Stapnes </a:t>
            </a:r>
            <a:r>
              <a:rPr lang="en-GB" dirty="0" err="1" smtClean="0"/>
              <a:t>etc</a:t>
            </a:r>
            <a:r>
              <a:rPr lang="en-GB" dirty="0" smtClean="0"/>
              <a:t>…)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94123" y="6301312"/>
            <a:ext cx="597877" cy="556688"/>
          </a:xfrm>
        </p:spPr>
        <p:txBody>
          <a:bodyPr/>
          <a:lstStyle/>
          <a:p>
            <a:fld id="{6D22F896-40B5-4ADD-8801-0D06FADFA095}" type="slidenum">
              <a:rPr lang="en-US" smtClean="0"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514649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Extra Slides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594123" y="6301312"/>
            <a:ext cx="597877" cy="556688"/>
          </a:xfrm>
        </p:spPr>
        <p:txBody>
          <a:bodyPr/>
          <a:lstStyle/>
          <a:p>
            <a:fld id="{6D22F896-40B5-4ADD-8801-0D06FADFA095}" type="slidenum">
              <a:rPr lang="en-US" smtClean="0"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62703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Shaft Layout</a:t>
            </a:r>
            <a:endParaRPr lang="en-GB" dirty="0"/>
          </a:p>
        </p:txBody>
      </p:sp>
      <p:pic>
        <p:nvPicPr>
          <p:cNvPr id="7" name="Content Placeholder 3" descr="17100005 Model (1)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/>
          <a:srcRect l="16232" t="5377" r="4928" b="10527"/>
          <a:stretch/>
        </p:blipFill>
        <p:spPr>
          <a:xfrm rot="16200000">
            <a:off x="3667125" y="923925"/>
            <a:ext cx="4533900" cy="6838950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594123" y="6301312"/>
            <a:ext cx="597877" cy="556688"/>
          </a:xfrm>
        </p:spPr>
        <p:txBody>
          <a:bodyPr/>
          <a:lstStyle/>
          <a:p>
            <a:fld id="{6D22F896-40B5-4ADD-8801-0D06FADFA095}" type="slidenum">
              <a:rPr lang="en-US" smtClean="0"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548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Original CLIC</a:t>
            </a:r>
            <a:endParaRPr lang="en-GB" dirty="0"/>
          </a:p>
        </p:txBody>
      </p:sp>
      <p:sp>
        <p:nvSpPr>
          <p:cNvPr id="178" name="TextBox 177"/>
          <p:cNvSpPr txBox="1"/>
          <p:nvPr/>
        </p:nvSpPr>
        <p:spPr>
          <a:xfrm>
            <a:off x="1610436" y="2306472"/>
            <a:ext cx="786111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13 turnarounds</a:t>
            </a: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 and accelerator sections</a:t>
            </a: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 either side of the Interaction </a:t>
            </a: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Region – 1 redundant turnaround</a:t>
            </a:r>
            <a:endParaRPr lang="en-GB" dirty="0" smtClean="0">
              <a:solidFill>
                <a:schemeClr val="tx1">
                  <a:alpha val="42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2.75 km Beam Delivery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Total length of 29km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Shafts every 5km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Central Injector Complex</a:t>
            </a:r>
            <a:r>
              <a:rPr lang="en-GB" dirty="0"/>
              <a:t>, one drive beam – Located </a:t>
            </a:r>
            <a:r>
              <a:rPr lang="en-GB" dirty="0" smtClean="0"/>
              <a:t>on CERN land</a:t>
            </a:r>
          </a:p>
          <a:p>
            <a:endParaRPr lang="en-GB" dirty="0" smtClean="0">
              <a:solidFill>
                <a:schemeClr val="tx1">
                  <a:alpha val="42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grpSp>
        <p:nvGrpSpPr>
          <p:cNvPr id="185" name="Group 184"/>
          <p:cNvGrpSpPr/>
          <p:nvPr/>
        </p:nvGrpSpPr>
        <p:grpSpPr>
          <a:xfrm>
            <a:off x="1621231" y="4397075"/>
            <a:ext cx="7362982" cy="1481942"/>
            <a:chOff x="1621231" y="4397075"/>
            <a:chExt cx="7362982" cy="1481942"/>
          </a:xfrm>
        </p:grpSpPr>
        <p:sp>
          <p:nvSpPr>
            <p:cNvPr id="3" name="Rectangle 2"/>
            <p:cNvSpPr/>
            <p:nvPr/>
          </p:nvSpPr>
          <p:spPr>
            <a:xfrm>
              <a:off x="1621231" y="4728045"/>
              <a:ext cx="5448300" cy="76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621231" y="4804245"/>
              <a:ext cx="1181100" cy="7150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/>
            <p:cNvSpPr/>
            <p:nvPr/>
          </p:nvSpPr>
          <p:spPr>
            <a:xfrm>
              <a:off x="2493010" y="5007476"/>
              <a:ext cx="2232660" cy="5075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tangle 4"/>
            <p:cNvSpPr/>
            <p:nvPr/>
          </p:nvSpPr>
          <p:spPr>
            <a:xfrm>
              <a:off x="5208169" y="5081721"/>
              <a:ext cx="80962" cy="7858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ectangle 5"/>
            <p:cNvSpPr/>
            <p:nvPr/>
          </p:nvSpPr>
          <p:spPr>
            <a:xfrm>
              <a:off x="5289131" y="5081721"/>
              <a:ext cx="45719" cy="7858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91988" y="5753235"/>
              <a:ext cx="80962" cy="7858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272950" y="5753235"/>
              <a:ext cx="45719" cy="7858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130076" y="5565117"/>
              <a:ext cx="80962" cy="7858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084357" y="5565116"/>
              <a:ext cx="45719" cy="7858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963500" y="5406565"/>
              <a:ext cx="80962" cy="7858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917781" y="5406564"/>
              <a:ext cx="45719" cy="7858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127207" y="5257933"/>
              <a:ext cx="80962" cy="7858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081488" y="5257932"/>
              <a:ext cx="45719" cy="7858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530534" y="5418473"/>
              <a:ext cx="80962" cy="7858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046370" y="5727040"/>
              <a:ext cx="178592" cy="7858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960170" y="5753235"/>
              <a:ext cx="67149" cy="5238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919689" y="5681321"/>
              <a:ext cx="80962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6042082" y="5648935"/>
              <a:ext cx="182879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680285" y="5258772"/>
              <a:ext cx="80962" cy="7858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634566" y="5258771"/>
              <a:ext cx="45719" cy="7858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669482" y="4961329"/>
              <a:ext cx="80962" cy="7858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750444" y="4961328"/>
              <a:ext cx="45719" cy="7858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7361932" y="5756010"/>
              <a:ext cx="80962" cy="7858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7445435" y="5753235"/>
              <a:ext cx="45719" cy="7858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4452732" y="4554503"/>
              <a:ext cx="197643" cy="7858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4428522" y="4471280"/>
              <a:ext cx="246065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4310252" y="4563016"/>
              <a:ext cx="109934" cy="631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6639602" y="5553288"/>
              <a:ext cx="80962" cy="7858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3524249" y="5060228"/>
              <a:ext cx="62865" cy="6078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4428522" y="4666453"/>
              <a:ext cx="246065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4333786" y="4646053"/>
              <a:ext cx="62865" cy="6078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Freeform 8"/>
            <p:cNvSpPr/>
            <p:nvPr/>
          </p:nvSpPr>
          <p:spPr>
            <a:xfrm>
              <a:off x="7987263" y="4562174"/>
              <a:ext cx="996950" cy="882650"/>
            </a:xfrm>
            <a:custGeom>
              <a:avLst/>
              <a:gdLst>
                <a:gd name="connsiteX0" fmla="*/ 552450 w 996950"/>
                <a:gd name="connsiteY0" fmla="*/ 882650 h 882650"/>
                <a:gd name="connsiteX1" fmla="*/ 996950 w 996950"/>
                <a:gd name="connsiteY1" fmla="*/ 501650 h 882650"/>
                <a:gd name="connsiteX2" fmla="*/ 990600 w 996950"/>
                <a:gd name="connsiteY2" fmla="*/ 19050 h 882650"/>
                <a:gd name="connsiteX3" fmla="*/ 0 w 996950"/>
                <a:gd name="connsiteY3" fmla="*/ 0 h 882650"/>
                <a:gd name="connsiteX4" fmla="*/ 12700 w 996950"/>
                <a:gd name="connsiteY4" fmla="*/ 882650 h 882650"/>
                <a:gd name="connsiteX5" fmla="*/ 552450 w 996950"/>
                <a:gd name="connsiteY5" fmla="*/ 882650 h 882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96950" h="882650">
                  <a:moveTo>
                    <a:pt x="552450" y="882650"/>
                  </a:moveTo>
                  <a:lnTo>
                    <a:pt x="996950" y="501650"/>
                  </a:lnTo>
                  <a:cubicBezTo>
                    <a:pt x="994833" y="340783"/>
                    <a:pt x="992717" y="179917"/>
                    <a:pt x="990600" y="19050"/>
                  </a:cubicBezTo>
                  <a:lnTo>
                    <a:pt x="0" y="0"/>
                  </a:lnTo>
                  <a:lnTo>
                    <a:pt x="12700" y="882650"/>
                  </a:lnTo>
                  <a:lnTo>
                    <a:pt x="552450" y="882650"/>
                  </a:ln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60" name="Group 59"/>
            <p:cNvGrpSpPr/>
            <p:nvPr/>
          </p:nvGrpSpPr>
          <p:grpSpPr>
            <a:xfrm>
              <a:off x="5175504" y="5039909"/>
              <a:ext cx="439782" cy="162204"/>
              <a:chOff x="3996933" y="5727040"/>
              <a:chExt cx="439782" cy="162204"/>
            </a:xfrm>
          </p:grpSpPr>
          <p:grpSp>
            <p:nvGrpSpPr>
              <p:cNvPr id="54" name="Group 53"/>
              <p:cNvGrpSpPr/>
              <p:nvPr/>
            </p:nvGrpSpPr>
            <p:grpSpPr>
              <a:xfrm>
                <a:off x="3996933" y="5727040"/>
                <a:ext cx="388796" cy="162204"/>
                <a:chOff x="3996933" y="5727040"/>
                <a:chExt cx="388796" cy="162204"/>
              </a:xfrm>
            </p:grpSpPr>
            <p:grpSp>
              <p:nvGrpSpPr>
                <p:cNvPr id="53" name="Group 52"/>
                <p:cNvGrpSpPr/>
                <p:nvPr/>
              </p:nvGrpSpPr>
              <p:grpSpPr>
                <a:xfrm>
                  <a:off x="3996933" y="5727040"/>
                  <a:ext cx="388796" cy="161264"/>
                  <a:chOff x="3996933" y="5727040"/>
                  <a:chExt cx="388796" cy="161264"/>
                </a:xfrm>
              </p:grpSpPr>
              <p:sp>
                <p:nvSpPr>
                  <p:cNvPr id="48" name="Freeform 47"/>
                  <p:cNvSpPr/>
                  <p:nvPr/>
                </p:nvSpPr>
                <p:spPr>
                  <a:xfrm>
                    <a:off x="3996933" y="5727040"/>
                    <a:ext cx="61553" cy="161264"/>
                  </a:xfrm>
                  <a:custGeom>
                    <a:avLst/>
                    <a:gdLst>
                      <a:gd name="connsiteX0" fmla="*/ 55781 w 58956"/>
                      <a:gd name="connsiteY0" fmla="*/ 0 h 187325"/>
                      <a:gd name="connsiteX1" fmla="*/ 8156 w 58956"/>
                      <a:gd name="connsiteY1" fmla="*/ 47625 h 187325"/>
                      <a:gd name="connsiteX2" fmla="*/ 4981 w 58956"/>
                      <a:gd name="connsiteY2" fmla="*/ 139700 h 187325"/>
                      <a:gd name="connsiteX3" fmla="*/ 58956 w 58956"/>
                      <a:gd name="connsiteY3" fmla="*/ 187325 h 187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8956" h="187325">
                        <a:moveTo>
                          <a:pt x="55781" y="0"/>
                        </a:moveTo>
                        <a:cubicBezTo>
                          <a:pt x="36202" y="12171"/>
                          <a:pt x="16623" y="24342"/>
                          <a:pt x="8156" y="47625"/>
                        </a:cubicBezTo>
                        <a:cubicBezTo>
                          <a:pt x="-311" y="70908"/>
                          <a:pt x="-3486" y="116417"/>
                          <a:pt x="4981" y="139700"/>
                        </a:cubicBezTo>
                        <a:cubicBezTo>
                          <a:pt x="13448" y="162983"/>
                          <a:pt x="36202" y="175154"/>
                          <a:pt x="58956" y="187325"/>
                        </a:cubicBezTo>
                      </a:path>
                    </a:pathLst>
                  </a:custGeom>
                  <a:noFill/>
                  <a:ln>
                    <a:solidFill>
                      <a:srgbClr val="0070C0"/>
                    </a:solidFill>
                    <a:prstDash val="sys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51" name="Straight Connector 50"/>
                  <p:cNvCxnSpPr/>
                  <p:nvPr/>
                </p:nvCxnSpPr>
                <p:spPr>
                  <a:xfrm>
                    <a:off x="4049608" y="5727040"/>
                    <a:ext cx="336121" cy="94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55" name="Straight Connector 54"/>
                <p:cNvCxnSpPr/>
                <p:nvPr/>
              </p:nvCxnSpPr>
              <p:spPr>
                <a:xfrm>
                  <a:off x="4061027" y="5888304"/>
                  <a:ext cx="322052" cy="94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2" name="Freeform 61"/>
              <p:cNvSpPr/>
              <p:nvPr/>
            </p:nvSpPr>
            <p:spPr>
              <a:xfrm flipH="1">
                <a:off x="4375162" y="5727040"/>
                <a:ext cx="61553" cy="161264"/>
              </a:xfrm>
              <a:custGeom>
                <a:avLst/>
                <a:gdLst>
                  <a:gd name="connsiteX0" fmla="*/ 55781 w 58956"/>
                  <a:gd name="connsiteY0" fmla="*/ 0 h 187325"/>
                  <a:gd name="connsiteX1" fmla="*/ 8156 w 58956"/>
                  <a:gd name="connsiteY1" fmla="*/ 47625 h 187325"/>
                  <a:gd name="connsiteX2" fmla="*/ 4981 w 58956"/>
                  <a:gd name="connsiteY2" fmla="*/ 139700 h 187325"/>
                  <a:gd name="connsiteX3" fmla="*/ 58956 w 58956"/>
                  <a:gd name="connsiteY3" fmla="*/ 187325 h 187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956" h="187325">
                    <a:moveTo>
                      <a:pt x="55781" y="0"/>
                    </a:moveTo>
                    <a:cubicBezTo>
                      <a:pt x="36202" y="12171"/>
                      <a:pt x="16623" y="24342"/>
                      <a:pt x="8156" y="47625"/>
                    </a:cubicBezTo>
                    <a:cubicBezTo>
                      <a:pt x="-311" y="70908"/>
                      <a:pt x="-3486" y="116417"/>
                      <a:pt x="4981" y="139700"/>
                    </a:cubicBezTo>
                    <a:cubicBezTo>
                      <a:pt x="13448" y="162983"/>
                      <a:pt x="36202" y="175154"/>
                      <a:pt x="58956" y="187325"/>
                    </a:cubicBezTo>
                  </a:path>
                </a:pathLst>
              </a:custGeom>
              <a:noFill/>
              <a:ln>
                <a:solidFill>
                  <a:srgbClr val="0070C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71" name="Group 70"/>
            <p:cNvGrpSpPr/>
            <p:nvPr/>
          </p:nvGrpSpPr>
          <p:grpSpPr>
            <a:xfrm>
              <a:off x="4804850" y="5206058"/>
              <a:ext cx="439782" cy="162204"/>
              <a:chOff x="3996933" y="5727040"/>
              <a:chExt cx="439782" cy="162204"/>
            </a:xfrm>
          </p:grpSpPr>
          <p:grpSp>
            <p:nvGrpSpPr>
              <p:cNvPr id="72" name="Group 71"/>
              <p:cNvGrpSpPr/>
              <p:nvPr/>
            </p:nvGrpSpPr>
            <p:grpSpPr>
              <a:xfrm>
                <a:off x="3996933" y="5727040"/>
                <a:ext cx="388796" cy="162204"/>
                <a:chOff x="3996933" y="5727040"/>
                <a:chExt cx="388796" cy="162204"/>
              </a:xfrm>
            </p:grpSpPr>
            <p:grpSp>
              <p:nvGrpSpPr>
                <p:cNvPr id="74" name="Group 73"/>
                <p:cNvGrpSpPr/>
                <p:nvPr/>
              </p:nvGrpSpPr>
              <p:grpSpPr>
                <a:xfrm>
                  <a:off x="3996933" y="5727040"/>
                  <a:ext cx="388796" cy="161264"/>
                  <a:chOff x="3996933" y="5727040"/>
                  <a:chExt cx="388796" cy="161264"/>
                </a:xfrm>
              </p:grpSpPr>
              <p:sp>
                <p:nvSpPr>
                  <p:cNvPr id="76" name="Freeform 75"/>
                  <p:cNvSpPr/>
                  <p:nvPr/>
                </p:nvSpPr>
                <p:spPr>
                  <a:xfrm>
                    <a:off x="3996933" y="5727040"/>
                    <a:ext cx="61553" cy="161264"/>
                  </a:xfrm>
                  <a:custGeom>
                    <a:avLst/>
                    <a:gdLst>
                      <a:gd name="connsiteX0" fmla="*/ 55781 w 58956"/>
                      <a:gd name="connsiteY0" fmla="*/ 0 h 187325"/>
                      <a:gd name="connsiteX1" fmla="*/ 8156 w 58956"/>
                      <a:gd name="connsiteY1" fmla="*/ 47625 h 187325"/>
                      <a:gd name="connsiteX2" fmla="*/ 4981 w 58956"/>
                      <a:gd name="connsiteY2" fmla="*/ 139700 h 187325"/>
                      <a:gd name="connsiteX3" fmla="*/ 58956 w 58956"/>
                      <a:gd name="connsiteY3" fmla="*/ 187325 h 187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8956" h="187325">
                        <a:moveTo>
                          <a:pt x="55781" y="0"/>
                        </a:moveTo>
                        <a:cubicBezTo>
                          <a:pt x="36202" y="12171"/>
                          <a:pt x="16623" y="24342"/>
                          <a:pt x="8156" y="47625"/>
                        </a:cubicBezTo>
                        <a:cubicBezTo>
                          <a:pt x="-311" y="70908"/>
                          <a:pt x="-3486" y="116417"/>
                          <a:pt x="4981" y="139700"/>
                        </a:cubicBezTo>
                        <a:cubicBezTo>
                          <a:pt x="13448" y="162983"/>
                          <a:pt x="36202" y="175154"/>
                          <a:pt x="58956" y="187325"/>
                        </a:cubicBezTo>
                      </a:path>
                    </a:pathLst>
                  </a:custGeom>
                  <a:noFill/>
                  <a:ln>
                    <a:solidFill>
                      <a:srgbClr val="0070C0"/>
                    </a:solidFill>
                    <a:prstDash val="sys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77" name="Straight Connector 76"/>
                  <p:cNvCxnSpPr/>
                  <p:nvPr/>
                </p:nvCxnSpPr>
                <p:spPr>
                  <a:xfrm>
                    <a:off x="4049608" y="5727040"/>
                    <a:ext cx="336121" cy="94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75" name="Straight Connector 74"/>
                <p:cNvCxnSpPr/>
                <p:nvPr/>
              </p:nvCxnSpPr>
              <p:spPr>
                <a:xfrm>
                  <a:off x="4061027" y="5888304"/>
                  <a:ext cx="322052" cy="94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3" name="Freeform 72"/>
              <p:cNvSpPr/>
              <p:nvPr/>
            </p:nvSpPr>
            <p:spPr>
              <a:xfrm flipH="1">
                <a:off x="4375162" y="5727040"/>
                <a:ext cx="61553" cy="161264"/>
              </a:xfrm>
              <a:custGeom>
                <a:avLst/>
                <a:gdLst>
                  <a:gd name="connsiteX0" fmla="*/ 55781 w 58956"/>
                  <a:gd name="connsiteY0" fmla="*/ 0 h 187325"/>
                  <a:gd name="connsiteX1" fmla="*/ 8156 w 58956"/>
                  <a:gd name="connsiteY1" fmla="*/ 47625 h 187325"/>
                  <a:gd name="connsiteX2" fmla="*/ 4981 w 58956"/>
                  <a:gd name="connsiteY2" fmla="*/ 139700 h 187325"/>
                  <a:gd name="connsiteX3" fmla="*/ 58956 w 58956"/>
                  <a:gd name="connsiteY3" fmla="*/ 187325 h 187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956" h="187325">
                    <a:moveTo>
                      <a:pt x="55781" y="0"/>
                    </a:moveTo>
                    <a:cubicBezTo>
                      <a:pt x="36202" y="12171"/>
                      <a:pt x="16623" y="24342"/>
                      <a:pt x="8156" y="47625"/>
                    </a:cubicBezTo>
                    <a:cubicBezTo>
                      <a:pt x="-311" y="70908"/>
                      <a:pt x="-3486" y="116417"/>
                      <a:pt x="4981" y="139700"/>
                    </a:cubicBezTo>
                    <a:cubicBezTo>
                      <a:pt x="13448" y="162983"/>
                      <a:pt x="36202" y="175154"/>
                      <a:pt x="58956" y="187325"/>
                    </a:cubicBezTo>
                  </a:path>
                </a:pathLst>
              </a:custGeom>
              <a:noFill/>
              <a:ln>
                <a:solidFill>
                  <a:srgbClr val="0070C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78" name="Group 77"/>
            <p:cNvGrpSpPr/>
            <p:nvPr/>
          </p:nvGrpSpPr>
          <p:grpSpPr>
            <a:xfrm>
              <a:off x="4812223" y="5532648"/>
              <a:ext cx="439782" cy="162204"/>
              <a:chOff x="3996933" y="5727040"/>
              <a:chExt cx="439782" cy="162204"/>
            </a:xfrm>
          </p:grpSpPr>
          <p:grpSp>
            <p:nvGrpSpPr>
              <p:cNvPr id="79" name="Group 78"/>
              <p:cNvGrpSpPr/>
              <p:nvPr/>
            </p:nvGrpSpPr>
            <p:grpSpPr>
              <a:xfrm>
                <a:off x="3996933" y="5727040"/>
                <a:ext cx="388796" cy="162204"/>
                <a:chOff x="3996933" y="5727040"/>
                <a:chExt cx="388796" cy="162204"/>
              </a:xfrm>
            </p:grpSpPr>
            <p:grpSp>
              <p:nvGrpSpPr>
                <p:cNvPr id="81" name="Group 80"/>
                <p:cNvGrpSpPr/>
                <p:nvPr/>
              </p:nvGrpSpPr>
              <p:grpSpPr>
                <a:xfrm>
                  <a:off x="3996933" y="5727040"/>
                  <a:ext cx="388796" cy="161264"/>
                  <a:chOff x="3996933" y="5727040"/>
                  <a:chExt cx="388796" cy="161264"/>
                </a:xfrm>
              </p:grpSpPr>
              <p:sp>
                <p:nvSpPr>
                  <p:cNvPr id="83" name="Freeform 82"/>
                  <p:cNvSpPr/>
                  <p:nvPr/>
                </p:nvSpPr>
                <p:spPr>
                  <a:xfrm>
                    <a:off x="3996933" y="5727040"/>
                    <a:ext cx="61553" cy="161264"/>
                  </a:xfrm>
                  <a:custGeom>
                    <a:avLst/>
                    <a:gdLst>
                      <a:gd name="connsiteX0" fmla="*/ 55781 w 58956"/>
                      <a:gd name="connsiteY0" fmla="*/ 0 h 187325"/>
                      <a:gd name="connsiteX1" fmla="*/ 8156 w 58956"/>
                      <a:gd name="connsiteY1" fmla="*/ 47625 h 187325"/>
                      <a:gd name="connsiteX2" fmla="*/ 4981 w 58956"/>
                      <a:gd name="connsiteY2" fmla="*/ 139700 h 187325"/>
                      <a:gd name="connsiteX3" fmla="*/ 58956 w 58956"/>
                      <a:gd name="connsiteY3" fmla="*/ 187325 h 187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8956" h="187325">
                        <a:moveTo>
                          <a:pt x="55781" y="0"/>
                        </a:moveTo>
                        <a:cubicBezTo>
                          <a:pt x="36202" y="12171"/>
                          <a:pt x="16623" y="24342"/>
                          <a:pt x="8156" y="47625"/>
                        </a:cubicBezTo>
                        <a:cubicBezTo>
                          <a:pt x="-311" y="70908"/>
                          <a:pt x="-3486" y="116417"/>
                          <a:pt x="4981" y="139700"/>
                        </a:cubicBezTo>
                        <a:cubicBezTo>
                          <a:pt x="13448" y="162983"/>
                          <a:pt x="36202" y="175154"/>
                          <a:pt x="58956" y="187325"/>
                        </a:cubicBezTo>
                      </a:path>
                    </a:pathLst>
                  </a:custGeom>
                  <a:noFill/>
                  <a:ln>
                    <a:solidFill>
                      <a:srgbClr val="0070C0"/>
                    </a:solidFill>
                    <a:prstDash val="sys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84" name="Straight Connector 83"/>
                  <p:cNvCxnSpPr/>
                  <p:nvPr/>
                </p:nvCxnSpPr>
                <p:spPr>
                  <a:xfrm>
                    <a:off x="4049608" y="5727040"/>
                    <a:ext cx="336121" cy="94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82" name="Straight Connector 81"/>
                <p:cNvCxnSpPr/>
                <p:nvPr/>
              </p:nvCxnSpPr>
              <p:spPr>
                <a:xfrm>
                  <a:off x="4061027" y="5888304"/>
                  <a:ext cx="322052" cy="94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0" name="Freeform 79"/>
              <p:cNvSpPr/>
              <p:nvPr/>
            </p:nvSpPr>
            <p:spPr>
              <a:xfrm flipH="1">
                <a:off x="4375162" y="5727040"/>
                <a:ext cx="61553" cy="161264"/>
              </a:xfrm>
              <a:custGeom>
                <a:avLst/>
                <a:gdLst>
                  <a:gd name="connsiteX0" fmla="*/ 55781 w 58956"/>
                  <a:gd name="connsiteY0" fmla="*/ 0 h 187325"/>
                  <a:gd name="connsiteX1" fmla="*/ 8156 w 58956"/>
                  <a:gd name="connsiteY1" fmla="*/ 47625 h 187325"/>
                  <a:gd name="connsiteX2" fmla="*/ 4981 w 58956"/>
                  <a:gd name="connsiteY2" fmla="*/ 139700 h 187325"/>
                  <a:gd name="connsiteX3" fmla="*/ 58956 w 58956"/>
                  <a:gd name="connsiteY3" fmla="*/ 187325 h 187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956" h="187325">
                    <a:moveTo>
                      <a:pt x="55781" y="0"/>
                    </a:moveTo>
                    <a:cubicBezTo>
                      <a:pt x="36202" y="12171"/>
                      <a:pt x="16623" y="24342"/>
                      <a:pt x="8156" y="47625"/>
                    </a:cubicBezTo>
                    <a:cubicBezTo>
                      <a:pt x="-311" y="70908"/>
                      <a:pt x="-3486" y="116417"/>
                      <a:pt x="4981" y="139700"/>
                    </a:cubicBezTo>
                    <a:cubicBezTo>
                      <a:pt x="13448" y="162983"/>
                      <a:pt x="36202" y="175154"/>
                      <a:pt x="58956" y="187325"/>
                    </a:cubicBezTo>
                  </a:path>
                </a:pathLst>
              </a:custGeom>
              <a:noFill/>
              <a:ln>
                <a:solidFill>
                  <a:srgbClr val="0070C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85" name="Group 84"/>
            <p:cNvGrpSpPr/>
            <p:nvPr/>
          </p:nvGrpSpPr>
          <p:grpSpPr>
            <a:xfrm>
              <a:off x="5122150" y="5716813"/>
              <a:ext cx="439782" cy="162204"/>
              <a:chOff x="3996933" y="5727040"/>
              <a:chExt cx="439782" cy="162204"/>
            </a:xfrm>
          </p:grpSpPr>
          <p:grpSp>
            <p:nvGrpSpPr>
              <p:cNvPr id="86" name="Group 85"/>
              <p:cNvGrpSpPr/>
              <p:nvPr/>
            </p:nvGrpSpPr>
            <p:grpSpPr>
              <a:xfrm>
                <a:off x="3996933" y="5727040"/>
                <a:ext cx="388796" cy="162204"/>
                <a:chOff x="3996933" y="5727040"/>
                <a:chExt cx="388796" cy="162204"/>
              </a:xfrm>
            </p:grpSpPr>
            <p:grpSp>
              <p:nvGrpSpPr>
                <p:cNvPr id="88" name="Group 87"/>
                <p:cNvGrpSpPr/>
                <p:nvPr/>
              </p:nvGrpSpPr>
              <p:grpSpPr>
                <a:xfrm>
                  <a:off x="3996933" y="5727040"/>
                  <a:ext cx="388796" cy="161264"/>
                  <a:chOff x="3996933" y="5727040"/>
                  <a:chExt cx="388796" cy="161264"/>
                </a:xfrm>
              </p:grpSpPr>
              <p:sp>
                <p:nvSpPr>
                  <p:cNvPr id="90" name="Freeform 89"/>
                  <p:cNvSpPr/>
                  <p:nvPr/>
                </p:nvSpPr>
                <p:spPr>
                  <a:xfrm>
                    <a:off x="3996933" y="5727040"/>
                    <a:ext cx="61553" cy="161264"/>
                  </a:xfrm>
                  <a:custGeom>
                    <a:avLst/>
                    <a:gdLst>
                      <a:gd name="connsiteX0" fmla="*/ 55781 w 58956"/>
                      <a:gd name="connsiteY0" fmla="*/ 0 h 187325"/>
                      <a:gd name="connsiteX1" fmla="*/ 8156 w 58956"/>
                      <a:gd name="connsiteY1" fmla="*/ 47625 h 187325"/>
                      <a:gd name="connsiteX2" fmla="*/ 4981 w 58956"/>
                      <a:gd name="connsiteY2" fmla="*/ 139700 h 187325"/>
                      <a:gd name="connsiteX3" fmla="*/ 58956 w 58956"/>
                      <a:gd name="connsiteY3" fmla="*/ 187325 h 187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8956" h="187325">
                        <a:moveTo>
                          <a:pt x="55781" y="0"/>
                        </a:moveTo>
                        <a:cubicBezTo>
                          <a:pt x="36202" y="12171"/>
                          <a:pt x="16623" y="24342"/>
                          <a:pt x="8156" y="47625"/>
                        </a:cubicBezTo>
                        <a:cubicBezTo>
                          <a:pt x="-311" y="70908"/>
                          <a:pt x="-3486" y="116417"/>
                          <a:pt x="4981" y="139700"/>
                        </a:cubicBezTo>
                        <a:cubicBezTo>
                          <a:pt x="13448" y="162983"/>
                          <a:pt x="36202" y="175154"/>
                          <a:pt x="58956" y="187325"/>
                        </a:cubicBezTo>
                      </a:path>
                    </a:pathLst>
                  </a:custGeom>
                  <a:noFill/>
                  <a:ln>
                    <a:solidFill>
                      <a:srgbClr val="0070C0"/>
                    </a:solidFill>
                    <a:prstDash val="sys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92" name="Straight Connector 91"/>
                  <p:cNvCxnSpPr/>
                  <p:nvPr/>
                </p:nvCxnSpPr>
                <p:spPr>
                  <a:xfrm>
                    <a:off x="4049608" y="5727040"/>
                    <a:ext cx="336121" cy="94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89" name="Straight Connector 88"/>
                <p:cNvCxnSpPr/>
                <p:nvPr/>
              </p:nvCxnSpPr>
              <p:spPr>
                <a:xfrm>
                  <a:off x="4061027" y="5888304"/>
                  <a:ext cx="322052" cy="94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7" name="Freeform 86"/>
              <p:cNvSpPr/>
              <p:nvPr/>
            </p:nvSpPr>
            <p:spPr>
              <a:xfrm flipH="1">
                <a:off x="4375162" y="5727040"/>
                <a:ext cx="61553" cy="161264"/>
              </a:xfrm>
              <a:custGeom>
                <a:avLst/>
                <a:gdLst>
                  <a:gd name="connsiteX0" fmla="*/ 55781 w 58956"/>
                  <a:gd name="connsiteY0" fmla="*/ 0 h 187325"/>
                  <a:gd name="connsiteX1" fmla="*/ 8156 w 58956"/>
                  <a:gd name="connsiteY1" fmla="*/ 47625 h 187325"/>
                  <a:gd name="connsiteX2" fmla="*/ 4981 w 58956"/>
                  <a:gd name="connsiteY2" fmla="*/ 139700 h 187325"/>
                  <a:gd name="connsiteX3" fmla="*/ 58956 w 58956"/>
                  <a:gd name="connsiteY3" fmla="*/ 187325 h 187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956" h="187325">
                    <a:moveTo>
                      <a:pt x="55781" y="0"/>
                    </a:moveTo>
                    <a:cubicBezTo>
                      <a:pt x="36202" y="12171"/>
                      <a:pt x="16623" y="24342"/>
                      <a:pt x="8156" y="47625"/>
                    </a:cubicBezTo>
                    <a:cubicBezTo>
                      <a:pt x="-311" y="70908"/>
                      <a:pt x="-3486" y="116417"/>
                      <a:pt x="4981" y="139700"/>
                    </a:cubicBezTo>
                    <a:cubicBezTo>
                      <a:pt x="13448" y="162983"/>
                      <a:pt x="36202" y="175154"/>
                      <a:pt x="58956" y="187325"/>
                    </a:cubicBezTo>
                  </a:path>
                </a:pathLst>
              </a:custGeom>
              <a:noFill/>
              <a:ln>
                <a:solidFill>
                  <a:srgbClr val="0070C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93" name="Straight Connector 92"/>
            <p:cNvCxnSpPr/>
            <p:nvPr/>
          </p:nvCxnSpPr>
          <p:spPr>
            <a:xfrm flipV="1">
              <a:off x="4726747" y="5032855"/>
              <a:ext cx="799880" cy="2169"/>
            </a:xfrm>
            <a:prstGeom prst="line">
              <a:avLst/>
            </a:prstGeom>
            <a:ln>
              <a:solidFill>
                <a:srgbClr val="0070C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>
              <a:endCxn id="8" idx="3"/>
            </p:cNvCxnSpPr>
            <p:nvPr/>
          </p:nvCxnSpPr>
          <p:spPr>
            <a:xfrm flipH="1" flipV="1">
              <a:off x="4725670" y="5032855"/>
              <a:ext cx="3947" cy="759670"/>
            </a:xfrm>
            <a:prstGeom prst="line">
              <a:avLst/>
            </a:prstGeom>
            <a:ln>
              <a:solidFill>
                <a:srgbClr val="0070C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>
              <a:off x="4827264" y="5873387"/>
              <a:ext cx="336121" cy="940"/>
            </a:xfrm>
            <a:prstGeom prst="line">
              <a:avLst/>
            </a:prstGeom>
            <a:ln>
              <a:solidFill>
                <a:srgbClr val="0070C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Freeform 97"/>
            <p:cNvSpPr/>
            <p:nvPr/>
          </p:nvSpPr>
          <p:spPr>
            <a:xfrm>
              <a:off x="4729063" y="5800375"/>
              <a:ext cx="95660" cy="73012"/>
            </a:xfrm>
            <a:custGeom>
              <a:avLst/>
              <a:gdLst>
                <a:gd name="connsiteX0" fmla="*/ 0 w 100013"/>
                <a:gd name="connsiteY0" fmla="*/ 0 h 87715"/>
                <a:gd name="connsiteX1" fmla="*/ 19050 w 100013"/>
                <a:gd name="connsiteY1" fmla="*/ 80962 h 87715"/>
                <a:gd name="connsiteX2" fmla="*/ 100013 w 100013"/>
                <a:gd name="connsiteY2" fmla="*/ 83343 h 87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013" h="87715">
                  <a:moveTo>
                    <a:pt x="0" y="0"/>
                  </a:moveTo>
                  <a:cubicBezTo>
                    <a:pt x="1190" y="33536"/>
                    <a:pt x="2381" y="67072"/>
                    <a:pt x="19050" y="80962"/>
                  </a:cubicBezTo>
                  <a:cubicBezTo>
                    <a:pt x="35719" y="94852"/>
                    <a:pt x="85726" y="82946"/>
                    <a:pt x="100013" y="83343"/>
                  </a:cubicBezTo>
                </a:path>
              </a:pathLst>
            </a:custGeom>
            <a:noFill/>
            <a:ln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0" name="Straight Connector 99"/>
            <p:cNvCxnSpPr/>
            <p:nvPr/>
          </p:nvCxnSpPr>
          <p:spPr>
            <a:xfrm flipV="1">
              <a:off x="5119809" y="5200529"/>
              <a:ext cx="202837" cy="1224"/>
            </a:xfrm>
            <a:prstGeom prst="line">
              <a:avLst/>
            </a:prstGeom>
            <a:ln>
              <a:solidFill>
                <a:srgbClr val="0070C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flipV="1">
              <a:off x="5053585" y="5366532"/>
              <a:ext cx="799880" cy="2169"/>
            </a:xfrm>
            <a:prstGeom prst="line">
              <a:avLst/>
            </a:prstGeom>
            <a:ln>
              <a:solidFill>
                <a:srgbClr val="0070C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 flipV="1">
              <a:off x="5056454" y="5526050"/>
              <a:ext cx="799880" cy="2169"/>
            </a:xfrm>
            <a:prstGeom prst="line">
              <a:avLst/>
            </a:prstGeom>
            <a:ln>
              <a:solidFill>
                <a:srgbClr val="0070C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Oval 105"/>
            <p:cNvSpPr/>
            <p:nvPr/>
          </p:nvSpPr>
          <p:spPr>
            <a:xfrm>
              <a:off x="5065191" y="5365419"/>
              <a:ext cx="155569" cy="160631"/>
            </a:xfrm>
            <a:prstGeom prst="ellipse">
              <a:avLst/>
            </a:prstGeom>
            <a:noFill/>
            <a:ln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1" name="Straight Connector 110"/>
            <p:cNvCxnSpPr/>
            <p:nvPr/>
          </p:nvCxnSpPr>
          <p:spPr>
            <a:xfrm flipH="1">
              <a:off x="5633499" y="5455122"/>
              <a:ext cx="82031" cy="70928"/>
            </a:xfrm>
            <a:prstGeom prst="line">
              <a:avLst/>
            </a:prstGeom>
            <a:ln>
              <a:solidFill>
                <a:srgbClr val="0070C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/>
          </p:nvCxnSpPr>
          <p:spPr>
            <a:xfrm>
              <a:off x="5635966" y="5369696"/>
              <a:ext cx="82031" cy="70928"/>
            </a:xfrm>
            <a:prstGeom prst="line">
              <a:avLst/>
            </a:prstGeom>
            <a:ln>
              <a:solidFill>
                <a:srgbClr val="0070C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/>
          </p:nvCxnSpPr>
          <p:spPr>
            <a:xfrm flipV="1">
              <a:off x="5709391" y="5434411"/>
              <a:ext cx="799880" cy="2169"/>
            </a:xfrm>
            <a:prstGeom prst="line">
              <a:avLst/>
            </a:prstGeom>
            <a:ln>
              <a:solidFill>
                <a:srgbClr val="0070C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/>
          </p:nvCxnSpPr>
          <p:spPr>
            <a:xfrm flipV="1">
              <a:off x="5708812" y="5449124"/>
              <a:ext cx="799880" cy="2169"/>
            </a:xfrm>
            <a:prstGeom prst="line">
              <a:avLst/>
            </a:prstGeom>
            <a:ln>
              <a:solidFill>
                <a:srgbClr val="0070C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7" name="Oval 116"/>
            <p:cNvSpPr/>
            <p:nvPr/>
          </p:nvSpPr>
          <p:spPr>
            <a:xfrm>
              <a:off x="6417685" y="5126605"/>
              <a:ext cx="377049" cy="291868"/>
            </a:xfrm>
            <a:prstGeom prst="ellipse">
              <a:avLst/>
            </a:prstGeom>
            <a:noFill/>
            <a:ln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8" name="Oval 117"/>
            <p:cNvSpPr/>
            <p:nvPr/>
          </p:nvSpPr>
          <p:spPr>
            <a:xfrm>
              <a:off x="7631355" y="4859265"/>
              <a:ext cx="323187" cy="282705"/>
            </a:xfrm>
            <a:prstGeom prst="ellipse">
              <a:avLst/>
            </a:prstGeom>
            <a:noFill/>
            <a:ln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9" name="Straight Connector 118"/>
            <p:cNvCxnSpPr>
              <a:stCxn id="117" idx="0"/>
              <a:endCxn id="118" idx="4"/>
            </p:cNvCxnSpPr>
            <p:nvPr/>
          </p:nvCxnSpPr>
          <p:spPr>
            <a:xfrm>
              <a:off x="6606210" y="5126605"/>
              <a:ext cx="1186739" cy="15365"/>
            </a:xfrm>
            <a:prstGeom prst="line">
              <a:avLst/>
            </a:prstGeom>
            <a:ln>
              <a:solidFill>
                <a:srgbClr val="0070C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Freeform 126"/>
            <p:cNvSpPr/>
            <p:nvPr/>
          </p:nvSpPr>
          <p:spPr>
            <a:xfrm>
              <a:off x="6491287" y="5429250"/>
              <a:ext cx="340812" cy="135866"/>
            </a:xfrm>
            <a:custGeom>
              <a:avLst/>
              <a:gdLst>
                <a:gd name="connsiteX0" fmla="*/ 0 w 361950"/>
                <a:gd name="connsiteY0" fmla="*/ 0 h 119063"/>
                <a:gd name="connsiteX1" fmla="*/ 166687 w 361950"/>
                <a:gd name="connsiteY1" fmla="*/ 23813 h 119063"/>
                <a:gd name="connsiteX2" fmla="*/ 361950 w 361950"/>
                <a:gd name="connsiteY2" fmla="*/ 119063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1950" h="119063">
                  <a:moveTo>
                    <a:pt x="0" y="0"/>
                  </a:moveTo>
                  <a:cubicBezTo>
                    <a:pt x="53181" y="1984"/>
                    <a:pt x="106362" y="3969"/>
                    <a:pt x="166687" y="23813"/>
                  </a:cubicBezTo>
                  <a:cubicBezTo>
                    <a:pt x="227012" y="43657"/>
                    <a:pt x="329406" y="106363"/>
                    <a:pt x="361950" y="119063"/>
                  </a:cubicBezTo>
                </a:path>
              </a:pathLst>
            </a:custGeom>
            <a:noFill/>
            <a:ln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63" name="Straight Connector 162"/>
            <p:cNvCxnSpPr>
              <a:stCxn id="117" idx="4"/>
            </p:cNvCxnSpPr>
            <p:nvPr/>
          </p:nvCxnSpPr>
          <p:spPr>
            <a:xfrm>
              <a:off x="6606210" y="5418473"/>
              <a:ext cx="235592" cy="146643"/>
            </a:xfrm>
            <a:prstGeom prst="line">
              <a:avLst/>
            </a:prstGeom>
            <a:ln>
              <a:solidFill>
                <a:srgbClr val="0070C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>
              <a:stCxn id="3" idx="3"/>
            </p:cNvCxnSpPr>
            <p:nvPr/>
          </p:nvCxnSpPr>
          <p:spPr>
            <a:xfrm flipV="1">
              <a:off x="7069531" y="4762500"/>
              <a:ext cx="460835" cy="3645"/>
            </a:xfrm>
            <a:prstGeom prst="line">
              <a:avLst/>
            </a:prstGeom>
            <a:ln>
              <a:solidFill>
                <a:srgbClr val="0070C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>
              <a:endCxn id="118" idx="0"/>
            </p:cNvCxnSpPr>
            <p:nvPr/>
          </p:nvCxnSpPr>
          <p:spPr>
            <a:xfrm>
              <a:off x="7521183" y="4762500"/>
              <a:ext cx="271766" cy="96765"/>
            </a:xfrm>
            <a:prstGeom prst="line">
              <a:avLst/>
            </a:prstGeom>
            <a:ln>
              <a:solidFill>
                <a:srgbClr val="0070C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0" name="Freeform 169"/>
            <p:cNvSpPr/>
            <p:nvPr/>
          </p:nvSpPr>
          <p:spPr>
            <a:xfrm>
              <a:off x="6518974" y="4397075"/>
              <a:ext cx="1756043" cy="1474423"/>
            </a:xfrm>
            <a:custGeom>
              <a:avLst/>
              <a:gdLst>
                <a:gd name="connsiteX0" fmla="*/ 0 w 1756043"/>
                <a:gd name="connsiteY0" fmla="*/ 1050152 h 1474423"/>
                <a:gd name="connsiteX1" fmla="*/ 204788 w 1756043"/>
                <a:gd name="connsiteY1" fmla="*/ 1107302 h 1474423"/>
                <a:gd name="connsiteX2" fmla="*/ 457200 w 1756043"/>
                <a:gd name="connsiteY2" fmla="*/ 1283515 h 1474423"/>
                <a:gd name="connsiteX3" fmla="*/ 600075 w 1756043"/>
                <a:gd name="connsiteY3" fmla="*/ 1378765 h 1474423"/>
                <a:gd name="connsiteX4" fmla="*/ 800100 w 1756043"/>
                <a:gd name="connsiteY4" fmla="*/ 1445440 h 1474423"/>
                <a:gd name="connsiteX5" fmla="*/ 1023938 w 1756043"/>
                <a:gd name="connsiteY5" fmla="*/ 1474015 h 1474423"/>
                <a:gd name="connsiteX6" fmla="*/ 1266825 w 1756043"/>
                <a:gd name="connsiteY6" fmla="*/ 1426390 h 1474423"/>
                <a:gd name="connsiteX7" fmla="*/ 1443038 w 1756043"/>
                <a:gd name="connsiteY7" fmla="*/ 1316852 h 1474423"/>
                <a:gd name="connsiteX8" fmla="*/ 1624013 w 1756043"/>
                <a:gd name="connsiteY8" fmla="*/ 1135877 h 1474423"/>
                <a:gd name="connsiteX9" fmla="*/ 1733550 w 1756043"/>
                <a:gd name="connsiteY9" fmla="*/ 912040 h 1474423"/>
                <a:gd name="connsiteX10" fmla="*/ 1752600 w 1756043"/>
                <a:gd name="connsiteY10" fmla="*/ 645340 h 1474423"/>
                <a:gd name="connsiteX11" fmla="*/ 1685925 w 1756043"/>
                <a:gd name="connsiteY11" fmla="*/ 421502 h 1474423"/>
                <a:gd name="connsiteX12" fmla="*/ 1514475 w 1756043"/>
                <a:gd name="connsiteY12" fmla="*/ 197665 h 1474423"/>
                <a:gd name="connsiteX13" fmla="*/ 1371600 w 1756043"/>
                <a:gd name="connsiteY13" fmla="*/ 88127 h 1474423"/>
                <a:gd name="connsiteX14" fmla="*/ 1114425 w 1756043"/>
                <a:gd name="connsiteY14" fmla="*/ 7165 h 1474423"/>
                <a:gd name="connsiteX15" fmla="*/ 952500 w 1756043"/>
                <a:gd name="connsiteY15" fmla="*/ 2402 h 1474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756043" h="1474423">
                  <a:moveTo>
                    <a:pt x="0" y="1050152"/>
                  </a:moveTo>
                  <a:cubicBezTo>
                    <a:pt x="64294" y="1059280"/>
                    <a:pt x="128588" y="1068408"/>
                    <a:pt x="204788" y="1107302"/>
                  </a:cubicBezTo>
                  <a:cubicBezTo>
                    <a:pt x="280988" y="1146196"/>
                    <a:pt x="391319" y="1238271"/>
                    <a:pt x="457200" y="1283515"/>
                  </a:cubicBezTo>
                  <a:cubicBezTo>
                    <a:pt x="523081" y="1328759"/>
                    <a:pt x="542925" y="1351778"/>
                    <a:pt x="600075" y="1378765"/>
                  </a:cubicBezTo>
                  <a:cubicBezTo>
                    <a:pt x="657225" y="1405752"/>
                    <a:pt x="729456" y="1429565"/>
                    <a:pt x="800100" y="1445440"/>
                  </a:cubicBezTo>
                  <a:cubicBezTo>
                    <a:pt x="870744" y="1461315"/>
                    <a:pt x="946151" y="1477190"/>
                    <a:pt x="1023938" y="1474015"/>
                  </a:cubicBezTo>
                  <a:cubicBezTo>
                    <a:pt x="1101725" y="1470840"/>
                    <a:pt x="1196975" y="1452584"/>
                    <a:pt x="1266825" y="1426390"/>
                  </a:cubicBezTo>
                  <a:cubicBezTo>
                    <a:pt x="1336675" y="1400196"/>
                    <a:pt x="1383507" y="1365271"/>
                    <a:pt x="1443038" y="1316852"/>
                  </a:cubicBezTo>
                  <a:cubicBezTo>
                    <a:pt x="1502569" y="1268433"/>
                    <a:pt x="1575594" y="1203346"/>
                    <a:pt x="1624013" y="1135877"/>
                  </a:cubicBezTo>
                  <a:cubicBezTo>
                    <a:pt x="1672432" y="1068408"/>
                    <a:pt x="1712119" y="993796"/>
                    <a:pt x="1733550" y="912040"/>
                  </a:cubicBezTo>
                  <a:cubicBezTo>
                    <a:pt x="1754981" y="830284"/>
                    <a:pt x="1760537" y="727096"/>
                    <a:pt x="1752600" y="645340"/>
                  </a:cubicBezTo>
                  <a:cubicBezTo>
                    <a:pt x="1744663" y="563584"/>
                    <a:pt x="1725612" y="496114"/>
                    <a:pt x="1685925" y="421502"/>
                  </a:cubicBezTo>
                  <a:cubicBezTo>
                    <a:pt x="1646238" y="346890"/>
                    <a:pt x="1566862" y="253227"/>
                    <a:pt x="1514475" y="197665"/>
                  </a:cubicBezTo>
                  <a:cubicBezTo>
                    <a:pt x="1462088" y="142103"/>
                    <a:pt x="1438275" y="119877"/>
                    <a:pt x="1371600" y="88127"/>
                  </a:cubicBezTo>
                  <a:cubicBezTo>
                    <a:pt x="1304925" y="56377"/>
                    <a:pt x="1184275" y="21452"/>
                    <a:pt x="1114425" y="7165"/>
                  </a:cubicBezTo>
                  <a:cubicBezTo>
                    <a:pt x="1044575" y="-7122"/>
                    <a:pt x="975519" y="4783"/>
                    <a:pt x="952500" y="2402"/>
                  </a:cubicBezTo>
                </a:path>
              </a:pathLst>
            </a:custGeom>
            <a:noFill/>
            <a:ln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4" name="Freeform 173"/>
            <p:cNvSpPr/>
            <p:nvPr/>
          </p:nvSpPr>
          <p:spPr>
            <a:xfrm>
              <a:off x="7071021" y="4535675"/>
              <a:ext cx="442913" cy="219089"/>
            </a:xfrm>
            <a:custGeom>
              <a:avLst/>
              <a:gdLst>
                <a:gd name="connsiteX0" fmla="*/ 0 w 442913"/>
                <a:gd name="connsiteY0" fmla="*/ 209564 h 219089"/>
                <a:gd name="connsiteX1" fmla="*/ 57150 w 442913"/>
                <a:gd name="connsiteY1" fmla="*/ 204801 h 219089"/>
                <a:gd name="connsiteX2" fmla="*/ 109538 w 442913"/>
                <a:gd name="connsiteY2" fmla="*/ 171464 h 219089"/>
                <a:gd name="connsiteX3" fmla="*/ 128588 w 442913"/>
                <a:gd name="connsiteY3" fmla="*/ 61926 h 219089"/>
                <a:gd name="connsiteX4" fmla="*/ 176213 w 442913"/>
                <a:gd name="connsiteY4" fmla="*/ 9539 h 219089"/>
                <a:gd name="connsiteX5" fmla="*/ 228600 w 442913"/>
                <a:gd name="connsiteY5" fmla="*/ 14 h 219089"/>
                <a:gd name="connsiteX6" fmla="*/ 309563 w 442913"/>
                <a:gd name="connsiteY6" fmla="*/ 9539 h 219089"/>
                <a:gd name="connsiteX7" fmla="*/ 357188 w 442913"/>
                <a:gd name="connsiteY7" fmla="*/ 52401 h 219089"/>
                <a:gd name="connsiteX8" fmla="*/ 371475 w 442913"/>
                <a:gd name="connsiteY8" fmla="*/ 104789 h 219089"/>
                <a:gd name="connsiteX9" fmla="*/ 371475 w 442913"/>
                <a:gd name="connsiteY9" fmla="*/ 166701 h 219089"/>
                <a:gd name="connsiteX10" fmla="*/ 442913 w 442913"/>
                <a:gd name="connsiteY10" fmla="*/ 219089 h 219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42913" h="219089">
                  <a:moveTo>
                    <a:pt x="0" y="209564"/>
                  </a:moveTo>
                  <a:cubicBezTo>
                    <a:pt x="19447" y="210357"/>
                    <a:pt x="38894" y="211151"/>
                    <a:pt x="57150" y="204801"/>
                  </a:cubicBezTo>
                  <a:cubicBezTo>
                    <a:pt x="75406" y="198451"/>
                    <a:pt x="97632" y="195276"/>
                    <a:pt x="109538" y="171464"/>
                  </a:cubicBezTo>
                  <a:cubicBezTo>
                    <a:pt x="121444" y="147652"/>
                    <a:pt x="117476" y="88913"/>
                    <a:pt x="128588" y="61926"/>
                  </a:cubicBezTo>
                  <a:cubicBezTo>
                    <a:pt x="139700" y="34939"/>
                    <a:pt x="159544" y="19858"/>
                    <a:pt x="176213" y="9539"/>
                  </a:cubicBezTo>
                  <a:cubicBezTo>
                    <a:pt x="192882" y="-780"/>
                    <a:pt x="206375" y="14"/>
                    <a:pt x="228600" y="14"/>
                  </a:cubicBezTo>
                  <a:cubicBezTo>
                    <a:pt x="250825" y="14"/>
                    <a:pt x="288132" y="808"/>
                    <a:pt x="309563" y="9539"/>
                  </a:cubicBezTo>
                  <a:cubicBezTo>
                    <a:pt x="330994" y="18270"/>
                    <a:pt x="346869" y="36526"/>
                    <a:pt x="357188" y="52401"/>
                  </a:cubicBezTo>
                  <a:cubicBezTo>
                    <a:pt x="367507" y="68276"/>
                    <a:pt x="369094" y="85739"/>
                    <a:pt x="371475" y="104789"/>
                  </a:cubicBezTo>
                  <a:cubicBezTo>
                    <a:pt x="373856" y="123839"/>
                    <a:pt x="359569" y="147651"/>
                    <a:pt x="371475" y="166701"/>
                  </a:cubicBezTo>
                  <a:cubicBezTo>
                    <a:pt x="383381" y="185751"/>
                    <a:pt x="413147" y="202420"/>
                    <a:pt x="442913" y="219089"/>
                  </a:cubicBezTo>
                </a:path>
              </a:pathLst>
            </a:custGeom>
            <a:noFill/>
            <a:ln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5" name="Freeform 144"/>
            <p:cNvSpPr/>
            <p:nvPr/>
          </p:nvSpPr>
          <p:spPr>
            <a:xfrm flipV="1">
              <a:off x="7150299" y="4762500"/>
              <a:ext cx="314626" cy="187024"/>
            </a:xfrm>
            <a:custGeom>
              <a:avLst/>
              <a:gdLst>
                <a:gd name="connsiteX0" fmla="*/ 0 w 442913"/>
                <a:gd name="connsiteY0" fmla="*/ 209564 h 219089"/>
                <a:gd name="connsiteX1" fmla="*/ 57150 w 442913"/>
                <a:gd name="connsiteY1" fmla="*/ 204801 h 219089"/>
                <a:gd name="connsiteX2" fmla="*/ 109538 w 442913"/>
                <a:gd name="connsiteY2" fmla="*/ 171464 h 219089"/>
                <a:gd name="connsiteX3" fmla="*/ 128588 w 442913"/>
                <a:gd name="connsiteY3" fmla="*/ 61926 h 219089"/>
                <a:gd name="connsiteX4" fmla="*/ 176213 w 442913"/>
                <a:gd name="connsiteY4" fmla="*/ 9539 h 219089"/>
                <a:gd name="connsiteX5" fmla="*/ 228600 w 442913"/>
                <a:gd name="connsiteY5" fmla="*/ 14 h 219089"/>
                <a:gd name="connsiteX6" fmla="*/ 309563 w 442913"/>
                <a:gd name="connsiteY6" fmla="*/ 9539 h 219089"/>
                <a:gd name="connsiteX7" fmla="*/ 357188 w 442913"/>
                <a:gd name="connsiteY7" fmla="*/ 52401 h 219089"/>
                <a:gd name="connsiteX8" fmla="*/ 371475 w 442913"/>
                <a:gd name="connsiteY8" fmla="*/ 104789 h 219089"/>
                <a:gd name="connsiteX9" fmla="*/ 371475 w 442913"/>
                <a:gd name="connsiteY9" fmla="*/ 166701 h 219089"/>
                <a:gd name="connsiteX10" fmla="*/ 442913 w 442913"/>
                <a:gd name="connsiteY10" fmla="*/ 219089 h 219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42913" h="219089">
                  <a:moveTo>
                    <a:pt x="0" y="209564"/>
                  </a:moveTo>
                  <a:cubicBezTo>
                    <a:pt x="19447" y="210357"/>
                    <a:pt x="38894" y="211151"/>
                    <a:pt x="57150" y="204801"/>
                  </a:cubicBezTo>
                  <a:cubicBezTo>
                    <a:pt x="75406" y="198451"/>
                    <a:pt x="97632" y="195276"/>
                    <a:pt x="109538" y="171464"/>
                  </a:cubicBezTo>
                  <a:cubicBezTo>
                    <a:pt x="121444" y="147652"/>
                    <a:pt x="117476" y="88913"/>
                    <a:pt x="128588" y="61926"/>
                  </a:cubicBezTo>
                  <a:cubicBezTo>
                    <a:pt x="139700" y="34939"/>
                    <a:pt x="159544" y="19858"/>
                    <a:pt x="176213" y="9539"/>
                  </a:cubicBezTo>
                  <a:cubicBezTo>
                    <a:pt x="192882" y="-780"/>
                    <a:pt x="206375" y="14"/>
                    <a:pt x="228600" y="14"/>
                  </a:cubicBezTo>
                  <a:cubicBezTo>
                    <a:pt x="250825" y="14"/>
                    <a:pt x="288132" y="808"/>
                    <a:pt x="309563" y="9539"/>
                  </a:cubicBezTo>
                  <a:cubicBezTo>
                    <a:pt x="330994" y="18270"/>
                    <a:pt x="346869" y="36526"/>
                    <a:pt x="357188" y="52401"/>
                  </a:cubicBezTo>
                  <a:cubicBezTo>
                    <a:pt x="367507" y="68276"/>
                    <a:pt x="369094" y="85739"/>
                    <a:pt x="371475" y="104789"/>
                  </a:cubicBezTo>
                  <a:cubicBezTo>
                    <a:pt x="373856" y="123839"/>
                    <a:pt x="359569" y="147651"/>
                    <a:pt x="371475" y="166701"/>
                  </a:cubicBezTo>
                  <a:cubicBezTo>
                    <a:pt x="383381" y="185751"/>
                    <a:pt x="413147" y="202420"/>
                    <a:pt x="442913" y="219089"/>
                  </a:cubicBezTo>
                </a:path>
              </a:pathLst>
            </a:custGeom>
            <a:noFill/>
            <a:ln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76" name="Straight Connector 175"/>
            <p:cNvCxnSpPr>
              <a:stCxn id="170" idx="15"/>
            </p:cNvCxnSpPr>
            <p:nvPr/>
          </p:nvCxnSpPr>
          <p:spPr>
            <a:xfrm flipH="1">
              <a:off x="3433180" y="4399477"/>
              <a:ext cx="4038294" cy="521436"/>
            </a:xfrm>
            <a:prstGeom prst="line">
              <a:avLst/>
            </a:prstGeom>
            <a:ln>
              <a:solidFill>
                <a:srgbClr val="0070C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>
              <a:stCxn id="170" idx="6"/>
            </p:cNvCxnSpPr>
            <p:nvPr/>
          </p:nvCxnSpPr>
          <p:spPr>
            <a:xfrm flipV="1">
              <a:off x="7785799" y="5565116"/>
              <a:ext cx="920051" cy="258349"/>
            </a:xfrm>
            <a:prstGeom prst="line">
              <a:avLst/>
            </a:prstGeom>
            <a:ln>
              <a:solidFill>
                <a:srgbClr val="0070C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6" name="TextBox 185"/>
          <p:cNvSpPr txBox="1"/>
          <p:nvPr/>
        </p:nvSpPr>
        <p:spPr>
          <a:xfrm>
            <a:off x="1621231" y="4313603"/>
            <a:ext cx="17842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Drive beam injector</a:t>
            </a:r>
            <a:endParaRPr lang="en-GB" sz="1200" dirty="0"/>
          </a:p>
        </p:txBody>
      </p:sp>
      <p:sp>
        <p:nvSpPr>
          <p:cNvPr id="158" name="TextBox 157"/>
          <p:cNvSpPr txBox="1"/>
          <p:nvPr/>
        </p:nvSpPr>
        <p:spPr>
          <a:xfrm>
            <a:off x="9029111" y="4575619"/>
            <a:ext cx="1467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Experimental buildings</a:t>
            </a:r>
            <a:endParaRPr lang="en-GB" sz="1200" dirty="0"/>
          </a:p>
        </p:txBody>
      </p:sp>
      <p:sp>
        <p:nvSpPr>
          <p:cNvPr id="134" name="TextBox 133"/>
          <p:cNvSpPr txBox="1"/>
          <p:nvPr/>
        </p:nvSpPr>
        <p:spPr>
          <a:xfrm>
            <a:off x="2913046" y="5076859"/>
            <a:ext cx="17842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Main beam injector</a:t>
            </a:r>
            <a:endParaRPr lang="en-GB" sz="1200" dirty="0"/>
          </a:p>
        </p:txBody>
      </p:sp>
      <p:cxnSp>
        <p:nvCxnSpPr>
          <p:cNvPr id="135" name="Straight Arrow Connector 134"/>
          <p:cNvCxnSpPr/>
          <p:nvPr/>
        </p:nvCxnSpPr>
        <p:spPr>
          <a:xfrm>
            <a:off x="1621231" y="4326773"/>
            <a:ext cx="544830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7069531" y="4144253"/>
            <a:ext cx="0" cy="3386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>
            <a:off x="1624845" y="4144253"/>
            <a:ext cx="0" cy="3386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extBox 138"/>
          <p:cNvSpPr txBox="1"/>
          <p:nvPr/>
        </p:nvSpPr>
        <p:spPr>
          <a:xfrm>
            <a:off x="3927459" y="4018557"/>
            <a:ext cx="11261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2140m</a:t>
            </a:r>
            <a:endParaRPr lang="en-GB" sz="1400" dirty="0"/>
          </a:p>
        </p:txBody>
      </p:sp>
      <p:cxnSp>
        <p:nvCxnSpPr>
          <p:cNvPr id="140" name="Straight Connector 139"/>
          <p:cNvCxnSpPr/>
          <p:nvPr/>
        </p:nvCxnSpPr>
        <p:spPr>
          <a:xfrm flipH="1">
            <a:off x="1621231" y="5029495"/>
            <a:ext cx="6230" cy="73683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/>
          <p:nvPr/>
        </p:nvCxnSpPr>
        <p:spPr>
          <a:xfrm flipH="1">
            <a:off x="2796496" y="5519732"/>
            <a:ext cx="5835" cy="2479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Arrow Connector 141"/>
          <p:cNvCxnSpPr/>
          <p:nvPr/>
        </p:nvCxnSpPr>
        <p:spPr>
          <a:xfrm>
            <a:off x="1610436" y="5631869"/>
            <a:ext cx="118110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TextBox 142"/>
          <p:cNvSpPr txBox="1"/>
          <p:nvPr/>
        </p:nvSpPr>
        <p:spPr>
          <a:xfrm>
            <a:off x="1914837" y="5601469"/>
            <a:ext cx="7900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420m</a:t>
            </a:r>
            <a:endParaRPr lang="en-GB" sz="1400" dirty="0"/>
          </a:p>
        </p:txBody>
      </p:sp>
      <p:cxnSp>
        <p:nvCxnSpPr>
          <p:cNvPr id="144" name="Straight Connector 143"/>
          <p:cNvCxnSpPr/>
          <p:nvPr/>
        </p:nvCxnSpPr>
        <p:spPr>
          <a:xfrm>
            <a:off x="2493010" y="5181487"/>
            <a:ext cx="0" cy="30365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>
            <a:off x="4726940" y="5160302"/>
            <a:ext cx="0" cy="30365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TextBox 146"/>
          <p:cNvSpPr txBox="1"/>
          <p:nvPr/>
        </p:nvSpPr>
        <p:spPr>
          <a:xfrm>
            <a:off x="3309963" y="5361229"/>
            <a:ext cx="7900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880m</a:t>
            </a:r>
            <a:endParaRPr lang="en-GB" sz="1400" dirty="0"/>
          </a:p>
        </p:txBody>
      </p:sp>
      <p:cxnSp>
        <p:nvCxnSpPr>
          <p:cNvPr id="148" name="Straight Arrow Connector 147"/>
          <p:cNvCxnSpPr/>
          <p:nvPr/>
        </p:nvCxnSpPr>
        <p:spPr>
          <a:xfrm flipV="1">
            <a:off x="2493010" y="5372483"/>
            <a:ext cx="2232660" cy="539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/>
          <p:cNvCxnSpPr/>
          <p:nvPr/>
        </p:nvCxnSpPr>
        <p:spPr>
          <a:xfrm flipV="1">
            <a:off x="1621231" y="4923325"/>
            <a:ext cx="7362982" cy="3049"/>
          </a:xfrm>
          <a:prstGeom prst="line">
            <a:avLst/>
          </a:prstGeom>
          <a:ln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94123" y="6301312"/>
            <a:ext cx="597877" cy="556688"/>
          </a:xfrm>
        </p:spPr>
        <p:txBody>
          <a:bodyPr/>
          <a:lstStyle/>
          <a:p>
            <a:fld id="{6D22F896-40B5-4ADD-8801-0D06FADFA095}" type="slidenum">
              <a:rPr lang="en-US" smtClean="0"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5517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380 GeV</a:t>
            </a:r>
            <a:endParaRPr lang="en-GB" dirty="0"/>
          </a:p>
        </p:txBody>
      </p:sp>
      <p:sp>
        <p:nvSpPr>
          <p:cNvPr id="178" name="TextBox 177"/>
          <p:cNvSpPr txBox="1"/>
          <p:nvPr/>
        </p:nvSpPr>
        <p:spPr>
          <a:xfrm>
            <a:off x="1610436" y="2306472"/>
            <a:ext cx="786111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4 turnarounds and accelerator sections either side of the Interaction Region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1.9 km Beam Delivery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Total length of 10km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Shafts every </a:t>
            </a: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5km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Central Injector Complex, </a:t>
            </a: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one drive beam – Located on CERN </a:t>
            </a: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land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2124433" y="4237946"/>
            <a:ext cx="6494579" cy="2175554"/>
            <a:chOff x="2124433" y="4237946"/>
            <a:chExt cx="6494579" cy="2175554"/>
          </a:xfrm>
        </p:grpSpPr>
        <p:sp>
          <p:nvSpPr>
            <p:cNvPr id="90" name="Rectangle 89"/>
            <p:cNvSpPr/>
            <p:nvPr/>
          </p:nvSpPr>
          <p:spPr>
            <a:xfrm>
              <a:off x="2124433" y="4237946"/>
              <a:ext cx="6302580" cy="2175554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5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6615143" y="5423047"/>
              <a:ext cx="9252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1.9km</a:t>
              </a:r>
              <a:endParaRPr lang="en-GB" dirty="0"/>
            </a:p>
          </p:txBody>
        </p:sp>
        <p:cxnSp>
          <p:nvCxnSpPr>
            <p:cNvPr id="91" name="Straight Arrow Connector 90"/>
            <p:cNvCxnSpPr/>
            <p:nvPr/>
          </p:nvCxnSpPr>
          <p:spPr>
            <a:xfrm>
              <a:off x="6813898" y="5383956"/>
              <a:ext cx="527781" cy="6621"/>
            </a:xfrm>
            <a:prstGeom prst="straightConnector1">
              <a:avLst/>
            </a:prstGeom>
            <a:ln w="6350" cmpd="sng">
              <a:solidFill>
                <a:schemeClr val="bg1">
                  <a:lumMod val="95000"/>
                  <a:lumOff val="5000"/>
                </a:schemeClr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 flipV="1">
              <a:off x="2699336" y="5383956"/>
              <a:ext cx="4114562" cy="2855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Arc 92"/>
            <p:cNvSpPr/>
            <p:nvPr/>
          </p:nvSpPr>
          <p:spPr>
            <a:xfrm rot="16200000">
              <a:off x="2511507" y="5326405"/>
              <a:ext cx="415957" cy="536769"/>
            </a:xfrm>
            <a:prstGeom prst="arc">
              <a:avLst>
                <a:gd name="adj1" fmla="val 10581946"/>
                <a:gd name="adj2" fmla="val 333704"/>
              </a:avLst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94" name="Straight Connector 93"/>
            <p:cNvCxnSpPr>
              <a:endCxn id="95" idx="0"/>
            </p:cNvCxnSpPr>
            <p:nvPr/>
          </p:nvCxnSpPr>
          <p:spPr>
            <a:xfrm>
              <a:off x="2699333" y="5806430"/>
              <a:ext cx="4777255" cy="1357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Arc 94"/>
            <p:cNvSpPr/>
            <p:nvPr/>
          </p:nvSpPr>
          <p:spPr>
            <a:xfrm>
              <a:off x="7261039" y="5819856"/>
              <a:ext cx="447947" cy="405296"/>
            </a:xfrm>
            <a:prstGeom prst="arc">
              <a:avLst>
                <a:gd name="adj1" fmla="val 16091704"/>
                <a:gd name="adj2" fmla="val 0"/>
              </a:avLst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" name="Arc 95"/>
            <p:cNvSpPr/>
            <p:nvPr/>
          </p:nvSpPr>
          <p:spPr>
            <a:xfrm flipH="1">
              <a:off x="7708986" y="5819856"/>
              <a:ext cx="447947" cy="405296"/>
            </a:xfrm>
            <a:prstGeom prst="arc">
              <a:avLst>
                <a:gd name="adj1" fmla="val 16091704"/>
                <a:gd name="adj2" fmla="val 0"/>
              </a:avLst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" name="Rectangle 96"/>
            <p:cNvSpPr/>
            <p:nvPr/>
          </p:nvSpPr>
          <p:spPr>
            <a:xfrm>
              <a:off x="2950251" y="4917438"/>
              <a:ext cx="601767" cy="205538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98" name="Straight Arrow Connector 97"/>
            <p:cNvCxnSpPr/>
            <p:nvPr/>
          </p:nvCxnSpPr>
          <p:spPr>
            <a:xfrm>
              <a:off x="3065437" y="5122975"/>
              <a:ext cx="0" cy="242174"/>
            </a:xfrm>
            <a:prstGeom prst="straightConnector1">
              <a:avLst/>
            </a:prstGeom>
            <a:ln w="6350" cmpd="sng">
              <a:solidFill>
                <a:srgbClr val="0070C0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Arrow Connector 98"/>
            <p:cNvCxnSpPr/>
            <p:nvPr/>
          </p:nvCxnSpPr>
          <p:spPr>
            <a:xfrm>
              <a:off x="3251135" y="5122975"/>
              <a:ext cx="0" cy="242174"/>
            </a:xfrm>
            <a:prstGeom prst="straightConnector1">
              <a:avLst/>
            </a:prstGeom>
            <a:ln w="6350" cmpd="sng">
              <a:solidFill>
                <a:srgbClr val="0070C0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Arc 99"/>
            <p:cNvSpPr/>
            <p:nvPr/>
          </p:nvSpPr>
          <p:spPr>
            <a:xfrm rot="16200000">
              <a:off x="2822541" y="4663730"/>
              <a:ext cx="294315" cy="501824"/>
            </a:xfrm>
            <a:prstGeom prst="arc">
              <a:avLst>
                <a:gd name="adj1" fmla="val 11039415"/>
                <a:gd name="adj2" fmla="val 0"/>
              </a:avLst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1" name="Straight Arrow Connector 100"/>
            <p:cNvCxnSpPr/>
            <p:nvPr/>
          </p:nvCxnSpPr>
          <p:spPr>
            <a:xfrm>
              <a:off x="3433815" y="5122975"/>
              <a:ext cx="0" cy="242174"/>
            </a:xfrm>
            <a:prstGeom prst="straightConnector1">
              <a:avLst/>
            </a:prstGeom>
            <a:ln w="6350" cmpd="sng">
              <a:solidFill>
                <a:srgbClr val="0070C0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Rectangle 101"/>
            <p:cNvSpPr/>
            <p:nvPr/>
          </p:nvSpPr>
          <p:spPr>
            <a:xfrm>
              <a:off x="5132059" y="4917438"/>
              <a:ext cx="601767" cy="205538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3" name="Straight Arrow Connector 102"/>
            <p:cNvCxnSpPr/>
            <p:nvPr/>
          </p:nvCxnSpPr>
          <p:spPr>
            <a:xfrm>
              <a:off x="5247247" y="5122975"/>
              <a:ext cx="0" cy="242174"/>
            </a:xfrm>
            <a:prstGeom prst="straightConnector1">
              <a:avLst/>
            </a:prstGeom>
            <a:ln w="6350" cmpd="sng">
              <a:solidFill>
                <a:srgbClr val="0070C0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Arrow Connector 103"/>
            <p:cNvCxnSpPr/>
            <p:nvPr/>
          </p:nvCxnSpPr>
          <p:spPr>
            <a:xfrm>
              <a:off x="5432945" y="5122975"/>
              <a:ext cx="0" cy="242174"/>
            </a:xfrm>
            <a:prstGeom prst="straightConnector1">
              <a:avLst/>
            </a:prstGeom>
            <a:ln w="6350" cmpd="sng">
              <a:solidFill>
                <a:srgbClr val="0070C0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Arc 104"/>
            <p:cNvSpPr/>
            <p:nvPr/>
          </p:nvSpPr>
          <p:spPr>
            <a:xfrm rot="16200000">
              <a:off x="4984902" y="4649535"/>
              <a:ext cx="294315" cy="501824"/>
            </a:xfrm>
            <a:prstGeom prst="arc">
              <a:avLst>
                <a:gd name="adj1" fmla="val 10716479"/>
                <a:gd name="adj2" fmla="val 0"/>
              </a:avLst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6" name="Straight Arrow Connector 105"/>
            <p:cNvCxnSpPr/>
            <p:nvPr/>
          </p:nvCxnSpPr>
          <p:spPr>
            <a:xfrm>
              <a:off x="5615625" y="5122975"/>
              <a:ext cx="0" cy="242174"/>
            </a:xfrm>
            <a:prstGeom prst="straightConnector1">
              <a:avLst/>
            </a:prstGeom>
            <a:ln w="6350" cmpd="sng">
              <a:solidFill>
                <a:srgbClr val="0070C0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ectangle 106"/>
            <p:cNvSpPr/>
            <p:nvPr/>
          </p:nvSpPr>
          <p:spPr>
            <a:xfrm>
              <a:off x="4037832" y="4917438"/>
              <a:ext cx="601767" cy="205538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8" name="Straight Arrow Connector 107"/>
            <p:cNvCxnSpPr/>
            <p:nvPr/>
          </p:nvCxnSpPr>
          <p:spPr>
            <a:xfrm>
              <a:off x="4153019" y="5122975"/>
              <a:ext cx="0" cy="242174"/>
            </a:xfrm>
            <a:prstGeom prst="straightConnector1">
              <a:avLst/>
            </a:prstGeom>
            <a:ln w="6350" cmpd="sng">
              <a:solidFill>
                <a:srgbClr val="0070C0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Arrow Connector 108"/>
            <p:cNvCxnSpPr/>
            <p:nvPr/>
          </p:nvCxnSpPr>
          <p:spPr>
            <a:xfrm>
              <a:off x="4338717" y="5122975"/>
              <a:ext cx="0" cy="242174"/>
            </a:xfrm>
            <a:prstGeom prst="straightConnector1">
              <a:avLst/>
            </a:prstGeom>
            <a:ln w="6350" cmpd="sng">
              <a:solidFill>
                <a:srgbClr val="0070C0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Arc 109"/>
            <p:cNvSpPr/>
            <p:nvPr/>
          </p:nvSpPr>
          <p:spPr>
            <a:xfrm rot="16200000">
              <a:off x="3890272" y="4658245"/>
              <a:ext cx="294315" cy="501824"/>
            </a:xfrm>
            <a:prstGeom prst="arc">
              <a:avLst>
                <a:gd name="adj1" fmla="val 10716479"/>
                <a:gd name="adj2" fmla="val 0"/>
              </a:avLst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1" name="Straight Arrow Connector 110"/>
            <p:cNvCxnSpPr/>
            <p:nvPr/>
          </p:nvCxnSpPr>
          <p:spPr>
            <a:xfrm>
              <a:off x="4521398" y="5122975"/>
              <a:ext cx="0" cy="242174"/>
            </a:xfrm>
            <a:prstGeom prst="straightConnector1">
              <a:avLst/>
            </a:prstGeom>
            <a:ln w="6350" cmpd="sng">
              <a:solidFill>
                <a:srgbClr val="0070C0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Rectangle 111"/>
            <p:cNvSpPr/>
            <p:nvPr/>
          </p:nvSpPr>
          <p:spPr>
            <a:xfrm>
              <a:off x="6212130" y="4913415"/>
              <a:ext cx="601767" cy="205538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3" name="Straight Arrow Connector 112"/>
            <p:cNvCxnSpPr/>
            <p:nvPr/>
          </p:nvCxnSpPr>
          <p:spPr>
            <a:xfrm>
              <a:off x="6327316" y="5118953"/>
              <a:ext cx="0" cy="242174"/>
            </a:xfrm>
            <a:prstGeom prst="straightConnector1">
              <a:avLst/>
            </a:prstGeom>
            <a:ln w="6350" cmpd="sng">
              <a:solidFill>
                <a:srgbClr val="0070C0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Arrow Connector 113"/>
            <p:cNvCxnSpPr/>
            <p:nvPr/>
          </p:nvCxnSpPr>
          <p:spPr>
            <a:xfrm>
              <a:off x="6513016" y="5118953"/>
              <a:ext cx="0" cy="242174"/>
            </a:xfrm>
            <a:prstGeom prst="straightConnector1">
              <a:avLst/>
            </a:prstGeom>
            <a:ln w="6350" cmpd="sng">
              <a:solidFill>
                <a:srgbClr val="0070C0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Arc 114"/>
            <p:cNvSpPr/>
            <p:nvPr/>
          </p:nvSpPr>
          <p:spPr>
            <a:xfrm rot="16200000">
              <a:off x="6064973" y="4645512"/>
              <a:ext cx="294315" cy="501824"/>
            </a:xfrm>
            <a:prstGeom prst="arc">
              <a:avLst>
                <a:gd name="adj1" fmla="val 10716479"/>
                <a:gd name="adj2" fmla="val 0"/>
              </a:avLst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6" name="Straight Arrow Connector 115"/>
            <p:cNvCxnSpPr/>
            <p:nvPr/>
          </p:nvCxnSpPr>
          <p:spPr>
            <a:xfrm>
              <a:off x="6695696" y="5118953"/>
              <a:ext cx="0" cy="242174"/>
            </a:xfrm>
            <a:prstGeom prst="straightConnector1">
              <a:avLst/>
            </a:prstGeom>
            <a:ln w="6350" cmpd="sng">
              <a:solidFill>
                <a:srgbClr val="0070C0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>
              <a:stCxn id="142" idx="0"/>
              <a:endCxn id="100" idx="2"/>
            </p:cNvCxnSpPr>
            <p:nvPr/>
          </p:nvCxnSpPr>
          <p:spPr>
            <a:xfrm flipH="1">
              <a:off x="2969700" y="4742972"/>
              <a:ext cx="4430950" cy="24512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2" name="Arc 141"/>
            <p:cNvSpPr/>
            <p:nvPr/>
          </p:nvSpPr>
          <p:spPr>
            <a:xfrm flipV="1">
              <a:off x="7184420" y="4337797"/>
              <a:ext cx="447947" cy="405296"/>
            </a:xfrm>
            <a:prstGeom prst="arc">
              <a:avLst>
                <a:gd name="adj1" fmla="val 16091704"/>
                <a:gd name="adj2" fmla="val 0"/>
              </a:avLst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3" name="Arc 142"/>
            <p:cNvSpPr/>
            <p:nvPr/>
          </p:nvSpPr>
          <p:spPr>
            <a:xfrm flipH="1" flipV="1">
              <a:off x="7641510" y="4338281"/>
              <a:ext cx="447947" cy="405296"/>
            </a:xfrm>
            <a:prstGeom prst="arc">
              <a:avLst>
                <a:gd name="adj1" fmla="val 16091704"/>
                <a:gd name="adj2" fmla="val 0"/>
              </a:avLst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7328928" y="5171886"/>
              <a:ext cx="601767" cy="378478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5" name="TextBox 144"/>
            <p:cNvSpPr txBox="1"/>
            <p:nvPr/>
          </p:nvSpPr>
          <p:spPr>
            <a:xfrm>
              <a:off x="7077788" y="4237946"/>
              <a:ext cx="14345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Drive Beam</a:t>
              </a:r>
              <a:endParaRPr lang="en-GB" sz="1400" dirty="0"/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7184420" y="6015990"/>
              <a:ext cx="14345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Main Beam</a:t>
              </a:r>
              <a:endParaRPr lang="en-GB" sz="1400" dirty="0"/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594123" y="6301312"/>
            <a:ext cx="597877" cy="556688"/>
          </a:xfrm>
        </p:spPr>
        <p:txBody>
          <a:bodyPr/>
          <a:lstStyle/>
          <a:p>
            <a:fld id="{6D22F896-40B5-4ADD-8801-0D06FADFA09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6698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380 GeV</a:t>
            </a:r>
            <a:endParaRPr lang="en-GB" dirty="0"/>
          </a:p>
        </p:txBody>
      </p:sp>
      <p:sp>
        <p:nvSpPr>
          <p:cNvPr id="178" name="TextBox 177"/>
          <p:cNvSpPr txBox="1"/>
          <p:nvPr/>
        </p:nvSpPr>
        <p:spPr>
          <a:xfrm>
            <a:off x="1610436" y="2306472"/>
            <a:ext cx="786111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4 turnarounds</a:t>
            </a: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 and accelerator sections</a:t>
            </a: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 either side of the Interaction Region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1.9 km Beam Delivery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Total length of 10km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Shafts every </a:t>
            </a: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5km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Central Injector Complex, </a:t>
            </a: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one drive beam – Located on CERN </a:t>
            </a: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land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2124433" y="4193715"/>
            <a:ext cx="6494579" cy="2219785"/>
            <a:chOff x="2124433" y="4193715"/>
            <a:chExt cx="6494579" cy="2219785"/>
          </a:xfrm>
        </p:grpSpPr>
        <p:grpSp>
          <p:nvGrpSpPr>
            <p:cNvPr id="91" name="Group 90"/>
            <p:cNvGrpSpPr/>
            <p:nvPr/>
          </p:nvGrpSpPr>
          <p:grpSpPr>
            <a:xfrm>
              <a:off x="2124433" y="4237946"/>
              <a:ext cx="6494579" cy="2175554"/>
              <a:chOff x="2124433" y="4237946"/>
              <a:chExt cx="6494579" cy="2175554"/>
            </a:xfrm>
          </p:grpSpPr>
          <p:sp>
            <p:nvSpPr>
              <p:cNvPr id="92" name="Rectangle 91"/>
              <p:cNvSpPr/>
              <p:nvPr/>
            </p:nvSpPr>
            <p:spPr>
              <a:xfrm>
                <a:off x="2124433" y="4237946"/>
                <a:ext cx="6302580" cy="2175554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5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6615143" y="5423047"/>
                <a:ext cx="92528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1.9km</a:t>
                </a:r>
                <a:endParaRPr lang="en-GB" dirty="0"/>
              </a:p>
            </p:txBody>
          </p:sp>
          <p:cxnSp>
            <p:nvCxnSpPr>
              <p:cNvPr id="94" name="Straight Arrow Connector 93"/>
              <p:cNvCxnSpPr/>
              <p:nvPr/>
            </p:nvCxnSpPr>
            <p:spPr>
              <a:xfrm>
                <a:off x="6813898" y="5383956"/>
                <a:ext cx="527781" cy="6621"/>
              </a:xfrm>
              <a:prstGeom prst="straightConnector1">
                <a:avLst/>
              </a:prstGeom>
              <a:ln w="6350" cmpd="sng">
                <a:solidFill>
                  <a:schemeClr val="bg1">
                    <a:lumMod val="95000"/>
                    <a:lumOff val="5000"/>
                  </a:schemeClr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/>
              <p:cNvCxnSpPr/>
              <p:nvPr/>
            </p:nvCxnSpPr>
            <p:spPr>
              <a:xfrm flipV="1">
                <a:off x="2699336" y="5383956"/>
                <a:ext cx="4114562" cy="2855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6" name="Arc 95"/>
              <p:cNvSpPr/>
              <p:nvPr/>
            </p:nvSpPr>
            <p:spPr>
              <a:xfrm rot="16200000">
                <a:off x="2511507" y="5326405"/>
                <a:ext cx="415957" cy="536769"/>
              </a:xfrm>
              <a:prstGeom prst="arc">
                <a:avLst>
                  <a:gd name="adj1" fmla="val 10581946"/>
                  <a:gd name="adj2" fmla="val 333704"/>
                </a:avLst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97" name="Straight Connector 96"/>
              <p:cNvCxnSpPr>
                <a:endCxn id="98" idx="0"/>
              </p:cNvCxnSpPr>
              <p:nvPr/>
            </p:nvCxnSpPr>
            <p:spPr>
              <a:xfrm>
                <a:off x="2699333" y="5806430"/>
                <a:ext cx="4777255" cy="13570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8" name="Arc 97"/>
              <p:cNvSpPr/>
              <p:nvPr/>
            </p:nvSpPr>
            <p:spPr>
              <a:xfrm>
                <a:off x="7261039" y="5819856"/>
                <a:ext cx="447947" cy="405296"/>
              </a:xfrm>
              <a:prstGeom prst="arc">
                <a:avLst>
                  <a:gd name="adj1" fmla="val 16091704"/>
                  <a:gd name="adj2" fmla="val 0"/>
                </a:avLst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9" name="Arc 98"/>
              <p:cNvSpPr/>
              <p:nvPr/>
            </p:nvSpPr>
            <p:spPr>
              <a:xfrm flipH="1">
                <a:off x="7708986" y="5819856"/>
                <a:ext cx="447947" cy="405296"/>
              </a:xfrm>
              <a:prstGeom prst="arc">
                <a:avLst>
                  <a:gd name="adj1" fmla="val 16091704"/>
                  <a:gd name="adj2" fmla="val 0"/>
                </a:avLst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0" name="Rectangle 99"/>
              <p:cNvSpPr/>
              <p:nvPr/>
            </p:nvSpPr>
            <p:spPr>
              <a:xfrm>
                <a:off x="2950251" y="4917438"/>
                <a:ext cx="601767" cy="205538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01" name="Straight Arrow Connector 100"/>
              <p:cNvCxnSpPr/>
              <p:nvPr/>
            </p:nvCxnSpPr>
            <p:spPr>
              <a:xfrm>
                <a:off x="3065437" y="5122975"/>
                <a:ext cx="0" cy="242174"/>
              </a:xfrm>
              <a:prstGeom prst="straightConnector1">
                <a:avLst/>
              </a:prstGeom>
              <a:ln w="6350" cmpd="sng">
                <a:solidFill>
                  <a:srgbClr val="0070C0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Arrow Connector 101"/>
              <p:cNvCxnSpPr/>
              <p:nvPr/>
            </p:nvCxnSpPr>
            <p:spPr>
              <a:xfrm>
                <a:off x="3251135" y="5122975"/>
                <a:ext cx="0" cy="242174"/>
              </a:xfrm>
              <a:prstGeom prst="straightConnector1">
                <a:avLst/>
              </a:prstGeom>
              <a:ln w="6350" cmpd="sng">
                <a:solidFill>
                  <a:srgbClr val="0070C0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3" name="Arc 102"/>
              <p:cNvSpPr/>
              <p:nvPr/>
            </p:nvSpPr>
            <p:spPr>
              <a:xfrm rot="16200000">
                <a:off x="2822541" y="4663730"/>
                <a:ext cx="294315" cy="501824"/>
              </a:xfrm>
              <a:prstGeom prst="arc">
                <a:avLst>
                  <a:gd name="adj1" fmla="val 11039415"/>
                  <a:gd name="adj2" fmla="val 0"/>
                </a:avLst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04" name="Straight Arrow Connector 103"/>
              <p:cNvCxnSpPr/>
              <p:nvPr/>
            </p:nvCxnSpPr>
            <p:spPr>
              <a:xfrm>
                <a:off x="3433815" y="5122975"/>
                <a:ext cx="0" cy="242174"/>
              </a:xfrm>
              <a:prstGeom prst="straightConnector1">
                <a:avLst/>
              </a:prstGeom>
              <a:ln w="6350" cmpd="sng">
                <a:solidFill>
                  <a:srgbClr val="0070C0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5" name="Rectangle 104"/>
              <p:cNvSpPr/>
              <p:nvPr/>
            </p:nvSpPr>
            <p:spPr>
              <a:xfrm>
                <a:off x="5132059" y="4917438"/>
                <a:ext cx="601767" cy="205538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06" name="Straight Arrow Connector 105"/>
              <p:cNvCxnSpPr/>
              <p:nvPr/>
            </p:nvCxnSpPr>
            <p:spPr>
              <a:xfrm>
                <a:off x="5247247" y="5122975"/>
                <a:ext cx="0" cy="242174"/>
              </a:xfrm>
              <a:prstGeom prst="straightConnector1">
                <a:avLst/>
              </a:prstGeom>
              <a:ln w="6350" cmpd="sng">
                <a:solidFill>
                  <a:srgbClr val="0070C0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Arrow Connector 106"/>
              <p:cNvCxnSpPr/>
              <p:nvPr/>
            </p:nvCxnSpPr>
            <p:spPr>
              <a:xfrm>
                <a:off x="5432945" y="5122975"/>
                <a:ext cx="0" cy="242174"/>
              </a:xfrm>
              <a:prstGeom prst="straightConnector1">
                <a:avLst/>
              </a:prstGeom>
              <a:ln w="6350" cmpd="sng">
                <a:solidFill>
                  <a:srgbClr val="0070C0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8" name="Arc 107"/>
              <p:cNvSpPr/>
              <p:nvPr/>
            </p:nvSpPr>
            <p:spPr>
              <a:xfrm rot="16200000">
                <a:off x="4984902" y="4649535"/>
                <a:ext cx="294315" cy="501824"/>
              </a:xfrm>
              <a:prstGeom prst="arc">
                <a:avLst>
                  <a:gd name="adj1" fmla="val 10716479"/>
                  <a:gd name="adj2" fmla="val 0"/>
                </a:avLst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09" name="Straight Arrow Connector 108"/>
              <p:cNvCxnSpPr/>
              <p:nvPr/>
            </p:nvCxnSpPr>
            <p:spPr>
              <a:xfrm>
                <a:off x="5615625" y="5122975"/>
                <a:ext cx="0" cy="242174"/>
              </a:xfrm>
              <a:prstGeom prst="straightConnector1">
                <a:avLst/>
              </a:prstGeom>
              <a:ln w="6350" cmpd="sng">
                <a:solidFill>
                  <a:srgbClr val="0070C0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Rectangle 109"/>
              <p:cNvSpPr/>
              <p:nvPr/>
            </p:nvSpPr>
            <p:spPr>
              <a:xfrm>
                <a:off x="4037832" y="4917438"/>
                <a:ext cx="601767" cy="205538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11" name="Straight Arrow Connector 110"/>
              <p:cNvCxnSpPr/>
              <p:nvPr/>
            </p:nvCxnSpPr>
            <p:spPr>
              <a:xfrm>
                <a:off x="4153019" y="5122975"/>
                <a:ext cx="0" cy="242174"/>
              </a:xfrm>
              <a:prstGeom prst="straightConnector1">
                <a:avLst/>
              </a:prstGeom>
              <a:ln w="6350" cmpd="sng">
                <a:solidFill>
                  <a:srgbClr val="0070C0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Arrow Connector 111"/>
              <p:cNvCxnSpPr/>
              <p:nvPr/>
            </p:nvCxnSpPr>
            <p:spPr>
              <a:xfrm>
                <a:off x="4338717" y="5122975"/>
                <a:ext cx="0" cy="242174"/>
              </a:xfrm>
              <a:prstGeom prst="straightConnector1">
                <a:avLst/>
              </a:prstGeom>
              <a:ln w="6350" cmpd="sng">
                <a:solidFill>
                  <a:srgbClr val="0070C0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3" name="Arc 112"/>
              <p:cNvSpPr/>
              <p:nvPr/>
            </p:nvSpPr>
            <p:spPr>
              <a:xfrm rot="16200000">
                <a:off x="3890272" y="4658245"/>
                <a:ext cx="294315" cy="501824"/>
              </a:xfrm>
              <a:prstGeom prst="arc">
                <a:avLst>
                  <a:gd name="adj1" fmla="val 10716479"/>
                  <a:gd name="adj2" fmla="val 0"/>
                </a:avLst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14" name="Straight Arrow Connector 113"/>
              <p:cNvCxnSpPr/>
              <p:nvPr/>
            </p:nvCxnSpPr>
            <p:spPr>
              <a:xfrm>
                <a:off x="4521398" y="5122975"/>
                <a:ext cx="0" cy="242174"/>
              </a:xfrm>
              <a:prstGeom prst="straightConnector1">
                <a:avLst/>
              </a:prstGeom>
              <a:ln w="6350" cmpd="sng">
                <a:solidFill>
                  <a:srgbClr val="0070C0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5" name="Rectangle 114"/>
              <p:cNvSpPr/>
              <p:nvPr/>
            </p:nvSpPr>
            <p:spPr>
              <a:xfrm>
                <a:off x="6212130" y="4913415"/>
                <a:ext cx="601767" cy="205538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16" name="Straight Arrow Connector 115"/>
              <p:cNvCxnSpPr/>
              <p:nvPr/>
            </p:nvCxnSpPr>
            <p:spPr>
              <a:xfrm>
                <a:off x="6327316" y="5118953"/>
                <a:ext cx="0" cy="242174"/>
              </a:xfrm>
              <a:prstGeom prst="straightConnector1">
                <a:avLst/>
              </a:prstGeom>
              <a:ln w="6350" cmpd="sng">
                <a:solidFill>
                  <a:srgbClr val="0070C0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Arrow Connector 116"/>
              <p:cNvCxnSpPr/>
              <p:nvPr/>
            </p:nvCxnSpPr>
            <p:spPr>
              <a:xfrm>
                <a:off x="6513016" y="5118953"/>
                <a:ext cx="0" cy="242174"/>
              </a:xfrm>
              <a:prstGeom prst="straightConnector1">
                <a:avLst/>
              </a:prstGeom>
              <a:ln w="6350" cmpd="sng">
                <a:solidFill>
                  <a:srgbClr val="0070C0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2" name="Arc 141"/>
              <p:cNvSpPr/>
              <p:nvPr/>
            </p:nvSpPr>
            <p:spPr>
              <a:xfrm rot="16200000">
                <a:off x="6064973" y="4645512"/>
                <a:ext cx="294315" cy="501824"/>
              </a:xfrm>
              <a:prstGeom prst="arc">
                <a:avLst>
                  <a:gd name="adj1" fmla="val 10716479"/>
                  <a:gd name="adj2" fmla="val 0"/>
                </a:avLst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43" name="Straight Arrow Connector 142"/>
              <p:cNvCxnSpPr/>
              <p:nvPr/>
            </p:nvCxnSpPr>
            <p:spPr>
              <a:xfrm>
                <a:off x="6695696" y="5118953"/>
                <a:ext cx="0" cy="242174"/>
              </a:xfrm>
              <a:prstGeom prst="straightConnector1">
                <a:avLst/>
              </a:prstGeom>
              <a:ln w="6350" cmpd="sng">
                <a:solidFill>
                  <a:srgbClr val="0070C0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Straight Connector 143"/>
              <p:cNvCxnSpPr>
                <a:stCxn id="145" idx="0"/>
                <a:endCxn id="103" idx="2"/>
              </p:cNvCxnSpPr>
              <p:nvPr/>
            </p:nvCxnSpPr>
            <p:spPr>
              <a:xfrm flipH="1">
                <a:off x="2969700" y="4742972"/>
                <a:ext cx="4430950" cy="24512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5" name="Arc 144"/>
              <p:cNvSpPr/>
              <p:nvPr/>
            </p:nvSpPr>
            <p:spPr>
              <a:xfrm flipV="1">
                <a:off x="7184420" y="4337797"/>
                <a:ext cx="447947" cy="405296"/>
              </a:xfrm>
              <a:prstGeom prst="arc">
                <a:avLst>
                  <a:gd name="adj1" fmla="val 16091704"/>
                  <a:gd name="adj2" fmla="val 0"/>
                </a:avLst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6" name="Arc 145"/>
              <p:cNvSpPr/>
              <p:nvPr/>
            </p:nvSpPr>
            <p:spPr>
              <a:xfrm flipH="1" flipV="1">
                <a:off x="7641510" y="4338281"/>
                <a:ext cx="447947" cy="405296"/>
              </a:xfrm>
              <a:prstGeom prst="arc">
                <a:avLst>
                  <a:gd name="adj1" fmla="val 16091704"/>
                  <a:gd name="adj2" fmla="val 0"/>
                </a:avLst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0" name="Rectangle 149"/>
              <p:cNvSpPr/>
              <p:nvPr/>
            </p:nvSpPr>
            <p:spPr>
              <a:xfrm>
                <a:off x="7328928" y="5171886"/>
                <a:ext cx="601767" cy="378478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8" name="TextBox 157"/>
              <p:cNvSpPr txBox="1"/>
              <p:nvPr/>
            </p:nvSpPr>
            <p:spPr>
              <a:xfrm>
                <a:off x="7077787" y="4239205"/>
                <a:ext cx="143459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/>
                  <a:t>Drive Beam</a:t>
                </a:r>
                <a:endParaRPr lang="en-GB" sz="1400" dirty="0"/>
              </a:p>
            </p:txBody>
          </p:sp>
          <p:sp>
            <p:nvSpPr>
              <p:cNvPr id="159" name="TextBox 158"/>
              <p:cNvSpPr txBox="1"/>
              <p:nvPr/>
            </p:nvSpPr>
            <p:spPr>
              <a:xfrm>
                <a:off x="7184420" y="6015990"/>
                <a:ext cx="143459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/>
                  <a:t>Main Beam</a:t>
                </a:r>
                <a:endParaRPr lang="en-GB" sz="1400" dirty="0"/>
              </a:p>
            </p:txBody>
          </p:sp>
        </p:grpSp>
        <p:cxnSp>
          <p:nvCxnSpPr>
            <p:cNvPr id="6" name="Straight Arrow Connector 5"/>
            <p:cNvCxnSpPr/>
            <p:nvPr/>
          </p:nvCxnSpPr>
          <p:spPr>
            <a:xfrm flipV="1">
              <a:off x="2547007" y="4495800"/>
              <a:ext cx="5094503" cy="13189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TextBox 86"/>
            <p:cNvSpPr txBox="1"/>
            <p:nvPr/>
          </p:nvSpPr>
          <p:spPr>
            <a:xfrm>
              <a:off x="4710916" y="4193715"/>
              <a:ext cx="13405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5km (x2)</a:t>
              </a:r>
              <a:endParaRPr lang="en-GB" dirty="0"/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594123" y="6301312"/>
            <a:ext cx="597877" cy="556688"/>
          </a:xfrm>
        </p:spPr>
        <p:txBody>
          <a:bodyPr/>
          <a:lstStyle/>
          <a:p>
            <a:fld id="{6D22F896-40B5-4ADD-8801-0D06FADFA09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0971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roup 87"/>
          <p:cNvGrpSpPr/>
          <p:nvPr/>
        </p:nvGrpSpPr>
        <p:grpSpPr>
          <a:xfrm>
            <a:off x="2124433" y="4237946"/>
            <a:ext cx="6494579" cy="2175554"/>
            <a:chOff x="2124433" y="4237946"/>
            <a:chExt cx="6494579" cy="2175554"/>
          </a:xfrm>
        </p:grpSpPr>
        <p:sp>
          <p:nvSpPr>
            <p:cNvPr id="98" name="Rectangle 97"/>
            <p:cNvSpPr/>
            <p:nvPr/>
          </p:nvSpPr>
          <p:spPr>
            <a:xfrm>
              <a:off x="2124433" y="4237946"/>
              <a:ext cx="6302580" cy="2175554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5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6615143" y="5423047"/>
              <a:ext cx="9252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1.9km</a:t>
              </a:r>
              <a:endParaRPr lang="en-GB" dirty="0"/>
            </a:p>
          </p:txBody>
        </p:sp>
        <p:cxnSp>
          <p:nvCxnSpPr>
            <p:cNvPr id="100" name="Straight Arrow Connector 99"/>
            <p:cNvCxnSpPr/>
            <p:nvPr/>
          </p:nvCxnSpPr>
          <p:spPr>
            <a:xfrm>
              <a:off x="6813898" y="5383956"/>
              <a:ext cx="527781" cy="6621"/>
            </a:xfrm>
            <a:prstGeom prst="straightConnector1">
              <a:avLst/>
            </a:prstGeom>
            <a:ln w="6350" cmpd="sng">
              <a:solidFill>
                <a:schemeClr val="bg1">
                  <a:lumMod val="95000"/>
                  <a:lumOff val="5000"/>
                </a:schemeClr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 flipV="1">
              <a:off x="2699336" y="5383956"/>
              <a:ext cx="4114562" cy="2855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Arc 101"/>
            <p:cNvSpPr/>
            <p:nvPr/>
          </p:nvSpPr>
          <p:spPr>
            <a:xfrm rot="16200000">
              <a:off x="2511507" y="5326405"/>
              <a:ext cx="415957" cy="536769"/>
            </a:xfrm>
            <a:prstGeom prst="arc">
              <a:avLst>
                <a:gd name="adj1" fmla="val 10581946"/>
                <a:gd name="adj2" fmla="val 333704"/>
              </a:avLst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3" name="Straight Connector 102"/>
            <p:cNvCxnSpPr>
              <a:endCxn id="104" idx="0"/>
            </p:cNvCxnSpPr>
            <p:nvPr/>
          </p:nvCxnSpPr>
          <p:spPr>
            <a:xfrm>
              <a:off x="2699333" y="5806430"/>
              <a:ext cx="4777255" cy="1357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Arc 103"/>
            <p:cNvSpPr/>
            <p:nvPr/>
          </p:nvSpPr>
          <p:spPr>
            <a:xfrm>
              <a:off x="7261039" y="5819856"/>
              <a:ext cx="447947" cy="405296"/>
            </a:xfrm>
            <a:prstGeom prst="arc">
              <a:avLst>
                <a:gd name="adj1" fmla="val 16091704"/>
                <a:gd name="adj2" fmla="val 0"/>
              </a:avLst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" name="Arc 104"/>
            <p:cNvSpPr/>
            <p:nvPr/>
          </p:nvSpPr>
          <p:spPr>
            <a:xfrm flipH="1">
              <a:off x="7708986" y="5819856"/>
              <a:ext cx="447947" cy="405296"/>
            </a:xfrm>
            <a:prstGeom prst="arc">
              <a:avLst>
                <a:gd name="adj1" fmla="val 16091704"/>
                <a:gd name="adj2" fmla="val 0"/>
              </a:avLst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2950251" y="4917438"/>
              <a:ext cx="601767" cy="205538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7" name="Straight Arrow Connector 106"/>
            <p:cNvCxnSpPr/>
            <p:nvPr/>
          </p:nvCxnSpPr>
          <p:spPr>
            <a:xfrm>
              <a:off x="3065437" y="5122975"/>
              <a:ext cx="0" cy="242174"/>
            </a:xfrm>
            <a:prstGeom prst="straightConnector1">
              <a:avLst/>
            </a:prstGeom>
            <a:ln w="6350" cmpd="sng">
              <a:solidFill>
                <a:srgbClr val="0070C0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Arrow Connector 107"/>
            <p:cNvCxnSpPr/>
            <p:nvPr/>
          </p:nvCxnSpPr>
          <p:spPr>
            <a:xfrm>
              <a:off x="3251135" y="5122975"/>
              <a:ext cx="0" cy="242174"/>
            </a:xfrm>
            <a:prstGeom prst="straightConnector1">
              <a:avLst/>
            </a:prstGeom>
            <a:ln w="6350" cmpd="sng">
              <a:solidFill>
                <a:srgbClr val="0070C0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Arc 108"/>
            <p:cNvSpPr/>
            <p:nvPr/>
          </p:nvSpPr>
          <p:spPr>
            <a:xfrm rot="16200000">
              <a:off x="2822541" y="4663730"/>
              <a:ext cx="294315" cy="501824"/>
            </a:xfrm>
            <a:prstGeom prst="arc">
              <a:avLst>
                <a:gd name="adj1" fmla="val 11039415"/>
                <a:gd name="adj2" fmla="val 0"/>
              </a:avLst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0" name="Straight Arrow Connector 109"/>
            <p:cNvCxnSpPr/>
            <p:nvPr/>
          </p:nvCxnSpPr>
          <p:spPr>
            <a:xfrm>
              <a:off x="3433815" y="5122975"/>
              <a:ext cx="0" cy="242174"/>
            </a:xfrm>
            <a:prstGeom prst="straightConnector1">
              <a:avLst/>
            </a:prstGeom>
            <a:ln w="6350" cmpd="sng">
              <a:solidFill>
                <a:srgbClr val="0070C0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Rectangle 110"/>
            <p:cNvSpPr/>
            <p:nvPr/>
          </p:nvSpPr>
          <p:spPr>
            <a:xfrm>
              <a:off x="5132059" y="4917438"/>
              <a:ext cx="601767" cy="205538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2" name="Straight Arrow Connector 111"/>
            <p:cNvCxnSpPr/>
            <p:nvPr/>
          </p:nvCxnSpPr>
          <p:spPr>
            <a:xfrm>
              <a:off x="5247247" y="5122975"/>
              <a:ext cx="0" cy="242174"/>
            </a:xfrm>
            <a:prstGeom prst="straightConnector1">
              <a:avLst/>
            </a:prstGeom>
            <a:ln w="6350" cmpd="sng">
              <a:solidFill>
                <a:srgbClr val="0070C0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Arrow Connector 112"/>
            <p:cNvCxnSpPr/>
            <p:nvPr/>
          </p:nvCxnSpPr>
          <p:spPr>
            <a:xfrm>
              <a:off x="5432945" y="5122975"/>
              <a:ext cx="0" cy="242174"/>
            </a:xfrm>
            <a:prstGeom prst="straightConnector1">
              <a:avLst/>
            </a:prstGeom>
            <a:ln w="6350" cmpd="sng">
              <a:solidFill>
                <a:srgbClr val="0070C0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Arc 113"/>
            <p:cNvSpPr/>
            <p:nvPr/>
          </p:nvSpPr>
          <p:spPr>
            <a:xfrm rot="16200000">
              <a:off x="4984902" y="4649535"/>
              <a:ext cx="294315" cy="501824"/>
            </a:xfrm>
            <a:prstGeom prst="arc">
              <a:avLst>
                <a:gd name="adj1" fmla="val 10716479"/>
                <a:gd name="adj2" fmla="val 0"/>
              </a:avLst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5" name="Straight Arrow Connector 114"/>
            <p:cNvCxnSpPr/>
            <p:nvPr/>
          </p:nvCxnSpPr>
          <p:spPr>
            <a:xfrm>
              <a:off x="5615625" y="5122975"/>
              <a:ext cx="0" cy="242174"/>
            </a:xfrm>
            <a:prstGeom prst="straightConnector1">
              <a:avLst/>
            </a:prstGeom>
            <a:ln w="6350" cmpd="sng">
              <a:solidFill>
                <a:srgbClr val="0070C0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Rectangle 115"/>
            <p:cNvSpPr/>
            <p:nvPr/>
          </p:nvSpPr>
          <p:spPr>
            <a:xfrm>
              <a:off x="4037832" y="4917438"/>
              <a:ext cx="601767" cy="205538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7" name="Straight Arrow Connector 116"/>
            <p:cNvCxnSpPr/>
            <p:nvPr/>
          </p:nvCxnSpPr>
          <p:spPr>
            <a:xfrm>
              <a:off x="4153019" y="5122975"/>
              <a:ext cx="0" cy="242174"/>
            </a:xfrm>
            <a:prstGeom prst="straightConnector1">
              <a:avLst/>
            </a:prstGeom>
            <a:ln w="6350" cmpd="sng">
              <a:solidFill>
                <a:srgbClr val="0070C0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Arrow Connector 141"/>
            <p:cNvCxnSpPr/>
            <p:nvPr/>
          </p:nvCxnSpPr>
          <p:spPr>
            <a:xfrm>
              <a:off x="4338717" y="5122975"/>
              <a:ext cx="0" cy="242174"/>
            </a:xfrm>
            <a:prstGeom prst="straightConnector1">
              <a:avLst/>
            </a:prstGeom>
            <a:ln w="6350" cmpd="sng">
              <a:solidFill>
                <a:srgbClr val="0070C0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" name="Arc 142"/>
            <p:cNvSpPr/>
            <p:nvPr/>
          </p:nvSpPr>
          <p:spPr>
            <a:xfrm rot="16200000">
              <a:off x="3890272" y="4658245"/>
              <a:ext cx="294315" cy="501824"/>
            </a:xfrm>
            <a:prstGeom prst="arc">
              <a:avLst>
                <a:gd name="adj1" fmla="val 10716479"/>
                <a:gd name="adj2" fmla="val 0"/>
              </a:avLst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44" name="Straight Arrow Connector 143"/>
            <p:cNvCxnSpPr/>
            <p:nvPr/>
          </p:nvCxnSpPr>
          <p:spPr>
            <a:xfrm>
              <a:off x="4521398" y="5122975"/>
              <a:ext cx="0" cy="242174"/>
            </a:xfrm>
            <a:prstGeom prst="straightConnector1">
              <a:avLst/>
            </a:prstGeom>
            <a:ln w="6350" cmpd="sng">
              <a:solidFill>
                <a:srgbClr val="0070C0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5" name="Rectangle 144"/>
            <p:cNvSpPr/>
            <p:nvPr/>
          </p:nvSpPr>
          <p:spPr>
            <a:xfrm>
              <a:off x="6212130" y="4913415"/>
              <a:ext cx="601767" cy="205538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46" name="Straight Arrow Connector 145"/>
            <p:cNvCxnSpPr/>
            <p:nvPr/>
          </p:nvCxnSpPr>
          <p:spPr>
            <a:xfrm>
              <a:off x="6327316" y="5118953"/>
              <a:ext cx="0" cy="242174"/>
            </a:xfrm>
            <a:prstGeom prst="straightConnector1">
              <a:avLst/>
            </a:prstGeom>
            <a:ln w="6350" cmpd="sng">
              <a:solidFill>
                <a:srgbClr val="0070C0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Arrow Connector 149"/>
            <p:cNvCxnSpPr/>
            <p:nvPr/>
          </p:nvCxnSpPr>
          <p:spPr>
            <a:xfrm>
              <a:off x="6513016" y="5118953"/>
              <a:ext cx="0" cy="242174"/>
            </a:xfrm>
            <a:prstGeom prst="straightConnector1">
              <a:avLst/>
            </a:prstGeom>
            <a:ln w="6350" cmpd="sng">
              <a:solidFill>
                <a:srgbClr val="0070C0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Arc 157"/>
            <p:cNvSpPr/>
            <p:nvPr/>
          </p:nvSpPr>
          <p:spPr>
            <a:xfrm rot="16200000">
              <a:off x="6064973" y="4645512"/>
              <a:ext cx="294315" cy="501824"/>
            </a:xfrm>
            <a:prstGeom prst="arc">
              <a:avLst>
                <a:gd name="adj1" fmla="val 10716479"/>
                <a:gd name="adj2" fmla="val 0"/>
              </a:avLst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59" name="Straight Arrow Connector 158"/>
            <p:cNvCxnSpPr/>
            <p:nvPr/>
          </p:nvCxnSpPr>
          <p:spPr>
            <a:xfrm>
              <a:off x="6695696" y="5118953"/>
              <a:ext cx="0" cy="242174"/>
            </a:xfrm>
            <a:prstGeom prst="straightConnector1">
              <a:avLst/>
            </a:prstGeom>
            <a:ln w="6350" cmpd="sng">
              <a:solidFill>
                <a:srgbClr val="0070C0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/>
            <p:cNvCxnSpPr>
              <a:stCxn id="163" idx="0"/>
              <a:endCxn id="109" idx="2"/>
            </p:cNvCxnSpPr>
            <p:nvPr/>
          </p:nvCxnSpPr>
          <p:spPr>
            <a:xfrm flipH="1">
              <a:off x="2969700" y="4742972"/>
              <a:ext cx="4430950" cy="24512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3" name="Arc 162"/>
            <p:cNvSpPr/>
            <p:nvPr/>
          </p:nvSpPr>
          <p:spPr>
            <a:xfrm flipV="1">
              <a:off x="7184420" y="4337797"/>
              <a:ext cx="447947" cy="405296"/>
            </a:xfrm>
            <a:prstGeom prst="arc">
              <a:avLst>
                <a:gd name="adj1" fmla="val 16091704"/>
                <a:gd name="adj2" fmla="val 0"/>
              </a:avLst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6" name="Arc 165"/>
            <p:cNvSpPr/>
            <p:nvPr/>
          </p:nvSpPr>
          <p:spPr>
            <a:xfrm flipH="1" flipV="1">
              <a:off x="7641510" y="4338281"/>
              <a:ext cx="447947" cy="405296"/>
            </a:xfrm>
            <a:prstGeom prst="arc">
              <a:avLst>
                <a:gd name="adj1" fmla="val 16091704"/>
                <a:gd name="adj2" fmla="val 0"/>
              </a:avLst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7" name="Rectangle 166"/>
            <p:cNvSpPr/>
            <p:nvPr/>
          </p:nvSpPr>
          <p:spPr>
            <a:xfrm>
              <a:off x="7328928" y="5171886"/>
              <a:ext cx="601767" cy="378478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7077787" y="4240361"/>
              <a:ext cx="14345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Drive Beam</a:t>
              </a:r>
              <a:endParaRPr lang="en-GB" sz="1400" dirty="0"/>
            </a:p>
          </p:txBody>
        </p:sp>
        <p:sp>
          <p:nvSpPr>
            <p:cNvPr id="172" name="TextBox 171"/>
            <p:cNvSpPr txBox="1"/>
            <p:nvPr/>
          </p:nvSpPr>
          <p:spPr>
            <a:xfrm>
              <a:off x="7184420" y="6015990"/>
              <a:ext cx="14345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Main Beam</a:t>
              </a:r>
              <a:endParaRPr lang="en-GB" sz="14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380 GeV</a:t>
            </a:r>
            <a:endParaRPr lang="en-GB" dirty="0"/>
          </a:p>
        </p:txBody>
      </p:sp>
      <p:sp>
        <p:nvSpPr>
          <p:cNvPr id="178" name="TextBox 177"/>
          <p:cNvSpPr txBox="1"/>
          <p:nvPr/>
        </p:nvSpPr>
        <p:spPr>
          <a:xfrm>
            <a:off x="1610436" y="2306472"/>
            <a:ext cx="786111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4 turnarounds</a:t>
            </a: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 and accelerator sections</a:t>
            </a: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 either side of the Interaction Region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1.9 km Beam Delivery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Total length of 10km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Shafts every </a:t>
            </a:r>
            <a:r>
              <a:rPr lang="en-GB" dirty="0" smtClean="0"/>
              <a:t>5km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Central Injector Complex, </a:t>
            </a: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one drive beam – Located on CERN </a:t>
            </a: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land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90" name="Oval 89"/>
          <p:cNvSpPr/>
          <p:nvPr/>
        </p:nvSpPr>
        <p:spPr>
          <a:xfrm>
            <a:off x="7530303" y="4882272"/>
            <a:ext cx="222414" cy="22889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Oval 90"/>
          <p:cNvSpPr/>
          <p:nvPr/>
        </p:nvSpPr>
        <p:spPr>
          <a:xfrm>
            <a:off x="2839044" y="4639168"/>
            <a:ext cx="222414" cy="22889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4" name="Straight Arrow Connector 43"/>
          <p:cNvCxnSpPr/>
          <p:nvPr/>
        </p:nvCxnSpPr>
        <p:spPr>
          <a:xfrm flipV="1">
            <a:off x="2547007" y="4495800"/>
            <a:ext cx="5094503" cy="1318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4710916" y="4193715"/>
            <a:ext cx="13405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5km (x2)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594123" y="6301312"/>
            <a:ext cx="597877" cy="556688"/>
          </a:xfrm>
        </p:spPr>
        <p:txBody>
          <a:bodyPr/>
          <a:lstStyle/>
          <a:p>
            <a:fld id="{6D22F896-40B5-4ADD-8801-0D06FADFA09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031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9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380 GeV</a:t>
            </a:r>
            <a:endParaRPr lang="en-GB" dirty="0"/>
          </a:p>
        </p:txBody>
      </p:sp>
      <p:sp>
        <p:nvSpPr>
          <p:cNvPr id="178" name="TextBox 177"/>
          <p:cNvSpPr txBox="1"/>
          <p:nvPr/>
        </p:nvSpPr>
        <p:spPr>
          <a:xfrm>
            <a:off x="1610436" y="2306472"/>
            <a:ext cx="786111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4 turnarounds</a:t>
            </a: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 and accelerator sections</a:t>
            </a: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 either side of the Interaction Region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1.9 km Beam Delivery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Total length of 10km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Shafts every 5km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Central Injector Complex, one drive beam – Located </a:t>
            </a:r>
            <a:r>
              <a:rPr lang="en-GB" dirty="0" smtClean="0"/>
              <a:t>on CERN land</a:t>
            </a:r>
          </a:p>
          <a:p>
            <a:endParaRPr lang="en-GB" dirty="0" smtClean="0">
              <a:solidFill>
                <a:schemeClr val="tx1">
                  <a:alpha val="42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grpSp>
        <p:nvGrpSpPr>
          <p:cNvPr id="10" name="Group 9"/>
          <p:cNvGrpSpPr/>
          <p:nvPr/>
        </p:nvGrpSpPr>
        <p:grpSpPr>
          <a:xfrm>
            <a:off x="1610436" y="4018557"/>
            <a:ext cx="8886255" cy="1890689"/>
            <a:chOff x="1610436" y="4018557"/>
            <a:chExt cx="8886255" cy="1890689"/>
          </a:xfrm>
        </p:grpSpPr>
        <p:cxnSp>
          <p:nvCxnSpPr>
            <p:cNvPr id="197" name="Straight Connector 196"/>
            <p:cNvCxnSpPr/>
            <p:nvPr/>
          </p:nvCxnSpPr>
          <p:spPr>
            <a:xfrm>
              <a:off x="4726940" y="5160302"/>
              <a:ext cx="0" cy="30365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oup 3"/>
            <p:cNvGrpSpPr/>
            <p:nvPr/>
          </p:nvGrpSpPr>
          <p:grpSpPr>
            <a:xfrm>
              <a:off x="1610436" y="4018557"/>
              <a:ext cx="8886255" cy="1890689"/>
              <a:chOff x="1610436" y="4018557"/>
              <a:chExt cx="8886255" cy="1890689"/>
            </a:xfrm>
          </p:grpSpPr>
          <p:grpSp>
            <p:nvGrpSpPr>
              <p:cNvPr id="185" name="Group 184"/>
              <p:cNvGrpSpPr/>
              <p:nvPr/>
            </p:nvGrpSpPr>
            <p:grpSpPr>
              <a:xfrm>
                <a:off x="1621231" y="4397075"/>
                <a:ext cx="7362982" cy="1474423"/>
                <a:chOff x="1621231" y="4397075"/>
                <a:chExt cx="7362982" cy="1474423"/>
              </a:xfrm>
            </p:grpSpPr>
            <p:sp>
              <p:nvSpPr>
                <p:cNvPr id="3" name="Rectangle 2"/>
                <p:cNvSpPr/>
                <p:nvPr/>
              </p:nvSpPr>
              <p:spPr>
                <a:xfrm>
                  <a:off x="1621231" y="4728045"/>
                  <a:ext cx="5448300" cy="762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" name="Rectangle 6"/>
                <p:cNvSpPr/>
                <p:nvPr/>
              </p:nvSpPr>
              <p:spPr>
                <a:xfrm>
                  <a:off x="1621231" y="4804245"/>
                  <a:ext cx="1181100" cy="71504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" name="Rectangle 7"/>
                <p:cNvSpPr/>
                <p:nvPr/>
              </p:nvSpPr>
              <p:spPr>
                <a:xfrm>
                  <a:off x="2493010" y="5007476"/>
                  <a:ext cx="2232660" cy="50758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" name="Rectangle 4"/>
                <p:cNvSpPr/>
                <p:nvPr/>
              </p:nvSpPr>
              <p:spPr>
                <a:xfrm>
                  <a:off x="5208169" y="5081721"/>
                  <a:ext cx="80962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" name="Rectangle 5"/>
                <p:cNvSpPr/>
                <p:nvPr/>
              </p:nvSpPr>
              <p:spPr>
                <a:xfrm>
                  <a:off x="5289131" y="5081721"/>
                  <a:ext cx="45719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" name="Rectangle 12"/>
                <p:cNvSpPr/>
                <p:nvPr/>
              </p:nvSpPr>
              <p:spPr>
                <a:xfrm>
                  <a:off x="5130076" y="5565117"/>
                  <a:ext cx="80962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" name="Rectangle 13"/>
                <p:cNvSpPr/>
                <p:nvPr/>
              </p:nvSpPr>
              <p:spPr>
                <a:xfrm>
                  <a:off x="5084357" y="5565116"/>
                  <a:ext cx="45719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" name="Rectangle 16"/>
                <p:cNvSpPr/>
                <p:nvPr/>
              </p:nvSpPr>
              <p:spPr>
                <a:xfrm>
                  <a:off x="5127207" y="5257933"/>
                  <a:ext cx="80962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" name="Rectangle 17"/>
                <p:cNvSpPr/>
                <p:nvPr/>
              </p:nvSpPr>
              <p:spPr>
                <a:xfrm>
                  <a:off x="5081488" y="5257932"/>
                  <a:ext cx="45719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" name="Rectangle 18"/>
                <p:cNvSpPr/>
                <p:nvPr/>
              </p:nvSpPr>
              <p:spPr>
                <a:xfrm>
                  <a:off x="5530534" y="5418473"/>
                  <a:ext cx="80962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" name="Rectangle 19"/>
                <p:cNvSpPr/>
                <p:nvPr/>
              </p:nvSpPr>
              <p:spPr>
                <a:xfrm>
                  <a:off x="6046370" y="5727040"/>
                  <a:ext cx="178592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" name="Rectangle 20"/>
                <p:cNvSpPr/>
                <p:nvPr/>
              </p:nvSpPr>
              <p:spPr>
                <a:xfrm>
                  <a:off x="5960170" y="5753235"/>
                  <a:ext cx="67149" cy="52386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" name="Rectangle 21"/>
                <p:cNvSpPr/>
                <p:nvPr/>
              </p:nvSpPr>
              <p:spPr>
                <a:xfrm>
                  <a:off x="5919689" y="5681321"/>
                  <a:ext cx="80962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" name="Rectangle 22"/>
                <p:cNvSpPr/>
                <p:nvPr/>
              </p:nvSpPr>
              <p:spPr>
                <a:xfrm>
                  <a:off x="6042082" y="5648935"/>
                  <a:ext cx="18287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" name="Rectangle 23"/>
                <p:cNvSpPr/>
                <p:nvPr/>
              </p:nvSpPr>
              <p:spPr>
                <a:xfrm>
                  <a:off x="6680285" y="5258772"/>
                  <a:ext cx="80962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" name="Rectangle 24"/>
                <p:cNvSpPr/>
                <p:nvPr/>
              </p:nvSpPr>
              <p:spPr>
                <a:xfrm>
                  <a:off x="6634566" y="5258771"/>
                  <a:ext cx="45719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" name="Rectangle 25"/>
                <p:cNvSpPr/>
                <p:nvPr/>
              </p:nvSpPr>
              <p:spPr>
                <a:xfrm>
                  <a:off x="7669482" y="4961329"/>
                  <a:ext cx="80962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" name="Rectangle 26"/>
                <p:cNvSpPr/>
                <p:nvPr/>
              </p:nvSpPr>
              <p:spPr>
                <a:xfrm>
                  <a:off x="7750444" y="4961328"/>
                  <a:ext cx="45719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" name="Rectangle 27"/>
                <p:cNvSpPr/>
                <p:nvPr/>
              </p:nvSpPr>
              <p:spPr>
                <a:xfrm>
                  <a:off x="7361932" y="5756010"/>
                  <a:ext cx="80962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" name="Rectangle 28"/>
                <p:cNvSpPr/>
                <p:nvPr/>
              </p:nvSpPr>
              <p:spPr>
                <a:xfrm>
                  <a:off x="7445435" y="5753235"/>
                  <a:ext cx="45719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0" name="Rectangle 29"/>
                <p:cNvSpPr/>
                <p:nvPr/>
              </p:nvSpPr>
              <p:spPr>
                <a:xfrm>
                  <a:off x="4452732" y="4554503"/>
                  <a:ext cx="197643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" name="Rectangle 30"/>
                <p:cNvSpPr/>
                <p:nvPr/>
              </p:nvSpPr>
              <p:spPr>
                <a:xfrm>
                  <a:off x="4428522" y="4471280"/>
                  <a:ext cx="246065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2" name="Rectangle 31"/>
                <p:cNvSpPr/>
                <p:nvPr/>
              </p:nvSpPr>
              <p:spPr>
                <a:xfrm>
                  <a:off x="4310252" y="4563016"/>
                  <a:ext cx="109934" cy="63196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4" name="Rectangle 33"/>
                <p:cNvSpPr/>
                <p:nvPr/>
              </p:nvSpPr>
              <p:spPr>
                <a:xfrm>
                  <a:off x="6639602" y="5553288"/>
                  <a:ext cx="80962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5" name="Rectangle 34"/>
                <p:cNvSpPr/>
                <p:nvPr/>
              </p:nvSpPr>
              <p:spPr>
                <a:xfrm>
                  <a:off x="3524249" y="5060228"/>
                  <a:ext cx="62865" cy="60784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6" name="Rectangle 35"/>
                <p:cNvSpPr/>
                <p:nvPr/>
              </p:nvSpPr>
              <p:spPr>
                <a:xfrm>
                  <a:off x="4428522" y="4666453"/>
                  <a:ext cx="246065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8" name="Rectangle 37"/>
                <p:cNvSpPr/>
                <p:nvPr/>
              </p:nvSpPr>
              <p:spPr>
                <a:xfrm>
                  <a:off x="4333786" y="4646053"/>
                  <a:ext cx="62865" cy="60784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" name="Freeform 8"/>
                <p:cNvSpPr/>
                <p:nvPr/>
              </p:nvSpPr>
              <p:spPr>
                <a:xfrm>
                  <a:off x="7987263" y="4562174"/>
                  <a:ext cx="996950" cy="882650"/>
                </a:xfrm>
                <a:custGeom>
                  <a:avLst/>
                  <a:gdLst>
                    <a:gd name="connsiteX0" fmla="*/ 552450 w 996950"/>
                    <a:gd name="connsiteY0" fmla="*/ 882650 h 882650"/>
                    <a:gd name="connsiteX1" fmla="*/ 996950 w 996950"/>
                    <a:gd name="connsiteY1" fmla="*/ 501650 h 882650"/>
                    <a:gd name="connsiteX2" fmla="*/ 990600 w 996950"/>
                    <a:gd name="connsiteY2" fmla="*/ 19050 h 882650"/>
                    <a:gd name="connsiteX3" fmla="*/ 0 w 996950"/>
                    <a:gd name="connsiteY3" fmla="*/ 0 h 882650"/>
                    <a:gd name="connsiteX4" fmla="*/ 12700 w 996950"/>
                    <a:gd name="connsiteY4" fmla="*/ 882650 h 882650"/>
                    <a:gd name="connsiteX5" fmla="*/ 552450 w 996950"/>
                    <a:gd name="connsiteY5" fmla="*/ 882650 h 882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96950" h="882650">
                      <a:moveTo>
                        <a:pt x="552450" y="882650"/>
                      </a:moveTo>
                      <a:lnTo>
                        <a:pt x="996950" y="501650"/>
                      </a:lnTo>
                      <a:cubicBezTo>
                        <a:pt x="994833" y="340783"/>
                        <a:pt x="992717" y="179917"/>
                        <a:pt x="990600" y="19050"/>
                      </a:cubicBezTo>
                      <a:lnTo>
                        <a:pt x="0" y="0"/>
                      </a:lnTo>
                      <a:lnTo>
                        <a:pt x="12700" y="882650"/>
                      </a:lnTo>
                      <a:lnTo>
                        <a:pt x="552450" y="882650"/>
                      </a:lnTo>
                      <a:close/>
                    </a:path>
                  </a:pathLst>
                </a:cu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60" name="Group 59"/>
                <p:cNvGrpSpPr/>
                <p:nvPr/>
              </p:nvGrpSpPr>
              <p:grpSpPr>
                <a:xfrm>
                  <a:off x="5175504" y="5039909"/>
                  <a:ext cx="439782" cy="162204"/>
                  <a:chOff x="3996933" y="5727040"/>
                  <a:chExt cx="439782" cy="162204"/>
                </a:xfrm>
              </p:grpSpPr>
              <p:grpSp>
                <p:nvGrpSpPr>
                  <p:cNvPr id="54" name="Group 53"/>
                  <p:cNvGrpSpPr/>
                  <p:nvPr/>
                </p:nvGrpSpPr>
                <p:grpSpPr>
                  <a:xfrm>
                    <a:off x="3996933" y="5727040"/>
                    <a:ext cx="388796" cy="162204"/>
                    <a:chOff x="3996933" y="5727040"/>
                    <a:chExt cx="388796" cy="162204"/>
                  </a:xfrm>
                </p:grpSpPr>
                <p:grpSp>
                  <p:nvGrpSpPr>
                    <p:cNvPr id="53" name="Group 52"/>
                    <p:cNvGrpSpPr/>
                    <p:nvPr/>
                  </p:nvGrpSpPr>
                  <p:grpSpPr>
                    <a:xfrm>
                      <a:off x="3996933" y="5727040"/>
                      <a:ext cx="388796" cy="161264"/>
                      <a:chOff x="3996933" y="5727040"/>
                      <a:chExt cx="388796" cy="161264"/>
                    </a:xfrm>
                  </p:grpSpPr>
                  <p:sp>
                    <p:nvSpPr>
                      <p:cNvPr id="48" name="Freeform 47"/>
                      <p:cNvSpPr/>
                      <p:nvPr/>
                    </p:nvSpPr>
                    <p:spPr>
                      <a:xfrm>
                        <a:off x="3996933" y="5727040"/>
                        <a:ext cx="61553" cy="161264"/>
                      </a:xfrm>
                      <a:custGeom>
                        <a:avLst/>
                        <a:gdLst>
                          <a:gd name="connsiteX0" fmla="*/ 55781 w 58956"/>
                          <a:gd name="connsiteY0" fmla="*/ 0 h 187325"/>
                          <a:gd name="connsiteX1" fmla="*/ 8156 w 58956"/>
                          <a:gd name="connsiteY1" fmla="*/ 47625 h 187325"/>
                          <a:gd name="connsiteX2" fmla="*/ 4981 w 58956"/>
                          <a:gd name="connsiteY2" fmla="*/ 139700 h 187325"/>
                          <a:gd name="connsiteX3" fmla="*/ 58956 w 58956"/>
                          <a:gd name="connsiteY3" fmla="*/ 187325 h 18732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58956" h="187325">
                            <a:moveTo>
                              <a:pt x="55781" y="0"/>
                            </a:moveTo>
                            <a:cubicBezTo>
                              <a:pt x="36202" y="12171"/>
                              <a:pt x="16623" y="24342"/>
                              <a:pt x="8156" y="47625"/>
                            </a:cubicBezTo>
                            <a:cubicBezTo>
                              <a:pt x="-311" y="70908"/>
                              <a:pt x="-3486" y="116417"/>
                              <a:pt x="4981" y="139700"/>
                            </a:cubicBezTo>
                            <a:cubicBezTo>
                              <a:pt x="13448" y="162983"/>
                              <a:pt x="36202" y="175154"/>
                              <a:pt x="58956" y="187325"/>
                            </a:cubicBezTo>
                          </a:path>
                        </a:pathLst>
                      </a:custGeom>
                      <a:noFill/>
                      <a:ln>
                        <a:solidFill>
                          <a:srgbClr val="0070C0"/>
                        </a:solidFill>
                        <a:prstDash val="sysDash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51" name="Straight Connector 50"/>
                      <p:cNvCxnSpPr/>
                      <p:nvPr/>
                    </p:nvCxnSpPr>
                    <p:spPr>
                      <a:xfrm>
                        <a:off x="4049608" y="5727040"/>
                        <a:ext cx="336121" cy="940"/>
                      </a:xfrm>
                      <a:prstGeom prst="line">
                        <a:avLst/>
                      </a:prstGeom>
                      <a:ln>
                        <a:solidFill>
                          <a:srgbClr val="0070C0"/>
                        </a:solidFill>
                        <a:prstDash val="sys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55" name="Straight Connector 54"/>
                    <p:cNvCxnSpPr/>
                    <p:nvPr/>
                  </p:nvCxnSpPr>
                  <p:spPr>
                    <a:xfrm>
                      <a:off x="4061027" y="5888304"/>
                      <a:ext cx="322052" cy="940"/>
                    </a:xfrm>
                    <a:prstGeom prst="line">
                      <a:avLst/>
                    </a:prstGeom>
                    <a:ln>
                      <a:solidFill>
                        <a:srgbClr val="0070C0"/>
                      </a:solidFill>
                      <a:prstDash val="sys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62" name="Freeform 61"/>
                  <p:cNvSpPr/>
                  <p:nvPr/>
                </p:nvSpPr>
                <p:spPr>
                  <a:xfrm flipH="1">
                    <a:off x="4375162" y="5727040"/>
                    <a:ext cx="61553" cy="161264"/>
                  </a:xfrm>
                  <a:custGeom>
                    <a:avLst/>
                    <a:gdLst>
                      <a:gd name="connsiteX0" fmla="*/ 55781 w 58956"/>
                      <a:gd name="connsiteY0" fmla="*/ 0 h 187325"/>
                      <a:gd name="connsiteX1" fmla="*/ 8156 w 58956"/>
                      <a:gd name="connsiteY1" fmla="*/ 47625 h 187325"/>
                      <a:gd name="connsiteX2" fmla="*/ 4981 w 58956"/>
                      <a:gd name="connsiteY2" fmla="*/ 139700 h 187325"/>
                      <a:gd name="connsiteX3" fmla="*/ 58956 w 58956"/>
                      <a:gd name="connsiteY3" fmla="*/ 187325 h 187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8956" h="187325">
                        <a:moveTo>
                          <a:pt x="55781" y="0"/>
                        </a:moveTo>
                        <a:cubicBezTo>
                          <a:pt x="36202" y="12171"/>
                          <a:pt x="16623" y="24342"/>
                          <a:pt x="8156" y="47625"/>
                        </a:cubicBezTo>
                        <a:cubicBezTo>
                          <a:pt x="-311" y="70908"/>
                          <a:pt x="-3486" y="116417"/>
                          <a:pt x="4981" y="139700"/>
                        </a:cubicBezTo>
                        <a:cubicBezTo>
                          <a:pt x="13448" y="162983"/>
                          <a:pt x="36202" y="175154"/>
                          <a:pt x="58956" y="187325"/>
                        </a:cubicBezTo>
                      </a:path>
                    </a:pathLst>
                  </a:custGeom>
                  <a:noFill/>
                  <a:ln>
                    <a:solidFill>
                      <a:srgbClr val="0070C0"/>
                    </a:solidFill>
                    <a:prstDash val="sys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71" name="Group 70"/>
                <p:cNvGrpSpPr/>
                <p:nvPr/>
              </p:nvGrpSpPr>
              <p:grpSpPr>
                <a:xfrm>
                  <a:off x="4804850" y="5206058"/>
                  <a:ext cx="439782" cy="162204"/>
                  <a:chOff x="3996933" y="5727040"/>
                  <a:chExt cx="439782" cy="162204"/>
                </a:xfrm>
              </p:grpSpPr>
              <p:grpSp>
                <p:nvGrpSpPr>
                  <p:cNvPr id="72" name="Group 71"/>
                  <p:cNvGrpSpPr/>
                  <p:nvPr/>
                </p:nvGrpSpPr>
                <p:grpSpPr>
                  <a:xfrm>
                    <a:off x="3996933" y="5727040"/>
                    <a:ext cx="388796" cy="162204"/>
                    <a:chOff x="3996933" y="5727040"/>
                    <a:chExt cx="388796" cy="162204"/>
                  </a:xfrm>
                </p:grpSpPr>
                <p:grpSp>
                  <p:nvGrpSpPr>
                    <p:cNvPr id="74" name="Group 73"/>
                    <p:cNvGrpSpPr/>
                    <p:nvPr/>
                  </p:nvGrpSpPr>
                  <p:grpSpPr>
                    <a:xfrm>
                      <a:off x="3996933" y="5727040"/>
                      <a:ext cx="388796" cy="161264"/>
                      <a:chOff x="3996933" y="5727040"/>
                      <a:chExt cx="388796" cy="161264"/>
                    </a:xfrm>
                  </p:grpSpPr>
                  <p:sp>
                    <p:nvSpPr>
                      <p:cNvPr id="76" name="Freeform 75"/>
                      <p:cNvSpPr/>
                      <p:nvPr/>
                    </p:nvSpPr>
                    <p:spPr>
                      <a:xfrm>
                        <a:off x="3996933" y="5727040"/>
                        <a:ext cx="61553" cy="161264"/>
                      </a:xfrm>
                      <a:custGeom>
                        <a:avLst/>
                        <a:gdLst>
                          <a:gd name="connsiteX0" fmla="*/ 55781 w 58956"/>
                          <a:gd name="connsiteY0" fmla="*/ 0 h 187325"/>
                          <a:gd name="connsiteX1" fmla="*/ 8156 w 58956"/>
                          <a:gd name="connsiteY1" fmla="*/ 47625 h 187325"/>
                          <a:gd name="connsiteX2" fmla="*/ 4981 w 58956"/>
                          <a:gd name="connsiteY2" fmla="*/ 139700 h 187325"/>
                          <a:gd name="connsiteX3" fmla="*/ 58956 w 58956"/>
                          <a:gd name="connsiteY3" fmla="*/ 187325 h 18732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58956" h="187325">
                            <a:moveTo>
                              <a:pt x="55781" y="0"/>
                            </a:moveTo>
                            <a:cubicBezTo>
                              <a:pt x="36202" y="12171"/>
                              <a:pt x="16623" y="24342"/>
                              <a:pt x="8156" y="47625"/>
                            </a:cubicBezTo>
                            <a:cubicBezTo>
                              <a:pt x="-311" y="70908"/>
                              <a:pt x="-3486" y="116417"/>
                              <a:pt x="4981" y="139700"/>
                            </a:cubicBezTo>
                            <a:cubicBezTo>
                              <a:pt x="13448" y="162983"/>
                              <a:pt x="36202" y="175154"/>
                              <a:pt x="58956" y="187325"/>
                            </a:cubicBezTo>
                          </a:path>
                        </a:pathLst>
                      </a:custGeom>
                      <a:noFill/>
                      <a:ln>
                        <a:solidFill>
                          <a:srgbClr val="0070C0"/>
                        </a:solidFill>
                        <a:prstDash val="sysDash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77" name="Straight Connector 76"/>
                      <p:cNvCxnSpPr/>
                      <p:nvPr/>
                    </p:nvCxnSpPr>
                    <p:spPr>
                      <a:xfrm>
                        <a:off x="4049608" y="5727040"/>
                        <a:ext cx="336121" cy="940"/>
                      </a:xfrm>
                      <a:prstGeom prst="line">
                        <a:avLst/>
                      </a:prstGeom>
                      <a:ln>
                        <a:solidFill>
                          <a:srgbClr val="0070C0"/>
                        </a:solidFill>
                        <a:prstDash val="sys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75" name="Straight Connector 74"/>
                    <p:cNvCxnSpPr/>
                    <p:nvPr/>
                  </p:nvCxnSpPr>
                  <p:spPr>
                    <a:xfrm>
                      <a:off x="4061027" y="5888304"/>
                      <a:ext cx="322052" cy="940"/>
                    </a:xfrm>
                    <a:prstGeom prst="line">
                      <a:avLst/>
                    </a:prstGeom>
                    <a:ln>
                      <a:solidFill>
                        <a:srgbClr val="0070C0"/>
                      </a:solidFill>
                      <a:prstDash val="sys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73" name="Freeform 72"/>
                  <p:cNvSpPr/>
                  <p:nvPr/>
                </p:nvSpPr>
                <p:spPr>
                  <a:xfrm flipH="1">
                    <a:off x="4375162" y="5727040"/>
                    <a:ext cx="61553" cy="161264"/>
                  </a:xfrm>
                  <a:custGeom>
                    <a:avLst/>
                    <a:gdLst>
                      <a:gd name="connsiteX0" fmla="*/ 55781 w 58956"/>
                      <a:gd name="connsiteY0" fmla="*/ 0 h 187325"/>
                      <a:gd name="connsiteX1" fmla="*/ 8156 w 58956"/>
                      <a:gd name="connsiteY1" fmla="*/ 47625 h 187325"/>
                      <a:gd name="connsiteX2" fmla="*/ 4981 w 58956"/>
                      <a:gd name="connsiteY2" fmla="*/ 139700 h 187325"/>
                      <a:gd name="connsiteX3" fmla="*/ 58956 w 58956"/>
                      <a:gd name="connsiteY3" fmla="*/ 187325 h 187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8956" h="187325">
                        <a:moveTo>
                          <a:pt x="55781" y="0"/>
                        </a:moveTo>
                        <a:cubicBezTo>
                          <a:pt x="36202" y="12171"/>
                          <a:pt x="16623" y="24342"/>
                          <a:pt x="8156" y="47625"/>
                        </a:cubicBezTo>
                        <a:cubicBezTo>
                          <a:pt x="-311" y="70908"/>
                          <a:pt x="-3486" y="116417"/>
                          <a:pt x="4981" y="139700"/>
                        </a:cubicBezTo>
                        <a:cubicBezTo>
                          <a:pt x="13448" y="162983"/>
                          <a:pt x="36202" y="175154"/>
                          <a:pt x="58956" y="187325"/>
                        </a:cubicBezTo>
                      </a:path>
                    </a:pathLst>
                  </a:custGeom>
                  <a:noFill/>
                  <a:ln>
                    <a:solidFill>
                      <a:srgbClr val="0070C0"/>
                    </a:solidFill>
                    <a:prstDash val="sys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78" name="Group 77"/>
                <p:cNvGrpSpPr/>
                <p:nvPr/>
              </p:nvGrpSpPr>
              <p:grpSpPr>
                <a:xfrm>
                  <a:off x="4812223" y="5532648"/>
                  <a:ext cx="439782" cy="161264"/>
                  <a:chOff x="3996933" y="5727040"/>
                  <a:chExt cx="439782" cy="161264"/>
                </a:xfrm>
              </p:grpSpPr>
              <p:grpSp>
                <p:nvGrpSpPr>
                  <p:cNvPr id="79" name="Group 78"/>
                  <p:cNvGrpSpPr/>
                  <p:nvPr/>
                </p:nvGrpSpPr>
                <p:grpSpPr>
                  <a:xfrm>
                    <a:off x="3996933" y="5727040"/>
                    <a:ext cx="388796" cy="161264"/>
                    <a:chOff x="3996933" y="5727040"/>
                    <a:chExt cx="388796" cy="161264"/>
                  </a:xfrm>
                </p:grpSpPr>
                <p:grpSp>
                  <p:nvGrpSpPr>
                    <p:cNvPr id="81" name="Group 80"/>
                    <p:cNvGrpSpPr/>
                    <p:nvPr/>
                  </p:nvGrpSpPr>
                  <p:grpSpPr>
                    <a:xfrm>
                      <a:off x="3996933" y="5727040"/>
                      <a:ext cx="388796" cy="155842"/>
                      <a:chOff x="3996933" y="5727040"/>
                      <a:chExt cx="388796" cy="155842"/>
                    </a:xfrm>
                  </p:grpSpPr>
                  <p:sp>
                    <p:nvSpPr>
                      <p:cNvPr id="83" name="Freeform 82"/>
                      <p:cNvSpPr/>
                      <p:nvPr/>
                    </p:nvSpPr>
                    <p:spPr>
                      <a:xfrm>
                        <a:off x="3996933" y="5727040"/>
                        <a:ext cx="61553" cy="155842"/>
                      </a:xfrm>
                      <a:custGeom>
                        <a:avLst/>
                        <a:gdLst>
                          <a:gd name="connsiteX0" fmla="*/ 55781 w 58956"/>
                          <a:gd name="connsiteY0" fmla="*/ 0 h 187325"/>
                          <a:gd name="connsiteX1" fmla="*/ 8156 w 58956"/>
                          <a:gd name="connsiteY1" fmla="*/ 47625 h 187325"/>
                          <a:gd name="connsiteX2" fmla="*/ 4981 w 58956"/>
                          <a:gd name="connsiteY2" fmla="*/ 139700 h 187325"/>
                          <a:gd name="connsiteX3" fmla="*/ 58956 w 58956"/>
                          <a:gd name="connsiteY3" fmla="*/ 187325 h 18732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58956" h="187325">
                            <a:moveTo>
                              <a:pt x="55781" y="0"/>
                            </a:moveTo>
                            <a:cubicBezTo>
                              <a:pt x="36202" y="12171"/>
                              <a:pt x="16623" y="24342"/>
                              <a:pt x="8156" y="47625"/>
                            </a:cubicBezTo>
                            <a:cubicBezTo>
                              <a:pt x="-311" y="70908"/>
                              <a:pt x="-3486" y="116417"/>
                              <a:pt x="4981" y="139700"/>
                            </a:cubicBezTo>
                            <a:cubicBezTo>
                              <a:pt x="13448" y="162983"/>
                              <a:pt x="36202" y="175154"/>
                              <a:pt x="58956" y="187325"/>
                            </a:cubicBezTo>
                          </a:path>
                        </a:pathLst>
                      </a:custGeom>
                      <a:noFill/>
                      <a:ln>
                        <a:solidFill>
                          <a:srgbClr val="0070C0"/>
                        </a:solidFill>
                        <a:prstDash val="sysDash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84" name="Straight Connector 83"/>
                      <p:cNvCxnSpPr/>
                      <p:nvPr/>
                    </p:nvCxnSpPr>
                    <p:spPr>
                      <a:xfrm>
                        <a:off x="4049608" y="5727040"/>
                        <a:ext cx="336121" cy="940"/>
                      </a:xfrm>
                      <a:prstGeom prst="line">
                        <a:avLst/>
                      </a:prstGeom>
                      <a:ln>
                        <a:solidFill>
                          <a:srgbClr val="0070C0"/>
                        </a:solidFill>
                        <a:prstDash val="sys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82" name="Straight Connector 81"/>
                    <p:cNvCxnSpPr>
                      <a:endCxn id="80" idx="3"/>
                    </p:cNvCxnSpPr>
                    <p:nvPr/>
                  </p:nvCxnSpPr>
                  <p:spPr>
                    <a:xfrm>
                      <a:off x="4058486" y="5882882"/>
                      <a:ext cx="316676" cy="5422"/>
                    </a:xfrm>
                    <a:prstGeom prst="line">
                      <a:avLst/>
                    </a:prstGeom>
                    <a:ln>
                      <a:solidFill>
                        <a:srgbClr val="0070C0"/>
                      </a:solidFill>
                      <a:prstDash val="sys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80" name="Freeform 79"/>
                  <p:cNvSpPr/>
                  <p:nvPr/>
                </p:nvSpPr>
                <p:spPr>
                  <a:xfrm flipH="1">
                    <a:off x="4375162" y="5727040"/>
                    <a:ext cx="61553" cy="161264"/>
                  </a:xfrm>
                  <a:custGeom>
                    <a:avLst/>
                    <a:gdLst>
                      <a:gd name="connsiteX0" fmla="*/ 55781 w 58956"/>
                      <a:gd name="connsiteY0" fmla="*/ 0 h 187325"/>
                      <a:gd name="connsiteX1" fmla="*/ 8156 w 58956"/>
                      <a:gd name="connsiteY1" fmla="*/ 47625 h 187325"/>
                      <a:gd name="connsiteX2" fmla="*/ 4981 w 58956"/>
                      <a:gd name="connsiteY2" fmla="*/ 139700 h 187325"/>
                      <a:gd name="connsiteX3" fmla="*/ 58956 w 58956"/>
                      <a:gd name="connsiteY3" fmla="*/ 187325 h 187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8956" h="187325">
                        <a:moveTo>
                          <a:pt x="55781" y="0"/>
                        </a:moveTo>
                        <a:cubicBezTo>
                          <a:pt x="36202" y="12171"/>
                          <a:pt x="16623" y="24342"/>
                          <a:pt x="8156" y="47625"/>
                        </a:cubicBezTo>
                        <a:cubicBezTo>
                          <a:pt x="-311" y="70908"/>
                          <a:pt x="-3486" y="116417"/>
                          <a:pt x="4981" y="139700"/>
                        </a:cubicBezTo>
                        <a:cubicBezTo>
                          <a:pt x="13448" y="162983"/>
                          <a:pt x="36202" y="175154"/>
                          <a:pt x="58956" y="187325"/>
                        </a:cubicBezTo>
                      </a:path>
                    </a:pathLst>
                  </a:custGeom>
                  <a:noFill/>
                  <a:ln>
                    <a:solidFill>
                      <a:srgbClr val="0070C0"/>
                    </a:solidFill>
                    <a:prstDash val="sys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cxnSp>
              <p:nvCxnSpPr>
                <p:cNvPr id="93" name="Straight Connector 92"/>
                <p:cNvCxnSpPr/>
                <p:nvPr/>
              </p:nvCxnSpPr>
              <p:spPr>
                <a:xfrm flipV="1">
                  <a:off x="4726747" y="5032855"/>
                  <a:ext cx="799880" cy="216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Straight Connector 93"/>
                <p:cNvCxnSpPr>
                  <a:endCxn id="8" idx="3"/>
                </p:cNvCxnSpPr>
                <p:nvPr/>
              </p:nvCxnSpPr>
              <p:spPr>
                <a:xfrm flipH="1" flipV="1">
                  <a:off x="4725670" y="5032855"/>
                  <a:ext cx="23" cy="586262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Straight Connector 99"/>
                <p:cNvCxnSpPr/>
                <p:nvPr/>
              </p:nvCxnSpPr>
              <p:spPr>
                <a:xfrm flipV="1">
                  <a:off x="5119809" y="5200529"/>
                  <a:ext cx="202837" cy="122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Straight Connector 101"/>
                <p:cNvCxnSpPr/>
                <p:nvPr/>
              </p:nvCxnSpPr>
              <p:spPr>
                <a:xfrm flipV="1">
                  <a:off x="5053585" y="5366532"/>
                  <a:ext cx="799880" cy="216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Straight Connector 102"/>
                <p:cNvCxnSpPr/>
                <p:nvPr/>
              </p:nvCxnSpPr>
              <p:spPr>
                <a:xfrm flipV="1">
                  <a:off x="5056454" y="5526050"/>
                  <a:ext cx="799880" cy="216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Connector 110"/>
                <p:cNvCxnSpPr/>
                <p:nvPr/>
              </p:nvCxnSpPr>
              <p:spPr>
                <a:xfrm flipH="1">
                  <a:off x="5633499" y="5455122"/>
                  <a:ext cx="82031" cy="70928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Straight Connector 113"/>
                <p:cNvCxnSpPr/>
                <p:nvPr/>
              </p:nvCxnSpPr>
              <p:spPr>
                <a:xfrm>
                  <a:off x="5635966" y="5369696"/>
                  <a:ext cx="82031" cy="70928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Straight Connector 114"/>
                <p:cNvCxnSpPr/>
                <p:nvPr/>
              </p:nvCxnSpPr>
              <p:spPr>
                <a:xfrm flipV="1">
                  <a:off x="5709391" y="5434411"/>
                  <a:ext cx="799880" cy="216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Straight Connector 115"/>
                <p:cNvCxnSpPr/>
                <p:nvPr/>
              </p:nvCxnSpPr>
              <p:spPr>
                <a:xfrm flipV="1">
                  <a:off x="5708812" y="5449124"/>
                  <a:ext cx="799880" cy="216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7" name="Oval 116"/>
                <p:cNvSpPr/>
                <p:nvPr/>
              </p:nvSpPr>
              <p:spPr>
                <a:xfrm>
                  <a:off x="6417685" y="5126605"/>
                  <a:ext cx="377049" cy="291868"/>
                </a:xfrm>
                <a:prstGeom prst="ellipse">
                  <a:avLst/>
                </a:prstGeom>
                <a:noFill/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8" name="Oval 117"/>
                <p:cNvSpPr/>
                <p:nvPr/>
              </p:nvSpPr>
              <p:spPr>
                <a:xfrm>
                  <a:off x="7631355" y="4859265"/>
                  <a:ext cx="323187" cy="282705"/>
                </a:xfrm>
                <a:prstGeom prst="ellipse">
                  <a:avLst/>
                </a:prstGeom>
                <a:noFill/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19" name="Straight Connector 118"/>
                <p:cNvCxnSpPr>
                  <a:stCxn id="117" idx="0"/>
                  <a:endCxn id="118" idx="4"/>
                </p:cNvCxnSpPr>
                <p:nvPr/>
              </p:nvCxnSpPr>
              <p:spPr>
                <a:xfrm>
                  <a:off x="6606210" y="5126605"/>
                  <a:ext cx="1186739" cy="15365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7" name="Freeform 126"/>
                <p:cNvSpPr/>
                <p:nvPr/>
              </p:nvSpPr>
              <p:spPr>
                <a:xfrm>
                  <a:off x="6491287" y="5429250"/>
                  <a:ext cx="340812" cy="135866"/>
                </a:xfrm>
                <a:custGeom>
                  <a:avLst/>
                  <a:gdLst>
                    <a:gd name="connsiteX0" fmla="*/ 0 w 361950"/>
                    <a:gd name="connsiteY0" fmla="*/ 0 h 119063"/>
                    <a:gd name="connsiteX1" fmla="*/ 166687 w 361950"/>
                    <a:gd name="connsiteY1" fmla="*/ 23813 h 119063"/>
                    <a:gd name="connsiteX2" fmla="*/ 361950 w 361950"/>
                    <a:gd name="connsiteY2" fmla="*/ 119063 h 119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61950" h="119063">
                      <a:moveTo>
                        <a:pt x="0" y="0"/>
                      </a:moveTo>
                      <a:cubicBezTo>
                        <a:pt x="53181" y="1984"/>
                        <a:pt x="106362" y="3969"/>
                        <a:pt x="166687" y="23813"/>
                      </a:cubicBezTo>
                      <a:cubicBezTo>
                        <a:pt x="227012" y="43657"/>
                        <a:pt x="329406" y="106363"/>
                        <a:pt x="361950" y="119063"/>
                      </a:cubicBezTo>
                    </a:path>
                  </a:pathLst>
                </a:custGeom>
                <a:noFill/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63" name="Straight Connector 162"/>
                <p:cNvCxnSpPr>
                  <a:stCxn id="117" idx="4"/>
                </p:cNvCxnSpPr>
                <p:nvPr/>
              </p:nvCxnSpPr>
              <p:spPr>
                <a:xfrm>
                  <a:off x="6606210" y="5418473"/>
                  <a:ext cx="235592" cy="146643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6" name="Straight Connector 165"/>
                <p:cNvCxnSpPr>
                  <a:stCxn id="3" idx="3"/>
                </p:cNvCxnSpPr>
                <p:nvPr/>
              </p:nvCxnSpPr>
              <p:spPr>
                <a:xfrm flipV="1">
                  <a:off x="7069531" y="4762500"/>
                  <a:ext cx="460835" cy="3645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/>
                <p:cNvCxnSpPr>
                  <a:endCxn id="118" idx="0"/>
                </p:cNvCxnSpPr>
                <p:nvPr/>
              </p:nvCxnSpPr>
              <p:spPr>
                <a:xfrm>
                  <a:off x="7521183" y="4762500"/>
                  <a:ext cx="271766" cy="96765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0" name="Freeform 169"/>
                <p:cNvSpPr/>
                <p:nvPr/>
              </p:nvSpPr>
              <p:spPr>
                <a:xfrm>
                  <a:off x="6518974" y="4397075"/>
                  <a:ext cx="1756043" cy="1474423"/>
                </a:xfrm>
                <a:custGeom>
                  <a:avLst/>
                  <a:gdLst>
                    <a:gd name="connsiteX0" fmla="*/ 0 w 1756043"/>
                    <a:gd name="connsiteY0" fmla="*/ 1050152 h 1474423"/>
                    <a:gd name="connsiteX1" fmla="*/ 204788 w 1756043"/>
                    <a:gd name="connsiteY1" fmla="*/ 1107302 h 1474423"/>
                    <a:gd name="connsiteX2" fmla="*/ 457200 w 1756043"/>
                    <a:gd name="connsiteY2" fmla="*/ 1283515 h 1474423"/>
                    <a:gd name="connsiteX3" fmla="*/ 600075 w 1756043"/>
                    <a:gd name="connsiteY3" fmla="*/ 1378765 h 1474423"/>
                    <a:gd name="connsiteX4" fmla="*/ 800100 w 1756043"/>
                    <a:gd name="connsiteY4" fmla="*/ 1445440 h 1474423"/>
                    <a:gd name="connsiteX5" fmla="*/ 1023938 w 1756043"/>
                    <a:gd name="connsiteY5" fmla="*/ 1474015 h 1474423"/>
                    <a:gd name="connsiteX6" fmla="*/ 1266825 w 1756043"/>
                    <a:gd name="connsiteY6" fmla="*/ 1426390 h 1474423"/>
                    <a:gd name="connsiteX7" fmla="*/ 1443038 w 1756043"/>
                    <a:gd name="connsiteY7" fmla="*/ 1316852 h 1474423"/>
                    <a:gd name="connsiteX8" fmla="*/ 1624013 w 1756043"/>
                    <a:gd name="connsiteY8" fmla="*/ 1135877 h 1474423"/>
                    <a:gd name="connsiteX9" fmla="*/ 1733550 w 1756043"/>
                    <a:gd name="connsiteY9" fmla="*/ 912040 h 1474423"/>
                    <a:gd name="connsiteX10" fmla="*/ 1752600 w 1756043"/>
                    <a:gd name="connsiteY10" fmla="*/ 645340 h 1474423"/>
                    <a:gd name="connsiteX11" fmla="*/ 1685925 w 1756043"/>
                    <a:gd name="connsiteY11" fmla="*/ 421502 h 1474423"/>
                    <a:gd name="connsiteX12" fmla="*/ 1514475 w 1756043"/>
                    <a:gd name="connsiteY12" fmla="*/ 197665 h 1474423"/>
                    <a:gd name="connsiteX13" fmla="*/ 1371600 w 1756043"/>
                    <a:gd name="connsiteY13" fmla="*/ 88127 h 1474423"/>
                    <a:gd name="connsiteX14" fmla="*/ 1114425 w 1756043"/>
                    <a:gd name="connsiteY14" fmla="*/ 7165 h 1474423"/>
                    <a:gd name="connsiteX15" fmla="*/ 952500 w 1756043"/>
                    <a:gd name="connsiteY15" fmla="*/ 2402 h 14744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756043" h="1474423">
                      <a:moveTo>
                        <a:pt x="0" y="1050152"/>
                      </a:moveTo>
                      <a:cubicBezTo>
                        <a:pt x="64294" y="1059280"/>
                        <a:pt x="128588" y="1068408"/>
                        <a:pt x="204788" y="1107302"/>
                      </a:cubicBezTo>
                      <a:cubicBezTo>
                        <a:pt x="280988" y="1146196"/>
                        <a:pt x="391319" y="1238271"/>
                        <a:pt x="457200" y="1283515"/>
                      </a:cubicBezTo>
                      <a:cubicBezTo>
                        <a:pt x="523081" y="1328759"/>
                        <a:pt x="542925" y="1351778"/>
                        <a:pt x="600075" y="1378765"/>
                      </a:cubicBezTo>
                      <a:cubicBezTo>
                        <a:pt x="657225" y="1405752"/>
                        <a:pt x="729456" y="1429565"/>
                        <a:pt x="800100" y="1445440"/>
                      </a:cubicBezTo>
                      <a:cubicBezTo>
                        <a:pt x="870744" y="1461315"/>
                        <a:pt x="946151" y="1477190"/>
                        <a:pt x="1023938" y="1474015"/>
                      </a:cubicBezTo>
                      <a:cubicBezTo>
                        <a:pt x="1101725" y="1470840"/>
                        <a:pt x="1196975" y="1452584"/>
                        <a:pt x="1266825" y="1426390"/>
                      </a:cubicBezTo>
                      <a:cubicBezTo>
                        <a:pt x="1336675" y="1400196"/>
                        <a:pt x="1383507" y="1365271"/>
                        <a:pt x="1443038" y="1316852"/>
                      </a:cubicBezTo>
                      <a:cubicBezTo>
                        <a:pt x="1502569" y="1268433"/>
                        <a:pt x="1575594" y="1203346"/>
                        <a:pt x="1624013" y="1135877"/>
                      </a:cubicBezTo>
                      <a:cubicBezTo>
                        <a:pt x="1672432" y="1068408"/>
                        <a:pt x="1712119" y="993796"/>
                        <a:pt x="1733550" y="912040"/>
                      </a:cubicBezTo>
                      <a:cubicBezTo>
                        <a:pt x="1754981" y="830284"/>
                        <a:pt x="1760537" y="727096"/>
                        <a:pt x="1752600" y="645340"/>
                      </a:cubicBezTo>
                      <a:cubicBezTo>
                        <a:pt x="1744663" y="563584"/>
                        <a:pt x="1725612" y="496114"/>
                        <a:pt x="1685925" y="421502"/>
                      </a:cubicBezTo>
                      <a:cubicBezTo>
                        <a:pt x="1646238" y="346890"/>
                        <a:pt x="1566862" y="253227"/>
                        <a:pt x="1514475" y="197665"/>
                      </a:cubicBezTo>
                      <a:cubicBezTo>
                        <a:pt x="1462088" y="142103"/>
                        <a:pt x="1438275" y="119877"/>
                        <a:pt x="1371600" y="88127"/>
                      </a:cubicBezTo>
                      <a:cubicBezTo>
                        <a:pt x="1304925" y="56377"/>
                        <a:pt x="1184275" y="21452"/>
                        <a:pt x="1114425" y="7165"/>
                      </a:cubicBezTo>
                      <a:cubicBezTo>
                        <a:pt x="1044575" y="-7122"/>
                        <a:pt x="975519" y="4783"/>
                        <a:pt x="952500" y="2402"/>
                      </a:cubicBezTo>
                    </a:path>
                  </a:pathLst>
                </a:custGeom>
                <a:noFill/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4" name="Freeform 173"/>
                <p:cNvSpPr/>
                <p:nvPr/>
              </p:nvSpPr>
              <p:spPr>
                <a:xfrm>
                  <a:off x="7071021" y="4535675"/>
                  <a:ext cx="442913" cy="219089"/>
                </a:xfrm>
                <a:custGeom>
                  <a:avLst/>
                  <a:gdLst>
                    <a:gd name="connsiteX0" fmla="*/ 0 w 442913"/>
                    <a:gd name="connsiteY0" fmla="*/ 209564 h 219089"/>
                    <a:gd name="connsiteX1" fmla="*/ 57150 w 442913"/>
                    <a:gd name="connsiteY1" fmla="*/ 204801 h 219089"/>
                    <a:gd name="connsiteX2" fmla="*/ 109538 w 442913"/>
                    <a:gd name="connsiteY2" fmla="*/ 171464 h 219089"/>
                    <a:gd name="connsiteX3" fmla="*/ 128588 w 442913"/>
                    <a:gd name="connsiteY3" fmla="*/ 61926 h 219089"/>
                    <a:gd name="connsiteX4" fmla="*/ 176213 w 442913"/>
                    <a:gd name="connsiteY4" fmla="*/ 9539 h 219089"/>
                    <a:gd name="connsiteX5" fmla="*/ 228600 w 442913"/>
                    <a:gd name="connsiteY5" fmla="*/ 14 h 219089"/>
                    <a:gd name="connsiteX6" fmla="*/ 309563 w 442913"/>
                    <a:gd name="connsiteY6" fmla="*/ 9539 h 219089"/>
                    <a:gd name="connsiteX7" fmla="*/ 357188 w 442913"/>
                    <a:gd name="connsiteY7" fmla="*/ 52401 h 219089"/>
                    <a:gd name="connsiteX8" fmla="*/ 371475 w 442913"/>
                    <a:gd name="connsiteY8" fmla="*/ 104789 h 219089"/>
                    <a:gd name="connsiteX9" fmla="*/ 371475 w 442913"/>
                    <a:gd name="connsiteY9" fmla="*/ 166701 h 219089"/>
                    <a:gd name="connsiteX10" fmla="*/ 442913 w 442913"/>
                    <a:gd name="connsiteY10" fmla="*/ 219089 h 219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42913" h="219089">
                      <a:moveTo>
                        <a:pt x="0" y="209564"/>
                      </a:moveTo>
                      <a:cubicBezTo>
                        <a:pt x="19447" y="210357"/>
                        <a:pt x="38894" y="211151"/>
                        <a:pt x="57150" y="204801"/>
                      </a:cubicBezTo>
                      <a:cubicBezTo>
                        <a:pt x="75406" y="198451"/>
                        <a:pt x="97632" y="195276"/>
                        <a:pt x="109538" y="171464"/>
                      </a:cubicBezTo>
                      <a:cubicBezTo>
                        <a:pt x="121444" y="147652"/>
                        <a:pt x="117476" y="88913"/>
                        <a:pt x="128588" y="61926"/>
                      </a:cubicBezTo>
                      <a:cubicBezTo>
                        <a:pt x="139700" y="34939"/>
                        <a:pt x="159544" y="19858"/>
                        <a:pt x="176213" y="9539"/>
                      </a:cubicBezTo>
                      <a:cubicBezTo>
                        <a:pt x="192882" y="-780"/>
                        <a:pt x="206375" y="14"/>
                        <a:pt x="228600" y="14"/>
                      </a:cubicBezTo>
                      <a:cubicBezTo>
                        <a:pt x="250825" y="14"/>
                        <a:pt x="288132" y="808"/>
                        <a:pt x="309563" y="9539"/>
                      </a:cubicBezTo>
                      <a:cubicBezTo>
                        <a:pt x="330994" y="18270"/>
                        <a:pt x="346869" y="36526"/>
                        <a:pt x="357188" y="52401"/>
                      </a:cubicBezTo>
                      <a:cubicBezTo>
                        <a:pt x="367507" y="68276"/>
                        <a:pt x="369094" y="85739"/>
                        <a:pt x="371475" y="104789"/>
                      </a:cubicBezTo>
                      <a:cubicBezTo>
                        <a:pt x="373856" y="123839"/>
                        <a:pt x="359569" y="147651"/>
                        <a:pt x="371475" y="166701"/>
                      </a:cubicBezTo>
                      <a:cubicBezTo>
                        <a:pt x="383381" y="185751"/>
                        <a:pt x="413147" y="202420"/>
                        <a:pt x="442913" y="219089"/>
                      </a:cubicBezTo>
                    </a:path>
                  </a:pathLst>
                </a:custGeom>
                <a:noFill/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5" name="Freeform 144"/>
                <p:cNvSpPr/>
                <p:nvPr/>
              </p:nvSpPr>
              <p:spPr>
                <a:xfrm flipV="1">
                  <a:off x="7150299" y="4762500"/>
                  <a:ext cx="314626" cy="187024"/>
                </a:xfrm>
                <a:custGeom>
                  <a:avLst/>
                  <a:gdLst>
                    <a:gd name="connsiteX0" fmla="*/ 0 w 442913"/>
                    <a:gd name="connsiteY0" fmla="*/ 209564 h 219089"/>
                    <a:gd name="connsiteX1" fmla="*/ 57150 w 442913"/>
                    <a:gd name="connsiteY1" fmla="*/ 204801 h 219089"/>
                    <a:gd name="connsiteX2" fmla="*/ 109538 w 442913"/>
                    <a:gd name="connsiteY2" fmla="*/ 171464 h 219089"/>
                    <a:gd name="connsiteX3" fmla="*/ 128588 w 442913"/>
                    <a:gd name="connsiteY3" fmla="*/ 61926 h 219089"/>
                    <a:gd name="connsiteX4" fmla="*/ 176213 w 442913"/>
                    <a:gd name="connsiteY4" fmla="*/ 9539 h 219089"/>
                    <a:gd name="connsiteX5" fmla="*/ 228600 w 442913"/>
                    <a:gd name="connsiteY5" fmla="*/ 14 h 219089"/>
                    <a:gd name="connsiteX6" fmla="*/ 309563 w 442913"/>
                    <a:gd name="connsiteY6" fmla="*/ 9539 h 219089"/>
                    <a:gd name="connsiteX7" fmla="*/ 357188 w 442913"/>
                    <a:gd name="connsiteY7" fmla="*/ 52401 h 219089"/>
                    <a:gd name="connsiteX8" fmla="*/ 371475 w 442913"/>
                    <a:gd name="connsiteY8" fmla="*/ 104789 h 219089"/>
                    <a:gd name="connsiteX9" fmla="*/ 371475 w 442913"/>
                    <a:gd name="connsiteY9" fmla="*/ 166701 h 219089"/>
                    <a:gd name="connsiteX10" fmla="*/ 442913 w 442913"/>
                    <a:gd name="connsiteY10" fmla="*/ 219089 h 219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42913" h="219089">
                      <a:moveTo>
                        <a:pt x="0" y="209564"/>
                      </a:moveTo>
                      <a:cubicBezTo>
                        <a:pt x="19447" y="210357"/>
                        <a:pt x="38894" y="211151"/>
                        <a:pt x="57150" y="204801"/>
                      </a:cubicBezTo>
                      <a:cubicBezTo>
                        <a:pt x="75406" y="198451"/>
                        <a:pt x="97632" y="195276"/>
                        <a:pt x="109538" y="171464"/>
                      </a:cubicBezTo>
                      <a:cubicBezTo>
                        <a:pt x="121444" y="147652"/>
                        <a:pt x="117476" y="88913"/>
                        <a:pt x="128588" y="61926"/>
                      </a:cubicBezTo>
                      <a:cubicBezTo>
                        <a:pt x="139700" y="34939"/>
                        <a:pt x="159544" y="19858"/>
                        <a:pt x="176213" y="9539"/>
                      </a:cubicBezTo>
                      <a:cubicBezTo>
                        <a:pt x="192882" y="-780"/>
                        <a:pt x="206375" y="14"/>
                        <a:pt x="228600" y="14"/>
                      </a:cubicBezTo>
                      <a:cubicBezTo>
                        <a:pt x="250825" y="14"/>
                        <a:pt x="288132" y="808"/>
                        <a:pt x="309563" y="9539"/>
                      </a:cubicBezTo>
                      <a:cubicBezTo>
                        <a:pt x="330994" y="18270"/>
                        <a:pt x="346869" y="36526"/>
                        <a:pt x="357188" y="52401"/>
                      </a:cubicBezTo>
                      <a:cubicBezTo>
                        <a:pt x="367507" y="68276"/>
                        <a:pt x="369094" y="85739"/>
                        <a:pt x="371475" y="104789"/>
                      </a:cubicBezTo>
                      <a:cubicBezTo>
                        <a:pt x="373856" y="123839"/>
                        <a:pt x="359569" y="147651"/>
                        <a:pt x="371475" y="166701"/>
                      </a:cubicBezTo>
                      <a:cubicBezTo>
                        <a:pt x="383381" y="185751"/>
                        <a:pt x="413147" y="202420"/>
                        <a:pt x="442913" y="219089"/>
                      </a:cubicBezTo>
                    </a:path>
                  </a:pathLst>
                </a:custGeom>
                <a:noFill/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76" name="Straight Connector 175"/>
                <p:cNvCxnSpPr>
                  <a:stCxn id="170" idx="15"/>
                </p:cNvCxnSpPr>
                <p:nvPr/>
              </p:nvCxnSpPr>
              <p:spPr>
                <a:xfrm flipH="1">
                  <a:off x="3433180" y="4399477"/>
                  <a:ext cx="4038294" cy="519442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Straight Connector 180"/>
                <p:cNvCxnSpPr>
                  <a:stCxn id="170" idx="6"/>
                </p:cNvCxnSpPr>
                <p:nvPr/>
              </p:nvCxnSpPr>
              <p:spPr>
                <a:xfrm flipV="1">
                  <a:off x="7785799" y="5565116"/>
                  <a:ext cx="920051" cy="25834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86" name="TextBox 185"/>
              <p:cNvSpPr txBox="1"/>
              <p:nvPr/>
            </p:nvSpPr>
            <p:spPr>
              <a:xfrm>
                <a:off x="1621231" y="4313603"/>
                <a:ext cx="178426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/>
                  <a:t>Drive beam injector</a:t>
                </a:r>
                <a:endParaRPr lang="en-GB" sz="1200" dirty="0"/>
              </a:p>
            </p:txBody>
          </p:sp>
          <p:sp>
            <p:nvSpPr>
              <p:cNvPr id="157" name="TextBox 156"/>
              <p:cNvSpPr txBox="1"/>
              <p:nvPr/>
            </p:nvSpPr>
            <p:spPr>
              <a:xfrm>
                <a:off x="2913046" y="5076859"/>
                <a:ext cx="178426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/>
                  <a:t>Main beam injector</a:t>
                </a:r>
                <a:endParaRPr lang="en-GB" sz="1200" dirty="0"/>
              </a:p>
            </p:txBody>
          </p:sp>
          <p:sp>
            <p:nvSpPr>
              <p:cNvPr id="158" name="TextBox 157"/>
              <p:cNvSpPr txBox="1"/>
              <p:nvPr/>
            </p:nvSpPr>
            <p:spPr>
              <a:xfrm>
                <a:off x="9029111" y="4575619"/>
                <a:ext cx="146758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/>
                  <a:t>Experimental buildings</a:t>
                </a:r>
                <a:endParaRPr lang="en-GB" sz="1200" dirty="0"/>
              </a:p>
            </p:txBody>
          </p:sp>
          <p:cxnSp>
            <p:nvCxnSpPr>
              <p:cNvPr id="188" name="Straight Arrow Connector 187"/>
              <p:cNvCxnSpPr/>
              <p:nvPr/>
            </p:nvCxnSpPr>
            <p:spPr>
              <a:xfrm>
                <a:off x="1621231" y="4326773"/>
                <a:ext cx="544830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9"/>
              <p:cNvCxnSpPr/>
              <p:nvPr/>
            </p:nvCxnSpPr>
            <p:spPr>
              <a:xfrm>
                <a:off x="7069531" y="4144253"/>
                <a:ext cx="0" cy="33869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Straight Connector 191"/>
              <p:cNvCxnSpPr/>
              <p:nvPr/>
            </p:nvCxnSpPr>
            <p:spPr>
              <a:xfrm>
                <a:off x="1624845" y="4144253"/>
                <a:ext cx="0" cy="33869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1" name="TextBox 130"/>
              <p:cNvSpPr txBox="1"/>
              <p:nvPr/>
            </p:nvSpPr>
            <p:spPr>
              <a:xfrm>
                <a:off x="3927459" y="4018557"/>
                <a:ext cx="112612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/>
                  <a:t>2140m</a:t>
                </a:r>
                <a:endParaRPr lang="en-GB" sz="1400" dirty="0"/>
              </a:p>
            </p:txBody>
          </p:sp>
          <p:cxnSp>
            <p:nvCxnSpPr>
              <p:cNvPr id="193" name="Straight Connector 192"/>
              <p:cNvCxnSpPr/>
              <p:nvPr/>
            </p:nvCxnSpPr>
            <p:spPr>
              <a:xfrm flipH="1">
                <a:off x="1621231" y="5029495"/>
                <a:ext cx="6230" cy="73683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Straight Connector 193"/>
              <p:cNvCxnSpPr/>
              <p:nvPr/>
            </p:nvCxnSpPr>
            <p:spPr>
              <a:xfrm flipH="1">
                <a:off x="2796496" y="5519732"/>
                <a:ext cx="5835" cy="24793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Straight Arrow Connector 194"/>
              <p:cNvCxnSpPr/>
              <p:nvPr/>
            </p:nvCxnSpPr>
            <p:spPr>
              <a:xfrm>
                <a:off x="1610436" y="5631869"/>
                <a:ext cx="118110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6" name="TextBox 195"/>
              <p:cNvSpPr txBox="1"/>
              <p:nvPr/>
            </p:nvSpPr>
            <p:spPr>
              <a:xfrm>
                <a:off x="1914837" y="5601469"/>
                <a:ext cx="79007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/>
                  <a:t>420m</a:t>
                </a:r>
                <a:endParaRPr lang="en-GB" sz="1400" dirty="0"/>
              </a:p>
            </p:txBody>
          </p:sp>
          <p:cxnSp>
            <p:nvCxnSpPr>
              <p:cNvPr id="139" name="Straight Connector 138"/>
              <p:cNvCxnSpPr/>
              <p:nvPr/>
            </p:nvCxnSpPr>
            <p:spPr>
              <a:xfrm>
                <a:off x="2493010" y="5181487"/>
                <a:ext cx="0" cy="30365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8" name="TextBox 197"/>
              <p:cNvSpPr txBox="1"/>
              <p:nvPr/>
            </p:nvSpPr>
            <p:spPr>
              <a:xfrm>
                <a:off x="3309963" y="5361229"/>
                <a:ext cx="79007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/>
                  <a:t>880m</a:t>
                </a:r>
                <a:endParaRPr lang="en-GB" sz="1400" dirty="0"/>
              </a:p>
            </p:txBody>
          </p:sp>
          <p:cxnSp>
            <p:nvCxnSpPr>
              <p:cNvPr id="199" name="Straight Arrow Connector 198"/>
              <p:cNvCxnSpPr/>
              <p:nvPr/>
            </p:nvCxnSpPr>
            <p:spPr>
              <a:xfrm flipV="1">
                <a:off x="2493010" y="5372483"/>
                <a:ext cx="2232660" cy="5397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Straight Connector 200"/>
              <p:cNvCxnSpPr/>
              <p:nvPr/>
            </p:nvCxnSpPr>
            <p:spPr>
              <a:xfrm flipV="1">
                <a:off x="1621231" y="4923325"/>
                <a:ext cx="7362982" cy="3049"/>
              </a:xfrm>
              <a:prstGeom prst="line">
                <a:avLst/>
              </a:prstGeom>
              <a:ln>
                <a:solidFill>
                  <a:srgbClr val="0070C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5" name="Rectangle 94"/>
          <p:cNvSpPr/>
          <p:nvPr/>
        </p:nvSpPr>
        <p:spPr>
          <a:xfrm>
            <a:off x="5191258" y="5742067"/>
            <a:ext cx="80962" cy="785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Rectangle 95"/>
          <p:cNvSpPr/>
          <p:nvPr/>
        </p:nvSpPr>
        <p:spPr>
          <a:xfrm>
            <a:off x="5272220" y="5742067"/>
            <a:ext cx="45719" cy="785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Rectangle 96"/>
          <p:cNvSpPr/>
          <p:nvPr/>
        </p:nvSpPr>
        <p:spPr>
          <a:xfrm>
            <a:off x="4963500" y="5406565"/>
            <a:ext cx="80962" cy="785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Rectangle 98"/>
          <p:cNvSpPr/>
          <p:nvPr/>
        </p:nvSpPr>
        <p:spPr>
          <a:xfrm>
            <a:off x="4917781" y="5406564"/>
            <a:ext cx="45719" cy="785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Freeform 100"/>
          <p:cNvSpPr/>
          <p:nvPr/>
        </p:nvSpPr>
        <p:spPr>
          <a:xfrm>
            <a:off x="5121420" y="5705645"/>
            <a:ext cx="61553" cy="161264"/>
          </a:xfrm>
          <a:custGeom>
            <a:avLst/>
            <a:gdLst>
              <a:gd name="connsiteX0" fmla="*/ 55781 w 58956"/>
              <a:gd name="connsiteY0" fmla="*/ 0 h 187325"/>
              <a:gd name="connsiteX1" fmla="*/ 8156 w 58956"/>
              <a:gd name="connsiteY1" fmla="*/ 47625 h 187325"/>
              <a:gd name="connsiteX2" fmla="*/ 4981 w 58956"/>
              <a:gd name="connsiteY2" fmla="*/ 139700 h 187325"/>
              <a:gd name="connsiteX3" fmla="*/ 58956 w 58956"/>
              <a:gd name="connsiteY3" fmla="*/ 187325 h 187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956" h="187325">
                <a:moveTo>
                  <a:pt x="55781" y="0"/>
                </a:moveTo>
                <a:cubicBezTo>
                  <a:pt x="36202" y="12171"/>
                  <a:pt x="16623" y="24342"/>
                  <a:pt x="8156" y="47625"/>
                </a:cubicBezTo>
                <a:cubicBezTo>
                  <a:pt x="-311" y="70908"/>
                  <a:pt x="-3486" y="116417"/>
                  <a:pt x="4981" y="139700"/>
                </a:cubicBezTo>
                <a:cubicBezTo>
                  <a:pt x="13448" y="162983"/>
                  <a:pt x="36202" y="175154"/>
                  <a:pt x="58956" y="187325"/>
                </a:cubicBezTo>
              </a:path>
            </a:pathLst>
          </a:custGeom>
          <a:noFill/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4" name="Straight Connector 103"/>
          <p:cNvCxnSpPr/>
          <p:nvPr/>
        </p:nvCxnSpPr>
        <p:spPr>
          <a:xfrm>
            <a:off x="5174095" y="5705645"/>
            <a:ext cx="336121" cy="940"/>
          </a:xfrm>
          <a:prstGeom prst="line">
            <a:avLst/>
          </a:prstGeom>
          <a:ln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>
            <a:off x="5185514" y="5866909"/>
            <a:ext cx="322052" cy="940"/>
          </a:xfrm>
          <a:prstGeom prst="line">
            <a:avLst/>
          </a:prstGeom>
          <a:ln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Freeform 105"/>
          <p:cNvSpPr/>
          <p:nvPr/>
        </p:nvSpPr>
        <p:spPr>
          <a:xfrm flipH="1">
            <a:off x="5499649" y="5705645"/>
            <a:ext cx="61553" cy="161264"/>
          </a:xfrm>
          <a:custGeom>
            <a:avLst/>
            <a:gdLst>
              <a:gd name="connsiteX0" fmla="*/ 55781 w 58956"/>
              <a:gd name="connsiteY0" fmla="*/ 0 h 187325"/>
              <a:gd name="connsiteX1" fmla="*/ 8156 w 58956"/>
              <a:gd name="connsiteY1" fmla="*/ 47625 h 187325"/>
              <a:gd name="connsiteX2" fmla="*/ 4981 w 58956"/>
              <a:gd name="connsiteY2" fmla="*/ 139700 h 187325"/>
              <a:gd name="connsiteX3" fmla="*/ 58956 w 58956"/>
              <a:gd name="connsiteY3" fmla="*/ 187325 h 187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956" h="187325">
                <a:moveTo>
                  <a:pt x="55781" y="0"/>
                </a:moveTo>
                <a:cubicBezTo>
                  <a:pt x="36202" y="12171"/>
                  <a:pt x="16623" y="24342"/>
                  <a:pt x="8156" y="47625"/>
                </a:cubicBezTo>
                <a:cubicBezTo>
                  <a:pt x="-311" y="70908"/>
                  <a:pt x="-3486" y="116417"/>
                  <a:pt x="4981" y="139700"/>
                </a:cubicBezTo>
                <a:cubicBezTo>
                  <a:pt x="13448" y="162983"/>
                  <a:pt x="36202" y="175154"/>
                  <a:pt x="58956" y="187325"/>
                </a:cubicBezTo>
              </a:path>
            </a:pathLst>
          </a:custGeom>
          <a:noFill/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7" name="Straight Connector 106"/>
          <p:cNvCxnSpPr/>
          <p:nvPr/>
        </p:nvCxnSpPr>
        <p:spPr>
          <a:xfrm flipH="1" flipV="1">
            <a:off x="4724940" y="5021687"/>
            <a:ext cx="3947" cy="759670"/>
          </a:xfrm>
          <a:prstGeom prst="line">
            <a:avLst/>
          </a:prstGeom>
          <a:ln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>
            <a:off x="4826534" y="5862219"/>
            <a:ext cx="336121" cy="940"/>
          </a:xfrm>
          <a:prstGeom prst="line">
            <a:avLst/>
          </a:prstGeom>
          <a:ln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Freeform 108"/>
          <p:cNvSpPr/>
          <p:nvPr/>
        </p:nvSpPr>
        <p:spPr>
          <a:xfrm>
            <a:off x="4728333" y="5789207"/>
            <a:ext cx="95660" cy="73012"/>
          </a:xfrm>
          <a:custGeom>
            <a:avLst/>
            <a:gdLst>
              <a:gd name="connsiteX0" fmla="*/ 0 w 100013"/>
              <a:gd name="connsiteY0" fmla="*/ 0 h 87715"/>
              <a:gd name="connsiteX1" fmla="*/ 19050 w 100013"/>
              <a:gd name="connsiteY1" fmla="*/ 80962 h 87715"/>
              <a:gd name="connsiteX2" fmla="*/ 100013 w 100013"/>
              <a:gd name="connsiteY2" fmla="*/ 83343 h 87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13" h="87715">
                <a:moveTo>
                  <a:pt x="0" y="0"/>
                </a:moveTo>
                <a:cubicBezTo>
                  <a:pt x="1190" y="33536"/>
                  <a:pt x="2381" y="67072"/>
                  <a:pt x="19050" y="80962"/>
                </a:cubicBezTo>
                <a:cubicBezTo>
                  <a:pt x="35719" y="94852"/>
                  <a:pt x="85726" y="82946"/>
                  <a:pt x="100013" y="83343"/>
                </a:cubicBezTo>
              </a:path>
            </a:pathLst>
          </a:custGeom>
          <a:noFill/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" name="Oval 109"/>
          <p:cNvSpPr/>
          <p:nvPr/>
        </p:nvSpPr>
        <p:spPr>
          <a:xfrm>
            <a:off x="5065191" y="5365419"/>
            <a:ext cx="155569" cy="160631"/>
          </a:xfrm>
          <a:prstGeom prst="ellipse">
            <a:avLst/>
          </a:prstGeom>
          <a:noFill/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1594123" y="6301312"/>
            <a:ext cx="597877" cy="556688"/>
          </a:xfrm>
        </p:spPr>
        <p:txBody>
          <a:bodyPr/>
          <a:lstStyle/>
          <a:p>
            <a:fld id="{6D22F896-40B5-4ADD-8801-0D06FADFA09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69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380 GeV</a:t>
            </a:r>
            <a:endParaRPr lang="en-GB" dirty="0"/>
          </a:p>
        </p:txBody>
      </p:sp>
      <p:sp>
        <p:nvSpPr>
          <p:cNvPr id="178" name="TextBox 177"/>
          <p:cNvSpPr txBox="1"/>
          <p:nvPr/>
        </p:nvSpPr>
        <p:spPr>
          <a:xfrm>
            <a:off x="1610436" y="2306472"/>
            <a:ext cx="786111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4 turnarounds</a:t>
            </a: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 and accelerator sections</a:t>
            </a: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 either side of the Interaction Region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1.9 km Beam Delivery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Total length of 10km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Shafts every 5km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Central Injector Complex, one drive beam – Located </a:t>
            </a:r>
            <a:r>
              <a:rPr lang="en-GB" dirty="0" smtClean="0"/>
              <a:t>on CERN land</a:t>
            </a:r>
          </a:p>
          <a:p>
            <a:endParaRPr lang="en-GB" dirty="0" smtClean="0">
              <a:solidFill>
                <a:schemeClr val="tx1">
                  <a:alpha val="42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grpSp>
        <p:nvGrpSpPr>
          <p:cNvPr id="10" name="Group 9"/>
          <p:cNvGrpSpPr/>
          <p:nvPr/>
        </p:nvGrpSpPr>
        <p:grpSpPr>
          <a:xfrm>
            <a:off x="1610436" y="4018557"/>
            <a:ext cx="8886255" cy="1890689"/>
            <a:chOff x="1610436" y="4018557"/>
            <a:chExt cx="8886255" cy="1890689"/>
          </a:xfrm>
        </p:grpSpPr>
        <p:cxnSp>
          <p:nvCxnSpPr>
            <p:cNvPr id="197" name="Straight Connector 196"/>
            <p:cNvCxnSpPr/>
            <p:nvPr/>
          </p:nvCxnSpPr>
          <p:spPr>
            <a:xfrm>
              <a:off x="4726940" y="5160302"/>
              <a:ext cx="0" cy="30365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oup 3"/>
            <p:cNvGrpSpPr/>
            <p:nvPr/>
          </p:nvGrpSpPr>
          <p:grpSpPr>
            <a:xfrm>
              <a:off x="1610436" y="4018557"/>
              <a:ext cx="8886255" cy="1890689"/>
              <a:chOff x="1610436" y="4018557"/>
              <a:chExt cx="8886255" cy="1890689"/>
            </a:xfrm>
          </p:grpSpPr>
          <p:grpSp>
            <p:nvGrpSpPr>
              <p:cNvPr id="185" name="Group 184"/>
              <p:cNvGrpSpPr/>
              <p:nvPr/>
            </p:nvGrpSpPr>
            <p:grpSpPr>
              <a:xfrm>
                <a:off x="1621231" y="4397075"/>
                <a:ext cx="7362982" cy="1474423"/>
                <a:chOff x="1621231" y="4397075"/>
                <a:chExt cx="7362982" cy="1474423"/>
              </a:xfrm>
            </p:grpSpPr>
            <p:sp>
              <p:nvSpPr>
                <p:cNvPr id="3" name="Rectangle 2"/>
                <p:cNvSpPr/>
                <p:nvPr/>
              </p:nvSpPr>
              <p:spPr>
                <a:xfrm>
                  <a:off x="1621231" y="4728045"/>
                  <a:ext cx="5448300" cy="762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" name="Rectangle 6"/>
                <p:cNvSpPr/>
                <p:nvPr/>
              </p:nvSpPr>
              <p:spPr>
                <a:xfrm>
                  <a:off x="1621231" y="4804245"/>
                  <a:ext cx="1181100" cy="71504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" name="Rectangle 7"/>
                <p:cNvSpPr/>
                <p:nvPr/>
              </p:nvSpPr>
              <p:spPr>
                <a:xfrm>
                  <a:off x="2493010" y="5007476"/>
                  <a:ext cx="2232660" cy="50758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" name="Rectangle 4"/>
                <p:cNvSpPr/>
                <p:nvPr/>
              </p:nvSpPr>
              <p:spPr>
                <a:xfrm>
                  <a:off x="5208169" y="5081721"/>
                  <a:ext cx="80962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" name="Rectangle 5"/>
                <p:cNvSpPr/>
                <p:nvPr/>
              </p:nvSpPr>
              <p:spPr>
                <a:xfrm>
                  <a:off x="5289131" y="5081721"/>
                  <a:ext cx="45719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" name="Rectangle 12"/>
                <p:cNvSpPr/>
                <p:nvPr/>
              </p:nvSpPr>
              <p:spPr>
                <a:xfrm>
                  <a:off x="5130076" y="5565117"/>
                  <a:ext cx="80962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" name="Rectangle 13"/>
                <p:cNvSpPr/>
                <p:nvPr/>
              </p:nvSpPr>
              <p:spPr>
                <a:xfrm>
                  <a:off x="5084357" y="5565116"/>
                  <a:ext cx="45719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" name="Rectangle 16"/>
                <p:cNvSpPr/>
                <p:nvPr/>
              </p:nvSpPr>
              <p:spPr>
                <a:xfrm>
                  <a:off x="5127207" y="5257933"/>
                  <a:ext cx="80962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" name="Rectangle 17"/>
                <p:cNvSpPr/>
                <p:nvPr/>
              </p:nvSpPr>
              <p:spPr>
                <a:xfrm>
                  <a:off x="5081488" y="5257932"/>
                  <a:ext cx="45719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" name="Rectangle 18"/>
                <p:cNvSpPr/>
                <p:nvPr/>
              </p:nvSpPr>
              <p:spPr>
                <a:xfrm>
                  <a:off x="5530534" y="5418473"/>
                  <a:ext cx="80962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" name="Rectangle 19"/>
                <p:cNvSpPr/>
                <p:nvPr/>
              </p:nvSpPr>
              <p:spPr>
                <a:xfrm>
                  <a:off x="6046370" y="5727040"/>
                  <a:ext cx="178592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" name="Rectangle 20"/>
                <p:cNvSpPr/>
                <p:nvPr/>
              </p:nvSpPr>
              <p:spPr>
                <a:xfrm>
                  <a:off x="5960170" y="5753235"/>
                  <a:ext cx="67149" cy="52386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" name="Rectangle 21"/>
                <p:cNvSpPr/>
                <p:nvPr/>
              </p:nvSpPr>
              <p:spPr>
                <a:xfrm>
                  <a:off x="5919689" y="5681321"/>
                  <a:ext cx="80962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" name="Rectangle 22"/>
                <p:cNvSpPr/>
                <p:nvPr/>
              </p:nvSpPr>
              <p:spPr>
                <a:xfrm>
                  <a:off x="6042082" y="5648935"/>
                  <a:ext cx="18287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" name="Rectangle 23"/>
                <p:cNvSpPr/>
                <p:nvPr/>
              </p:nvSpPr>
              <p:spPr>
                <a:xfrm>
                  <a:off x="6680285" y="5258772"/>
                  <a:ext cx="80962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" name="Rectangle 24"/>
                <p:cNvSpPr/>
                <p:nvPr/>
              </p:nvSpPr>
              <p:spPr>
                <a:xfrm>
                  <a:off x="6634566" y="5258771"/>
                  <a:ext cx="45719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" name="Rectangle 25"/>
                <p:cNvSpPr/>
                <p:nvPr/>
              </p:nvSpPr>
              <p:spPr>
                <a:xfrm>
                  <a:off x="7669482" y="4961329"/>
                  <a:ext cx="80962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" name="Rectangle 26"/>
                <p:cNvSpPr/>
                <p:nvPr/>
              </p:nvSpPr>
              <p:spPr>
                <a:xfrm>
                  <a:off x="7750444" y="4961328"/>
                  <a:ext cx="45719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" name="Rectangle 27"/>
                <p:cNvSpPr/>
                <p:nvPr/>
              </p:nvSpPr>
              <p:spPr>
                <a:xfrm>
                  <a:off x="7361932" y="5756010"/>
                  <a:ext cx="80962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" name="Rectangle 28"/>
                <p:cNvSpPr/>
                <p:nvPr/>
              </p:nvSpPr>
              <p:spPr>
                <a:xfrm>
                  <a:off x="7445435" y="5753235"/>
                  <a:ext cx="45719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0" name="Rectangle 29"/>
                <p:cNvSpPr/>
                <p:nvPr/>
              </p:nvSpPr>
              <p:spPr>
                <a:xfrm>
                  <a:off x="4452732" y="4554503"/>
                  <a:ext cx="197643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" name="Rectangle 30"/>
                <p:cNvSpPr/>
                <p:nvPr/>
              </p:nvSpPr>
              <p:spPr>
                <a:xfrm>
                  <a:off x="4428522" y="4471280"/>
                  <a:ext cx="246065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2" name="Rectangle 31"/>
                <p:cNvSpPr/>
                <p:nvPr/>
              </p:nvSpPr>
              <p:spPr>
                <a:xfrm>
                  <a:off x="4310252" y="4563016"/>
                  <a:ext cx="109934" cy="63196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4" name="Rectangle 33"/>
                <p:cNvSpPr/>
                <p:nvPr/>
              </p:nvSpPr>
              <p:spPr>
                <a:xfrm>
                  <a:off x="6639602" y="5553288"/>
                  <a:ext cx="80962" cy="7858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5" name="Rectangle 34"/>
                <p:cNvSpPr/>
                <p:nvPr/>
              </p:nvSpPr>
              <p:spPr>
                <a:xfrm>
                  <a:off x="3524249" y="5060228"/>
                  <a:ext cx="62865" cy="60784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6" name="Rectangle 35"/>
                <p:cNvSpPr/>
                <p:nvPr/>
              </p:nvSpPr>
              <p:spPr>
                <a:xfrm>
                  <a:off x="4428522" y="4666453"/>
                  <a:ext cx="246065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8" name="Rectangle 37"/>
                <p:cNvSpPr/>
                <p:nvPr/>
              </p:nvSpPr>
              <p:spPr>
                <a:xfrm>
                  <a:off x="4333786" y="4646053"/>
                  <a:ext cx="62865" cy="60784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" name="Freeform 8"/>
                <p:cNvSpPr/>
                <p:nvPr/>
              </p:nvSpPr>
              <p:spPr>
                <a:xfrm>
                  <a:off x="7987263" y="4562174"/>
                  <a:ext cx="996950" cy="882650"/>
                </a:xfrm>
                <a:custGeom>
                  <a:avLst/>
                  <a:gdLst>
                    <a:gd name="connsiteX0" fmla="*/ 552450 w 996950"/>
                    <a:gd name="connsiteY0" fmla="*/ 882650 h 882650"/>
                    <a:gd name="connsiteX1" fmla="*/ 996950 w 996950"/>
                    <a:gd name="connsiteY1" fmla="*/ 501650 h 882650"/>
                    <a:gd name="connsiteX2" fmla="*/ 990600 w 996950"/>
                    <a:gd name="connsiteY2" fmla="*/ 19050 h 882650"/>
                    <a:gd name="connsiteX3" fmla="*/ 0 w 996950"/>
                    <a:gd name="connsiteY3" fmla="*/ 0 h 882650"/>
                    <a:gd name="connsiteX4" fmla="*/ 12700 w 996950"/>
                    <a:gd name="connsiteY4" fmla="*/ 882650 h 882650"/>
                    <a:gd name="connsiteX5" fmla="*/ 552450 w 996950"/>
                    <a:gd name="connsiteY5" fmla="*/ 882650 h 882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96950" h="882650">
                      <a:moveTo>
                        <a:pt x="552450" y="882650"/>
                      </a:moveTo>
                      <a:lnTo>
                        <a:pt x="996950" y="501650"/>
                      </a:lnTo>
                      <a:cubicBezTo>
                        <a:pt x="994833" y="340783"/>
                        <a:pt x="992717" y="179917"/>
                        <a:pt x="990600" y="19050"/>
                      </a:cubicBezTo>
                      <a:lnTo>
                        <a:pt x="0" y="0"/>
                      </a:lnTo>
                      <a:lnTo>
                        <a:pt x="12700" y="882650"/>
                      </a:lnTo>
                      <a:lnTo>
                        <a:pt x="552450" y="882650"/>
                      </a:lnTo>
                      <a:close/>
                    </a:path>
                  </a:pathLst>
                </a:cu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60" name="Group 59"/>
                <p:cNvGrpSpPr/>
                <p:nvPr/>
              </p:nvGrpSpPr>
              <p:grpSpPr>
                <a:xfrm>
                  <a:off x="5175504" y="5039909"/>
                  <a:ext cx="439782" cy="162204"/>
                  <a:chOff x="3996933" y="5727040"/>
                  <a:chExt cx="439782" cy="162204"/>
                </a:xfrm>
              </p:grpSpPr>
              <p:grpSp>
                <p:nvGrpSpPr>
                  <p:cNvPr id="54" name="Group 53"/>
                  <p:cNvGrpSpPr/>
                  <p:nvPr/>
                </p:nvGrpSpPr>
                <p:grpSpPr>
                  <a:xfrm>
                    <a:off x="3996933" y="5727040"/>
                    <a:ext cx="388796" cy="162204"/>
                    <a:chOff x="3996933" y="5727040"/>
                    <a:chExt cx="388796" cy="162204"/>
                  </a:xfrm>
                </p:grpSpPr>
                <p:grpSp>
                  <p:nvGrpSpPr>
                    <p:cNvPr id="53" name="Group 52"/>
                    <p:cNvGrpSpPr/>
                    <p:nvPr/>
                  </p:nvGrpSpPr>
                  <p:grpSpPr>
                    <a:xfrm>
                      <a:off x="3996933" y="5727040"/>
                      <a:ext cx="388796" cy="161264"/>
                      <a:chOff x="3996933" y="5727040"/>
                      <a:chExt cx="388796" cy="161264"/>
                    </a:xfrm>
                  </p:grpSpPr>
                  <p:sp>
                    <p:nvSpPr>
                      <p:cNvPr id="48" name="Freeform 47"/>
                      <p:cNvSpPr/>
                      <p:nvPr/>
                    </p:nvSpPr>
                    <p:spPr>
                      <a:xfrm>
                        <a:off x="3996933" y="5727040"/>
                        <a:ext cx="61553" cy="161264"/>
                      </a:xfrm>
                      <a:custGeom>
                        <a:avLst/>
                        <a:gdLst>
                          <a:gd name="connsiteX0" fmla="*/ 55781 w 58956"/>
                          <a:gd name="connsiteY0" fmla="*/ 0 h 187325"/>
                          <a:gd name="connsiteX1" fmla="*/ 8156 w 58956"/>
                          <a:gd name="connsiteY1" fmla="*/ 47625 h 187325"/>
                          <a:gd name="connsiteX2" fmla="*/ 4981 w 58956"/>
                          <a:gd name="connsiteY2" fmla="*/ 139700 h 187325"/>
                          <a:gd name="connsiteX3" fmla="*/ 58956 w 58956"/>
                          <a:gd name="connsiteY3" fmla="*/ 187325 h 18732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58956" h="187325">
                            <a:moveTo>
                              <a:pt x="55781" y="0"/>
                            </a:moveTo>
                            <a:cubicBezTo>
                              <a:pt x="36202" y="12171"/>
                              <a:pt x="16623" y="24342"/>
                              <a:pt x="8156" y="47625"/>
                            </a:cubicBezTo>
                            <a:cubicBezTo>
                              <a:pt x="-311" y="70908"/>
                              <a:pt x="-3486" y="116417"/>
                              <a:pt x="4981" y="139700"/>
                            </a:cubicBezTo>
                            <a:cubicBezTo>
                              <a:pt x="13448" y="162983"/>
                              <a:pt x="36202" y="175154"/>
                              <a:pt x="58956" y="187325"/>
                            </a:cubicBezTo>
                          </a:path>
                        </a:pathLst>
                      </a:custGeom>
                      <a:noFill/>
                      <a:ln>
                        <a:solidFill>
                          <a:srgbClr val="0070C0"/>
                        </a:solidFill>
                        <a:prstDash val="sysDash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51" name="Straight Connector 50"/>
                      <p:cNvCxnSpPr/>
                      <p:nvPr/>
                    </p:nvCxnSpPr>
                    <p:spPr>
                      <a:xfrm>
                        <a:off x="4049608" y="5727040"/>
                        <a:ext cx="336121" cy="940"/>
                      </a:xfrm>
                      <a:prstGeom prst="line">
                        <a:avLst/>
                      </a:prstGeom>
                      <a:ln>
                        <a:solidFill>
                          <a:srgbClr val="0070C0"/>
                        </a:solidFill>
                        <a:prstDash val="sys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55" name="Straight Connector 54"/>
                    <p:cNvCxnSpPr/>
                    <p:nvPr/>
                  </p:nvCxnSpPr>
                  <p:spPr>
                    <a:xfrm>
                      <a:off x="4061027" y="5888304"/>
                      <a:ext cx="322052" cy="940"/>
                    </a:xfrm>
                    <a:prstGeom prst="line">
                      <a:avLst/>
                    </a:prstGeom>
                    <a:ln>
                      <a:solidFill>
                        <a:srgbClr val="0070C0"/>
                      </a:solidFill>
                      <a:prstDash val="sys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62" name="Freeform 61"/>
                  <p:cNvSpPr/>
                  <p:nvPr/>
                </p:nvSpPr>
                <p:spPr>
                  <a:xfrm flipH="1">
                    <a:off x="4375162" y="5727040"/>
                    <a:ext cx="61553" cy="161264"/>
                  </a:xfrm>
                  <a:custGeom>
                    <a:avLst/>
                    <a:gdLst>
                      <a:gd name="connsiteX0" fmla="*/ 55781 w 58956"/>
                      <a:gd name="connsiteY0" fmla="*/ 0 h 187325"/>
                      <a:gd name="connsiteX1" fmla="*/ 8156 w 58956"/>
                      <a:gd name="connsiteY1" fmla="*/ 47625 h 187325"/>
                      <a:gd name="connsiteX2" fmla="*/ 4981 w 58956"/>
                      <a:gd name="connsiteY2" fmla="*/ 139700 h 187325"/>
                      <a:gd name="connsiteX3" fmla="*/ 58956 w 58956"/>
                      <a:gd name="connsiteY3" fmla="*/ 187325 h 187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8956" h="187325">
                        <a:moveTo>
                          <a:pt x="55781" y="0"/>
                        </a:moveTo>
                        <a:cubicBezTo>
                          <a:pt x="36202" y="12171"/>
                          <a:pt x="16623" y="24342"/>
                          <a:pt x="8156" y="47625"/>
                        </a:cubicBezTo>
                        <a:cubicBezTo>
                          <a:pt x="-311" y="70908"/>
                          <a:pt x="-3486" y="116417"/>
                          <a:pt x="4981" y="139700"/>
                        </a:cubicBezTo>
                        <a:cubicBezTo>
                          <a:pt x="13448" y="162983"/>
                          <a:pt x="36202" y="175154"/>
                          <a:pt x="58956" y="187325"/>
                        </a:cubicBezTo>
                      </a:path>
                    </a:pathLst>
                  </a:custGeom>
                  <a:noFill/>
                  <a:ln>
                    <a:solidFill>
                      <a:srgbClr val="0070C0"/>
                    </a:solidFill>
                    <a:prstDash val="sys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71" name="Group 70"/>
                <p:cNvGrpSpPr/>
                <p:nvPr/>
              </p:nvGrpSpPr>
              <p:grpSpPr>
                <a:xfrm>
                  <a:off x="4804850" y="5206058"/>
                  <a:ext cx="439782" cy="162204"/>
                  <a:chOff x="3996933" y="5727040"/>
                  <a:chExt cx="439782" cy="162204"/>
                </a:xfrm>
              </p:grpSpPr>
              <p:grpSp>
                <p:nvGrpSpPr>
                  <p:cNvPr id="72" name="Group 71"/>
                  <p:cNvGrpSpPr/>
                  <p:nvPr/>
                </p:nvGrpSpPr>
                <p:grpSpPr>
                  <a:xfrm>
                    <a:off x="3996933" y="5727040"/>
                    <a:ext cx="388796" cy="162204"/>
                    <a:chOff x="3996933" y="5727040"/>
                    <a:chExt cx="388796" cy="162204"/>
                  </a:xfrm>
                </p:grpSpPr>
                <p:grpSp>
                  <p:nvGrpSpPr>
                    <p:cNvPr id="74" name="Group 73"/>
                    <p:cNvGrpSpPr/>
                    <p:nvPr/>
                  </p:nvGrpSpPr>
                  <p:grpSpPr>
                    <a:xfrm>
                      <a:off x="3996933" y="5727040"/>
                      <a:ext cx="388796" cy="161264"/>
                      <a:chOff x="3996933" y="5727040"/>
                      <a:chExt cx="388796" cy="161264"/>
                    </a:xfrm>
                  </p:grpSpPr>
                  <p:sp>
                    <p:nvSpPr>
                      <p:cNvPr id="76" name="Freeform 75"/>
                      <p:cNvSpPr/>
                      <p:nvPr/>
                    </p:nvSpPr>
                    <p:spPr>
                      <a:xfrm>
                        <a:off x="3996933" y="5727040"/>
                        <a:ext cx="61553" cy="161264"/>
                      </a:xfrm>
                      <a:custGeom>
                        <a:avLst/>
                        <a:gdLst>
                          <a:gd name="connsiteX0" fmla="*/ 55781 w 58956"/>
                          <a:gd name="connsiteY0" fmla="*/ 0 h 187325"/>
                          <a:gd name="connsiteX1" fmla="*/ 8156 w 58956"/>
                          <a:gd name="connsiteY1" fmla="*/ 47625 h 187325"/>
                          <a:gd name="connsiteX2" fmla="*/ 4981 w 58956"/>
                          <a:gd name="connsiteY2" fmla="*/ 139700 h 187325"/>
                          <a:gd name="connsiteX3" fmla="*/ 58956 w 58956"/>
                          <a:gd name="connsiteY3" fmla="*/ 187325 h 18732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58956" h="187325">
                            <a:moveTo>
                              <a:pt x="55781" y="0"/>
                            </a:moveTo>
                            <a:cubicBezTo>
                              <a:pt x="36202" y="12171"/>
                              <a:pt x="16623" y="24342"/>
                              <a:pt x="8156" y="47625"/>
                            </a:cubicBezTo>
                            <a:cubicBezTo>
                              <a:pt x="-311" y="70908"/>
                              <a:pt x="-3486" y="116417"/>
                              <a:pt x="4981" y="139700"/>
                            </a:cubicBezTo>
                            <a:cubicBezTo>
                              <a:pt x="13448" y="162983"/>
                              <a:pt x="36202" y="175154"/>
                              <a:pt x="58956" y="187325"/>
                            </a:cubicBezTo>
                          </a:path>
                        </a:pathLst>
                      </a:custGeom>
                      <a:noFill/>
                      <a:ln>
                        <a:solidFill>
                          <a:srgbClr val="0070C0"/>
                        </a:solidFill>
                        <a:prstDash val="sysDash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77" name="Straight Connector 76"/>
                      <p:cNvCxnSpPr/>
                      <p:nvPr/>
                    </p:nvCxnSpPr>
                    <p:spPr>
                      <a:xfrm>
                        <a:off x="4049608" y="5727040"/>
                        <a:ext cx="336121" cy="940"/>
                      </a:xfrm>
                      <a:prstGeom prst="line">
                        <a:avLst/>
                      </a:prstGeom>
                      <a:ln>
                        <a:solidFill>
                          <a:srgbClr val="0070C0"/>
                        </a:solidFill>
                        <a:prstDash val="sys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75" name="Straight Connector 74"/>
                    <p:cNvCxnSpPr/>
                    <p:nvPr/>
                  </p:nvCxnSpPr>
                  <p:spPr>
                    <a:xfrm>
                      <a:off x="4061027" y="5888304"/>
                      <a:ext cx="322052" cy="940"/>
                    </a:xfrm>
                    <a:prstGeom prst="line">
                      <a:avLst/>
                    </a:prstGeom>
                    <a:ln>
                      <a:solidFill>
                        <a:srgbClr val="0070C0"/>
                      </a:solidFill>
                      <a:prstDash val="sys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73" name="Freeform 72"/>
                  <p:cNvSpPr/>
                  <p:nvPr/>
                </p:nvSpPr>
                <p:spPr>
                  <a:xfrm flipH="1">
                    <a:off x="4375162" y="5727040"/>
                    <a:ext cx="61553" cy="161264"/>
                  </a:xfrm>
                  <a:custGeom>
                    <a:avLst/>
                    <a:gdLst>
                      <a:gd name="connsiteX0" fmla="*/ 55781 w 58956"/>
                      <a:gd name="connsiteY0" fmla="*/ 0 h 187325"/>
                      <a:gd name="connsiteX1" fmla="*/ 8156 w 58956"/>
                      <a:gd name="connsiteY1" fmla="*/ 47625 h 187325"/>
                      <a:gd name="connsiteX2" fmla="*/ 4981 w 58956"/>
                      <a:gd name="connsiteY2" fmla="*/ 139700 h 187325"/>
                      <a:gd name="connsiteX3" fmla="*/ 58956 w 58956"/>
                      <a:gd name="connsiteY3" fmla="*/ 187325 h 187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8956" h="187325">
                        <a:moveTo>
                          <a:pt x="55781" y="0"/>
                        </a:moveTo>
                        <a:cubicBezTo>
                          <a:pt x="36202" y="12171"/>
                          <a:pt x="16623" y="24342"/>
                          <a:pt x="8156" y="47625"/>
                        </a:cubicBezTo>
                        <a:cubicBezTo>
                          <a:pt x="-311" y="70908"/>
                          <a:pt x="-3486" y="116417"/>
                          <a:pt x="4981" y="139700"/>
                        </a:cubicBezTo>
                        <a:cubicBezTo>
                          <a:pt x="13448" y="162983"/>
                          <a:pt x="36202" y="175154"/>
                          <a:pt x="58956" y="187325"/>
                        </a:cubicBezTo>
                      </a:path>
                    </a:pathLst>
                  </a:custGeom>
                  <a:noFill/>
                  <a:ln>
                    <a:solidFill>
                      <a:srgbClr val="0070C0"/>
                    </a:solidFill>
                    <a:prstDash val="sys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78" name="Group 77"/>
                <p:cNvGrpSpPr/>
                <p:nvPr/>
              </p:nvGrpSpPr>
              <p:grpSpPr>
                <a:xfrm>
                  <a:off x="4812223" y="5532648"/>
                  <a:ext cx="439782" cy="162204"/>
                  <a:chOff x="3996933" y="5727040"/>
                  <a:chExt cx="439782" cy="162204"/>
                </a:xfrm>
              </p:grpSpPr>
              <p:grpSp>
                <p:nvGrpSpPr>
                  <p:cNvPr id="79" name="Group 78"/>
                  <p:cNvGrpSpPr/>
                  <p:nvPr/>
                </p:nvGrpSpPr>
                <p:grpSpPr>
                  <a:xfrm>
                    <a:off x="3996933" y="5727040"/>
                    <a:ext cx="388796" cy="162204"/>
                    <a:chOff x="3996933" y="5727040"/>
                    <a:chExt cx="388796" cy="162204"/>
                  </a:xfrm>
                </p:grpSpPr>
                <p:grpSp>
                  <p:nvGrpSpPr>
                    <p:cNvPr id="81" name="Group 80"/>
                    <p:cNvGrpSpPr/>
                    <p:nvPr/>
                  </p:nvGrpSpPr>
                  <p:grpSpPr>
                    <a:xfrm>
                      <a:off x="3996933" y="5727040"/>
                      <a:ext cx="388796" cy="155842"/>
                      <a:chOff x="3996933" y="5727040"/>
                      <a:chExt cx="388796" cy="155842"/>
                    </a:xfrm>
                  </p:grpSpPr>
                  <p:sp>
                    <p:nvSpPr>
                      <p:cNvPr id="83" name="Freeform 82"/>
                      <p:cNvSpPr/>
                      <p:nvPr/>
                    </p:nvSpPr>
                    <p:spPr>
                      <a:xfrm>
                        <a:off x="3996933" y="5727040"/>
                        <a:ext cx="61553" cy="155842"/>
                      </a:xfrm>
                      <a:custGeom>
                        <a:avLst/>
                        <a:gdLst>
                          <a:gd name="connsiteX0" fmla="*/ 55781 w 58956"/>
                          <a:gd name="connsiteY0" fmla="*/ 0 h 187325"/>
                          <a:gd name="connsiteX1" fmla="*/ 8156 w 58956"/>
                          <a:gd name="connsiteY1" fmla="*/ 47625 h 187325"/>
                          <a:gd name="connsiteX2" fmla="*/ 4981 w 58956"/>
                          <a:gd name="connsiteY2" fmla="*/ 139700 h 187325"/>
                          <a:gd name="connsiteX3" fmla="*/ 58956 w 58956"/>
                          <a:gd name="connsiteY3" fmla="*/ 187325 h 18732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58956" h="187325">
                            <a:moveTo>
                              <a:pt x="55781" y="0"/>
                            </a:moveTo>
                            <a:cubicBezTo>
                              <a:pt x="36202" y="12171"/>
                              <a:pt x="16623" y="24342"/>
                              <a:pt x="8156" y="47625"/>
                            </a:cubicBezTo>
                            <a:cubicBezTo>
                              <a:pt x="-311" y="70908"/>
                              <a:pt x="-3486" y="116417"/>
                              <a:pt x="4981" y="139700"/>
                            </a:cubicBezTo>
                            <a:cubicBezTo>
                              <a:pt x="13448" y="162983"/>
                              <a:pt x="36202" y="175154"/>
                              <a:pt x="58956" y="187325"/>
                            </a:cubicBezTo>
                          </a:path>
                        </a:pathLst>
                      </a:custGeom>
                      <a:noFill/>
                      <a:ln>
                        <a:solidFill>
                          <a:srgbClr val="0070C0"/>
                        </a:solidFill>
                        <a:prstDash val="sysDash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84" name="Straight Connector 83"/>
                      <p:cNvCxnSpPr/>
                      <p:nvPr/>
                    </p:nvCxnSpPr>
                    <p:spPr>
                      <a:xfrm>
                        <a:off x="4049608" y="5727040"/>
                        <a:ext cx="336121" cy="940"/>
                      </a:xfrm>
                      <a:prstGeom prst="line">
                        <a:avLst/>
                      </a:prstGeom>
                      <a:ln>
                        <a:solidFill>
                          <a:srgbClr val="0070C0"/>
                        </a:solidFill>
                        <a:prstDash val="sys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82" name="Straight Connector 81"/>
                    <p:cNvCxnSpPr>
                      <a:stCxn id="98" idx="2"/>
                    </p:cNvCxnSpPr>
                    <p:nvPr/>
                  </p:nvCxnSpPr>
                  <p:spPr>
                    <a:xfrm>
                      <a:off x="4006063" y="5882882"/>
                      <a:ext cx="377016" cy="6362"/>
                    </a:xfrm>
                    <a:prstGeom prst="line">
                      <a:avLst/>
                    </a:prstGeom>
                    <a:ln>
                      <a:solidFill>
                        <a:srgbClr val="0070C0"/>
                      </a:solidFill>
                      <a:prstDash val="sys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80" name="Freeform 79"/>
                  <p:cNvSpPr/>
                  <p:nvPr/>
                </p:nvSpPr>
                <p:spPr>
                  <a:xfrm flipH="1">
                    <a:off x="4375162" y="5727040"/>
                    <a:ext cx="61553" cy="161264"/>
                  </a:xfrm>
                  <a:custGeom>
                    <a:avLst/>
                    <a:gdLst>
                      <a:gd name="connsiteX0" fmla="*/ 55781 w 58956"/>
                      <a:gd name="connsiteY0" fmla="*/ 0 h 187325"/>
                      <a:gd name="connsiteX1" fmla="*/ 8156 w 58956"/>
                      <a:gd name="connsiteY1" fmla="*/ 47625 h 187325"/>
                      <a:gd name="connsiteX2" fmla="*/ 4981 w 58956"/>
                      <a:gd name="connsiteY2" fmla="*/ 139700 h 187325"/>
                      <a:gd name="connsiteX3" fmla="*/ 58956 w 58956"/>
                      <a:gd name="connsiteY3" fmla="*/ 187325 h 187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8956" h="187325">
                        <a:moveTo>
                          <a:pt x="55781" y="0"/>
                        </a:moveTo>
                        <a:cubicBezTo>
                          <a:pt x="36202" y="12171"/>
                          <a:pt x="16623" y="24342"/>
                          <a:pt x="8156" y="47625"/>
                        </a:cubicBezTo>
                        <a:cubicBezTo>
                          <a:pt x="-311" y="70908"/>
                          <a:pt x="-3486" y="116417"/>
                          <a:pt x="4981" y="139700"/>
                        </a:cubicBezTo>
                        <a:cubicBezTo>
                          <a:pt x="13448" y="162983"/>
                          <a:pt x="36202" y="175154"/>
                          <a:pt x="58956" y="187325"/>
                        </a:cubicBezTo>
                      </a:path>
                    </a:pathLst>
                  </a:custGeom>
                  <a:noFill/>
                  <a:ln>
                    <a:solidFill>
                      <a:srgbClr val="0070C0"/>
                    </a:solidFill>
                    <a:prstDash val="sys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cxnSp>
              <p:nvCxnSpPr>
                <p:cNvPr id="93" name="Straight Connector 92"/>
                <p:cNvCxnSpPr/>
                <p:nvPr/>
              </p:nvCxnSpPr>
              <p:spPr>
                <a:xfrm flipV="1">
                  <a:off x="4726747" y="5032855"/>
                  <a:ext cx="799880" cy="216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Straight Connector 93"/>
                <p:cNvCxnSpPr>
                  <a:stCxn id="98" idx="0"/>
                  <a:endCxn id="8" idx="3"/>
                </p:cNvCxnSpPr>
                <p:nvPr/>
              </p:nvCxnSpPr>
              <p:spPr>
                <a:xfrm flipH="1" flipV="1">
                  <a:off x="4725670" y="5032855"/>
                  <a:ext cx="23" cy="586262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8" name="Freeform 97"/>
                <p:cNvSpPr/>
                <p:nvPr/>
              </p:nvSpPr>
              <p:spPr>
                <a:xfrm>
                  <a:off x="4725693" y="5619117"/>
                  <a:ext cx="95660" cy="73012"/>
                </a:xfrm>
                <a:custGeom>
                  <a:avLst/>
                  <a:gdLst>
                    <a:gd name="connsiteX0" fmla="*/ 0 w 100013"/>
                    <a:gd name="connsiteY0" fmla="*/ 0 h 87715"/>
                    <a:gd name="connsiteX1" fmla="*/ 19050 w 100013"/>
                    <a:gd name="connsiteY1" fmla="*/ 80962 h 87715"/>
                    <a:gd name="connsiteX2" fmla="*/ 100013 w 100013"/>
                    <a:gd name="connsiteY2" fmla="*/ 83343 h 877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00013" h="87715">
                      <a:moveTo>
                        <a:pt x="0" y="0"/>
                      </a:moveTo>
                      <a:cubicBezTo>
                        <a:pt x="1190" y="33536"/>
                        <a:pt x="2381" y="67072"/>
                        <a:pt x="19050" y="80962"/>
                      </a:cubicBezTo>
                      <a:cubicBezTo>
                        <a:pt x="35719" y="94852"/>
                        <a:pt x="85726" y="82946"/>
                        <a:pt x="100013" y="83343"/>
                      </a:cubicBezTo>
                    </a:path>
                  </a:pathLst>
                </a:custGeom>
                <a:noFill/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00" name="Straight Connector 99"/>
                <p:cNvCxnSpPr/>
                <p:nvPr/>
              </p:nvCxnSpPr>
              <p:spPr>
                <a:xfrm flipV="1">
                  <a:off x="5119809" y="5200529"/>
                  <a:ext cx="202837" cy="122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Straight Connector 101"/>
                <p:cNvCxnSpPr/>
                <p:nvPr/>
              </p:nvCxnSpPr>
              <p:spPr>
                <a:xfrm flipV="1">
                  <a:off x="5053585" y="5366532"/>
                  <a:ext cx="799880" cy="216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Straight Connector 102"/>
                <p:cNvCxnSpPr/>
                <p:nvPr/>
              </p:nvCxnSpPr>
              <p:spPr>
                <a:xfrm flipV="1">
                  <a:off x="5056454" y="5526050"/>
                  <a:ext cx="799880" cy="216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Connector 110"/>
                <p:cNvCxnSpPr/>
                <p:nvPr/>
              </p:nvCxnSpPr>
              <p:spPr>
                <a:xfrm flipH="1">
                  <a:off x="5633499" y="5455122"/>
                  <a:ext cx="82031" cy="70928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Straight Connector 113"/>
                <p:cNvCxnSpPr/>
                <p:nvPr/>
              </p:nvCxnSpPr>
              <p:spPr>
                <a:xfrm>
                  <a:off x="5635966" y="5369696"/>
                  <a:ext cx="82031" cy="70928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Straight Connector 114"/>
                <p:cNvCxnSpPr/>
                <p:nvPr/>
              </p:nvCxnSpPr>
              <p:spPr>
                <a:xfrm flipV="1">
                  <a:off x="5709391" y="5434411"/>
                  <a:ext cx="799880" cy="216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Straight Connector 115"/>
                <p:cNvCxnSpPr/>
                <p:nvPr/>
              </p:nvCxnSpPr>
              <p:spPr>
                <a:xfrm flipV="1">
                  <a:off x="5708812" y="5449124"/>
                  <a:ext cx="799880" cy="216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7" name="Oval 116"/>
                <p:cNvSpPr/>
                <p:nvPr/>
              </p:nvSpPr>
              <p:spPr>
                <a:xfrm>
                  <a:off x="6417685" y="5126605"/>
                  <a:ext cx="377049" cy="291868"/>
                </a:xfrm>
                <a:prstGeom prst="ellipse">
                  <a:avLst/>
                </a:prstGeom>
                <a:noFill/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8" name="Oval 117"/>
                <p:cNvSpPr/>
                <p:nvPr/>
              </p:nvSpPr>
              <p:spPr>
                <a:xfrm>
                  <a:off x="7631355" y="4859265"/>
                  <a:ext cx="323187" cy="282705"/>
                </a:xfrm>
                <a:prstGeom prst="ellipse">
                  <a:avLst/>
                </a:prstGeom>
                <a:noFill/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19" name="Straight Connector 118"/>
                <p:cNvCxnSpPr>
                  <a:stCxn id="117" idx="0"/>
                  <a:endCxn id="118" idx="4"/>
                </p:cNvCxnSpPr>
                <p:nvPr/>
              </p:nvCxnSpPr>
              <p:spPr>
                <a:xfrm>
                  <a:off x="6606210" y="5126605"/>
                  <a:ext cx="1186739" cy="15365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7" name="Freeform 126"/>
                <p:cNvSpPr/>
                <p:nvPr/>
              </p:nvSpPr>
              <p:spPr>
                <a:xfrm>
                  <a:off x="6491287" y="5429250"/>
                  <a:ext cx="340812" cy="135866"/>
                </a:xfrm>
                <a:custGeom>
                  <a:avLst/>
                  <a:gdLst>
                    <a:gd name="connsiteX0" fmla="*/ 0 w 361950"/>
                    <a:gd name="connsiteY0" fmla="*/ 0 h 119063"/>
                    <a:gd name="connsiteX1" fmla="*/ 166687 w 361950"/>
                    <a:gd name="connsiteY1" fmla="*/ 23813 h 119063"/>
                    <a:gd name="connsiteX2" fmla="*/ 361950 w 361950"/>
                    <a:gd name="connsiteY2" fmla="*/ 119063 h 119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61950" h="119063">
                      <a:moveTo>
                        <a:pt x="0" y="0"/>
                      </a:moveTo>
                      <a:cubicBezTo>
                        <a:pt x="53181" y="1984"/>
                        <a:pt x="106362" y="3969"/>
                        <a:pt x="166687" y="23813"/>
                      </a:cubicBezTo>
                      <a:cubicBezTo>
                        <a:pt x="227012" y="43657"/>
                        <a:pt x="329406" y="106363"/>
                        <a:pt x="361950" y="119063"/>
                      </a:cubicBezTo>
                    </a:path>
                  </a:pathLst>
                </a:custGeom>
                <a:noFill/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63" name="Straight Connector 162"/>
                <p:cNvCxnSpPr>
                  <a:stCxn id="117" idx="4"/>
                </p:cNvCxnSpPr>
                <p:nvPr/>
              </p:nvCxnSpPr>
              <p:spPr>
                <a:xfrm>
                  <a:off x="6606210" y="5418473"/>
                  <a:ext cx="235592" cy="146643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6" name="Straight Connector 165"/>
                <p:cNvCxnSpPr>
                  <a:stCxn id="3" idx="3"/>
                </p:cNvCxnSpPr>
                <p:nvPr/>
              </p:nvCxnSpPr>
              <p:spPr>
                <a:xfrm flipV="1">
                  <a:off x="7069531" y="4762500"/>
                  <a:ext cx="460835" cy="3645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/>
                <p:cNvCxnSpPr>
                  <a:endCxn id="118" idx="0"/>
                </p:cNvCxnSpPr>
                <p:nvPr/>
              </p:nvCxnSpPr>
              <p:spPr>
                <a:xfrm>
                  <a:off x="7521183" y="4762500"/>
                  <a:ext cx="271766" cy="96765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0" name="Freeform 169"/>
                <p:cNvSpPr/>
                <p:nvPr/>
              </p:nvSpPr>
              <p:spPr>
                <a:xfrm>
                  <a:off x="6518974" y="4397075"/>
                  <a:ext cx="1756043" cy="1474423"/>
                </a:xfrm>
                <a:custGeom>
                  <a:avLst/>
                  <a:gdLst>
                    <a:gd name="connsiteX0" fmla="*/ 0 w 1756043"/>
                    <a:gd name="connsiteY0" fmla="*/ 1050152 h 1474423"/>
                    <a:gd name="connsiteX1" fmla="*/ 204788 w 1756043"/>
                    <a:gd name="connsiteY1" fmla="*/ 1107302 h 1474423"/>
                    <a:gd name="connsiteX2" fmla="*/ 457200 w 1756043"/>
                    <a:gd name="connsiteY2" fmla="*/ 1283515 h 1474423"/>
                    <a:gd name="connsiteX3" fmla="*/ 600075 w 1756043"/>
                    <a:gd name="connsiteY3" fmla="*/ 1378765 h 1474423"/>
                    <a:gd name="connsiteX4" fmla="*/ 800100 w 1756043"/>
                    <a:gd name="connsiteY4" fmla="*/ 1445440 h 1474423"/>
                    <a:gd name="connsiteX5" fmla="*/ 1023938 w 1756043"/>
                    <a:gd name="connsiteY5" fmla="*/ 1474015 h 1474423"/>
                    <a:gd name="connsiteX6" fmla="*/ 1266825 w 1756043"/>
                    <a:gd name="connsiteY6" fmla="*/ 1426390 h 1474423"/>
                    <a:gd name="connsiteX7" fmla="*/ 1443038 w 1756043"/>
                    <a:gd name="connsiteY7" fmla="*/ 1316852 h 1474423"/>
                    <a:gd name="connsiteX8" fmla="*/ 1624013 w 1756043"/>
                    <a:gd name="connsiteY8" fmla="*/ 1135877 h 1474423"/>
                    <a:gd name="connsiteX9" fmla="*/ 1733550 w 1756043"/>
                    <a:gd name="connsiteY9" fmla="*/ 912040 h 1474423"/>
                    <a:gd name="connsiteX10" fmla="*/ 1752600 w 1756043"/>
                    <a:gd name="connsiteY10" fmla="*/ 645340 h 1474423"/>
                    <a:gd name="connsiteX11" fmla="*/ 1685925 w 1756043"/>
                    <a:gd name="connsiteY11" fmla="*/ 421502 h 1474423"/>
                    <a:gd name="connsiteX12" fmla="*/ 1514475 w 1756043"/>
                    <a:gd name="connsiteY12" fmla="*/ 197665 h 1474423"/>
                    <a:gd name="connsiteX13" fmla="*/ 1371600 w 1756043"/>
                    <a:gd name="connsiteY13" fmla="*/ 88127 h 1474423"/>
                    <a:gd name="connsiteX14" fmla="*/ 1114425 w 1756043"/>
                    <a:gd name="connsiteY14" fmla="*/ 7165 h 1474423"/>
                    <a:gd name="connsiteX15" fmla="*/ 952500 w 1756043"/>
                    <a:gd name="connsiteY15" fmla="*/ 2402 h 14744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756043" h="1474423">
                      <a:moveTo>
                        <a:pt x="0" y="1050152"/>
                      </a:moveTo>
                      <a:cubicBezTo>
                        <a:pt x="64294" y="1059280"/>
                        <a:pt x="128588" y="1068408"/>
                        <a:pt x="204788" y="1107302"/>
                      </a:cubicBezTo>
                      <a:cubicBezTo>
                        <a:pt x="280988" y="1146196"/>
                        <a:pt x="391319" y="1238271"/>
                        <a:pt x="457200" y="1283515"/>
                      </a:cubicBezTo>
                      <a:cubicBezTo>
                        <a:pt x="523081" y="1328759"/>
                        <a:pt x="542925" y="1351778"/>
                        <a:pt x="600075" y="1378765"/>
                      </a:cubicBezTo>
                      <a:cubicBezTo>
                        <a:pt x="657225" y="1405752"/>
                        <a:pt x="729456" y="1429565"/>
                        <a:pt x="800100" y="1445440"/>
                      </a:cubicBezTo>
                      <a:cubicBezTo>
                        <a:pt x="870744" y="1461315"/>
                        <a:pt x="946151" y="1477190"/>
                        <a:pt x="1023938" y="1474015"/>
                      </a:cubicBezTo>
                      <a:cubicBezTo>
                        <a:pt x="1101725" y="1470840"/>
                        <a:pt x="1196975" y="1452584"/>
                        <a:pt x="1266825" y="1426390"/>
                      </a:cubicBezTo>
                      <a:cubicBezTo>
                        <a:pt x="1336675" y="1400196"/>
                        <a:pt x="1383507" y="1365271"/>
                        <a:pt x="1443038" y="1316852"/>
                      </a:cubicBezTo>
                      <a:cubicBezTo>
                        <a:pt x="1502569" y="1268433"/>
                        <a:pt x="1575594" y="1203346"/>
                        <a:pt x="1624013" y="1135877"/>
                      </a:cubicBezTo>
                      <a:cubicBezTo>
                        <a:pt x="1672432" y="1068408"/>
                        <a:pt x="1712119" y="993796"/>
                        <a:pt x="1733550" y="912040"/>
                      </a:cubicBezTo>
                      <a:cubicBezTo>
                        <a:pt x="1754981" y="830284"/>
                        <a:pt x="1760537" y="727096"/>
                        <a:pt x="1752600" y="645340"/>
                      </a:cubicBezTo>
                      <a:cubicBezTo>
                        <a:pt x="1744663" y="563584"/>
                        <a:pt x="1725612" y="496114"/>
                        <a:pt x="1685925" y="421502"/>
                      </a:cubicBezTo>
                      <a:cubicBezTo>
                        <a:pt x="1646238" y="346890"/>
                        <a:pt x="1566862" y="253227"/>
                        <a:pt x="1514475" y="197665"/>
                      </a:cubicBezTo>
                      <a:cubicBezTo>
                        <a:pt x="1462088" y="142103"/>
                        <a:pt x="1438275" y="119877"/>
                        <a:pt x="1371600" y="88127"/>
                      </a:cubicBezTo>
                      <a:cubicBezTo>
                        <a:pt x="1304925" y="56377"/>
                        <a:pt x="1184275" y="21452"/>
                        <a:pt x="1114425" y="7165"/>
                      </a:cubicBezTo>
                      <a:cubicBezTo>
                        <a:pt x="1044575" y="-7122"/>
                        <a:pt x="975519" y="4783"/>
                        <a:pt x="952500" y="2402"/>
                      </a:cubicBezTo>
                    </a:path>
                  </a:pathLst>
                </a:custGeom>
                <a:noFill/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4" name="Freeform 173"/>
                <p:cNvSpPr/>
                <p:nvPr/>
              </p:nvSpPr>
              <p:spPr>
                <a:xfrm>
                  <a:off x="7071021" y="4535675"/>
                  <a:ext cx="442913" cy="219089"/>
                </a:xfrm>
                <a:custGeom>
                  <a:avLst/>
                  <a:gdLst>
                    <a:gd name="connsiteX0" fmla="*/ 0 w 442913"/>
                    <a:gd name="connsiteY0" fmla="*/ 209564 h 219089"/>
                    <a:gd name="connsiteX1" fmla="*/ 57150 w 442913"/>
                    <a:gd name="connsiteY1" fmla="*/ 204801 h 219089"/>
                    <a:gd name="connsiteX2" fmla="*/ 109538 w 442913"/>
                    <a:gd name="connsiteY2" fmla="*/ 171464 h 219089"/>
                    <a:gd name="connsiteX3" fmla="*/ 128588 w 442913"/>
                    <a:gd name="connsiteY3" fmla="*/ 61926 h 219089"/>
                    <a:gd name="connsiteX4" fmla="*/ 176213 w 442913"/>
                    <a:gd name="connsiteY4" fmla="*/ 9539 h 219089"/>
                    <a:gd name="connsiteX5" fmla="*/ 228600 w 442913"/>
                    <a:gd name="connsiteY5" fmla="*/ 14 h 219089"/>
                    <a:gd name="connsiteX6" fmla="*/ 309563 w 442913"/>
                    <a:gd name="connsiteY6" fmla="*/ 9539 h 219089"/>
                    <a:gd name="connsiteX7" fmla="*/ 357188 w 442913"/>
                    <a:gd name="connsiteY7" fmla="*/ 52401 h 219089"/>
                    <a:gd name="connsiteX8" fmla="*/ 371475 w 442913"/>
                    <a:gd name="connsiteY8" fmla="*/ 104789 h 219089"/>
                    <a:gd name="connsiteX9" fmla="*/ 371475 w 442913"/>
                    <a:gd name="connsiteY9" fmla="*/ 166701 h 219089"/>
                    <a:gd name="connsiteX10" fmla="*/ 442913 w 442913"/>
                    <a:gd name="connsiteY10" fmla="*/ 219089 h 219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42913" h="219089">
                      <a:moveTo>
                        <a:pt x="0" y="209564"/>
                      </a:moveTo>
                      <a:cubicBezTo>
                        <a:pt x="19447" y="210357"/>
                        <a:pt x="38894" y="211151"/>
                        <a:pt x="57150" y="204801"/>
                      </a:cubicBezTo>
                      <a:cubicBezTo>
                        <a:pt x="75406" y="198451"/>
                        <a:pt x="97632" y="195276"/>
                        <a:pt x="109538" y="171464"/>
                      </a:cubicBezTo>
                      <a:cubicBezTo>
                        <a:pt x="121444" y="147652"/>
                        <a:pt x="117476" y="88913"/>
                        <a:pt x="128588" y="61926"/>
                      </a:cubicBezTo>
                      <a:cubicBezTo>
                        <a:pt x="139700" y="34939"/>
                        <a:pt x="159544" y="19858"/>
                        <a:pt x="176213" y="9539"/>
                      </a:cubicBezTo>
                      <a:cubicBezTo>
                        <a:pt x="192882" y="-780"/>
                        <a:pt x="206375" y="14"/>
                        <a:pt x="228600" y="14"/>
                      </a:cubicBezTo>
                      <a:cubicBezTo>
                        <a:pt x="250825" y="14"/>
                        <a:pt x="288132" y="808"/>
                        <a:pt x="309563" y="9539"/>
                      </a:cubicBezTo>
                      <a:cubicBezTo>
                        <a:pt x="330994" y="18270"/>
                        <a:pt x="346869" y="36526"/>
                        <a:pt x="357188" y="52401"/>
                      </a:cubicBezTo>
                      <a:cubicBezTo>
                        <a:pt x="367507" y="68276"/>
                        <a:pt x="369094" y="85739"/>
                        <a:pt x="371475" y="104789"/>
                      </a:cubicBezTo>
                      <a:cubicBezTo>
                        <a:pt x="373856" y="123839"/>
                        <a:pt x="359569" y="147651"/>
                        <a:pt x="371475" y="166701"/>
                      </a:cubicBezTo>
                      <a:cubicBezTo>
                        <a:pt x="383381" y="185751"/>
                        <a:pt x="413147" y="202420"/>
                        <a:pt x="442913" y="219089"/>
                      </a:cubicBezTo>
                    </a:path>
                  </a:pathLst>
                </a:custGeom>
                <a:noFill/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5" name="Freeform 144"/>
                <p:cNvSpPr/>
                <p:nvPr/>
              </p:nvSpPr>
              <p:spPr>
                <a:xfrm flipV="1">
                  <a:off x="7150299" y="4762500"/>
                  <a:ext cx="314626" cy="187024"/>
                </a:xfrm>
                <a:custGeom>
                  <a:avLst/>
                  <a:gdLst>
                    <a:gd name="connsiteX0" fmla="*/ 0 w 442913"/>
                    <a:gd name="connsiteY0" fmla="*/ 209564 h 219089"/>
                    <a:gd name="connsiteX1" fmla="*/ 57150 w 442913"/>
                    <a:gd name="connsiteY1" fmla="*/ 204801 h 219089"/>
                    <a:gd name="connsiteX2" fmla="*/ 109538 w 442913"/>
                    <a:gd name="connsiteY2" fmla="*/ 171464 h 219089"/>
                    <a:gd name="connsiteX3" fmla="*/ 128588 w 442913"/>
                    <a:gd name="connsiteY3" fmla="*/ 61926 h 219089"/>
                    <a:gd name="connsiteX4" fmla="*/ 176213 w 442913"/>
                    <a:gd name="connsiteY4" fmla="*/ 9539 h 219089"/>
                    <a:gd name="connsiteX5" fmla="*/ 228600 w 442913"/>
                    <a:gd name="connsiteY5" fmla="*/ 14 h 219089"/>
                    <a:gd name="connsiteX6" fmla="*/ 309563 w 442913"/>
                    <a:gd name="connsiteY6" fmla="*/ 9539 h 219089"/>
                    <a:gd name="connsiteX7" fmla="*/ 357188 w 442913"/>
                    <a:gd name="connsiteY7" fmla="*/ 52401 h 219089"/>
                    <a:gd name="connsiteX8" fmla="*/ 371475 w 442913"/>
                    <a:gd name="connsiteY8" fmla="*/ 104789 h 219089"/>
                    <a:gd name="connsiteX9" fmla="*/ 371475 w 442913"/>
                    <a:gd name="connsiteY9" fmla="*/ 166701 h 219089"/>
                    <a:gd name="connsiteX10" fmla="*/ 442913 w 442913"/>
                    <a:gd name="connsiteY10" fmla="*/ 219089 h 219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42913" h="219089">
                      <a:moveTo>
                        <a:pt x="0" y="209564"/>
                      </a:moveTo>
                      <a:cubicBezTo>
                        <a:pt x="19447" y="210357"/>
                        <a:pt x="38894" y="211151"/>
                        <a:pt x="57150" y="204801"/>
                      </a:cubicBezTo>
                      <a:cubicBezTo>
                        <a:pt x="75406" y="198451"/>
                        <a:pt x="97632" y="195276"/>
                        <a:pt x="109538" y="171464"/>
                      </a:cubicBezTo>
                      <a:cubicBezTo>
                        <a:pt x="121444" y="147652"/>
                        <a:pt x="117476" y="88913"/>
                        <a:pt x="128588" y="61926"/>
                      </a:cubicBezTo>
                      <a:cubicBezTo>
                        <a:pt x="139700" y="34939"/>
                        <a:pt x="159544" y="19858"/>
                        <a:pt x="176213" y="9539"/>
                      </a:cubicBezTo>
                      <a:cubicBezTo>
                        <a:pt x="192882" y="-780"/>
                        <a:pt x="206375" y="14"/>
                        <a:pt x="228600" y="14"/>
                      </a:cubicBezTo>
                      <a:cubicBezTo>
                        <a:pt x="250825" y="14"/>
                        <a:pt x="288132" y="808"/>
                        <a:pt x="309563" y="9539"/>
                      </a:cubicBezTo>
                      <a:cubicBezTo>
                        <a:pt x="330994" y="18270"/>
                        <a:pt x="346869" y="36526"/>
                        <a:pt x="357188" y="52401"/>
                      </a:cubicBezTo>
                      <a:cubicBezTo>
                        <a:pt x="367507" y="68276"/>
                        <a:pt x="369094" y="85739"/>
                        <a:pt x="371475" y="104789"/>
                      </a:cubicBezTo>
                      <a:cubicBezTo>
                        <a:pt x="373856" y="123839"/>
                        <a:pt x="359569" y="147651"/>
                        <a:pt x="371475" y="166701"/>
                      </a:cubicBezTo>
                      <a:cubicBezTo>
                        <a:pt x="383381" y="185751"/>
                        <a:pt x="413147" y="202420"/>
                        <a:pt x="442913" y="219089"/>
                      </a:cubicBezTo>
                    </a:path>
                  </a:pathLst>
                </a:custGeom>
                <a:noFill/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76" name="Straight Connector 175"/>
                <p:cNvCxnSpPr>
                  <a:stCxn id="170" idx="15"/>
                </p:cNvCxnSpPr>
                <p:nvPr/>
              </p:nvCxnSpPr>
              <p:spPr>
                <a:xfrm flipH="1">
                  <a:off x="3433180" y="4399477"/>
                  <a:ext cx="4038294" cy="519442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Straight Connector 180"/>
                <p:cNvCxnSpPr>
                  <a:stCxn id="170" idx="6"/>
                </p:cNvCxnSpPr>
                <p:nvPr/>
              </p:nvCxnSpPr>
              <p:spPr>
                <a:xfrm flipV="1">
                  <a:off x="7785799" y="5565116"/>
                  <a:ext cx="920051" cy="25834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86" name="TextBox 185"/>
              <p:cNvSpPr txBox="1"/>
              <p:nvPr/>
            </p:nvSpPr>
            <p:spPr>
              <a:xfrm>
                <a:off x="1621231" y="4313603"/>
                <a:ext cx="178426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/>
                  <a:t>Drive beam injector</a:t>
                </a:r>
                <a:endParaRPr lang="en-GB" sz="1200" dirty="0"/>
              </a:p>
            </p:txBody>
          </p:sp>
          <p:sp>
            <p:nvSpPr>
              <p:cNvPr id="157" name="TextBox 156"/>
              <p:cNvSpPr txBox="1"/>
              <p:nvPr/>
            </p:nvSpPr>
            <p:spPr>
              <a:xfrm>
                <a:off x="2913046" y="5076859"/>
                <a:ext cx="178426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/>
                  <a:t>Main beam injector</a:t>
                </a:r>
                <a:endParaRPr lang="en-GB" sz="1200" dirty="0"/>
              </a:p>
            </p:txBody>
          </p:sp>
          <p:sp>
            <p:nvSpPr>
              <p:cNvPr id="158" name="TextBox 157"/>
              <p:cNvSpPr txBox="1"/>
              <p:nvPr/>
            </p:nvSpPr>
            <p:spPr>
              <a:xfrm>
                <a:off x="9029111" y="4575619"/>
                <a:ext cx="146758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/>
                  <a:t>Experimental buildings</a:t>
                </a:r>
                <a:endParaRPr lang="en-GB" sz="1200" dirty="0"/>
              </a:p>
            </p:txBody>
          </p:sp>
          <p:cxnSp>
            <p:nvCxnSpPr>
              <p:cNvPr id="188" name="Straight Arrow Connector 187"/>
              <p:cNvCxnSpPr/>
              <p:nvPr/>
            </p:nvCxnSpPr>
            <p:spPr>
              <a:xfrm>
                <a:off x="1621231" y="4326773"/>
                <a:ext cx="544830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9"/>
              <p:cNvCxnSpPr/>
              <p:nvPr/>
            </p:nvCxnSpPr>
            <p:spPr>
              <a:xfrm>
                <a:off x="7069531" y="4144253"/>
                <a:ext cx="0" cy="33869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Straight Connector 191"/>
              <p:cNvCxnSpPr/>
              <p:nvPr/>
            </p:nvCxnSpPr>
            <p:spPr>
              <a:xfrm>
                <a:off x="1624845" y="4144253"/>
                <a:ext cx="0" cy="33869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1" name="TextBox 130"/>
              <p:cNvSpPr txBox="1"/>
              <p:nvPr/>
            </p:nvSpPr>
            <p:spPr>
              <a:xfrm>
                <a:off x="3927459" y="4018557"/>
                <a:ext cx="112612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/>
                  <a:t>2140m</a:t>
                </a:r>
                <a:endParaRPr lang="en-GB" sz="1400" dirty="0"/>
              </a:p>
            </p:txBody>
          </p:sp>
          <p:cxnSp>
            <p:nvCxnSpPr>
              <p:cNvPr id="193" name="Straight Connector 192"/>
              <p:cNvCxnSpPr/>
              <p:nvPr/>
            </p:nvCxnSpPr>
            <p:spPr>
              <a:xfrm flipH="1">
                <a:off x="1621231" y="5029495"/>
                <a:ext cx="6230" cy="73683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Straight Connector 193"/>
              <p:cNvCxnSpPr/>
              <p:nvPr/>
            </p:nvCxnSpPr>
            <p:spPr>
              <a:xfrm flipH="1">
                <a:off x="2796496" y="5519732"/>
                <a:ext cx="5835" cy="24793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Straight Arrow Connector 194"/>
              <p:cNvCxnSpPr/>
              <p:nvPr/>
            </p:nvCxnSpPr>
            <p:spPr>
              <a:xfrm>
                <a:off x="1610436" y="5631869"/>
                <a:ext cx="118110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6" name="TextBox 195"/>
              <p:cNvSpPr txBox="1"/>
              <p:nvPr/>
            </p:nvSpPr>
            <p:spPr>
              <a:xfrm>
                <a:off x="1914837" y="5601469"/>
                <a:ext cx="79007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/>
                  <a:t>420m</a:t>
                </a:r>
                <a:endParaRPr lang="en-GB" sz="1400" dirty="0"/>
              </a:p>
            </p:txBody>
          </p:sp>
          <p:cxnSp>
            <p:nvCxnSpPr>
              <p:cNvPr id="139" name="Straight Connector 138"/>
              <p:cNvCxnSpPr/>
              <p:nvPr/>
            </p:nvCxnSpPr>
            <p:spPr>
              <a:xfrm>
                <a:off x="2493010" y="5181487"/>
                <a:ext cx="0" cy="30365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8" name="TextBox 197"/>
              <p:cNvSpPr txBox="1"/>
              <p:nvPr/>
            </p:nvSpPr>
            <p:spPr>
              <a:xfrm>
                <a:off x="3309963" y="5361229"/>
                <a:ext cx="79007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/>
                  <a:t>880m</a:t>
                </a:r>
                <a:endParaRPr lang="en-GB" sz="1400" dirty="0"/>
              </a:p>
            </p:txBody>
          </p:sp>
          <p:cxnSp>
            <p:nvCxnSpPr>
              <p:cNvPr id="199" name="Straight Arrow Connector 198"/>
              <p:cNvCxnSpPr/>
              <p:nvPr/>
            </p:nvCxnSpPr>
            <p:spPr>
              <a:xfrm flipV="1">
                <a:off x="2493010" y="5372483"/>
                <a:ext cx="2232660" cy="5397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Straight Connector 200"/>
              <p:cNvCxnSpPr/>
              <p:nvPr/>
            </p:nvCxnSpPr>
            <p:spPr>
              <a:xfrm flipV="1">
                <a:off x="1621231" y="4923325"/>
                <a:ext cx="7362982" cy="3049"/>
              </a:xfrm>
              <a:prstGeom prst="line">
                <a:avLst/>
              </a:prstGeom>
              <a:ln>
                <a:solidFill>
                  <a:srgbClr val="0070C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5" name="Rectangle 94"/>
          <p:cNvSpPr/>
          <p:nvPr/>
        </p:nvSpPr>
        <p:spPr>
          <a:xfrm>
            <a:off x="5188823" y="5741783"/>
            <a:ext cx="80962" cy="78581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Rectangle 95"/>
          <p:cNvSpPr/>
          <p:nvPr/>
        </p:nvSpPr>
        <p:spPr>
          <a:xfrm>
            <a:off x="5269785" y="5741783"/>
            <a:ext cx="45719" cy="78581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Rectangle 96"/>
          <p:cNvSpPr/>
          <p:nvPr/>
        </p:nvSpPr>
        <p:spPr>
          <a:xfrm>
            <a:off x="4963500" y="5406565"/>
            <a:ext cx="80962" cy="78581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Rectangle 98"/>
          <p:cNvSpPr/>
          <p:nvPr/>
        </p:nvSpPr>
        <p:spPr>
          <a:xfrm>
            <a:off x="4917781" y="5406564"/>
            <a:ext cx="45719" cy="78581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Freeform 100"/>
          <p:cNvSpPr/>
          <p:nvPr/>
        </p:nvSpPr>
        <p:spPr>
          <a:xfrm>
            <a:off x="5118985" y="5705361"/>
            <a:ext cx="61553" cy="161264"/>
          </a:xfrm>
          <a:custGeom>
            <a:avLst/>
            <a:gdLst>
              <a:gd name="connsiteX0" fmla="*/ 55781 w 58956"/>
              <a:gd name="connsiteY0" fmla="*/ 0 h 187325"/>
              <a:gd name="connsiteX1" fmla="*/ 8156 w 58956"/>
              <a:gd name="connsiteY1" fmla="*/ 47625 h 187325"/>
              <a:gd name="connsiteX2" fmla="*/ 4981 w 58956"/>
              <a:gd name="connsiteY2" fmla="*/ 139700 h 187325"/>
              <a:gd name="connsiteX3" fmla="*/ 58956 w 58956"/>
              <a:gd name="connsiteY3" fmla="*/ 187325 h 187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956" h="187325">
                <a:moveTo>
                  <a:pt x="55781" y="0"/>
                </a:moveTo>
                <a:cubicBezTo>
                  <a:pt x="36202" y="12171"/>
                  <a:pt x="16623" y="24342"/>
                  <a:pt x="8156" y="47625"/>
                </a:cubicBezTo>
                <a:cubicBezTo>
                  <a:pt x="-311" y="70908"/>
                  <a:pt x="-3486" y="116417"/>
                  <a:pt x="4981" y="139700"/>
                </a:cubicBezTo>
                <a:cubicBezTo>
                  <a:pt x="13448" y="162983"/>
                  <a:pt x="36202" y="175154"/>
                  <a:pt x="58956" y="187325"/>
                </a:cubicBezTo>
              </a:path>
            </a:pathLst>
          </a:custGeom>
          <a:noFill/>
          <a:ln>
            <a:solidFill>
              <a:schemeClr val="tx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4" name="Straight Connector 103"/>
          <p:cNvCxnSpPr/>
          <p:nvPr/>
        </p:nvCxnSpPr>
        <p:spPr>
          <a:xfrm>
            <a:off x="5171660" y="5705361"/>
            <a:ext cx="336121" cy="94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>
            <a:off x="5183079" y="5866625"/>
            <a:ext cx="322052" cy="94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 flipV="1">
            <a:off x="4723268" y="5644195"/>
            <a:ext cx="2425" cy="137986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Freeform 105"/>
          <p:cNvSpPr/>
          <p:nvPr/>
        </p:nvSpPr>
        <p:spPr>
          <a:xfrm flipH="1">
            <a:off x="5497214" y="5705361"/>
            <a:ext cx="61553" cy="161264"/>
          </a:xfrm>
          <a:custGeom>
            <a:avLst/>
            <a:gdLst>
              <a:gd name="connsiteX0" fmla="*/ 55781 w 58956"/>
              <a:gd name="connsiteY0" fmla="*/ 0 h 187325"/>
              <a:gd name="connsiteX1" fmla="*/ 8156 w 58956"/>
              <a:gd name="connsiteY1" fmla="*/ 47625 h 187325"/>
              <a:gd name="connsiteX2" fmla="*/ 4981 w 58956"/>
              <a:gd name="connsiteY2" fmla="*/ 139700 h 187325"/>
              <a:gd name="connsiteX3" fmla="*/ 58956 w 58956"/>
              <a:gd name="connsiteY3" fmla="*/ 187325 h 187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956" h="187325">
                <a:moveTo>
                  <a:pt x="55781" y="0"/>
                </a:moveTo>
                <a:cubicBezTo>
                  <a:pt x="36202" y="12171"/>
                  <a:pt x="16623" y="24342"/>
                  <a:pt x="8156" y="47625"/>
                </a:cubicBezTo>
                <a:cubicBezTo>
                  <a:pt x="-311" y="70908"/>
                  <a:pt x="-3486" y="116417"/>
                  <a:pt x="4981" y="139700"/>
                </a:cubicBezTo>
                <a:cubicBezTo>
                  <a:pt x="13448" y="162983"/>
                  <a:pt x="36202" y="175154"/>
                  <a:pt x="58956" y="187325"/>
                </a:cubicBezTo>
              </a:path>
            </a:pathLst>
          </a:custGeom>
          <a:noFill/>
          <a:ln>
            <a:solidFill>
              <a:schemeClr val="tx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8" name="Straight Connector 107"/>
          <p:cNvCxnSpPr/>
          <p:nvPr/>
        </p:nvCxnSpPr>
        <p:spPr>
          <a:xfrm>
            <a:off x="4824099" y="5861935"/>
            <a:ext cx="336121" cy="94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Freeform 108"/>
          <p:cNvSpPr/>
          <p:nvPr/>
        </p:nvSpPr>
        <p:spPr>
          <a:xfrm>
            <a:off x="4725898" y="5788923"/>
            <a:ext cx="95660" cy="73012"/>
          </a:xfrm>
          <a:custGeom>
            <a:avLst/>
            <a:gdLst>
              <a:gd name="connsiteX0" fmla="*/ 0 w 100013"/>
              <a:gd name="connsiteY0" fmla="*/ 0 h 87715"/>
              <a:gd name="connsiteX1" fmla="*/ 19050 w 100013"/>
              <a:gd name="connsiteY1" fmla="*/ 80962 h 87715"/>
              <a:gd name="connsiteX2" fmla="*/ 100013 w 100013"/>
              <a:gd name="connsiteY2" fmla="*/ 83343 h 87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13" h="87715">
                <a:moveTo>
                  <a:pt x="0" y="0"/>
                </a:moveTo>
                <a:cubicBezTo>
                  <a:pt x="1190" y="33536"/>
                  <a:pt x="2381" y="67072"/>
                  <a:pt x="19050" y="80962"/>
                </a:cubicBezTo>
                <a:cubicBezTo>
                  <a:pt x="35719" y="94852"/>
                  <a:pt x="85726" y="82946"/>
                  <a:pt x="100013" y="83343"/>
                </a:cubicBezTo>
              </a:path>
            </a:pathLst>
          </a:custGeom>
          <a:noFill/>
          <a:ln>
            <a:solidFill>
              <a:schemeClr val="tx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" name="Oval 109"/>
          <p:cNvSpPr/>
          <p:nvPr/>
        </p:nvSpPr>
        <p:spPr>
          <a:xfrm>
            <a:off x="5065191" y="5365419"/>
            <a:ext cx="155569" cy="16063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1594123" y="6301312"/>
            <a:ext cx="597877" cy="556688"/>
          </a:xfrm>
        </p:spPr>
        <p:txBody>
          <a:bodyPr/>
          <a:lstStyle/>
          <a:p>
            <a:fld id="{6D22F896-40B5-4ADD-8801-0D06FADFA09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888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Oval 496"/>
          <p:cNvSpPr/>
          <p:nvPr/>
        </p:nvSpPr>
        <p:spPr>
          <a:xfrm>
            <a:off x="9523841" y="4668363"/>
            <a:ext cx="751800" cy="727524"/>
          </a:xfrm>
          <a:prstGeom prst="ellipse">
            <a:avLst/>
          </a:prstGeom>
          <a:solidFill>
            <a:srgbClr val="FFFF00">
              <a:alpha val="5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06" name="Group 105"/>
          <p:cNvGrpSpPr/>
          <p:nvPr/>
        </p:nvGrpSpPr>
        <p:grpSpPr>
          <a:xfrm>
            <a:off x="482601" y="4337797"/>
            <a:ext cx="10958726" cy="1794802"/>
            <a:chOff x="482601" y="4337797"/>
            <a:chExt cx="10958726" cy="1794802"/>
          </a:xfrm>
        </p:grpSpPr>
        <p:grpSp>
          <p:nvGrpSpPr>
            <p:cNvPr id="107" name="Group 106"/>
            <p:cNvGrpSpPr/>
            <p:nvPr/>
          </p:nvGrpSpPr>
          <p:grpSpPr>
            <a:xfrm>
              <a:off x="482601" y="4343925"/>
              <a:ext cx="10521068" cy="1788674"/>
              <a:chOff x="482601" y="4343925"/>
              <a:chExt cx="10521068" cy="1788674"/>
            </a:xfrm>
          </p:grpSpPr>
          <p:grpSp>
            <p:nvGrpSpPr>
              <p:cNvPr id="115" name="Group 114"/>
              <p:cNvGrpSpPr/>
              <p:nvPr/>
            </p:nvGrpSpPr>
            <p:grpSpPr>
              <a:xfrm>
                <a:off x="482601" y="4343925"/>
                <a:ext cx="10521068" cy="1788674"/>
                <a:chOff x="847823" y="4392085"/>
                <a:chExt cx="10521068" cy="1788674"/>
              </a:xfrm>
            </p:grpSpPr>
            <p:grpSp>
              <p:nvGrpSpPr>
                <p:cNvPr id="121" name="Group 120"/>
                <p:cNvGrpSpPr/>
                <p:nvPr/>
              </p:nvGrpSpPr>
              <p:grpSpPr>
                <a:xfrm>
                  <a:off x="847823" y="4392085"/>
                  <a:ext cx="10521068" cy="1788674"/>
                  <a:chOff x="847823" y="4392085"/>
                  <a:chExt cx="10521068" cy="1788674"/>
                </a:xfrm>
              </p:grpSpPr>
              <p:grpSp>
                <p:nvGrpSpPr>
                  <p:cNvPr id="124" name="Group 123"/>
                  <p:cNvGrpSpPr/>
                  <p:nvPr/>
                </p:nvGrpSpPr>
                <p:grpSpPr>
                  <a:xfrm>
                    <a:off x="847823" y="4392085"/>
                    <a:ext cx="10521068" cy="1788674"/>
                    <a:chOff x="8096" y="4290620"/>
                    <a:chExt cx="10521068" cy="1788674"/>
                  </a:xfrm>
                </p:grpSpPr>
                <p:grpSp>
                  <p:nvGrpSpPr>
                    <p:cNvPr id="147" name="Group 146"/>
                    <p:cNvGrpSpPr/>
                    <p:nvPr/>
                  </p:nvGrpSpPr>
                  <p:grpSpPr>
                    <a:xfrm>
                      <a:off x="8096" y="4290620"/>
                      <a:ext cx="10521068" cy="1788674"/>
                      <a:chOff x="-470875" y="4238303"/>
                      <a:chExt cx="10521068" cy="1788674"/>
                    </a:xfrm>
                  </p:grpSpPr>
                  <p:grpSp>
                    <p:nvGrpSpPr>
                      <p:cNvPr id="173" name="Group 172"/>
                      <p:cNvGrpSpPr/>
                      <p:nvPr/>
                    </p:nvGrpSpPr>
                    <p:grpSpPr>
                      <a:xfrm>
                        <a:off x="-470875" y="4238303"/>
                        <a:ext cx="10521068" cy="1788674"/>
                        <a:chOff x="108943" y="2570107"/>
                        <a:chExt cx="5730131" cy="1059715"/>
                      </a:xfrm>
                    </p:grpSpPr>
                    <p:sp>
                      <p:nvSpPr>
                        <p:cNvPr id="184" name="Rectangle 183"/>
                        <p:cNvSpPr/>
                        <p:nvPr/>
                      </p:nvSpPr>
                      <p:spPr>
                        <a:xfrm>
                          <a:off x="108943" y="2570107"/>
                          <a:ext cx="5730131" cy="1059715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lumMod val="20000"/>
                            <a:lumOff val="80000"/>
                            <a:alpha val="58000"/>
                          </a:scheme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cxnSp>
                      <p:nvCxnSpPr>
                        <p:cNvPr id="185" name="Straight Arrow Connector 184"/>
                        <p:cNvCxnSpPr>
                          <a:endCxn id="174" idx="1"/>
                        </p:cNvCxnSpPr>
                        <p:nvPr/>
                      </p:nvCxnSpPr>
                      <p:spPr>
                        <a:xfrm flipV="1">
                          <a:off x="5055441" y="3152888"/>
                          <a:ext cx="449614" cy="1113"/>
                        </a:xfrm>
                        <a:prstGeom prst="straightConnector1">
                          <a:avLst/>
                        </a:prstGeom>
                        <a:ln w="6350" cmpd="sng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headEnd w="sm" len="sm"/>
                          <a:tailEnd type="triangle" w="sm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grpSp>
                      <p:nvGrpSpPr>
                        <p:cNvPr id="186" name="Group 185"/>
                        <p:cNvGrpSpPr/>
                        <p:nvPr/>
                      </p:nvGrpSpPr>
                      <p:grpSpPr>
                        <a:xfrm>
                          <a:off x="290628" y="3157471"/>
                          <a:ext cx="5258382" cy="212838"/>
                          <a:chOff x="290628" y="3157471"/>
                          <a:chExt cx="5258382" cy="212838"/>
                        </a:xfrm>
                      </p:grpSpPr>
                      <p:cxnSp>
                        <p:nvCxnSpPr>
                          <p:cNvPr id="206" name="Straight Connector 205"/>
                          <p:cNvCxnSpPr/>
                          <p:nvPr/>
                        </p:nvCxnSpPr>
                        <p:spPr>
                          <a:xfrm flipV="1">
                            <a:off x="3629445" y="3157471"/>
                            <a:ext cx="1430227" cy="1310"/>
                          </a:xfrm>
                          <a:prstGeom prst="line">
                            <a:avLst/>
                          </a:prstGeom>
                          <a:ln w="25400"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207" name="Straight Connector 206"/>
                          <p:cNvCxnSpPr>
                            <a:stCxn id="122" idx="0"/>
                            <a:endCxn id="187" idx="0"/>
                          </p:cNvCxnSpPr>
                          <p:nvPr/>
                        </p:nvCxnSpPr>
                        <p:spPr>
                          <a:xfrm>
                            <a:off x="290628" y="3360744"/>
                            <a:ext cx="5258382" cy="9565"/>
                          </a:xfrm>
                          <a:prstGeom prst="line">
                            <a:avLst/>
                          </a:prstGeom>
                          <a:ln w="25400"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187" name="Arc 186"/>
                        <p:cNvSpPr/>
                        <p:nvPr/>
                      </p:nvSpPr>
                      <p:spPr>
                        <a:xfrm>
                          <a:off x="5473849" y="3370253"/>
                          <a:ext cx="155707" cy="185978"/>
                        </a:xfrm>
                        <a:prstGeom prst="arc">
                          <a:avLst>
                            <a:gd name="adj1" fmla="val 16091704"/>
                            <a:gd name="adj2" fmla="val 0"/>
                          </a:avLst>
                        </a:prstGeom>
                        <a:ln w="25400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188" name="Arc 187"/>
                        <p:cNvSpPr/>
                        <p:nvPr/>
                      </p:nvSpPr>
                      <p:spPr>
                        <a:xfrm flipH="1">
                          <a:off x="5629557" y="3370253"/>
                          <a:ext cx="155707" cy="185978"/>
                        </a:xfrm>
                        <a:prstGeom prst="arc">
                          <a:avLst>
                            <a:gd name="adj1" fmla="val 16091704"/>
                            <a:gd name="adj2" fmla="val 0"/>
                          </a:avLst>
                        </a:prstGeom>
                        <a:ln w="25400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grpSp>
                      <p:nvGrpSpPr>
                        <p:cNvPr id="189" name="Group 188"/>
                        <p:cNvGrpSpPr/>
                        <p:nvPr/>
                      </p:nvGrpSpPr>
                      <p:grpSpPr>
                        <a:xfrm>
                          <a:off x="3614978" y="2678974"/>
                          <a:ext cx="2154941" cy="474480"/>
                          <a:chOff x="3614978" y="2678974"/>
                          <a:chExt cx="2154941" cy="474480"/>
                        </a:xfrm>
                      </p:grpSpPr>
                      <p:grpSp>
                        <p:nvGrpSpPr>
                          <p:cNvPr id="190" name="Group 189"/>
                          <p:cNvGrpSpPr/>
                          <p:nvPr/>
                        </p:nvGrpSpPr>
                        <p:grpSpPr>
                          <a:xfrm>
                            <a:off x="3614978" y="2864893"/>
                            <a:ext cx="1918108" cy="288561"/>
                            <a:chOff x="3462578" y="3145976"/>
                            <a:chExt cx="1918108" cy="288561"/>
                          </a:xfrm>
                        </p:grpSpPr>
                        <p:sp>
                          <p:nvSpPr>
                            <p:cNvPr id="193" name="Rectangle 192"/>
                            <p:cNvSpPr/>
                            <p:nvPr/>
                          </p:nvSpPr>
                          <p:spPr>
                            <a:xfrm>
                              <a:off x="4303700" y="3236281"/>
                              <a:ext cx="209175" cy="94315"/>
                            </a:xfrm>
                            <a:prstGeom prst="rect">
                              <a:avLst/>
                            </a:prstGeom>
                            <a:solidFill>
                              <a:srgbClr val="0070C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cxnSp>
                          <p:nvCxnSpPr>
                            <p:cNvPr id="194" name="Straight Arrow Connector 193"/>
                            <p:cNvCxnSpPr/>
                            <p:nvPr/>
                          </p:nvCxnSpPr>
                          <p:spPr>
                            <a:xfrm>
                              <a:off x="4334782" y="3322877"/>
                              <a:ext cx="0" cy="111126"/>
                            </a:xfrm>
                            <a:prstGeom prst="straightConnector1">
                              <a:avLst/>
                            </a:prstGeom>
                            <a:ln w="6350" cmpd="sng">
                              <a:solidFill>
                                <a:srgbClr val="0070C0"/>
                              </a:solidFill>
                              <a:headEnd w="sm" len="sm"/>
                              <a:tailEnd type="triangle" w="sm" len="sm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95" name="Straight Arrow Connector 194"/>
                            <p:cNvCxnSpPr/>
                            <p:nvPr/>
                          </p:nvCxnSpPr>
                          <p:spPr>
                            <a:xfrm>
                              <a:off x="4408287" y="3321031"/>
                              <a:ext cx="0" cy="111126"/>
                            </a:xfrm>
                            <a:prstGeom prst="straightConnector1">
                              <a:avLst/>
                            </a:prstGeom>
                            <a:ln w="6350" cmpd="sng">
                              <a:solidFill>
                                <a:srgbClr val="0070C0"/>
                              </a:solidFill>
                              <a:headEnd w="sm" len="sm"/>
                              <a:tailEnd type="triangle" w="sm" len="sm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196" name="Arc 195"/>
                            <p:cNvSpPr/>
                            <p:nvPr/>
                          </p:nvSpPr>
                          <p:spPr>
                            <a:xfrm rot="16200000">
                              <a:off x="3482270" y="3135983"/>
                              <a:ext cx="135052" cy="174435"/>
                            </a:xfrm>
                            <a:prstGeom prst="arc">
                              <a:avLst>
                                <a:gd name="adj1" fmla="val 11039415"/>
                                <a:gd name="adj2" fmla="val 0"/>
                              </a:avLst>
                            </a:prstGeom>
                            <a:ln w="25400">
                              <a:solidFill>
                                <a:srgbClr val="FF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cxnSp>
                          <p:nvCxnSpPr>
                            <p:cNvPr id="197" name="Straight Arrow Connector 196"/>
                            <p:cNvCxnSpPr/>
                            <p:nvPr/>
                          </p:nvCxnSpPr>
                          <p:spPr>
                            <a:xfrm>
                              <a:off x="4484058" y="3322877"/>
                              <a:ext cx="0" cy="111126"/>
                            </a:xfrm>
                            <a:prstGeom prst="straightConnector1">
                              <a:avLst/>
                            </a:prstGeom>
                            <a:ln w="6350" cmpd="sng">
                              <a:solidFill>
                                <a:srgbClr val="0070C0"/>
                              </a:solidFill>
                              <a:headEnd w="sm" len="sm"/>
                              <a:tailEnd type="triangle" w="sm" len="sm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198" name="Arc 197"/>
                            <p:cNvSpPr/>
                            <p:nvPr/>
                          </p:nvSpPr>
                          <p:spPr>
                            <a:xfrm rot="16200000">
                              <a:off x="4235909" y="3131467"/>
                              <a:ext cx="131055" cy="174435"/>
                            </a:xfrm>
                            <a:prstGeom prst="arc">
                              <a:avLst>
                                <a:gd name="adj1" fmla="val 10716479"/>
                                <a:gd name="adj2" fmla="val 0"/>
                              </a:avLst>
                            </a:prstGeom>
                            <a:ln w="25400">
                              <a:solidFill>
                                <a:srgbClr val="FF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sp>
                          <p:nvSpPr>
                            <p:cNvPr id="199" name="Rectangle 198"/>
                            <p:cNvSpPr/>
                            <p:nvPr/>
                          </p:nvSpPr>
                          <p:spPr>
                            <a:xfrm>
                              <a:off x="3921738" y="3232685"/>
                              <a:ext cx="209175" cy="94315"/>
                            </a:xfrm>
                            <a:prstGeom prst="rect">
                              <a:avLst/>
                            </a:prstGeom>
                            <a:solidFill>
                              <a:srgbClr val="0070C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cxnSp>
                          <p:nvCxnSpPr>
                            <p:cNvPr id="200" name="Straight Arrow Connector 199"/>
                            <p:cNvCxnSpPr/>
                            <p:nvPr/>
                          </p:nvCxnSpPr>
                          <p:spPr>
                            <a:xfrm>
                              <a:off x="3952329" y="3323411"/>
                              <a:ext cx="0" cy="111126"/>
                            </a:xfrm>
                            <a:prstGeom prst="straightConnector1">
                              <a:avLst/>
                            </a:prstGeom>
                            <a:ln w="6350" cmpd="sng">
                              <a:solidFill>
                                <a:srgbClr val="0070C0"/>
                              </a:solidFill>
                              <a:headEnd w="sm" len="sm"/>
                              <a:tailEnd type="triangle" w="sm" len="sm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01" name="Straight Arrow Connector 200"/>
                            <p:cNvCxnSpPr/>
                            <p:nvPr/>
                          </p:nvCxnSpPr>
                          <p:spPr>
                            <a:xfrm>
                              <a:off x="4026325" y="3323411"/>
                              <a:ext cx="0" cy="111126"/>
                            </a:xfrm>
                            <a:prstGeom prst="straightConnector1">
                              <a:avLst/>
                            </a:prstGeom>
                            <a:ln w="6350" cmpd="sng">
                              <a:solidFill>
                                <a:srgbClr val="0070C0"/>
                              </a:solidFill>
                              <a:headEnd w="sm" len="sm"/>
                              <a:tailEnd type="triangle" w="sm" len="sm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202" name="Arc 201"/>
                            <p:cNvSpPr/>
                            <p:nvPr/>
                          </p:nvSpPr>
                          <p:spPr>
                            <a:xfrm rot="16200000">
                              <a:off x="3853415" y="3133467"/>
                              <a:ext cx="135052" cy="174435"/>
                            </a:xfrm>
                            <a:prstGeom prst="arc">
                              <a:avLst>
                                <a:gd name="adj1" fmla="val 10716479"/>
                                <a:gd name="adj2" fmla="val 0"/>
                              </a:avLst>
                            </a:prstGeom>
                            <a:ln w="25400">
                              <a:solidFill>
                                <a:srgbClr val="FF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cxnSp>
                          <p:nvCxnSpPr>
                            <p:cNvPr id="203" name="Straight Arrow Connector 202"/>
                            <p:cNvCxnSpPr/>
                            <p:nvPr/>
                          </p:nvCxnSpPr>
                          <p:spPr>
                            <a:xfrm>
                              <a:off x="4094357" y="3322877"/>
                              <a:ext cx="0" cy="111126"/>
                            </a:xfrm>
                            <a:prstGeom prst="straightConnector1">
                              <a:avLst/>
                            </a:prstGeom>
                            <a:ln w="6350" cmpd="sng">
                              <a:solidFill>
                                <a:srgbClr val="0070C0"/>
                              </a:solidFill>
                              <a:headEnd w="sm" len="sm"/>
                              <a:tailEnd type="triangle" w="sm" len="sm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204" name="Arc 203"/>
                            <p:cNvSpPr/>
                            <p:nvPr/>
                          </p:nvSpPr>
                          <p:spPr>
                            <a:xfrm rot="16200000">
                              <a:off x="4609344" y="3127623"/>
                              <a:ext cx="135052" cy="174435"/>
                            </a:xfrm>
                            <a:prstGeom prst="arc">
                              <a:avLst>
                                <a:gd name="adj1" fmla="val 10716479"/>
                                <a:gd name="adj2" fmla="val 0"/>
                              </a:avLst>
                            </a:prstGeom>
                            <a:ln w="25400">
                              <a:solidFill>
                                <a:srgbClr val="FF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cxnSp>
                          <p:nvCxnSpPr>
                            <p:cNvPr id="205" name="Straight Connector 204"/>
                            <p:cNvCxnSpPr>
                              <a:stCxn id="191" idx="0"/>
                              <a:endCxn id="196" idx="2"/>
                            </p:cNvCxnSpPr>
                            <p:nvPr/>
                          </p:nvCxnSpPr>
                          <p:spPr>
                            <a:xfrm flipH="1">
                              <a:off x="3549797" y="3145976"/>
                              <a:ext cx="1830889" cy="9699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FF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sp>
                        <p:nvSpPr>
                          <p:cNvPr id="191" name="Arc 190"/>
                          <p:cNvSpPr/>
                          <p:nvPr/>
                        </p:nvSpPr>
                        <p:spPr>
                          <a:xfrm flipV="1">
                            <a:off x="5460522" y="2678974"/>
                            <a:ext cx="150511" cy="185978"/>
                          </a:xfrm>
                          <a:prstGeom prst="arc">
                            <a:avLst>
                              <a:gd name="adj1" fmla="val 16091704"/>
                              <a:gd name="adj2" fmla="val 0"/>
                            </a:avLst>
                          </a:prstGeom>
                          <a:ln w="25400"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192" name="Arc 191"/>
                          <p:cNvSpPr/>
                          <p:nvPr/>
                        </p:nvSpPr>
                        <p:spPr>
                          <a:xfrm flipH="1" flipV="1">
                            <a:off x="5619408" y="2679196"/>
                            <a:ext cx="150511" cy="185978"/>
                          </a:xfrm>
                          <a:prstGeom prst="arc">
                            <a:avLst>
                              <a:gd name="adj1" fmla="val 16091704"/>
                              <a:gd name="adj2" fmla="val 0"/>
                            </a:avLst>
                          </a:prstGeom>
                          <a:ln w="25400"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</p:grpSp>
                  </p:grpSp>
                  <p:sp>
                    <p:nvSpPr>
                      <p:cNvPr id="174" name="Rectangle 173"/>
                      <p:cNvSpPr/>
                      <p:nvPr/>
                    </p:nvSpPr>
                    <p:spPr>
                      <a:xfrm>
                        <a:off x="9436903" y="5075398"/>
                        <a:ext cx="384065" cy="293138"/>
                      </a:xfrm>
                      <a:prstGeom prst="rect">
                        <a:avLst/>
                      </a:prstGeom>
                      <a:solidFill>
                        <a:srgbClr val="0070C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75" name="Rectangle 174"/>
                      <p:cNvSpPr/>
                      <p:nvPr/>
                    </p:nvSpPr>
                    <p:spPr>
                      <a:xfrm>
                        <a:off x="6117680" y="4884857"/>
                        <a:ext cx="384065" cy="159193"/>
                      </a:xfrm>
                      <a:prstGeom prst="rect">
                        <a:avLst/>
                      </a:prstGeom>
                      <a:solidFill>
                        <a:srgbClr val="0070C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176" name="Straight Arrow Connector 175"/>
                      <p:cNvCxnSpPr/>
                      <p:nvPr/>
                    </p:nvCxnSpPr>
                    <p:spPr>
                      <a:xfrm>
                        <a:off x="6174750" y="5031021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77" name="Straight Arrow Connector 176"/>
                      <p:cNvCxnSpPr/>
                      <p:nvPr/>
                    </p:nvCxnSpPr>
                    <p:spPr>
                      <a:xfrm>
                        <a:off x="6309712" y="5027906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79" name="Straight Arrow Connector 178"/>
                      <p:cNvCxnSpPr/>
                      <p:nvPr/>
                    </p:nvCxnSpPr>
                    <p:spPr>
                      <a:xfrm>
                        <a:off x="6448835" y="5031021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80" name="Rectangle 179"/>
                      <p:cNvSpPr/>
                      <p:nvPr/>
                    </p:nvSpPr>
                    <p:spPr>
                      <a:xfrm>
                        <a:off x="8188912" y="4884857"/>
                        <a:ext cx="384065" cy="159193"/>
                      </a:xfrm>
                      <a:prstGeom prst="rect">
                        <a:avLst/>
                      </a:prstGeom>
                      <a:solidFill>
                        <a:srgbClr val="0070C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181" name="Straight Arrow Connector 180"/>
                      <p:cNvCxnSpPr/>
                      <p:nvPr/>
                    </p:nvCxnSpPr>
                    <p:spPr>
                      <a:xfrm>
                        <a:off x="8245982" y="5031021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82" name="Straight Arrow Connector 181"/>
                      <p:cNvCxnSpPr/>
                      <p:nvPr/>
                    </p:nvCxnSpPr>
                    <p:spPr>
                      <a:xfrm>
                        <a:off x="8380944" y="5027906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83" name="Straight Arrow Connector 182"/>
                      <p:cNvCxnSpPr/>
                      <p:nvPr/>
                    </p:nvCxnSpPr>
                    <p:spPr>
                      <a:xfrm>
                        <a:off x="8520067" y="5031021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148" name="Group 147"/>
                    <p:cNvGrpSpPr/>
                    <p:nvPr/>
                  </p:nvGrpSpPr>
                  <p:grpSpPr>
                    <a:xfrm>
                      <a:off x="3691349" y="4804551"/>
                      <a:ext cx="2914304" cy="483866"/>
                      <a:chOff x="5967355" y="4735645"/>
                      <a:chExt cx="2945471" cy="499140"/>
                    </a:xfrm>
                  </p:grpSpPr>
                  <p:grpSp>
                    <p:nvGrpSpPr>
                      <p:cNvPr id="149" name="Group 148"/>
                      <p:cNvGrpSpPr/>
                      <p:nvPr/>
                    </p:nvGrpSpPr>
                    <p:grpSpPr>
                      <a:xfrm>
                        <a:off x="5967355" y="4735645"/>
                        <a:ext cx="2945471" cy="499140"/>
                        <a:chOff x="3615424" y="2864764"/>
                        <a:chExt cx="1604204" cy="295720"/>
                      </a:xfrm>
                    </p:grpSpPr>
                    <p:cxnSp>
                      <p:nvCxnSpPr>
                        <p:cNvPr id="158" name="Straight Connector 157"/>
                        <p:cNvCxnSpPr/>
                        <p:nvPr/>
                      </p:nvCxnSpPr>
                      <p:spPr>
                        <a:xfrm>
                          <a:off x="3629445" y="3158782"/>
                          <a:ext cx="1520971" cy="1702"/>
                        </a:xfrm>
                        <a:prstGeom prst="line">
                          <a:avLst/>
                        </a:prstGeom>
                        <a:ln w="25400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grpSp>
                      <p:nvGrpSpPr>
                        <p:cNvPr id="159" name="Group 158"/>
                        <p:cNvGrpSpPr/>
                        <p:nvPr/>
                      </p:nvGrpSpPr>
                      <p:grpSpPr>
                        <a:xfrm>
                          <a:off x="3615424" y="2864764"/>
                          <a:ext cx="1604204" cy="288156"/>
                          <a:chOff x="3463024" y="3145847"/>
                          <a:chExt cx="1604204" cy="288156"/>
                        </a:xfrm>
                      </p:grpSpPr>
                      <p:sp>
                        <p:nvSpPr>
                          <p:cNvPr id="160" name="Rectangle 159"/>
                          <p:cNvSpPr/>
                          <p:nvPr/>
                        </p:nvSpPr>
                        <p:spPr>
                          <a:xfrm>
                            <a:off x="4303700" y="3236281"/>
                            <a:ext cx="209175" cy="94315"/>
                          </a:xfrm>
                          <a:prstGeom prst="rect">
                            <a:avLst/>
                          </a:prstGeom>
                          <a:solidFill>
                            <a:srgbClr val="0070C0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cxnSp>
                        <p:nvCxnSpPr>
                          <p:cNvPr id="161" name="Straight Arrow Connector 160"/>
                          <p:cNvCxnSpPr/>
                          <p:nvPr/>
                        </p:nvCxnSpPr>
                        <p:spPr>
                          <a:xfrm>
                            <a:off x="4334782" y="3322877"/>
                            <a:ext cx="0" cy="111126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62" name="Straight Arrow Connector 161"/>
                          <p:cNvCxnSpPr/>
                          <p:nvPr/>
                        </p:nvCxnSpPr>
                        <p:spPr>
                          <a:xfrm>
                            <a:off x="4408287" y="3321031"/>
                            <a:ext cx="0" cy="111126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163" name="Arc 162"/>
                          <p:cNvSpPr/>
                          <p:nvPr/>
                        </p:nvSpPr>
                        <p:spPr>
                          <a:xfrm rot="16200000">
                            <a:off x="3479681" y="3136501"/>
                            <a:ext cx="141121" cy="174435"/>
                          </a:xfrm>
                          <a:prstGeom prst="arc">
                            <a:avLst>
                              <a:gd name="adj1" fmla="val 11039415"/>
                              <a:gd name="adj2" fmla="val 20395203"/>
                            </a:avLst>
                          </a:prstGeom>
                          <a:ln w="25400"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cxnSp>
                        <p:nvCxnSpPr>
                          <p:cNvPr id="164" name="Straight Arrow Connector 163"/>
                          <p:cNvCxnSpPr/>
                          <p:nvPr/>
                        </p:nvCxnSpPr>
                        <p:spPr>
                          <a:xfrm>
                            <a:off x="4484058" y="3322877"/>
                            <a:ext cx="0" cy="111126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165" name="Arc 164"/>
                          <p:cNvSpPr/>
                          <p:nvPr/>
                        </p:nvSpPr>
                        <p:spPr>
                          <a:xfrm rot="16200000">
                            <a:off x="4235573" y="3132325"/>
                            <a:ext cx="134432" cy="176098"/>
                          </a:xfrm>
                          <a:prstGeom prst="arc">
                            <a:avLst>
                              <a:gd name="adj1" fmla="val 10716479"/>
                              <a:gd name="adj2" fmla="val 0"/>
                            </a:avLst>
                          </a:prstGeom>
                          <a:ln w="25400"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166" name="Rectangle 165"/>
                          <p:cNvSpPr/>
                          <p:nvPr/>
                        </p:nvSpPr>
                        <p:spPr>
                          <a:xfrm>
                            <a:off x="3926856" y="3228271"/>
                            <a:ext cx="209175" cy="94315"/>
                          </a:xfrm>
                          <a:prstGeom prst="rect">
                            <a:avLst/>
                          </a:prstGeom>
                          <a:solidFill>
                            <a:srgbClr val="0070C0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cxnSp>
                        <p:nvCxnSpPr>
                          <p:cNvPr id="167" name="Straight Arrow Connector 166"/>
                          <p:cNvCxnSpPr/>
                          <p:nvPr/>
                        </p:nvCxnSpPr>
                        <p:spPr>
                          <a:xfrm>
                            <a:off x="3957447" y="3321031"/>
                            <a:ext cx="0" cy="111126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68" name="Straight Arrow Connector 167"/>
                          <p:cNvCxnSpPr/>
                          <p:nvPr/>
                        </p:nvCxnSpPr>
                        <p:spPr>
                          <a:xfrm>
                            <a:off x="4031443" y="3321031"/>
                            <a:ext cx="0" cy="111126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169" name="Arc 168"/>
                          <p:cNvSpPr/>
                          <p:nvPr/>
                        </p:nvSpPr>
                        <p:spPr>
                          <a:xfrm rot="16200000">
                            <a:off x="3853415" y="3133467"/>
                            <a:ext cx="135052" cy="174435"/>
                          </a:xfrm>
                          <a:prstGeom prst="arc">
                            <a:avLst>
                              <a:gd name="adj1" fmla="val 10716479"/>
                              <a:gd name="adj2" fmla="val 0"/>
                            </a:avLst>
                          </a:prstGeom>
                          <a:ln w="25400"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cxnSp>
                        <p:nvCxnSpPr>
                          <p:cNvPr id="170" name="Straight Arrow Connector 169"/>
                          <p:cNvCxnSpPr/>
                          <p:nvPr/>
                        </p:nvCxnSpPr>
                        <p:spPr>
                          <a:xfrm>
                            <a:off x="4099475" y="3322586"/>
                            <a:ext cx="0" cy="111126"/>
                          </a:xfrm>
                          <a:prstGeom prst="straightConnector1">
                            <a:avLst/>
                          </a:prstGeom>
                          <a:ln w="6350" cmpd="sng">
                            <a:solidFill>
                              <a:srgbClr val="0070C0"/>
                            </a:solidFill>
                            <a:headEnd w="sm" len="sm"/>
                            <a:tailEnd type="triangle" w="sm" len="sm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171" name="Arc 170"/>
                          <p:cNvSpPr/>
                          <p:nvPr/>
                        </p:nvSpPr>
                        <p:spPr>
                          <a:xfrm rot="16200000">
                            <a:off x="4614639" y="3131673"/>
                            <a:ext cx="135052" cy="170189"/>
                          </a:xfrm>
                          <a:prstGeom prst="arc">
                            <a:avLst>
                              <a:gd name="adj1" fmla="val 10716479"/>
                              <a:gd name="adj2" fmla="val 0"/>
                            </a:avLst>
                          </a:prstGeom>
                          <a:ln w="25400"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cxnSp>
                        <p:nvCxnSpPr>
                          <p:cNvPr id="172" name="Straight Connector 171"/>
                          <p:cNvCxnSpPr>
                            <a:stCxn id="196" idx="2"/>
                            <a:endCxn id="163" idx="2"/>
                          </p:cNvCxnSpPr>
                          <p:nvPr/>
                        </p:nvCxnSpPr>
                        <p:spPr>
                          <a:xfrm flipH="1">
                            <a:off x="3527793" y="3145847"/>
                            <a:ext cx="1539435" cy="9688"/>
                          </a:xfrm>
                          <a:prstGeom prst="line">
                            <a:avLst/>
                          </a:prstGeom>
                          <a:ln w="25400"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</p:grpSp>
                  <p:sp>
                    <p:nvSpPr>
                      <p:cNvPr id="150" name="Rectangle 149"/>
                      <p:cNvSpPr/>
                      <p:nvPr/>
                    </p:nvSpPr>
                    <p:spPr>
                      <a:xfrm>
                        <a:off x="6108327" y="4886477"/>
                        <a:ext cx="384065" cy="159193"/>
                      </a:xfrm>
                      <a:prstGeom prst="rect">
                        <a:avLst/>
                      </a:prstGeom>
                      <a:solidFill>
                        <a:srgbClr val="0070C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151" name="Straight Arrow Connector 150"/>
                      <p:cNvCxnSpPr/>
                      <p:nvPr/>
                    </p:nvCxnSpPr>
                    <p:spPr>
                      <a:xfrm>
                        <a:off x="6165398" y="5032640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52" name="Straight Arrow Connector 151"/>
                      <p:cNvCxnSpPr/>
                      <p:nvPr/>
                    </p:nvCxnSpPr>
                    <p:spPr>
                      <a:xfrm>
                        <a:off x="6309986" y="5031334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53" name="Straight Arrow Connector 152"/>
                      <p:cNvCxnSpPr/>
                      <p:nvPr/>
                    </p:nvCxnSpPr>
                    <p:spPr>
                      <a:xfrm>
                        <a:off x="6440790" y="5031334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54" name="Rectangle 153"/>
                      <p:cNvSpPr/>
                      <p:nvPr/>
                    </p:nvSpPr>
                    <p:spPr>
                      <a:xfrm>
                        <a:off x="8206204" y="4886477"/>
                        <a:ext cx="384065" cy="159193"/>
                      </a:xfrm>
                      <a:prstGeom prst="rect">
                        <a:avLst/>
                      </a:prstGeom>
                      <a:solidFill>
                        <a:srgbClr val="0070C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155" name="Straight Arrow Connector 154"/>
                      <p:cNvCxnSpPr/>
                      <p:nvPr/>
                    </p:nvCxnSpPr>
                    <p:spPr>
                      <a:xfrm>
                        <a:off x="8263274" y="5032640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56" name="Straight Arrow Connector 155"/>
                      <p:cNvCxnSpPr/>
                      <p:nvPr/>
                    </p:nvCxnSpPr>
                    <p:spPr>
                      <a:xfrm>
                        <a:off x="8398236" y="5029526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57" name="Straight Arrow Connector 156"/>
                      <p:cNvCxnSpPr/>
                      <p:nvPr/>
                    </p:nvCxnSpPr>
                    <p:spPr>
                      <a:xfrm>
                        <a:off x="8537359" y="5032640"/>
                        <a:ext cx="0" cy="187568"/>
                      </a:xfrm>
                      <a:prstGeom prst="straightConnector1">
                        <a:avLst/>
                      </a:prstGeom>
                      <a:ln w="6350" cmpd="sng">
                        <a:solidFill>
                          <a:srgbClr val="0070C0"/>
                        </a:solidFill>
                        <a:headEnd w="sm" len="sm"/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grpSp>
                <p:nvGrpSpPr>
                  <p:cNvPr id="125" name="Group 124"/>
                  <p:cNvGrpSpPr/>
                  <p:nvPr/>
                </p:nvGrpSpPr>
                <p:grpSpPr>
                  <a:xfrm>
                    <a:off x="1182216" y="4921869"/>
                    <a:ext cx="3466524" cy="470742"/>
                    <a:chOff x="1182216" y="4921869"/>
                    <a:chExt cx="3466524" cy="470742"/>
                  </a:xfrm>
                </p:grpSpPr>
                <p:cxnSp>
                  <p:nvCxnSpPr>
                    <p:cNvPr id="126" name="Straight Connector 125"/>
                    <p:cNvCxnSpPr>
                      <a:stCxn id="122" idx="2"/>
                    </p:cNvCxnSpPr>
                    <p:nvPr/>
                  </p:nvCxnSpPr>
                  <p:spPr>
                    <a:xfrm flipV="1">
                      <a:off x="1182216" y="5386573"/>
                      <a:ext cx="3409999" cy="6038"/>
                    </a:xfrm>
                    <a:prstGeom prst="line">
                      <a:avLst/>
                    </a:prstGeom>
                    <a:ln w="2540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27" name="Rectangle 126"/>
                    <p:cNvSpPr/>
                    <p:nvPr/>
                  </p:nvSpPr>
                  <p:spPr>
                    <a:xfrm>
                      <a:off x="3330875" y="5050678"/>
                      <a:ext cx="380001" cy="154321"/>
                    </a:xfrm>
                    <a:prstGeom prst="rect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128" name="Straight Arrow Connector 127"/>
                    <p:cNvCxnSpPr/>
                    <p:nvPr/>
                  </p:nvCxnSpPr>
                  <p:spPr>
                    <a:xfrm>
                      <a:off x="3387341" y="5192369"/>
                      <a:ext cx="0" cy="18182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9" name="Straight Arrow Connector 128"/>
                    <p:cNvCxnSpPr/>
                    <p:nvPr/>
                  </p:nvCxnSpPr>
                  <p:spPr>
                    <a:xfrm>
                      <a:off x="3520875" y="5189349"/>
                      <a:ext cx="0" cy="18182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30" name="Arc 129"/>
                    <p:cNvSpPr/>
                    <p:nvPr/>
                  </p:nvSpPr>
                  <p:spPr>
                    <a:xfrm rot="16200000">
                      <a:off x="1851603" y="4876642"/>
                      <a:ext cx="220976" cy="316890"/>
                    </a:xfrm>
                    <a:prstGeom prst="arc">
                      <a:avLst>
                        <a:gd name="adj1" fmla="val 11039415"/>
                        <a:gd name="adj2" fmla="val 21377078"/>
                      </a:avLst>
                    </a:prstGeom>
                    <a:ln w="2540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131" name="Straight Arrow Connector 130"/>
                    <p:cNvCxnSpPr/>
                    <p:nvPr/>
                  </p:nvCxnSpPr>
                  <p:spPr>
                    <a:xfrm>
                      <a:off x="3658525" y="5192369"/>
                      <a:ext cx="0" cy="18182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32" name="Arc 131"/>
                    <p:cNvSpPr/>
                    <p:nvPr/>
                  </p:nvSpPr>
                  <p:spPr>
                    <a:xfrm rot="16200000">
                      <a:off x="3222130" y="4871273"/>
                      <a:ext cx="210495" cy="316222"/>
                    </a:xfrm>
                    <a:prstGeom prst="arc">
                      <a:avLst>
                        <a:gd name="adj1" fmla="val 10716479"/>
                        <a:gd name="adj2" fmla="val 20923847"/>
                      </a:avLst>
                    </a:prstGeom>
                    <a:ln w="2540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33" name="Rectangle 132"/>
                    <p:cNvSpPr/>
                    <p:nvPr/>
                  </p:nvSpPr>
                  <p:spPr>
                    <a:xfrm>
                      <a:off x="2646275" y="5037572"/>
                      <a:ext cx="380001" cy="154321"/>
                    </a:xfrm>
                    <a:prstGeom prst="rect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134" name="Straight Arrow Connector 133"/>
                    <p:cNvCxnSpPr/>
                    <p:nvPr/>
                  </p:nvCxnSpPr>
                  <p:spPr>
                    <a:xfrm>
                      <a:off x="2701849" y="5189349"/>
                      <a:ext cx="0" cy="18182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5" name="Straight Arrow Connector 134"/>
                    <p:cNvCxnSpPr/>
                    <p:nvPr/>
                  </p:nvCxnSpPr>
                  <p:spPr>
                    <a:xfrm>
                      <a:off x="2836275" y="5189349"/>
                      <a:ext cx="0" cy="18182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6" name="Straight Arrow Connector 135"/>
                    <p:cNvCxnSpPr/>
                    <p:nvPr/>
                  </p:nvCxnSpPr>
                  <p:spPr>
                    <a:xfrm>
                      <a:off x="2959866" y="5191893"/>
                      <a:ext cx="0" cy="18182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37" name="Arc 136"/>
                    <p:cNvSpPr/>
                    <p:nvPr/>
                  </p:nvSpPr>
                  <p:spPr>
                    <a:xfrm rot="16200000">
                      <a:off x="3914547" y="4873884"/>
                      <a:ext cx="204639" cy="306068"/>
                    </a:xfrm>
                    <a:prstGeom prst="arc">
                      <a:avLst>
                        <a:gd name="adj1" fmla="val 10716479"/>
                        <a:gd name="adj2" fmla="val 20869734"/>
                      </a:avLst>
                    </a:prstGeom>
                    <a:ln w="2540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138" name="Straight Connector 137"/>
                    <p:cNvCxnSpPr>
                      <a:stCxn id="163" idx="2"/>
                      <a:endCxn id="110" idx="2"/>
                    </p:cNvCxnSpPr>
                    <p:nvPr/>
                  </p:nvCxnSpPr>
                  <p:spPr>
                    <a:xfrm flipH="1">
                      <a:off x="1193062" y="4921869"/>
                      <a:ext cx="3455678" cy="2843"/>
                    </a:xfrm>
                    <a:prstGeom prst="line">
                      <a:avLst/>
                    </a:prstGeom>
                    <a:ln w="2540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39" name="Rectangle 138"/>
                    <p:cNvSpPr/>
                    <p:nvPr/>
                  </p:nvSpPr>
                  <p:spPr>
                    <a:xfrm>
                      <a:off x="1943126" y="5048923"/>
                      <a:ext cx="380001" cy="154322"/>
                    </a:xfrm>
                    <a:prstGeom prst="rect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140" name="Straight Arrow Connector 139"/>
                    <p:cNvCxnSpPr/>
                    <p:nvPr/>
                  </p:nvCxnSpPr>
                  <p:spPr>
                    <a:xfrm>
                      <a:off x="1999593" y="5190613"/>
                      <a:ext cx="0" cy="18182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1" name="Straight Arrow Connector 140"/>
                    <p:cNvCxnSpPr/>
                    <p:nvPr/>
                  </p:nvCxnSpPr>
                  <p:spPr>
                    <a:xfrm>
                      <a:off x="2142651" y="5189347"/>
                      <a:ext cx="0" cy="18182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2" name="Straight Arrow Connector 141"/>
                    <p:cNvCxnSpPr/>
                    <p:nvPr/>
                  </p:nvCxnSpPr>
                  <p:spPr>
                    <a:xfrm>
                      <a:off x="2272071" y="5189347"/>
                      <a:ext cx="0" cy="18182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43" name="Rectangle 142"/>
                    <p:cNvSpPr/>
                    <p:nvPr/>
                  </p:nvSpPr>
                  <p:spPr>
                    <a:xfrm>
                      <a:off x="4018805" y="5048923"/>
                      <a:ext cx="380001" cy="154322"/>
                    </a:xfrm>
                    <a:prstGeom prst="rect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144" name="Straight Arrow Connector 143"/>
                    <p:cNvCxnSpPr/>
                    <p:nvPr/>
                  </p:nvCxnSpPr>
                  <p:spPr>
                    <a:xfrm>
                      <a:off x="4075271" y="5190613"/>
                      <a:ext cx="0" cy="18182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5" name="Straight Arrow Connector 144"/>
                    <p:cNvCxnSpPr/>
                    <p:nvPr/>
                  </p:nvCxnSpPr>
                  <p:spPr>
                    <a:xfrm>
                      <a:off x="4208805" y="5187594"/>
                      <a:ext cx="0" cy="18182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6" name="Straight Arrow Connector 145"/>
                    <p:cNvCxnSpPr/>
                    <p:nvPr/>
                  </p:nvCxnSpPr>
                  <p:spPr>
                    <a:xfrm>
                      <a:off x="4346456" y="5190613"/>
                      <a:ext cx="0" cy="181828"/>
                    </a:xfrm>
                    <a:prstGeom prst="straightConnector1">
                      <a:avLst/>
                    </a:prstGeom>
                    <a:ln w="6350" cmpd="sng">
                      <a:solidFill>
                        <a:srgbClr val="0070C0"/>
                      </a:solidFill>
                      <a:headEnd w="sm" len="sm"/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122" name="Arc 121"/>
                <p:cNvSpPr/>
                <p:nvPr/>
              </p:nvSpPr>
              <p:spPr>
                <a:xfrm rot="16200000">
                  <a:off x="1025715" y="5387569"/>
                  <a:ext cx="334693" cy="344111"/>
                </a:xfrm>
                <a:prstGeom prst="arc">
                  <a:avLst>
                    <a:gd name="adj1" fmla="val 11039415"/>
                    <a:gd name="adj2" fmla="val 21377078"/>
                  </a:avLst>
                </a:prstGeom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3" name="Arc 122"/>
                <p:cNvSpPr/>
                <p:nvPr/>
              </p:nvSpPr>
              <p:spPr>
                <a:xfrm rot="16200000">
                  <a:off x="2539501" y="4871999"/>
                  <a:ext cx="220976" cy="316890"/>
                </a:xfrm>
                <a:prstGeom prst="arc">
                  <a:avLst>
                    <a:gd name="adj1" fmla="val 11039415"/>
                    <a:gd name="adj2" fmla="val 20228573"/>
                  </a:avLst>
                </a:prstGeom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16" name="Arc 115"/>
              <p:cNvSpPr/>
              <p:nvPr/>
            </p:nvSpPr>
            <p:spPr>
              <a:xfrm rot="16200000">
                <a:off x="9618814" y="4787897"/>
                <a:ext cx="227952" cy="320279"/>
              </a:xfrm>
              <a:prstGeom prst="arc">
                <a:avLst>
                  <a:gd name="adj1" fmla="val 10716479"/>
                  <a:gd name="adj2" fmla="val 20871757"/>
                </a:avLst>
              </a:prstGeom>
              <a:ln w="25400">
                <a:solidFill>
                  <a:schemeClr val="tx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7" name="Rectangle 116"/>
              <p:cNvSpPr/>
              <p:nvPr/>
            </p:nvSpPr>
            <p:spPr>
              <a:xfrm>
                <a:off x="9725605" y="4980793"/>
                <a:ext cx="384065" cy="159193"/>
              </a:xfrm>
              <a:prstGeom prst="rect">
                <a:avLst/>
              </a:prstGeom>
              <a:solidFill>
                <a:schemeClr val="tx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18" name="Straight Arrow Connector 117"/>
              <p:cNvCxnSpPr/>
              <p:nvPr/>
            </p:nvCxnSpPr>
            <p:spPr>
              <a:xfrm>
                <a:off x="9782675" y="5126957"/>
                <a:ext cx="0" cy="187568"/>
              </a:xfrm>
              <a:prstGeom prst="straightConnector1">
                <a:avLst/>
              </a:prstGeom>
              <a:ln w="6350" cmpd="sng">
                <a:solidFill>
                  <a:schemeClr val="tx1">
                    <a:lumMod val="75000"/>
                  </a:schemeClr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Arrow Connector 118"/>
              <p:cNvCxnSpPr/>
              <p:nvPr/>
            </p:nvCxnSpPr>
            <p:spPr>
              <a:xfrm>
                <a:off x="9917637" y="5123842"/>
                <a:ext cx="0" cy="187568"/>
              </a:xfrm>
              <a:prstGeom prst="straightConnector1">
                <a:avLst/>
              </a:prstGeom>
              <a:ln w="6350" cmpd="sng">
                <a:solidFill>
                  <a:schemeClr val="tx1">
                    <a:lumMod val="75000"/>
                  </a:schemeClr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Arrow Connector 119"/>
              <p:cNvCxnSpPr/>
              <p:nvPr/>
            </p:nvCxnSpPr>
            <p:spPr>
              <a:xfrm>
                <a:off x="10056760" y="5126957"/>
                <a:ext cx="0" cy="187568"/>
              </a:xfrm>
              <a:prstGeom prst="straightConnector1">
                <a:avLst/>
              </a:prstGeom>
              <a:ln w="6350" cmpd="sng">
                <a:solidFill>
                  <a:schemeClr val="tx1">
                    <a:lumMod val="75000"/>
                  </a:schemeClr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8" name="TextBox 107"/>
            <p:cNvSpPr txBox="1"/>
            <p:nvPr/>
          </p:nvSpPr>
          <p:spPr>
            <a:xfrm>
              <a:off x="9949642" y="4337797"/>
              <a:ext cx="14345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Drive Beam</a:t>
              </a:r>
              <a:endParaRPr lang="en-GB" sz="1400" dirty="0"/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10006735" y="5824821"/>
              <a:ext cx="14345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Main Beam</a:t>
              </a:r>
              <a:endParaRPr lang="en-GB" sz="1400" dirty="0"/>
            </a:p>
          </p:txBody>
        </p:sp>
        <p:sp>
          <p:nvSpPr>
            <p:cNvPr id="110" name="Arc 109"/>
            <p:cNvSpPr/>
            <p:nvPr/>
          </p:nvSpPr>
          <p:spPr>
            <a:xfrm rot="16200000">
              <a:off x="724519" y="4828482"/>
              <a:ext cx="220976" cy="316890"/>
            </a:xfrm>
            <a:prstGeom prst="arc">
              <a:avLst>
                <a:gd name="adj1" fmla="val 11039415"/>
                <a:gd name="adj2" fmla="val 21377078"/>
              </a:avLst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816042" y="5000763"/>
              <a:ext cx="380001" cy="15432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2" name="Straight Arrow Connector 111"/>
            <p:cNvCxnSpPr/>
            <p:nvPr/>
          </p:nvCxnSpPr>
          <p:spPr>
            <a:xfrm>
              <a:off x="872509" y="5142453"/>
              <a:ext cx="0" cy="181828"/>
            </a:xfrm>
            <a:prstGeom prst="straightConnector1">
              <a:avLst/>
            </a:prstGeom>
            <a:ln w="6350" cmpd="sng">
              <a:solidFill>
                <a:srgbClr val="0070C0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Arrow Connector 112"/>
            <p:cNvCxnSpPr/>
            <p:nvPr/>
          </p:nvCxnSpPr>
          <p:spPr>
            <a:xfrm>
              <a:off x="1015567" y="5141187"/>
              <a:ext cx="0" cy="181828"/>
            </a:xfrm>
            <a:prstGeom prst="straightConnector1">
              <a:avLst/>
            </a:prstGeom>
            <a:ln w="6350" cmpd="sng">
              <a:solidFill>
                <a:srgbClr val="0070C0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Arrow Connector 113"/>
            <p:cNvCxnSpPr/>
            <p:nvPr/>
          </p:nvCxnSpPr>
          <p:spPr>
            <a:xfrm>
              <a:off x="1144987" y="5141187"/>
              <a:ext cx="0" cy="181828"/>
            </a:xfrm>
            <a:prstGeom prst="straightConnector1">
              <a:avLst/>
            </a:prstGeom>
            <a:ln w="6350" cmpd="sng">
              <a:solidFill>
                <a:srgbClr val="0070C0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1.5 TeV</a:t>
            </a:r>
            <a:endParaRPr lang="en-GB" dirty="0"/>
          </a:p>
        </p:txBody>
      </p:sp>
      <p:sp>
        <p:nvSpPr>
          <p:cNvPr id="178" name="TextBox 177"/>
          <p:cNvSpPr txBox="1"/>
          <p:nvPr/>
        </p:nvSpPr>
        <p:spPr>
          <a:xfrm>
            <a:off x="1610436" y="2306472"/>
            <a:ext cx="786111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13 turnarounds</a:t>
            </a: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 </a:t>
            </a:r>
            <a:r>
              <a:rPr lang="en-GB" dirty="0"/>
              <a:t>and accelerator sections</a:t>
            </a:r>
            <a:r>
              <a:rPr lang="en-GB" dirty="0" smtClean="0"/>
              <a:t> </a:t>
            </a:r>
            <a:r>
              <a:rPr lang="en-GB" dirty="0"/>
              <a:t>either side of the Interaction </a:t>
            </a:r>
            <a:r>
              <a:rPr lang="en-GB" dirty="0" smtClean="0"/>
              <a:t>Region – 1 redundant turnaround.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2.75 km </a:t>
            </a: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Beam Delivery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Total length of </a:t>
            </a: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27km</a:t>
            </a:r>
            <a:endParaRPr lang="en-GB" dirty="0">
              <a:solidFill>
                <a:schemeClr val="tx1">
                  <a:alpha val="42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Shafts every 5km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Central Injector </a:t>
            </a: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Complex, </a:t>
            </a:r>
            <a:r>
              <a:rPr lang="en-GB" dirty="0">
                <a:solidFill>
                  <a:schemeClr val="tx1">
                    <a:alpha val="42000"/>
                  </a:schemeClr>
                </a:solidFill>
              </a:rPr>
              <a:t>one drive beam – Located on CERN </a:t>
            </a:r>
            <a:r>
              <a:rPr lang="en-GB" dirty="0" smtClean="0">
                <a:solidFill>
                  <a:schemeClr val="tx1">
                    <a:alpha val="42000"/>
                  </a:schemeClr>
                </a:solidFill>
              </a:rPr>
              <a:t>land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594123" y="6301312"/>
            <a:ext cx="597877" cy="556688"/>
          </a:xfrm>
        </p:spPr>
        <p:txBody>
          <a:bodyPr/>
          <a:lstStyle/>
          <a:p>
            <a:fld id="{6D22F896-40B5-4ADD-8801-0D06FADFA09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6101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TM04033917[[fn=Berlin]]</Template>
  <TotalTime>4542</TotalTime>
  <Words>4078</Words>
  <Application>Microsoft Office PowerPoint</Application>
  <PresentationFormat>Widescreen</PresentationFormat>
  <Paragraphs>655</Paragraphs>
  <Slides>39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4" baseType="lpstr">
      <vt:lpstr>Arial</vt:lpstr>
      <vt:lpstr>Calibri</vt:lpstr>
      <vt:lpstr>Times New Roman</vt:lpstr>
      <vt:lpstr>Trebuchet MS</vt:lpstr>
      <vt:lpstr>Berlin</vt:lpstr>
      <vt:lpstr>CLIC Civil Engineering Update</vt:lpstr>
      <vt:lpstr>Reminder – Summary From 31/03/2017</vt:lpstr>
      <vt:lpstr>380 GeV</vt:lpstr>
      <vt:lpstr>380 GeV</vt:lpstr>
      <vt:lpstr>380 GeV</vt:lpstr>
      <vt:lpstr>380 GeV</vt:lpstr>
      <vt:lpstr>380 GeV</vt:lpstr>
      <vt:lpstr>380 GeV</vt:lpstr>
      <vt:lpstr>1.5 TeV</vt:lpstr>
      <vt:lpstr>1.5 TeV</vt:lpstr>
      <vt:lpstr>1.5 TeV</vt:lpstr>
      <vt:lpstr>1.5 TeV</vt:lpstr>
      <vt:lpstr>1.5 TeV</vt:lpstr>
      <vt:lpstr>1.5 TeV</vt:lpstr>
      <vt:lpstr>3 TeV</vt:lpstr>
      <vt:lpstr>3 TeV</vt:lpstr>
      <vt:lpstr>3 TeV</vt:lpstr>
      <vt:lpstr>3 TeV</vt:lpstr>
      <vt:lpstr>3 TeV</vt:lpstr>
      <vt:lpstr>3 TeV</vt:lpstr>
      <vt:lpstr>Central Injector Complex</vt:lpstr>
      <vt:lpstr>Central Injector Complex</vt:lpstr>
      <vt:lpstr>Central Injector Complex</vt:lpstr>
      <vt:lpstr>Interaction Region</vt:lpstr>
      <vt:lpstr>CLIC-TOT</vt:lpstr>
      <vt:lpstr>Tool Functionality</vt:lpstr>
      <vt:lpstr>TOT Timeline</vt:lpstr>
      <vt:lpstr>Civil Engineering Drawings</vt:lpstr>
      <vt:lpstr>Drive Beam Tunnel</vt:lpstr>
      <vt:lpstr>Low energy Klystron </vt:lpstr>
      <vt:lpstr>Low energy Klystron </vt:lpstr>
      <vt:lpstr>Low energy Klystron </vt:lpstr>
      <vt:lpstr>Low energy Klystron </vt:lpstr>
      <vt:lpstr>Low energy Klystron </vt:lpstr>
      <vt:lpstr>Summary</vt:lpstr>
      <vt:lpstr>Thank You For Your Attention</vt:lpstr>
      <vt:lpstr>Extra Slides</vt:lpstr>
      <vt:lpstr>Shaft Layout</vt:lpstr>
      <vt:lpstr>Original CLIC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 Layout</dc:title>
  <dc:creator>Matthew James Stuart</dc:creator>
  <cp:lastModifiedBy>Matthew James Stuart</cp:lastModifiedBy>
  <cp:revision>141</cp:revision>
  <cp:lastPrinted>2017-03-24T09:47:37Z</cp:lastPrinted>
  <dcterms:created xsi:type="dcterms:W3CDTF">2017-03-17T09:14:26Z</dcterms:created>
  <dcterms:modified xsi:type="dcterms:W3CDTF">2017-05-04T10:22:33Z</dcterms:modified>
</cp:coreProperties>
</file>