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9"/>
  </p:notesMasterIdLst>
  <p:handoutMasterIdLst>
    <p:handoutMasterId r:id="rId10"/>
  </p:handoutMasterIdLst>
  <p:sldIdLst>
    <p:sldId id="265" r:id="rId3"/>
    <p:sldId id="274" r:id="rId4"/>
    <p:sldId id="276" r:id="rId5"/>
    <p:sldId id="275" r:id="rId6"/>
    <p:sldId id="277" r:id="rId7"/>
    <p:sldId id="278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4C97"/>
    <a:srgbClr val="404040"/>
    <a:srgbClr val="505050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353" autoAdjust="0"/>
  </p:normalViewPr>
  <p:slideViewPr>
    <p:cSldViewPr snapToGrid="0" snapToObjects="1">
      <p:cViewPr varScale="1">
        <p:scale>
          <a:sx n="69" d="100"/>
          <a:sy n="69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3/6/2017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3/6/2017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209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079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/>
              <a:t>S. Feher      2/3/2017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22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     2/3/2017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/>
            </a:lvl1pPr>
          </a:lstStyle>
          <a:p>
            <a:fld id="{47C05DF5-FB48-4D3F-AF82-EC74A689C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9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     2/3/2017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/>
            </a:lvl1pPr>
          </a:lstStyle>
          <a:p>
            <a:fld id="{071AFBCB-9629-4487-8658-FCC7F72DA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79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     2/3/2017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7094B4-CDBE-4107-9E6E-D38410A9E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33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     2/3/2017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     2/3/2017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     2/3/2017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S. Feher      2/3/2017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S. Feher      2/3/2017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827BE81-7C2D-481B-BBCE-23778685B2B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S. Feher      2/3/2017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6450" y="3559175"/>
            <a:ext cx="7526338" cy="11398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US" altLang="en-US" dirty="0"/>
              <a:t>CM and </a:t>
            </a:r>
            <a:r>
              <a:rPr lang="en-US" altLang="en-US" dirty="0" err="1"/>
              <a:t>Cryo</a:t>
            </a:r>
            <a:r>
              <a:rPr lang="en-US" altLang="en-US" dirty="0"/>
              <a:t> meeting #1</a:t>
            </a:r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26338" cy="148907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S. </a:t>
            </a:r>
            <a:r>
              <a:rPr lang="en-US" altLang="en-US" dirty="0" err="1">
                <a:latin typeface="Helvetica" panose="020B0604020202020204" pitchFamily="34" charset="0"/>
                <a:ea typeface="Geneva" pitchFamily="121" charset="-128"/>
              </a:rPr>
              <a:t>Feher</a:t>
            </a:r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3/6/2017</a:t>
            </a:r>
          </a:p>
          <a:p>
            <a:pPr eaLnBrk="1" hangingPunct="1"/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86800" cy="4987867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sz="1800" dirty="0"/>
              <a:t>Cold Mass design work progress and plans                               H. Prin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/>
              <a:t>Cryostat design work progress and plans                                  D. Ramos Duarte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/>
              <a:t>Cold Mass &amp; Cryostat requirements document status               S. Feher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/>
              <a:t>Welding equipment and procedures                                           T. Vouris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/>
              <a:t>Parts to be procured by CERN and FNAL                                  All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/>
              <a:t>Safety doc status                                                                        All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/>
              <a:t>Schedule   </a:t>
            </a:r>
            <a:r>
              <a:rPr lang="en-US" dirty="0"/>
              <a:t>                                                                                  A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</a:t>
            </a:r>
            <a:endParaRPr lang="en-US" sz="2000" b="1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Feher      2/3/2017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877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Preparation for CD1 DOE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4500"/>
            <a:ext cx="8672513" cy="5440882"/>
          </a:xfrm>
        </p:spPr>
        <p:txBody>
          <a:bodyPr/>
          <a:lstStyle/>
          <a:p>
            <a:r>
              <a:rPr lang="en-US" dirty="0"/>
              <a:t>Couple of Reviews:</a:t>
            </a:r>
          </a:p>
          <a:p>
            <a:pPr lvl="1"/>
            <a:r>
              <a:rPr lang="en-US" dirty="0"/>
              <a:t>CD1 director’s Review in June 13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CD1 DOE Review August 1</a:t>
            </a:r>
            <a:r>
              <a:rPr lang="en-US" baseline="30000" dirty="0"/>
              <a:t>st</a:t>
            </a:r>
            <a:r>
              <a:rPr lang="en-US" dirty="0"/>
              <a:t> </a:t>
            </a:r>
          </a:p>
          <a:p>
            <a:r>
              <a:rPr lang="en-US" dirty="0"/>
              <a:t>We need to prepare:</a:t>
            </a:r>
          </a:p>
          <a:p>
            <a:pPr lvl="1"/>
            <a:r>
              <a:rPr lang="en-US" dirty="0"/>
              <a:t>Functional Requirements documents for both CM and Cryostat</a:t>
            </a:r>
          </a:p>
          <a:p>
            <a:pPr lvl="2"/>
            <a:r>
              <a:rPr lang="en-US" dirty="0"/>
              <a:t>CM has a draft version no even a draft for the Cryostat work</a:t>
            </a:r>
          </a:p>
          <a:p>
            <a:pPr lvl="1"/>
            <a:r>
              <a:rPr lang="en-US" dirty="0"/>
              <a:t>CDR for the US built magnets – </a:t>
            </a:r>
            <a:r>
              <a:rPr lang="en-US" dirty="0" err="1"/>
              <a:t>CM&amp;Cryo</a:t>
            </a:r>
            <a:r>
              <a:rPr lang="en-US" dirty="0"/>
              <a:t> included</a:t>
            </a:r>
          </a:p>
          <a:p>
            <a:pPr lvl="2"/>
            <a:r>
              <a:rPr lang="en-US" dirty="0"/>
              <a:t>Conceptual Design – Fabrication plan, Interfaces, tooling</a:t>
            </a:r>
          </a:p>
          <a:p>
            <a:pPr lvl="2"/>
            <a:r>
              <a:rPr lang="en-US" dirty="0"/>
              <a:t>Safety docs and agreements to make sure that the product will meet all the standards </a:t>
            </a:r>
          </a:p>
          <a:p>
            <a:pPr lvl="1"/>
            <a:r>
              <a:rPr lang="en-US" dirty="0"/>
              <a:t>Basis of Estimates – CM (Labor and M&amp;S) Cryostat (Labor)</a:t>
            </a:r>
          </a:p>
          <a:p>
            <a:pPr lvl="2"/>
            <a:r>
              <a:rPr lang="en-US" dirty="0"/>
              <a:t>Part list procurement plan between CERN and FNAL</a:t>
            </a:r>
          </a:p>
          <a:p>
            <a:pPr lvl="1"/>
            <a:r>
              <a:rPr lang="en-US" dirty="0"/>
              <a:t>Risk registry – risk needs to show up as a cost to the project</a:t>
            </a:r>
          </a:p>
          <a:p>
            <a:pPr lvl="1"/>
            <a:r>
              <a:rPr lang="en-US" dirty="0"/>
              <a:t>Schedule – for prototype and for production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Feher      2/3/2017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012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88823" y="944449"/>
            <a:ext cx="5439409" cy="545635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Cold Mass Functional Requirement Specifications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Feher      2/3/2017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7" name="TextBox 6"/>
          <p:cNvSpPr txBox="1"/>
          <p:nvPr/>
        </p:nvSpPr>
        <p:spPr>
          <a:xfrm>
            <a:off x="-1" y="1052945"/>
            <a:ext cx="338882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Written by Ruben so far has not been reviewed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Needs to be signed of by CERN and FNAL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Alignment is not consistent: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“The two MQXFA axis with respect to the common axes must be within ±0.5 mm, for the center and ±2 </a:t>
            </a:r>
            <a:r>
              <a:rPr lang="en-US" sz="1800" dirty="0" err="1"/>
              <a:t>mrad</a:t>
            </a:r>
            <a:r>
              <a:rPr lang="en-US" sz="1800" dirty="0"/>
              <a:t> for the axis direction”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No electrical agreement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Radiation hardness: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Low cobalt 304LN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What are the next steps in Safety?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Who signs the </a:t>
            </a:r>
            <a:r>
              <a:rPr lang="en-US" sz="1800" dirty="0" err="1"/>
              <a:t>partlists</a:t>
            </a:r>
            <a:r>
              <a:rPr lang="en-US" sz="1800" dirty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8" name="Oval 7"/>
          <p:cNvSpPr/>
          <p:nvPr/>
        </p:nvSpPr>
        <p:spPr>
          <a:xfrm>
            <a:off x="3657600" y="2701636"/>
            <a:ext cx="2022764" cy="1801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493294" y="3450952"/>
            <a:ext cx="3422073" cy="2355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810000" y="5559585"/>
            <a:ext cx="2022764" cy="1801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10000" y="5360539"/>
            <a:ext cx="2022764" cy="1801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176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Prototype </a:t>
            </a:r>
            <a:r>
              <a:rPr lang="en-US" sz="1800" dirty="0" err="1"/>
              <a:t>Cryo</a:t>
            </a:r>
            <a:r>
              <a:rPr lang="en-US" sz="1800" dirty="0"/>
              <a:t>-assembly (Full magnet) ready for testing: </a:t>
            </a:r>
            <a:r>
              <a:rPr lang="en-US" sz="1800" b="1" dirty="0">
                <a:solidFill>
                  <a:srgbClr val="FF0000"/>
                </a:solidFill>
              </a:rPr>
              <a:t>June 16, 2019</a:t>
            </a:r>
          </a:p>
          <a:p>
            <a:r>
              <a:rPr lang="en-US" sz="1800" dirty="0"/>
              <a:t>Prototype </a:t>
            </a:r>
            <a:r>
              <a:rPr lang="en-US" sz="1800" dirty="0" err="1"/>
              <a:t>Cryo</a:t>
            </a:r>
            <a:r>
              <a:rPr lang="en-US" sz="1800" dirty="0"/>
              <a:t> assembly Fabrication start date: </a:t>
            </a:r>
            <a:r>
              <a:rPr lang="en-US" sz="1800" b="1" dirty="0">
                <a:solidFill>
                  <a:srgbClr val="FF0000"/>
                </a:solidFill>
              </a:rPr>
              <a:t>October 23, 2018</a:t>
            </a:r>
            <a:r>
              <a:rPr lang="en-US" sz="1800" dirty="0"/>
              <a:t>	 </a:t>
            </a:r>
          </a:p>
          <a:p>
            <a:r>
              <a:rPr lang="en-US" sz="1800" dirty="0"/>
              <a:t>Important Milestones for CM prototype:</a:t>
            </a:r>
          </a:p>
          <a:p>
            <a:pPr lvl="1"/>
            <a:r>
              <a:rPr lang="en-US" sz="1800" dirty="0"/>
              <a:t>Interface specifications need to be completed ~ January, 2018 </a:t>
            </a:r>
          </a:p>
          <a:p>
            <a:pPr lvl="1"/>
            <a:r>
              <a:rPr lang="en-US" sz="1800" dirty="0"/>
              <a:t>Parts need to be received by </a:t>
            </a:r>
            <a:r>
              <a:rPr lang="en-US" sz="1800" dirty="0" err="1"/>
              <a:t>Fermilab</a:t>
            </a:r>
            <a:r>
              <a:rPr lang="en-US" sz="1800" dirty="0"/>
              <a:t>: some of them June, 2018</a:t>
            </a:r>
          </a:p>
          <a:p>
            <a:r>
              <a:rPr lang="en-US" sz="1800" dirty="0"/>
              <a:t>Important Milestones for Cryostat prototype:</a:t>
            </a:r>
          </a:p>
          <a:p>
            <a:pPr lvl="1"/>
            <a:r>
              <a:rPr lang="en-US" sz="1800" dirty="0"/>
              <a:t>Tooling design – to prepare the tables and floor space: September, 2018</a:t>
            </a:r>
          </a:p>
          <a:p>
            <a:pPr lvl="1"/>
            <a:r>
              <a:rPr lang="en-US" sz="1800" dirty="0"/>
              <a:t>Start of the Cryostat work at FNAL: April 16</a:t>
            </a:r>
            <a:r>
              <a:rPr lang="en-US" sz="1800" baseline="30000" dirty="0"/>
              <a:t>th</a:t>
            </a:r>
            <a:r>
              <a:rPr lang="en-US" sz="1800" dirty="0"/>
              <a:t>, 2019</a:t>
            </a:r>
          </a:p>
          <a:p>
            <a:r>
              <a:rPr lang="en-US" sz="1800" dirty="0"/>
              <a:t>Important Milestones for Stand for Test facility:</a:t>
            </a:r>
          </a:p>
          <a:p>
            <a:pPr lvl="1"/>
            <a:r>
              <a:rPr lang="en-US" sz="1800" dirty="0"/>
              <a:t>Interface specifications – to be able to make the relevant shuffling unit:             January, 2018 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Feher      2/3/2017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1959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Parts list to be provided by 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316LN Plates (low cobalt content) or shells (shaped plates)</a:t>
            </a:r>
          </a:p>
          <a:p>
            <a:pPr lvl="1"/>
            <a:r>
              <a:rPr lang="en-US" dirty="0"/>
              <a:t>Is there any 304L low cobalt content material? </a:t>
            </a:r>
          </a:p>
          <a:p>
            <a:pPr lvl="0"/>
            <a:r>
              <a:rPr lang="en-US" dirty="0"/>
              <a:t>End domes (</a:t>
            </a:r>
            <a:r>
              <a:rPr lang="en-US" dirty="0" err="1"/>
              <a:t>a.k.a</a:t>
            </a:r>
            <a:r>
              <a:rPr lang="en-US" dirty="0"/>
              <a:t> end covers) </a:t>
            </a:r>
          </a:p>
          <a:p>
            <a:pPr lvl="0"/>
            <a:r>
              <a:rPr lang="en-US" dirty="0"/>
              <a:t>Cold bore tube </a:t>
            </a:r>
          </a:p>
          <a:p>
            <a:pPr lvl="0"/>
            <a:r>
              <a:rPr lang="en-US" dirty="0"/>
              <a:t>‪Heat exchanger tube</a:t>
            </a:r>
          </a:p>
          <a:p>
            <a:pPr lvl="0"/>
            <a:r>
              <a:rPr lang="en-US" dirty="0"/>
              <a:t>‪18kA </a:t>
            </a:r>
            <a:r>
              <a:rPr lang="en-US" dirty="0" err="1"/>
              <a:t>Busbars</a:t>
            </a:r>
            <a:r>
              <a:rPr lang="en-US" dirty="0"/>
              <a:t> (+others if the integration study is not retained by CRG)</a:t>
            </a:r>
          </a:p>
          <a:p>
            <a:pPr lvl="0"/>
            <a:r>
              <a:rPr lang="en-US" dirty="0"/>
              <a:t>‪External </a:t>
            </a:r>
            <a:r>
              <a:rPr lang="en-US" dirty="0" err="1"/>
              <a:t>busbar</a:t>
            </a:r>
            <a:r>
              <a:rPr lang="en-US" dirty="0"/>
              <a:t> lines</a:t>
            </a:r>
          </a:p>
          <a:p>
            <a:pPr lvl="0"/>
            <a:r>
              <a:rPr lang="en-US" dirty="0"/>
              <a:t>Temperature sensors?</a:t>
            </a:r>
          </a:p>
          <a:p>
            <a:pPr lvl="0"/>
            <a:r>
              <a:rPr lang="en-US" dirty="0"/>
              <a:t>Instrumentation wires?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i="1" dirty="0">
                <a:solidFill>
                  <a:srgbClr val="004C97"/>
                </a:solidFill>
              </a:rPr>
              <a:t>Any parts US to provide?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Feher      2/3/2017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3389809"/>
      </p:ext>
    </p:extLst>
  </p:cSld>
  <p:clrMapOvr>
    <a:masterClrMapping/>
  </p:clrMapOvr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B6CED81E-951A-4DFA-9287-6DC86C25A1D3}"/>
    </a:ext>
  </a:extLst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3CED6F7E-0C40-4358-9557-CEEF733EC32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25454</TotalTime>
  <Words>346</Words>
  <Application>Microsoft Office PowerPoint</Application>
  <PresentationFormat>On-screen Show (4:3)</PresentationFormat>
  <Paragraphs>73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ＭＳ Ｐゴシック</vt:lpstr>
      <vt:lpstr>ＭＳ Ｐゴシック</vt:lpstr>
      <vt:lpstr>Arial</vt:lpstr>
      <vt:lpstr>Calibri</vt:lpstr>
      <vt:lpstr>Geneva</vt:lpstr>
      <vt:lpstr>Helvetica</vt:lpstr>
      <vt:lpstr>FNAL_TemplateMac_060514</vt:lpstr>
      <vt:lpstr>Fermilab: Footer Only</vt:lpstr>
      <vt:lpstr>CM and Cryo meeting #1</vt:lpstr>
      <vt:lpstr>Agenda</vt:lpstr>
      <vt:lpstr>Preparation for CD1 DOE Review</vt:lpstr>
      <vt:lpstr>Cold Mass Functional Requirement Specifications </vt:lpstr>
      <vt:lpstr>Schedule</vt:lpstr>
      <vt:lpstr>Parts list to be provided by CERN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CISOX Upgrade Status</dc:title>
  <dc:creator>Andrzej M. Makulski x3766 12727N</dc:creator>
  <cp:lastModifiedBy>Sandor Feher</cp:lastModifiedBy>
  <cp:revision>90</cp:revision>
  <cp:lastPrinted>2014-01-20T19:40:21Z</cp:lastPrinted>
  <dcterms:created xsi:type="dcterms:W3CDTF">2015-05-05T23:44:08Z</dcterms:created>
  <dcterms:modified xsi:type="dcterms:W3CDTF">2017-03-06T14:46:38Z</dcterms:modified>
</cp:coreProperties>
</file>