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307" r:id="rId6"/>
    <p:sldId id="309" r:id="rId7"/>
    <p:sldId id="310" r:id="rId8"/>
    <p:sldId id="311" r:id="rId9"/>
    <p:sldId id="312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C6E7"/>
    <a:srgbClr val="FFE6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05"/>
    <p:restoredTop sz="93343" autoAdjust="0"/>
  </p:normalViewPr>
  <p:slideViewPr>
    <p:cSldViewPr snapToObjects="1" showGuides="1">
      <p:cViewPr varScale="1">
        <p:scale>
          <a:sx n="82" d="100"/>
          <a:sy n="82" d="100"/>
        </p:scale>
        <p:origin x="2412" y="90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Antonios Vouris - LARP/</a:t>
            </a:r>
            <a:r>
              <a:rPr lang="en-US" dirty="0" err="1"/>
              <a:t>HiLumi</a:t>
            </a:r>
            <a:r>
              <a:rPr lang="en-US" dirty="0"/>
              <a:t> Meeting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/>
              <a:t>Antonios Vouris - LARP/</a:t>
            </a:r>
            <a:r>
              <a:rPr lang="en-US" dirty="0" err="1"/>
              <a:t>HiLumi</a:t>
            </a:r>
            <a:r>
              <a:rPr lang="en-US" dirty="0"/>
              <a:t> Meeting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Ruben Carcagno - LARP/HiLumi Meeting at SLAC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/>
              <a:t>Antonios Vouris - LARP/</a:t>
            </a:r>
            <a:r>
              <a:rPr lang="en-US" dirty="0" err="1"/>
              <a:t>HiLumi</a:t>
            </a:r>
            <a:r>
              <a:rPr lang="en-US" dirty="0"/>
              <a:t>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Ruben Carcagno - LARP/HiLumi Meeting at SLAC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Ruben Carcagno - LARP/HiLumi Meeting at SLAC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dirty="0"/>
              <a:t>Antonios Vouris - LARP/</a:t>
            </a:r>
            <a:r>
              <a:rPr lang="en-US" dirty="0" err="1"/>
              <a:t>HiLumi</a:t>
            </a:r>
            <a:r>
              <a:rPr lang="en-US" dirty="0"/>
              <a:t>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Ruben Carcagno - LARP/HiLumi Meeting at SLAC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63106" y="2819400"/>
            <a:ext cx="6593269" cy="753616"/>
          </a:xfrm>
        </p:spPr>
        <p:txBody>
          <a:bodyPr/>
          <a:lstStyle/>
          <a:p>
            <a:pPr algn="ctr"/>
            <a:r>
              <a:rPr lang="en-GB" dirty="0"/>
              <a:t>LMQXF DESIGN &amp; Prototype Fabrication/Testing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Author</a:t>
            </a:r>
          </a:p>
          <a:p>
            <a:r>
              <a:rPr lang="en-GB" dirty="0">
                <a:solidFill>
                  <a:srgbClr val="0070C0"/>
                </a:solidFill>
              </a:rPr>
              <a:t>Antonios Vouris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2491" y="5461134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LMQXF Design, March 6</a:t>
            </a:r>
            <a:r>
              <a:rPr lang="en-GB" baseline="30000" dirty="0"/>
              <a:t>th</a:t>
            </a:r>
            <a:r>
              <a:rPr lang="en-GB" dirty="0"/>
              <a:t>, 2017</a:t>
            </a:r>
          </a:p>
          <a:p>
            <a:endParaRPr lang="en-GB" dirty="0"/>
          </a:p>
        </p:txBody>
      </p:sp>
      <p:pic>
        <p:nvPicPr>
          <p:cNvPr id="7" name="Image 6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912" y="511165"/>
            <a:ext cx="1604480" cy="19097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6073775"/>
            <a:ext cx="576064" cy="6263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47302"/>
            <a:ext cx="7920000" cy="720000"/>
          </a:xfrm>
        </p:spPr>
        <p:txBody>
          <a:bodyPr/>
          <a:lstStyle/>
          <a:p>
            <a:r>
              <a:rPr lang="en-US" dirty="0"/>
              <a:t>Weld Equipment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000" y="1084253"/>
            <a:ext cx="4939168" cy="49069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Antonios Vouris – LMQXF, March 6</a:t>
            </a:r>
            <a:r>
              <a:rPr lang="en-US" baseline="30000" noProof="0" dirty="0"/>
              <a:t>th</a:t>
            </a:r>
            <a:r>
              <a:rPr lang="en-US" noProof="0" dirty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53891" y="1063475"/>
            <a:ext cx="24545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Bug-O Systems – </a:t>
            </a:r>
          </a:p>
          <a:p>
            <a:r>
              <a:rPr lang="en-US" dirty="0"/>
              <a:t>Automated Cutting &amp; </a:t>
            </a:r>
          </a:p>
          <a:p>
            <a:r>
              <a:rPr lang="en-US" dirty="0"/>
              <a:t>Welding System:</a:t>
            </a:r>
          </a:p>
          <a:p>
            <a:r>
              <a:rPr lang="en-US" dirty="0"/>
              <a:t>Modular Drive System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398" y="2567687"/>
            <a:ext cx="3018402" cy="342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82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47302"/>
            <a:ext cx="7920000" cy="720000"/>
          </a:xfrm>
        </p:spPr>
        <p:txBody>
          <a:bodyPr/>
          <a:lstStyle/>
          <a:p>
            <a:r>
              <a:rPr lang="en-US" dirty="0"/>
              <a:t>Weld procedure Parameters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Antonios Vouris – LMQXF, March 6</a:t>
            </a:r>
            <a:r>
              <a:rPr lang="en-US" baseline="30000" noProof="0" dirty="0"/>
              <a:t>th</a:t>
            </a:r>
            <a:r>
              <a:rPr lang="en-US" noProof="0" dirty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67302"/>
            <a:ext cx="7920000" cy="2713856"/>
          </a:xfrm>
        </p:spPr>
        <p:txBody>
          <a:bodyPr>
            <a:normAutofit/>
          </a:bodyPr>
          <a:lstStyle/>
          <a:p>
            <a:r>
              <a:rPr lang="en-US" sz="2000" dirty="0"/>
              <a:t>Weld procedure development at moment:</a:t>
            </a:r>
          </a:p>
          <a:p>
            <a:pPr lvl="1"/>
            <a:r>
              <a:rPr lang="en-US" sz="1600" dirty="0" err="1"/>
              <a:t>Millermatic</a:t>
            </a:r>
            <a:r>
              <a:rPr lang="en-US" sz="1600" dirty="0"/>
              <a:t> 350P</a:t>
            </a:r>
          </a:p>
          <a:p>
            <a:pPr lvl="1"/>
            <a:r>
              <a:rPr lang="en-US" sz="1600" dirty="0"/>
              <a:t>Pulse mode</a:t>
            </a:r>
          </a:p>
          <a:p>
            <a:pPr lvl="1"/>
            <a:r>
              <a:rPr lang="en-US" sz="1600" dirty="0"/>
              <a:t>Wire - .035” (.89 mm) 308L Si</a:t>
            </a:r>
          </a:p>
          <a:p>
            <a:pPr lvl="1"/>
            <a:r>
              <a:rPr lang="en-US" sz="1600" dirty="0"/>
              <a:t>Gas – 90%Ar/10%CO2</a:t>
            </a:r>
          </a:p>
          <a:p>
            <a:pPr lvl="1"/>
            <a:r>
              <a:rPr lang="en-US" sz="1600" dirty="0"/>
              <a:t>22.6 Volts</a:t>
            </a:r>
          </a:p>
          <a:p>
            <a:pPr lvl="1"/>
            <a:r>
              <a:rPr lang="en-US" sz="1600" dirty="0"/>
              <a:t>3 Passes:</a:t>
            </a:r>
          </a:p>
          <a:p>
            <a:pPr lvl="2"/>
            <a:r>
              <a:rPr lang="en-US" sz="1200" dirty="0"/>
              <a:t> 1</a:t>
            </a:r>
            <a:r>
              <a:rPr lang="en-US" sz="1200" baseline="30000" dirty="0"/>
              <a:t>..</a:t>
            </a:r>
            <a:r>
              <a:rPr lang="en-US" sz="1200" dirty="0"/>
              <a:t>10 IPM (254 mm/m), 2</a:t>
            </a:r>
            <a:r>
              <a:rPr lang="en-US" sz="1200" baseline="30000" dirty="0"/>
              <a:t>..</a:t>
            </a:r>
            <a:r>
              <a:rPr lang="en-US" sz="1200" dirty="0"/>
              <a:t> 10.75 IPM (273 mm/m), 3.. 14.25 IPM (362 mm/m)</a:t>
            </a:r>
            <a:endParaRPr lang="en-US" dirty="0"/>
          </a:p>
          <a:p>
            <a:r>
              <a:rPr lang="en-US" sz="2000" dirty="0"/>
              <a:t>Still tweaking to decrease weld shrinkage from 0.1” (2.54mm).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27" y="3915730"/>
            <a:ext cx="2908587" cy="2181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489" y="3915548"/>
            <a:ext cx="2937815" cy="220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76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47302"/>
            <a:ext cx="7920000" cy="720000"/>
          </a:xfrm>
        </p:spPr>
        <p:txBody>
          <a:bodyPr/>
          <a:lstStyle/>
          <a:p>
            <a:r>
              <a:rPr lang="en-US" dirty="0"/>
              <a:t>Cold Mass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Antonios Vouris – LMQXF, March 6</a:t>
            </a:r>
            <a:r>
              <a:rPr lang="en-US" baseline="30000" noProof="0" dirty="0"/>
              <a:t>th</a:t>
            </a:r>
            <a:r>
              <a:rPr lang="en-US" noProof="0" dirty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Design/Fab per ASME BPVC Section VIII-1?</a:t>
            </a:r>
          </a:p>
          <a:p>
            <a:r>
              <a:rPr lang="en-US" dirty="0"/>
              <a:t>Material requirements: </a:t>
            </a:r>
          </a:p>
          <a:p>
            <a:pPr lvl="1"/>
            <a:r>
              <a:rPr lang="en-US" dirty="0"/>
              <a:t>304/304L, 316/316L, 316LN?</a:t>
            </a:r>
          </a:p>
          <a:p>
            <a:pPr lvl="1"/>
            <a:r>
              <a:rPr lang="en-US" dirty="0"/>
              <a:t>Low Co?</a:t>
            </a:r>
          </a:p>
          <a:p>
            <a:pPr lvl="1"/>
            <a:r>
              <a:rPr lang="en-US" dirty="0"/>
              <a:t>Shell Forming &amp; End Domes</a:t>
            </a:r>
          </a:p>
          <a:p>
            <a:r>
              <a:rPr lang="en-US" dirty="0"/>
              <a:t>NDE: </a:t>
            </a:r>
          </a:p>
          <a:p>
            <a:pPr lvl="1"/>
            <a:r>
              <a:rPr lang="en-US" dirty="0"/>
              <a:t>Spot RT – 6” spot /300 ft. of weld</a:t>
            </a:r>
          </a:p>
          <a:p>
            <a:pPr lvl="1"/>
            <a:r>
              <a:rPr lang="en-US" dirty="0"/>
              <a:t>Liquide penetrant test (PT) - nozzles</a:t>
            </a:r>
          </a:p>
          <a:p>
            <a:r>
              <a:rPr lang="en-US" dirty="0"/>
              <a:t>Pressure Test/HMS Leak Test?</a:t>
            </a:r>
          </a:p>
          <a:p>
            <a:r>
              <a:rPr lang="en-US" dirty="0"/>
              <a:t>Interface/End Domes design and material?</a:t>
            </a:r>
          </a:p>
          <a:p>
            <a:r>
              <a:rPr lang="en-US" dirty="0"/>
              <a:t>Mounting brackets and fiducials?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863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47302"/>
            <a:ext cx="7920000" cy="720000"/>
          </a:xfrm>
        </p:spPr>
        <p:txBody>
          <a:bodyPr/>
          <a:lstStyle/>
          <a:p>
            <a:r>
              <a:rPr lang="en-US" dirty="0"/>
              <a:t>Milestones &amp; Questions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Antonios Vouris – LMQXF, March 6</a:t>
            </a:r>
            <a:r>
              <a:rPr lang="en-US" baseline="30000" noProof="0" dirty="0"/>
              <a:t>th</a:t>
            </a:r>
            <a:r>
              <a:rPr lang="en-US" noProof="0" dirty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Coldmass</a:t>
            </a:r>
            <a:r>
              <a:rPr lang="en-US" dirty="0"/>
              <a:t> specifications – </a:t>
            </a:r>
          </a:p>
          <a:p>
            <a:r>
              <a:rPr lang="en-US" dirty="0"/>
              <a:t>Low Co?</a:t>
            </a:r>
          </a:p>
          <a:p>
            <a:r>
              <a:rPr lang="en-US" dirty="0"/>
              <a:t>NDE: </a:t>
            </a:r>
          </a:p>
          <a:p>
            <a:pPr lvl="1"/>
            <a:r>
              <a:rPr lang="en-US" dirty="0"/>
              <a:t>Spot RT – 6” spot /300 ft. of weld</a:t>
            </a:r>
          </a:p>
          <a:p>
            <a:pPr lvl="1"/>
            <a:r>
              <a:rPr lang="en-US" dirty="0"/>
              <a:t>Liquide penetrant test (PT) - nozzles</a:t>
            </a:r>
          </a:p>
          <a:p>
            <a:r>
              <a:rPr lang="en-US" dirty="0"/>
              <a:t>Pressure Test/HMS Leak Test?</a:t>
            </a:r>
          </a:p>
          <a:p>
            <a:r>
              <a:rPr lang="en-US" dirty="0"/>
              <a:t>Interface/End Domes design and material?</a:t>
            </a:r>
          </a:p>
          <a:p>
            <a:r>
              <a:rPr lang="en-US" dirty="0"/>
              <a:t>Mounting brackets and fiducials?</a:t>
            </a:r>
          </a:p>
          <a:p>
            <a:r>
              <a:rPr lang="en-US" dirty="0"/>
              <a:t>CERN Supplied Materials:</a:t>
            </a:r>
          </a:p>
          <a:p>
            <a:pPr lvl="1"/>
            <a:r>
              <a:rPr lang="en-US" dirty="0"/>
              <a:t>Shell material (Feb 2018)</a:t>
            </a:r>
          </a:p>
          <a:p>
            <a:pPr lvl="1"/>
            <a:r>
              <a:rPr lang="en-US" dirty="0"/>
              <a:t>Beam Tube (April 2018)</a:t>
            </a:r>
          </a:p>
          <a:p>
            <a:pPr lvl="1"/>
            <a:r>
              <a:rPr lang="en-US" dirty="0" err="1"/>
              <a:t>Ht</a:t>
            </a:r>
            <a:r>
              <a:rPr lang="en-US" dirty="0"/>
              <a:t> Exchangers (April 2018)</a:t>
            </a:r>
          </a:p>
          <a:p>
            <a:pPr lvl="1"/>
            <a:r>
              <a:rPr lang="en-US" dirty="0"/>
              <a:t>Bus Bar (March/April 2018)</a:t>
            </a:r>
          </a:p>
          <a:p>
            <a:pPr lvl="1"/>
            <a:r>
              <a:rPr lang="en-US" dirty="0"/>
              <a:t>Temp Sensors (March/April 2018)</a:t>
            </a:r>
          </a:p>
          <a:p>
            <a:pPr lvl="1"/>
            <a:r>
              <a:rPr lang="en-US" dirty="0"/>
              <a:t>Instrumentation wires (March/April 2018)</a:t>
            </a:r>
          </a:p>
          <a:p>
            <a:pPr lvl="1"/>
            <a:r>
              <a:rPr lang="en-US" dirty="0"/>
              <a:t>Cryostat kit (August 2018)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210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128" y="2348920"/>
            <a:ext cx="7920000" cy="720000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Antonios Vouris – LMQXF, March 6</a:t>
            </a:r>
            <a:r>
              <a:rPr lang="en-US" baseline="30000" noProof="0" dirty="0"/>
              <a:t>th</a:t>
            </a:r>
            <a:r>
              <a:rPr lang="en-US" noProof="0" dirty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Logo-APO-LAR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6498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8946e33d-fd2f-4ae4-8ee9-d90c129cdf9e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4965</TotalTime>
  <Words>335</Words>
  <Application>Microsoft Office PowerPoint</Application>
  <PresentationFormat>On-screen Show (4:3)</PresentationFormat>
  <Paragraphs>60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LMQXF DESIGN &amp; Prototype Fabrication/Testing </vt:lpstr>
      <vt:lpstr>Weld Equipment</vt:lpstr>
      <vt:lpstr>Weld procedure Parameters</vt:lpstr>
      <vt:lpstr>Cold Mass Design</vt:lpstr>
      <vt:lpstr>Milestones &amp; Questions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Antonios Vouris</cp:lastModifiedBy>
  <cp:revision>236</cp:revision>
  <dcterms:created xsi:type="dcterms:W3CDTF">2016-03-23T12:58:39Z</dcterms:created>
  <dcterms:modified xsi:type="dcterms:W3CDTF">2017-03-06T14:37:01Z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