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83" r:id="rId4"/>
    <p:sldId id="291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2" r:id="rId13"/>
    <p:sldId id="293" r:id="rId14"/>
    <p:sldId id="294" r:id="rId15"/>
    <p:sldId id="296" r:id="rId16"/>
    <p:sldId id="300" r:id="rId17"/>
    <p:sldId id="295" r:id="rId18"/>
    <p:sldId id="297" r:id="rId19"/>
    <p:sldId id="298" r:id="rId20"/>
    <p:sldId id="299" r:id="rId21"/>
    <p:sldId id="301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1" autoAdjust="0"/>
    <p:restoredTop sz="95635" autoAdjust="0"/>
  </p:normalViewPr>
  <p:slideViewPr>
    <p:cSldViewPr snapToGrid="0" snapToObjects="1">
      <p:cViewPr>
        <p:scale>
          <a:sx n="80" d="100"/>
          <a:sy n="80" d="100"/>
        </p:scale>
        <p:origin x="126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18/06/2017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28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888" y="257756"/>
            <a:ext cx="914400" cy="9291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467507" y="3906982"/>
            <a:ext cx="420624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Table of Contents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  <p:pic>
        <p:nvPicPr>
          <p:cNvPr id="7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376" y="257757"/>
            <a:ext cx="800148" cy="8130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376" y="173536"/>
            <a:ext cx="834805" cy="8482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wmf"/><Relationship Id="rId5" Type="http://schemas.openxmlformats.org/officeDocument/2006/relationships/image" Target="../media/image32.jpeg"/><Relationship Id="rId4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hyperlink" Target="https://espace.cern.ch/coordination-installation-linac4/linac4/Photos/Photo0350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30 November 2016 Linac4 Reliability Run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431" y="226478"/>
            <a:ext cx="7591425" cy="1151901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(</a:t>
            </a:r>
            <a:r>
              <a:rPr lang="fr-CH" dirty="0" err="1" smtClean="0"/>
              <a:t>exactly</a:t>
            </a:r>
            <a:r>
              <a:rPr lang="fr-CH" dirty="0" smtClean="0"/>
              <a:t>) 20 </a:t>
            </a:r>
            <a:r>
              <a:rPr lang="fr-CH" dirty="0" err="1" smtClean="0"/>
              <a:t>years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first </a:t>
            </a:r>
            <a:r>
              <a:rPr lang="fr-CH" dirty="0" err="1" smtClean="0"/>
              <a:t>idea</a:t>
            </a:r>
            <a:r>
              <a:rPr lang="fr-CH" dirty="0" smtClean="0"/>
              <a:t> to first </a:t>
            </a:r>
            <a:r>
              <a:rPr lang="fr-CH" dirty="0" err="1" smtClean="0"/>
              <a:t>beam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1" r="3482"/>
          <a:stretch/>
        </p:blipFill>
        <p:spPr>
          <a:xfrm>
            <a:off x="710331" y="2018632"/>
            <a:ext cx="3400425" cy="2226877"/>
          </a:xfrm>
          <a:prstGeom prst="rect">
            <a:avLst/>
          </a:prstGeom>
        </p:spPr>
      </p:pic>
      <p:pic>
        <p:nvPicPr>
          <p:cNvPr id="7" name="Picture 6" descr="Linac 4 reached its energy goal | CERN - Internet Explorer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24475" y="1264171"/>
            <a:ext cx="3362325" cy="4615604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267200" y="2809875"/>
            <a:ext cx="552450" cy="990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901894" y="2333625"/>
            <a:ext cx="1238250" cy="4857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584836" y="4989211"/>
            <a:ext cx="790575" cy="333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85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920" y="122314"/>
            <a:ext cx="6995528" cy="817708"/>
          </a:xfrm>
        </p:spPr>
        <p:txBody>
          <a:bodyPr/>
          <a:lstStyle/>
          <a:p>
            <a:r>
              <a:rPr lang="fr-CH" sz="3600" dirty="0" smtClean="0"/>
              <a:t>Evolution of Linac4 design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747311" y="1070872"/>
            <a:ext cx="4343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Although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basic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principles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remained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same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(basic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frequency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352 MHz,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only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NC,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current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30/40 mA) design and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parameters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have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changed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several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times.</a:t>
            </a:r>
          </a:p>
          <a:p>
            <a:endParaRPr lang="fr-CH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r-CH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most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important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milestone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transition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between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R&amp;D and construction: the impact on Linac4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was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replacement of a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Side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Coupled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Linac (SCL)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at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704 MHz by a Pi-Mode Structure (PIMS)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at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352 MHz,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when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SCL design and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protypying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were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well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advanced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2" y="1008222"/>
            <a:ext cx="46386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2221" y="1769872"/>
            <a:ext cx="3253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1: 2002, 30 mA, 120 MeV, 352 MHz</a:t>
            </a:r>
            <a:endParaRPr lang="en-GB" sz="16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11" y="2236327"/>
            <a:ext cx="322897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6920" y="3405878"/>
            <a:ext cx="3636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2: 2004, 30 mA, 160 MeV, 352/704 MHz</a:t>
            </a:r>
            <a:endParaRPr lang="en-GB" sz="1600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4"/>
          <a:stretch/>
        </p:blipFill>
        <p:spPr bwMode="auto">
          <a:xfrm>
            <a:off x="34026" y="3886248"/>
            <a:ext cx="6477000" cy="683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79914" y="5198526"/>
            <a:ext cx="3367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2006, </a:t>
            </a:r>
            <a:r>
              <a:rPr lang="fr-CH" sz="1600" dirty="0"/>
              <a:t>4</a:t>
            </a:r>
            <a:r>
              <a:rPr lang="fr-CH" sz="1600" dirty="0" smtClean="0"/>
              <a:t>0 mA, 160 MeV, 352/704 MHz</a:t>
            </a:r>
            <a:endParaRPr lang="en-GB" sz="16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0835" y="5171571"/>
            <a:ext cx="4324212" cy="605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66918" y="4550161"/>
            <a:ext cx="3636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3: 2006, </a:t>
            </a:r>
            <a:r>
              <a:rPr lang="fr-CH" sz="1600" b="1" dirty="0"/>
              <a:t>4</a:t>
            </a:r>
            <a:r>
              <a:rPr lang="fr-CH" sz="1600" b="1" dirty="0" smtClean="0"/>
              <a:t>0 mA, 160 MeV, 352/704 MHz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2221" y="5715049"/>
            <a:ext cx="3271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smtClean="0"/>
              <a:t>4: 2007, </a:t>
            </a:r>
            <a:r>
              <a:rPr lang="fr-CH" sz="1600" b="1" dirty="0"/>
              <a:t>4</a:t>
            </a:r>
            <a:r>
              <a:rPr lang="fr-CH" sz="1600" b="1" dirty="0" smtClean="0"/>
              <a:t>0 mA, 160 MeV, 352 MHz</a:t>
            </a:r>
            <a:endParaRPr lang="en-GB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23499" y="4414190"/>
            <a:ext cx="44366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Motivations for the change SCL/PIMS: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Standardisation of the RF system on a single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frequency</a:t>
            </a:r>
            <a:r>
              <a:rPr lang="fr-CH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one type of klystron (but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reduction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RF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efficiency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ZT^2).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manpower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required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for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tuning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construction (5 times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cells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!)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Easier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attract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internal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external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interest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for a new type of structure </a:t>
            </a:r>
          </a:p>
        </p:txBody>
      </p:sp>
    </p:spTree>
    <p:extLst>
      <p:ext uri="{BB962C8B-B14F-4D97-AF65-F5344CB8AC3E}">
        <p14:creationId xmlns:p14="http://schemas.microsoft.com/office/powerpoint/2010/main" val="255005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0525" y="172224"/>
            <a:ext cx="7726213" cy="817708"/>
          </a:xfrm>
        </p:spPr>
        <p:txBody>
          <a:bodyPr>
            <a:normAutofit/>
          </a:bodyPr>
          <a:lstStyle/>
          <a:p>
            <a:r>
              <a:rPr lang="fr-CH" sz="4000" dirty="0" smtClean="0"/>
              <a:t>EC support in a </a:t>
            </a:r>
            <a:r>
              <a:rPr lang="fr-CH" sz="4000" dirty="0" err="1" smtClean="0"/>
              <a:t>critical</a:t>
            </a:r>
            <a:r>
              <a:rPr lang="fr-CH" sz="4000" dirty="0" smtClean="0"/>
              <a:t> phase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Box 1029"/>
          <p:cNvSpPr txBox="1">
            <a:spLocks noChangeArrowheads="1"/>
          </p:cNvSpPr>
          <p:nvPr/>
        </p:nvSpPr>
        <p:spPr bwMode="auto">
          <a:xfrm>
            <a:off x="523874" y="1925517"/>
            <a:ext cx="5448301" cy="2653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20000"/>
              </a:spcAft>
            </a:pPr>
            <a:r>
              <a:rPr lang="en-US" altLang="en-US" sz="1600" b="0" dirty="0" smtClean="0">
                <a:solidFill>
                  <a:schemeClr val="hlink"/>
                </a:solidFill>
                <a:latin typeface="Arial" panose="020B0604020202020204" pitchFamily="34" charset="0"/>
              </a:rPr>
              <a:t>Main </a:t>
            </a:r>
            <a:r>
              <a:rPr lang="en-US" altLang="en-US" sz="1600" b="0" dirty="0">
                <a:solidFill>
                  <a:schemeClr val="hlink"/>
                </a:solidFill>
                <a:latin typeface="Arial" panose="020B0604020202020204" pitchFamily="34" charset="0"/>
              </a:rPr>
              <a:t>objective</a:t>
            </a:r>
            <a:r>
              <a:rPr lang="en-US" altLang="en-US" sz="1600" b="0" dirty="0" smtClean="0">
                <a:latin typeface="Arial" panose="020B0604020202020204" pitchFamily="34" charset="0"/>
              </a:rPr>
              <a:t>: </a:t>
            </a:r>
            <a:r>
              <a:rPr lang="en-US" altLang="en-US" sz="1600" b="0" i="1" dirty="0" smtClean="0">
                <a:latin typeface="Arial" panose="020B0604020202020204" pitchFamily="34" charset="0"/>
              </a:rPr>
              <a:t>Research </a:t>
            </a:r>
            <a:r>
              <a:rPr lang="en-US" altLang="en-US" sz="1600" b="0" i="1" dirty="0">
                <a:latin typeface="Arial" panose="020B0604020202020204" pitchFamily="34" charset="0"/>
              </a:rPr>
              <a:t>and development of the technology for high intensity pulsed proton linear accelerators up to an energy of 200 MeV.</a:t>
            </a:r>
          </a:p>
          <a:p>
            <a:pPr lvl="1">
              <a:spcAft>
                <a:spcPct val="20000"/>
              </a:spcAft>
            </a:pPr>
            <a:endParaRPr lang="en-US" altLang="en-US" sz="1100" b="0" i="1" dirty="0">
              <a:latin typeface="Arial" panose="020B0604020202020204" pitchFamily="34" charset="0"/>
            </a:endParaRPr>
          </a:p>
          <a:p>
            <a:r>
              <a:rPr lang="en-US" altLang="en-US" sz="1600" b="0" dirty="0">
                <a:solidFill>
                  <a:schemeClr val="hlink"/>
                </a:solidFill>
                <a:latin typeface="Arial" panose="020B0604020202020204" pitchFamily="34" charset="0"/>
              </a:rPr>
              <a:t>Applications of the HIPPI results</a:t>
            </a:r>
            <a:r>
              <a:rPr lang="en-US" altLang="en-US" sz="1600" b="0" dirty="0" smtClean="0">
                <a:latin typeface="Arial" panose="020B0604020202020204" pitchFamily="34" charset="0"/>
              </a:rPr>
              <a:t>: </a:t>
            </a:r>
            <a:r>
              <a:rPr lang="en-US" altLang="en-US" sz="1600" b="0" i="1" dirty="0" smtClean="0">
                <a:latin typeface="Arial" panose="020B0604020202020204" pitchFamily="34" charset="0"/>
              </a:rPr>
              <a:t>Upgrade </a:t>
            </a:r>
            <a:r>
              <a:rPr lang="en-US" altLang="en-US" sz="1600" b="0" i="1" dirty="0">
                <a:latin typeface="Arial" panose="020B0604020202020204" pitchFamily="34" charset="0"/>
              </a:rPr>
              <a:t>of the linac injectors for GSI, CERN and RAL.</a:t>
            </a:r>
          </a:p>
          <a:p>
            <a:pPr lvl="1"/>
            <a:endParaRPr lang="en-US" altLang="en-US" sz="1100" b="0" i="1" dirty="0">
              <a:latin typeface="Arial" panose="020B0604020202020204" pitchFamily="34" charset="0"/>
            </a:endParaRPr>
          </a:p>
          <a:p>
            <a:r>
              <a:rPr lang="en-US" altLang="en-US" sz="1600" b="0" dirty="0">
                <a:solidFill>
                  <a:schemeClr val="hlink"/>
                </a:solidFill>
                <a:latin typeface="Arial" panose="020B0604020202020204" pitchFamily="34" charset="0"/>
              </a:rPr>
              <a:t>10 participating laboratories</a:t>
            </a:r>
            <a:r>
              <a:rPr lang="en-US" altLang="en-US" sz="1600" b="0" dirty="0" smtClean="0">
                <a:latin typeface="Arial" panose="020B0604020202020204" pitchFamily="34" charset="0"/>
              </a:rPr>
              <a:t>: </a:t>
            </a:r>
            <a:r>
              <a:rPr lang="en-US" altLang="en-US" sz="1600" b="0" i="1" dirty="0" smtClean="0">
                <a:latin typeface="Arial" panose="020B0604020202020204" pitchFamily="34" charset="0"/>
              </a:rPr>
              <a:t>RAL</a:t>
            </a:r>
            <a:r>
              <a:rPr lang="en-US" altLang="en-US" sz="1600" b="0" i="1" dirty="0">
                <a:latin typeface="Arial" panose="020B0604020202020204" pitchFamily="34" charset="0"/>
              </a:rPr>
              <a:t>, CEA, CERN, FZJ, GSI, IAP-FU, INFN-MI, INFN-NA, LPSC, IPNO</a:t>
            </a:r>
          </a:p>
          <a:p>
            <a:pPr lvl="1"/>
            <a:endParaRPr lang="en-US" altLang="en-US" sz="1100" b="0" i="1" dirty="0">
              <a:latin typeface="Arial" panose="020B0604020202020204" pitchFamily="34" charset="0"/>
            </a:endParaRPr>
          </a:p>
          <a:p>
            <a:r>
              <a:rPr lang="en-US" altLang="en-US" sz="1600" b="0" dirty="0">
                <a:solidFill>
                  <a:schemeClr val="hlink"/>
                </a:solidFill>
                <a:latin typeface="Arial" panose="020B0604020202020204" pitchFamily="34" charset="0"/>
              </a:rPr>
              <a:t>Budget</a:t>
            </a:r>
            <a:r>
              <a:rPr lang="en-US" altLang="en-US" sz="1600" b="0" dirty="0" smtClean="0">
                <a:latin typeface="Arial" panose="020B0604020202020204" pitchFamily="34" charset="0"/>
              </a:rPr>
              <a:t>:</a:t>
            </a:r>
            <a:r>
              <a:rPr lang="en-US" altLang="en-US" sz="1600" b="0" dirty="0">
                <a:latin typeface="Arial" panose="020B0604020202020204" pitchFamily="34" charset="0"/>
              </a:rPr>
              <a:t>	</a:t>
            </a:r>
            <a:r>
              <a:rPr lang="en-US" altLang="en-US" sz="1600" b="0" i="1" dirty="0">
                <a:latin typeface="Arial" panose="020B0604020202020204" pitchFamily="34" charset="0"/>
              </a:rPr>
              <a:t>14.7 M€, EU contribution 3.6 M€ (</a:t>
            </a:r>
            <a:r>
              <a:rPr lang="en-US" altLang="en-US" sz="1600" b="0" i="1" dirty="0">
                <a:latin typeface="Arial" panose="020B0604020202020204" pitchFamily="34" charset="0"/>
                <a:cs typeface="Arial" panose="020B0604020202020204" pitchFamily="34" charset="0"/>
              </a:rPr>
              <a:t>~25%)</a:t>
            </a:r>
            <a:r>
              <a:rPr lang="en-US" altLang="en-US" sz="1600" dirty="0">
                <a:latin typeface="Arial" panose="020B0604020202020204" pitchFamily="34" charset="0"/>
              </a:rPr>
              <a:t> </a:t>
            </a:r>
            <a:endParaRPr lang="en-US" altLang="en-US" sz="1600" b="0" i="1" dirty="0">
              <a:latin typeface="Arial" panose="020B0604020202020204" pitchFamily="34" charset="0"/>
            </a:endParaRPr>
          </a:p>
        </p:txBody>
      </p:sp>
      <p:sp>
        <p:nvSpPr>
          <p:cNvPr id="7" name="Rectangle 1028"/>
          <p:cNvSpPr txBox="1">
            <a:spLocks noChangeArrowheads="1"/>
          </p:cNvSpPr>
          <p:nvPr/>
        </p:nvSpPr>
        <p:spPr>
          <a:xfrm>
            <a:off x="523874" y="933946"/>
            <a:ext cx="8391525" cy="914400"/>
          </a:xfrm>
          <a:prstGeom prst="rect">
            <a:avLst/>
          </a:prstGeom>
        </p:spPr>
        <p:txBody>
          <a:bodyPr vert="horz" lIns="45720" rIns="45720" anchor="ctr">
            <a:normAutofit fontScale="4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HIPPI:</a:t>
            </a:r>
            <a:r>
              <a:rPr lang="en-US" altLang="en-US" sz="4000" dirty="0" smtClean="0"/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High Intensity Pulsed Proton Injectors (2004-2008)</a:t>
            </a:r>
          </a:p>
          <a:p>
            <a:r>
              <a:rPr lang="en-US" altLang="en-US" dirty="0" smtClean="0">
                <a:solidFill>
                  <a:schemeClr val="accent1"/>
                </a:solidFill>
              </a:rPr>
              <a:t>Joint research Activity in CARE, the first IA for accelerator R&amp;D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pic>
        <p:nvPicPr>
          <p:cNvPr id="8" name="Picture 26" descr="CA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948" y="2042616"/>
            <a:ext cx="1579889" cy="100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5" descr="HIPPI_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35" b="7318"/>
          <a:stretch>
            <a:fillRect/>
          </a:stretch>
        </p:blipFill>
        <p:spPr bwMode="auto">
          <a:xfrm>
            <a:off x="6273253" y="3369133"/>
            <a:ext cx="184348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3873" y="4737357"/>
            <a:ext cx="8162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Goal: </a:t>
            </a:r>
            <a:r>
              <a:rPr lang="fr-CH" dirty="0" err="1" smtClean="0"/>
              <a:t>advance</a:t>
            </a:r>
            <a:r>
              <a:rPr lang="fr-CH" dirty="0" smtClean="0"/>
              <a:t> </a:t>
            </a:r>
            <a:r>
              <a:rPr lang="fr-CH" dirty="0" err="1" smtClean="0"/>
              <a:t>jointly</a:t>
            </a:r>
            <a:r>
              <a:rPr lang="fr-CH" dirty="0" smtClean="0"/>
              <a:t> linac technologies in Europe, </a:t>
            </a:r>
            <a:r>
              <a:rPr lang="fr-CH" dirty="0" err="1" smtClean="0"/>
              <a:t>beyond</a:t>
            </a:r>
            <a:r>
              <a:rPr lang="fr-CH" dirty="0" smtClean="0"/>
              <a:t> SNS and JPARC</a:t>
            </a:r>
          </a:p>
          <a:p>
            <a:r>
              <a:rPr lang="fr-CH" dirty="0" smtClean="0"/>
              <a:t>HIPPI has </a:t>
            </a:r>
            <a:r>
              <a:rPr lang="fr-CH" dirty="0" err="1" smtClean="0"/>
              <a:t>built</a:t>
            </a:r>
            <a:r>
              <a:rPr lang="fr-CH" dirty="0" smtClean="0"/>
              <a:t> in 5 </a:t>
            </a:r>
            <a:r>
              <a:rPr lang="fr-CH" dirty="0" err="1" smtClean="0"/>
              <a:t>years</a:t>
            </a:r>
            <a:r>
              <a:rPr lang="fr-CH" dirty="0" smtClean="0"/>
              <a:t> a total of 12 prototypes of </a:t>
            </a:r>
            <a:r>
              <a:rPr lang="fr-CH" dirty="0" err="1" smtClean="0"/>
              <a:t>accelerating</a:t>
            </a:r>
            <a:r>
              <a:rPr lang="fr-CH" dirty="0" smtClean="0"/>
              <a:t> structures and has </a:t>
            </a:r>
            <a:r>
              <a:rPr lang="fr-CH" dirty="0" err="1" smtClean="0"/>
              <a:t>developed</a:t>
            </a:r>
            <a:r>
              <a:rPr lang="fr-CH" dirty="0" smtClean="0"/>
              <a:t> and </a:t>
            </a:r>
            <a:r>
              <a:rPr lang="fr-CH" dirty="0" err="1" smtClean="0"/>
              <a:t>validated</a:t>
            </a:r>
            <a:r>
              <a:rPr lang="fr-CH" dirty="0" smtClean="0"/>
              <a:t> the linac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optics</a:t>
            </a:r>
            <a:r>
              <a:rPr lang="fr-CH" dirty="0" smtClean="0"/>
              <a:t> codes.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06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034" y="1795758"/>
            <a:ext cx="1735658" cy="1847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 descr="IMG_114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188" y="1194477"/>
            <a:ext cx="1734784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1451" y="172224"/>
            <a:ext cx="7890101" cy="817708"/>
          </a:xfrm>
        </p:spPr>
        <p:txBody>
          <a:bodyPr>
            <a:noAutofit/>
          </a:bodyPr>
          <a:lstStyle/>
          <a:p>
            <a:r>
              <a:rPr lang="fr-CH" sz="3600" dirty="0" smtClean="0"/>
              <a:t>HIPPI </a:t>
            </a:r>
            <a:r>
              <a:rPr lang="fr-CH" sz="3600" dirty="0" err="1" smtClean="0"/>
              <a:t>Workplan</a:t>
            </a:r>
            <a:r>
              <a:rPr lang="fr-CH" sz="3600" dirty="0" smtClean="0"/>
              <a:t> (</a:t>
            </a:r>
            <a:r>
              <a:rPr lang="fr-CH" sz="3600" dirty="0" err="1" smtClean="0"/>
              <a:t>from</a:t>
            </a:r>
            <a:r>
              <a:rPr lang="fr-CH" sz="3600" dirty="0" smtClean="0"/>
              <a:t> </a:t>
            </a:r>
            <a:r>
              <a:rPr lang="fr-CH" sz="3600" dirty="0" err="1" smtClean="0"/>
              <a:t>proposal</a:t>
            </a:r>
            <a:r>
              <a:rPr lang="fr-CH" sz="3600" dirty="0" smtClean="0"/>
              <a:t>, 2003)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989932"/>
            <a:ext cx="6010276" cy="506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 descr="06-Bead-Pull_Messu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033" y="3734052"/>
            <a:ext cx="1712055" cy="128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906" y="5135178"/>
            <a:ext cx="3366780" cy="158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1247392"/>
            <a:ext cx="8321040" cy="3502383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62500" lnSpcReduction="20000"/>
          </a:bodyPr>
          <a:lstStyle/>
          <a:p>
            <a:pPr marL="36576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fr-CH" dirty="0" err="1" smtClean="0">
                <a:solidFill>
                  <a:schemeClr val="tx2"/>
                </a:solidFill>
              </a:rPr>
              <a:t>Developing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some</a:t>
            </a:r>
            <a:r>
              <a:rPr lang="fr-CH" dirty="0" smtClean="0">
                <a:solidFill>
                  <a:schemeClr val="tx2"/>
                </a:solidFill>
              </a:rPr>
              <a:t> of the technologies for Linac4 </a:t>
            </a:r>
            <a:r>
              <a:rPr lang="fr-CH" dirty="0" err="1" smtClean="0">
                <a:solidFill>
                  <a:schemeClr val="tx2"/>
                </a:solidFill>
              </a:rPr>
              <a:t>within</a:t>
            </a:r>
            <a:r>
              <a:rPr lang="fr-CH" dirty="0" smtClean="0">
                <a:solidFill>
                  <a:schemeClr val="tx2"/>
                </a:solidFill>
              </a:rPr>
              <a:t> a </a:t>
            </a:r>
            <a:r>
              <a:rPr lang="fr-CH" dirty="0" err="1" smtClean="0">
                <a:solidFill>
                  <a:schemeClr val="tx2"/>
                </a:solidFill>
              </a:rPr>
              <a:t>European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project</a:t>
            </a:r>
            <a:r>
              <a:rPr lang="fr-CH" dirty="0" smtClean="0">
                <a:solidFill>
                  <a:schemeClr val="tx2"/>
                </a:solidFill>
              </a:rPr>
              <a:t> has </a:t>
            </a:r>
            <a:r>
              <a:rPr lang="fr-CH" dirty="0" err="1" smtClean="0">
                <a:solidFill>
                  <a:schemeClr val="tx2"/>
                </a:solidFill>
              </a:rPr>
              <a:t>provided</a:t>
            </a:r>
            <a:r>
              <a:rPr lang="fr-CH" dirty="0" smtClean="0">
                <a:solidFill>
                  <a:schemeClr val="tx2"/>
                </a:solidFill>
              </a:rPr>
              <a:t>:</a:t>
            </a:r>
          </a:p>
          <a:p>
            <a:pPr marL="550926" indent="-51435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CH" dirty="0" smtClean="0">
                <a:solidFill>
                  <a:schemeClr val="tx2"/>
                </a:solidFill>
              </a:rPr>
              <a:t>An </a:t>
            </a:r>
            <a:r>
              <a:rPr lang="fr-CH" dirty="0" err="1" smtClean="0">
                <a:solidFill>
                  <a:schemeClr val="tx2"/>
                </a:solidFill>
              </a:rPr>
              <a:t>environment</a:t>
            </a:r>
            <a:r>
              <a:rPr lang="fr-CH" dirty="0" smtClean="0">
                <a:solidFill>
                  <a:schemeClr val="tx2"/>
                </a:solidFill>
              </a:rPr>
              <a:t> for collaboration and exchange of information </a:t>
            </a:r>
            <a:r>
              <a:rPr lang="fr-CH" dirty="0" err="1" smtClean="0">
                <a:solidFill>
                  <a:schemeClr val="tx2"/>
                </a:solidFill>
              </a:rPr>
              <a:t>with</a:t>
            </a:r>
            <a:r>
              <a:rPr lang="fr-CH" dirty="0" smtClean="0">
                <a:solidFill>
                  <a:schemeClr val="tx2"/>
                </a:solidFill>
              </a:rPr>
              <a:t> the </a:t>
            </a:r>
            <a:r>
              <a:rPr lang="fr-CH" dirty="0" err="1" smtClean="0">
                <a:solidFill>
                  <a:schemeClr val="tx2"/>
                </a:solidFill>
              </a:rPr>
              <a:t>different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European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actors</a:t>
            </a:r>
            <a:r>
              <a:rPr lang="fr-CH" dirty="0" smtClean="0">
                <a:solidFill>
                  <a:schemeClr val="tx2"/>
                </a:solidFill>
              </a:rPr>
              <a:t> (synergies and network of </a:t>
            </a:r>
            <a:r>
              <a:rPr lang="fr-CH" dirty="0" err="1" smtClean="0">
                <a:solidFill>
                  <a:schemeClr val="tx2"/>
                </a:solidFill>
              </a:rPr>
              <a:t>competences</a:t>
            </a:r>
            <a:r>
              <a:rPr lang="fr-CH" dirty="0" smtClean="0">
                <a:solidFill>
                  <a:schemeClr val="tx2"/>
                </a:solidFill>
              </a:rPr>
              <a:t>).</a:t>
            </a:r>
          </a:p>
          <a:p>
            <a:pPr marL="550926" indent="-51435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CH" dirty="0" smtClean="0">
                <a:solidFill>
                  <a:schemeClr val="tx2"/>
                </a:solidFill>
              </a:rPr>
              <a:t>A </a:t>
            </a:r>
            <a:r>
              <a:rPr lang="fr-CH" dirty="0" err="1" smtClean="0">
                <a:solidFill>
                  <a:schemeClr val="tx2"/>
                </a:solidFill>
              </a:rPr>
              <a:t>clear</a:t>
            </a:r>
            <a:r>
              <a:rPr lang="fr-CH" dirty="0" smtClean="0">
                <a:solidFill>
                  <a:schemeClr val="tx2"/>
                </a:solidFill>
              </a:rPr>
              <a:t> vision of the </a:t>
            </a:r>
            <a:r>
              <a:rPr lang="fr-CH" dirty="0" err="1" smtClean="0">
                <a:solidFill>
                  <a:schemeClr val="tx2"/>
                </a:solidFill>
              </a:rPr>
              <a:t>advantages</a:t>
            </a:r>
            <a:r>
              <a:rPr lang="fr-CH" dirty="0" smtClean="0">
                <a:solidFill>
                  <a:schemeClr val="tx2"/>
                </a:solidFill>
              </a:rPr>
              <a:t>/</a:t>
            </a:r>
            <a:r>
              <a:rPr lang="fr-CH" dirty="0" err="1" smtClean="0">
                <a:solidFill>
                  <a:schemeClr val="tx2"/>
                </a:solidFill>
              </a:rPr>
              <a:t>disadvantages</a:t>
            </a:r>
            <a:r>
              <a:rPr lang="fr-CH" dirty="0" smtClean="0">
                <a:solidFill>
                  <a:schemeClr val="tx2"/>
                </a:solidFill>
              </a:rPr>
              <a:t> of </a:t>
            </a:r>
            <a:r>
              <a:rPr lang="fr-CH" dirty="0" err="1" smtClean="0">
                <a:solidFill>
                  <a:schemeClr val="tx2"/>
                </a:solidFill>
              </a:rPr>
              <a:t>different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technical</a:t>
            </a:r>
            <a:r>
              <a:rPr lang="fr-CH" dirty="0" smtClean="0">
                <a:solidFill>
                  <a:schemeClr val="tx2"/>
                </a:solidFill>
              </a:rPr>
              <a:t> options </a:t>
            </a:r>
            <a:r>
              <a:rPr lang="fr-CH" dirty="0" err="1" smtClean="0">
                <a:solidFill>
                  <a:schemeClr val="tx2"/>
                </a:solidFill>
              </a:rPr>
              <a:t>that</a:t>
            </a:r>
            <a:r>
              <a:rPr lang="fr-CH" dirty="0" smtClean="0">
                <a:solidFill>
                  <a:schemeClr val="tx2"/>
                </a:solidFill>
              </a:rPr>
              <a:t> has </a:t>
            </a:r>
            <a:r>
              <a:rPr lang="fr-CH" dirty="0" err="1" smtClean="0">
                <a:solidFill>
                  <a:schemeClr val="tx2"/>
                </a:solidFill>
              </a:rPr>
              <a:t>allowed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converging</a:t>
            </a:r>
            <a:r>
              <a:rPr lang="fr-CH" dirty="0" smtClean="0">
                <a:solidFill>
                  <a:schemeClr val="tx2"/>
                </a:solidFill>
              </a:rPr>
              <a:t> on an </a:t>
            </a:r>
            <a:r>
              <a:rPr lang="fr-CH" dirty="0" err="1" smtClean="0">
                <a:solidFill>
                  <a:schemeClr val="tx2"/>
                </a:solidFill>
              </a:rPr>
              <a:t>optimised</a:t>
            </a:r>
            <a:r>
              <a:rPr lang="fr-CH" dirty="0" smtClean="0">
                <a:solidFill>
                  <a:schemeClr val="tx2"/>
                </a:solidFill>
              </a:rPr>
              <a:t> design.</a:t>
            </a:r>
          </a:p>
          <a:p>
            <a:pPr marL="550926" indent="-51435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CH" dirty="0" smtClean="0">
                <a:solidFill>
                  <a:schemeClr val="tx2"/>
                </a:solidFill>
              </a:rPr>
              <a:t>A </a:t>
            </a:r>
            <a:r>
              <a:rPr lang="fr-CH" dirty="0" err="1" smtClean="0">
                <a:solidFill>
                  <a:schemeClr val="tx2"/>
                </a:solidFill>
              </a:rPr>
              <a:t>welcome</a:t>
            </a:r>
            <a:r>
              <a:rPr lang="fr-CH" dirty="0" smtClean="0">
                <a:solidFill>
                  <a:schemeClr val="tx2"/>
                </a:solidFill>
              </a:rPr>
              <a:t> support for R&amp;D (budget and recognition) in the </a:t>
            </a:r>
            <a:r>
              <a:rPr lang="fr-CH" dirty="0" err="1" smtClean="0">
                <a:solidFill>
                  <a:schemeClr val="tx2"/>
                </a:solidFill>
              </a:rPr>
              <a:t>critical</a:t>
            </a:r>
            <a:r>
              <a:rPr lang="fr-CH" dirty="0" smtClean="0">
                <a:solidFill>
                  <a:schemeClr val="tx2"/>
                </a:solidFill>
              </a:rPr>
              <a:t> time </a:t>
            </a:r>
            <a:r>
              <a:rPr lang="fr-CH" dirty="0" err="1" smtClean="0">
                <a:solidFill>
                  <a:schemeClr val="tx2"/>
                </a:solidFill>
              </a:rPr>
              <a:t>before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project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approval</a:t>
            </a:r>
            <a:r>
              <a:rPr lang="fr-CH" dirty="0" smtClean="0">
                <a:solidFill>
                  <a:schemeClr val="tx2"/>
                </a:solidFill>
              </a:rPr>
              <a:t>.</a:t>
            </a:r>
          </a:p>
          <a:p>
            <a:pPr marL="36576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fr-CH" dirty="0" err="1" smtClean="0">
                <a:solidFill>
                  <a:schemeClr val="tx2"/>
                </a:solidFill>
              </a:rPr>
              <a:t>During</a:t>
            </a:r>
            <a:r>
              <a:rPr lang="fr-CH" dirty="0" smtClean="0">
                <a:solidFill>
                  <a:schemeClr val="tx2"/>
                </a:solidFill>
              </a:rPr>
              <a:t> the HIPPI </a:t>
            </a:r>
            <a:r>
              <a:rPr lang="fr-CH" dirty="0" err="1" smtClean="0">
                <a:solidFill>
                  <a:schemeClr val="tx2"/>
                </a:solidFill>
              </a:rPr>
              <a:t>lifetime</a:t>
            </a:r>
            <a:r>
              <a:rPr lang="fr-CH" dirty="0" smtClean="0">
                <a:solidFill>
                  <a:schemeClr val="tx2"/>
                </a:solidFill>
              </a:rPr>
              <a:t>, the Linac4 </a:t>
            </a:r>
            <a:r>
              <a:rPr lang="fr-CH" dirty="0" err="1" smtClean="0">
                <a:solidFill>
                  <a:schemeClr val="tx2"/>
                </a:solidFill>
              </a:rPr>
              <a:t>proposal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was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submitted</a:t>
            </a:r>
            <a:r>
              <a:rPr lang="fr-CH" dirty="0" smtClean="0">
                <a:solidFill>
                  <a:schemeClr val="tx2"/>
                </a:solidFill>
              </a:rPr>
              <a:t> and </a:t>
            </a:r>
            <a:r>
              <a:rPr lang="fr-CH" dirty="0" err="1" smtClean="0">
                <a:solidFill>
                  <a:schemeClr val="tx2"/>
                </a:solidFill>
              </a:rPr>
              <a:t>approved</a:t>
            </a:r>
            <a:r>
              <a:rPr lang="fr-CH" dirty="0" smtClean="0">
                <a:solidFill>
                  <a:schemeClr val="tx2"/>
                </a:solidFill>
              </a:rPr>
              <a:t>, and the </a:t>
            </a:r>
            <a:r>
              <a:rPr lang="fr-CH" dirty="0" err="1" smtClean="0">
                <a:solidFill>
                  <a:schemeClr val="tx2"/>
                </a:solidFill>
              </a:rPr>
              <a:t>proposal</a:t>
            </a:r>
            <a:r>
              <a:rPr lang="fr-CH" dirty="0" smtClean="0">
                <a:solidFill>
                  <a:schemeClr val="tx2"/>
                </a:solidFill>
              </a:rPr>
              <a:t> for the FAIR proton linac </a:t>
            </a:r>
            <a:r>
              <a:rPr lang="fr-CH" dirty="0" err="1" smtClean="0">
                <a:solidFill>
                  <a:schemeClr val="tx2"/>
                </a:solidFill>
              </a:rPr>
              <a:t>was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submitted</a:t>
            </a:r>
            <a:r>
              <a:rPr lang="fr-CH" dirty="0" smtClean="0">
                <a:solidFill>
                  <a:schemeClr val="tx2"/>
                </a:solidFill>
              </a:rPr>
              <a:t>.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2224"/>
            <a:ext cx="7591425" cy="817708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The contribution of CARE/HIPPI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7726" y="5007235"/>
            <a:ext cx="8467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One </a:t>
            </a:r>
            <a:r>
              <a:rPr lang="fr-CH" dirty="0" err="1" smtClean="0"/>
              <a:t>additional</a:t>
            </a:r>
            <a:r>
              <a:rPr lang="fr-CH" dirty="0" smtClean="0"/>
              <a:t> comment: </a:t>
            </a:r>
            <a:r>
              <a:rPr lang="fr-CH" dirty="0" err="1" smtClean="0"/>
              <a:t>when</a:t>
            </a:r>
            <a:r>
              <a:rPr lang="fr-CH" dirty="0" smtClean="0"/>
              <a:t> Linac4 </a:t>
            </a:r>
            <a:r>
              <a:rPr lang="fr-CH" dirty="0" err="1" smtClean="0"/>
              <a:t>had</a:t>
            </a:r>
            <a:r>
              <a:rPr lang="fr-CH" dirty="0" smtClean="0"/>
              <a:t> a </a:t>
            </a:r>
            <a:r>
              <a:rPr lang="fr-CH" dirty="0" err="1" smtClean="0"/>
              <a:t>problem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ion source (2010), the crash programme to </a:t>
            </a:r>
            <a:r>
              <a:rPr lang="fr-CH" dirty="0" err="1" smtClean="0"/>
              <a:t>develop</a:t>
            </a:r>
            <a:r>
              <a:rPr lang="fr-CH" dirty="0" smtClean="0"/>
              <a:t> and </a:t>
            </a:r>
            <a:r>
              <a:rPr lang="fr-CH" dirty="0" err="1" smtClean="0"/>
              <a:t>build</a:t>
            </a:r>
            <a:r>
              <a:rPr lang="fr-CH" dirty="0" smtClean="0"/>
              <a:t> a new ion source </a:t>
            </a:r>
            <a:r>
              <a:rPr lang="fr-CH" dirty="0" err="1" smtClean="0"/>
              <a:t>started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high-</a:t>
            </a:r>
            <a:r>
              <a:rPr lang="fr-CH" dirty="0" err="1" smtClean="0"/>
              <a:t>duty</a:t>
            </a:r>
            <a:r>
              <a:rPr lang="fr-CH" dirty="0" smtClean="0"/>
              <a:t> H- ion source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had</a:t>
            </a:r>
            <a:r>
              <a:rPr lang="fr-CH" dirty="0" smtClean="0"/>
              <a:t> been </a:t>
            </a:r>
            <a:r>
              <a:rPr lang="fr-CH" dirty="0" err="1" smtClean="0"/>
              <a:t>developed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the </a:t>
            </a:r>
            <a:r>
              <a:rPr lang="fr-CH" dirty="0" err="1" smtClean="0"/>
              <a:t>sLHC</a:t>
            </a:r>
            <a:r>
              <a:rPr lang="fr-CH" dirty="0" smtClean="0"/>
              <a:t>-PP </a:t>
            </a:r>
            <a:r>
              <a:rPr lang="fr-CH" dirty="0" err="1" smtClean="0"/>
              <a:t>project</a:t>
            </a:r>
            <a:r>
              <a:rPr lang="fr-CH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38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8496" y="910295"/>
            <a:ext cx="8753856" cy="5446055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fr-CH" sz="2400" dirty="0" smtClean="0"/>
              <a:t>2 types of </a:t>
            </a:r>
            <a:r>
              <a:rPr lang="fr-CH" sz="2400" dirty="0" err="1" smtClean="0"/>
              <a:t>accelerating</a:t>
            </a:r>
            <a:r>
              <a:rPr lang="fr-CH" sz="2400" dirty="0" smtClean="0"/>
              <a:t> structures (CCDTL and PIMS) </a:t>
            </a:r>
            <a:r>
              <a:rPr lang="fr-CH" sz="2400" dirty="0" err="1" smtClean="0"/>
              <a:t>used</a:t>
            </a:r>
            <a:r>
              <a:rPr lang="fr-CH" sz="2400" dirty="0" smtClean="0"/>
              <a:t> for the first time in the world.</a:t>
            </a:r>
          </a:p>
          <a:p>
            <a:r>
              <a:rPr lang="fr-CH" sz="2400" dirty="0" smtClean="0"/>
              <a:t>New original Drift Tube Linac </a:t>
            </a:r>
            <a:r>
              <a:rPr lang="fr-CH" sz="2400" dirty="0" err="1" smtClean="0"/>
              <a:t>mechanical</a:t>
            </a:r>
            <a:r>
              <a:rPr lang="fr-CH" sz="2400" dirty="0" smtClean="0"/>
              <a:t> design (</a:t>
            </a:r>
            <a:r>
              <a:rPr lang="fr-CH" sz="2400" dirty="0" err="1" smtClean="0"/>
              <a:t>patented</a:t>
            </a:r>
            <a:r>
              <a:rPr lang="fr-CH" sz="2400" dirty="0" smtClean="0"/>
              <a:t>) and </a:t>
            </a:r>
            <a:r>
              <a:rPr lang="fr-CH" sz="2400" dirty="0" err="1" smtClean="0"/>
              <a:t>tuning</a:t>
            </a:r>
            <a:r>
              <a:rPr lang="fr-CH" sz="2400" dirty="0" smtClean="0"/>
              <a:t> </a:t>
            </a:r>
            <a:r>
              <a:rPr lang="fr-CH" sz="2400" dirty="0" err="1" smtClean="0"/>
              <a:t>scheme</a:t>
            </a:r>
            <a:r>
              <a:rPr lang="fr-CH" sz="2400" dirty="0" smtClean="0"/>
              <a:t>.</a:t>
            </a:r>
          </a:p>
          <a:p>
            <a:r>
              <a:rPr lang="fr-CH" sz="2400" dirty="0" smtClean="0"/>
              <a:t>Extensive use of permanent </a:t>
            </a:r>
            <a:r>
              <a:rPr lang="fr-CH" sz="2400" dirty="0" err="1" smtClean="0"/>
              <a:t>magnet</a:t>
            </a:r>
            <a:r>
              <a:rPr lang="fr-CH" sz="2400" dirty="0" smtClean="0"/>
              <a:t> quadrupoles (</a:t>
            </a:r>
            <a:r>
              <a:rPr lang="fr-CH" sz="2400" dirty="0" smtClean="0"/>
              <a:t>127/158</a:t>
            </a:r>
            <a:r>
              <a:rPr lang="fr-CH" sz="2400" dirty="0" smtClean="0"/>
              <a:t>)</a:t>
            </a:r>
          </a:p>
          <a:p>
            <a:r>
              <a:rPr lang="fr-CH" sz="2400" dirty="0" err="1" smtClean="0"/>
              <a:t>Innovative</a:t>
            </a:r>
            <a:r>
              <a:rPr lang="fr-CH" sz="2400" dirty="0" smtClean="0"/>
              <a:t> </a:t>
            </a:r>
            <a:r>
              <a:rPr lang="fr-CH" sz="2400" dirty="0" err="1" smtClean="0"/>
              <a:t>scheme</a:t>
            </a:r>
            <a:r>
              <a:rPr lang="fr-CH" sz="2400" dirty="0" smtClean="0"/>
              <a:t> for </a:t>
            </a:r>
            <a:r>
              <a:rPr lang="fr-CH" sz="2400" dirty="0" err="1" smtClean="0"/>
              <a:t>chopping</a:t>
            </a:r>
            <a:r>
              <a:rPr lang="fr-CH" sz="2400" dirty="0" smtClean="0"/>
              <a:t> </a:t>
            </a:r>
            <a:r>
              <a:rPr lang="fr-CH" sz="2400" dirty="0" smtClean="0"/>
              <a:t>of </a:t>
            </a:r>
            <a:r>
              <a:rPr lang="fr-CH" sz="2400" dirty="0" smtClean="0"/>
              <a:t>the </a:t>
            </a:r>
            <a:r>
              <a:rPr lang="fr-CH" sz="2400" dirty="0" err="1" smtClean="0"/>
              <a:t>beam</a:t>
            </a:r>
            <a:r>
              <a:rPr lang="fr-CH" sz="2400" dirty="0" smtClean="0"/>
              <a:t> at </a:t>
            </a:r>
            <a:r>
              <a:rPr lang="fr-CH" sz="2400" dirty="0" err="1" smtClean="0"/>
              <a:t>low</a:t>
            </a:r>
            <a:r>
              <a:rPr lang="fr-CH" sz="2400" dirty="0" smtClean="0"/>
              <a:t> </a:t>
            </a:r>
            <a:r>
              <a:rPr lang="fr-CH" sz="2400" dirty="0" err="1" smtClean="0"/>
              <a:t>energy</a:t>
            </a:r>
            <a:endParaRPr lang="fr-CH" sz="2400" dirty="0"/>
          </a:p>
          <a:p>
            <a:r>
              <a:rPr lang="fr-CH" sz="2400" dirty="0" smtClean="0"/>
              <a:t>New CERN-made H- ion source design. </a:t>
            </a:r>
          </a:p>
          <a:p>
            <a:r>
              <a:rPr lang="fr-CH" sz="2400" dirty="0" smtClean="0"/>
              <a:t>(</a:t>
            </a:r>
            <a:r>
              <a:rPr lang="fr-CH" sz="2400" i="1" dirty="0" err="1"/>
              <a:t>T</a:t>
            </a:r>
            <a:r>
              <a:rPr lang="fr-CH" sz="2400" i="1" dirty="0" err="1" smtClean="0"/>
              <a:t>ouching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wood</a:t>
            </a:r>
            <a:r>
              <a:rPr lang="fr-CH" sz="2400" i="1" dirty="0" smtClean="0"/>
              <a:t>…) </a:t>
            </a:r>
            <a:r>
              <a:rPr lang="fr-CH" sz="2400" dirty="0" smtClean="0"/>
              <a:t>one of the </a:t>
            </a:r>
            <a:r>
              <a:rPr lang="fr-CH" sz="2400" dirty="0" err="1" smtClean="0"/>
              <a:t>most</a:t>
            </a:r>
            <a:r>
              <a:rPr lang="fr-CH" sz="2400" dirty="0" smtClean="0"/>
              <a:t> </a:t>
            </a:r>
            <a:r>
              <a:rPr lang="fr-CH" sz="2400" dirty="0" err="1" smtClean="0"/>
              <a:t>reliable</a:t>
            </a:r>
            <a:r>
              <a:rPr lang="fr-CH" sz="2400" dirty="0" smtClean="0"/>
              <a:t> </a:t>
            </a:r>
            <a:r>
              <a:rPr lang="fr-CH" sz="2400" dirty="0" err="1" smtClean="0"/>
              <a:t>RFQs</a:t>
            </a:r>
            <a:r>
              <a:rPr lang="fr-CH" sz="2400" dirty="0" smtClean="0"/>
              <a:t> in </a:t>
            </a:r>
            <a:r>
              <a:rPr lang="fr-CH" sz="2400" dirty="0" err="1" smtClean="0"/>
              <a:t>accelerator</a:t>
            </a:r>
            <a:r>
              <a:rPr lang="fr-CH" sz="2400" dirty="0" smtClean="0"/>
              <a:t> </a:t>
            </a:r>
            <a:r>
              <a:rPr lang="fr-CH" sz="2400" dirty="0" err="1" smtClean="0"/>
              <a:t>history</a:t>
            </a:r>
            <a:r>
              <a:rPr lang="fr-CH" sz="2400" dirty="0" smtClean="0"/>
              <a:t>.</a:t>
            </a:r>
          </a:p>
          <a:p>
            <a:r>
              <a:rPr lang="fr-CH" sz="2400" dirty="0" smtClean="0"/>
              <a:t>A </a:t>
            </a:r>
            <a:r>
              <a:rPr lang="fr-CH" sz="2400" dirty="0" err="1" smtClean="0"/>
              <a:t>special</a:t>
            </a:r>
            <a:r>
              <a:rPr lang="fr-CH" sz="2400" dirty="0" smtClean="0"/>
              <a:t> RF </a:t>
            </a:r>
            <a:r>
              <a:rPr lang="fr-CH" sz="2400" dirty="0" smtClean="0"/>
              <a:t>distribution </a:t>
            </a:r>
            <a:r>
              <a:rPr lang="fr-CH" sz="2400" dirty="0" err="1" smtClean="0"/>
              <a:t>scheme</a:t>
            </a:r>
            <a:r>
              <a:rPr lang="fr-CH" sz="2400" dirty="0" smtClean="0"/>
              <a:t> </a:t>
            </a:r>
            <a:r>
              <a:rPr lang="fr-CH" sz="2400" dirty="0" err="1" smtClean="0"/>
              <a:t>that</a:t>
            </a:r>
            <a:r>
              <a:rPr lang="fr-CH" sz="2400" dirty="0" smtClean="0"/>
              <a:t> </a:t>
            </a:r>
            <a:r>
              <a:rPr lang="fr-CH" sz="2400" dirty="0" err="1" smtClean="0"/>
              <a:t>allows</a:t>
            </a:r>
            <a:r>
              <a:rPr lang="fr-CH" sz="2400" dirty="0" smtClean="0"/>
              <a:t> </a:t>
            </a:r>
            <a:r>
              <a:rPr lang="fr-CH" sz="2400" dirty="0" err="1" smtClean="0"/>
              <a:t>re-using</a:t>
            </a:r>
            <a:r>
              <a:rPr lang="fr-CH" sz="2400" dirty="0" smtClean="0"/>
              <a:t> the LEP </a:t>
            </a:r>
            <a:r>
              <a:rPr lang="fr-CH" sz="2400" dirty="0" smtClean="0"/>
              <a:t>klystrons.</a:t>
            </a:r>
            <a:endParaRPr lang="fr-CH" sz="2400" dirty="0" smtClean="0"/>
          </a:p>
          <a:p>
            <a:r>
              <a:rPr lang="fr-CH" sz="2400" dirty="0" smtClean="0"/>
              <a:t>An </a:t>
            </a:r>
            <a:r>
              <a:rPr lang="fr-CH" sz="2400" dirty="0" err="1" smtClean="0"/>
              <a:t>upgradable</a:t>
            </a:r>
            <a:r>
              <a:rPr lang="fr-CH" sz="2400" dirty="0" smtClean="0"/>
              <a:t> design in </a:t>
            </a:r>
            <a:r>
              <a:rPr lang="fr-CH" sz="2400" dirty="0" err="1" smtClean="0"/>
              <a:t>duty</a:t>
            </a:r>
            <a:r>
              <a:rPr lang="fr-CH" sz="2400" dirty="0" smtClean="0"/>
              <a:t> </a:t>
            </a:r>
            <a:r>
              <a:rPr lang="fr-CH" sz="2400" dirty="0" smtClean="0"/>
              <a:t>cycle and </a:t>
            </a:r>
            <a:r>
              <a:rPr lang="fr-CH" sz="2400" dirty="0" err="1" smtClean="0"/>
              <a:t>current</a:t>
            </a:r>
            <a:r>
              <a:rPr lang="fr-CH" sz="2400" dirty="0" smtClean="0"/>
              <a:t> (and a tunnel </a:t>
            </a:r>
            <a:r>
              <a:rPr lang="fr-CH" sz="2400" dirty="0" err="1" smtClean="0"/>
              <a:t>that</a:t>
            </a:r>
            <a:r>
              <a:rPr lang="fr-CH" sz="2400" dirty="0" smtClean="0"/>
              <a:t>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extended</a:t>
            </a:r>
            <a:r>
              <a:rPr lang="fr-CH" sz="2400" dirty="0" smtClean="0"/>
              <a:t> to </a:t>
            </a:r>
            <a:r>
              <a:rPr lang="fr-CH" sz="2400" dirty="0" err="1" smtClean="0"/>
              <a:t>higher</a:t>
            </a:r>
            <a:r>
              <a:rPr lang="fr-CH" sz="2400" dirty="0" smtClean="0"/>
              <a:t> </a:t>
            </a:r>
            <a:r>
              <a:rPr lang="fr-CH" sz="2400" dirty="0" err="1" smtClean="0"/>
              <a:t>energies</a:t>
            </a:r>
            <a:r>
              <a:rPr lang="fr-CH" sz="2400" dirty="0" smtClean="0"/>
              <a:t>…)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2587"/>
            <a:ext cx="7659538" cy="817708"/>
          </a:xfrm>
        </p:spPr>
        <p:txBody>
          <a:bodyPr/>
          <a:lstStyle/>
          <a:p>
            <a:r>
              <a:rPr lang="fr-CH" dirty="0" smtClean="0"/>
              <a:t>Linac4 main innovations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90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50593"/>
            <a:ext cx="8226854" cy="4613760"/>
          </a:xfrm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Problems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always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appear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where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you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don’t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expect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them</a:t>
            </a:r>
            <a:r>
              <a:rPr lang="fr-CH" dirty="0" smtClean="0"/>
              <a:t>: </a:t>
            </a:r>
            <a:r>
              <a:rPr lang="fr-CH" dirty="0" smtClean="0"/>
              <a:t>the </a:t>
            </a:r>
            <a:r>
              <a:rPr lang="fr-CH" dirty="0" smtClean="0"/>
              <a:t>ion source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considered</a:t>
            </a:r>
            <a:r>
              <a:rPr lang="fr-CH" dirty="0" smtClean="0"/>
              <a:t> </a:t>
            </a:r>
            <a:r>
              <a:rPr lang="fr-CH" dirty="0" err="1" smtClean="0"/>
              <a:t>so</a:t>
            </a:r>
            <a:r>
              <a:rPr lang="fr-CH" dirty="0" smtClean="0"/>
              <a:t> </a:t>
            </a:r>
            <a:r>
              <a:rPr lang="fr-CH" dirty="0" err="1" smtClean="0"/>
              <a:t>critical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copied</a:t>
            </a:r>
            <a:r>
              <a:rPr lang="fr-CH" dirty="0" smtClean="0"/>
              <a:t> an </a:t>
            </a:r>
            <a:r>
              <a:rPr lang="fr-CH" dirty="0" err="1" smtClean="0"/>
              <a:t>existing</a:t>
            </a:r>
            <a:r>
              <a:rPr lang="fr-CH" dirty="0" smtClean="0"/>
              <a:t> (</a:t>
            </a:r>
            <a:r>
              <a:rPr lang="fr-CH" dirty="0" err="1" smtClean="0"/>
              <a:t>working</a:t>
            </a:r>
            <a:r>
              <a:rPr lang="fr-CH" dirty="0" smtClean="0"/>
              <a:t>) design,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did</a:t>
            </a:r>
            <a:r>
              <a:rPr lang="fr-CH" dirty="0" smtClean="0"/>
              <a:t> not </a:t>
            </a:r>
            <a:r>
              <a:rPr lang="fr-CH" dirty="0" err="1" smtClean="0"/>
              <a:t>work</a:t>
            </a:r>
            <a:r>
              <a:rPr lang="fr-CH" dirty="0" smtClean="0"/>
              <a:t> at CERN.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chosen</a:t>
            </a:r>
            <a:r>
              <a:rPr lang="fr-CH" dirty="0" smtClean="0"/>
              <a:t> a </a:t>
            </a:r>
            <a:r>
              <a:rPr lang="fr-CH" dirty="0" err="1" smtClean="0"/>
              <a:t>proven</a:t>
            </a:r>
            <a:r>
              <a:rPr lang="fr-CH" dirty="0" smtClean="0"/>
              <a:t> type of vacuum joints, but the manufacturer </a:t>
            </a:r>
            <a:r>
              <a:rPr lang="fr-CH" dirty="0" err="1" smtClean="0"/>
              <a:t>changed</a:t>
            </a:r>
            <a:r>
              <a:rPr lang="fr-CH" dirty="0" smtClean="0"/>
              <a:t> the </a:t>
            </a:r>
            <a:r>
              <a:rPr lang="fr-CH" dirty="0" err="1" smtClean="0"/>
              <a:t>parameters</a:t>
            </a:r>
            <a:r>
              <a:rPr lang="fr-CH" dirty="0" smtClean="0"/>
              <a:t> and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lost</a:t>
            </a:r>
            <a:r>
              <a:rPr lang="fr-CH" dirty="0" smtClean="0"/>
              <a:t> 6 </a:t>
            </a:r>
            <a:r>
              <a:rPr lang="fr-CH" dirty="0" err="1" smtClean="0"/>
              <a:t>months</a:t>
            </a:r>
            <a:r>
              <a:rPr lang="fr-CH" dirty="0" smtClean="0"/>
              <a:t> </a:t>
            </a:r>
            <a:r>
              <a:rPr lang="fr-CH" dirty="0" err="1" smtClean="0"/>
              <a:t>chasing</a:t>
            </a:r>
            <a:r>
              <a:rPr lang="fr-CH" dirty="0" smtClean="0"/>
              <a:t> the </a:t>
            </a:r>
            <a:r>
              <a:rPr lang="fr-CH" dirty="0" err="1" smtClean="0"/>
              <a:t>problem</a:t>
            </a:r>
            <a:r>
              <a:rPr lang="fr-CH" dirty="0" smtClean="0"/>
              <a:t>…</a:t>
            </a:r>
          </a:p>
          <a:p>
            <a:r>
              <a:rPr lang="fr-CH" dirty="0" smtClean="0">
                <a:solidFill>
                  <a:srgbClr val="FF0000"/>
                </a:solidFill>
              </a:rPr>
              <a:t>Collaborations are of </a:t>
            </a:r>
            <a:r>
              <a:rPr lang="fr-CH" dirty="0" err="1" smtClean="0">
                <a:solidFill>
                  <a:srgbClr val="FF0000"/>
                </a:solidFill>
              </a:rPr>
              <a:t>paramount</a:t>
            </a:r>
            <a:r>
              <a:rPr lang="fr-CH" dirty="0" smtClean="0">
                <a:solidFill>
                  <a:srgbClr val="FF0000"/>
                </a:solidFill>
              </a:rPr>
              <a:t> importance </a:t>
            </a:r>
            <a:r>
              <a:rPr lang="fr-CH" dirty="0" smtClean="0"/>
              <a:t>to </a:t>
            </a:r>
            <a:r>
              <a:rPr lang="fr-CH" dirty="0" err="1" smtClean="0"/>
              <a:t>share</a:t>
            </a:r>
            <a:r>
              <a:rPr lang="fr-CH" dirty="0" smtClean="0"/>
              <a:t> the </a:t>
            </a:r>
            <a:r>
              <a:rPr lang="fr-CH" dirty="0" err="1" smtClean="0"/>
              <a:t>workload</a:t>
            </a:r>
            <a:r>
              <a:rPr lang="fr-CH" dirty="0" smtClean="0"/>
              <a:t> and to have </a:t>
            </a:r>
            <a:r>
              <a:rPr lang="fr-CH" dirty="0" err="1" smtClean="0"/>
              <a:t>access</a:t>
            </a:r>
            <a:r>
              <a:rPr lang="fr-CH" dirty="0" smtClean="0"/>
              <a:t> to a network of </a:t>
            </a:r>
            <a:r>
              <a:rPr lang="fr-CH" dirty="0" err="1" smtClean="0"/>
              <a:t>competences</a:t>
            </a:r>
            <a:r>
              <a:rPr lang="fr-CH" dirty="0" smtClean="0"/>
              <a:t>.</a:t>
            </a:r>
          </a:p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essential to have </a:t>
            </a:r>
            <a:r>
              <a:rPr lang="fr-CH" dirty="0" err="1" smtClean="0"/>
              <a:t>available</a:t>
            </a:r>
            <a:r>
              <a:rPr lang="fr-CH" dirty="0" smtClean="0"/>
              <a:t> as </a:t>
            </a:r>
            <a:r>
              <a:rPr lang="fr-CH" dirty="0" err="1" smtClean="0"/>
              <a:t>soon</a:t>
            </a:r>
            <a:r>
              <a:rPr lang="fr-CH" dirty="0" smtClean="0"/>
              <a:t> as possible a </a:t>
            </a:r>
            <a:r>
              <a:rPr lang="fr-CH" dirty="0" smtClean="0">
                <a:solidFill>
                  <a:srgbClr val="FF0000"/>
                </a:solidFill>
              </a:rPr>
              <a:t>test stand </a:t>
            </a:r>
            <a:r>
              <a:rPr lang="fr-CH" dirty="0" smtClean="0"/>
              <a:t>to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experience</a:t>
            </a:r>
            <a:r>
              <a:rPr lang="fr-CH" dirty="0" smtClean="0"/>
              <a:t> on real components and real </a:t>
            </a:r>
            <a:r>
              <a:rPr lang="fr-CH" dirty="0" err="1" smtClean="0"/>
              <a:t>beams</a:t>
            </a:r>
            <a:r>
              <a:rPr lang="fr-CH" dirty="0" smtClean="0"/>
              <a:t>.</a:t>
            </a:r>
          </a:p>
          <a:p>
            <a:r>
              <a:rPr lang="fr-CH" dirty="0" smtClean="0"/>
              <a:t>For a </a:t>
            </a:r>
            <a:r>
              <a:rPr lang="fr-CH" dirty="0" err="1" smtClean="0"/>
              <a:t>smooth</a:t>
            </a:r>
            <a:r>
              <a:rPr lang="fr-CH" dirty="0" smtClean="0"/>
              <a:t> </a:t>
            </a:r>
            <a:r>
              <a:rPr lang="fr-CH" dirty="0" err="1" smtClean="0"/>
              <a:t>commissioning</a:t>
            </a:r>
            <a:r>
              <a:rPr lang="fr-CH" dirty="0" smtClean="0"/>
              <a:t>,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vital to have </a:t>
            </a:r>
            <a:r>
              <a:rPr lang="fr-CH" dirty="0" err="1" smtClean="0"/>
              <a:t>offhand</a:t>
            </a:r>
            <a:r>
              <a:rPr lang="fr-CH" dirty="0" smtClean="0"/>
              <a:t> a set of simulation codes </a:t>
            </a:r>
            <a:r>
              <a:rPr lang="fr-CH" dirty="0" err="1" smtClean="0"/>
              <a:t>with</a:t>
            </a:r>
            <a:r>
              <a:rPr lang="fr-CH" dirty="0" smtClean="0"/>
              <a:t> an </a:t>
            </a:r>
            <a:r>
              <a:rPr lang="fr-CH" dirty="0" err="1" smtClean="0">
                <a:solidFill>
                  <a:srgbClr val="FF0000"/>
                </a:solidFill>
              </a:rPr>
              <a:t>accurate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modeling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smtClean="0"/>
              <a:t>of the </a:t>
            </a:r>
            <a:r>
              <a:rPr lang="fr-CH" dirty="0" smtClean="0"/>
              <a:t>machine (and a </a:t>
            </a:r>
            <a:r>
              <a:rPr lang="fr-CH" dirty="0" err="1" smtClean="0"/>
              <a:t>reliable</a:t>
            </a:r>
            <a:r>
              <a:rPr lang="fr-CH" dirty="0" smtClean="0"/>
              <a:t> diagnostics!).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2224"/>
            <a:ext cx="7659538" cy="817708"/>
          </a:xfrm>
        </p:spPr>
        <p:txBody>
          <a:bodyPr/>
          <a:lstStyle/>
          <a:p>
            <a:r>
              <a:rPr lang="fr-CH" dirty="0" smtClean="0"/>
              <a:t>A few </a:t>
            </a:r>
            <a:r>
              <a:rPr lang="fr-CH" dirty="0" err="1" smtClean="0"/>
              <a:t>lessons</a:t>
            </a:r>
            <a:r>
              <a:rPr lang="fr-CH" dirty="0" smtClean="0"/>
              <a:t> </a:t>
            </a:r>
            <a:r>
              <a:rPr lang="fr-CH" dirty="0" err="1" smtClean="0"/>
              <a:t>learned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8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2224"/>
            <a:ext cx="7659538" cy="817708"/>
          </a:xfrm>
        </p:spPr>
        <p:txBody>
          <a:bodyPr/>
          <a:lstStyle/>
          <a:p>
            <a:r>
              <a:rPr lang="fr-CH" dirty="0" smtClean="0"/>
              <a:t>Linac4 </a:t>
            </a:r>
            <a:r>
              <a:rPr lang="fr-CH" dirty="0" err="1" smtClean="0"/>
              <a:t>today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15" y="989932"/>
            <a:ext cx="4389120" cy="29291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62" y="3800475"/>
            <a:ext cx="4440293" cy="29632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15" y="3673141"/>
            <a:ext cx="4389120" cy="29291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835" y="989932"/>
            <a:ext cx="4389120" cy="29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6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8605" y="222148"/>
            <a:ext cx="7726213" cy="713614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 – 160 MeV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26" y="2421562"/>
            <a:ext cx="2897420" cy="2650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650" y="2308978"/>
            <a:ext cx="4080168" cy="2667597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304800" y="985685"/>
            <a:ext cx="8490766" cy="133603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Commissioning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with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beam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current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 15 mA,</a:t>
            </a:r>
            <a:r>
              <a:rPr kumimoji="0" lang="fr-CH" sz="18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 emittance </a:t>
            </a:r>
            <a:r>
              <a:rPr kumimoji="0" lang="fr-CH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well</a:t>
            </a:r>
            <a:r>
              <a:rPr kumimoji="0" lang="fr-CH" sz="18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within</a:t>
            </a:r>
            <a:r>
              <a:rPr kumimoji="0" lang="fr-CH" sz="18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specifications</a:t>
            </a:r>
            <a:endParaRPr kumimoji="0" lang="fr-CH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lang="fr-CH" sz="1800" dirty="0" smtClean="0">
                <a:solidFill>
                  <a:srgbClr val="0055A0"/>
                </a:solidFill>
                <a:latin typeface="Arial"/>
              </a:rPr>
              <a:t>Excellent agreement </a:t>
            </a:r>
            <a:r>
              <a:rPr lang="fr-CH" sz="1800" dirty="0" err="1" smtClean="0">
                <a:solidFill>
                  <a:srgbClr val="0055A0"/>
                </a:solidFill>
                <a:latin typeface="Arial"/>
              </a:rPr>
              <a:t>between</a:t>
            </a:r>
            <a:r>
              <a:rPr lang="fr-CH" sz="1800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fr-CH" sz="1800" dirty="0" err="1" smtClean="0">
                <a:solidFill>
                  <a:srgbClr val="0055A0"/>
                </a:solidFill>
                <a:latin typeface="Arial"/>
              </a:rPr>
              <a:t>beam</a:t>
            </a:r>
            <a:r>
              <a:rPr lang="fr-CH" sz="1800" dirty="0" smtClean="0">
                <a:solidFill>
                  <a:srgbClr val="0055A0"/>
                </a:solidFill>
                <a:latin typeface="Arial"/>
              </a:rPr>
              <a:t> simulations and </a:t>
            </a:r>
            <a:r>
              <a:rPr lang="fr-CH" sz="1800" dirty="0" err="1" smtClean="0">
                <a:solidFill>
                  <a:srgbClr val="0055A0"/>
                </a:solidFill>
                <a:latin typeface="Arial"/>
              </a:rPr>
              <a:t>measurements</a:t>
            </a:r>
            <a:endParaRPr lang="fr-CH" sz="1800" dirty="0" smtClean="0">
              <a:solidFill>
                <a:srgbClr val="0055A0"/>
              </a:solidFill>
              <a:latin typeface="Arial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lang="fr-CH" sz="1800" dirty="0" err="1" smtClean="0">
                <a:solidFill>
                  <a:srgbClr val="0055A0"/>
                </a:solidFill>
                <a:latin typeface="Arial"/>
              </a:rPr>
              <a:t>October</a:t>
            </a:r>
            <a:r>
              <a:rPr lang="fr-CH" sz="1800" dirty="0" smtClean="0">
                <a:solidFill>
                  <a:srgbClr val="0055A0"/>
                </a:solidFill>
                <a:latin typeface="Arial"/>
              </a:rPr>
              <a:t> 2016 - March 2017: </a:t>
            </a:r>
            <a:r>
              <a:rPr lang="fr-CH" sz="1800" dirty="0" err="1" smtClean="0">
                <a:solidFill>
                  <a:srgbClr val="0055A0"/>
                </a:solidFill>
                <a:latin typeface="Arial"/>
              </a:rPr>
              <a:t>beam</a:t>
            </a:r>
            <a:r>
              <a:rPr lang="fr-CH" sz="1800" dirty="0" smtClean="0">
                <a:solidFill>
                  <a:srgbClr val="0055A0"/>
                </a:solidFill>
                <a:latin typeface="Arial"/>
              </a:rPr>
              <a:t> optimisation at 160 MeV and test of the PS Booster injection </a:t>
            </a:r>
            <a:r>
              <a:rPr lang="fr-CH" sz="1800" dirty="0" err="1" smtClean="0">
                <a:solidFill>
                  <a:srgbClr val="0055A0"/>
                </a:solidFill>
                <a:latin typeface="Arial"/>
              </a:rPr>
              <a:t>equipment</a:t>
            </a:r>
            <a:r>
              <a:rPr lang="fr-CH" sz="1800" dirty="0" smtClean="0">
                <a:solidFill>
                  <a:srgbClr val="0055A0"/>
                </a:solidFill>
                <a:latin typeface="Arial"/>
              </a:rPr>
              <a:t> (</a:t>
            </a:r>
            <a:r>
              <a:rPr lang="fr-CH" sz="1800" dirty="0" err="1" smtClean="0">
                <a:solidFill>
                  <a:srgbClr val="0055A0"/>
                </a:solidFill>
                <a:latin typeface="Arial"/>
              </a:rPr>
              <a:t>temporary</a:t>
            </a:r>
            <a:r>
              <a:rPr lang="fr-CH" sz="1800" dirty="0" smtClean="0">
                <a:solidFill>
                  <a:srgbClr val="0055A0"/>
                </a:solidFill>
                <a:latin typeface="Arial"/>
              </a:rPr>
              <a:t> installation in Linac4 line).</a:t>
            </a:r>
            <a:endParaRPr lang="fr-CH" sz="1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216" y="5216241"/>
            <a:ext cx="3505484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600" i="1" dirty="0" smtClean="0"/>
              <a:t>Transverse </a:t>
            </a:r>
            <a:r>
              <a:rPr lang="fr-CH" sz="1600" i="1" dirty="0" err="1" smtClean="0"/>
              <a:t>beam</a:t>
            </a:r>
            <a:r>
              <a:rPr lang="fr-CH" sz="1600" i="1" dirty="0" smtClean="0"/>
              <a:t> profile at 160 MeV</a:t>
            </a:r>
            <a:endParaRPr lang="en-GB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550183" y="5216241"/>
            <a:ext cx="4127092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Transverse </a:t>
            </a:r>
            <a:r>
              <a:rPr lang="fr-CH" sz="1400" i="1" dirty="0" err="1" smtClean="0"/>
              <a:t>beam</a:t>
            </a:r>
            <a:r>
              <a:rPr lang="fr-CH" sz="1400" i="1" dirty="0" smtClean="0"/>
              <a:t> size </a:t>
            </a:r>
            <a:r>
              <a:rPr lang="fr-CH" sz="1400" i="1" dirty="0" err="1" smtClean="0"/>
              <a:t>along</a:t>
            </a:r>
            <a:r>
              <a:rPr lang="fr-CH" sz="1400" i="1" dirty="0" smtClean="0"/>
              <a:t> Linac4 – simulations (</a:t>
            </a:r>
            <a:r>
              <a:rPr lang="fr-CH" sz="1400" i="1" dirty="0" err="1" smtClean="0"/>
              <a:t>lines</a:t>
            </a:r>
            <a:r>
              <a:rPr lang="fr-CH" sz="1400" i="1" dirty="0" smtClean="0"/>
              <a:t>) and </a:t>
            </a:r>
            <a:r>
              <a:rPr lang="fr-CH" sz="1400" i="1" dirty="0" err="1" smtClean="0"/>
              <a:t>measurements</a:t>
            </a:r>
            <a:r>
              <a:rPr lang="fr-CH" sz="1400" i="1" dirty="0" smtClean="0"/>
              <a:t> (points)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52622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2224"/>
            <a:ext cx="7659538" cy="817708"/>
          </a:xfrm>
        </p:spPr>
        <p:txBody>
          <a:bodyPr/>
          <a:lstStyle/>
          <a:p>
            <a:r>
              <a:rPr lang="fr-CH" dirty="0" smtClean="0"/>
              <a:t>Ion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4" y="1199482"/>
            <a:ext cx="8789025" cy="472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199" y="1657592"/>
            <a:ext cx="8448675" cy="1937491"/>
          </a:xfrm>
        </p:spPr>
        <p:txBody>
          <a:bodyPr>
            <a:normAutofit/>
          </a:bodyPr>
          <a:lstStyle/>
          <a:p>
            <a:r>
              <a:rPr lang="en-US" dirty="0" smtClean="0"/>
              <a:t>The CERN Linac4  </a:t>
            </a:r>
            <a:br>
              <a:rPr lang="en-US" dirty="0" smtClean="0"/>
            </a:br>
            <a:r>
              <a:rPr lang="en-US" sz="4000" dirty="0" smtClean="0"/>
              <a:t>history, performance, perspectives</a:t>
            </a:r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5692888" y="5106998"/>
            <a:ext cx="2743200" cy="419653"/>
          </a:xfrm>
        </p:spPr>
        <p:txBody>
          <a:bodyPr>
            <a:normAutofit/>
          </a:bodyPr>
          <a:lstStyle/>
          <a:p>
            <a:r>
              <a:rPr lang="en-US" dirty="0" smtClean="0"/>
              <a:t>TIARA Meeting19 June 2017</a:t>
            </a:r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11"/>
          <p:cNvSpPr txBox="1">
            <a:spLocks/>
          </p:cNvSpPr>
          <p:nvPr/>
        </p:nvSpPr>
        <p:spPr>
          <a:xfrm>
            <a:off x="5171445" y="4637053"/>
            <a:ext cx="3316014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Maurizio Vretenar, CERN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16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2224"/>
            <a:ext cx="7659538" cy="817708"/>
          </a:xfrm>
        </p:spPr>
        <p:txBody>
          <a:bodyPr/>
          <a:lstStyle/>
          <a:p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</a:t>
            </a:r>
            <a:r>
              <a:rPr lang="fr-CH" dirty="0" smtClean="0"/>
              <a:t>: </a:t>
            </a:r>
            <a:r>
              <a:rPr lang="fr-CH" dirty="0" err="1" smtClean="0"/>
              <a:t>reliability</a:t>
            </a:r>
            <a:r>
              <a:rPr lang="fr-CH" dirty="0" smtClean="0"/>
              <a:t> </a:t>
            </a:r>
            <a:r>
              <a:rPr lang="fr-CH" dirty="0" err="1" smtClean="0"/>
              <a:t>run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5378" y="1070225"/>
            <a:ext cx="50839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Reliability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one of the main challenges of Linac4</a:t>
            </a:r>
          </a:p>
          <a:p>
            <a:endParaRPr lang="fr-CH" sz="16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Goal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Linac4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availability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&gt; 95%. Will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necessarily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lower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the initial phase</a:t>
            </a:r>
          </a:p>
          <a:p>
            <a:endParaRPr lang="fr-CH" sz="16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53" y="1083759"/>
            <a:ext cx="3602861" cy="2422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418153" y="3520888"/>
            <a:ext cx="3602861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Example</a:t>
            </a:r>
            <a:r>
              <a:rPr lang="fr-CH" sz="1400" dirty="0" smtClean="0"/>
              <a:t>:</a:t>
            </a:r>
          </a:p>
          <a:p>
            <a:r>
              <a:rPr lang="fr-CH" sz="1400" dirty="0" smtClean="0"/>
              <a:t>Linac2 </a:t>
            </a:r>
            <a:r>
              <a:rPr lang="fr-CH" sz="1400" dirty="0" err="1" smtClean="0"/>
              <a:t>fault</a:t>
            </a:r>
            <a:r>
              <a:rPr lang="fr-CH" sz="1400" dirty="0" smtClean="0"/>
              <a:t> rate </a:t>
            </a:r>
            <a:r>
              <a:rPr lang="fr-CH" sz="1400" dirty="0" err="1" smtClean="0"/>
              <a:t>after</a:t>
            </a:r>
            <a:r>
              <a:rPr lang="fr-CH" sz="1400" dirty="0" smtClean="0"/>
              <a:t> the installation of the new RFQ2 in 1993.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92017" y="2615232"/>
            <a:ext cx="48570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Reliability</a:t>
            </a:r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Run</a:t>
            </a:r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Debugging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off-line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for the initial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Objective for the </a:t>
            </a:r>
            <a:r>
              <a:rPr lang="fr-CH" sz="160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Reliability</a:t>
            </a:r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Run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</a:p>
          <a:p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reaching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90 – 95 %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availability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at the end of the RR.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17" y="4293475"/>
            <a:ext cx="8728997" cy="14763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52850" y="5802352"/>
            <a:ext cx="546816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C</a:t>
            </a:r>
            <a:r>
              <a:rPr lang="fr-CH" dirty="0" smtClean="0"/>
              <a:t>onnection </a:t>
            </a:r>
            <a:r>
              <a:rPr lang="fr-CH" dirty="0" smtClean="0"/>
              <a:t>to the PS Booster </a:t>
            </a:r>
            <a:r>
              <a:rPr lang="fr-CH" dirty="0" err="1" smtClean="0"/>
              <a:t>during</a:t>
            </a:r>
            <a:r>
              <a:rPr lang="fr-CH" dirty="0" smtClean="0"/>
              <a:t> LS2 (2019-20)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463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21355" y="3442413"/>
            <a:ext cx="2265445" cy="2344993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003626" cy="620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20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30 November 2016 Linac4 Reliability Run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CERN hopes new particle accelerator will bring new discoverie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012501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9870" y="310502"/>
            <a:ext cx="4927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/>
              <a:t>Linac4 Inauguration, 9th May </a:t>
            </a:r>
            <a:r>
              <a:rPr lang="fr-CH" sz="2400" dirty="0" smtClean="0"/>
              <a:t>2017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8953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836" y="281196"/>
            <a:ext cx="6995528" cy="6469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Linac4 layout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043863" y="5881122"/>
            <a:ext cx="609600" cy="27342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fld id="{BEDE6111-17D0-46EC-97EE-DCEFBC02FF6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80922"/>
            <a:ext cx="8760852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4800" y="928122"/>
            <a:ext cx="8382000" cy="119263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US" sz="1600" dirty="0" smtClean="0"/>
              <a:t>Normal-conducting linear accelerator, made of:</a:t>
            </a:r>
          </a:p>
          <a:p>
            <a:pPr marL="342900" indent="-342900">
              <a:spcBef>
                <a:spcPts val="300"/>
              </a:spcBef>
              <a:buAutoNum type="arabicPeriod"/>
            </a:pPr>
            <a:r>
              <a:rPr lang="en-US" sz="1600" dirty="0" smtClean="0"/>
              <a:t>Pre-injector (source, magnetic LEBT, 3 MeV RFQ, chopper line)</a:t>
            </a:r>
          </a:p>
          <a:p>
            <a:pPr marL="342900" indent="-342900">
              <a:spcBef>
                <a:spcPts val="300"/>
              </a:spcBef>
              <a:buAutoNum type="arabicPeriod"/>
            </a:pPr>
            <a:r>
              <a:rPr lang="en-US" sz="1600" dirty="0" smtClean="0"/>
              <a:t>Three types of accelerating structures, all at 352 MHz (standardization of components).</a:t>
            </a:r>
          </a:p>
          <a:p>
            <a:pPr marL="342900" indent="-342900">
              <a:spcBef>
                <a:spcPts val="300"/>
              </a:spcBef>
              <a:buAutoNum type="arabicPeriod"/>
            </a:pPr>
            <a:r>
              <a:rPr lang="en-US" sz="1600" dirty="0" smtClean="0"/>
              <a:t>Beam dump at linac end, switching magnet towards transfer line to PSB.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2223522"/>
            <a:ext cx="3886200" cy="196977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SzPct val="130000"/>
              <a:buFont typeface="Wingdings" pitchFamily="2" charset="2"/>
              <a:buChar char="F"/>
            </a:pP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 smtClean="0">
                <a:cs typeface="Arial" pitchFamily="34" charset="0"/>
              </a:rPr>
              <a:t>No superconductivity (not economically justified in this range of </a:t>
            </a:r>
            <a:r>
              <a:rPr lang="en-US" sz="1400" dirty="0" smtClean="0">
                <a:latin typeface="Symbol" pitchFamily="18" charset="2"/>
                <a:cs typeface="Arial" pitchFamily="34" charset="0"/>
              </a:rPr>
              <a:t>b</a:t>
            </a:r>
            <a:r>
              <a:rPr lang="en-US" sz="1400" dirty="0" smtClean="0">
                <a:cs typeface="Arial" pitchFamily="34" charset="0"/>
              </a:rPr>
              <a:t> and duty cycles); </a:t>
            </a:r>
          </a:p>
          <a:p>
            <a:pPr>
              <a:spcBef>
                <a:spcPts val="600"/>
              </a:spcBef>
              <a:buSzPct val="130000"/>
              <a:buFont typeface="Wingdings" pitchFamily="2" charset="2"/>
              <a:buChar char="F"/>
            </a:pPr>
            <a:r>
              <a:rPr lang="en-US" sz="1400" dirty="0" smtClean="0">
                <a:cs typeface="Arial" pitchFamily="34" charset="0"/>
              </a:rPr>
              <a:t> Single RF frequency 352 MHz (no sections at 704 MHz, standardised RF allows considerable cost savings) ;</a:t>
            </a:r>
          </a:p>
          <a:p>
            <a:pPr>
              <a:spcBef>
                <a:spcPts val="600"/>
              </a:spcBef>
              <a:buSzPct val="130000"/>
              <a:buFont typeface="Wingdings" pitchFamily="2" charset="2"/>
              <a:buChar char="F"/>
            </a:pPr>
            <a:r>
              <a:rPr lang="en-US" sz="1400" dirty="0" smtClean="0">
                <a:cs typeface="Arial" pitchFamily="34" charset="0"/>
              </a:rPr>
              <a:t> High efficiency, high reliability, flexible operation → 3 types of accelerating structures, combination of PMQ and EMQ focusing.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135416"/>
              </p:ext>
            </p:extLst>
          </p:nvPr>
        </p:nvGraphicFramePr>
        <p:xfrm>
          <a:off x="4191001" y="2223522"/>
          <a:ext cx="4876799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/>
                <a:gridCol w="914400"/>
                <a:gridCol w="762000"/>
                <a:gridCol w="762000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 [MeV]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Length</a:t>
                      </a:r>
                    </a:p>
                    <a:p>
                      <a:r>
                        <a:rPr lang="en-US" sz="1400" dirty="0" smtClean="0"/>
                        <a:t>[m]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 Power</a:t>
                      </a:r>
                    </a:p>
                    <a:p>
                      <a:r>
                        <a:rPr lang="en-US" sz="1400" dirty="0" smtClean="0"/>
                        <a:t>[MW]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Focusing</a:t>
                      </a:r>
                      <a:endParaRPr lang="en-US" sz="1400" dirty="0"/>
                    </a:p>
                  </a:txBody>
                  <a:tcPr/>
                </a:tc>
              </a:tr>
              <a:tr h="2184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RFQ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0.045</a:t>
                      </a:r>
                      <a:r>
                        <a:rPr lang="en-US" sz="1400" baseline="0" dirty="0" smtClean="0"/>
                        <a:t> - 3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</a:t>
                      </a:r>
                      <a:endParaRPr lang="en-US" sz="1400" dirty="0"/>
                    </a:p>
                  </a:txBody>
                  <a:tcPr/>
                </a:tc>
              </a:tr>
              <a:tr h="2184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DTL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3 - 50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112 PMQs</a:t>
                      </a:r>
                      <a:endParaRPr lang="en-US" sz="1400" dirty="0"/>
                    </a:p>
                  </a:txBody>
                  <a:tcPr/>
                </a:tc>
              </a:tr>
              <a:tr h="1422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CCDTL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50 - 102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 PMQ,</a:t>
                      </a:r>
                      <a:r>
                        <a:rPr lang="en-US" sz="1400" baseline="0" dirty="0" smtClean="0"/>
                        <a:t> 7 EMQs</a:t>
                      </a:r>
                      <a:endParaRPr lang="en-US" sz="1400" dirty="0"/>
                    </a:p>
                  </a:txBody>
                  <a:tcPr/>
                </a:tc>
              </a:tr>
              <a:tr h="1422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PIMS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102- 160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 EMQs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59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30 November 2016 Linac4 Reliability Run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0827" y="172224"/>
            <a:ext cx="7985911" cy="817708"/>
          </a:xfrm>
        </p:spPr>
        <p:txBody>
          <a:bodyPr/>
          <a:lstStyle/>
          <a:p>
            <a:r>
              <a:rPr lang="fr-CH" dirty="0" smtClean="0"/>
              <a:t>Linac4: a team </a:t>
            </a:r>
            <a:r>
              <a:rPr lang="fr-CH" dirty="0" err="1" smtClean="0"/>
              <a:t>work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318"/>
            <a:ext cx="9163507" cy="47747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977" y="204239"/>
            <a:ext cx="1294544" cy="86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6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3564" y="185519"/>
            <a:ext cx="8137133" cy="684428"/>
          </a:xfrm>
        </p:spPr>
        <p:txBody>
          <a:bodyPr>
            <a:noAutofit/>
          </a:bodyPr>
          <a:lstStyle/>
          <a:p>
            <a:r>
              <a:rPr lang="fr-CH" sz="4000" dirty="0" smtClean="0"/>
              <a:t>20 </a:t>
            </a:r>
            <a:r>
              <a:rPr lang="fr-CH" sz="4000" dirty="0" err="1" smtClean="0"/>
              <a:t>years</a:t>
            </a:r>
            <a:r>
              <a:rPr lang="fr-CH" sz="4000" dirty="0" smtClean="0"/>
              <a:t> of Linac4 – </a:t>
            </a:r>
            <a:r>
              <a:rPr lang="fr-CH" sz="4000" dirty="0" err="1" smtClean="0"/>
              <a:t>early</a:t>
            </a:r>
            <a:r>
              <a:rPr lang="fr-CH" sz="4000" dirty="0" smtClean="0"/>
              <a:t> </a:t>
            </a:r>
            <a:r>
              <a:rPr lang="fr-CH" sz="4000" dirty="0" err="1" smtClean="0"/>
              <a:t>work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Pentagon 5"/>
          <p:cNvSpPr/>
          <p:nvPr/>
        </p:nvSpPr>
        <p:spPr>
          <a:xfrm>
            <a:off x="565079" y="5523048"/>
            <a:ext cx="8121721" cy="606175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dirty="0" smtClean="0"/>
              <a:t>1996                                              2001                                                2005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12"/>
          <a:stretch/>
        </p:blipFill>
        <p:spPr>
          <a:xfrm>
            <a:off x="377028" y="1183090"/>
            <a:ext cx="2101091" cy="2241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564" y="3452370"/>
            <a:ext cx="2848515" cy="181588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October</a:t>
            </a:r>
            <a:r>
              <a:rPr lang="fr-CH" sz="1600" dirty="0" smtClean="0"/>
              <a:t> 1996: first </a:t>
            </a:r>
            <a:r>
              <a:rPr lang="fr-CH" sz="1600" dirty="0" err="1" smtClean="0"/>
              <a:t>proposal</a:t>
            </a:r>
            <a:r>
              <a:rPr lang="fr-CH" sz="1600" dirty="0" smtClean="0"/>
              <a:t> (Garoby, Vretenar) of a new 2 GeV linac </a:t>
            </a:r>
            <a:r>
              <a:rPr lang="fr-CH" sz="1600" dirty="0" err="1" smtClean="0"/>
              <a:t>injector</a:t>
            </a:r>
            <a:r>
              <a:rPr lang="fr-CH" sz="1600" dirty="0" smtClean="0"/>
              <a:t> for the PS </a:t>
            </a:r>
            <a:r>
              <a:rPr lang="fr-CH" sz="1600" dirty="0" err="1" smtClean="0"/>
              <a:t>using</a:t>
            </a:r>
            <a:r>
              <a:rPr lang="fr-CH" sz="1600" dirty="0" smtClean="0"/>
              <a:t> </a:t>
            </a:r>
            <a:r>
              <a:rPr lang="fr-CH" sz="1600" dirty="0" err="1" smtClean="0"/>
              <a:t>decommissioned</a:t>
            </a:r>
            <a:r>
              <a:rPr lang="fr-CH" sz="1600" dirty="0" smtClean="0"/>
              <a:t> LEP hardware (</a:t>
            </a:r>
            <a:r>
              <a:rPr lang="fr-CH" sz="1600" dirty="0" err="1" smtClean="0"/>
              <a:t>what</a:t>
            </a:r>
            <a:r>
              <a:rPr lang="fr-CH" sz="1600" dirty="0" smtClean="0"/>
              <a:t> </a:t>
            </a:r>
            <a:r>
              <a:rPr lang="fr-CH" sz="1600" dirty="0" err="1" smtClean="0"/>
              <a:t>became</a:t>
            </a:r>
            <a:r>
              <a:rPr lang="fr-CH" sz="1600" dirty="0" smtClean="0"/>
              <a:t> the SPL, </a:t>
            </a:r>
            <a:r>
              <a:rPr lang="fr-CH" sz="1600" dirty="0" err="1" smtClean="0"/>
              <a:t>Superconducting</a:t>
            </a:r>
            <a:r>
              <a:rPr lang="fr-CH" sz="1600" dirty="0" smtClean="0"/>
              <a:t> Proton Linac)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235583" y="3591381"/>
            <a:ext cx="2926597" cy="15696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2001: </a:t>
            </a:r>
            <a:r>
              <a:rPr lang="fr-CH" sz="1600" dirty="0" err="1" smtClean="0"/>
              <a:t>idea</a:t>
            </a:r>
            <a:r>
              <a:rPr lang="fr-CH" sz="1600" dirty="0" smtClean="0"/>
              <a:t> to </a:t>
            </a:r>
            <a:r>
              <a:rPr lang="fr-CH" sz="1600" dirty="0" err="1" smtClean="0"/>
              <a:t>build</a:t>
            </a:r>
            <a:r>
              <a:rPr lang="fr-CH" sz="1600" dirty="0" smtClean="0"/>
              <a:t> in a first stage </a:t>
            </a:r>
            <a:r>
              <a:rPr lang="fr-CH" sz="1600" dirty="0" err="1" smtClean="0"/>
              <a:t>only</a:t>
            </a:r>
            <a:r>
              <a:rPr lang="fr-CH" sz="1600" dirty="0" smtClean="0"/>
              <a:t> the room </a:t>
            </a:r>
            <a:r>
              <a:rPr lang="fr-CH" sz="1600" dirty="0" err="1" smtClean="0"/>
              <a:t>temperature</a:t>
            </a:r>
            <a:r>
              <a:rPr lang="fr-CH" sz="1600" dirty="0" smtClean="0"/>
              <a:t> part (120 MeV) of the SPL to </a:t>
            </a:r>
            <a:r>
              <a:rPr lang="fr-CH" sz="1600" dirty="0" err="1" smtClean="0"/>
              <a:t>inject</a:t>
            </a:r>
            <a:r>
              <a:rPr lang="fr-CH" sz="1600" dirty="0" smtClean="0"/>
              <a:t> </a:t>
            </a:r>
            <a:r>
              <a:rPr lang="fr-CH" sz="1600" dirty="0" err="1" smtClean="0"/>
              <a:t>into</a:t>
            </a:r>
            <a:r>
              <a:rPr lang="fr-CH" sz="1600" dirty="0" smtClean="0"/>
              <a:t> the PSB.</a:t>
            </a:r>
          </a:p>
          <a:p>
            <a:r>
              <a:rPr lang="fr-CH" sz="1600" dirty="0" err="1" smtClean="0"/>
              <a:t>Called</a:t>
            </a:r>
            <a:r>
              <a:rPr lang="fr-CH" sz="1600" dirty="0" smtClean="0"/>
              <a:t> «Linac4» and </a:t>
            </a:r>
            <a:r>
              <a:rPr lang="fr-CH" sz="1600" dirty="0" err="1" smtClean="0"/>
              <a:t>energy</a:t>
            </a:r>
            <a:r>
              <a:rPr lang="fr-CH" sz="1600" dirty="0" smtClean="0"/>
              <a:t> </a:t>
            </a:r>
            <a:r>
              <a:rPr lang="fr-CH" sz="1600" dirty="0" smtClean="0"/>
              <a:t>to 160 </a:t>
            </a:r>
            <a:r>
              <a:rPr lang="fr-CH" sz="1600" dirty="0" smtClean="0"/>
              <a:t>MeV </a:t>
            </a:r>
            <a:r>
              <a:rPr lang="fr-CH" sz="1600" dirty="0" err="1" smtClean="0"/>
              <a:t>from</a:t>
            </a:r>
            <a:r>
              <a:rPr lang="fr-CH" sz="1600" dirty="0" smtClean="0"/>
              <a:t> 2003.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415685" y="3508578"/>
            <a:ext cx="2380843" cy="181588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2004: </a:t>
            </a:r>
            <a:r>
              <a:rPr lang="fr-CH" sz="1600" dirty="0" err="1" smtClean="0"/>
              <a:t>start</a:t>
            </a:r>
            <a:r>
              <a:rPr lang="fr-CH" sz="1600" dirty="0" smtClean="0"/>
              <a:t> R&amp;D and </a:t>
            </a:r>
            <a:r>
              <a:rPr lang="fr-CH" sz="1600" dirty="0" err="1" smtClean="0"/>
              <a:t>prototyping</a:t>
            </a:r>
            <a:r>
              <a:rPr lang="fr-CH" sz="1600" dirty="0" smtClean="0"/>
              <a:t> for the new linac (</a:t>
            </a:r>
            <a:r>
              <a:rPr lang="fr-CH" sz="1600" dirty="0" err="1" smtClean="0"/>
              <a:t>small</a:t>
            </a:r>
            <a:r>
              <a:rPr lang="fr-CH" sz="1600" dirty="0" smtClean="0"/>
              <a:t> CERN budget and support </a:t>
            </a:r>
            <a:r>
              <a:rPr lang="fr-CH" sz="1600" dirty="0" err="1" smtClean="0"/>
              <a:t>from</a:t>
            </a:r>
            <a:r>
              <a:rPr lang="fr-CH" sz="1600" dirty="0" smtClean="0"/>
              <a:t> CARE, the first EU </a:t>
            </a:r>
            <a:r>
              <a:rPr lang="fr-CH" sz="1600" dirty="0" err="1" smtClean="0"/>
              <a:t>Integrating</a:t>
            </a:r>
            <a:r>
              <a:rPr lang="fr-CH" sz="1600" dirty="0" smtClean="0"/>
              <a:t> Activity for </a:t>
            </a:r>
            <a:r>
              <a:rPr lang="fr-CH" sz="1600" dirty="0" err="1" smtClean="0"/>
              <a:t>accelerators</a:t>
            </a:r>
            <a:r>
              <a:rPr lang="fr-CH" sz="1600" dirty="0" smtClean="0"/>
              <a:t> (2004-08).</a:t>
            </a: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616" y="982597"/>
            <a:ext cx="1558960" cy="23273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194" y="1003830"/>
            <a:ext cx="2731320" cy="1475601"/>
          </a:xfrm>
          <a:prstGeom prst="rect">
            <a:avLst/>
          </a:prstGeom>
        </p:spPr>
      </p:pic>
      <p:pic>
        <p:nvPicPr>
          <p:cNvPr id="11" name="Picture 26" descr="CAR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431" y="2080332"/>
            <a:ext cx="2055097" cy="1307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4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3564" y="185519"/>
            <a:ext cx="8137133" cy="817708"/>
          </a:xfrm>
        </p:spPr>
        <p:txBody>
          <a:bodyPr>
            <a:noAutofit/>
          </a:bodyPr>
          <a:lstStyle/>
          <a:p>
            <a:r>
              <a:rPr lang="fr-CH" sz="4000" dirty="0" smtClean="0"/>
              <a:t>20 </a:t>
            </a:r>
            <a:r>
              <a:rPr lang="fr-CH" sz="4000" dirty="0" err="1" smtClean="0"/>
              <a:t>years</a:t>
            </a:r>
            <a:r>
              <a:rPr lang="fr-CH" sz="4000" dirty="0" smtClean="0"/>
              <a:t> of Linac4 - </a:t>
            </a:r>
            <a:r>
              <a:rPr lang="fr-CH" sz="4000" dirty="0" err="1" smtClean="0"/>
              <a:t>approval</a:t>
            </a:r>
            <a:r>
              <a:rPr lang="fr-CH" sz="4000" dirty="0" smtClean="0"/>
              <a:t> 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Pentagon 5"/>
          <p:cNvSpPr/>
          <p:nvPr/>
        </p:nvSpPr>
        <p:spPr>
          <a:xfrm>
            <a:off x="565079" y="5465971"/>
            <a:ext cx="8121721" cy="606175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dirty="0" smtClean="0"/>
              <a:t>2006                              2007                             2008                              2009  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5079" y="4058678"/>
            <a:ext cx="1764170" cy="107721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December</a:t>
            </a:r>
            <a:r>
              <a:rPr lang="fr-CH" sz="1600" dirty="0" smtClean="0"/>
              <a:t> 2006: </a:t>
            </a:r>
            <a:r>
              <a:rPr lang="fr-CH" sz="1600" dirty="0" err="1" smtClean="0"/>
              <a:t>published</a:t>
            </a:r>
            <a:r>
              <a:rPr lang="fr-CH" sz="1600" dirty="0" smtClean="0"/>
              <a:t> the Linac4 </a:t>
            </a:r>
            <a:r>
              <a:rPr lang="fr-CH" sz="1600" dirty="0" err="1" smtClean="0"/>
              <a:t>Technical</a:t>
            </a:r>
            <a:r>
              <a:rPr lang="fr-CH" sz="1600" dirty="0" smtClean="0"/>
              <a:t> Design Report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853097" y="2714377"/>
            <a:ext cx="1889579" cy="255454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21 </a:t>
            </a:r>
            <a:r>
              <a:rPr lang="fr-CH" sz="1600" dirty="0" err="1" smtClean="0"/>
              <a:t>June</a:t>
            </a:r>
            <a:r>
              <a:rPr lang="fr-CH" sz="1600" dirty="0" smtClean="0"/>
              <a:t> 2007: at </a:t>
            </a:r>
            <a:r>
              <a:rPr lang="fr-CH" sz="1600" dirty="0" err="1" smtClean="0"/>
              <a:t>its</a:t>
            </a:r>
            <a:r>
              <a:rPr lang="fr-CH" sz="1600" dirty="0" smtClean="0"/>
              <a:t> 142nd session, the CERN Council </a:t>
            </a:r>
            <a:r>
              <a:rPr lang="fr-CH" sz="1600" dirty="0" err="1" smtClean="0"/>
              <a:t>approves</a:t>
            </a:r>
            <a:r>
              <a:rPr lang="fr-CH" sz="1600" dirty="0" smtClean="0"/>
              <a:t> a White Paper </a:t>
            </a:r>
            <a:r>
              <a:rPr lang="fr-CH" sz="1600" dirty="0" err="1" smtClean="0"/>
              <a:t>presented</a:t>
            </a:r>
            <a:r>
              <a:rPr lang="fr-CH" sz="1600" dirty="0" smtClean="0"/>
              <a:t> by the DG R. Aymar </a:t>
            </a:r>
            <a:r>
              <a:rPr lang="fr-CH" sz="1600" dirty="0" err="1" smtClean="0"/>
              <a:t>including</a:t>
            </a:r>
            <a:r>
              <a:rPr lang="fr-CH" sz="1600" dirty="0" smtClean="0"/>
              <a:t> </a:t>
            </a:r>
            <a:r>
              <a:rPr lang="fr-CH" sz="1600" dirty="0" smtClean="0"/>
              <a:t>construction </a:t>
            </a:r>
            <a:r>
              <a:rPr lang="fr-CH" sz="1600" dirty="0" smtClean="0"/>
              <a:t>of Linac4 and </a:t>
            </a:r>
            <a:r>
              <a:rPr lang="fr-CH" sz="1600" dirty="0" err="1" smtClean="0"/>
              <a:t>study</a:t>
            </a:r>
            <a:r>
              <a:rPr lang="fr-CH" sz="1600" dirty="0" smtClean="0"/>
              <a:t> </a:t>
            </a:r>
            <a:r>
              <a:rPr lang="fr-CH" sz="1600" dirty="0" smtClean="0"/>
              <a:t>of the SPL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121667" y="3778580"/>
            <a:ext cx="1541123" cy="15696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1 </a:t>
            </a:r>
            <a:r>
              <a:rPr lang="fr-CH" sz="1600" dirty="0" err="1" smtClean="0"/>
              <a:t>January</a:t>
            </a:r>
            <a:r>
              <a:rPr lang="fr-CH" sz="1600" dirty="0" smtClean="0"/>
              <a:t> 2008: the </a:t>
            </a:r>
            <a:r>
              <a:rPr lang="fr-CH" sz="1600" dirty="0" err="1" smtClean="0"/>
              <a:t>project</a:t>
            </a:r>
            <a:r>
              <a:rPr lang="fr-CH" sz="1600" dirty="0" smtClean="0"/>
              <a:t> </a:t>
            </a:r>
            <a:r>
              <a:rPr lang="fr-CH" sz="1600" dirty="0" err="1" smtClean="0"/>
              <a:t>officially</a:t>
            </a:r>
            <a:r>
              <a:rPr lang="fr-CH" sz="1600" dirty="0" smtClean="0"/>
              <a:t> </a:t>
            </a:r>
            <a:r>
              <a:rPr lang="fr-CH" sz="1600" dirty="0" err="1" smtClean="0"/>
              <a:t>starts</a:t>
            </a:r>
            <a:r>
              <a:rPr lang="fr-CH" sz="1600" dirty="0" smtClean="0"/>
              <a:t> (first </a:t>
            </a:r>
            <a:r>
              <a:rPr lang="fr-CH" sz="1600" dirty="0" err="1" smtClean="0"/>
              <a:t>project</a:t>
            </a:r>
            <a:r>
              <a:rPr lang="fr-CH" sz="1600" dirty="0" smtClean="0"/>
              <a:t> budget)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921679" y="3812457"/>
            <a:ext cx="1758593" cy="15696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16 </a:t>
            </a:r>
            <a:r>
              <a:rPr lang="fr-CH" sz="1600" dirty="0" err="1" smtClean="0"/>
              <a:t>October</a:t>
            </a:r>
            <a:r>
              <a:rPr lang="fr-CH" sz="1600" dirty="0" smtClean="0"/>
              <a:t>  2008: </a:t>
            </a:r>
            <a:r>
              <a:rPr lang="fr-CH" sz="1600" dirty="0" err="1" smtClean="0"/>
              <a:t>Groundbreaking</a:t>
            </a:r>
            <a:r>
              <a:rPr lang="fr-CH" sz="1600" dirty="0" smtClean="0"/>
              <a:t> </a:t>
            </a:r>
            <a:r>
              <a:rPr lang="fr-CH" sz="1600" dirty="0" err="1" smtClean="0"/>
              <a:t>ceremony</a:t>
            </a:r>
            <a:r>
              <a:rPr lang="fr-CH" sz="1600" dirty="0" smtClean="0"/>
              <a:t> at the location of «Mount Citron»</a:t>
            </a: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565" y="1043371"/>
            <a:ext cx="3970010" cy="26474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50" y="1146328"/>
            <a:ext cx="1981855" cy="26934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25523" y="1043371"/>
            <a:ext cx="1525413" cy="149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6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30 November 2016 Linac4 Reliability Run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3564" y="185519"/>
            <a:ext cx="8137133" cy="817708"/>
          </a:xfrm>
        </p:spPr>
        <p:txBody>
          <a:bodyPr>
            <a:noAutofit/>
          </a:bodyPr>
          <a:lstStyle/>
          <a:p>
            <a:r>
              <a:rPr lang="fr-CH" sz="4000" dirty="0" smtClean="0"/>
              <a:t>20 </a:t>
            </a:r>
            <a:r>
              <a:rPr lang="fr-CH" sz="4000" dirty="0" err="1" smtClean="0"/>
              <a:t>years</a:t>
            </a:r>
            <a:r>
              <a:rPr lang="fr-CH" sz="4000" dirty="0" smtClean="0"/>
              <a:t> of Linac4 - infrastructure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Pentagon 5"/>
          <p:cNvSpPr/>
          <p:nvPr/>
        </p:nvSpPr>
        <p:spPr>
          <a:xfrm>
            <a:off x="565079" y="5465971"/>
            <a:ext cx="8121721" cy="606175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dirty="0" smtClean="0"/>
              <a:t>2010                        2011                               2012                               2013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41376" y="4282136"/>
            <a:ext cx="2243424" cy="107721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December</a:t>
            </a:r>
            <a:r>
              <a:rPr lang="fr-CH" sz="1600" dirty="0" smtClean="0"/>
              <a:t> 2010: </a:t>
            </a:r>
            <a:r>
              <a:rPr lang="fr-CH" sz="1600" dirty="0" err="1" smtClean="0"/>
              <a:t>delivery</a:t>
            </a:r>
            <a:r>
              <a:rPr lang="fr-CH" sz="1600" dirty="0" smtClean="0"/>
              <a:t> of the civil engineering </a:t>
            </a:r>
            <a:r>
              <a:rPr lang="fr-CH" sz="1600" dirty="0" err="1" smtClean="0"/>
              <a:t>works</a:t>
            </a:r>
            <a:r>
              <a:rPr lang="fr-CH" sz="1600" dirty="0" smtClean="0"/>
              <a:t> (on budget and </a:t>
            </a:r>
            <a:r>
              <a:rPr lang="fr-CH" sz="1600" dirty="0" err="1" smtClean="0"/>
              <a:t>schedule</a:t>
            </a:r>
            <a:r>
              <a:rPr lang="fr-CH" sz="1600" dirty="0" smtClean="0"/>
              <a:t>)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991757" y="3683076"/>
            <a:ext cx="2789918" cy="15696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December</a:t>
            </a:r>
            <a:r>
              <a:rPr lang="fr-CH" sz="1600" dirty="0" smtClean="0"/>
              <a:t> 2012: </a:t>
            </a:r>
            <a:r>
              <a:rPr lang="en-US" sz="1600" dirty="0"/>
              <a:t>infrastructure (electricity, cooling, ventilation, racks, cabling) complete, start installation of machine equipment and components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558932" y="4529132"/>
            <a:ext cx="1626444" cy="5847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2013: </a:t>
            </a:r>
            <a:r>
              <a:rPr lang="fr-CH" sz="1600" dirty="0" err="1" smtClean="0"/>
              <a:t>preparing</a:t>
            </a:r>
            <a:r>
              <a:rPr lang="fr-CH" sz="1600" dirty="0" smtClean="0"/>
              <a:t> for </a:t>
            </a:r>
            <a:r>
              <a:rPr lang="fr-CH" sz="1600" dirty="0" err="1" smtClean="0"/>
              <a:t>beam</a:t>
            </a: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02" y="1003227"/>
            <a:ext cx="2113237" cy="3178355"/>
          </a:xfrm>
          <a:prstGeom prst="rect">
            <a:avLst/>
          </a:prstGeom>
        </p:spPr>
      </p:pic>
      <p:pic>
        <p:nvPicPr>
          <p:cNvPr id="12" name="Picture 2" descr="https://espace.cern.ch/coordination-installation-linac4/linac4/Photos/Photo04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275" y="1355291"/>
            <a:ext cx="2819400" cy="2114550"/>
          </a:xfrm>
          <a:prstGeom prst="rect">
            <a:avLst/>
          </a:prstGeom>
          <a:noFill/>
        </p:spPr>
      </p:pic>
      <p:pic>
        <p:nvPicPr>
          <p:cNvPr id="13" name="Picture 2" descr="Pictur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393" y="1161017"/>
            <a:ext cx="2312933" cy="30839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58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30 November 2016 Linac4 Reliability Run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06027"/>
            <a:ext cx="8137133" cy="817708"/>
          </a:xfrm>
        </p:spPr>
        <p:txBody>
          <a:bodyPr>
            <a:noAutofit/>
          </a:bodyPr>
          <a:lstStyle/>
          <a:p>
            <a:r>
              <a:rPr lang="fr-CH" sz="4000" dirty="0" smtClean="0"/>
              <a:t>20 </a:t>
            </a:r>
            <a:r>
              <a:rPr lang="fr-CH" sz="4000" dirty="0" err="1" smtClean="0"/>
              <a:t>years</a:t>
            </a:r>
            <a:r>
              <a:rPr lang="fr-CH" sz="4000" dirty="0" smtClean="0"/>
              <a:t> of Linac4 - </a:t>
            </a:r>
            <a:r>
              <a:rPr lang="fr-CH" sz="4000" dirty="0" err="1" smtClean="0"/>
              <a:t>commissioning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Pentagon 5"/>
          <p:cNvSpPr/>
          <p:nvPr/>
        </p:nvSpPr>
        <p:spPr>
          <a:xfrm>
            <a:off x="426720" y="5329273"/>
            <a:ext cx="8508655" cy="606175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dirty="0" smtClean="0"/>
              <a:t>2014                           2015                              2016                               2017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4523" y="3786032"/>
            <a:ext cx="1668973" cy="107721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RFQ in final location (3 MeV): 6 </a:t>
            </a:r>
            <a:r>
              <a:rPr lang="fr-CH" sz="1600" dirty="0" err="1" smtClean="0"/>
              <a:t>December</a:t>
            </a:r>
            <a:r>
              <a:rPr lang="fr-CH" sz="1600" dirty="0" smtClean="0"/>
              <a:t> 2013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090514" y="3820170"/>
            <a:ext cx="1464103" cy="107721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Drift Tube Linac tank 1 (12 MeV): 6 August 2014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35659" y="3953641"/>
            <a:ext cx="1374741" cy="830997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CCDTL (104 </a:t>
            </a:r>
            <a:r>
              <a:rPr lang="fr-CH" sz="1600" dirty="0"/>
              <a:t>M</a:t>
            </a:r>
            <a:r>
              <a:rPr lang="fr-CH" sz="1600" dirty="0" smtClean="0"/>
              <a:t>eV): </a:t>
            </a:r>
            <a:r>
              <a:rPr lang="fr-CH" sz="1600" dirty="0" err="1" smtClean="0"/>
              <a:t>June</a:t>
            </a:r>
            <a:r>
              <a:rPr lang="fr-CH" sz="1600" dirty="0" smtClean="0"/>
              <a:t> 2016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176782" y="3973150"/>
            <a:ext cx="1758593" cy="830997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PIMS (160 MeV final </a:t>
            </a:r>
            <a:r>
              <a:rPr lang="fr-CH" sz="1600" dirty="0" err="1" smtClean="0"/>
              <a:t>energy</a:t>
            </a:r>
            <a:r>
              <a:rPr lang="fr-CH" sz="1600" dirty="0" smtClean="0"/>
              <a:t>): 25 </a:t>
            </a:r>
            <a:r>
              <a:rPr lang="fr-CH" sz="1600" dirty="0" err="1" smtClean="0"/>
              <a:t>October</a:t>
            </a:r>
            <a:r>
              <a:rPr lang="fr-CH" sz="1600" dirty="0" smtClean="0"/>
              <a:t> 2016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785988" y="3820170"/>
            <a:ext cx="1679673" cy="107721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Drift Tube Linac tanks 2 &amp; 3 (50 MeV): 24 </a:t>
            </a:r>
            <a:r>
              <a:rPr lang="fr-CH" sz="1600" dirty="0" err="1" smtClean="0"/>
              <a:t>November</a:t>
            </a:r>
            <a:r>
              <a:rPr lang="fr-CH" sz="1600" dirty="0" smtClean="0"/>
              <a:t> 2015</a:t>
            </a:r>
            <a:endParaRPr lang="en-US" sz="1600" dirty="0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3" y="1455619"/>
            <a:ext cx="8760852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Arrow Connector 14"/>
          <p:cNvCxnSpPr/>
          <p:nvPr/>
        </p:nvCxnSpPr>
        <p:spPr>
          <a:xfrm flipH="1">
            <a:off x="536448" y="4897388"/>
            <a:ext cx="463296" cy="4318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975104" y="4913387"/>
            <a:ext cx="841344" cy="4318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81047" y="4897388"/>
            <a:ext cx="0" cy="4478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435918" y="4804147"/>
            <a:ext cx="0" cy="52512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583424" y="4838285"/>
            <a:ext cx="493840" cy="506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65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11025</TotalTime>
  <Words>1434</Words>
  <Application>Microsoft Office PowerPoint</Application>
  <PresentationFormat>On-screen Show (4:3)</PresentationFormat>
  <Paragraphs>159</Paragraphs>
  <Slides>22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Symbol</vt:lpstr>
      <vt:lpstr>Verdana</vt:lpstr>
      <vt:lpstr>Wingdings</vt:lpstr>
      <vt:lpstr>CERNCorporate4-3</vt:lpstr>
      <vt:lpstr>PowerPoint Presentation</vt:lpstr>
      <vt:lpstr>The CERN Linac4   history, performance, perspectives</vt:lpstr>
      <vt:lpstr>PowerPoint Presentation</vt:lpstr>
      <vt:lpstr>Linac4 layout</vt:lpstr>
      <vt:lpstr>Linac4: a team work</vt:lpstr>
      <vt:lpstr>20 years of Linac4 – early work</vt:lpstr>
      <vt:lpstr>20 years of Linac4 - approval </vt:lpstr>
      <vt:lpstr>20 years of Linac4 - infrastructure</vt:lpstr>
      <vt:lpstr>20 years of Linac4 - commissioning</vt:lpstr>
      <vt:lpstr>(exactly) 20 years from first idea to first beam</vt:lpstr>
      <vt:lpstr>Evolution of Linac4 design</vt:lpstr>
      <vt:lpstr>EC support in a critical phase</vt:lpstr>
      <vt:lpstr>HIPPI Workplan (from proposal, 2003)</vt:lpstr>
      <vt:lpstr>The contribution of CARE/HIPPI</vt:lpstr>
      <vt:lpstr>Linac4 main innovations</vt:lpstr>
      <vt:lpstr>A few lessons learned</vt:lpstr>
      <vt:lpstr>Linac4 today</vt:lpstr>
      <vt:lpstr>Beam measurements – 160 MeV</vt:lpstr>
      <vt:lpstr>Ion source</vt:lpstr>
      <vt:lpstr>Next step: reliability run</vt:lpstr>
      <vt:lpstr>Thank you for your attention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Maurizio Vretenar</cp:lastModifiedBy>
  <cp:revision>203</cp:revision>
  <dcterms:created xsi:type="dcterms:W3CDTF">2016-06-15T06:29:04Z</dcterms:created>
  <dcterms:modified xsi:type="dcterms:W3CDTF">2017-06-18T09:42:13Z</dcterms:modified>
</cp:coreProperties>
</file>