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r:id="rId1"/>
  </p:sldMasterIdLst>
  <p:notesMasterIdLst>
    <p:notesMasterId r:id="rId7"/>
  </p:notesMasterIdLst>
  <p:handoutMasterIdLst>
    <p:handoutMasterId r:id="rId8"/>
  </p:handoutMasterIdLst>
  <p:sldIdLst>
    <p:sldId id="303" r:id="rId2"/>
    <p:sldId id="306" r:id="rId3"/>
    <p:sldId id="304" r:id="rId4"/>
    <p:sldId id="305" r:id="rId5"/>
    <p:sldId id="307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B387C"/>
    <a:srgbClr val="009900"/>
    <a:srgbClr val="080808"/>
    <a:srgbClr val="993300"/>
    <a:srgbClr val="FF9900"/>
    <a:srgbClr val="FFFF99"/>
    <a:srgbClr val="104282"/>
    <a:srgbClr val="0055A0"/>
    <a:srgbClr val="0C377B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FD5EFAAD-0ECE-453E-9831-46B23BE46B34}">
      <p15:chartTrackingRefBased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pPr/>
              <a:t>3/9/17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>
            <a:normAutofit fontScale="90000"/>
          </a:bodyPr>
          <a:lstStyle/>
          <a:p>
            <a:r>
              <a:rPr lang="en-US" sz="3556" dirty="0" smtClean="0">
                <a:solidFill>
                  <a:srgbClr val="0B387C"/>
                </a:solidFill>
              </a:rPr>
              <a:t>Comparison of CERN data in the EGI portal</a:t>
            </a:r>
            <a:br>
              <a:rPr lang="en-US" sz="3556" dirty="0" smtClean="0">
                <a:solidFill>
                  <a:srgbClr val="0B387C"/>
                </a:solidFill>
              </a:rPr>
            </a:br>
            <a:r>
              <a:rPr lang="en-US" sz="3556" dirty="0" smtClean="0">
                <a:solidFill>
                  <a:srgbClr val="0B387C"/>
                </a:solidFill>
              </a:rPr>
              <a:t>with experiment specific systems</a:t>
            </a:r>
            <a:r>
              <a:rPr lang="en-US" sz="3556" dirty="0" smtClean="0">
                <a:solidFill>
                  <a:srgbClr val="0B387C"/>
                </a:solidFill>
              </a:rPr>
              <a:t/>
            </a:r>
            <a:br>
              <a:rPr lang="en-US" sz="3556" dirty="0" smtClean="0">
                <a:solidFill>
                  <a:srgbClr val="0B387C"/>
                </a:solidFill>
              </a:rPr>
            </a:br>
            <a:r>
              <a:rPr lang="en-US" sz="3556" dirty="0" smtClean="0">
                <a:solidFill>
                  <a:srgbClr val="0B387C"/>
                </a:solidFill>
              </a:rPr>
              <a:t>Meeting </a:t>
            </a:r>
            <a:r>
              <a:rPr lang="en-US" sz="3556" dirty="0" smtClean="0">
                <a:solidFill>
                  <a:srgbClr val="0B387C"/>
                </a:solidFill>
              </a:rPr>
              <a:t>09.03.2017 </a:t>
            </a:r>
            <a:r>
              <a:rPr lang="en-US" sz="4400" dirty="0" smtClean="0">
                <a:solidFill>
                  <a:srgbClr val="0B387C"/>
                </a:solidFill>
              </a:rPr>
              <a:t/>
            </a:r>
            <a:br>
              <a:rPr lang="en-US" sz="4400" dirty="0" smtClean="0">
                <a:solidFill>
                  <a:srgbClr val="0B387C"/>
                </a:solidFill>
              </a:rPr>
            </a:br>
            <a:r>
              <a:rPr lang="en-US" sz="4400" dirty="0" smtClean="0">
                <a:solidFill>
                  <a:srgbClr val="0B387C"/>
                </a:solidFill>
              </a:rPr>
              <a:t/>
            </a:r>
            <a:br>
              <a:rPr lang="en-US" sz="4400" dirty="0" smtClean="0">
                <a:solidFill>
                  <a:srgbClr val="0B387C"/>
                </a:solidFill>
              </a:rPr>
            </a:br>
            <a:r>
              <a:rPr lang="en-US" sz="3200" dirty="0" smtClean="0">
                <a:solidFill>
                  <a:srgbClr val="0B387C"/>
                </a:solidFill>
              </a:rPr>
              <a:t>Julia Andreeva CERN IT</a:t>
            </a:r>
            <a:br>
              <a:rPr lang="en-US" sz="3200" dirty="0" smtClean="0">
                <a:solidFill>
                  <a:srgbClr val="0B387C"/>
                </a:solidFill>
              </a:rPr>
            </a:br>
            <a:r>
              <a:rPr lang="en-US" sz="3200" dirty="0" smtClean="0">
                <a:solidFill>
                  <a:srgbClr val="0B387C"/>
                </a:solidFill>
              </a:rPr>
              <a:t/>
            </a:r>
            <a:br>
              <a:rPr lang="en-US" sz="3200" dirty="0" smtClean="0">
                <a:solidFill>
                  <a:srgbClr val="0B387C"/>
                </a:solidFill>
              </a:rPr>
            </a:br>
            <a:r>
              <a:rPr lang="en-US" sz="3200" dirty="0" smtClean="0">
                <a:solidFill>
                  <a:srgbClr val="0B387C"/>
                </a:solidFill>
              </a:rPr>
              <a:t/>
            </a:r>
            <a:br>
              <a:rPr lang="en-US" sz="3200" dirty="0" smtClean="0">
                <a:solidFill>
                  <a:srgbClr val="0B387C"/>
                </a:solidFill>
              </a:rPr>
            </a:br>
            <a:r>
              <a:rPr lang="en-US" sz="3200" dirty="0" smtClean="0">
                <a:solidFill>
                  <a:srgbClr val="0B387C"/>
                </a:solidFill>
              </a:rPr>
              <a:t/>
            </a:r>
            <a:br>
              <a:rPr lang="en-US" sz="3200" dirty="0" smtClean="0">
                <a:solidFill>
                  <a:srgbClr val="0B387C"/>
                </a:solidFill>
              </a:rPr>
            </a:br>
            <a:r>
              <a:rPr lang="en-US" sz="4400" dirty="0" smtClean="0">
                <a:solidFill>
                  <a:srgbClr val="0B387C"/>
                </a:solidFill>
              </a:rPr>
              <a:t/>
            </a:r>
            <a:br>
              <a:rPr lang="en-US" sz="4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endParaRPr lang="en-US" sz="2400" dirty="0">
              <a:solidFill>
                <a:srgbClr val="0B387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Some fixes were introduced in CERN generation of the accounting report in order to cover all resources</a:t>
            </a:r>
          </a:p>
          <a:p>
            <a:r>
              <a:rPr lang="en-US" dirty="0" smtClean="0"/>
              <a:t>Data was re-fed for January, February</a:t>
            </a:r>
          </a:p>
          <a:p>
            <a:r>
              <a:rPr lang="en-US" dirty="0" smtClean="0"/>
              <a:t>Comparison for ATLAS and CMS is available in the accounting validation view in SSB</a:t>
            </a:r>
          </a:p>
          <a:p>
            <a:r>
              <a:rPr lang="en-US" dirty="0" smtClean="0"/>
              <a:t>For ALICE and </a:t>
            </a:r>
            <a:r>
              <a:rPr lang="en-US" dirty="0" err="1" smtClean="0"/>
              <a:t>LHCb</a:t>
            </a:r>
            <a:r>
              <a:rPr lang="en-US" dirty="0" smtClean="0"/>
              <a:t> need to re-fill data into SSB, since currently there is no automatic collector in place</a:t>
            </a:r>
          </a:p>
          <a:p>
            <a:r>
              <a:rPr lang="en-US" dirty="0" smtClean="0"/>
              <a:t>Pretty good agreement for </a:t>
            </a:r>
            <a:r>
              <a:rPr lang="en-US" dirty="0" err="1" smtClean="0"/>
              <a:t>wallclock</a:t>
            </a:r>
            <a:r>
              <a:rPr lang="en-US" dirty="0" smtClean="0"/>
              <a:t> time on the level of 10-13%. For </a:t>
            </a:r>
            <a:r>
              <a:rPr lang="en-US" dirty="0" err="1" smtClean="0"/>
              <a:t>wallclock</a:t>
            </a:r>
            <a:r>
              <a:rPr lang="en-US" dirty="0" smtClean="0"/>
              <a:t> work agreement is not good.(1.45 ATLAS, 2.55 CMS)  Need to investigate more, most probably the factor used for normalization and published in REBUS needs to be fixed.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09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with CMS dashboard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Screen Shot 2017-03-09 at 12.22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628" y="2254623"/>
            <a:ext cx="5290467" cy="3826373"/>
          </a:xfrm>
          <a:prstGeom prst="rect">
            <a:avLst/>
          </a:prstGeom>
        </p:spPr>
      </p:pic>
      <p:pic>
        <p:nvPicPr>
          <p:cNvPr id="6" name="Picture 5" descr="Screen Shot 2017-03-09 at 12.21.5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628" y="1173935"/>
            <a:ext cx="4922303" cy="1037544"/>
          </a:xfrm>
          <a:prstGeom prst="rect">
            <a:avLst/>
          </a:prstGeom>
        </p:spPr>
      </p:pic>
      <p:pic>
        <p:nvPicPr>
          <p:cNvPr id="7" name="Picture 6" descr="Screen Shot 2017-03-09 at 12.27.3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5945" y="3136880"/>
            <a:ext cx="2502074" cy="292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93377" y="3886290"/>
            <a:ext cx="3457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CMS Dashboard    EGI Portal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4689370" y="3429000"/>
            <a:ext cx="1085502" cy="4572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5774872" y="3429001"/>
            <a:ext cx="1888774" cy="4572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543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with ATLAS Dashboard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 descr="Screen Shot 2017-03-09 at 12.33.2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471" y="1376085"/>
            <a:ext cx="4729353" cy="1254303"/>
          </a:xfrm>
          <a:prstGeom prst="rect">
            <a:avLst/>
          </a:prstGeom>
        </p:spPr>
      </p:pic>
      <p:pic>
        <p:nvPicPr>
          <p:cNvPr id="6" name="Picture 5" descr="Screen Shot 2017-03-09 at 12.33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733" y="2630388"/>
            <a:ext cx="4599092" cy="3521999"/>
          </a:xfrm>
          <a:prstGeom prst="rect">
            <a:avLst/>
          </a:prstGeom>
        </p:spPr>
      </p:pic>
      <p:pic>
        <p:nvPicPr>
          <p:cNvPr id="7" name="Picture 6" descr="Screen Shot 2017-03-09 at 12.34.2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599" y="3428999"/>
            <a:ext cx="2578279" cy="2667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37466" y="4070956"/>
            <a:ext cx="3457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ATLAS Dashboard    EGI Portal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4483125" y="3695718"/>
            <a:ext cx="976953" cy="3752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5460078" y="3695719"/>
            <a:ext cx="1877918" cy="3752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Manual update of CPU in REBUS is no longer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29719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Accounting portal does not use CPU data manually updated in REBUS any more for generation of the accounting  reports</a:t>
            </a:r>
          </a:p>
          <a:p>
            <a:r>
              <a:rPr lang="en-US" dirty="0" smtClean="0"/>
              <a:t>There is an additional nice feature available in the EGI portal for CERN – possibility to classify by different type of CERN resources using ‘Submit node’ attribute: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 descr="Screen Shot 2017-03-09 at 12.51.5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706" y="2622805"/>
            <a:ext cx="7526602" cy="36020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13395</TotalTime>
  <Words>226</Words>
  <Application>Microsoft Office PowerPoint</Application>
  <PresentationFormat>On-screen Show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CERNCorporate4-3</vt:lpstr>
      <vt:lpstr>Comparison of CERN data in the EGI portal with experiment specific systems Meeting 09.03.2017   Julia Andreeva CERN IT      </vt:lpstr>
      <vt:lpstr>Validation</vt:lpstr>
      <vt:lpstr>Comparison with CMS dashboard data</vt:lpstr>
      <vt:lpstr>Comparison with ATLAS Dashboard data</vt:lpstr>
      <vt:lpstr>Manual update of CPU in REBUS is no longer needed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Julia Andreeva</cp:lastModifiedBy>
  <cp:revision>340</cp:revision>
  <cp:lastPrinted>2015-03-25T10:23:14Z</cp:lastPrinted>
  <dcterms:created xsi:type="dcterms:W3CDTF">2017-03-09T11:22:54Z</dcterms:created>
  <dcterms:modified xsi:type="dcterms:W3CDTF">2017-03-09T11:55:33Z</dcterms:modified>
</cp:coreProperties>
</file>