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r:id="rId1"/>
  </p:sldMasterIdLst>
  <p:notesMasterIdLst>
    <p:notesMasterId r:id="rId7"/>
  </p:notesMasterIdLst>
  <p:handoutMasterIdLst>
    <p:handoutMasterId r:id="rId8"/>
  </p:handoutMasterIdLst>
  <p:sldIdLst>
    <p:sldId id="303" r:id="rId2"/>
    <p:sldId id="304" r:id="rId3"/>
    <p:sldId id="305" r:id="rId4"/>
    <p:sldId id="306" r:id="rId5"/>
    <p:sldId id="307" r:id="rId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B387C"/>
    <a:srgbClr val="009900"/>
    <a:srgbClr val="080808"/>
    <a:srgbClr val="993300"/>
    <a:srgbClr val="FF9900"/>
    <a:srgbClr val="FFFF99"/>
    <a:srgbClr val="104282"/>
    <a:srgbClr val="0055A0"/>
    <a:srgbClr val="0C377B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FD5EFAAD-0ECE-453E-9831-46B23BE46B34}">
      <p15:chartTrackingRefBased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horzBarState="maximized"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8" y="0"/>
            <a:ext cx="2944958" cy="49418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D1D5A-D050-4C85-845B-EE7A8A601E55}" type="datetimeFigureOut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8" y="9376900"/>
            <a:ext cx="2944958" cy="49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1A01D-FEB2-4CE6-B78C-8A100D919A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63745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B7B46-8F1F-4F32-98B6-F9EA0F57A584}" type="datetimeFigureOut">
              <a:rPr lang="en-GB" smtClean="0"/>
              <a:pPr/>
              <a:t>3/9/17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9EEFC-C032-435A-B3AC-EAF0642B289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1256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9EEFC-C032-435A-B3AC-EAF0642B2897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21061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rgbClr val="7030A0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1pPr>
            <a:lvl2pPr marL="905256" indent="-4572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2pPr>
            <a:lvl3pPr marL="1092708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3pPr>
            <a:lvl4pPr marL="1385316" indent="-342900">
              <a:buFont typeface="Wingdings" panose="05000000000000000000" pitchFamily="2" charset="2"/>
              <a:buChar char="§"/>
              <a:defRPr>
                <a:solidFill>
                  <a:srgbClr val="0B387C"/>
                </a:solidFill>
              </a:defRPr>
            </a:lvl4pPr>
            <a:lvl5pPr marL="1650492" indent="-342900">
              <a:buFont typeface="Wingdings" panose="05000000000000000000" pitchFamily="2" charset="2"/>
              <a:buChar char="§"/>
              <a:defRPr>
                <a:solidFill>
                  <a:srgbClr val="080808"/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02368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3/9/17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9743"/>
            <a:ext cx="8226854" cy="4915281"/>
          </a:xfrm>
        </p:spPr>
        <p:txBody>
          <a:bodyPr>
            <a:normAutofit fontScale="90000"/>
          </a:bodyPr>
          <a:lstStyle/>
          <a:p>
            <a:r>
              <a:rPr lang="en-US" sz="3556" dirty="0" smtClean="0">
                <a:solidFill>
                  <a:srgbClr val="0B387C"/>
                </a:solidFill>
              </a:rPr>
              <a:t>Summary of discussion on integration of the </a:t>
            </a:r>
            <a:br>
              <a:rPr lang="en-US" sz="3556" dirty="0" smtClean="0">
                <a:solidFill>
                  <a:srgbClr val="0B387C"/>
                </a:solidFill>
              </a:rPr>
            </a:br>
            <a:r>
              <a:rPr lang="en-US" sz="3556" dirty="0" smtClean="0">
                <a:solidFill>
                  <a:srgbClr val="0B387C"/>
                </a:solidFill>
              </a:rPr>
              <a:t>accounting of the </a:t>
            </a:r>
            <a:r>
              <a:rPr lang="en-US" sz="3556" dirty="0" smtClean="0">
                <a:solidFill>
                  <a:srgbClr val="0B387C"/>
                </a:solidFill>
              </a:rPr>
              <a:t>non-pledged resource into APEL</a:t>
            </a:r>
            <a:r>
              <a:rPr lang="en-US" sz="3556" dirty="0" smtClean="0">
                <a:solidFill>
                  <a:srgbClr val="0B387C"/>
                </a:solidFill>
              </a:rPr>
              <a:t/>
            </a:r>
            <a:br>
              <a:rPr lang="en-US" sz="3556" dirty="0" smtClean="0">
                <a:solidFill>
                  <a:srgbClr val="0B387C"/>
                </a:solidFill>
              </a:rPr>
            </a:br>
            <a:r>
              <a:rPr lang="en-US" sz="3556" dirty="0" smtClean="0">
                <a:solidFill>
                  <a:srgbClr val="0B387C"/>
                </a:solidFill>
              </a:rPr>
              <a:t>Meeting </a:t>
            </a:r>
            <a:r>
              <a:rPr lang="en-US" sz="3556" dirty="0" smtClean="0">
                <a:solidFill>
                  <a:srgbClr val="0B387C"/>
                </a:solidFill>
              </a:rPr>
              <a:t>09.03.2017 </a:t>
            </a:r>
            <a:r>
              <a:rPr lang="en-US" sz="4400" dirty="0" smtClean="0">
                <a:solidFill>
                  <a:srgbClr val="0B387C"/>
                </a:solidFill>
              </a:rPr>
              <a:t/>
            </a:r>
            <a:br>
              <a:rPr lang="en-US" sz="4400" dirty="0" smtClean="0">
                <a:solidFill>
                  <a:srgbClr val="0B387C"/>
                </a:solidFill>
              </a:rPr>
            </a:br>
            <a:r>
              <a:rPr lang="en-US" sz="4400" dirty="0" smtClean="0">
                <a:solidFill>
                  <a:srgbClr val="0B387C"/>
                </a:solidFill>
              </a:rPr>
              <a:t/>
            </a:r>
            <a:br>
              <a:rPr lang="en-US" sz="4400" dirty="0" smtClean="0">
                <a:solidFill>
                  <a:srgbClr val="0B387C"/>
                </a:solidFill>
              </a:rPr>
            </a:br>
            <a:r>
              <a:rPr lang="en-US" sz="3200" dirty="0" smtClean="0">
                <a:solidFill>
                  <a:srgbClr val="0B387C"/>
                </a:solidFill>
              </a:rPr>
              <a:t>Julia Andreeva CERN IT</a:t>
            </a:r>
            <a:br>
              <a:rPr lang="en-US" sz="3200" dirty="0" smtClean="0">
                <a:solidFill>
                  <a:srgbClr val="0B387C"/>
                </a:solidFill>
              </a:rPr>
            </a:br>
            <a:r>
              <a:rPr lang="en-US" sz="3200" dirty="0" smtClean="0">
                <a:solidFill>
                  <a:srgbClr val="0B387C"/>
                </a:solidFill>
              </a:rPr>
              <a:t/>
            </a:r>
            <a:br>
              <a:rPr lang="en-US" sz="3200" dirty="0" smtClean="0">
                <a:solidFill>
                  <a:srgbClr val="0B387C"/>
                </a:solidFill>
              </a:rPr>
            </a:br>
            <a:r>
              <a:rPr lang="en-US" sz="3200" dirty="0" smtClean="0">
                <a:solidFill>
                  <a:srgbClr val="0B387C"/>
                </a:solidFill>
              </a:rPr>
              <a:t/>
            </a:r>
            <a:br>
              <a:rPr lang="en-US" sz="3200" dirty="0" smtClean="0">
                <a:solidFill>
                  <a:srgbClr val="0B387C"/>
                </a:solidFill>
              </a:rPr>
            </a:br>
            <a:r>
              <a:rPr lang="en-US" sz="3200" dirty="0" smtClean="0">
                <a:solidFill>
                  <a:srgbClr val="0B387C"/>
                </a:solidFill>
              </a:rPr>
              <a:t/>
            </a:r>
            <a:br>
              <a:rPr lang="en-US" sz="3200" dirty="0" smtClean="0">
                <a:solidFill>
                  <a:srgbClr val="0B387C"/>
                </a:solidFill>
              </a:rPr>
            </a:br>
            <a:r>
              <a:rPr lang="en-US" sz="4400" dirty="0" smtClean="0">
                <a:solidFill>
                  <a:srgbClr val="0B387C"/>
                </a:solidFill>
              </a:rPr>
              <a:t/>
            </a:r>
            <a:br>
              <a:rPr lang="en-US" sz="4400" dirty="0" smtClean="0">
                <a:solidFill>
                  <a:srgbClr val="0B387C"/>
                </a:solidFill>
              </a:rPr>
            </a:br>
            <a:r>
              <a:rPr lang="en-US" sz="2400" dirty="0" smtClean="0">
                <a:solidFill>
                  <a:srgbClr val="0B387C"/>
                </a:solidFill>
              </a:rPr>
              <a:t/>
            </a:r>
            <a:br>
              <a:rPr lang="en-US" sz="2400" dirty="0" smtClean="0">
                <a:solidFill>
                  <a:srgbClr val="0B387C"/>
                </a:solidFill>
              </a:rPr>
            </a:br>
            <a:endParaRPr lang="en-US" sz="2400" dirty="0">
              <a:solidFill>
                <a:srgbClr val="0B387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8105775" y="3931"/>
            <a:ext cx="1038225" cy="9194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12282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perspective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All experiments apart of ALICE would like to have usage of non-pledged resources to be integrated into APEL</a:t>
            </a:r>
          </a:p>
          <a:p>
            <a:r>
              <a:rPr lang="en-US" dirty="0" smtClean="0"/>
              <a:t>All experiments do account these resources in terms of </a:t>
            </a:r>
            <a:r>
              <a:rPr lang="en-US" dirty="0" err="1" smtClean="0"/>
              <a:t>wallclock</a:t>
            </a:r>
            <a:r>
              <a:rPr lang="en-US" dirty="0" smtClean="0"/>
              <a:t> time, but currently no benchmarking performed. </a:t>
            </a:r>
            <a:r>
              <a:rPr lang="en-US" dirty="0" err="1" smtClean="0"/>
              <a:t>LHCb</a:t>
            </a:r>
            <a:r>
              <a:rPr lang="en-US" dirty="0" smtClean="0"/>
              <a:t> and ALICE have more concrete plans regarding benchmarking based on db12. For ATLAS and CMS possible scenarios are being discussed.</a:t>
            </a:r>
          </a:p>
          <a:p>
            <a:r>
              <a:rPr lang="en-US" dirty="0" err="1" smtClean="0"/>
              <a:t>LHCb</a:t>
            </a:r>
            <a:r>
              <a:rPr lang="en-US" dirty="0" smtClean="0"/>
              <a:t> manages non-pledged resources via VCYCLE and VAC and would prefer to use their native APEL reporting rather then retrieve data from the experiment-specific accounting systems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Site perspective (based on CERN input)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Sites might be also interested if usage of additional (</a:t>
            </a:r>
            <a:r>
              <a:rPr lang="en-US" smtClean="0"/>
              <a:t>mid-SLA) </a:t>
            </a:r>
            <a:r>
              <a:rPr lang="en-US" dirty="0" smtClean="0"/>
              <a:t>resources would be exposed in the central accounting system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Various aspects to be addressed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dirty="0" smtClean="0"/>
              <a:t>Describe these resources from the topology point of </a:t>
            </a:r>
            <a:r>
              <a:rPr dirty="0" smtClean="0"/>
              <a:t>view</a:t>
            </a:r>
            <a:r>
              <a:rPr lang="en-US" dirty="0" smtClean="0"/>
              <a:t>. CRIC could be a solution</a:t>
            </a:r>
            <a:r>
              <a:rPr dirty="0" smtClean="0"/>
              <a:t> </a:t>
            </a:r>
            <a:endParaRPr dirty="0" smtClean="0"/>
          </a:p>
          <a:p>
            <a:r>
              <a:rPr dirty="0" smtClean="0"/>
              <a:t>Define how accounting report to APEL is generated. There are several alternatives : </a:t>
            </a:r>
          </a:p>
          <a:p>
            <a:pPr lvl="1"/>
            <a:r>
              <a:rPr dirty="0" smtClean="0"/>
              <a:t>Enable resource provider to generate a report </a:t>
            </a:r>
            <a:endParaRPr dirty="0" smtClean="0"/>
          </a:p>
          <a:p>
            <a:pPr lvl="1"/>
            <a:r>
              <a:rPr lang="en-US" dirty="0" smtClean="0"/>
              <a:t>I</a:t>
            </a:r>
            <a:r>
              <a:rPr dirty="0" smtClean="0"/>
              <a:t>nject </a:t>
            </a:r>
            <a:r>
              <a:rPr dirty="0" smtClean="0"/>
              <a:t>information from the experiment accounting system into APEL (smry records) </a:t>
            </a:r>
          </a:p>
          <a:p>
            <a:r>
              <a:rPr dirty="0" smtClean="0"/>
              <a:t>Benchmarking</a:t>
            </a:r>
            <a:r>
              <a:rPr dirty="0" smtClean="0"/>
              <a:t>  </a:t>
            </a:r>
          </a:p>
          <a:p>
            <a:r>
              <a:rPr lang="en-US" dirty="0" smtClean="0"/>
              <a:t>T</a:t>
            </a:r>
            <a:r>
              <a:rPr dirty="0" smtClean="0"/>
              <a:t>ag</a:t>
            </a:r>
            <a:r>
              <a:rPr lang="en-US" dirty="0" err="1" smtClean="0"/>
              <a:t>ging</a:t>
            </a:r>
            <a:r>
              <a:rPr dirty="0" smtClean="0"/>
              <a:t> </a:t>
            </a:r>
            <a:r>
              <a:rPr dirty="0" smtClean="0"/>
              <a:t>those resources in order to indicate that </a:t>
            </a:r>
            <a:r>
              <a:rPr dirty="0" smtClean="0"/>
              <a:t>th</a:t>
            </a:r>
            <a:r>
              <a:rPr lang="en-US" dirty="0" err="1" smtClean="0"/>
              <a:t>ey</a:t>
            </a:r>
            <a:r>
              <a:rPr dirty="0" smtClean="0"/>
              <a:t> </a:t>
            </a:r>
            <a:r>
              <a:rPr dirty="0" smtClean="0"/>
              <a:t>are non-pledged resources, even though they can be provided by T1 or </a:t>
            </a:r>
            <a:r>
              <a:rPr dirty="0" smtClean="0"/>
              <a:t>T2</a:t>
            </a:r>
            <a:r>
              <a:rPr lang="en-US" dirty="0" smtClean="0"/>
              <a:t> sites. Ivan suggests to use “Infrastructure” attribute in the report.</a:t>
            </a:r>
            <a:r>
              <a:rPr dirty="0" smtClean="0"/>
              <a:t> </a:t>
            </a:r>
          </a:p>
          <a:p>
            <a:r>
              <a:rPr lang="en-US" dirty="0" smtClean="0"/>
              <a:t>M</a:t>
            </a:r>
            <a:r>
              <a:rPr dirty="0" smtClean="0"/>
              <a:t>ake </a:t>
            </a:r>
            <a:r>
              <a:rPr dirty="0" smtClean="0"/>
              <a:t>sure that we avoid double counting.</a:t>
            </a:r>
            <a:r>
              <a:rPr dirty="0" smtClean="0"/>
              <a:t> </a:t>
            </a:r>
          </a:p>
          <a:p>
            <a:r>
              <a:rPr dirty="0" smtClean="0"/>
              <a:t>Agree on the policy against which site these resources are accounted. For example, it could be either site which provides HW where jobs are running or site which sets </a:t>
            </a:r>
            <a:r>
              <a:rPr dirty="0" smtClean="0"/>
              <a:t>up</a:t>
            </a:r>
            <a:r>
              <a:rPr lang="en-US" dirty="0" smtClean="0"/>
              <a:t> an entry point to those resources</a:t>
            </a:r>
            <a:r>
              <a:rPr dirty="0" smtClean="0"/>
              <a:t>. </a:t>
            </a:r>
            <a:r>
              <a:rPr dirty="0" smtClean="0"/>
              <a:t>Ensure that we implement proper mapping of usage vs site in our data flow according to the agreed policy.</a:t>
            </a:r>
            <a:r>
              <a:rPr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prototype data flow and necessary changes in the portal we need to chose some real use case</a:t>
            </a:r>
          </a:p>
          <a:p>
            <a:r>
              <a:rPr lang="en-US" dirty="0" smtClean="0"/>
              <a:t>Andrew suggests to use </a:t>
            </a:r>
            <a:r>
              <a:rPr lang="en-US" dirty="0" err="1" smtClean="0"/>
              <a:t>Yandex</a:t>
            </a:r>
            <a:r>
              <a:rPr lang="en-US" dirty="0" smtClean="0"/>
              <a:t> cloud</a:t>
            </a:r>
          </a:p>
          <a:p>
            <a:r>
              <a:rPr lang="en-US" dirty="0" smtClean="0"/>
              <a:t>CERN ‘mid-SLA’ resources can be another candidate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13476</TotalTime>
  <Words>362</Words>
  <Application>Microsoft Office PowerPoint</Application>
  <PresentationFormat>On-screen Show (4:3)</PresentationFormat>
  <Paragraphs>26</Paragraphs>
  <Slides>5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CERNCorporate4-3</vt:lpstr>
      <vt:lpstr>Summary of discussion on integration of the  accounting of the non-pledged resource into APEL Meeting 09.03.2017   Julia Andreeva CERN IT      </vt:lpstr>
      <vt:lpstr>Experiment perspective</vt:lpstr>
      <vt:lpstr>Site perspective (based on CERN input)</vt:lpstr>
      <vt:lpstr>Various aspects to be addressed</vt:lpstr>
      <vt:lpstr>Next steps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NN</dc:creator>
  <cp:lastModifiedBy>Julia Andreeva</cp:lastModifiedBy>
  <cp:revision>346</cp:revision>
  <cp:lastPrinted>2015-03-25T10:23:14Z</cp:lastPrinted>
  <dcterms:created xsi:type="dcterms:W3CDTF">2017-03-09T11:22:54Z</dcterms:created>
  <dcterms:modified xsi:type="dcterms:W3CDTF">2017-03-09T13:16:49Z</dcterms:modified>
</cp:coreProperties>
</file>