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6" r:id="rId2"/>
    <p:sldId id="463" r:id="rId3"/>
    <p:sldId id="444" r:id="rId4"/>
    <p:sldId id="424" r:id="rId5"/>
    <p:sldId id="439" r:id="rId6"/>
    <p:sldId id="449" r:id="rId7"/>
    <p:sldId id="450" r:id="rId8"/>
    <p:sldId id="451" r:id="rId9"/>
    <p:sldId id="448" r:id="rId10"/>
    <p:sldId id="452" r:id="rId11"/>
    <p:sldId id="453" r:id="rId12"/>
    <p:sldId id="454" r:id="rId13"/>
    <p:sldId id="455" r:id="rId14"/>
    <p:sldId id="445" r:id="rId15"/>
    <p:sldId id="457" r:id="rId16"/>
    <p:sldId id="458" r:id="rId17"/>
    <p:sldId id="459" r:id="rId18"/>
    <p:sldId id="460" r:id="rId19"/>
    <p:sldId id="461" r:id="rId20"/>
    <p:sldId id="456" r:id="rId21"/>
    <p:sldId id="446" r:id="rId22"/>
    <p:sldId id="447" r:id="rId23"/>
    <p:sldId id="462" r:id="rId24"/>
    <p:sldId id="438" r:id="rId25"/>
    <p:sldId id="433" r:id="rId26"/>
    <p:sldId id="434" r:id="rId27"/>
    <p:sldId id="435" r:id="rId28"/>
    <p:sldId id="436" r:id="rId29"/>
    <p:sldId id="437" r:id="rId30"/>
    <p:sldId id="441" r:id="rId31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933C"/>
    <a:srgbClr val="D16349"/>
    <a:srgbClr val="108BD9"/>
    <a:srgbClr val="132087"/>
    <a:srgbClr val="7AB800"/>
    <a:srgbClr val="CC0066"/>
    <a:srgbClr val="111881"/>
    <a:srgbClr val="333399"/>
    <a:srgbClr val="0CC6DE"/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6" autoAdjust="0"/>
    <p:restoredTop sz="94750" autoAdjust="0"/>
  </p:normalViewPr>
  <p:slideViewPr>
    <p:cSldViewPr snapToObjects="1">
      <p:cViewPr varScale="1">
        <p:scale>
          <a:sx n="85" d="100"/>
          <a:sy n="85" d="100"/>
        </p:scale>
        <p:origin x="-1048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 snapToObjects="1">
      <p:cViewPr varScale="1">
        <p:scale>
          <a:sx n="41" d="100"/>
          <a:sy n="41" d="100"/>
        </p:scale>
        <p:origin x="-1284" y="-11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C870F-5D0F-0847-BF1A-E6D8654A8B07}" type="datetimeFigureOut">
              <a:rPr lang="en-US" smtClean="0"/>
              <a:t>21.04.17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6389D-3761-D94C-AC6E-DE1F50122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456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A68B790-4C57-4F0B-A170-9C652EC872AA}" type="datetimeFigureOut">
              <a:rPr lang="de-DE"/>
              <a:pPr>
                <a:defRPr/>
              </a:pPr>
              <a:t>21.04.17</a:t>
            </a:fld>
            <a:endParaRPr lang="de-DE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 smtClean="0"/>
            </a:lvl1pPr>
          </a:lstStyle>
          <a:p>
            <a:pPr>
              <a:defRPr/>
            </a:pPr>
            <a:fld id="{030D7537-65F5-45C3-9D3F-9D1D0AFF22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89236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dirty="0" smtClean="0"/>
              <a:t>Click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edit</a:t>
            </a:r>
            <a:r>
              <a:rPr lang="de-CH" dirty="0" smtClean="0"/>
              <a:t>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9953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CB Meeting #1, Lisbon, 22 April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2956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838200"/>
            <a:ext cx="7772400" cy="1362075"/>
          </a:xfrm>
        </p:spPr>
        <p:txBody>
          <a:bodyPr anchor="t"/>
          <a:lstStyle>
            <a:lvl1pPr algn="l">
              <a:spcAft>
                <a:spcPts val="0"/>
              </a:spcAft>
              <a:defRPr sz="4000" b="1" cap="all">
                <a:solidFill>
                  <a:srgbClr val="10253F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362200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85C71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6553200" y="6353629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54661013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0681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3"/>
          <p:cNvSpPr>
            <a:spLocks noGrp="1"/>
          </p:cNvSpPr>
          <p:nvPr>
            <p:ph type="body" orient="vert" sz="quarter" idx="12"/>
          </p:nvPr>
        </p:nvSpPr>
        <p:spPr>
          <a:xfrm rot="10800000">
            <a:off x="0" y="1196752"/>
            <a:ext cx="457200" cy="4319587"/>
          </a:xfrm>
        </p:spPr>
        <p:txBody>
          <a:bodyPr vert="eaVert"/>
          <a:lstStyle>
            <a:lvl1pPr algn="ctr">
              <a:defRPr>
                <a:solidFill>
                  <a:srgbClr val="D16349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7997187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490066"/>
          </a:xfrm>
        </p:spPr>
        <p:txBody>
          <a:bodyPr/>
          <a:lstStyle>
            <a:lvl1pPr>
              <a:defRPr lang="de-DE" sz="3600" b="1" kern="1200" cap="none" dirty="0" smtClean="0">
                <a:solidFill>
                  <a:srgbClr val="0CC6DE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idx="1" hasCustomPrompt="1"/>
          </p:nvPr>
        </p:nvSpPr>
        <p:spPr bwMode="auto">
          <a:xfrm>
            <a:off x="457200" y="1052736"/>
            <a:ext cx="8229600" cy="458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marR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2800"/>
            </a:lvl1pPr>
            <a:lvl2pPr marL="742950" marR="0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2pPr>
            <a:lvl3pPr marL="11430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 sz="1200">
                <a:solidFill>
                  <a:srgbClr val="333399"/>
                </a:solidFill>
              </a:defRPr>
            </a:lvl3pPr>
            <a:lvl4pPr marL="16002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 sz="1200">
                <a:solidFill>
                  <a:srgbClr val="333399"/>
                </a:solidFill>
              </a:defRPr>
            </a:lvl4pPr>
            <a:lvl5pPr marL="2057400" marR="0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 sz="1200">
                <a:solidFill>
                  <a:srgbClr val="333399"/>
                </a:solidFill>
              </a:defRPr>
            </a:lvl5pPr>
          </a:lstStyle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Mastertextformat bearbeiten</a:t>
            </a:r>
          </a:p>
          <a:p>
            <a:pPr marL="742950" marR="0" lvl="1" indent="-28575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Zweite Ebene</a:t>
            </a:r>
          </a:p>
          <a:p>
            <a:pPr marL="1143000" marR="0" lvl="2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Dritte Ebene</a:t>
            </a:r>
          </a:p>
          <a:p>
            <a:pPr marL="1600200" marR="0" lvl="3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Vierte Ebene</a:t>
            </a:r>
          </a:p>
          <a:p>
            <a:pPr marL="2057400" marR="0" lvl="4" indent="-2286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Fünfte Ebene</a:t>
            </a:r>
          </a:p>
        </p:txBody>
      </p:sp>
      <p:pic>
        <p:nvPicPr>
          <p:cNvPr id="6" name="Picture 5" descr="W-ippog5-0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99256" cy="76728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127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6" descr="hg neutral.pn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108BD9">
                <a:tint val="45000"/>
                <a:satMod val="400000"/>
              </a:srgbClr>
            </a:duotone>
            <a:alphaModFix amt="30000"/>
          </a:blip>
          <a:srcRect/>
          <a:stretch>
            <a:fillRect/>
          </a:stretch>
        </p:blipFill>
        <p:spPr bwMode="auto">
          <a:xfrm>
            <a:off x="-1" y="11508"/>
            <a:ext cx="9144001" cy="6873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Bild 8" descr="mc-logo.png"/>
          <p:cNvPicPr>
            <a:picLocks noChangeAspect="1"/>
          </p:cNvPicPr>
          <p:nvPr userDrawn="1"/>
        </p:nvPicPr>
        <p:blipFill>
          <a:blip r:embed="rId13">
            <a:alphaModFix amt="49000"/>
          </a:blip>
          <a:srcRect/>
          <a:stretch>
            <a:fillRect/>
          </a:stretch>
        </p:blipFill>
        <p:spPr bwMode="auto">
          <a:xfrm>
            <a:off x="7308304" y="6332454"/>
            <a:ext cx="1008112" cy="40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9" descr="ipogg.png"/>
          <p:cNvPicPr>
            <a:picLocks noChangeAspect="1"/>
          </p:cNvPicPr>
          <p:nvPr userDrawn="1"/>
        </p:nvPicPr>
        <p:blipFill>
          <a:blip r:embed="rId14">
            <a:alphaModFix amt="49000"/>
          </a:blip>
          <a:srcRect/>
          <a:stretch>
            <a:fillRect/>
          </a:stretch>
        </p:blipFill>
        <p:spPr bwMode="auto">
          <a:xfrm>
            <a:off x="6660232" y="6324581"/>
            <a:ext cx="541158" cy="396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  <a:prstGeom prst="rect">
            <a:avLst/>
          </a:prstGeom>
        </p:spPr>
        <p:txBody>
          <a:bodyPr anchor="ctr"/>
          <a:lstStyle>
            <a:lvl1pPr>
              <a:defRPr sz="12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3629"/>
            <a:ext cx="2133600" cy="360000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r"/>
            <a:fld id="{A0A56251-BD2A-9048-A894-ED47CF33A725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0" r:id="rId2"/>
    <p:sldLayoutId id="2147483665" r:id="rId3"/>
    <p:sldLayoutId id="2147483663" r:id="rId4"/>
    <p:sldLayoutId id="2147483664" r:id="rId5"/>
    <p:sldLayoutId id="2147483668" r:id="rId6"/>
    <p:sldLayoutId id="2147483684" r:id="rId7"/>
    <p:sldLayoutId id="2147483685" r:id="rId8"/>
    <p:sldLayoutId id="2147483686" r:id="rId9"/>
    <p:sldLayoutId id="2147483687" r:id="rId10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0253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10253F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85C714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members/netherlands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mesonpi.cat.cbpf.br/renafae" TargetMode="External"/><Relationship Id="rId3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ippog.web.cern.ch/members/netherland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597" y="332656"/>
            <a:ext cx="3555579" cy="34133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121060" y="4293096"/>
            <a:ext cx="7027685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IPPOG </a:t>
            </a:r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CB Meeting</a:t>
            </a:r>
            <a:r>
              <a:rPr lang="en-US" sz="3200" dirty="0" smtClean="0"/>
              <a:t>, </a:t>
            </a:r>
            <a:r>
              <a:rPr lang="en-US" sz="3200" dirty="0" smtClean="0"/>
              <a:t>22 </a:t>
            </a:r>
            <a:r>
              <a:rPr lang="en-US" sz="3200" dirty="0" smtClean="0"/>
              <a:t>April 2017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91599" y="5013176"/>
            <a:ext cx="8286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Hans Peter Beck</a:t>
            </a:r>
            <a:r>
              <a:rPr lang="en-US" sz="2800" dirty="0" smtClean="0"/>
              <a:t>: IPPOG Co-chair, Bern University</a:t>
            </a:r>
          </a:p>
          <a:p>
            <a:r>
              <a:rPr lang="en-US" sz="2800" dirty="0" smtClean="0"/>
              <a:t>Steve Goldfarb:    IPPOG Co-chair, Melbourne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CB Meeting #1, Lisbon, 22 April 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Funding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8208912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8.1 	The </a:t>
            </a:r>
            <a:r>
              <a:rPr lang="en-US" dirty="0">
                <a:solidFill>
                  <a:srgbClr val="111881"/>
                </a:solidFill>
              </a:rPr>
              <a:t>IPPOG Collaboration shall be funded by </a:t>
            </a:r>
            <a:r>
              <a:rPr lang="en-US" b="1" dirty="0">
                <a:solidFill>
                  <a:srgbClr val="111881"/>
                </a:solidFill>
              </a:rPr>
              <a:t>annual membership fees</a:t>
            </a:r>
            <a:r>
              <a:rPr lang="en-US" dirty="0" smtClean="0">
                <a:solidFill>
                  <a:srgbClr val="111881"/>
                </a:solidFill>
              </a:rPr>
              <a:t>, other </a:t>
            </a:r>
            <a:r>
              <a:rPr lang="en-US" dirty="0">
                <a:solidFill>
                  <a:srgbClr val="111881"/>
                </a:solidFill>
              </a:rPr>
              <a:t>contributions, grants, subsidies, donations and </a:t>
            </a:r>
            <a:r>
              <a:rPr lang="en-US" dirty="0" smtClean="0">
                <a:solidFill>
                  <a:srgbClr val="111881"/>
                </a:solidFill>
              </a:rPr>
              <a:t>sponsorship support, including </a:t>
            </a:r>
            <a:r>
              <a:rPr lang="en-US" dirty="0">
                <a:solidFill>
                  <a:srgbClr val="111881"/>
                </a:solidFill>
              </a:rPr>
              <a:t>in-kind contributions (collectively “Support”), which shall all </a:t>
            </a:r>
            <a:r>
              <a:rPr lang="en-US" dirty="0" smtClean="0">
                <a:solidFill>
                  <a:srgbClr val="111881"/>
                </a:solidFill>
              </a:rPr>
              <a:t>be recorded </a:t>
            </a:r>
            <a:r>
              <a:rPr lang="en-US" dirty="0">
                <a:solidFill>
                  <a:srgbClr val="111881"/>
                </a:solidFill>
              </a:rPr>
              <a:t>in writing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pPr marL="627063" indent="-627063"/>
            <a:endParaRPr lang="en-US" dirty="0">
              <a:solidFill>
                <a:srgbClr val="111881"/>
              </a:solidFill>
            </a:endParaRPr>
          </a:p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8.2	The </a:t>
            </a:r>
            <a:r>
              <a:rPr lang="en-US" dirty="0">
                <a:solidFill>
                  <a:srgbClr val="111881"/>
                </a:solidFill>
              </a:rPr>
              <a:t>annual membership fee shall be decided by the Collaboration Board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pPr marL="627063" indent="-627063"/>
            <a:endParaRPr lang="en-US" dirty="0">
              <a:solidFill>
                <a:srgbClr val="111881"/>
              </a:solidFill>
            </a:endParaRPr>
          </a:p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8.5 	Acceptance </a:t>
            </a:r>
            <a:r>
              <a:rPr lang="en-US" dirty="0">
                <a:solidFill>
                  <a:srgbClr val="111881"/>
                </a:solidFill>
              </a:rPr>
              <a:t>of proposed in-kind contributions and their value shall </a:t>
            </a:r>
            <a:r>
              <a:rPr lang="en-US" dirty="0" smtClean="0">
                <a:solidFill>
                  <a:srgbClr val="111881"/>
                </a:solidFill>
              </a:rPr>
              <a:t>be decided </a:t>
            </a:r>
            <a:r>
              <a:rPr lang="en-US" dirty="0">
                <a:solidFill>
                  <a:srgbClr val="111881"/>
                </a:solidFill>
              </a:rPr>
              <a:t>by the Collaboration Board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pPr marL="627063" indent="-627063"/>
            <a:endParaRPr lang="en-US" dirty="0">
              <a:solidFill>
                <a:srgbClr val="111881"/>
              </a:solidFill>
            </a:endParaRPr>
          </a:p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8.6	</a:t>
            </a:r>
            <a:r>
              <a:rPr lang="en-US" b="1" dirty="0" smtClean="0">
                <a:solidFill>
                  <a:srgbClr val="111881"/>
                </a:solidFill>
              </a:rPr>
              <a:t>In</a:t>
            </a:r>
            <a:r>
              <a:rPr lang="en-US" b="1" dirty="0">
                <a:solidFill>
                  <a:srgbClr val="111881"/>
                </a:solidFill>
              </a:rPr>
              <a:t>-kind contributions made by a Member shall not diminish its </a:t>
            </a:r>
            <a:r>
              <a:rPr lang="en-US" b="1" dirty="0" smtClean="0">
                <a:solidFill>
                  <a:srgbClr val="111881"/>
                </a:solidFill>
              </a:rPr>
              <a:t>obligation to </a:t>
            </a:r>
            <a:r>
              <a:rPr lang="en-US" b="1" dirty="0">
                <a:solidFill>
                  <a:srgbClr val="111881"/>
                </a:solidFill>
              </a:rPr>
              <a:t>pay the annual membership fee </a:t>
            </a:r>
            <a:r>
              <a:rPr lang="en-US" u="sng" dirty="0">
                <a:solidFill>
                  <a:srgbClr val="111881"/>
                </a:solidFill>
              </a:rPr>
              <a:t>except insofar as agreed by </a:t>
            </a:r>
            <a:r>
              <a:rPr lang="en-US" u="sng" dirty="0" smtClean="0">
                <a:solidFill>
                  <a:srgbClr val="111881"/>
                </a:solidFill>
              </a:rPr>
              <a:t>the Collaboration </a:t>
            </a:r>
            <a:r>
              <a:rPr lang="en-US" u="sng" dirty="0">
                <a:solidFill>
                  <a:srgbClr val="111881"/>
                </a:solidFill>
              </a:rPr>
              <a:t>Board in accordance with criteria established by </a:t>
            </a:r>
            <a:r>
              <a:rPr lang="en-US" u="sng" dirty="0" smtClean="0">
                <a:solidFill>
                  <a:srgbClr val="111881"/>
                </a:solidFill>
              </a:rPr>
              <a:t>the Collaboration </a:t>
            </a:r>
            <a:r>
              <a:rPr lang="en-US" u="sng" dirty="0">
                <a:solidFill>
                  <a:srgbClr val="111881"/>
                </a:solidFill>
              </a:rPr>
              <a:t>Board</a:t>
            </a:r>
            <a:r>
              <a:rPr lang="en-US" u="sng" dirty="0" smtClean="0">
                <a:solidFill>
                  <a:srgbClr val="111881"/>
                </a:solidFill>
              </a:rPr>
              <a:t>.</a:t>
            </a:r>
            <a:endParaRPr lang="en-US" u="sng" dirty="0">
              <a:solidFill>
                <a:srgbClr val="111881"/>
              </a:solidFill>
            </a:endParaRPr>
          </a:p>
          <a:p>
            <a:pPr marL="627063" indent="-627063"/>
            <a:endParaRPr lang="en-US" dirty="0" smtClean="0">
              <a:solidFill>
                <a:srgbClr val="111881"/>
              </a:solidFill>
            </a:endParaRPr>
          </a:p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9.1 	The </a:t>
            </a:r>
            <a:r>
              <a:rPr lang="en-US" dirty="0">
                <a:solidFill>
                  <a:srgbClr val="111881"/>
                </a:solidFill>
              </a:rPr>
              <a:t>Collaboration Board shall each year, in principle at its session </a:t>
            </a:r>
            <a:r>
              <a:rPr lang="en-US" dirty="0" smtClean="0">
                <a:solidFill>
                  <a:srgbClr val="111881"/>
                </a:solidFill>
              </a:rPr>
              <a:t>held during </a:t>
            </a:r>
            <a:r>
              <a:rPr lang="en-US" dirty="0">
                <a:solidFill>
                  <a:srgbClr val="111881"/>
                </a:solidFill>
              </a:rPr>
              <a:t>the second of the biannual meetings of the Forum, adopt the </a:t>
            </a:r>
            <a:r>
              <a:rPr lang="en-US" dirty="0" smtClean="0">
                <a:solidFill>
                  <a:srgbClr val="111881"/>
                </a:solidFill>
              </a:rPr>
              <a:t>budget for </a:t>
            </a:r>
            <a:r>
              <a:rPr lang="en-US" dirty="0">
                <a:solidFill>
                  <a:srgbClr val="111881"/>
                </a:solidFill>
              </a:rPr>
              <a:t>the next year.</a:t>
            </a:r>
          </a:p>
        </p:txBody>
      </p:sp>
    </p:spTree>
    <p:extLst>
      <p:ext uri="{BB962C8B-B14F-4D97-AF65-F5344CB8AC3E}">
        <p14:creationId xmlns:p14="http://schemas.microsoft.com/office/powerpoint/2010/main" val="452994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 Categories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8208912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3.1	National </a:t>
            </a:r>
            <a:r>
              <a:rPr lang="en-US" dirty="0">
                <a:solidFill>
                  <a:srgbClr val="111881"/>
                </a:solidFill>
              </a:rPr>
              <a:t>and international governmental bodies, professional societies</a:t>
            </a:r>
            <a:r>
              <a:rPr lang="en-US" dirty="0" smtClean="0">
                <a:solidFill>
                  <a:srgbClr val="111881"/>
                </a:solidFill>
              </a:rPr>
              <a:t>, laboratories </a:t>
            </a:r>
            <a:r>
              <a:rPr lang="en-US" dirty="0">
                <a:solidFill>
                  <a:srgbClr val="111881"/>
                </a:solidFill>
              </a:rPr>
              <a:t>and institutes, as well as scientific collaborations active </a:t>
            </a:r>
            <a:r>
              <a:rPr lang="en-US" dirty="0" smtClean="0">
                <a:solidFill>
                  <a:srgbClr val="111881"/>
                </a:solidFill>
              </a:rPr>
              <a:t>in particle </a:t>
            </a:r>
            <a:r>
              <a:rPr lang="en-US" dirty="0">
                <a:solidFill>
                  <a:srgbClr val="111881"/>
                </a:solidFill>
              </a:rPr>
              <a:t>physics or related sciences are eligible to apply for </a:t>
            </a:r>
            <a:r>
              <a:rPr lang="en-US" dirty="0" smtClean="0">
                <a:solidFill>
                  <a:srgbClr val="111881"/>
                </a:solidFill>
              </a:rPr>
              <a:t>membership. Where </a:t>
            </a:r>
            <a:r>
              <a:rPr lang="en-US" dirty="0">
                <a:solidFill>
                  <a:srgbClr val="111881"/>
                </a:solidFill>
              </a:rPr>
              <a:t>there is no national </a:t>
            </a:r>
            <a:r>
              <a:rPr lang="en-US" dirty="0" err="1">
                <a:solidFill>
                  <a:srgbClr val="111881"/>
                </a:solidFill>
              </a:rPr>
              <a:t>organisational</a:t>
            </a:r>
            <a:r>
              <a:rPr lang="en-US" dirty="0">
                <a:solidFill>
                  <a:srgbClr val="111881"/>
                </a:solidFill>
              </a:rPr>
              <a:t> structure or leading institute </a:t>
            </a:r>
            <a:r>
              <a:rPr lang="en-US" dirty="0" smtClean="0">
                <a:solidFill>
                  <a:srgbClr val="111881"/>
                </a:solidFill>
              </a:rPr>
              <a:t>for particle </a:t>
            </a:r>
            <a:r>
              <a:rPr lang="en-US" dirty="0">
                <a:solidFill>
                  <a:srgbClr val="111881"/>
                </a:solidFill>
              </a:rPr>
              <a:t>physics research, relevant funding bodies are also eligible to </a:t>
            </a:r>
            <a:r>
              <a:rPr lang="en-US" dirty="0" smtClean="0">
                <a:solidFill>
                  <a:srgbClr val="111881"/>
                </a:solidFill>
              </a:rPr>
              <a:t>apply for </a:t>
            </a:r>
            <a:r>
              <a:rPr lang="en-US" dirty="0">
                <a:solidFill>
                  <a:srgbClr val="111881"/>
                </a:solidFill>
              </a:rPr>
              <a:t>membership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  <a:endParaRPr lang="en-US" dirty="0">
              <a:solidFill>
                <a:srgbClr val="111881"/>
              </a:solidFill>
            </a:endParaRPr>
          </a:p>
          <a:p>
            <a:pPr marL="627063" indent="-627063"/>
            <a:endParaRPr lang="en-US" dirty="0" smtClean="0">
              <a:solidFill>
                <a:srgbClr val="111881"/>
              </a:solidFill>
            </a:endParaRPr>
          </a:p>
          <a:p>
            <a:pPr marL="627063" indent="-627063"/>
            <a:r>
              <a:rPr lang="en-US" dirty="0" smtClean="0">
                <a:solidFill>
                  <a:srgbClr val="111881"/>
                </a:solidFill>
              </a:rPr>
              <a:t>3.2 	Membership </a:t>
            </a:r>
            <a:r>
              <a:rPr lang="en-US" dirty="0">
                <a:solidFill>
                  <a:srgbClr val="111881"/>
                </a:solidFill>
              </a:rPr>
              <a:t>shall be </a:t>
            </a:r>
            <a:r>
              <a:rPr lang="en-US" dirty="0" err="1">
                <a:solidFill>
                  <a:srgbClr val="111881"/>
                </a:solidFill>
              </a:rPr>
              <a:t>organised</a:t>
            </a:r>
            <a:r>
              <a:rPr lang="en-US" dirty="0">
                <a:solidFill>
                  <a:srgbClr val="111881"/>
                </a:solidFill>
              </a:rPr>
              <a:t> on a national basis such that the </a:t>
            </a:r>
            <a:r>
              <a:rPr lang="en-US" dirty="0" smtClean="0">
                <a:solidFill>
                  <a:srgbClr val="111881"/>
                </a:solidFill>
              </a:rPr>
              <a:t>bodies mentioned </a:t>
            </a:r>
            <a:r>
              <a:rPr lang="en-US" dirty="0">
                <a:solidFill>
                  <a:srgbClr val="111881"/>
                </a:solidFill>
              </a:rPr>
              <a:t>above shall together propose one among them for </a:t>
            </a:r>
            <a:r>
              <a:rPr lang="en-US" dirty="0" smtClean="0">
                <a:solidFill>
                  <a:srgbClr val="111881"/>
                </a:solidFill>
              </a:rPr>
              <a:t>membership in </a:t>
            </a:r>
            <a:r>
              <a:rPr lang="en-US" dirty="0">
                <a:solidFill>
                  <a:srgbClr val="111881"/>
                </a:solidFill>
              </a:rPr>
              <a:t>the IPPOG Collaboration. It is understood that international bodies</a:t>
            </a:r>
            <a:r>
              <a:rPr lang="en-US" dirty="0" smtClean="0">
                <a:solidFill>
                  <a:srgbClr val="111881"/>
                </a:solidFill>
              </a:rPr>
              <a:t>, including </a:t>
            </a:r>
            <a:r>
              <a:rPr lang="en-US" dirty="0">
                <a:solidFill>
                  <a:srgbClr val="111881"/>
                </a:solidFill>
              </a:rPr>
              <a:t>laboratories and scientific collaborations having a </a:t>
            </a:r>
            <a:r>
              <a:rPr lang="en-US" dirty="0" smtClean="0">
                <a:solidFill>
                  <a:srgbClr val="111881"/>
                </a:solidFill>
              </a:rPr>
              <a:t>significant international </a:t>
            </a:r>
            <a:r>
              <a:rPr lang="en-US" dirty="0">
                <a:solidFill>
                  <a:srgbClr val="111881"/>
                </a:solidFill>
              </a:rPr>
              <a:t>participation, are eligible to apply for membership in </a:t>
            </a:r>
            <a:r>
              <a:rPr lang="en-US" dirty="0" smtClean="0">
                <a:solidFill>
                  <a:srgbClr val="111881"/>
                </a:solidFill>
              </a:rPr>
              <a:t>their own </a:t>
            </a:r>
            <a:r>
              <a:rPr lang="en-US" dirty="0">
                <a:solidFill>
                  <a:srgbClr val="111881"/>
                </a:solidFill>
              </a:rPr>
              <a:t>right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pPr marL="627063" indent="-627063"/>
            <a:endParaRPr lang="en-US" dirty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CC0066"/>
                </a:solidFill>
              </a:rPr>
              <a:t>This boils down that in IPPOG, we have </a:t>
            </a:r>
            <a:r>
              <a:rPr lang="en-US" b="1" dirty="0" smtClean="0">
                <a:solidFill>
                  <a:srgbClr val="CC0066"/>
                </a:solidFill>
              </a:rPr>
              <a:t>Countries</a:t>
            </a:r>
            <a:r>
              <a:rPr lang="en-US" dirty="0" smtClean="0">
                <a:solidFill>
                  <a:srgbClr val="CC0066"/>
                </a:solidFill>
              </a:rPr>
              <a:t>, </a:t>
            </a:r>
            <a:r>
              <a:rPr lang="en-US" b="1" dirty="0" smtClean="0">
                <a:solidFill>
                  <a:srgbClr val="CC0066"/>
                </a:solidFill>
              </a:rPr>
              <a:t>Experiments</a:t>
            </a:r>
            <a:r>
              <a:rPr lang="en-US" dirty="0" smtClean="0">
                <a:solidFill>
                  <a:srgbClr val="CC0066"/>
                </a:solidFill>
              </a:rPr>
              <a:t>, and </a:t>
            </a:r>
            <a:r>
              <a:rPr lang="en-US" b="1" dirty="0" smtClean="0">
                <a:solidFill>
                  <a:srgbClr val="CC0066"/>
                </a:solidFill>
              </a:rPr>
              <a:t>Laboratories.</a:t>
            </a:r>
          </a:p>
          <a:p>
            <a:endParaRPr lang="en-US" b="1" dirty="0">
              <a:solidFill>
                <a:srgbClr val="CC0066"/>
              </a:solidFill>
            </a:endParaRPr>
          </a:p>
          <a:p>
            <a:r>
              <a:rPr lang="en-US" dirty="0" smtClean="0">
                <a:solidFill>
                  <a:srgbClr val="CC0066"/>
                </a:solidFill>
              </a:rPr>
              <a:t>Support to IPPOG (membership fee, in-kind, etc.) needs to be specified in addenda specific to the member categories, and case by case.</a:t>
            </a:r>
            <a:endParaRPr lang="en-US" dirty="0">
              <a:solidFill>
                <a:srgbClr val="CC0066"/>
              </a:solidFill>
            </a:endParaRPr>
          </a:p>
          <a:p>
            <a:pPr marL="627063" indent="-627063"/>
            <a:endParaRPr lang="en-US" dirty="0" smtClean="0">
              <a:solidFill>
                <a:srgbClr val="1118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547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Addenda to the </a:t>
            </a:r>
            <a:r>
              <a:rPr lang="en-US" dirty="0" err="1" smtClean="0"/>
              <a:t>MoU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8208912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11881"/>
                </a:solidFill>
              </a:rPr>
              <a:t>Need to specify the Membership Fee, the support and expectations for all</a:t>
            </a:r>
            <a:br>
              <a:rPr lang="en-US" dirty="0" smtClean="0">
                <a:solidFill>
                  <a:srgbClr val="111881"/>
                </a:solidFill>
              </a:rPr>
            </a:br>
            <a:r>
              <a:rPr lang="en-US" dirty="0" smtClean="0">
                <a:solidFill>
                  <a:srgbClr val="111881"/>
                </a:solidFill>
              </a:rPr>
              <a:t>Member categories and all Members.</a:t>
            </a:r>
          </a:p>
          <a:p>
            <a:endParaRPr lang="en-US" dirty="0" smtClean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111881"/>
                </a:solidFill>
              </a:rPr>
              <a:t>The criteria to settle these need to be agreed on and added in written in the form of addenda to the </a:t>
            </a:r>
            <a:r>
              <a:rPr lang="en-US" dirty="0" err="1" smtClean="0">
                <a:solidFill>
                  <a:srgbClr val="111881"/>
                </a:solidFill>
              </a:rPr>
              <a:t>MoU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endParaRPr lang="en-US" dirty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111881"/>
                </a:solidFill>
              </a:rPr>
              <a:t>IPPOG has expectations from Countries</a:t>
            </a:r>
            <a:endParaRPr lang="en-US" dirty="0">
              <a:solidFill>
                <a:srgbClr val="111881"/>
              </a:solidFill>
            </a:endParaRPr>
          </a:p>
          <a:p>
            <a:r>
              <a:rPr lang="en-US" dirty="0" err="1" smtClean="0">
                <a:solidFill>
                  <a:srgbClr val="CC0066"/>
                </a:solidFill>
              </a:rPr>
              <a:t>Addendum_N_countries_draft</a:t>
            </a:r>
            <a:endParaRPr lang="en-US" dirty="0" smtClean="0">
              <a:solidFill>
                <a:srgbClr val="CC0066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111881"/>
                </a:solidFill>
              </a:rPr>
              <a:t>from Experiments</a:t>
            </a:r>
            <a:endParaRPr lang="en-US" dirty="0">
              <a:solidFill>
                <a:srgbClr val="111881"/>
              </a:solidFill>
            </a:endParaRPr>
          </a:p>
          <a:p>
            <a:r>
              <a:rPr lang="en-US" dirty="0" err="1" smtClean="0">
                <a:solidFill>
                  <a:srgbClr val="CC0066"/>
                </a:solidFill>
              </a:rPr>
              <a:t>Addendum_SC_scientific_collaborations_draft</a:t>
            </a:r>
            <a:endParaRPr lang="en-US" dirty="0" smtClean="0">
              <a:solidFill>
                <a:srgbClr val="CC0066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  <a:p>
            <a:r>
              <a:rPr lang="en-US" dirty="0">
                <a:solidFill>
                  <a:srgbClr val="111881"/>
                </a:solidFill>
              </a:rPr>
              <a:t>and from </a:t>
            </a:r>
            <a:r>
              <a:rPr lang="en-US" dirty="0" smtClean="0">
                <a:solidFill>
                  <a:srgbClr val="111881"/>
                </a:solidFill>
              </a:rPr>
              <a:t>Laboratories</a:t>
            </a:r>
            <a:endParaRPr lang="en-US" dirty="0">
              <a:solidFill>
                <a:srgbClr val="111881"/>
              </a:solidFill>
            </a:endParaRPr>
          </a:p>
          <a:p>
            <a:r>
              <a:rPr lang="en-US" dirty="0" err="1" smtClean="0">
                <a:solidFill>
                  <a:srgbClr val="CC0066"/>
                </a:solidFill>
              </a:rPr>
              <a:t>Addendum_SL_scientific_laboratories_draft</a:t>
            </a:r>
            <a:endParaRPr lang="en-US" dirty="0" smtClean="0">
              <a:solidFill>
                <a:srgbClr val="CC0066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  <a:p>
            <a:r>
              <a:rPr lang="en-US" dirty="0">
                <a:solidFill>
                  <a:srgbClr val="111881"/>
                </a:solidFill>
              </a:rPr>
              <a:t>who are/will be </a:t>
            </a:r>
            <a:r>
              <a:rPr lang="en-US" dirty="0" smtClean="0">
                <a:solidFill>
                  <a:srgbClr val="111881"/>
                </a:solidFill>
              </a:rPr>
              <a:t>Members in IPPOG.</a:t>
            </a:r>
            <a:endParaRPr lang="en-US" dirty="0">
              <a:solidFill>
                <a:srgbClr val="111881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43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Addendum_N_countries_draft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8208912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lain"/>
            </a:pPr>
            <a:r>
              <a:rPr lang="en-US" dirty="0" smtClean="0">
                <a:solidFill>
                  <a:srgbClr val="111881"/>
                </a:solidFill>
              </a:rPr>
              <a:t>Participation </a:t>
            </a:r>
            <a:r>
              <a:rPr lang="en-US" dirty="0">
                <a:solidFill>
                  <a:srgbClr val="111881"/>
                </a:solidFill>
              </a:rPr>
              <a:t>of the chosen national body shall imply the commitment to </a:t>
            </a:r>
            <a:r>
              <a:rPr lang="en-US" b="1" dirty="0">
                <a:solidFill>
                  <a:srgbClr val="111881"/>
                </a:solidFill>
              </a:rPr>
              <a:t>represent the entire particle physics community in the country </a:t>
            </a:r>
            <a:r>
              <a:rPr lang="en-US" dirty="0">
                <a:solidFill>
                  <a:srgbClr val="111881"/>
                </a:solidFill>
              </a:rPr>
              <a:t>through deploying and maintaining efficient communication channels, enabling the </a:t>
            </a:r>
            <a:r>
              <a:rPr lang="en-US" b="1" dirty="0">
                <a:solidFill>
                  <a:srgbClr val="111881"/>
                </a:solidFill>
              </a:rPr>
              <a:t>promotion of IPPOG activities to all IPPOG key audiences </a:t>
            </a:r>
            <a:r>
              <a:rPr lang="en-US" dirty="0">
                <a:solidFill>
                  <a:srgbClr val="111881"/>
                </a:solidFill>
              </a:rPr>
              <a:t>at their institutions and sites, for enabling students, teachers and others interested to participate in IPPOG activities in as many places </a:t>
            </a:r>
            <a:r>
              <a:rPr lang="en-US" dirty="0" smtClean="0">
                <a:solidFill>
                  <a:srgbClr val="111881"/>
                </a:solidFill>
              </a:rPr>
              <a:t>in the specific </a:t>
            </a:r>
            <a:r>
              <a:rPr lang="en-US" dirty="0">
                <a:solidFill>
                  <a:srgbClr val="111881"/>
                </a:solidFill>
              </a:rPr>
              <a:t>country as reasonably can be achieved. </a:t>
            </a:r>
            <a:endParaRPr lang="en-US" dirty="0" smtClean="0">
              <a:solidFill>
                <a:srgbClr val="111881"/>
              </a:solidFill>
            </a:endParaRPr>
          </a:p>
          <a:p>
            <a:pPr marL="342900" indent="-342900">
              <a:buAutoNum type="arabicPlain"/>
            </a:pPr>
            <a:endParaRPr lang="en-US" dirty="0">
              <a:solidFill>
                <a:srgbClr val="111881"/>
              </a:solidFill>
            </a:endParaRPr>
          </a:p>
          <a:p>
            <a:pPr marL="342900" indent="-342900">
              <a:buAutoNum type="arabicPlain"/>
            </a:pPr>
            <a:r>
              <a:rPr lang="en-US" dirty="0" smtClean="0">
                <a:solidFill>
                  <a:srgbClr val="111881"/>
                </a:solidFill>
              </a:rPr>
              <a:t>The </a:t>
            </a:r>
            <a:r>
              <a:rPr lang="en-US" b="1" dirty="0">
                <a:solidFill>
                  <a:srgbClr val="111881"/>
                </a:solidFill>
              </a:rPr>
              <a:t>annual membership fee </a:t>
            </a:r>
            <a:r>
              <a:rPr lang="en-US" dirty="0">
                <a:solidFill>
                  <a:srgbClr val="111881"/>
                </a:solidFill>
              </a:rPr>
              <a:t>asked from a national member representing a country in IPPOG shall be one of three values (low, medium, high), as are agreed by the IPPOG Collaboration board, </a:t>
            </a:r>
            <a:r>
              <a:rPr lang="en-US" b="1" dirty="0">
                <a:solidFill>
                  <a:srgbClr val="111881"/>
                </a:solidFill>
              </a:rPr>
              <a:t>considering the specific situation of the country.</a:t>
            </a:r>
            <a:r>
              <a:rPr lang="en-US" dirty="0">
                <a:solidFill>
                  <a:srgbClr val="111881"/>
                </a:solidFill>
              </a:rPr>
              <a:t> </a:t>
            </a:r>
            <a:endParaRPr lang="en-US" dirty="0" smtClean="0">
              <a:solidFill>
                <a:srgbClr val="111881"/>
              </a:solidFill>
            </a:endParaRPr>
          </a:p>
          <a:p>
            <a:pPr marL="342900" indent="-342900">
              <a:buAutoNum type="arabicPlain"/>
            </a:pPr>
            <a:endParaRPr lang="en-US" dirty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CC0066"/>
                </a:solidFill>
              </a:rPr>
              <a:t>This breaks down to to 1k€, 3k€, and 5k€ depending on GDP and community size.</a:t>
            </a:r>
          </a:p>
          <a:p>
            <a:r>
              <a:rPr lang="en-US" dirty="0" smtClean="0">
                <a:solidFill>
                  <a:srgbClr val="CC0066"/>
                </a:solidFill>
              </a:rPr>
              <a:t> </a:t>
            </a:r>
          </a:p>
          <a:p>
            <a:r>
              <a:rPr lang="en-US" dirty="0" smtClean="0">
                <a:solidFill>
                  <a:srgbClr val="CC0066"/>
                </a:solidFill>
              </a:rPr>
              <a:t>This is </a:t>
            </a:r>
            <a:r>
              <a:rPr lang="en-US" dirty="0">
                <a:solidFill>
                  <a:srgbClr val="CC0066"/>
                </a:solidFill>
              </a:rPr>
              <a:t>specified in 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en-US" dirty="0" err="1" smtClean="0">
                <a:solidFill>
                  <a:srgbClr val="CC0066"/>
                </a:solidFill>
              </a:rPr>
              <a:t>Addendum_NF_annual_membership_fees_countries</a:t>
            </a:r>
            <a:endParaRPr lang="en-US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16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Addendum_NF_annual_membership_fees_countries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22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Addendum_NF_annual_membership_fees_countries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34" y="1197618"/>
            <a:ext cx="8908462" cy="27562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/>
              <a:t>IPPOG_MOU_Addendum_NF_annual_membership_fees_countries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7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Addendum_SC_scientific_collaborations_draft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394955" y="980728"/>
            <a:ext cx="8568952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en-US" dirty="0">
                <a:solidFill>
                  <a:srgbClr val="333399"/>
                </a:solidFill>
              </a:rPr>
              <a:t>1 Participation of Scientific Collaboration in the IPPOG Collaboration </a:t>
            </a:r>
            <a:r>
              <a:rPr lang="en-US" dirty="0" smtClean="0">
                <a:solidFill>
                  <a:srgbClr val="333399"/>
                </a:solidFill>
              </a:rPr>
              <a:t>shall imply </a:t>
            </a:r>
            <a:r>
              <a:rPr lang="en-US" dirty="0">
                <a:solidFill>
                  <a:srgbClr val="333399"/>
                </a:solidFill>
              </a:rPr>
              <a:t>a strong commitment to participate in IPPOG recognized </a:t>
            </a:r>
            <a:r>
              <a:rPr lang="en-US" dirty="0" smtClean="0">
                <a:solidFill>
                  <a:srgbClr val="333399"/>
                </a:solidFill>
              </a:rPr>
              <a:t>activities through </a:t>
            </a:r>
            <a:r>
              <a:rPr lang="en-US" b="1" dirty="0">
                <a:solidFill>
                  <a:srgbClr val="333399"/>
                </a:solidFill>
              </a:rPr>
              <a:t>providing access to data, </a:t>
            </a:r>
            <a:r>
              <a:rPr lang="en-US" b="1" dirty="0" smtClean="0">
                <a:solidFill>
                  <a:srgbClr val="333399"/>
                </a:solidFill>
              </a:rPr>
              <a:t>expertise, tools </a:t>
            </a:r>
            <a:r>
              <a:rPr lang="en-US" b="1" dirty="0">
                <a:solidFill>
                  <a:srgbClr val="333399"/>
                </a:solidFill>
              </a:rPr>
              <a:t>and methods for </a:t>
            </a:r>
            <a:r>
              <a:rPr lang="en-US" b="1" dirty="0" smtClean="0">
                <a:solidFill>
                  <a:srgbClr val="333399"/>
                </a:solidFill>
              </a:rPr>
              <a:t>outreach and </a:t>
            </a:r>
            <a:r>
              <a:rPr lang="en-US" b="1" dirty="0">
                <a:solidFill>
                  <a:srgbClr val="333399"/>
                </a:solidFill>
              </a:rPr>
              <a:t>educational purposes that are based on their physics program.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2	The </a:t>
            </a:r>
            <a:r>
              <a:rPr lang="en-US" b="1" dirty="0">
                <a:solidFill>
                  <a:srgbClr val="333399"/>
                </a:solidFill>
              </a:rPr>
              <a:t>membership fee asked from a Scientific Collaboration in IPPOG can </a:t>
            </a:r>
            <a:r>
              <a:rPr lang="en-US" b="1" dirty="0" smtClean="0">
                <a:solidFill>
                  <a:srgbClr val="333399"/>
                </a:solidFill>
              </a:rPr>
              <a:t>be waived</a:t>
            </a:r>
            <a:r>
              <a:rPr lang="en-US" dirty="0" smtClean="0">
                <a:solidFill>
                  <a:srgbClr val="333399"/>
                </a:solidFill>
              </a:rPr>
              <a:t> </a:t>
            </a:r>
            <a:r>
              <a:rPr lang="en-US" dirty="0">
                <a:solidFill>
                  <a:srgbClr val="333399"/>
                </a:solidFill>
              </a:rPr>
              <a:t>upon a written agreement between this Scientific Collaboration </a:t>
            </a:r>
            <a:r>
              <a:rPr lang="en-US" dirty="0" smtClean="0">
                <a:solidFill>
                  <a:srgbClr val="333399"/>
                </a:solidFill>
              </a:rPr>
              <a:t>and IPPOG </a:t>
            </a:r>
            <a:r>
              <a:rPr lang="en-US" dirty="0">
                <a:solidFill>
                  <a:srgbClr val="333399"/>
                </a:solidFill>
              </a:rPr>
              <a:t>in form of an Addendum to the IPPOG </a:t>
            </a:r>
            <a:r>
              <a:rPr lang="en-US" dirty="0" err="1">
                <a:solidFill>
                  <a:srgbClr val="333399"/>
                </a:solidFill>
              </a:rPr>
              <a:t>MoU</a:t>
            </a:r>
            <a:r>
              <a:rPr lang="en-US" dirty="0">
                <a:solidFill>
                  <a:srgbClr val="333399"/>
                </a:solidFill>
              </a:rPr>
              <a:t> subject to decision </a:t>
            </a:r>
            <a:r>
              <a:rPr lang="en-US" dirty="0" smtClean="0">
                <a:solidFill>
                  <a:srgbClr val="333399"/>
                </a:solidFill>
              </a:rPr>
              <a:t>made by </a:t>
            </a:r>
            <a:r>
              <a:rPr lang="en-US" dirty="0">
                <a:solidFill>
                  <a:srgbClr val="333399"/>
                </a:solidFill>
              </a:rPr>
              <a:t>IPPOG Collaboration Board in mutual agreement with the </a:t>
            </a:r>
            <a:r>
              <a:rPr lang="en-US" dirty="0" smtClean="0">
                <a:solidFill>
                  <a:srgbClr val="333399"/>
                </a:solidFill>
              </a:rPr>
              <a:t>concerned Scientific </a:t>
            </a:r>
            <a:r>
              <a:rPr lang="en-US" dirty="0">
                <a:solidFill>
                  <a:srgbClr val="333399"/>
                </a:solidFill>
              </a:rPr>
              <a:t>Collaboration, specifying the exact areas of commitment relevant </a:t>
            </a:r>
            <a:r>
              <a:rPr lang="en-US" dirty="0" smtClean="0">
                <a:solidFill>
                  <a:srgbClr val="333399"/>
                </a:solidFill>
              </a:rPr>
              <a:t>for its </a:t>
            </a:r>
            <a:r>
              <a:rPr lang="en-US" dirty="0">
                <a:solidFill>
                  <a:srgbClr val="333399"/>
                </a:solidFill>
              </a:rPr>
              <a:t>participating in IPPOG.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3	In </a:t>
            </a:r>
            <a:r>
              <a:rPr lang="en-US" dirty="0">
                <a:solidFill>
                  <a:srgbClr val="333399"/>
                </a:solidFill>
              </a:rPr>
              <a:t>general matters the minimum requirements are the following: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	</a:t>
            </a:r>
            <a:r>
              <a:rPr lang="en-US" dirty="0" smtClean="0">
                <a:solidFill>
                  <a:srgbClr val="D16349"/>
                </a:solidFill>
              </a:rPr>
              <a:t>3.1 </a:t>
            </a:r>
            <a:r>
              <a:rPr lang="en-US" dirty="0">
                <a:solidFill>
                  <a:srgbClr val="D16349"/>
                </a:solidFill>
              </a:rPr>
              <a:t>Recognition of outreach as an important element of research activity.</a:t>
            </a:r>
          </a:p>
          <a:p>
            <a:pPr marL="179388" indent="-179388"/>
            <a:r>
              <a:rPr lang="en-US" dirty="0" smtClean="0">
                <a:solidFill>
                  <a:srgbClr val="D16349"/>
                </a:solidFill>
              </a:rPr>
              <a:t>	3.2 </a:t>
            </a:r>
            <a:r>
              <a:rPr lang="en-US" dirty="0">
                <a:solidFill>
                  <a:srgbClr val="D16349"/>
                </a:solidFill>
              </a:rPr>
              <a:t>Recognition and support of those members of their collaboration who </a:t>
            </a:r>
            <a:r>
              <a:rPr lang="en-US" dirty="0" smtClean="0">
                <a:solidFill>
                  <a:srgbClr val="D16349"/>
                </a:solidFill>
              </a:rPr>
              <a:t>devote a </a:t>
            </a:r>
            <a:r>
              <a:rPr lang="en-US" dirty="0">
                <a:solidFill>
                  <a:srgbClr val="D16349"/>
                </a:solidFill>
              </a:rPr>
              <a:t>considerable fraction of their time to educational and outreach efforts.</a:t>
            </a:r>
          </a:p>
          <a:p>
            <a:pPr marL="179388" indent="-179388"/>
            <a:r>
              <a:rPr lang="en-US" dirty="0" smtClean="0">
                <a:solidFill>
                  <a:srgbClr val="D16349"/>
                </a:solidFill>
              </a:rPr>
              <a:t>	3.3 </a:t>
            </a:r>
            <a:r>
              <a:rPr lang="en-US" dirty="0">
                <a:solidFill>
                  <a:srgbClr val="D16349"/>
                </a:solidFill>
              </a:rPr>
              <a:t>Strong commitment to provide access to experimental data for </a:t>
            </a:r>
            <a:r>
              <a:rPr lang="en-US" dirty="0" smtClean="0">
                <a:solidFill>
                  <a:srgbClr val="D16349"/>
                </a:solidFill>
              </a:rPr>
              <a:t>IPPOG recognized </a:t>
            </a:r>
            <a:r>
              <a:rPr lang="en-US" dirty="0">
                <a:solidFill>
                  <a:srgbClr val="D16349"/>
                </a:solidFill>
              </a:rPr>
              <a:t>educational and outreach activities, which implies developing </a:t>
            </a:r>
            <a:r>
              <a:rPr lang="en-US" dirty="0" smtClean="0">
                <a:solidFill>
                  <a:srgbClr val="D16349"/>
                </a:solidFill>
              </a:rPr>
              <a:t>and maintaining </a:t>
            </a:r>
            <a:r>
              <a:rPr lang="en-US" dirty="0">
                <a:solidFill>
                  <a:srgbClr val="D16349"/>
                </a:solidFill>
              </a:rPr>
              <a:t>tools, methods and documentation to exercise analysis </a:t>
            </a:r>
            <a:r>
              <a:rPr lang="en-US" dirty="0" smtClean="0">
                <a:solidFill>
                  <a:srgbClr val="D16349"/>
                </a:solidFill>
              </a:rPr>
              <a:t>and scientific </a:t>
            </a:r>
            <a:r>
              <a:rPr lang="en-US" dirty="0">
                <a:solidFill>
                  <a:srgbClr val="D16349"/>
                </a:solidFill>
              </a:rPr>
              <a:t>reasoning based upon the Scientific Collaboration’s actual </a:t>
            </a:r>
            <a:r>
              <a:rPr lang="en-US" dirty="0" smtClean="0">
                <a:solidFill>
                  <a:srgbClr val="D16349"/>
                </a:solidFill>
              </a:rPr>
              <a:t>and continuing </a:t>
            </a:r>
            <a:r>
              <a:rPr lang="en-US" dirty="0">
                <a:solidFill>
                  <a:srgbClr val="D16349"/>
                </a:solidFill>
              </a:rPr>
              <a:t>physics program.</a:t>
            </a:r>
            <a:endParaRPr lang="en-US" dirty="0">
              <a:solidFill>
                <a:srgbClr val="D163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478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Addendum_SL_scientific_laboratories_draft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107504" y="987106"/>
            <a:ext cx="9036496" cy="6186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1	Participation </a:t>
            </a:r>
            <a:r>
              <a:rPr lang="en-US" dirty="0">
                <a:solidFill>
                  <a:srgbClr val="333399"/>
                </a:solidFill>
              </a:rPr>
              <a:t>of Scientific Laboratories in the IPPOG Collaboration shall imply a strong commitment to participate in IPPOG and its recognized activities through </a:t>
            </a:r>
            <a:r>
              <a:rPr lang="en-US" b="1" dirty="0">
                <a:solidFill>
                  <a:srgbClr val="333399"/>
                </a:solidFill>
              </a:rPr>
              <a:t>substantial In-kind and monetary contributions enabling the sustainable success of IPPOG efforts</a:t>
            </a:r>
            <a:r>
              <a:rPr lang="en-US" dirty="0">
                <a:solidFill>
                  <a:srgbClr val="333399"/>
                </a:solidFill>
              </a:rPr>
              <a:t>. </a:t>
            </a:r>
            <a:r>
              <a:rPr lang="en-US" dirty="0">
                <a:solidFill>
                  <a:srgbClr val="CC0066"/>
                </a:solidFill>
              </a:rPr>
              <a:t>These contributions shall be mutually negotiated on an individual basis per Scientific Laboratory and agreed by the IPPOG Collaboration Board and the signing Scientific Laboratory. </a:t>
            </a:r>
          </a:p>
          <a:p>
            <a:pPr marL="179388" indent="-179388">
              <a:buAutoNum type="arabicPlain" startAt="2"/>
            </a:pPr>
            <a:r>
              <a:rPr lang="en-US" dirty="0" smtClean="0">
                <a:solidFill>
                  <a:srgbClr val="333399"/>
                </a:solidFill>
              </a:rPr>
              <a:t>The </a:t>
            </a:r>
            <a:r>
              <a:rPr lang="en-US" dirty="0">
                <a:solidFill>
                  <a:srgbClr val="333399"/>
                </a:solidFill>
              </a:rPr>
              <a:t>exact areas of commitment relevant for participating in IPPOG shall be specified in form of an Addendum to the IPPOG </a:t>
            </a:r>
            <a:r>
              <a:rPr lang="en-US" dirty="0" err="1">
                <a:solidFill>
                  <a:srgbClr val="333399"/>
                </a:solidFill>
              </a:rPr>
              <a:t>MoU</a:t>
            </a:r>
            <a:r>
              <a:rPr lang="en-US" dirty="0">
                <a:solidFill>
                  <a:srgbClr val="333399"/>
                </a:solidFill>
              </a:rPr>
              <a:t> between this Scientific Laboratory and IPPOG, which shall be subject to a decision made by the IPPOG Collaboration Board in </a:t>
            </a:r>
            <a:r>
              <a:rPr lang="en-US" dirty="0">
                <a:solidFill>
                  <a:srgbClr val="CC0066"/>
                </a:solidFill>
              </a:rPr>
              <a:t>mutual agreement with the concerned Scientific Laboratory. </a:t>
            </a:r>
            <a:endParaRPr lang="en-US" dirty="0" smtClean="0">
              <a:solidFill>
                <a:srgbClr val="CC0066"/>
              </a:solidFill>
            </a:endParaRPr>
          </a:p>
          <a:p>
            <a:pPr marL="179388" indent="-179388"/>
            <a:r>
              <a:rPr lang="en-US" dirty="0">
                <a:solidFill>
                  <a:srgbClr val="333399"/>
                </a:solidFill>
              </a:rPr>
              <a:t>	</a:t>
            </a:r>
            <a:r>
              <a:rPr lang="en-US" dirty="0" smtClean="0">
                <a:solidFill>
                  <a:srgbClr val="333399"/>
                </a:solidFill>
              </a:rPr>
              <a:t>2.1 They </a:t>
            </a:r>
            <a:r>
              <a:rPr lang="en-US" dirty="0">
                <a:solidFill>
                  <a:srgbClr val="333399"/>
                </a:solidFill>
              </a:rPr>
              <a:t>may include </a:t>
            </a:r>
            <a:r>
              <a:rPr lang="en-US" b="1" dirty="0">
                <a:solidFill>
                  <a:srgbClr val="333399"/>
                </a:solidFill>
              </a:rPr>
              <a:t>contribution to the personnel </a:t>
            </a:r>
            <a:r>
              <a:rPr lang="en-US" dirty="0">
                <a:solidFill>
                  <a:srgbClr val="333399"/>
                </a:solidFill>
              </a:rPr>
              <a:t>needed to execute IPPOG </a:t>
            </a:r>
            <a:r>
              <a:rPr lang="en-US" dirty="0" smtClean="0">
                <a:solidFill>
                  <a:srgbClr val="333399"/>
                </a:solidFill>
              </a:rPr>
              <a:t>	coordination</a:t>
            </a:r>
            <a:r>
              <a:rPr lang="en-US" dirty="0">
                <a:solidFill>
                  <a:srgbClr val="333399"/>
                </a:solidFill>
              </a:rPr>
              <a:t>, development and expansion of the IPPOG Collaboration </a:t>
            </a:r>
            <a:r>
              <a:rPr lang="en-US" dirty="0" smtClean="0">
                <a:solidFill>
                  <a:srgbClr val="333399"/>
                </a:solidFill>
              </a:rPr>
              <a:t>		(</a:t>
            </a:r>
            <a:r>
              <a:rPr lang="en-US" dirty="0">
                <a:solidFill>
                  <a:srgbClr val="333399"/>
                </a:solidFill>
              </a:rPr>
              <a:t>e.g. IPPOG Scientific Secretary, IPPOG Administrative Secretary); 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	2.2 They </a:t>
            </a:r>
            <a:r>
              <a:rPr lang="en-US" dirty="0">
                <a:solidFill>
                  <a:srgbClr val="333399"/>
                </a:solidFill>
              </a:rPr>
              <a:t>may include </a:t>
            </a:r>
            <a:r>
              <a:rPr lang="en-US" b="1" dirty="0">
                <a:solidFill>
                  <a:srgbClr val="333399"/>
                </a:solidFill>
              </a:rPr>
              <a:t>contribution to logistics </a:t>
            </a:r>
            <a:r>
              <a:rPr lang="en-US" dirty="0">
                <a:solidFill>
                  <a:srgbClr val="333399"/>
                </a:solidFill>
              </a:rPr>
              <a:t>for the IPPOG meetings when </a:t>
            </a:r>
            <a:r>
              <a:rPr lang="en-US" dirty="0" smtClean="0">
                <a:solidFill>
                  <a:srgbClr val="333399"/>
                </a:solidFill>
              </a:rPr>
              <a:t>		on </a:t>
            </a:r>
            <a:r>
              <a:rPr lang="en-US" dirty="0">
                <a:solidFill>
                  <a:srgbClr val="333399"/>
                </a:solidFill>
              </a:rPr>
              <a:t>their site; 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	2.3 They </a:t>
            </a:r>
            <a:r>
              <a:rPr lang="en-US" dirty="0">
                <a:solidFill>
                  <a:srgbClr val="333399"/>
                </a:solidFill>
              </a:rPr>
              <a:t>may include support to </a:t>
            </a:r>
            <a:r>
              <a:rPr lang="en-US" b="1" dirty="0">
                <a:solidFill>
                  <a:srgbClr val="333399"/>
                </a:solidFill>
              </a:rPr>
              <a:t>IPPOG website development and </a:t>
            </a:r>
            <a:r>
              <a:rPr lang="en-US" b="1" dirty="0" smtClean="0">
                <a:solidFill>
                  <a:srgbClr val="333399"/>
                </a:solidFill>
              </a:rPr>
              <a:t>				maintenance</a:t>
            </a:r>
            <a:r>
              <a:rPr lang="en-US" dirty="0">
                <a:solidFill>
                  <a:srgbClr val="333399"/>
                </a:solidFill>
              </a:rPr>
              <a:t>; </a:t>
            </a:r>
          </a:p>
          <a:p>
            <a:pPr marL="179388" indent="-179388"/>
            <a:r>
              <a:rPr lang="en-US" dirty="0" smtClean="0">
                <a:solidFill>
                  <a:srgbClr val="333399"/>
                </a:solidFill>
              </a:rPr>
              <a:t>	2.4 They </a:t>
            </a:r>
            <a:r>
              <a:rPr lang="en-US" dirty="0">
                <a:solidFill>
                  <a:srgbClr val="333399"/>
                </a:solidFill>
              </a:rPr>
              <a:t>may include </a:t>
            </a:r>
            <a:r>
              <a:rPr lang="en-US" b="1" dirty="0">
                <a:solidFill>
                  <a:srgbClr val="333399"/>
                </a:solidFill>
              </a:rPr>
              <a:t>contribution to the personnel needed to organize and </a:t>
            </a:r>
            <a:r>
              <a:rPr lang="en-US" b="1" dirty="0" smtClean="0">
                <a:solidFill>
                  <a:srgbClr val="333399"/>
                </a:solidFill>
              </a:rPr>
              <a:t>		execute </a:t>
            </a:r>
            <a:r>
              <a:rPr lang="en-US" b="1" dirty="0">
                <a:solidFill>
                  <a:srgbClr val="333399"/>
                </a:solidFill>
              </a:rPr>
              <a:t>the IPPOG recognized activities </a:t>
            </a:r>
            <a:r>
              <a:rPr lang="en-US" dirty="0">
                <a:solidFill>
                  <a:srgbClr val="333399"/>
                </a:solidFill>
              </a:rPr>
              <a:t>relevant to the specific scientific </a:t>
            </a:r>
            <a:r>
              <a:rPr lang="en-US" dirty="0" smtClean="0">
                <a:solidFill>
                  <a:srgbClr val="333399"/>
                </a:solidFill>
              </a:rPr>
              <a:t>		program </a:t>
            </a:r>
            <a:r>
              <a:rPr lang="en-US" dirty="0">
                <a:solidFill>
                  <a:srgbClr val="333399"/>
                </a:solidFill>
              </a:rPr>
              <a:t>conducted by its hosted and recognized Scientific Laboratories. </a:t>
            </a:r>
          </a:p>
          <a:p>
            <a:pPr marL="268288" indent="-268288"/>
            <a:endParaRPr lang="en-US" dirty="0">
              <a:solidFill>
                <a:srgbClr val="333399"/>
              </a:solidFill>
            </a:endParaRPr>
          </a:p>
          <a:p>
            <a:pPr marL="179388" indent="-179388"/>
            <a:endParaRPr 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26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Addenda Templates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193872" y="1412776"/>
            <a:ext cx="8790148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111881"/>
                </a:solidFill>
              </a:rPr>
              <a:t>Addendum_SL_X_Scientific_Laboratory_Terms_of_Participation_Template_draft</a:t>
            </a:r>
          </a:p>
          <a:p>
            <a:r>
              <a:rPr lang="en-US" dirty="0" smtClean="0">
                <a:solidFill>
                  <a:srgbClr val="CC0066"/>
                </a:solidFill>
              </a:rPr>
              <a:t>Is not for vote, it is there for giving guidance for the negotiations with Laboratories</a:t>
            </a:r>
            <a:br>
              <a:rPr lang="en-US" dirty="0" smtClean="0">
                <a:solidFill>
                  <a:srgbClr val="CC0066"/>
                </a:solidFill>
              </a:rPr>
            </a:br>
            <a:r>
              <a:rPr lang="en-US" dirty="0" smtClean="0">
                <a:solidFill>
                  <a:srgbClr val="CC0066"/>
                </a:solidFill>
              </a:rPr>
              <a:t>who are potentially joining IPPOG.</a:t>
            </a:r>
          </a:p>
          <a:p>
            <a:r>
              <a:rPr lang="en-US" dirty="0" smtClean="0">
                <a:solidFill>
                  <a:srgbClr val="77933C"/>
                </a:solidFill>
              </a:rPr>
              <a:t>Comments to this document are very welcome !</a:t>
            </a:r>
          </a:p>
          <a:p>
            <a:endParaRPr lang="en-US" dirty="0">
              <a:solidFill>
                <a:srgbClr val="CC0066"/>
              </a:solidFill>
            </a:endParaRPr>
          </a:p>
          <a:p>
            <a:r>
              <a:rPr lang="en-US" dirty="0" smtClean="0">
                <a:solidFill>
                  <a:srgbClr val="CC0066"/>
                </a:solidFill>
              </a:rPr>
              <a:t>The specific Addenda, specifying the agreed contributions from each single laboratory joining IPPOG will be subject to vote.</a:t>
            </a:r>
          </a:p>
          <a:p>
            <a:endParaRPr lang="en-US" dirty="0">
              <a:solidFill>
                <a:srgbClr val="CC0066"/>
              </a:solidFill>
            </a:endParaRPr>
          </a:p>
          <a:p>
            <a:r>
              <a:rPr lang="en-US" dirty="0" smtClean="0">
                <a:solidFill>
                  <a:srgbClr val="111881"/>
                </a:solidFill>
              </a:rPr>
              <a:t>Addendum_SC</a:t>
            </a:r>
            <a:r>
              <a:rPr lang="en-US" dirty="0">
                <a:solidFill>
                  <a:srgbClr val="111881"/>
                </a:solidFill>
              </a:rPr>
              <a:t>-X_Scientific_Collaboration_Terms_of_Participation_Template_draft</a:t>
            </a:r>
            <a:endParaRPr lang="en-US" dirty="0" smtClean="0">
              <a:solidFill>
                <a:srgbClr val="111881"/>
              </a:solidFill>
            </a:endParaRPr>
          </a:p>
          <a:p>
            <a:r>
              <a:rPr lang="en-US" dirty="0" smtClean="0">
                <a:solidFill>
                  <a:srgbClr val="CC0066"/>
                </a:solidFill>
              </a:rPr>
              <a:t>Is </a:t>
            </a:r>
            <a:r>
              <a:rPr lang="en-US" dirty="0">
                <a:solidFill>
                  <a:srgbClr val="CC0066"/>
                </a:solidFill>
              </a:rPr>
              <a:t>not for vote, it is there for giving guidance for the negotiations with </a:t>
            </a:r>
            <a:r>
              <a:rPr lang="en-US" dirty="0" smtClean="0">
                <a:solidFill>
                  <a:srgbClr val="CC0066"/>
                </a:solidFill>
              </a:rPr>
              <a:t>Experiments who </a:t>
            </a:r>
            <a:r>
              <a:rPr lang="en-US" dirty="0">
                <a:solidFill>
                  <a:srgbClr val="CC0066"/>
                </a:solidFill>
              </a:rPr>
              <a:t>are potentially joining IPPOG</a:t>
            </a:r>
            <a:r>
              <a:rPr lang="en-US" dirty="0" smtClean="0">
                <a:solidFill>
                  <a:srgbClr val="CC0066"/>
                </a:solidFill>
              </a:rPr>
              <a:t>.</a:t>
            </a:r>
          </a:p>
          <a:p>
            <a:r>
              <a:rPr lang="en-US" dirty="0">
                <a:solidFill>
                  <a:srgbClr val="77933C"/>
                </a:solidFill>
              </a:rPr>
              <a:t>Comments to this document are very welcome !</a:t>
            </a:r>
          </a:p>
          <a:p>
            <a:endParaRPr lang="en-US" dirty="0">
              <a:solidFill>
                <a:srgbClr val="CC0066"/>
              </a:solidFill>
            </a:endParaRPr>
          </a:p>
          <a:p>
            <a:r>
              <a:rPr lang="en-US" dirty="0">
                <a:solidFill>
                  <a:srgbClr val="CC0066"/>
                </a:solidFill>
              </a:rPr>
              <a:t>The specific Addenda, specifying the agreed contributions from each single </a:t>
            </a:r>
            <a:r>
              <a:rPr lang="en-US" dirty="0" smtClean="0">
                <a:solidFill>
                  <a:srgbClr val="CC0066"/>
                </a:solidFill>
              </a:rPr>
              <a:t>experiment joining </a:t>
            </a:r>
            <a:r>
              <a:rPr lang="en-US" dirty="0">
                <a:solidFill>
                  <a:srgbClr val="CC0066"/>
                </a:solidFill>
              </a:rPr>
              <a:t>IPPOG will be subject to vote</a:t>
            </a:r>
            <a:r>
              <a:rPr lang="en-US" dirty="0" smtClean="0">
                <a:solidFill>
                  <a:srgbClr val="CC0066"/>
                </a:solidFill>
              </a:rPr>
              <a:t>.</a:t>
            </a:r>
            <a:endParaRPr lang="en-US" dirty="0">
              <a:solidFill>
                <a:srgbClr val="CC0066"/>
              </a:solidFill>
            </a:endParaRPr>
          </a:p>
          <a:p>
            <a:endParaRPr lang="en-US" dirty="0" smtClean="0">
              <a:solidFill>
                <a:srgbClr val="111881"/>
              </a:solidFill>
            </a:endParaRPr>
          </a:p>
          <a:p>
            <a:endParaRPr lang="en-US" dirty="0">
              <a:solidFill>
                <a:srgbClr val="1118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2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66"/>
                </a:solidFill>
              </a:rPr>
              <a:t>Budget 2017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36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2727" y="-51515"/>
            <a:ext cx="5098759" cy="3854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b="1" baseline="300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IPPOG Collaboration Board Meeting 22/04/2017</a:t>
            </a:r>
            <a:endParaRPr lang="en-GB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02068" y="18374"/>
            <a:ext cx="2819514" cy="3854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Quorum (2/3) = </a:t>
            </a:r>
            <a:r>
              <a:rPr lang="en-GB" dirty="0" smtClean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11 </a:t>
            </a:r>
            <a:r>
              <a:rPr lang="en-GB" dirty="0" smtClean="0">
                <a:effectLst/>
                <a:latin typeface="TimesNewRomanPSMT"/>
                <a:ea typeface="Calibri" panose="020F0502020204030204" pitchFamily="34" charset="0"/>
                <a:cs typeface="TimesNewRomanPSMT"/>
              </a:rPr>
              <a:t>out of 16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46619"/>
              </p:ext>
            </p:extLst>
          </p:nvPr>
        </p:nvGraphicFramePr>
        <p:xfrm>
          <a:off x="756414" y="531822"/>
          <a:ext cx="6407874" cy="6137538"/>
        </p:xfrm>
        <a:graphic>
          <a:graphicData uri="http://schemas.openxmlformats.org/drawingml/2006/table">
            <a:tbl>
              <a:tblPr firstRow="1" firstCol="1" bandRow="1"/>
              <a:tblGrid>
                <a:gridCol w="228926"/>
                <a:gridCol w="1186129"/>
                <a:gridCol w="1473459"/>
                <a:gridCol w="1261248"/>
                <a:gridCol w="2258112"/>
              </a:tblGrid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Member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Representative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Proxy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Signature</a:t>
                      </a:r>
                      <a:endParaRPr lang="en-GB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Australia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Steve Goldfarb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Belgium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Dirk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Ryckbosch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Barbora</a:t>
                      </a: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Bruant</a:t>
                      </a: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Gulejova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Finland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Panja</a:t>
                      </a: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-Riina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Luukka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France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Nicolas Arnaud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3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Uta</a:t>
                      </a: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3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Bilow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Italy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Katja Peduto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Netherlands</a:t>
                      </a:r>
                      <a:endParaRPr lang="en-GB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Charles Timmermans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Norway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Farid</a:t>
                      </a: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</a:t>
                      </a:r>
                      <a:endParaRPr lang="en-GB" sz="13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Ould-Saada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Poland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Portugal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Pedro Abreu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Romania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Gabriel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Stoicea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Slovak Republic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Ivan </a:t>
                      </a:r>
                      <a:r>
                        <a:rPr lang="en-GB" sz="13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Melo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Sweden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Switzerland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6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Marjorie Bardeen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563" marR="255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792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</a:t>
            </a:r>
            <a:r>
              <a:rPr lang="mr-IN" dirty="0" smtClean="0"/>
              <a:t>–</a:t>
            </a:r>
            <a:r>
              <a:rPr lang="en-US" dirty="0" smtClean="0"/>
              <a:t> Expected Income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764704"/>
            <a:ext cx="6296158" cy="561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99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</a:t>
            </a:r>
            <a:r>
              <a:rPr lang="mr-IN" dirty="0" smtClean="0"/>
              <a:t>–</a:t>
            </a:r>
            <a:r>
              <a:rPr lang="en-US" dirty="0" smtClean="0"/>
              <a:t> In-kind support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6300"/>
            <a:ext cx="9144000" cy="51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38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Generic IPPOG preliminary </a:t>
            </a:r>
            <a:r>
              <a:rPr lang="en-US" dirty="0" smtClean="0"/>
              <a:t>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96752"/>
            <a:ext cx="64897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65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C0066"/>
                </a:solidFill>
              </a:rPr>
              <a:t>Accessions to IPPOG</a:t>
            </a:r>
            <a:endParaRPr lang="en-US" dirty="0">
              <a:solidFill>
                <a:srgbClr val="CC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21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Expressed interest – </a:t>
            </a:r>
            <a:r>
              <a:rPr lang="en-US" dirty="0"/>
              <a:t>Brazil</a:t>
            </a:r>
            <a:endParaRPr lang="de-DE" sz="1600" dirty="0"/>
          </a:p>
        </p:txBody>
      </p:sp>
      <p:sp>
        <p:nvSpPr>
          <p:cNvPr id="7" name="Rectangle 6"/>
          <p:cNvSpPr/>
          <p:nvPr/>
        </p:nvSpPr>
        <p:spPr>
          <a:xfrm>
            <a:off x="113627" y="836712"/>
            <a:ext cx="87663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52400"/>
            <a:r>
              <a:rPr lang="en-US" sz="2400" b="1" dirty="0"/>
              <a:t>Marcelo </a:t>
            </a:r>
            <a:r>
              <a:rPr lang="en-US" sz="2400" b="1" dirty="0" err="1"/>
              <a:t>Gameiro</a:t>
            </a:r>
            <a:r>
              <a:rPr lang="en-US" sz="2400" b="1" dirty="0"/>
              <a:t> </a:t>
            </a:r>
            <a:r>
              <a:rPr lang="en-US" sz="2400" b="1" dirty="0" err="1"/>
              <a:t>Munhoz</a:t>
            </a:r>
            <a:r>
              <a:rPr lang="en-US" sz="2400" b="1" dirty="0"/>
              <a:t>, </a:t>
            </a:r>
            <a:r>
              <a:rPr lang="en-US" sz="2400" dirty="0" err="1"/>
              <a:t>Universidade</a:t>
            </a:r>
            <a:r>
              <a:rPr lang="en-US" sz="2400" dirty="0"/>
              <a:t> de São Paulo, Brazil, member of the ALICE collaboration and </a:t>
            </a:r>
            <a:r>
              <a:rPr lang="en-US" sz="2400" dirty="0" smtClean="0"/>
              <a:t>member </a:t>
            </a:r>
            <a:r>
              <a:rPr lang="en-US" sz="2400" dirty="0"/>
              <a:t>of the Education Committee of the Brazilian Physics Society contacted IPPOG  for evaluating the possibilities for Brazil to join IPPOG.</a:t>
            </a:r>
          </a:p>
          <a:p>
            <a:pPr marL="304800" lvl="1" indent="0">
              <a:buNone/>
            </a:pPr>
            <a:endParaRPr lang="en-US" sz="2400" dirty="0"/>
          </a:p>
          <a:p>
            <a:pPr indent="-152400"/>
            <a:r>
              <a:rPr lang="en-US" sz="2400" dirty="0" smtClean="0"/>
              <a:t>After many discussions (face to face and e-mail), and exchange of </a:t>
            </a:r>
            <a:r>
              <a:rPr lang="en-US" sz="2400" dirty="0" err="1" smtClean="0"/>
              <a:t>MoU</a:t>
            </a:r>
            <a:r>
              <a:rPr lang="en-US" sz="2400" dirty="0" smtClean="0"/>
              <a:t> and draft addenda, Brazil has expressed their formal wish to join</a:t>
            </a:r>
            <a:r>
              <a:rPr lang="en-US" sz="2400" dirty="0"/>
              <a:t> </a:t>
            </a:r>
            <a:r>
              <a:rPr lang="en-US" sz="2400" dirty="0" smtClean="0"/>
              <a:t>IPPOG formally.</a:t>
            </a:r>
          </a:p>
          <a:p>
            <a:pPr indent="-152400"/>
            <a:endParaRPr lang="en-US" sz="2400" dirty="0"/>
          </a:p>
          <a:p>
            <a:r>
              <a:rPr lang="en-US" sz="2000" dirty="0" smtClean="0">
                <a:solidFill>
                  <a:srgbClr val="132087"/>
                </a:solidFill>
              </a:rPr>
              <a:t>IPPOG </a:t>
            </a:r>
            <a:r>
              <a:rPr lang="en-US" sz="2000" dirty="0" err="1" smtClean="0">
                <a:solidFill>
                  <a:srgbClr val="132087"/>
                </a:solidFill>
              </a:rPr>
              <a:t>MoU</a:t>
            </a:r>
            <a:r>
              <a:rPr lang="en-US" sz="2000" dirty="0" smtClean="0">
                <a:solidFill>
                  <a:srgbClr val="132087"/>
                </a:solidFill>
              </a:rPr>
              <a:t/>
            </a:r>
            <a:br>
              <a:rPr lang="en-US" sz="2000" dirty="0" smtClean="0">
                <a:solidFill>
                  <a:srgbClr val="132087"/>
                </a:solidFill>
              </a:rPr>
            </a:br>
            <a:r>
              <a:rPr lang="en-US" sz="2000" dirty="0" smtClean="0">
                <a:solidFill>
                  <a:srgbClr val="132087"/>
                </a:solidFill>
              </a:rPr>
              <a:t>3.11 </a:t>
            </a:r>
            <a:r>
              <a:rPr lang="en-US" sz="2000" dirty="0">
                <a:solidFill>
                  <a:srgbClr val="132087"/>
                </a:solidFill>
              </a:rPr>
              <a:t>Accession to membership shall be decided by the Collaboration Board by </a:t>
            </a:r>
            <a:r>
              <a:rPr lang="en-US" sz="2000" dirty="0" smtClean="0">
                <a:solidFill>
                  <a:srgbClr val="132087"/>
                </a:solidFill>
              </a:rPr>
              <a:t>a two</a:t>
            </a:r>
            <a:r>
              <a:rPr lang="en-US" sz="2000" dirty="0">
                <a:solidFill>
                  <a:srgbClr val="132087"/>
                </a:solidFill>
              </a:rPr>
              <a:t>-thirds majority of the votes cast on the basis of a written application </a:t>
            </a:r>
            <a:r>
              <a:rPr lang="en-US" sz="2000" dirty="0" smtClean="0">
                <a:solidFill>
                  <a:srgbClr val="132087"/>
                </a:solidFill>
              </a:rPr>
              <a:t>to the </a:t>
            </a:r>
            <a:r>
              <a:rPr lang="en-US" sz="2000" dirty="0">
                <a:solidFill>
                  <a:srgbClr val="132087"/>
                </a:solidFill>
              </a:rPr>
              <a:t>Chairperson of the Collaboration Board (the “Chairperson”) and </a:t>
            </a:r>
            <a:r>
              <a:rPr lang="en-US" sz="2000" dirty="0" smtClean="0">
                <a:solidFill>
                  <a:srgbClr val="132087"/>
                </a:solidFill>
              </a:rPr>
              <a:t>taking into </a:t>
            </a:r>
            <a:r>
              <a:rPr lang="en-US" sz="2000" dirty="0">
                <a:solidFill>
                  <a:srgbClr val="132087"/>
                </a:solidFill>
              </a:rPr>
              <a:t>account the principles governing eligibility to apply for membership</a:t>
            </a:r>
          </a:p>
          <a:p>
            <a:r>
              <a:rPr lang="en-US" sz="2000" dirty="0">
                <a:solidFill>
                  <a:srgbClr val="132087"/>
                </a:solidFill>
              </a:rPr>
              <a:t>set out above</a:t>
            </a:r>
            <a:r>
              <a:rPr lang="en-US" sz="2000" dirty="0" smtClean="0">
                <a:solidFill>
                  <a:srgbClr val="132087"/>
                </a:solidFill>
              </a:rPr>
              <a:t>.</a:t>
            </a:r>
            <a:endParaRPr lang="en-US" sz="2400" dirty="0" smtClean="0">
              <a:solidFill>
                <a:srgbClr val="132087"/>
              </a:solidFill>
              <a:hlinkClick r:id="rId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6491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Brazilian Application to IPPOG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Brazilian National Network of High Energy Physics</a:t>
            </a:r>
            <a:endParaRPr lang="en-US" i="1" dirty="0"/>
          </a:p>
        </p:txBody>
      </p:sp>
      <p:pic>
        <p:nvPicPr>
          <p:cNvPr id="14" name="Picture 1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2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/>
          <a:lstStyle/>
          <a:p>
            <a:r>
              <a:rPr lang="en-US" dirty="0" smtClean="0"/>
              <a:t>Brazilian Application to IPPOG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Brazilian HEP community has great interest and a large involvement with particle physics outreach activities </a:t>
            </a:r>
          </a:p>
          <a:p>
            <a:pPr lvl="1"/>
            <a:r>
              <a:rPr lang="en-US" dirty="0" smtClean="0"/>
              <a:t>For instance, Brazil has a large participation in the </a:t>
            </a:r>
            <a:r>
              <a:rPr lang="en-US" dirty="0" err="1" smtClean="0"/>
              <a:t>Masterclasses</a:t>
            </a:r>
            <a:r>
              <a:rPr lang="en-US" dirty="0" smtClean="0"/>
              <a:t> Hands On Particle Physics </a:t>
            </a:r>
          </a:p>
          <a:p>
            <a:r>
              <a:rPr lang="en-US" dirty="0" smtClean="0"/>
              <a:t>The Brazilian HEP community wishes to become part of IPPOG in order to greatly improve the dissemination of particle physics nationwide</a:t>
            </a:r>
            <a:endParaRPr lang="en-US" dirty="0"/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CB Meeting #1, Lisbon, 22 April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3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/>
          <a:lstStyle/>
          <a:p>
            <a:r>
              <a:rPr lang="en-US" dirty="0" smtClean="0"/>
              <a:t>Brazilian HEP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16 institutions in 6 different Brazilian states (Brazil has 26 states in total)</a:t>
            </a:r>
          </a:p>
          <a:p>
            <a:r>
              <a:rPr lang="en-US" dirty="0" smtClean="0"/>
              <a:t>120 faculties/researchers</a:t>
            </a:r>
          </a:p>
          <a:p>
            <a:r>
              <a:rPr lang="en-US" dirty="0" smtClean="0"/>
              <a:t>70 graduate students</a:t>
            </a:r>
          </a:p>
          <a:p>
            <a:r>
              <a:rPr lang="en-US" dirty="0" smtClean="0"/>
              <a:t>30 technical staff</a:t>
            </a:r>
          </a:p>
          <a:p>
            <a:r>
              <a:rPr lang="en-US" dirty="0" smtClean="0"/>
              <a:t>Participation in:</a:t>
            </a:r>
          </a:p>
          <a:p>
            <a:pPr lvl="1"/>
            <a:r>
              <a:rPr lang="en-US" dirty="0" smtClean="0"/>
              <a:t>the four LHC large experiments and ALPHA experiment at CERN </a:t>
            </a:r>
          </a:p>
          <a:p>
            <a:pPr lvl="1"/>
            <a:r>
              <a:rPr lang="en-US" dirty="0" smtClean="0"/>
              <a:t>Pierre Auger Observatory and Cherenkov Telescope Array</a:t>
            </a:r>
          </a:p>
          <a:p>
            <a:pPr lvl="1"/>
            <a:r>
              <a:rPr lang="en-US" dirty="0" smtClean="0"/>
              <a:t>neutrino experiments (DUNE, Double </a:t>
            </a:r>
            <a:r>
              <a:rPr lang="en-US" dirty="0" err="1" smtClean="0"/>
              <a:t>Chooz</a:t>
            </a:r>
            <a:r>
              <a:rPr lang="en-US" dirty="0" smtClean="0"/>
              <a:t>, etc.)</a:t>
            </a:r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CB Meeting #1, Lisbon, 22 April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29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Brazilian National Network of High Energy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RENAFAE (</a:t>
            </a:r>
            <a:r>
              <a:rPr lang="en-US" dirty="0" err="1" smtClean="0"/>
              <a:t>Rede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Física</a:t>
            </a:r>
            <a:r>
              <a:rPr lang="en-US" dirty="0" smtClean="0"/>
              <a:t> de </a:t>
            </a:r>
            <a:r>
              <a:rPr lang="en-US" dirty="0" err="1" smtClean="0"/>
              <a:t>Altas</a:t>
            </a:r>
            <a:r>
              <a:rPr lang="en-US" dirty="0" smtClean="0"/>
              <a:t> </a:t>
            </a:r>
            <a:r>
              <a:rPr lang="en-US" dirty="0" err="1" smtClean="0"/>
              <a:t>Energias</a:t>
            </a:r>
            <a:r>
              <a:rPr lang="en-US" dirty="0" smtClean="0"/>
              <a:t>, in Portuguese)</a:t>
            </a:r>
          </a:p>
          <a:p>
            <a:pPr lvl="1"/>
            <a:r>
              <a:rPr lang="en-US" dirty="0" smtClean="0"/>
              <a:t>is a National </a:t>
            </a:r>
            <a:r>
              <a:rPr lang="en-US" dirty="0"/>
              <a:t>N</a:t>
            </a:r>
            <a:r>
              <a:rPr lang="en-US" dirty="0" smtClean="0"/>
              <a:t>etwork officially created by the Brazilian Ministry of Science and Technology in 2008 in order to coordinate the national effort in High Energy Physics</a:t>
            </a:r>
          </a:p>
          <a:p>
            <a:pPr lvl="1"/>
            <a:r>
              <a:rPr lang="en-US" dirty="0" smtClean="0"/>
              <a:t>is composed by ALL Brazilian physicists that work with High Energy Physics</a:t>
            </a:r>
          </a:p>
          <a:p>
            <a:r>
              <a:rPr lang="en-US" dirty="0" smtClean="0"/>
              <a:t>Therefore, RENAFAE is the ideal organization to represent Brazil in IPPOG</a:t>
            </a:r>
          </a:p>
        </p:txBody>
      </p:sp>
      <p:pic>
        <p:nvPicPr>
          <p:cNvPr id="5" name="Picture 4" descr="logoRENAFA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CB Meeting #1, Lisbon, 22 April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0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69162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Brazilian National Network of High Energy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The Brazilian National Network of High Energy Physics (</a:t>
            </a:r>
            <a:r>
              <a:rPr lang="en-US" dirty="0" smtClean="0">
                <a:hlinkClick r:id="rId2"/>
              </a:rPr>
              <a:t>http://mesonpi.cat.cbpf.br/renafae</a:t>
            </a:r>
            <a:r>
              <a:rPr lang="en-US" dirty="0" smtClean="0"/>
              <a:t>) has four main objectives as part of its mission: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promote the scientific and technological advancement of the investigation of the properties of particles and their fundamental interaction</a:t>
            </a:r>
          </a:p>
          <a:p>
            <a:pPr lvl="1"/>
            <a:r>
              <a:rPr lang="en-US" dirty="0" smtClean="0"/>
              <a:t>consolidate and expand research in high-energy physics, expanding scientific training and techniques needed to explore the resulting benefits of the associated developments and their technological implications</a:t>
            </a:r>
          </a:p>
          <a:p>
            <a:pPr lvl="1"/>
            <a:r>
              <a:rPr lang="en-US" dirty="0" smtClean="0"/>
              <a:t>develop a program that mobilizes businesses in Brazil to work on the development of instrumentation of software for the area´s international collaborations</a:t>
            </a:r>
          </a:p>
          <a:p>
            <a:pPr lvl="1"/>
            <a:r>
              <a:rPr lang="en-US" dirty="0" smtClean="0"/>
              <a:t>The Scientific and Technical Committee of </a:t>
            </a:r>
            <a:r>
              <a:rPr lang="en-US" dirty="0" err="1" smtClean="0"/>
              <a:t>Renafae</a:t>
            </a:r>
            <a:r>
              <a:rPr lang="en-US" dirty="0" smtClean="0"/>
              <a:t> (CTC </a:t>
            </a:r>
            <a:r>
              <a:rPr lang="en-US" dirty="0" err="1" smtClean="0"/>
              <a:t>Renafae</a:t>
            </a:r>
            <a:r>
              <a:rPr lang="en-US" dirty="0" smtClean="0"/>
              <a:t>) will coordinate the activities of groups acting in high energy physics and in particular, activities associated with large international collaborations.</a:t>
            </a:r>
            <a:endParaRPr lang="en-US" dirty="0"/>
          </a:p>
        </p:txBody>
      </p:sp>
      <p:pic>
        <p:nvPicPr>
          <p:cNvPr id="4" name="Picture 3" descr="logoRENAFAE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2" y="1"/>
            <a:ext cx="1417638" cy="141763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IPPOG CB Meeting #1, Lisbon, 22 April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8AC08-30D3-3245-9C28-3014024189F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1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 Matters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CC0066"/>
                </a:solidFill>
              </a:rPr>
              <a:t>Endorse incumbent IPPOG Chairs as the IPPOG Chairs</a:t>
            </a:r>
          </a:p>
          <a:p>
            <a:endParaRPr lang="en-US" sz="2400" dirty="0" smtClean="0">
              <a:solidFill>
                <a:srgbClr val="CC0066"/>
              </a:solidFill>
            </a:endParaRPr>
          </a:p>
          <a:p>
            <a:r>
              <a:rPr lang="en-US" sz="2400" dirty="0" smtClean="0">
                <a:solidFill>
                  <a:srgbClr val="CC0066"/>
                </a:solidFill>
              </a:rPr>
              <a:t>Chairperson and Member Representative</a:t>
            </a:r>
          </a:p>
          <a:p>
            <a:endParaRPr lang="en-US" sz="2400" dirty="0" smtClean="0">
              <a:solidFill>
                <a:srgbClr val="CC0066"/>
              </a:solidFill>
            </a:endParaRPr>
          </a:p>
          <a:p>
            <a:r>
              <a:rPr lang="en-US" sz="2400" dirty="0" smtClean="0">
                <a:solidFill>
                  <a:srgbClr val="CC0066"/>
                </a:solidFill>
              </a:rPr>
              <a:t>Addenda to the </a:t>
            </a:r>
            <a:r>
              <a:rPr lang="en-US" sz="2400" dirty="0" err="1" smtClean="0">
                <a:solidFill>
                  <a:srgbClr val="CC0066"/>
                </a:solidFill>
              </a:rPr>
              <a:t>MoU</a:t>
            </a:r>
            <a:r>
              <a:rPr lang="en-US" sz="2400" dirty="0" smtClean="0">
                <a:solidFill>
                  <a:srgbClr val="CC0066"/>
                </a:solidFill>
              </a:rPr>
              <a:t> on the </a:t>
            </a:r>
          </a:p>
          <a:p>
            <a:pPr lvl="1"/>
            <a:r>
              <a:rPr lang="en-US" sz="1800" dirty="0">
                <a:solidFill>
                  <a:srgbClr val="CC0066"/>
                </a:solidFill>
              </a:rPr>
              <a:t>Participation of Scientific </a:t>
            </a:r>
            <a:r>
              <a:rPr lang="en-US" sz="1800" dirty="0" smtClean="0">
                <a:solidFill>
                  <a:srgbClr val="CC0066"/>
                </a:solidFill>
              </a:rPr>
              <a:t>Laboratories</a:t>
            </a:r>
          </a:p>
          <a:p>
            <a:pPr lvl="1"/>
            <a:r>
              <a:rPr lang="en-US" sz="1800" dirty="0">
                <a:solidFill>
                  <a:srgbClr val="CC0066"/>
                </a:solidFill>
              </a:rPr>
              <a:t>Participation of Scientific </a:t>
            </a:r>
            <a:r>
              <a:rPr lang="en-US" sz="1800" dirty="0" smtClean="0">
                <a:solidFill>
                  <a:srgbClr val="CC0066"/>
                </a:solidFill>
              </a:rPr>
              <a:t>Collaborations</a:t>
            </a:r>
          </a:p>
          <a:p>
            <a:pPr lvl="1"/>
            <a:r>
              <a:rPr lang="en-US" sz="1800" dirty="0">
                <a:solidFill>
                  <a:srgbClr val="CC0066"/>
                </a:solidFill>
              </a:rPr>
              <a:t>Participation of </a:t>
            </a:r>
            <a:r>
              <a:rPr lang="en-US" sz="1800" dirty="0" smtClean="0">
                <a:solidFill>
                  <a:srgbClr val="CC0066"/>
                </a:solidFill>
              </a:rPr>
              <a:t>Countries</a:t>
            </a:r>
          </a:p>
          <a:p>
            <a:endParaRPr lang="en-US" sz="2400" dirty="0" smtClean="0">
              <a:solidFill>
                <a:srgbClr val="CC0066"/>
              </a:solidFill>
            </a:endParaRPr>
          </a:p>
          <a:p>
            <a:r>
              <a:rPr lang="en-US" sz="2400" dirty="0" smtClean="0">
                <a:solidFill>
                  <a:srgbClr val="CC0066"/>
                </a:solidFill>
              </a:rPr>
              <a:t>IPPOG Budget 2017</a:t>
            </a:r>
          </a:p>
          <a:p>
            <a:pPr lvl="1"/>
            <a:endParaRPr lang="en-US" dirty="0" smtClean="0">
              <a:solidFill>
                <a:srgbClr val="CC0066"/>
              </a:solidFill>
            </a:endParaRPr>
          </a:p>
          <a:p>
            <a:r>
              <a:rPr lang="en-US" sz="2400" dirty="0" smtClean="0">
                <a:solidFill>
                  <a:srgbClr val="CC0066"/>
                </a:solidFill>
              </a:rPr>
              <a:t>Application from Brazil to join IPPOG</a:t>
            </a:r>
            <a:endParaRPr lang="en-US" sz="2400" dirty="0">
              <a:solidFill>
                <a:srgbClr val="CC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83101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Further interests</a:t>
            </a:r>
            <a:endParaRPr lang="de-DE" sz="1600" dirty="0"/>
          </a:p>
        </p:txBody>
      </p:sp>
      <p:sp>
        <p:nvSpPr>
          <p:cNvPr id="7" name="Rectangle 6"/>
          <p:cNvSpPr/>
          <p:nvPr/>
        </p:nvSpPr>
        <p:spPr>
          <a:xfrm>
            <a:off x="113627" y="945296"/>
            <a:ext cx="87663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Turkey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		Bilge </a:t>
            </a:r>
            <a:r>
              <a:rPr lang="en-US" sz="2000" dirty="0" err="1" smtClean="0">
                <a:solidFill>
                  <a:srgbClr val="132087"/>
                </a:solidFill>
              </a:rPr>
              <a:t>Demirkos</a:t>
            </a:r>
            <a:r>
              <a:rPr lang="en-US" sz="2000" dirty="0" smtClean="0">
                <a:solidFill>
                  <a:srgbClr val="132087"/>
                </a:solidFill>
              </a:rPr>
              <a:t> is coordinating and running </a:t>
            </a:r>
            <a:r>
              <a:rPr lang="en-US" sz="2000" dirty="0" err="1" smtClean="0">
                <a:solidFill>
                  <a:srgbClr val="132087"/>
                </a:solidFill>
              </a:rPr>
              <a:t>Masterclasses</a:t>
            </a:r>
            <a:r>
              <a:rPr lang="en-US" sz="2000" dirty="0" smtClean="0">
                <a:solidFill>
                  <a:srgbClr val="132087"/>
                </a:solidFill>
              </a:rPr>
              <a:t> in Turkey, and is interested to make Turkey a Member in IPPOG.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 smtClean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GSI/FAIR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Yiota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Foka</a:t>
            </a:r>
            <a:r>
              <a:rPr lang="en-US" sz="2000" dirty="0" smtClean="0">
                <a:solidFill>
                  <a:srgbClr val="132087"/>
                </a:solidFill>
              </a:rPr>
              <a:t> is with us here in Lisbon, well known to</a:t>
            </a:r>
            <a:r>
              <a:rPr lang="en-US" sz="2000" dirty="0">
                <a:solidFill>
                  <a:srgbClr val="132087"/>
                </a:solidFill>
              </a:rPr>
              <a:t> </a:t>
            </a:r>
            <a:r>
              <a:rPr lang="en-US" sz="2000" dirty="0" smtClean="0">
                <a:solidFill>
                  <a:srgbClr val="132087"/>
                </a:solidFill>
              </a:rPr>
              <a:t>IPPOG through the ALICE </a:t>
            </a:r>
            <a:r>
              <a:rPr lang="en-US" sz="2000" dirty="0" err="1" smtClean="0">
                <a:solidFill>
                  <a:srgbClr val="132087"/>
                </a:solidFill>
              </a:rPr>
              <a:t>Masterclass</a:t>
            </a:r>
            <a:r>
              <a:rPr lang="en-US" sz="2000" dirty="0" smtClean="0">
                <a:solidFill>
                  <a:srgbClr val="132087"/>
                </a:solidFill>
              </a:rPr>
              <a:t> program, and is interested to bring GSI/FAIR closer to IPPOG.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 smtClean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Belle II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		Toru </a:t>
            </a:r>
            <a:r>
              <a:rPr lang="en-US" sz="2000" dirty="0" err="1" smtClean="0">
                <a:solidFill>
                  <a:srgbClr val="132087"/>
                </a:solidFill>
              </a:rPr>
              <a:t>Iijima</a:t>
            </a:r>
            <a:r>
              <a:rPr lang="en-US" sz="2000" dirty="0" smtClean="0">
                <a:solidFill>
                  <a:srgbClr val="132087"/>
                </a:solidFill>
              </a:rPr>
              <a:t> and </a:t>
            </a:r>
            <a:r>
              <a:rPr lang="en-US" sz="2000" dirty="0" err="1" smtClean="0">
                <a:solidFill>
                  <a:srgbClr val="132087"/>
                </a:solidFill>
              </a:rPr>
              <a:t>Zdenek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 err="1" smtClean="0">
                <a:solidFill>
                  <a:srgbClr val="132087"/>
                </a:solidFill>
              </a:rPr>
              <a:t>Dolezal</a:t>
            </a:r>
            <a:r>
              <a:rPr lang="en-US" sz="2000" dirty="0" smtClean="0">
                <a:solidFill>
                  <a:srgbClr val="132087"/>
                </a:solidFill>
              </a:rPr>
              <a:t> have been joining the</a:t>
            </a:r>
            <a:r>
              <a:rPr lang="en-US" sz="2000" dirty="0">
                <a:solidFill>
                  <a:srgbClr val="132087"/>
                </a:solidFill>
              </a:rPr>
              <a:t> </a:t>
            </a:r>
            <a:r>
              <a:rPr lang="en-US" sz="2000" dirty="0" smtClean="0">
                <a:solidFill>
                  <a:srgbClr val="132087"/>
                </a:solidFill>
              </a:rPr>
              <a:t>previous IPPOG meeting at CERN in November	2016. They are waiting for the final addenda to the	</a:t>
            </a:r>
            <a:r>
              <a:rPr lang="en-US" sz="2000" dirty="0" err="1" smtClean="0">
                <a:solidFill>
                  <a:srgbClr val="132087"/>
                </a:solidFill>
              </a:rPr>
              <a:t>MoU</a:t>
            </a:r>
            <a:r>
              <a:rPr lang="en-US" sz="2000" dirty="0" smtClean="0">
                <a:solidFill>
                  <a:srgbClr val="132087"/>
                </a:solidFill>
              </a:rPr>
              <a:t>, explaining the modalities for Collaborations to join. </a:t>
            </a: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</a:endParaRPr>
          </a:p>
          <a:p>
            <a:pPr marL="1408113" indent="-1560513">
              <a:tabLst>
                <a:tab pos="1255713" algn="l"/>
              </a:tabLst>
            </a:pPr>
            <a:r>
              <a:rPr lang="en-US" sz="2000" b="1" dirty="0" smtClean="0">
                <a:solidFill>
                  <a:srgbClr val="132087"/>
                </a:solidFill>
              </a:rPr>
              <a:t>DUNE </a:t>
            </a:r>
            <a:r>
              <a:rPr lang="mr-IN" sz="2000" dirty="0" smtClean="0">
                <a:solidFill>
                  <a:srgbClr val="132087"/>
                </a:solidFill>
              </a:rPr>
              <a:t>–</a:t>
            </a:r>
            <a:r>
              <a:rPr lang="en-US" sz="2000" dirty="0" smtClean="0">
                <a:solidFill>
                  <a:srgbClr val="132087"/>
                </a:solidFill>
              </a:rPr>
              <a:t> </a:t>
            </a:r>
            <a:r>
              <a:rPr lang="en-US" sz="2000" dirty="0">
                <a:solidFill>
                  <a:srgbClr val="132087"/>
                </a:solidFill>
              </a:rPr>
              <a:t>	</a:t>
            </a:r>
            <a:r>
              <a:rPr lang="en-US" sz="2000" dirty="0" smtClean="0">
                <a:solidFill>
                  <a:srgbClr val="132087"/>
                </a:solidFill>
              </a:rPr>
              <a:t>	Mark Thomson, Spokesperson of DUNE, invited the IPPOG CT to a brownbag lunch at CERN, when DUNE hat its Collaboration meeting in January 2017. DUNE is highly interested in Outreach and IPPOG, but still in an early phase.</a:t>
            </a:r>
            <a:endParaRPr lang="en-US" sz="2000" dirty="0">
              <a:solidFill>
                <a:srgbClr val="132087"/>
              </a:solidFill>
            </a:endParaRP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  <a:hlinkClick r:id="rId2"/>
            </a:endParaRPr>
          </a:p>
          <a:p>
            <a:pPr marL="1408113" indent="-1560513">
              <a:tabLst>
                <a:tab pos="1255713" algn="l"/>
              </a:tabLst>
            </a:pPr>
            <a:endParaRPr lang="en-US" sz="2000" dirty="0">
              <a:solidFill>
                <a:srgbClr val="132087"/>
              </a:solidFill>
              <a:hlinkClick r:id="rId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575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281795"/>
              </p:ext>
            </p:extLst>
          </p:nvPr>
        </p:nvGraphicFramePr>
        <p:xfrm>
          <a:off x="451302" y="178008"/>
          <a:ext cx="8513186" cy="656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82"/>
                <a:gridCol w="5040560"/>
                <a:gridCol w="1512168"/>
                <a:gridCol w="1584176"/>
              </a:tblGrid>
              <a:tr h="3708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Organization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Country/Lab/Experiment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Date</a:t>
                      </a:r>
                      <a:r>
                        <a:rPr lang="en-US" sz="1200" baseline="0" dirty="0" smtClean="0"/>
                        <a:t> signed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NIKHEF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Netherlands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 September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DESY for KET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Germany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 September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Physics Department of University of Oslo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Norway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 October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Portugal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Section for Elementary Particle and Astroparticle Physics of the Swedish Physical Society through the Swedish LHC Consortium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Sweden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CHIPP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Switzerland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Ministry of Education, Science, Research and Sport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Slovak</a:t>
                      </a:r>
                      <a:r>
                        <a:rPr lang="en-US" sz="1200" baseline="0" dirty="0" smtClean="0"/>
                        <a:t> Republic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Institute of Atomic Physics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Romania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17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Helsinki Institute of Physics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Finland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FWO + F.R.S.-FNRS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Belgium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 November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CERN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INFN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Italy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CNRS/IN2P3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France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23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</a:t>
                      </a:r>
                      <a:r>
                        <a:rPr lang="en-US" sz="1200" dirty="0" err="1" smtClean="0"/>
                        <a:t>Henryk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Niewodniczański</a:t>
                      </a:r>
                      <a:r>
                        <a:rPr lang="en-US" sz="1200" dirty="0" smtClean="0"/>
                        <a:t> Institute of Nuclear Physics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Polish Academy of Sciences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Poland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December 2016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CoEPP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Australia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 February 2017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University of Notre Dame on behalf of </a:t>
                      </a:r>
                      <a:r>
                        <a:rPr lang="en-US" sz="1200" dirty="0" err="1" smtClean="0"/>
                        <a:t>Quarknet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 March 2017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825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Candidate Members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TextBox 4"/>
          <p:cNvSpPr txBox="1"/>
          <p:nvPr/>
        </p:nvSpPr>
        <p:spPr>
          <a:xfrm>
            <a:off x="434172" y="908720"/>
            <a:ext cx="7810236" cy="560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66"/>
                </a:solidFill>
              </a:rPr>
              <a:t>IPPOG Members as of the pre-collaboration phase that have not yet signed</a:t>
            </a:r>
            <a:br>
              <a:rPr lang="en-US" dirty="0" smtClean="0">
                <a:solidFill>
                  <a:srgbClr val="CC0066"/>
                </a:solidFill>
              </a:rPr>
            </a:br>
            <a:r>
              <a:rPr lang="en-US" dirty="0" smtClean="0">
                <a:solidFill>
                  <a:srgbClr val="CC0066"/>
                </a:solidFill>
              </a:rPr>
              <a:t>the </a:t>
            </a:r>
            <a:r>
              <a:rPr lang="en-US" dirty="0" err="1" smtClean="0">
                <a:solidFill>
                  <a:srgbClr val="CC0066"/>
                </a:solidFill>
              </a:rPr>
              <a:t>MoU</a:t>
            </a:r>
            <a:r>
              <a:rPr lang="en-US" dirty="0" smtClean="0">
                <a:solidFill>
                  <a:srgbClr val="CC0066"/>
                </a:solidFill>
              </a:rPr>
              <a:t>  automatically are now Candidate Members </a:t>
            </a:r>
            <a:r>
              <a:rPr lang="mr-IN" dirty="0" smtClean="0">
                <a:solidFill>
                  <a:srgbClr val="CC0066"/>
                </a:solidFill>
              </a:rPr>
              <a:t>–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en-US" b="1" dirty="0" smtClean="0">
                <a:solidFill>
                  <a:srgbClr val="CC0066"/>
                </a:solidFill>
              </a:rPr>
              <a:t>until 18 December 2018</a:t>
            </a:r>
            <a:r>
              <a:rPr lang="en-US" dirty="0" smtClean="0">
                <a:solidFill>
                  <a:srgbClr val="CC0066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77933C"/>
                </a:solidFill>
              </a:rPr>
              <a:t>Austria, Bulgaria, </a:t>
            </a:r>
            <a:r>
              <a:rPr lang="en-US" dirty="0">
                <a:solidFill>
                  <a:srgbClr val="77933C"/>
                </a:solidFill>
              </a:rPr>
              <a:t>Czech </a:t>
            </a:r>
            <a:r>
              <a:rPr lang="en-US" dirty="0" smtClean="0">
                <a:solidFill>
                  <a:srgbClr val="77933C"/>
                </a:solidFill>
              </a:rPr>
              <a:t>Republic, Denmark, Greece, Ireland, Israel, Spain, South Africa, UK</a:t>
            </a:r>
          </a:p>
          <a:p>
            <a:endParaRPr lang="en-US" dirty="0">
              <a:solidFill>
                <a:srgbClr val="77933C"/>
              </a:solidFill>
            </a:endParaRPr>
          </a:p>
          <a:p>
            <a:r>
              <a:rPr lang="en-US" dirty="0" smtClean="0">
                <a:solidFill>
                  <a:srgbClr val="77933C"/>
                </a:solidFill>
              </a:rPr>
              <a:t>ATLAS, ALICE,CMS,  </a:t>
            </a:r>
            <a:r>
              <a:rPr lang="en-US" dirty="0" err="1" smtClean="0">
                <a:solidFill>
                  <a:srgbClr val="77933C"/>
                </a:solidFill>
              </a:rPr>
              <a:t>LHCb</a:t>
            </a:r>
            <a:r>
              <a:rPr lang="en-US" dirty="0" smtClean="0">
                <a:solidFill>
                  <a:srgbClr val="77933C"/>
                </a:solidFill>
              </a:rPr>
              <a:t>, TOTEM</a:t>
            </a:r>
          </a:p>
          <a:p>
            <a:endParaRPr lang="en-US" dirty="0">
              <a:solidFill>
                <a:srgbClr val="77933C"/>
              </a:solidFill>
            </a:endParaRPr>
          </a:p>
          <a:p>
            <a:r>
              <a:rPr lang="en-US" dirty="0" smtClean="0">
                <a:solidFill>
                  <a:srgbClr val="77933C"/>
                </a:solidFill>
              </a:rPr>
              <a:t>DESY (as representing itself as a lab)</a:t>
            </a:r>
          </a:p>
          <a:p>
            <a:endParaRPr lang="en-US" dirty="0"/>
          </a:p>
          <a:p>
            <a:pPr lvl="1"/>
            <a:r>
              <a:rPr lang="en-US" sz="1600" dirty="0">
                <a:solidFill>
                  <a:srgbClr val="132087"/>
                </a:solidFill>
              </a:rPr>
              <a:t>3.6 Current IPPOG participants shall join the IPPOG Collaboration </a:t>
            </a:r>
            <a:r>
              <a:rPr lang="en-US" sz="1600" dirty="0" smtClean="0">
                <a:solidFill>
                  <a:srgbClr val="132087"/>
                </a:solidFill>
              </a:rPr>
              <a:t>as Members </a:t>
            </a:r>
            <a:r>
              <a:rPr lang="en-US" sz="1600" dirty="0">
                <a:solidFill>
                  <a:srgbClr val="132087"/>
                </a:solidFill>
              </a:rPr>
              <a:t>through the mechanism set out above in the course of a two-</a:t>
            </a:r>
            <a:r>
              <a:rPr lang="en-US" sz="1600" dirty="0" smtClean="0">
                <a:solidFill>
                  <a:srgbClr val="132087"/>
                </a:solidFill>
              </a:rPr>
              <a:t>year period </a:t>
            </a:r>
            <a:r>
              <a:rPr lang="en-US" sz="1600" dirty="0">
                <a:solidFill>
                  <a:srgbClr val="132087"/>
                </a:solidFill>
              </a:rPr>
              <a:t>from the date of entry into force of this </a:t>
            </a:r>
            <a:r>
              <a:rPr lang="en-US" sz="1600" dirty="0" err="1">
                <a:solidFill>
                  <a:srgbClr val="132087"/>
                </a:solidFill>
              </a:rPr>
              <a:t>MoU</a:t>
            </a:r>
            <a:r>
              <a:rPr lang="en-US" sz="1600" dirty="0">
                <a:solidFill>
                  <a:srgbClr val="132087"/>
                </a:solidFill>
              </a:rPr>
              <a:t>. This period may </a:t>
            </a:r>
            <a:r>
              <a:rPr lang="en-US" sz="1600" dirty="0" smtClean="0">
                <a:solidFill>
                  <a:srgbClr val="132087"/>
                </a:solidFill>
              </a:rPr>
              <a:t>be prolonged </a:t>
            </a:r>
            <a:r>
              <a:rPr lang="en-US" sz="1600" dirty="0">
                <a:solidFill>
                  <a:srgbClr val="132087"/>
                </a:solidFill>
              </a:rPr>
              <a:t>by a decision of the Collaboration Board where justified </a:t>
            </a:r>
            <a:r>
              <a:rPr lang="en-US" sz="1600" dirty="0" smtClean="0">
                <a:solidFill>
                  <a:srgbClr val="132087"/>
                </a:solidFill>
              </a:rPr>
              <a:t>by exceptional </a:t>
            </a:r>
            <a:r>
              <a:rPr lang="en-US" sz="1600" dirty="0">
                <a:solidFill>
                  <a:srgbClr val="132087"/>
                </a:solidFill>
              </a:rPr>
              <a:t>circumstances. During this period, they shall have the status </a:t>
            </a:r>
            <a:r>
              <a:rPr lang="en-US" sz="1600" dirty="0" smtClean="0">
                <a:solidFill>
                  <a:srgbClr val="132087"/>
                </a:solidFill>
              </a:rPr>
              <a:t>of “</a:t>
            </a:r>
            <a:r>
              <a:rPr lang="en-US" sz="1600" dirty="0">
                <a:solidFill>
                  <a:srgbClr val="132087"/>
                </a:solidFill>
              </a:rPr>
              <a:t>Candidate” with the same rights and obligations as Members, except </a:t>
            </a:r>
            <a:r>
              <a:rPr lang="en-US" sz="1600" dirty="0" smtClean="0">
                <a:solidFill>
                  <a:srgbClr val="132087"/>
                </a:solidFill>
              </a:rPr>
              <a:t>as provided </a:t>
            </a:r>
            <a:r>
              <a:rPr lang="en-US" sz="1600" dirty="0">
                <a:solidFill>
                  <a:srgbClr val="132087"/>
                </a:solidFill>
              </a:rPr>
              <a:t>otherwise in this </a:t>
            </a:r>
            <a:r>
              <a:rPr lang="en-US" sz="1600" dirty="0" err="1">
                <a:solidFill>
                  <a:srgbClr val="132087"/>
                </a:solidFill>
              </a:rPr>
              <a:t>MoU</a:t>
            </a:r>
            <a:r>
              <a:rPr lang="en-US" sz="1600" dirty="0" smtClean="0">
                <a:solidFill>
                  <a:srgbClr val="132087"/>
                </a:solidFill>
              </a:rPr>
              <a:t>.</a:t>
            </a:r>
          </a:p>
          <a:p>
            <a:pPr lvl="1"/>
            <a:endParaRPr lang="en-US" sz="1600" b="1" dirty="0">
              <a:solidFill>
                <a:srgbClr val="132087"/>
              </a:solidFill>
            </a:endParaRPr>
          </a:p>
          <a:p>
            <a:pPr lvl="1"/>
            <a:r>
              <a:rPr lang="en-US" sz="1600" b="1" dirty="0" smtClean="0">
                <a:solidFill>
                  <a:srgbClr val="132087"/>
                </a:solidFill>
              </a:rPr>
              <a:t>3.8 </a:t>
            </a:r>
            <a:r>
              <a:rPr lang="en-US" sz="1600" b="1" dirty="0">
                <a:solidFill>
                  <a:srgbClr val="132087"/>
                </a:solidFill>
              </a:rPr>
              <a:t>Candidates shall have no voting rights and no annual membership </a:t>
            </a:r>
            <a:r>
              <a:rPr lang="en-US" sz="1600" b="1" dirty="0" smtClean="0">
                <a:solidFill>
                  <a:srgbClr val="132087"/>
                </a:solidFill>
              </a:rPr>
              <a:t>fees shall </a:t>
            </a:r>
            <a:r>
              <a:rPr lang="en-US" sz="1600" b="1" dirty="0">
                <a:solidFill>
                  <a:srgbClr val="132087"/>
                </a:solidFill>
              </a:rPr>
              <a:t>be due.</a:t>
            </a:r>
          </a:p>
        </p:txBody>
      </p:sp>
    </p:spTree>
    <p:extLst>
      <p:ext uri="{BB962C8B-B14F-4D97-AF65-F5344CB8AC3E}">
        <p14:creationId xmlns:p14="http://schemas.microsoft.com/office/powerpoint/2010/main" val="1329009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endParaRPr lang="en-US" dirty="0"/>
          </a:p>
        </p:txBody>
      </p:sp>
      <p:pic>
        <p:nvPicPr>
          <p:cNvPr id="6" name="Picture 5" descr="IPPOG MoU p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t="11150" r="5199" b="12683"/>
          <a:stretch/>
        </p:blipFill>
        <p:spPr>
          <a:xfrm>
            <a:off x="251520" y="836712"/>
            <a:ext cx="4382984" cy="55446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004048" y="908720"/>
            <a:ext cx="3888432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Will clarify in the </a:t>
            </a:r>
            <a:r>
              <a:rPr lang="en-US" b="1" dirty="0" smtClean="0">
                <a:solidFill>
                  <a:srgbClr val="132087"/>
                </a:solidFill>
              </a:rPr>
              <a:t>upcoming CB </a:t>
            </a:r>
            <a:r>
              <a:rPr lang="en-US" dirty="0" smtClean="0">
                <a:solidFill>
                  <a:srgbClr val="132087"/>
                </a:solidFill>
              </a:rPr>
              <a:t>meeting remaining points and questions raised.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solidFill>
                  <a:srgbClr val="132087"/>
                </a:solidFill>
              </a:rPr>
              <a:t>Addenda to </a:t>
            </a:r>
            <a:r>
              <a:rPr lang="en-US" b="1" dirty="0" err="1" smtClean="0">
                <a:solidFill>
                  <a:srgbClr val="132087"/>
                </a:solidFill>
              </a:rPr>
              <a:t>MoU</a:t>
            </a:r>
            <a:r>
              <a:rPr lang="en-US" b="1" dirty="0" smtClean="0">
                <a:solidFill>
                  <a:srgbClr val="132087"/>
                </a:solidFill>
              </a:rPr>
              <a:t> </a:t>
            </a:r>
            <a:r>
              <a:rPr lang="en-US" dirty="0" smtClean="0">
                <a:solidFill>
                  <a:srgbClr val="132087"/>
                </a:solidFill>
              </a:rPr>
              <a:t>clarify the</a:t>
            </a:r>
            <a:br>
              <a:rPr lang="en-US" dirty="0" smtClean="0">
                <a:solidFill>
                  <a:srgbClr val="132087"/>
                </a:solidFill>
              </a:rPr>
            </a:br>
            <a:r>
              <a:rPr lang="en-US" dirty="0" smtClean="0">
                <a:solidFill>
                  <a:srgbClr val="132087"/>
                </a:solidFill>
              </a:rPr>
              <a:t>expectations we have for Members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Countries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Scientific Collaborations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742950" lvl="1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Laboratories</a:t>
            </a:r>
          </a:p>
          <a:p>
            <a:pPr marL="742950" lvl="1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dirty="0" smtClean="0">
                <a:solidFill>
                  <a:srgbClr val="132087"/>
                </a:solidFill>
              </a:rPr>
              <a:t>A provisionary Budget has been distributed</a:t>
            </a:r>
          </a:p>
          <a:p>
            <a:pPr marL="285750" indent="-285750">
              <a:buFont typeface="Wingdings" charset="2"/>
              <a:buChar char="q"/>
            </a:pPr>
            <a:endParaRPr lang="en-US" dirty="0">
              <a:solidFill>
                <a:srgbClr val="132087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b="1" dirty="0" smtClean="0">
                <a:solidFill>
                  <a:srgbClr val="800000"/>
                </a:solidFill>
              </a:rPr>
              <a:t>Addenda and Budget will be discussed and put forward for a vote.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CB Meeting #1, Lisbon, 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8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CB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9552" y="908720"/>
            <a:ext cx="8352928" cy="5355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32087"/>
                </a:solidFill>
              </a:rPr>
              <a:t>6.5 The first meeting of the Collaboration Board shall be convened by the</a:t>
            </a:r>
          </a:p>
          <a:p>
            <a:r>
              <a:rPr lang="en-US" dirty="0">
                <a:solidFill>
                  <a:srgbClr val="132087"/>
                </a:solidFill>
              </a:rPr>
              <a:t>incumbent IPPOG co-chairs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6.6 The Collaboration Board shall, by a two-thirds majority of the votes cast,</a:t>
            </a:r>
          </a:p>
          <a:p>
            <a:r>
              <a:rPr lang="en-US" dirty="0">
                <a:solidFill>
                  <a:srgbClr val="132087"/>
                </a:solidFill>
              </a:rPr>
              <a:t>elect the Chairperson for a term of office of three years maximum,</a:t>
            </a:r>
          </a:p>
          <a:p>
            <a:r>
              <a:rPr lang="en-US" dirty="0">
                <a:solidFill>
                  <a:srgbClr val="132087"/>
                </a:solidFill>
              </a:rPr>
              <a:t>renewable once by three years maximum. Election shall normally be from</a:t>
            </a:r>
          </a:p>
          <a:p>
            <a:r>
              <a:rPr lang="en-US" dirty="0">
                <a:solidFill>
                  <a:srgbClr val="132087"/>
                </a:solidFill>
              </a:rPr>
              <a:t>among the Representatives, except where so decided by the Collaboration</a:t>
            </a:r>
          </a:p>
          <a:p>
            <a:r>
              <a:rPr lang="en-US" dirty="0">
                <a:solidFill>
                  <a:srgbClr val="132087"/>
                </a:solidFill>
              </a:rPr>
              <a:t>Board by two-thirds majority of the votes cast, from among the Candidate</a:t>
            </a:r>
          </a:p>
          <a:p>
            <a:r>
              <a:rPr lang="en-US" dirty="0">
                <a:solidFill>
                  <a:srgbClr val="132087"/>
                </a:solidFill>
              </a:rPr>
              <a:t>Representatives and the conveners of, or participants in, Working Groups</a:t>
            </a:r>
          </a:p>
          <a:p>
            <a:r>
              <a:rPr lang="en-US" dirty="0">
                <a:solidFill>
                  <a:srgbClr val="132087"/>
                </a:solidFill>
              </a:rPr>
              <a:t>and Activities, it being understood that the candidate(s) for this position</a:t>
            </a:r>
          </a:p>
          <a:p>
            <a:r>
              <a:rPr lang="en-US" dirty="0">
                <a:solidFill>
                  <a:srgbClr val="132087"/>
                </a:solidFill>
              </a:rPr>
              <a:t>shall have an existing affiliation with a Member or a Candidate Member.</a:t>
            </a:r>
          </a:p>
          <a:p>
            <a:r>
              <a:rPr lang="en-US" dirty="0">
                <a:solidFill>
                  <a:srgbClr val="132087"/>
                </a:solidFill>
              </a:rPr>
              <a:t>The Chairperson shall be elected by a two-thirds majority of the votes cast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Playing strictly to these words, Steve and HP are the ‘incumbent IPPOG co-chairs’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The Chair(s) need to be elected in the CB meeting </a:t>
            </a:r>
            <a:r>
              <a:rPr lang="mr-IN" b="1" dirty="0" smtClean="0">
                <a:solidFill>
                  <a:srgbClr val="800000"/>
                </a:solidFill>
              </a:rPr>
              <a:t>–</a:t>
            </a:r>
            <a:r>
              <a:rPr lang="en-US" b="1" dirty="0" smtClean="0">
                <a:solidFill>
                  <a:srgbClr val="800000"/>
                </a:solidFill>
              </a:rPr>
              <a:t> which is on Saturday.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CB Meeting #1, Lisbon, 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370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err="1" smtClean="0"/>
              <a:t>MoU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1</a:t>
            </a:r>
            <a:r>
              <a:rPr lang="en-US" baseline="30000" dirty="0" smtClean="0"/>
              <a:t>st</a:t>
            </a:r>
            <a:r>
              <a:rPr lang="en-US" dirty="0" smtClean="0"/>
              <a:t> CB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520" y="760049"/>
            <a:ext cx="8640960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32087"/>
                </a:solidFill>
              </a:rPr>
              <a:t>3.3 Members (the “Member(s)”) shall appoint a single </a:t>
            </a:r>
            <a:r>
              <a:rPr lang="en-US" dirty="0" smtClean="0">
                <a:solidFill>
                  <a:srgbClr val="132087"/>
                </a:solidFill>
              </a:rPr>
              <a:t>representative (</a:t>
            </a:r>
            <a:r>
              <a:rPr lang="en-US" dirty="0">
                <a:solidFill>
                  <a:srgbClr val="132087"/>
                </a:solidFill>
              </a:rPr>
              <a:t>“Representative”) to serve on the Collaboration Board. Where </a:t>
            </a:r>
            <a:r>
              <a:rPr lang="en-US" dirty="0" smtClean="0">
                <a:solidFill>
                  <a:srgbClr val="132087"/>
                </a:solidFill>
              </a:rPr>
              <a:t>a Representative </a:t>
            </a:r>
            <a:r>
              <a:rPr lang="en-US" dirty="0">
                <a:solidFill>
                  <a:srgbClr val="132087"/>
                </a:solidFill>
              </a:rPr>
              <a:t>is elected as the Chairperson, the Member concerned </a:t>
            </a:r>
            <a:r>
              <a:rPr lang="en-US" dirty="0" smtClean="0">
                <a:solidFill>
                  <a:srgbClr val="132087"/>
                </a:solidFill>
              </a:rPr>
              <a:t>shall appoint </a:t>
            </a:r>
            <a:r>
              <a:rPr lang="en-US" dirty="0">
                <a:solidFill>
                  <a:srgbClr val="132087"/>
                </a:solidFill>
              </a:rPr>
              <a:t>a new Representative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  <a:endParaRPr lang="en-US" b="1" dirty="0">
              <a:solidFill>
                <a:srgbClr val="800000"/>
              </a:solidFill>
            </a:endParaRPr>
          </a:p>
          <a:p>
            <a:endParaRPr lang="en-US" b="1" dirty="0" smtClean="0">
              <a:solidFill>
                <a:srgbClr val="800000"/>
              </a:solidFill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Playing strictly to these words, if HP and Steve shall be confirmed </a:t>
            </a:r>
            <a:r>
              <a:rPr lang="en-US" b="1" dirty="0">
                <a:solidFill>
                  <a:srgbClr val="800000"/>
                </a:solidFill>
              </a:rPr>
              <a:t>o</a:t>
            </a:r>
            <a:r>
              <a:rPr lang="en-US" b="1" dirty="0" smtClean="0">
                <a:solidFill>
                  <a:srgbClr val="800000"/>
                </a:solidFill>
              </a:rPr>
              <a:t>n Saturday, then HP can no longer represent Switzerland, and a new person representing Switzerland will need to be found.</a:t>
            </a:r>
          </a:p>
          <a:p>
            <a:endParaRPr lang="en-US" b="1" dirty="0">
              <a:solidFill>
                <a:srgbClr val="800000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3.5 Members shall cover the cost of travel, accommodation and other expenses</a:t>
            </a:r>
          </a:p>
          <a:p>
            <a:r>
              <a:rPr lang="en-US" dirty="0">
                <a:solidFill>
                  <a:srgbClr val="132087"/>
                </a:solidFill>
              </a:rPr>
              <a:t>incurred in relation to membership, and in general with their participation</a:t>
            </a:r>
          </a:p>
          <a:p>
            <a:r>
              <a:rPr lang="en-US" dirty="0">
                <a:solidFill>
                  <a:srgbClr val="132087"/>
                </a:solidFill>
              </a:rPr>
              <a:t>in the IPPOG Collaboration, and shall not receive financial support from</a:t>
            </a:r>
          </a:p>
          <a:p>
            <a:r>
              <a:rPr lang="en-US" dirty="0">
                <a:solidFill>
                  <a:srgbClr val="132087"/>
                </a:solidFill>
              </a:rPr>
              <a:t>the IPPOG Collaboration, except by a decision of the Collaboration Board</a:t>
            </a:r>
          </a:p>
          <a:p>
            <a:r>
              <a:rPr lang="en-US" dirty="0">
                <a:solidFill>
                  <a:srgbClr val="132087"/>
                </a:solidFill>
              </a:rPr>
              <a:t>where justified by exceptional circumstances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6.3 Each Member, through its Representative, shall have one vote in the</a:t>
            </a:r>
          </a:p>
          <a:p>
            <a:r>
              <a:rPr lang="en-US" dirty="0">
                <a:solidFill>
                  <a:srgbClr val="132087"/>
                </a:solidFill>
              </a:rPr>
              <a:t>Collaboration Board. The Chairperson shall have no vote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</a:p>
          <a:p>
            <a:endParaRPr lang="en-US" dirty="0">
              <a:solidFill>
                <a:srgbClr val="132087"/>
              </a:solidFill>
            </a:endParaRPr>
          </a:p>
          <a:p>
            <a:r>
              <a:rPr lang="en-US" dirty="0">
                <a:solidFill>
                  <a:srgbClr val="132087"/>
                </a:solidFill>
              </a:rPr>
              <a:t>6.9 The cost of travel, accommodation and other expenses necessarily incurred</a:t>
            </a:r>
          </a:p>
          <a:p>
            <a:r>
              <a:rPr lang="en-US" dirty="0">
                <a:solidFill>
                  <a:srgbClr val="132087"/>
                </a:solidFill>
              </a:rPr>
              <a:t>by the Chairperson in the execution of his or her mandate shall be covered</a:t>
            </a:r>
          </a:p>
          <a:p>
            <a:r>
              <a:rPr lang="en-US" dirty="0">
                <a:solidFill>
                  <a:srgbClr val="132087"/>
                </a:solidFill>
              </a:rPr>
              <a:t>by the IPPOG Collaboration</a:t>
            </a:r>
            <a:r>
              <a:rPr lang="en-US" dirty="0" smtClean="0">
                <a:solidFill>
                  <a:srgbClr val="132087"/>
                </a:solidFill>
              </a:rPr>
              <a:t>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754760" cy="360000"/>
          </a:xfrm>
        </p:spPr>
        <p:txBody>
          <a:bodyPr/>
          <a:lstStyle/>
          <a:p>
            <a:r>
              <a:rPr lang="de-CH" smtClean="0"/>
              <a:t>IPPOG CB Meeting #1, Lisbon, 22 April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04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Addenda to the </a:t>
            </a:r>
            <a:r>
              <a:rPr lang="en-US" dirty="0" err="1" smtClean="0"/>
              <a:t>MoU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0A56251-BD2A-9048-A894-ED47CF33A725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noProof="0" smtClean="0"/>
              <a:t>IPPOG CB Meeting #1, Lisbon, 22 April 2017</a:t>
            </a:r>
            <a:endParaRPr lang="en-US" noProof="0"/>
          </a:p>
        </p:txBody>
      </p:sp>
      <p:sp>
        <p:nvSpPr>
          <p:cNvPr id="5" name="Rectangle 4"/>
          <p:cNvSpPr/>
          <p:nvPr/>
        </p:nvSpPr>
        <p:spPr>
          <a:xfrm>
            <a:off x="611560" y="980728"/>
            <a:ext cx="8208912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11881"/>
                </a:solidFill>
              </a:rPr>
              <a:t>ARTICLE 15</a:t>
            </a:r>
          </a:p>
          <a:p>
            <a:pPr algn="ctr"/>
            <a:r>
              <a:rPr lang="en-US" dirty="0" smtClean="0">
                <a:solidFill>
                  <a:srgbClr val="111881"/>
                </a:solidFill>
              </a:rPr>
              <a:t>AMENDMENT</a:t>
            </a:r>
          </a:p>
          <a:p>
            <a:pPr algn="ctr"/>
            <a:endParaRPr lang="en-US" dirty="0">
              <a:solidFill>
                <a:srgbClr val="111881"/>
              </a:solidFill>
            </a:endParaRPr>
          </a:p>
          <a:p>
            <a:pPr marL="627063" indent="-627063"/>
            <a:r>
              <a:rPr lang="en-US" dirty="0">
                <a:solidFill>
                  <a:srgbClr val="111881"/>
                </a:solidFill>
              </a:rPr>
              <a:t>15.1 </a:t>
            </a:r>
            <a:r>
              <a:rPr lang="en-US" dirty="0" smtClean="0">
                <a:solidFill>
                  <a:srgbClr val="111881"/>
                </a:solidFill>
              </a:rPr>
              <a:t>	This </a:t>
            </a:r>
            <a:r>
              <a:rPr lang="en-US" dirty="0" err="1">
                <a:solidFill>
                  <a:srgbClr val="111881"/>
                </a:solidFill>
              </a:rPr>
              <a:t>MoU</a:t>
            </a:r>
            <a:r>
              <a:rPr lang="en-US" dirty="0">
                <a:solidFill>
                  <a:srgbClr val="111881"/>
                </a:solidFill>
              </a:rPr>
              <a:t> may be amended by a decision of the Collaboration Board by </a:t>
            </a:r>
            <a:r>
              <a:rPr lang="en-US" dirty="0" smtClean="0">
                <a:solidFill>
                  <a:srgbClr val="111881"/>
                </a:solidFill>
              </a:rPr>
              <a:t>a two</a:t>
            </a:r>
            <a:r>
              <a:rPr lang="en-US" dirty="0">
                <a:solidFill>
                  <a:srgbClr val="111881"/>
                </a:solidFill>
              </a:rPr>
              <a:t>-thirds majority of the votes cast</a:t>
            </a:r>
            <a:r>
              <a:rPr lang="en-US" dirty="0" smtClean="0">
                <a:solidFill>
                  <a:srgbClr val="111881"/>
                </a:solidFill>
              </a:rPr>
              <a:t>.</a:t>
            </a:r>
          </a:p>
          <a:p>
            <a:pPr marL="627063" indent="-627063"/>
            <a:endParaRPr lang="en-US" dirty="0"/>
          </a:p>
          <a:p>
            <a:r>
              <a:rPr lang="en-US" dirty="0" smtClean="0">
                <a:solidFill>
                  <a:srgbClr val="CC0066"/>
                </a:solidFill>
              </a:rPr>
              <a:t>Amendments specify further how IPPOG deals/handles specific issues, clarify how the </a:t>
            </a:r>
            <a:r>
              <a:rPr lang="en-US" dirty="0" err="1" smtClean="0">
                <a:solidFill>
                  <a:srgbClr val="CC0066"/>
                </a:solidFill>
              </a:rPr>
              <a:t>MoU</a:t>
            </a:r>
            <a:r>
              <a:rPr lang="en-US" dirty="0" smtClean="0">
                <a:solidFill>
                  <a:srgbClr val="CC0066"/>
                </a:solidFill>
              </a:rPr>
              <a:t> is to be interpreted.</a:t>
            </a:r>
          </a:p>
          <a:p>
            <a:r>
              <a:rPr lang="en-US" dirty="0" smtClean="0">
                <a:solidFill>
                  <a:srgbClr val="CC0066"/>
                </a:solidFill>
              </a:rPr>
              <a:t>Amendments can not be in contradiction with the </a:t>
            </a:r>
            <a:r>
              <a:rPr lang="en-US" dirty="0" err="1" smtClean="0">
                <a:solidFill>
                  <a:srgbClr val="CC0066"/>
                </a:solidFill>
              </a:rPr>
              <a:t>MoU</a:t>
            </a:r>
            <a:r>
              <a:rPr lang="en-US" dirty="0" smtClean="0">
                <a:solidFill>
                  <a:srgbClr val="CC0066"/>
                </a:solidFill>
              </a:rPr>
              <a:t> </a:t>
            </a:r>
            <a:r>
              <a:rPr lang="mr-IN" dirty="0" smtClean="0">
                <a:solidFill>
                  <a:srgbClr val="CC0066"/>
                </a:solidFill>
              </a:rPr>
              <a:t>–</a:t>
            </a:r>
            <a:r>
              <a:rPr lang="en-US" dirty="0" smtClean="0">
                <a:solidFill>
                  <a:srgbClr val="CC0066"/>
                </a:solidFill>
              </a:rPr>
              <a:t> if in doubt, the </a:t>
            </a:r>
            <a:r>
              <a:rPr lang="en-US" dirty="0" err="1" smtClean="0">
                <a:solidFill>
                  <a:srgbClr val="CC0066"/>
                </a:solidFill>
              </a:rPr>
              <a:t>MoU</a:t>
            </a:r>
            <a:r>
              <a:rPr lang="en-US" dirty="0" smtClean="0">
                <a:solidFill>
                  <a:srgbClr val="CC0066"/>
                </a:solidFill>
              </a:rPr>
              <a:t> wording prevails. </a:t>
            </a:r>
          </a:p>
          <a:p>
            <a:pPr marL="627063" indent="-627063"/>
            <a:endParaRPr lang="en-US" dirty="0"/>
          </a:p>
          <a:p>
            <a:pPr marL="627063" indent="-627063"/>
            <a:r>
              <a:rPr lang="en-US" dirty="0">
                <a:solidFill>
                  <a:srgbClr val="111881"/>
                </a:solidFill>
              </a:rPr>
              <a:t>15.2 </a:t>
            </a:r>
            <a:r>
              <a:rPr lang="en-US" dirty="0" smtClean="0">
                <a:solidFill>
                  <a:srgbClr val="111881"/>
                </a:solidFill>
              </a:rPr>
              <a:t>	The </a:t>
            </a:r>
            <a:r>
              <a:rPr lang="en-US" dirty="0">
                <a:solidFill>
                  <a:srgbClr val="111881"/>
                </a:solidFill>
              </a:rPr>
              <a:t>amendment of Addenda shall be subject to agreement of </a:t>
            </a:r>
            <a:r>
              <a:rPr lang="en-US" dirty="0" smtClean="0">
                <a:solidFill>
                  <a:srgbClr val="111881"/>
                </a:solidFill>
              </a:rPr>
              <a:t>its signatories.</a:t>
            </a:r>
          </a:p>
          <a:p>
            <a:pPr marL="627063" indent="-627063"/>
            <a:endParaRPr lang="en-US" dirty="0"/>
          </a:p>
          <a:p>
            <a:r>
              <a:rPr lang="en-US" dirty="0" smtClean="0">
                <a:solidFill>
                  <a:srgbClr val="CC0066"/>
                </a:solidFill>
              </a:rPr>
              <a:t>Here, signatories are those directly concerned. E.g. between a Lab and IPPOG, specifying the agreed contributions, etc.</a:t>
            </a:r>
            <a:endParaRPr lang="en-US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1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PPOG Desig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5686</TotalTime>
  <Words>1633</Words>
  <Application>Microsoft Macintosh PowerPoint</Application>
  <PresentationFormat>On-screen Show (4:3)</PresentationFormat>
  <Paragraphs>396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IPPOG Design Master</vt:lpstr>
      <vt:lpstr>PowerPoint Presentation</vt:lpstr>
      <vt:lpstr>PowerPoint Presentation</vt:lpstr>
      <vt:lpstr>CB Matters</vt:lpstr>
      <vt:lpstr>PowerPoint Presentation</vt:lpstr>
      <vt:lpstr>IPPOG Candidate Members</vt:lpstr>
      <vt:lpstr>IPPOG MoU</vt:lpstr>
      <vt:lpstr>IPPOG MoU – 1st CB meeting</vt:lpstr>
      <vt:lpstr>IPPOG MoU – 1st CB meeting</vt:lpstr>
      <vt:lpstr>Addenda to the MoU</vt:lpstr>
      <vt:lpstr>IPPOG Funding</vt:lpstr>
      <vt:lpstr>Member Categories</vt:lpstr>
      <vt:lpstr>Addenda to the MoU</vt:lpstr>
      <vt:lpstr>Addendum_N_countries_draft</vt:lpstr>
      <vt:lpstr>Addendum_NF_annual_membership_fees_countries</vt:lpstr>
      <vt:lpstr>Addendum_NF_annual_membership_fees_countries</vt:lpstr>
      <vt:lpstr>Addendum_SC_scientific_collaborations_draft</vt:lpstr>
      <vt:lpstr>Addendum_SL_scientific_laboratories_draft</vt:lpstr>
      <vt:lpstr>Addenda Templates</vt:lpstr>
      <vt:lpstr>Budget 2017</vt:lpstr>
      <vt:lpstr>Budget – Expected Income</vt:lpstr>
      <vt:lpstr>Budget – In-kind support</vt:lpstr>
      <vt:lpstr>Generic IPPOG preliminary budget</vt:lpstr>
      <vt:lpstr>Accessions to IPPOG</vt:lpstr>
      <vt:lpstr>Expressed interest – Brazil</vt:lpstr>
      <vt:lpstr>Brazilian Application to IPPOG</vt:lpstr>
      <vt:lpstr>Brazilian Application to IPPOG</vt:lpstr>
      <vt:lpstr>Brazilian HEP community</vt:lpstr>
      <vt:lpstr>Brazilian National Network of High Energy Physics</vt:lpstr>
      <vt:lpstr>Brazilian National Network of High Energy Physics</vt:lpstr>
      <vt:lpstr>Further interests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HansPeter Beck</cp:lastModifiedBy>
  <cp:revision>431</cp:revision>
  <cp:lastPrinted>2013-09-20T08:14:08Z</cp:lastPrinted>
  <dcterms:created xsi:type="dcterms:W3CDTF">2011-11-01T11:56:59Z</dcterms:created>
  <dcterms:modified xsi:type="dcterms:W3CDTF">2017-04-22T08:22:36Z</dcterms:modified>
</cp:coreProperties>
</file>