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6" r:id="rId3"/>
    <p:sldId id="268" r:id="rId4"/>
    <p:sldId id="267" r:id="rId5"/>
    <p:sldId id="259" r:id="rId6"/>
    <p:sldId id="263" r:id="rId7"/>
    <p:sldId id="264" r:id="rId8"/>
    <p:sldId id="262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040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3A0F7-A901-2646-BBA8-E91F4400BF7C}" type="datetimeFigureOut">
              <a:rPr lang="en-US" smtClean="0"/>
              <a:t>10/27/17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85F2B-472C-9A46-A8E5-FFB6B9657B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3820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4E027-3A66-354B-8952-33CA4111B5FE}" type="datetimeFigureOut">
              <a:rPr lang="en-US" smtClean="0"/>
              <a:t>10/27/17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3A978-7370-C841-93F4-A91EE2EE8F8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6534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3A978-7370-C841-93F4-A91EE2EE8F8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65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3A978-7370-C841-93F4-A91EE2EE8F8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65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3A978-7370-C841-93F4-A91EE2EE8F8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3597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050C9-3D23-2748-9787-4AD81BB7A5F3}" type="datetime3">
              <a:rPr lang="en-US" smtClean="0"/>
              <a:t>27 October 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5707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05D-8F87-AF46-B582-53FCF455C89E}" type="datetime3">
              <a:rPr lang="en-US" smtClean="0"/>
              <a:t>27 October 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087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8A955-7FAB-9D45-9E97-D8A24160627F}" type="datetime3">
              <a:rPr lang="en-US" smtClean="0"/>
              <a:t>27 October 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5373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nt want th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7" name="Picture 6" descr="ippog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idx="1" hasCustomPrompt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84720" y="274638"/>
            <a:ext cx="6202080" cy="1143000"/>
          </a:xfrm>
        </p:spPr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58DECF-DF73-7E46-8157-65AEC19317D4}" type="datetime3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27 October 2017</a:t>
            </a:fld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IPPOG Meeting Lisbon April 2017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34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D130-4590-444A-B962-B3C6DDBBBFD9}" type="datetime3">
              <a:rPr lang="en-US" smtClean="0"/>
              <a:t>27 October 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938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2EA8-6E5C-D342-BA9A-F1E35ADC6395}" type="datetime3">
              <a:rPr lang="en-US" smtClean="0"/>
              <a:t>27 October 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162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C90A-4C96-8D47-B76A-721C2800E06F}" type="datetime3">
              <a:rPr lang="en-US" smtClean="0"/>
              <a:t>27 October 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18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E021-7E9F-F440-A191-40C68A540DF7}" type="datetime3">
              <a:rPr lang="en-US" smtClean="0"/>
              <a:t>27 October 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52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36213-31D4-D04A-9F99-BC432B2ED19A}" type="datetime3">
              <a:rPr lang="en-US" smtClean="0"/>
              <a:t>27 October 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30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509D-5E42-C741-8E76-34DED0547D70}" type="datetime3">
              <a:rPr lang="en-US" smtClean="0"/>
              <a:t>27 October 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907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8451-1511-944C-B92E-521736E1DC81}" type="datetime3">
              <a:rPr lang="en-US" smtClean="0"/>
              <a:t>27 October 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207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AB9A-ECA6-404C-B383-13D986264294}" type="datetime3">
              <a:rPr lang="en-US" smtClean="0"/>
              <a:t>27 October 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575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8FB43-7E83-6B43-B7AB-E6A30702904B}" type="datetime3">
              <a:rPr lang="en-US" smtClean="0"/>
              <a:t>27 October 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2CB12-4C38-5547-802B-AEA28ADD2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25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IPPOG Meeting Lisbon April 2017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 descr="2012-Jul-04-4_Color_Logo_C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050" y="246682"/>
            <a:ext cx="1152000" cy="1557690"/>
          </a:xfrm>
          <a:prstGeom prst="rect">
            <a:avLst/>
          </a:prstGeom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1097926" y="2383964"/>
            <a:ext cx="7314124" cy="1143000"/>
          </a:xfrm>
          <a:ln>
            <a:solidFill>
              <a:srgbClr val="4F81BD"/>
            </a:solidFill>
          </a:ln>
        </p:spPr>
        <p:txBody>
          <a:bodyPr>
            <a:noAutofit/>
          </a:bodyPr>
          <a:lstStyle/>
          <a:p>
            <a:r>
              <a:rPr lang="fr-FR" sz="2600" dirty="0" smtClean="0"/>
              <a:t>AN INSIDE VIEW FROM IPPOG</a:t>
            </a:r>
            <a:br>
              <a:rPr lang="fr-FR" sz="2600" dirty="0" smtClean="0"/>
            </a:br>
            <a:r>
              <a:rPr lang="fr-FR" sz="2600" dirty="0" err="1" smtClean="0"/>
              <a:t>Advantages</a:t>
            </a:r>
            <a:r>
              <a:rPr lang="fr-FR" sz="2600" dirty="0" smtClean="0"/>
              <a:t> of </a:t>
            </a:r>
            <a:r>
              <a:rPr lang="fr-FR" sz="2600" dirty="0" err="1" smtClean="0"/>
              <a:t>membership</a:t>
            </a:r>
            <a:r>
              <a:rPr lang="fr-FR" sz="2600" dirty="0" smtClean="0"/>
              <a:t> of ALICE in IPPOG</a:t>
            </a:r>
            <a:endParaRPr lang="fr-FR" sz="26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1097926" y="4064549"/>
            <a:ext cx="73141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rgbClr val="0000FF"/>
                </a:solidFill>
              </a:rPr>
              <a:t>Despina Hatzifotiadou</a:t>
            </a:r>
            <a:br>
              <a:rPr lang="fr-FR" sz="2400" dirty="0" smtClean="0">
                <a:solidFill>
                  <a:srgbClr val="0000FF"/>
                </a:solidFill>
              </a:rPr>
            </a:br>
            <a:r>
              <a:rPr lang="fr-FR" sz="2400" dirty="0" smtClean="0">
                <a:solidFill>
                  <a:srgbClr val="0000FF"/>
                </a:solidFill>
              </a:rPr>
              <a:t>INFN </a:t>
            </a:r>
            <a:r>
              <a:rPr lang="fr-FR" sz="2400" dirty="0" err="1" smtClean="0">
                <a:solidFill>
                  <a:srgbClr val="0000FF"/>
                </a:solidFill>
              </a:rPr>
              <a:t>Bologna</a:t>
            </a:r>
            <a:r>
              <a:rPr lang="fr-FR" sz="2400" dirty="0" smtClean="0">
                <a:solidFill>
                  <a:srgbClr val="0000FF"/>
                </a:solidFill>
              </a:rPr>
              <a:t> and CERN </a:t>
            </a:r>
            <a:endParaRPr lang="fr-FR" sz="2400" dirty="0">
              <a:solidFill>
                <a:srgbClr val="0000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591A78A-10AF-5446-9DE9-E3051EC0414A}" type="datetime3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27 October 2017</a:t>
            </a:fld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228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3844" y="1226853"/>
            <a:ext cx="75563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0000FF"/>
                </a:solidFill>
              </a:rPr>
              <a:t>..a bit of </a:t>
            </a:r>
            <a:r>
              <a:rPr lang="fr-FR" sz="2000" dirty="0" err="1" smtClean="0">
                <a:solidFill>
                  <a:srgbClr val="0000FF"/>
                </a:solidFill>
              </a:rPr>
              <a:t>history</a:t>
            </a:r>
            <a:endParaRPr lang="fr-FR" sz="2000" dirty="0" smtClean="0">
              <a:solidFill>
                <a:srgbClr val="0000FF"/>
              </a:solidFill>
            </a:endParaRPr>
          </a:p>
          <a:p>
            <a:endParaRPr lang="fr-FR" sz="2000" dirty="0"/>
          </a:p>
          <a:p>
            <a:pPr marL="285750" indent="-285750">
              <a:buFont typeface="Arial"/>
              <a:buChar char="•"/>
            </a:pPr>
            <a:r>
              <a:rPr lang="fr-FR" sz="2000" dirty="0"/>
              <a:t>F</a:t>
            </a:r>
            <a:r>
              <a:rPr lang="fr-FR" sz="2000" dirty="0" smtClean="0"/>
              <a:t>irst </a:t>
            </a:r>
            <a:r>
              <a:rPr lang="fr-FR" sz="2000" dirty="0" err="1" smtClean="0"/>
              <a:t>heard</a:t>
            </a:r>
            <a:r>
              <a:rPr lang="fr-FR" sz="2000" dirty="0" smtClean="0"/>
              <a:t> of EPPOG </a:t>
            </a:r>
            <a:r>
              <a:rPr lang="fr-FR" sz="2000" dirty="0" err="1" smtClean="0"/>
              <a:t>from</a:t>
            </a:r>
            <a:r>
              <a:rPr lang="fr-FR" sz="2000" dirty="0" smtClean="0"/>
              <a:t> </a:t>
            </a:r>
            <a:r>
              <a:rPr lang="fr-FR" sz="2000" dirty="0" err="1" smtClean="0"/>
              <a:t>Greek</a:t>
            </a:r>
            <a:r>
              <a:rPr lang="fr-FR" sz="2000" dirty="0" smtClean="0"/>
              <a:t> </a:t>
            </a:r>
            <a:r>
              <a:rPr lang="fr-FR" sz="2000" dirty="0" err="1" smtClean="0"/>
              <a:t>representative</a:t>
            </a:r>
            <a:r>
              <a:rPr lang="fr-FR" sz="2000" dirty="0" smtClean="0"/>
              <a:t> Nick </a:t>
            </a:r>
            <a:r>
              <a:rPr lang="fr-FR" sz="2000" dirty="0" err="1" smtClean="0"/>
              <a:t>Trakas</a:t>
            </a:r>
            <a:endParaRPr lang="fr-FR" sz="2000" dirty="0" smtClean="0"/>
          </a:p>
          <a:p>
            <a:pPr marL="285750" indent="-285750">
              <a:buFont typeface="Arial"/>
              <a:buChar char="•"/>
            </a:pPr>
            <a:r>
              <a:rPr lang="fr-FR" sz="2000" dirty="0" smtClean="0"/>
              <a:t>First contact </a:t>
            </a:r>
            <a:r>
              <a:rPr lang="fr-FR" sz="2000" dirty="0" err="1" smtClean="0"/>
              <a:t>with</a:t>
            </a:r>
            <a:r>
              <a:rPr lang="fr-FR" sz="2000" dirty="0" smtClean="0"/>
              <a:t> EPPOG : </a:t>
            </a:r>
            <a:r>
              <a:rPr lang="fr-FR" sz="2000" dirty="0" err="1" smtClean="0"/>
              <a:t>representing</a:t>
            </a:r>
            <a:r>
              <a:rPr lang="fr-FR" sz="2000" dirty="0" smtClean="0"/>
              <a:t> </a:t>
            </a:r>
            <a:r>
              <a:rPr lang="fr-FR" sz="2000" dirty="0" err="1" smtClean="0"/>
              <a:t>Yiota</a:t>
            </a:r>
            <a:r>
              <a:rPr lang="fr-FR" sz="2000" dirty="0" smtClean="0"/>
              <a:t> </a:t>
            </a:r>
            <a:r>
              <a:rPr lang="fr-FR" sz="2000" dirty="0" err="1" smtClean="0"/>
              <a:t>Foka</a:t>
            </a:r>
            <a:r>
              <a:rPr lang="fr-FR" sz="2000" dirty="0" smtClean="0"/>
              <a:t> (ALICE) </a:t>
            </a:r>
            <a:r>
              <a:rPr lang="fr-FR" sz="2000" dirty="0" err="1" smtClean="0"/>
              <a:t>at</a:t>
            </a:r>
            <a:r>
              <a:rPr lang="fr-FR" sz="2000" dirty="0" smtClean="0"/>
              <a:t> CERN </a:t>
            </a:r>
            <a:r>
              <a:rPr lang="fr-FR" sz="2000" dirty="0" err="1" smtClean="0"/>
              <a:t>autumn</a:t>
            </a:r>
            <a:r>
              <a:rPr lang="fr-FR" sz="2000" dirty="0" smtClean="0"/>
              <a:t> Meeting</a:t>
            </a:r>
            <a:endParaRPr lang="fr-FR" sz="2000" dirty="0"/>
          </a:p>
          <a:p>
            <a:pPr marL="342900" indent="-342900">
              <a:buFont typeface="Arial"/>
              <a:buChar char="•"/>
            </a:pPr>
            <a:r>
              <a:rPr lang="fr-FR" sz="2000" dirty="0" err="1" smtClean="0"/>
              <a:t>Liked</a:t>
            </a:r>
            <a:r>
              <a:rPr lang="fr-FR" sz="2000" dirty="0" smtClean="0"/>
              <a:t> </a:t>
            </a:r>
            <a:r>
              <a:rPr lang="fr-FR" sz="2000" dirty="0" err="1" smtClean="0"/>
              <a:t>very</a:t>
            </a:r>
            <a:r>
              <a:rPr lang="fr-FR" sz="2000" dirty="0" smtClean="0"/>
              <a:t> </a:t>
            </a:r>
            <a:r>
              <a:rPr lang="fr-FR" sz="2000" dirty="0" err="1" smtClean="0"/>
              <a:t>much</a:t>
            </a:r>
            <a:r>
              <a:rPr lang="fr-FR" sz="2000" dirty="0" smtClean="0"/>
              <a:t> the concept of </a:t>
            </a:r>
            <a:r>
              <a:rPr lang="fr-FR" sz="2000" dirty="0" err="1" smtClean="0"/>
              <a:t>masterclasses</a:t>
            </a:r>
            <a:endParaRPr lang="fr-FR" sz="2000" dirty="0" smtClean="0"/>
          </a:p>
          <a:p>
            <a:pPr marL="342900" indent="-342900">
              <a:buFont typeface="Arial"/>
              <a:buChar char="•"/>
            </a:pPr>
            <a:r>
              <a:rPr lang="fr-FR" sz="2000" dirty="0" err="1" smtClean="0"/>
              <a:t>Participated</a:t>
            </a:r>
            <a:r>
              <a:rPr lang="fr-FR" sz="2000" dirty="0" smtClean="0"/>
              <a:t> in OPAL </a:t>
            </a:r>
            <a:r>
              <a:rPr lang="fr-FR" sz="2000" dirty="0" err="1" smtClean="0"/>
              <a:t>masterclass</a:t>
            </a:r>
            <a:r>
              <a:rPr lang="fr-FR" sz="2000" dirty="0" smtClean="0"/>
              <a:t> </a:t>
            </a:r>
            <a:r>
              <a:rPr lang="fr-FR" sz="2000" dirty="0" err="1" smtClean="0"/>
              <a:t>at</a:t>
            </a:r>
            <a:r>
              <a:rPr lang="fr-FR" sz="2000" dirty="0" smtClean="0"/>
              <a:t> CERN</a:t>
            </a:r>
          </a:p>
          <a:p>
            <a:pPr marL="342900" indent="-342900">
              <a:buFont typeface="Arial"/>
              <a:buChar char="•"/>
            </a:pPr>
            <a:endParaRPr lang="fr-FR" sz="2000" dirty="0">
              <a:solidFill>
                <a:srgbClr val="0000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fr-FR" sz="2000" dirty="0" err="1" smtClean="0">
                <a:solidFill>
                  <a:srgbClr val="0000FF"/>
                </a:solidFill>
              </a:rPr>
              <a:t>member</a:t>
            </a:r>
            <a:r>
              <a:rPr lang="fr-FR" sz="2000" dirty="0" smtClean="0">
                <a:solidFill>
                  <a:srgbClr val="0000FF"/>
                </a:solidFill>
              </a:rPr>
              <a:t> of EPPOG / </a:t>
            </a:r>
            <a:r>
              <a:rPr lang="fr-FR" sz="2000" dirty="0">
                <a:solidFill>
                  <a:srgbClr val="0000FF"/>
                </a:solidFill>
              </a:rPr>
              <a:t>IPPOG </a:t>
            </a:r>
            <a:r>
              <a:rPr lang="fr-FR" sz="2000" dirty="0" err="1">
                <a:solidFill>
                  <a:srgbClr val="0000FF"/>
                </a:solidFill>
              </a:rPr>
              <a:t>since</a:t>
            </a:r>
            <a:r>
              <a:rPr lang="fr-FR" sz="2000" dirty="0">
                <a:solidFill>
                  <a:srgbClr val="0000FF"/>
                </a:solidFill>
              </a:rPr>
              <a:t> 2009 </a:t>
            </a:r>
            <a:r>
              <a:rPr lang="fr-FR" sz="2000" dirty="0" err="1" smtClean="0">
                <a:solidFill>
                  <a:srgbClr val="0000FF"/>
                </a:solidFill>
              </a:rPr>
              <a:t>representing</a:t>
            </a:r>
            <a:r>
              <a:rPr lang="fr-FR" sz="2000" dirty="0" smtClean="0">
                <a:solidFill>
                  <a:srgbClr val="0000FF"/>
                </a:solidFill>
              </a:rPr>
              <a:t> ALICE</a:t>
            </a:r>
          </a:p>
          <a:p>
            <a:r>
              <a:rPr lang="fr-FR" sz="2000" dirty="0" smtClean="0">
                <a:solidFill>
                  <a:srgbClr val="0000FF"/>
                </a:solidFill>
              </a:rPr>
              <a:t>     (ALICE </a:t>
            </a:r>
            <a:r>
              <a:rPr lang="fr-FR" sz="2000" dirty="0" err="1">
                <a:solidFill>
                  <a:srgbClr val="0000FF"/>
                </a:solidFill>
              </a:rPr>
              <a:t>outreach</a:t>
            </a:r>
            <a:r>
              <a:rPr lang="fr-FR" sz="2000" dirty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coordinator</a:t>
            </a:r>
            <a:r>
              <a:rPr lang="fr-FR" sz="2000" dirty="0" smtClean="0">
                <a:solidFill>
                  <a:srgbClr val="0000FF"/>
                </a:solidFill>
              </a:rPr>
              <a:t>) </a:t>
            </a:r>
            <a:endParaRPr lang="fr-FR" sz="2000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2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4FD-2EA6-7441-B5B7-1ED83BE677CE}" type="datetime3">
              <a:rPr lang="en-US" smtClean="0"/>
              <a:t>27 October 2017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708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39146" y="946158"/>
            <a:ext cx="6103378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>
                <a:solidFill>
                  <a:srgbClr val="0000FF"/>
                </a:solidFill>
              </a:rPr>
              <a:t>Benefits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from</a:t>
            </a:r>
            <a:r>
              <a:rPr lang="fr-FR" sz="2000" dirty="0" smtClean="0">
                <a:solidFill>
                  <a:srgbClr val="0000FF"/>
                </a:solidFill>
              </a:rPr>
              <a:t> IPPOG</a:t>
            </a:r>
          </a:p>
          <a:p>
            <a:endParaRPr lang="fr-FR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In</a:t>
            </a:r>
            <a:r>
              <a:rPr lang="en-GB" sz="2000" dirty="0" err="1" smtClean="0"/>
              <a:t>spiration</a:t>
            </a:r>
            <a:r>
              <a:rPr lang="en-GB" sz="2000" dirty="0" smtClean="0"/>
              <a:t> and ideas</a:t>
            </a:r>
          </a:p>
          <a:p>
            <a:pPr marL="342900" indent="-342900">
              <a:buFont typeface="Arial"/>
              <a:buChar char="•"/>
            </a:pPr>
            <a:r>
              <a:rPr lang="fr-FR" sz="2000" dirty="0" smtClean="0"/>
              <a:t>Sharing of news</a:t>
            </a:r>
            <a:endParaRPr lang="fr-FR" sz="2000" dirty="0"/>
          </a:p>
          <a:p>
            <a:pPr marL="342900" indent="-342900">
              <a:buFont typeface="Arial"/>
              <a:buChar char="•"/>
            </a:pPr>
            <a:r>
              <a:rPr lang="fr-FR" sz="2000" dirty="0" err="1" smtClean="0"/>
              <a:t>Material</a:t>
            </a:r>
            <a:r>
              <a:rPr lang="fr-FR" sz="2000" dirty="0" smtClean="0"/>
              <a:t> (IPPOG </a:t>
            </a:r>
            <a:r>
              <a:rPr lang="fr-FR" sz="2000" dirty="0" err="1" smtClean="0"/>
              <a:t>database</a:t>
            </a:r>
            <a:r>
              <a:rPr lang="fr-FR" sz="2000" dirty="0" smtClean="0"/>
              <a:t>)</a:t>
            </a:r>
          </a:p>
          <a:p>
            <a:pPr marL="342900" indent="-342900">
              <a:buFont typeface="Arial"/>
              <a:buChar char="•"/>
            </a:pPr>
            <a:r>
              <a:rPr lang="fr-FR" sz="2000" dirty="0" err="1" smtClean="0"/>
              <a:t>Deeper</a:t>
            </a:r>
            <a:r>
              <a:rPr lang="fr-FR" sz="2000" dirty="0" smtClean="0"/>
              <a:t> </a:t>
            </a:r>
            <a:r>
              <a:rPr lang="fr-FR" sz="2000" dirty="0" err="1" smtClean="0"/>
              <a:t>understanding</a:t>
            </a:r>
            <a:r>
              <a:rPr lang="fr-FR" sz="2000" dirty="0" smtClean="0"/>
              <a:t> of </a:t>
            </a:r>
            <a:r>
              <a:rPr lang="fr-FR" sz="2000" dirty="0" err="1" smtClean="0"/>
              <a:t>physics</a:t>
            </a:r>
            <a:r>
              <a:rPr lang="fr-FR" sz="2000" dirty="0" smtClean="0"/>
              <a:t> </a:t>
            </a:r>
            <a:r>
              <a:rPr lang="fr-FR" sz="2000" dirty="0" err="1" smtClean="0"/>
              <a:t>topics</a:t>
            </a:r>
            <a:r>
              <a:rPr lang="fr-FR" sz="2000" dirty="0" smtClean="0"/>
              <a:t> (</a:t>
            </a:r>
            <a:r>
              <a:rPr lang="fr-FR" sz="2000" dirty="0" err="1" smtClean="0"/>
              <a:t>Higgs</a:t>
            </a:r>
            <a:r>
              <a:rPr lang="fr-FR" sz="2000" dirty="0" smtClean="0"/>
              <a:t>,</a:t>
            </a:r>
            <a:r>
              <a:rPr lang="en-US" sz="2000" dirty="0" smtClean="0"/>
              <a:t>…)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Stimulating discussions</a:t>
            </a:r>
            <a:endParaRPr lang="fr-FR" sz="2000" dirty="0"/>
          </a:p>
          <a:p>
            <a:pPr marL="342900" indent="-342900">
              <a:buFont typeface="Arial"/>
              <a:buChar char="•"/>
            </a:pPr>
            <a:r>
              <a:rPr lang="fr-FR" sz="2000" dirty="0" smtClean="0"/>
              <a:t>Networking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F</a:t>
            </a:r>
            <a:r>
              <a:rPr lang="fr-FR" sz="2000" dirty="0" err="1" smtClean="0"/>
              <a:t>riends</a:t>
            </a:r>
            <a:endParaRPr lang="fr-FR" sz="2000" dirty="0" smtClean="0"/>
          </a:p>
          <a:p>
            <a:endParaRPr lang="fr-FR" sz="2000" dirty="0"/>
          </a:p>
          <a:p>
            <a:r>
              <a:rPr lang="fr-FR" sz="2000" dirty="0" err="1" smtClean="0">
                <a:solidFill>
                  <a:srgbClr val="0000FF"/>
                </a:solidFill>
              </a:rPr>
              <a:t>At</a:t>
            </a:r>
            <a:r>
              <a:rPr lang="fr-FR" sz="2000" dirty="0" smtClean="0">
                <a:solidFill>
                  <a:srgbClr val="0000FF"/>
                </a:solidFill>
              </a:rPr>
              <a:t> CERN</a:t>
            </a:r>
            <a:r>
              <a:rPr lang="fr-FR" sz="2000" dirty="0">
                <a:solidFill>
                  <a:srgbClr val="0000FF"/>
                </a:solidFill>
              </a:rPr>
              <a:t>, </a:t>
            </a:r>
            <a:r>
              <a:rPr lang="fr-FR" sz="2000" dirty="0" err="1" smtClean="0">
                <a:solidFill>
                  <a:srgbClr val="0000FF"/>
                </a:solidFill>
              </a:rPr>
              <a:t>we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hold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monthly</a:t>
            </a:r>
            <a:r>
              <a:rPr lang="fr-FR" sz="2000" dirty="0" smtClean="0">
                <a:solidFill>
                  <a:srgbClr val="0000FF"/>
                </a:solidFill>
              </a:rPr>
              <a:t> LOG meetings</a:t>
            </a:r>
          </a:p>
          <a:p>
            <a:r>
              <a:rPr lang="fr-FR" sz="2000" dirty="0" smtClean="0">
                <a:solidFill>
                  <a:srgbClr val="0000FF"/>
                </a:solidFill>
              </a:rPr>
              <a:t>LOG : LHC </a:t>
            </a:r>
            <a:r>
              <a:rPr lang="fr-FR" sz="2000" dirty="0" err="1">
                <a:solidFill>
                  <a:srgbClr val="0000FF"/>
                </a:solidFill>
              </a:rPr>
              <a:t>Outreach</a:t>
            </a:r>
            <a:r>
              <a:rPr lang="fr-FR" sz="2000" dirty="0">
                <a:solidFill>
                  <a:srgbClr val="0000FF"/>
                </a:solidFill>
              </a:rPr>
              <a:t> </a:t>
            </a:r>
            <a:r>
              <a:rPr lang="fr-FR" sz="2000" dirty="0" smtClean="0">
                <a:solidFill>
                  <a:srgbClr val="0000FF"/>
                </a:solidFill>
              </a:rPr>
              <a:t>Group</a:t>
            </a:r>
          </a:p>
          <a:p>
            <a:endParaRPr lang="fr-FR" sz="2000" dirty="0">
              <a:solidFill>
                <a:srgbClr val="0000FF"/>
              </a:solidFill>
            </a:endParaRPr>
          </a:p>
          <a:p>
            <a:r>
              <a:rPr lang="fr-FR" sz="2000" dirty="0" smtClean="0">
                <a:solidFill>
                  <a:srgbClr val="0000FF"/>
                </a:solidFill>
              </a:rPr>
              <a:t>IPPOG </a:t>
            </a:r>
            <a:r>
              <a:rPr lang="fr-FR" sz="2000" dirty="0" err="1" smtClean="0">
                <a:solidFill>
                  <a:srgbClr val="0000FF"/>
                </a:solidFill>
              </a:rPr>
              <a:t>is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obviously</a:t>
            </a:r>
            <a:r>
              <a:rPr lang="fr-FR" sz="2000" dirty="0" smtClean="0">
                <a:solidFill>
                  <a:srgbClr val="0000FF"/>
                </a:solidFill>
              </a:rPr>
              <a:t> a </a:t>
            </a:r>
            <a:r>
              <a:rPr lang="fr-FR" sz="2000" dirty="0" err="1" smtClean="0">
                <a:solidFill>
                  <a:srgbClr val="0000FF"/>
                </a:solidFill>
              </a:rPr>
              <a:t>much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wider</a:t>
            </a:r>
            <a:r>
              <a:rPr lang="fr-FR" sz="2000" dirty="0" smtClean="0">
                <a:solidFill>
                  <a:srgbClr val="0000FF"/>
                </a:solidFill>
              </a:rPr>
              <a:t> and </a:t>
            </a:r>
            <a:r>
              <a:rPr lang="fr-FR" sz="2000" dirty="0" err="1" smtClean="0">
                <a:solidFill>
                  <a:srgbClr val="0000FF"/>
                </a:solidFill>
              </a:rPr>
              <a:t>much</a:t>
            </a:r>
            <a:r>
              <a:rPr lang="fr-FR" sz="2000" dirty="0" smtClean="0">
                <a:solidFill>
                  <a:srgbClr val="0000FF"/>
                </a:solidFill>
              </a:rPr>
              <a:t> more diverse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N</a:t>
            </a:r>
            <a:r>
              <a:rPr lang="fr-FR" sz="2000" dirty="0" err="1" smtClean="0">
                <a:solidFill>
                  <a:srgbClr val="0000FF"/>
                </a:solidFill>
              </a:rPr>
              <a:t>etwork</a:t>
            </a:r>
            <a:r>
              <a:rPr lang="fr-FR" sz="2000" dirty="0" smtClean="0">
                <a:solidFill>
                  <a:srgbClr val="0000FF"/>
                </a:solidFill>
              </a:rPr>
              <a:t>, and </a:t>
            </a:r>
            <a:r>
              <a:rPr lang="fr-FR" sz="2000" dirty="0" err="1" smtClean="0">
                <a:solidFill>
                  <a:srgbClr val="0000FF"/>
                </a:solidFill>
              </a:rPr>
              <a:t>our</a:t>
            </a:r>
            <a:r>
              <a:rPr lang="fr-FR" sz="2000" dirty="0" smtClean="0">
                <a:solidFill>
                  <a:srgbClr val="0000FF"/>
                </a:solidFill>
              </a:rPr>
              <a:t> interaction </a:t>
            </a:r>
            <a:r>
              <a:rPr lang="fr-FR" sz="2000" dirty="0" err="1" smtClean="0">
                <a:solidFill>
                  <a:srgbClr val="0000FF"/>
                </a:solidFill>
              </a:rPr>
              <a:t>is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enriching</a:t>
            </a:r>
            <a:r>
              <a:rPr lang="fr-FR" sz="2000" dirty="0" smtClean="0">
                <a:solidFill>
                  <a:srgbClr val="0000FF"/>
                </a:solidFill>
              </a:rPr>
              <a:t> for all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3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FE81-6DE1-8443-8B13-DBD7F71038A0}" type="datetime3">
              <a:rPr lang="en-US" smtClean="0"/>
              <a:t>27 October 2017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483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4237" y="1792873"/>
            <a:ext cx="620193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2000" dirty="0"/>
          </a:p>
          <a:p>
            <a:r>
              <a:rPr lang="fr-FR" sz="2000" dirty="0" err="1" smtClean="0">
                <a:solidFill>
                  <a:srgbClr val="0000FF"/>
                </a:solidFill>
              </a:rPr>
              <a:t>Some</a:t>
            </a:r>
            <a:r>
              <a:rPr lang="fr-FR" sz="2000" dirty="0" smtClean="0">
                <a:solidFill>
                  <a:srgbClr val="0000FF"/>
                </a:solidFill>
              </a:rPr>
              <a:t> of the IPPOG </a:t>
            </a:r>
            <a:r>
              <a:rPr lang="fr-FR" sz="2000" dirty="0" err="1" smtClean="0">
                <a:solidFill>
                  <a:srgbClr val="0000FF"/>
                </a:solidFill>
              </a:rPr>
              <a:t>activities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with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great</a:t>
            </a:r>
            <a:r>
              <a:rPr lang="fr-FR" sz="2000" dirty="0" smtClean="0">
                <a:solidFill>
                  <a:srgbClr val="0000FF"/>
                </a:solidFill>
              </a:rPr>
              <a:t> impact / </a:t>
            </a:r>
            <a:r>
              <a:rPr lang="fr-FR" sz="2000" dirty="0" err="1" smtClean="0">
                <a:solidFill>
                  <a:srgbClr val="0000FF"/>
                </a:solidFill>
              </a:rPr>
              <a:t>potential</a:t>
            </a:r>
            <a:endParaRPr lang="fr-FR" sz="2000" dirty="0" smtClean="0">
              <a:solidFill>
                <a:srgbClr val="0000FF"/>
              </a:solidFill>
            </a:endParaRPr>
          </a:p>
          <a:p>
            <a:endParaRPr lang="fr-FR" sz="2000" dirty="0"/>
          </a:p>
          <a:p>
            <a:pPr marL="342900" indent="-342900">
              <a:buFont typeface="Arial"/>
              <a:buChar char="•"/>
            </a:pPr>
            <a:r>
              <a:rPr lang="fr-FR" sz="2000" dirty="0" err="1" smtClean="0"/>
              <a:t>Masterclasses</a:t>
            </a:r>
            <a:r>
              <a:rPr lang="fr-FR" sz="2000" dirty="0" smtClean="0"/>
              <a:t> in </a:t>
            </a:r>
            <a:r>
              <a:rPr lang="fr-FR" sz="2000" dirty="0" err="1" smtClean="0"/>
              <a:t>particle</a:t>
            </a:r>
            <a:r>
              <a:rPr lang="fr-FR" sz="2000" dirty="0" smtClean="0"/>
              <a:t> </a:t>
            </a:r>
            <a:r>
              <a:rPr lang="fr-FR" sz="2000" smtClean="0"/>
              <a:t>physics</a:t>
            </a:r>
            <a:endParaRPr lang="fr-FR" sz="2000" dirty="0" smtClean="0"/>
          </a:p>
          <a:p>
            <a:pPr marL="342900" indent="-342900">
              <a:buFont typeface="Arial"/>
              <a:buChar char="•"/>
            </a:pPr>
            <a:r>
              <a:rPr lang="fr-FR" sz="2000" dirty="0" smtClean="0"/>
              <a:t>IPPOG and </a:t>
            </a:r>
            <a:r>
              <a:rPr lang="fr-FR" sz="2000" dirty="0" err="1" smtClean="0"/>
              <a:t>particle</a:t>
            </a:r>
            <a:r>
              <a:rPr lang="fr-FR" sz="2000" dirty="0" smtClean="0"/>
              <a:t> </a:t>
            </a:r>
            <a:r>
              <a:rPr lang="fr-FR" sz="2000" dirty="0" err="1" smtClean="0"/>
              <a:t>physics</a:t>
            </a:r>
            <a:r>
              <a:rPr lang="fr-FR" sz="2000" dirty="0" smtClean="0"/>
              <a:t> </a:t>
            </a:r>
            <a:r>
              <a:rPr lang="fr-FR" sz="2000" dirty="0" err="1" smtClean="0"/>
              <a:t>outreach</a:t>
            </a:r>
            <a:r>
              <a:rPr lang="fr-FR" sz="2000" dirty="0" smtClean="0"/>
              <a:t> in </a:t>
            </a:r>
            <a:r>
              <a:rPr lang="fr-FR" sz="2000" dirty="0" err="1" smtClean="0"/>
              <a:t>conferences</a:t>
            </a:r>
            <a:endParaRPr lang="fr-FR" sz="2000" dirty="0"/>
          </a:p>
          <a:p>
            <a:pPr marL="342900" indent="-342900">
              <a:buFont typeface="Arial"/>
              <a:buChar char="•"/>
            </a:pPr>
            <a:r>
              <a:rPr lang="fr-FR" sz="2000" dirty="0" err="1" smtClean="0"/>
              <a:t>Cosmic</a:t>
            </a:r>
            <a:r>
              <a:rPr lang="fr-FR" sz="2000" dirty="0" smtClean="0"/>
              <a:t> rays </a:t>
            </a:r>
            <a:r>
              <a:rPr lang="fr-FR" sz="2000" dirty="0" err="1" smtClean="0"/>
              <a:t>going</a:t>
            </a:r>
            <a:r>
              <a:rPr lang="fr-FR" sz="2000" dirty="0" smtClean="0"/>
              <a:t> global</a:t>
            </a:r>
          </a:p>
          <a:p>
            <a:pPr marL="342900" indent="-342900">
              <a:buFont typeface="Arial"/>
              <a:buChar char="•"/>
            </a:pPr>
            <a:endParaRPr lang="fr-FR" sz="2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4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4028-5969-874B-B529-173CB0A7A1B2}" type="datetime3">
              <a:rPr lang="en-US" smtClean="0"/>
              <a:t>27 October 2017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1281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smtClean="0"/>
              <a:t>First version of </a:t>
            </a:r>
            <a:r>
              <a:rPr lang="fr-FR" sz="2000" dirty="0" err="1" smtClean="0"/>
              <a:t>strange</a:t>
            </a:r>
            <a:r>
              <a:rPr lang="fr-FR" sz="2000" dirty="0" smtClean="0"/>
              <a:t> </a:t>
            </a:r>
            <a:r>
              <a:rPr lang="fr-FR" sz="2000" dirty="0" err="1" smtClean="0"/>
              <a:t>particles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</a:t>
            </a:r>
            <a:endParaRPr lang="fr-FR" sz="2000" dirty="0" smtClean="0"/>
          </a:p>
          <a:p>
            <a:r>
              <a:rPr lang="fr-FR" sz="2000" dirty="0" smtClean="0"/>
              <a:t>Second version of </a:t>
            </a:r>
            <a:r>
              <a:rPr lang="fr-FR" sz="2000" dirty="0" err="1" smtClean="0"/>
              <a:t>strange</a:t>
            </a:r>
            <a:r>
              <a:rPr lang="fr-FR" sz="2000" dirty="0" smtClean="0"/>
              <a:t> </a:t>
            </a:r>
            <a:r>
              <a:rPr lang="fr-FR" sz="2000" dirty="0" err="1" smtClean="0"/>
              <a:t>particles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</a:t>
            </a:r>
            <a:endParaRPr lang="fr-FR" sz="2000" dirty="0" smtClean="0"/>
          </a:p>
          <a:p>
            <a:r>
              <a:rPr lang="fr-FR" sz="2000" dirty="0" smtClean="0"/>
              <a:t>R</a:t>
            </a:r>
            <a:r>
              <a:rPr lang="fr-FR" sz="2000" baseline="-25000" dirty="0" smtClean="0"/>
              <a:t>AA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</a:t>
            </a:r>
            <a:endParaRPr lang="fr-FR" sz="2000" dirty="0" smtClean="0"/>
          </a:p>
          <a:p>
            <a:endParaRPr lang="fr-FR" sz="2000" dirty="0"/>
          </a:p>
          <a:p>
            <a:r>
              <a:rPr lang="fr-FR" sz="2000" dirty="0" err="1" smtClean="0"/>
              <a:t>Diploma</a:t>
            </a:r>
            <a:r>
              <a:rPr lang="fr-FR" sz="2000" dirty="0" smtClean="0"/>
              <a:t> </a:t>
            </a:r>
            <a:r>
              <a:rPr lang="fr-FR" sz="2000" dirty="0" err="1" smtClean="0"/>
              <a:t>thesis</a:t>
            </a:r>
            <a:r>
              <a:rPr lang="fr-FR" sz="2000" dirty="0" smtClean="0"/>
              <a:t> </a:t>
            </a:r>
            <a:r>
              <a:rPr lang="fr-FR" sz="2000" dirty="0" err="1" smtClean="0"/>
              <a:t>based</a:t>
            </a:r>
            <a:r>
              <a:rPr lang="fr-FR" sz="2000" dirty="0" smtClean="0"/>
              <a:t> on </a:t>
            </a:r>
            <a:r>
              <a:rPr lang="fr-FR" sz="2000" dirty="0" err="1" smtClean="0"/>
              <a:t>masterclasses</a:t>
            </a:r>
            <a:r>
              <a:rPr lang="fr-FR" sz="2000" dirty="0" smtClean="0"/>
              <a:t> </a:t>
            </a:r>
            <a:r>
              <a:rPr lang="fr-FR" sz="2000" dirty="0" err="1" smtClean="0"/>
              <a:t>development</a:t>
            </a:r>
            <a:endParaRPr lang="fr-FR" sz="2000" dirty="0" smtClean="0"/>
          </a:p>
          <a:p>
            <a:endParaRPr lang="fr-FR" sz="2000" dirty="0"/>
          </a:p>
          <a:p>
            <a:r>
              <a:rPr lang="fr-FR" sz="2000" dirty="0" err="1"/>
              <a:t>Involve</a:t>
            </a:r>
            <a:r>
              <a:rPr lang="fr-FR" sz="2000" dirty="0"/>
              <a:t> </a:t>
            </a:r>
            <a:r>
              <a:rPr lang="fr-FR" sz="2000" dirty="0" err="1"/>
              <a:t>young</a:t>
            </a:r>
            <a:r>
              <a:rPr lang="fr-FR" sz="2000" dirty="0"/>
              <a:t> ALICE </a:t>
            </a:r>
            <a:r>
              <a:rPr lang="fr-FR" sz="2000" dirty="0" err="1"/>
              <a:t>members</a:t>
            </a:r>
            <a:r>
              <a:rPr lang="fr-FR" sz="2000" dirty="0"/>
              <a:t> as </a:t>
            </a:r>
            <a:r>
              <a:rPr lang="fr-FR" sz="2000" dirty="0" err="1"/>
              <a:t>moderators</a:t>
            </a: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r>
              <a:rPr lang="fr-FR" sz="2000" dirty="0" err="1"/>
              <a:t>Involve</a:t>
            </a:r>
            <a:r>
              <a:rPr lang="fr-FR" sz="2000" dirty="0"/>
              <a:t> </a:t>
            </a:r>
            <a:r>
              <a:rPr lang="fr-FR" sz="2000" dirty="0" err="1"/>
              <a:t>colleagues</a:t>
            </a:r>
            <a:r>
              <a:rPr lang="fr-FR" sz="2000" dirty="0"/>
              <a:t> / institutes</a:t>
            </a:r>
          </a:p>
          <a:p>
            <a:r>
              <a:rPr lang="fr-FR" sz="2000" dirty="0" err="1"/>
              <a:t>Increase</a:t>
            </a:r>
            <a:r>
              <a:rPr lang="fr-FR" sz="2000" dirty="0"/>
              <a:t> </a:t>
            </a:r>
            <a:r>
              <a:rPr lang="fr-FR" sz="2000" dirty="0" err="1"/>
              <a:t>visibility</a:t>
            </a:r>
            <a:r>
              <a:rPr lang="fr-FR" sz="2000" dirty="0"/>
              <a:t> of ALICE </a:t>
            </a:r>
            <a:r>
              <a:rPr lang="fr-FR" sz="2000" dirty="0" err="1" smtClean="0"/>
              <a:t>inside</a:t>
            </a:r>
            <a:r>
              <a:rPr lang="fr-FR" sz="2000" dirty="0" smtClean="0"/>
              <a:t> CERN, HEP </a:t>
            </a:r>
            <a:r>
              <a:rPr lang="fr-FR" sz="2000" dirty="0" err="1"/>
              <a:t>community</a:t>
            </a:r>
            <a:r>
              <a:rPr lang="fr-FR" sz="2000" dirty="0"/>
              <a:t>, </a:t>
            </a:r>
            <a:r>
              <a:rPr lang="fr-FR" sz="2000" dirty="0" err="1" smtClean="0"/>
              <a:t>members</a:t>
            </a:r>
            <a:r>
              <a:rPr lang="fr-FR" sz="2000" dirty="0"/>
              <a:t>’ countries / </a:t>
            </a:r>
            <a:r>
              <a:rPr lang="fr-FR" sz="2000" dirty="0" smtClean="0"/>
              <a:t>institutes</a:t>
            </a:r>
          </a:p>
          <a:p>
            <a:r>
              <a:rPr lang="fr-FR" sz="2000" dirty="0" err="1" smtClean="0"/>
              <a:t>Bring</a:t>
            </a:r>
            <a:r>
              <a:rPr lang="fr-FR" sz="2000" dirty="0" smtClean="0"/>
              <a:t> ALICE to places </a:t>
            </a:r>
            <a:r>
              <a:rPr lang="fr-FR" sz="2000" dirty="0" err="1" smtClean="0"/>
              <a:t>with</a:t>
            </a:r>
            <a:r>
              <a:rPr lang="fr-FR" sz="2000" dirty="0" smtClean="0"/>
              <a:t> no ALICE </a:t>
            </a:r>
            <a:r>
              <a:rPr lang="fr-FR" sz="2000" dirty="0" err="1" smtClean="0"/>
              <a:t>involvement</a:t>
            </a:r>
            <a:endParaRPr lang="fr-FR" sz="2000" dirty="0"/>
          </a:p>
          <a:p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5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rgbClr val="0000FF"/>
                </a:solidFill>
              </a:rPr>
              <a:t>ALICE </a:t>
            </a:r>
            <a:r>
              <a:rPr lang="fr-FR" sz="3200" dirty="0" err="1" smtClean="0">
                <a:solidFill>
                  <a:srgbClr val="0000FF"/>
                </a:solidFill>
              </a:rPr>
              <a:t>Masterclasses</a:t>
            </a:r>
            <a:endParaRPr lang="fr-FR" sz="3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5E588-4619-364C-B7B1-733767DB5D4C}" type="datetime3">
              <a:rPr lang="en-US" smtClean="0"/>
              <a:t>27 October 2017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214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6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3758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rgbClr val="0000FF"/>
                </a:solidFill>
              </a:rPr>
              <a:t>ALICE </a:t>
            </a:r>
            <a:r>
              <a:rPr lang="fr-FR" sz="3200" dirty="0" smtClean="0">
                <a:solidFill>
                  <a:srgbClr val="0000FF"/>
                </a:solidFill>
              </a:rPr>
              <a:t>in the International </a:t>
            </a:r>
            <a:r>
              <a:rPr lang="fr-FR" sz="3200" dirty="0" err="1" smtClean="0">
                <a:solidFill>
                  <a:srgbClr val="0000FF"/>
                </a:solidFill>
              </a:rPr>
              <a:t>Masterclasses</a:t>
            </a:r>
            <a:endParaRPr lang="fr-FR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128241"/>
              </p:ext>
            </p:extLst>
          </p:nvPr>
        </p:nvGraphicFramePr>
        <p:xfrm>
          <a:off x="1524000" y="1240200"/>
          <a:ext cx="60960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r>
                        <a:rPr lang="fr-FR" dirty="0" err="1" smtClean="0"/>
                        <a:t>ear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ALICE sessions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ALICE </a:t>
                      </a:r>
                      <a:r>
                        <a:rPr lang="fr-FR" dirty="0" err="1" smtClean="0"/>
                        <a:t>masterclasses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13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16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18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2017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29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363957" y="4656929"/>
            <a:ext cx="42006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</a:t>
            </a:r>
            <a:r>
              <a:rPr lang="fr-FR" dirty="0" err="1" smtClean="0">
                <a:solidFill>
                  <a:srgbClr val="0000FF"/>
                </a:solidFill>
              </a:rPr>
              <a:t>ew</a:t>
            </a:r>
            <a:r>
              <a:rPr lang="fr-FR" dirty="0" smtClean="0">
                <a:solidFill>
                  <a:srgbClr val="0000FF"/>
                </a:solidFill>
              </a:rPr>
              <a:t> participants in 2016 and 2017 </a:t>
            </a:r>
          </a:p>
          <a:p>
            <a:r>
              <a:rPr lang="en-US" u="sng" dirty="0" smtClean="0"/>
              <a:t>Mexico</a:t>
            </a:r>
            <a:r>
              <a:rPr lang="en-US" dirty="0" smtClean="0"/>
              <a:t> :P</a:t>
            </a:r>
            <a:r>
              <a:rPr lang="fr-FR" dirty="0" err="1" smtClean="0"/>
              <a:t>uebla</a:t>
            </a:r>
            <a:r>
              <a:rPr lang="fr-FR" dirty="0" smtClean="0"/>
              <a:t> and Mexico city ; </a:t>
            </a:r>
          </a:p>
          <a:p>
            <a:r>
              <a:rPr lang="fr-FR" u="sng" dirty="0" err="1" smtClean="0"/>
              <a:t>Russia</a:t>
            </a:r>
            <a:r>
              <a:rPr lang="fr-FR" dirty="0" smtClean="0"/>
              <a:t> : St. Petersburg;  </a:t>
            </a:r>
            <a:r>
              <a:rPr lang="fr-FR" u="sng" dirty="0" err="1" smtClean="0"/>
              <a:t>Finland</a:t>
            </a:r>
            <a:r>
              <a:rPr lang="fr-FR" u="sng" dirty="0" smtClean="0"/>
              <a:t> </a:t>
            </a:r>
            <a:r>
              <a:rPr lang="fr-FR" dirty="0" smtClean="0"/>
              <a:t>: </a:t>
            </a:r>
            <a:r>
              <a:rPr lang="fr-FR" dirty="0" err="1" smtClean="0"/>
              <a:t>Jyvåskylå</a:t>
            </a:r>
            <a:r>
              <a:rPr lang="fr-FR" dirty="0" smtClean="0"/>
              <a:t>;</a:t>
            </a:r>
          </a:p>
          <a:p>
            <a:r>
              <a:rPr lang="fr-FR" u="sng" dirty="0" err="1" smtClean="0"/>
              <a:t>Austria</a:t>
            </a:r>
            <a:r>
              <a:rPr lang="fr-FR" dirty="0" smtClean="0"/>
              <a:t> : Vienna;</a:t>
            </a:r>
            <a:r>
              <a:rPr lang="fr-FR" u="sng" dirty="0" smtClean="0"/>
              <a:t> </a:t>
            </a:r>
            <a:r>
              <a:rPr lang="fr-FR" u="sng" dirty="0" err="1" smtClean="0"/>
              <a:t>Italy</a:t>
            </a:r>
            <a:r>
              <a:rPr lang="fr-FR" u="sng" dirty="0" smtClean="0"/>
              <a:t> </a:t>
            </a:r>
            <a:r>
              <a:rPr lang="fr-FR" dirty="0" smtClean="0"/>
              <a:t>: Bari, </a:t>
            </a:r>
            <a:r>
              <a:rPr lang="fr-FR" dirty="0" err="1" smtClean="0"/>
              <a:t>Padova</a:t>
            </a:r>
            <a:r>
              <a:rPr lang="fr-FR" dirty="0" smtClean="0"/>
              <a:t>, </a:t>
            </a:r>
            <a:r>
              <a:rPr lang="fr-FR" dirty="0" err="1" smtClean="0"/>
              <a:t>Pavia</a:t>
            </a:r>
            <a:r>
              <a:rPr lang="fr-FR" dirty="0" smtClean="0"/>
              <a:t>;</a:t>
            </a:r>
          </a:p>
          <a:p>
            <a:r>
              <a:rPr lang="fr-FR" u="sng" dirty="0" smtClean="0"/>
              <a:t>Bangladesh</a:t>
            </a:r>
            <a:r>
              <a:rPr lang="fr-FR" dirty="0" smtClean="0"/>
              <a:t> : Dhaka 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CEFC3-A242-CA4A-81FB-8BBB1AF0932C}" type="datetime3">
              <a:rPr lang="en-US" smtClean="0"/>
              <a:t>27 October 2017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8466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/>
              <a:t>ALICE </a:t>
            </a:r>
            <a:r>
              <a:rPr lang="fr-FR" sz="2000" dirty="0" err="1" smtClean="0"/>
              <a:t>Masterclasses</a:t>
            </a:r>
            <a:r>
              <a:rPr lang="fr-FR" sz="2000" dirty="0" smtClean="0"/>
              <a:t> </a:t>
            </a:r>
            <a:r>
              <a:rPr lang="fr-FR" sz="2000" dirty="0" err="1" smtClean="0"/>
              <a:t>conducted</a:t>
            </a:r>
            <a:r>
              <a:rPr lang="fr-FR" sz="2000" dirty="0" smtClean="0"/>
              <a:t> as part of CERN </a:t>
            </a:r>
            <a:r>
              <a:rPr lang="fr-FR" sz="2000" dirty="0" err="1"/>
              <a:t>Teachers</a:t>
            </a:r>
            <a:r>
              <a:rPr lang="fr-FR" sz="2000" dirty="0"/>
              <a:t>’ </a:t>
            </a:r>
            <a:r>
              <a:rPr lang="fr-FR" sz="2000" dirty="0" smtClean="0"/>
              <a:t>Programmes </a:t>
            </a:r>
            <a:endParaRPr lang="fr-FR" sz="2000" dirty="0"/>
          </a:p>
          <a:p>
            <a:r>
              <a:rPr lang="fr-FR" sz="2000" dirty="0" err="1" smtClean="0"/>
              <a:t>Swedish</a:t>
            </a:r>
            <a:r>
              <a:rPr lang="fr-FR" sz="2000" dirty="0" smtClean="0"/>
              <a:t> </a:t>
            </a:r>
            <a:r>
              <a:rPr lang="fr-FR" sz="2000" dirty="0" err="1" smtClean="0"/>
              <a:t>Teachers</a:t>
            </a:r>
            <a:r>
              <a:rPr lang="fr-FR" sz="2000" dirty="0" smtClean="0"/>
              <a:t> programme </a:t>
            </a:r>
            <a:r>
              <a:rPr lang="en-US" sz="2000" dirty="0" smtClean="0"/>
              <a:t>–</a:t>
            </a:r>
            <a:r>
              <a:rPr lang="fr-FR" sz="2000" dirty="0" smtClean="0"/>
              <a:t> </a:t>
            </a:r>
            <a:r>
              <a:rPr lang="fr-FR" sz="2000" dirty="0" err="1" smtClean="0"/>
              <a:t>every</a:t>
            </a:r>
            <a:r>
              <a:rPr lang="fr-FR" sz="2000" dirty="0" smtClean="0"/>
              <a:t> </a:t>
            </a:r>
            <a:r>
              <a:rPr lang="fr-FR" sz="2000" dirty="0" err="1" smtClean="0"/>
              <a:t>year</a:t>
            </a:r>
            <a:endParaRPr lang="fr-FR" sz="2000" dirty="0"/>
          </a:p>
          <a:p>
            <a:r>
              <a:rPr lang="fr-FR" sz="2000" dirty="0" err="1" smtClean="0"/>
              <a:t>Italian</a:t>
            </a:r>
            <a:r>
              <a:rPr lang="fr-FR" sz="2000" dirty="0" smtClean="0"/>
              <a:t> </a:t>
            </a:r>
            <a:r>
              <a:rPr lang="fr-FR" sz="2000" dirty="0" err="1" smtClean="0"/>
              <a:t>Teachers</a:t>
            </a:r>
            <a:r>
              <a:rPr lang="fr-FR" sz="2000" dirty="0" smtClean="0"/>
              <a:t> programme </a:t>
            </a:r>
            <a:r>
              <a:rPr lang="en-US" sz="2000" dirty="0" smtClean="0"/>
              <a:t>–</a:t>
            </a:r>
            <a:r>
              <a:rPr lang="fr-FR" sz="2000" dirty="0" smtClean="0"/>
              <a:t> on </a:t>
            </a:r>
            <a:r>
              <a:rPr lang="fr-FR" sz="2000" dirty="0" err="1" smtClean="0"/>
              <a:t>two</a:t>
            </a:r>
            <a:r>
              <a:rPr lang="fr-FR" sz="2000" dirty="0" smtClean="0"/>
              <a:t> occasions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smtClean="0"/>
              <a:t>For </a:t>
            </a:r>
            <a:r>
              <a:rPr lang="fr-FR" sz="2000" dirty="0" err="1" smtClean="0"/>
              <a:t>Physics</a:t>
            </a:r>
            <a:r>
              <a:rPr lang="fr-FR" sz="2000" dirty="0" smtClean="0"/>
              <a:t> </a:t>
            </a:r>
            <a:r>
              <a:rPr lang="fr-FR" sz="2000" dirty="0" err="1" smtClean="0"/>
              <a:t>Teachers</a:t>
            </a:r>
            <a:r>
              <a:rPr lang="fr-FR" sz="2000" dirty="0" smtClean="0"/>
              <a:t> in Thessaloniki </a:t>
            </a:r>
            <a:r>
              <a:rPr lang="en-US" sz="2000" dirty="0" smtClean="0"/>
              <a:t>–</a:t>
            </a:r>
            <a:r>
              <a:rPr lang="fr-FR" sz="2000" dirty="0" smtClean="0"/>
              <a:t> 3 times</a:t>
            </a:r>
          </a:p>
          <a:p>
            <a:endParaRPr lang="fr-FR" sz="2000" dirty="0"/>
          </a:p>
          <a:p>
            <a:r>
              <a:rPr lang="fr-FR" sz="2000" dirty="0" smtClean="0"/>
              <a:t>On </a:t>
            </a:r>
            <a:r>
              <a:rPr lang="fr-FR" sz="2000" dirty="0" err="1" smtClean="0"/>
              <a:t>special</a:t>
            </a:r>
            <a:r>
              <a:rPr lang="fr-FR" sz="2000" dirty="0" smtClean="0"/>
              <a:t> </a:t>
            </a:r>
            <a:r>
              <a:rPr lang="fr-FR" sz="2000" dirty="0" err="1" smtClean="0"/>
              <a:t>request</a:t>
            </a:r>
            <a:r>
              <a:rPr lang="fr-FR" sz="2000" dirty="0" smtClean="0"/>
              <a:t> : </a:t>
            </a:r>
            <a:r>
              <a:rPr lang="fr-FR" sz="2000" dirty="0" err="1" smtClean="0"/>
              <a:t>students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New </a:t>
            </a:r>
            <a:r>
              <a:rPr lang="fr-FR" sz="2000" dirty="0" err="1" smtClean="0"/>
              <a:t>Zealand</a:t>
            </a:r>
            <a:r>
              <a:rPr lang="fr-FR" sz="2000" dirty="0" smtClean="0"/>
              <a:t> </a:t>
            </a:r>
            <a:r>
              <a:rPr lang="fr-FR" sz="2000" dirty="0" err="1" smtClean="0"/>
              <a:t>at</a:t>
            </a:r>
            <a:r>
              <a:rPr lang="fr-FR" sz="2000" dirty="0" smtClean="0"/>
              <a:t> CERN </a:t>
            </a:r>
            <a:r>
              <a:rPr lang="en-US" sz="2000" dirty="0" smtClean="0"/>
              <a:t>–</a:t>
            </a:r>
            <a:r>
              <a:rPr lang="fr-FR" sz="2000" dirty="0" smtClean="0"/>
              <a:t> </a:t>
            </a:r>
            <a:r>
              <a:rPr lang="fr-FR" sz="2000" dirty="0" err="1" smtClean="0"/>
              <a:t>twice</a:t>
            </a:r>
            <a:endParaRPr lang="fr-FR" sz="2000" dirty="0" smtClean="0"/>
          </a:p>
          <a:p>
            <a:endParaRPr lang="fr-FR" sz="2000" dirty="0"/>
          </a:p>
          <a:p>
            <a:r>
              <a:rPr lang="fr-FR" sz="2000" dirty="0" smtClean="0"/>
              <a:t>As part of </a:t>
            </a:r>
            <a:r>
              <a:rPr lang="fr-FR" sz="2000" dirty="0" err="1" smtClean="0"/>
              <a:t>outreach</a:t>
            </a:r>
            <a:r>
              <a:rPr lang="fr-FR" sz="2000" dirty="0" smtClean="0"/>
              <a:t> </a:t>
            </a:r>
            <a:r>
              <a:rPr lang="fr-FR" sz="2000" dirty="0" err="1" smtClean="0"/>
              <a:t>activities</a:t>
            </a:r>
            <a:r>
              <a:rPr lang="fr-FR" sz="2000" dirty="0" smtClean="0"/>
              <a:t> </a:t>
            </a:r>
            <a:r>
              <a:rPr lang="fr-FR" sz="2000" dirty="0" err="1" smtClean="0"/>
              <a:t>during</a:t>
            </a:r>
            <a:r>
              <a:rPr lang="fr-FR" sz="2000" dirty="0" smtClean="0"/>
              <a:t> </a:t>
            </a:r>
            <a:r>
              <a:rPr lang="fr-FR" sz="2000" dirty="0" err="1" smtClean="0"/>
              <a:t>conferences</a:t>
            </a: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7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rgbClr val="0000FF"/>
                </a:solidFill>
              </a:rPr>
              <a:t>ALICE </a:t>
            </a:r>
            <a:r>
              <a:rPr lang="fr-FR" sz="3200" dirty="0" err="1" smtClean="0">
                <a:solidFill>
                  <a:srgbClr val="0000FF"/>
                </a:solidFill>
              </a:rPr>
              <a:t>Masterclasses</a:t>
            </a:r>
            <a:endParaRPr lang="fr-FR" sz="3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7129-8702-214D-88C0-D420563AEE4F}" type="datetime3">
              <a:rPr lang="en-US" smtClean="0"/>
              <a:t>27 October 2017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392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00FF"/>
                </a:solidFill>
              </a:rPr>
              <a:t>IPPOG and </a:t>
            </a:r>
            <a:r>
              <a:rPr lang="fr-FR" sz="3200" dirty="0" err="1" smtClean="0">
                <a:solidFill>
                  <a:srgbClr val="0000FF"/>
                </a:solidFill>
              </a:rPr>
              <a:t>outreach</a:t>
            </a:r>
            <a:r>
              <a:rPr lang="fr-FR" sz="3200" dirty="0" smtClean="0">
                <a:solidFill>
                  <a:srgbClr val="0000FF"/>
                </a:solidFill>
              </a:rPr>
              <a:t> in </a:t>
            </a:r>
            <a:r>
              <a:rPr lang="fr-FR" sz="3200" dirty="0" err="1" smtClean="0">
                <a:solidFill>
                  <a:srgbClr val="0000FF"/>
                </a:solidFill>
              </a:rPr>
              <a:t>conferences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The systematic effort, these last years,</a:t>
            </a:r>
          </a:p>
          <a:p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0000FF"/>
                </a:solidFill>
              </a:rPr>
              <a:t>to include talks on IPPOG and the importance of outreach in conferences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to organise outreach sessions in conferences</a:t>
            </a:r>
          </a:p>
          <a:p>
            <a:pPr marL="0" indent="0">
              <a:buNone/>
            </a:pPr>
            <a:r>
              <a:rPr lang="en-US" sz="2000" dirty="0" smtClean="0"/>
              <a:t>b</a:t>
            </a:r>
            <a:r>
              <a:rPr lang="en-GB" sz="2000" dirty="0" err="1" smtClean="0"/>
              <a:t>enefits</a:t>
            </a:r>
            <a:r>
              <a:rPr lang="en-GB" sz="2000" dirty="0" smtClean="0"/>
              <a:t> the whole HEP community</a:t>
            </a:r>
          </a:p>
          <a:p>
            <a:r>
              <a:rPr lang="en-US" sz="2000" dirty="0" smtClean="0"/>
              <a:t>G</a:t>
            </a:r>
            <a:r>
              <a:rPr lang="en-GB" sz="2000" dirty="0" err="1" smtClean="0"/>
              <a:t>iving</a:t>
            </a:r>
            <a:r>
              <a:rPr lang="en-GB" sz="2000" dirty="0" smtClean="0"/>
              <a:t> people concrete examples</a:t>
            </a:r>
            <a:r>
              <a:rPr lang="fr-FR" sz="2000" dirty="0"/>
              <a:t> </a:t>
            </a:r>
            <a:r>
              <a:rPr lang="fr-FR" sz="2000" dirty="0" smtClean="0"/>
              <a:t>of </a:t>
            </a:r>
            <a:r>
              <a:rPr lang="fr-FR" sz="2000" dirty="0" err="1" smtClean="0"/>
              <a:t>success</a:t>
            </a:r>
            <a:r>
              <a:rPr lang="fr-FR" sz="2000" dirty="0" smtClean="0"/>
              <a:t> stories</a:t>
            </a:r>
          </a:p>
          <a:p>
            <a:r>
              <a:rPr lang="fr-FR" sz="2000" dirty="0" err="1" smtClean="0"/>
              <a:t>Encouraging</a:t>
            </a:r>
            <a:r>
              <a:rPr lang="fr-FR" sz="2000" dirty="0" smtClean="0"/>
              <a:t>, </a:t>
            </a:r>
            <a:r>
              <a:rPr lang="fr-FR" sz="2000" dirty="0" err="1" smtClean="0"/>
              <a:t>especially</a:t>
            </a:r>
            <a:r>
              <a:rPr lang="fr-FR" sz="2000" dirty="0" smtClean="0"/>
              <a:t> the </a:t>
            </a:r>
            <a:r>
              <a:rPr lang="fr-FR" sz="2000" dirty="0" err="1" smtClean="0"/>
              <a:t>young</a:t>
            </a:r>
            <a:r>
              <a:rPr lang="fr-FR" sz="2000" dirty="0" smtClean="0"/>
              <a:t>, to </a:t>
            </a:r>
            <a:r>
              <a:rPr lang="fr-FR" sz="2000" dirty="0" err="1" smtClean="0"/>
              <a:t>spend</a:t>
            </a:r>
            <a:r>
              <a:rPr lang="fr-FR" sz="2000" dirty="0" smtClean="0"/>
              <a:t> </a:t>
            </a:r>
            <a:r>
              <a:rPr lang="fr-FR" sz="2000" dirty="0" err="1" smtClean="0"/>
              <a:t>some</a:t>
            </a:r>
            <a:r>
              <a:rPr lang="fr-FR" sz="2000" dirty="0" smtClean="0"/>
              <a:t> of </a:t>
            </a:r>
            <a:r>
              <a:rPr lang="fr-FR" sz="2000" dirty="0" err="1" smtClean="0"/>
              <a:t>their</a:t>
            </a:r>
            <a:r>
              <a:rPr lang="fr-FR" sz="2000" dirty="0" smtClean="0"/>
              <a:t> </a:t>
            </a:r>
            <a:r>
              <a:rPr lang="fr-FR" sz="2000" dirty="0" err="1" smtClean="0"/>
              <a:t>energies</a:t>
            </a:r>
            <a:r>
              <a:rPr lang="fr-FR" sz="2000" dirty="0" smtClean="0"/>
              <a:t> in </a:t>
            </a:r>
            <a:r>
              <a:rPr lang="fr-FR" sz="2000" dirty="0" err="1" smtClean="0"/>
              <a:t>outreach</a:t>
            </a:r>
            <a:r>
              <a:rPr lang="fr-FR" sz="2000" dirty="0" smtClean="0"/>
              <a:t> </a:t>
            </a:r>
            <a:r>
              <a:rPr lang="fr-FR" sz="2000" dirty="0" err="1" smtClean="0"/>
              <a:t>activities</a:t>
            </a:r>
            <a:endParaRPr lang="en-GB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8</a:t>
            </a:fld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0F85-542C-E848-9E0C-70880E27FDEC}" type="datetime3">
              <a:rPr lang="en-US" smtClean="0"/>
              <a:t>27 October 2017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228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…</a:t>
            </a:r>
            <a:r>
              <a:rPr lang="en-US" sz="3200" dirty="0" err="1" smtClean="0">
                <a:solidFill>
                  <a:srgbClr val="0000FF"/>
                </a:solidFill>
              </a:rPr>
              <a:t>i</a:t>
            </a:r>
            <a:r>
              <a:rPr lang="fr-FR" sz="3200" dirty="0" err="1" smtClean="0">
                <a:solidFill>
                  <a:srgbClr val="0000FF"/>
                </a:solidFill>
              </a:rPr>
              <a:t>nstead</a:t>
            </a:r>
            <a:r>
              <a:rPr lang="fr-FR" sz="3200" dirty="0" smtClean="0">
                <a:solidFill>
                  <a:srgbClr val="0000FF"/>
                </a:solidFill>
              </a:rPr>
              <a:t> of conclusion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smtClean="0"/>
              <a:t>In the last </a:t>
            </a:r>
            <a:r>
              <a:rPr lang="fr-FR" sz="2000" dirty="0"/>
              <a:t>4</a:t>
            </a:r>
            <a:r>
              <a:rPr lang="fr-FR" sz="2000" dirty="0" smtClean="0"/>
              <a:t> </a:t>
            </a:r>
            <a:r>
              <a:rPr lang="fr-FR" sz="2000" dirty="0" err="1" smtClean="0"/>
              <a:t>years</a:t>
            </a:r>
            <a:r>
              <a:rPr lang="fr-FR" sz="2000" dirty="0" smtClean="0"/>
              <a:t>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      O</a:t>
            </a:r>
            <a:r>
              <a:rPr lang="fr-FR" sz="2000" dirty="0" err="1" smtClean="0">
                <a:solidFill>
                  <a:srgbClr val="0000FF"/>
                </a:solidFill>
              </a:rPr>
              <a:t>utreach</a:t>
            </a:r>
            <a:r>
              <a:rPr lang="fr-FR" sz="2000" dirty="0" smtClean="0">
                <a:solidFill>
                  <a:srgbClr val="0000FF"/>
                </a:solidFill>
              </a:rPr>
              <a:t> talk </a:t>
            </a:r>
            <a:r>
              <a:rPr lang="fr-FR" sz="2000" dirty="0" err="1" smtClean="0">
                <a:solidFill>
                  <a:srgbClr val="0000FF"/>
                </a:solidFill>
              </a:rPr>
              <a:t>during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plenary</a:t>
            </a:r>
            <a:r>
              <a:rPr lang="fr-FR" sz="2000" dirty="0" smtClean="0">
                <a:solidFill>
                  <a:srgbClr val="0000FF"/>
                </a:solidFill>
              </a:rPr>
              <a:t> session (ALICE </a:t>
            </a:r>
            <a:r>
              <a:rPr lang="fr-FR" sz="2000" dirty="0" err="1" smtClean="0">
                <a:solidFill>
                  <a:srgbClr val="0000FF"/>
                </a:solidFill>
              </a:rPr>
              <a:t>weeks</a:t>
            </a:r>
            <a:r>
              <a:rPr lang="fr-FR" sz="20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2000" dirty="0" smtClean="0"/>
              <a:t>O</a:t>
            </a:r>
            <a:r>
              <a:rPr lang="fr-FR" sz="2000" dirty="0" err="1" smtClean="0"/>
              <a:t>pportunity</a:t>
            </a:r>
            <a:r>
              <a:rPr lang="fr-FR" sz="2000" dirty="0" smtClean="0"/>
              <a:t> to </a:t>
            </a:r>
            <a:r>
              <a:rPr lang="fr-FR" sz="2000" dirty="0" err="1" smtClean="0"/>
              <a:t>bring</a:t>
            </a:r>
            <a:r>
              <a:rPr lang="fr-FR" sz="2000" dirty="0" smtClean="0"/>
              <a:t> news, </a:t>
            </a:r>
            <a:r>
              <a:rPr lang="fr-FR" sz="2000" dirty="0" err="1" smtClean="0"/>
              <a:t>ideas</a:t>
            </a:r>
            <a:r>
              <a:rPr lang="fr-FR" sz="2000" dirty="0" smtClean="0"/>
              <a:t> </a:t>
            </a:r>
            <a:r>
              <a:rPr lang="fr-FR" sz="2000" dirty="0" err="1" smtClean="0"/>
              <a:t>etc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IPPOG and publicise IPPOG </a:t>
            </a:r>
            <a:r>
              <a:rPr lang="fr-FR" sz="2000" dirty="0" err="1" smtClean="0"/>
              <a:t>activities</a:t>
            </a:r>
            <a:r>
              <a:rPr lang="fr-FR" sz="2000" dirty="0" smtClean="0"/>
              <a:t> (</a:t>
            </a:r>
            <a:r>
              <a:rPr lang="fr-FR" sz="2000" dirty="0" err="1" smtClean="0"/>
              <a:t>increase</a:t>
            </a:r>
            <a:r>
              <a:rPr lang="fr-FR" sz="2000" dirty="0" smtClean="0"/>
              <a:t> of </a:t>
            </a:r>
            <a:r>
              <a:rPr lang="fr-FR" sz="2000" dirty="0" err="1" smtClean="0"/>
              <a:t>masterclasses</a:t>
            </a:r>
            <a:r>
              <a:rPr lang="fr-FR" sz="2000" dirty="0" smtClean="0"/>
              <a:t>)</a:t>
            </a:r>
          </a:p>
          <a:p>
            <a:endParaRPr lang="fr-FR" sz="2000" dirty="0"/>
          </a:p>
          <a:p>
            <a:r>
              <a:rPr lang="fr-FR" sz="2000" dirty="0" smtClean="0"/>
              <a:t>The </a:t>
            </a:r>
            <a:r>
              <a:rPr lang="fr-FR" sz="2000" dirty="0" err="1" smtClean="0"/>
              <a:t>Memorandum</a:t>
            </a:r>
            <a:r>
              <a:rPr lang="fr-FR" sz="2000" dirty="0" smtClean="0"/>
              <a:t> of </a:t>
            </a:r>
            <a:r>
              <a:rPr lang="fr-FR" sz="2000" dirty="0" err="1" smtClean="0"/>
              <a:t>Understanding</a:t>
            </a:r>
            <a:r>
              <a:rPr lang="fr-FR" sz="2000" dirty="0" smtClean="0"/>
              <a:t> </a:t>
            </a:r>
            <a:r>
              <a:rPr lang="en-GB" sz="2000" dirty="0" smtClean="0"/>
              <a:t>for the Scientific Collaborations </a:t>
            </a:r>
            <a:r>
              <a:rPr lang="fr-FR" sz="2000" dirty="0" err="1" smtClean="0"/>
              <a:t>foresees</a:t>
            </a:r>
            <a:r>
              <a:rPr lang="fr-FR" sz="2000" dirty="0" smtClean="0"/>
              <a:t> </a:t>
            </a:r>
            <a:r>
              <a:rPr lang="fr-FR" sz="2000" dirty="0" err="1" smtClean="0"/>
              <a:t>commitment</a:t>
            </a:r>
            <a:r>
              <a:rPr lang="fr-FR" sz="2000" dirty="0" smtClean="0"/>
              <a:t> for in-</a:t>
            </a:r>
            <a:r>
              <a:rPr lang="fr-FR" sz="2000" dirty="0" err="1" smtClean="0"/>
              <a:t>kind</a:t>
            </a:r>
            <a:r>
              <a:rPr lang="fr-FR" sz="2000" dirty="0" smtClean="0"/>
              <a:t> contribution :- </a:t>
            </a:r>
            <a:r>
              <a:rPr lang="fr-FR" sz="2000" dirty="0" err="1" smtClean="0"/>
              <a:t>this</a:t>
            </a:r>
            <a:r>
              <a:rPr lang="fr-FR" sz="2000" dirty="0" smtClean="0"/>
              <a:t> </a:t>
            </a:r>
            <a:r>
              <a:rPr lang="fr-FR" sz="2000" dirty="0" err="1" smtClean="0"/>
              <a:t>will</a:t>
            </a:r>
            <a:r>
              <a:rPr lang="fr-FR" sz="2000" dirty="0" smtClean="0"/>
              <a:t> </a:t>
            </a:r>
            <a:r>
              <a:rPr lang="fr-FR" sz="2000" dirty="0" err="1" smtClean="0"/>
              <a:t>make</a:t>
            </a:r>
            <a:r>
              <a:rPr lang="fr-FR" sz="2000" dirty="0" smtClean="0"/>
              <a:t> </a:t>
            </a:r>
            <a:r>
              <a:rPr lang="fr-FR" sz="2000" dirty="0" err="1" smtClean="0"/>
              <a:t>it</a:t>
            </a:r>
            <a:r>
              <a:rPr lang="fr-FR" sz="2000" dirty="0" smtClean="0"/>
              <a:t> </a:t>
            </a:r>
            <a:r>
              <a:rPr lang="fr-FR" sz="2000" dirty="0" err="1" smtClean="0"/>
              <a:t>easier</a:t>
            </a:r>
            <a:r>
              <a:rPr lang="fr-FR" sz="2000" dirty="0" smtClean="0"/>
              <a:t> for </a:t>
            </a:r>
            <a:r>
              <a:rPr lang="fr-FR" sz="2000" dirty="0" err="1" smtClean="0"/>
              <a:t>some</a:t>
            </a:r>
            <a:r>
              <a:rPr lang="fr-FR" sz="2000" dirty="0" smtClean="0"/>
              <a:t> </a:t>
            </a:r>
            <a:r>
              <a:rPr lang="fr-FR" sz="2000" dirty="0" err="1" smtClean="0"/>
              <a:t>manpower</a:t>
            </a:r>
            <a:r>
              <a:rPr lang="fr-FR" sz="2000" dirty="0" smtClean="0"/>
              <a:t>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allocated</a:t>
            </a:r>
            <a:r>
              <a:rPr lang="fr-FR" sz="2000" dirty="0" smtClean="0"/>
              <a:t> to </a:t>
            </a:r>
            <a:r>
              <a:rPr lang="fr-FR" sz="2000" dirty="0" err="1" smtClean="0"/>
              <a:t>work</a:t>
            </a:r>
            <a:r>
              <a:rPr lang="fr-FR" sz="2000" smtClean="0"/>
              <a:t> for </a:t>
            </a:r>
            <a:r>
              <a:rPr lang="fr-FR" sz="2000" dirty="0" err="1" smtClean="0"/>
              <a:t>outreach</a:t>
            </a:r>
            <a:r>
              <a:rPr lang="fr-FR" sz="2000" dirty="0" smtClean="0"/>
              <a:t> </a:t>
            </a:r>
            <a:r>
              <a:rPr lang="fr-FR" sz="2000" dirty="0" err="1" smtClean="0"/>
              <a:t>resources</a:t>
            </a:r>
            <a:endParaRPr lang="fr-FR" sz="2000" dirty="0" smtClean="0"/>
          </a:p>
          <a:p>
            <a:endParaRPr lang="fr-FR" sz="2000" dirty="0"/>
          </a:p>
          <a:p>
            <a:pPr marL="0" indent="0" algn="ctr">
              <a:buNone/>
            </a:pPr>
            <a:r>
              <a:rPr lang="en-US" dirty="0" smtClean="0">
                <a:solidFill>
                  <a:srgbClr val="0000FF"/>
                </a:solidFill>
              </a:rPr>
              <a:t>T</a:t>
            </a:r>
            <a:r>
              <a:rPr lang="fr-FR" dirty="0" err="1" smtClean="0">
                <a:solidFill>
                  <a:srgbClr val="0000FF"/>
                </a:solidFill>
              </a:rPr>
              <a:t>hank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you</a:t>
            </a:r>
            <a:r>
              <a:rPr lang="fr-FR" dirty="0" smtClean="0">
                <a:solidFill>
                  <a:srgbClr val="0000FF"/>
                </a:solidFill>
              </a:rPr>
              <a:t> IPPOG!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IPPOG Meeting Lisbon April 2017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CB12-4C38-5547-802B-AEA28ADD2AD8}" type="slidenum">
              <a:rPr lang="fr-FR" smtClean="0"/>
              <a:t>9</a:t>
            </a:fld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5E13F-3246-E449-A14A-8619E7379CF4}" type="datetime3">
              <a:rPr lang="en-US" smtClean="0"/>
              <a:t>27 October 2017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5931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1110</TotalTime>
  <Words>526</Words>
  <Application>Microsoft Macintosh PowerPoint</Application>
  <PresentationFormat>On-screen Show (4:3)</PresentationFormat>
  <Paragraphs>129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AN INSIDE VIEW FROM IPPOG Advantages of membership of ALICE in IPPOG</vt:lpstr>
      <vt:lpstr>PowerPoint Presentation</vt:lpstr>
      <vt:lpstr>PowerPoint Presentation</vt:lpstr>
      <vt:lpstr>PowerPoint Presentation</vt:lpstr>
      <vt:lpstr>ALICE Masterclasses</vt:lpstr>
      <vt:lpstr>ALICE in the International Masterclasses</vt:lpstr>
      <vt:lpstr>ALICE Masterclasses</vt:lpstr>
      <vt:lpstr>IPPOG and outreach in conferences</vt:lpstr>
      <vt:lpstr>…instead of 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26</cp:revision>
  <dcterms:created xsi:type="dcterms:W3CDTF">2017-04-15T18:49:03Z</dcterms:created>
  <dcterms:modified xsi:type="dcterms:W3CDTF">2017-10-27T10:27:27Z</dcterms:modified>
</cp:coreProperties>
</file>