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6" r:id="rId3"/>
    <p:sldId id="281" r:id="rId4"/>
    <p:sldId id="282" r:id="rId5"/>
    <p:sldId id="265" r:id="rId6"/>
    <p:sldId id="266" r:id="rId7"/>
    <p:sldId id="267" r:id="rId8"/>
    <p:sldId id="283" r:id="rId9"/>
    <p:sldId id="273" r:id="rId10"/>
    <p:sldId id="277" r:id="rId11"/>
    <p:sldId id="280" r:id="rId12"/>
    <p:sldId id="278" r:id="rId13"/>
    <p:sldId id="279" r:id="rId14"/>
    <p:sldId id="272" r:id="rId15"/>
    <p:sldId id="270" r:id="rId16"/>
  </p:sldIdLst>
  <p:sldSz cx="9144000" cy="6858000" type="screen4x3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43"/>
    <p:restoredTop sz="94681"/>
  </p:normalViewPr>
  <p:slideViewPr>
    <p:cSldViewPr snapToGrid="0" snapToObjects="1">
      <p:cViewPr varScale="1">
        <p:scale>
          <a:sx n="125" d="100"/>
          <a:sy n="125" d="100"/>
        </p:scale>
        <p:origin x="40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CDE7A-F349-4DD6-AE08-94253B91A377}" type="datetimeFigureOut">
              <a:rPr lang="en-GB" smtClean="0"/>
              <a:t>20/04/2017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E0384-14C8-4070-B0CA-46F33A60D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26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DE11550E-02AB-3444-ACA7-557604EECCE1}" type="datetimeFigureOut">
              <a:rPr lang="en-GB" smtClean="0"/>
              <a:t>20/04/2017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2538"/>
            <a:ext cx="450691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50D9B9BD-A099-3541-A743-49318701A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619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9B9BD-A099-3541-A743-49318701A30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295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9B9BD-A099-3541-A743-49318701A30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845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076575"/>
            <a:ext cx="6858000" cy="433388"/>
          </a:xfrm>
        </p:spPr>
        <p:txBody>
          <a:bodyPr anchor="b">
            <a:normAutofit/>
          </a:bodyPr>
          <a:lstStyle>
            <a:lvl1pPr algn="l"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14749"/>
            <a:ext cx="6858000" cy="1771651"/>
          </a:xfrm>
        </p:spPr>
        <p:txBody>
          <a:bodyPr>
            <a:noAutofit/>
          </a:bodyPr>
          <a:lstStyle>
            <a:lvl1pPr marL="0" indent="0" algn="l">
              <a:buNone/>
              <a:defRPr sz="60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43000" y="3592099"/>
            <a:ext cx="6858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70" y="174020"/>
            <a:ext cx="1960764" cy="19607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45765" y="62593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45765" y="62593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52424"/>
            <a:ext cx="7877175" cy="9151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175" y="1512195"/>
            <a:ext cx="7867650" cy="4556826"/>
          </a:xfrm>
        </p:spPr>
        <p:txBody>
          <a:bodyPr/>
          <a:lstStyle>
            <a:lvl1pPr>
              <a:defRPr sz="2400">
                <a:latin typeface="Arial" charset="0"/>
                <a:ea typeface="Arial" charset="0"/>
                <a:cs typeface="Arial" charset="0"/>
              </a:defRPr>
            </a:lvl1pPr>
            <a:lvl2pPr>
              <a:defRPr sz="20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latin typeface="Arial" charset="0"/>
                <a:ea typeface="Arial" charset="0"/>
                <a:cs typeface="Arial" charset="0"/>
              </a:defRPr>
            </a:lvl4pPr>
            <a:lvl5pPr>
              <a:defRPr sz="14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5765" y="62212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V="1">
            <a:off x="628650" y="1267555"/>
            <a:ext cx="7877175" cy="244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174" y="3619500"/>
            <a:ext cx="7886700" cy="8054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38174" y="4558286"/>
            <a:ext cx="7886700" cy="3536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145765" y="62212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39915"/>
            <a:ext cx="3886200" cy="46370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39915"/>
            <a:ext cx="3886200" cy="46370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28650" y="1372192"/>
            <a:ext cx="7886700" cy="3536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145765" y="62593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89217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522451"/>
            <a:ext cx="3868340" cy="87798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5639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7959" y="1522451"/>
            <a:ext cx="3887391" cy="87798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5639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28650" y="1372192"/>
            <a:ext cx="7886700" cy="3536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145765" y="620223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5765" y="6173656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45765" y="6173656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5765" y="6173656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5765" y="6173656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52424"/>
            <a:ext cx="7877175" cy="887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8175" y="1419225"/>
            <a:ext cx="7867650" cy="4757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8900" y="6356348"/>
            <a:ext cx="1314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smtClean="0"/>
              <a:t>20/04/2017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8174" y="6356348"/>
            <a:ext cx="5705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3350" y="6356350"/>
            <a:ext cx="409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62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280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200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60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n.wikipedia.org/wiki/Physics_outreach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IPPOG </a:t>
            </a:r>
            <a:r>
              <a:rPr lang="en-GB" smtClean="0"/>
              <a:t>Collaboration Meeting, </a:t>
            </a:r>
            <a:r>
              <a:rPr lang="en-GB" dirty="0" smtClean="0"/>
              <a:t>Lisbon</a:t>
            </a:r>
            <a:r>
              <a:rPr lang="en-GB" smtClean="0"/>
              <a:t>, Portugal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3600" dirty="0" smtClean="0"/>
              <a:t>Public Web Pages &amp; External Communication</a:t>
            </a:r>
          </a:p>
          <a:p>
            <a:r>
              <a:rPr lang="en-GB" sz="1800" dirty="0" smtClean="0"/>
              <a:t>B. </a:t>
            </a:r>
            <a:r>
              <a:rPr lang="en-GB" sz="1800" dirty="0" err="1" smtClean="0"/>
              <a:t>Gulejova</a:t>
            </a:r>
            <a:r>
              <a:rPr lang="en-GB" sz="1800" dirty="0" smtClean="0"/>
              <a:t>, S. Goldfarb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79375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10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191727"/>
            <a:ext cx="7210426" cy="58055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43355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58"/>
          <a:stretch/>
        </p:blipFill>
        <p:spPr>
          <a:xfrm>
            <a:off x="638174" y="234776"/>
            <a:ext cx="3629025" cy="57567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58"/>
          <a:stretch/>
        </p:blipFill>
        <p:spPr>
          <a:xfrm>
            <a:off x="4413415" y="234776"/>
            <a:ext cx="3339935" cy="575677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03021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12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4" y="704344"/>
            <a:ext cx="7216023" cy="521454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305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13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71" y="234776"/>
            <a:ext cx="3722779" cy="57567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732" y="234776"/>
            <a:ext cx="3507618" cy="575677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3720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Spare slide – new DB categories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812" y="1512195"/>
            <a:ext cx="8324850" cy="421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3267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Spare slide – Searching in DB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529" y="1400533"/>
            <a:ext cx="7587152" cy="427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82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" y="202248"/>
            <a:ext cx="6924675" cy="5824683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12710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Findings: Web &amp; DB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Until Now</a:t>
            </a:r>
          </a:p>
          <a:p>
            <a:pPr lvl="1"/>
            <a:r>
              <a:rPr lang="en-GB" dirty="0" smtClean="0"/>
              <a:t>2014 Working Group on Resource DB</a:t>
            </a:r>
          </a:p>
          <a:p>
            <a:pPr lvl="1"/>
            <a:r>
              <a:rPr lang="en-GB" dirty="0" smtClean="0"/>
              <a:t>2015 Working Group on Web Pages</a:t>
            </a:r>
          </a:p>
          <a:p>
            <a:pPr lvl="1"/>
            <a:r>
              <a:rPr lang="en-GB" dirty="0" smtClean="0"/>
              <a:t>2016 Panel on Resource DB and Web Pages</a:t>
            </a:r>
          </a:p>
          <a:p>
            <a:r>
              <a:rPr lang="en-GB" dirty="0" smtClean="0"/>
              <a:t>Proposed New Structure and Layout of DB</a:t>
            </a:r>
          </a:p>
          <a:p>
            <a:pPr lvl="1"/>
            <a:r>
              <a:rPr lang="en-GB" dirty="0"/>
              <a:t>Curated categories (17 from 44 topics, 9 from 41 item types, 4 from 6 filtering </a:t>
            </a:r>
            <a:r>
              <a:rPr lang="en-GB" dirty="0" smtClean="0"/>
              <a:t>options, etc.)</a:t>
            </a:r>
            <a:endParaRPr lang="en-GB" dirty="0"/>
          </a:p>
          <a:p>
            <a:pPr lvl="1"/>
            <a:r>
              <a:rPr lang="en-GB" dirty="0"/>
              <a:t>Searching by filter on the left &amp; 4 big topic categories in the middle</a:t>
            </a:r>
          </a:p>
          <a:p>
            <a:pPr lvl="1"/>
            <a:r>
              <a:rPr lang="en-GB" dirty="0"/>
              <a:t>Evaluation by </a:t>
            </a:r>
            <a:r>
              <a:rPr lang="en-GB" dirty="0" smtClean="0"/>
              <a:t>visitors</a:t>
            </a:r>
          </a:p>
          <a:p>
            <a:r>
              <a:rPr lang="en-GB" dirty="0" smtClean="0"/>
              <a:t>TODO</a:t>
            </a:r>
          </a:p>
          <a:p>
            <a:pPr lvl="1"/>
            <a:r>
              <a:rPr lang="en-GB" dirty="0" smtClean="0"/>
              <a:t>Curation Committee</a:t>
            </a:r>
          </a:p>
          <a:p>
            <a:pPr lvl="1"/>
            <a:r>
              <a:rPr lang="en-GB" dirty="0" smtClean="0"/>
              <a:t>Select Resources to be transferred to new DB</a:t>
            </a:r>
          </a:p>
          <a:p>
            <a:pPr lvl="1"/>
            <a:r>
              <a:rPr lang="en-GB" dirty="0" smtClean="0"/>
              <a:t>Assign new tags and categories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635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Findings: Web &amp; DB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Website Requirements</a:t>
            </a:r>
          </a:p>
          <a:p>
            <a:pPr lvl="1"/>
            <a:r>
              <a:rPr lang="en-GB" dirty="0" smtClean="0"/>
              <a:t>Sustainable</a:t>
            </a:r>
          </a:p>
          <a:p>
            <a:pPr lvl="2"/>
            <a:r>
              <a:rPr lang="en-GB" dirty="0" smtClean="0"/>
              <a:t>Theme we can develop and maintain</a:t>
            </a:r>
          </a:p>
          <a:p>
            <a:pPr lvl="1"/>
            <a:r>
              <a:rPr lang="en-GB" dirty="0" smtClean="0"/>
              <a:t>Professionally Designed</a:t>
            </a:r>
          </a:p>
          <a:p>
            <a:pPr lvl="2"/>
            <a:r>
              <a:rPr lang="en-GB" dirty="0" smtClean="0"/>
              <a:t>Proposed Organisational Structure</a:t>
            </a:r>
          </a:p>
          <a:p>
            <a:pPr lvl="3"/>
            <a:r>
              <a:rPr lang="sk-SK" b="1" dirty="0" err="1"/>
              <a:t>Main</a:t>
            </a:r>
            <a:r>
              <a:rPr lang="sk-SK" b="1" dirty="0"/>
              <a:t> menu bar</a:t>
            </a:r>
            <a:r>
              <a:rPr lang="sk-SK" dirty="0"/>
              <a:t>: </a:t>
            </a:r>
            <a:r>
              <a:rPr lang="sk-SK" dirty="0" err="1"/>
              <a:t>Home</a:t>
            </a:r>
            <a:r>
              <a:rPr lang="sk-SK" dirty="0"/>
              <a:t>, </a:t>
            </a:r>
            <a:r>
              <a:rPr lang="sk-SK" dirty="0" err="1"/>
              <a:t>Members</a:t>
            </a:r>
            <a:r>
              <a:rPr lang="sk-SK" dirty="0"/>
              <a:t>, </a:t>
            </a:r>
            <a:r>
              <a:rPr lang="sk-SK" dirty="0" err="1"/>
              <a:t>Resources</a:t>
            </a:r>
            <a:r>
              <a:rPr lang="sk-SK" dirty="0"/>
              <a:t>, </a:t>
            </a:r>
            <a:r>
              <a:rPr lang="sk-SK" dirty="0" err="1"/>
              <a:t>Masterclasses</a:t>
            </a:r>
            <a:r>
              <a:rPr lang="sk-SK" dirty="0"/>
              <a:t>, </a:t>
            </a:r>
            <a:r>
              <a:rPr lang="sk-SK" dirty="0" err="1"/>
              <a:t>Cosmic</a:t>
            </a:r>
            <a:r>
              <a:rPr lang="sk-SK" dirty="0"/>
              <a:t> </a:t>
            </a:r>
            <a:r>
              <a:rPr lang="sk-SK" dirty="0" err="1" smtClean="0"/>
              <a:t>Rays</a:t>
            </a:r>
            <a:r>
              <a:rPr lang="sk-SK" dirty="0" smtClean="0"/>
              <a:t>, National </a:t>
            </a:r>
            <a:r>
              <a:rPr lang="sk-SK" dirty="0" err="1"/>
              <a:t>Resources</a:t>
            </a:r>
            <a:r>
              <a:rPr lang="sk-SK" dirty="0"/>
              <a:t>, </a:t>
            </a:r>
            <a:r>
              <a:rPr lang="sk-SK" dirty="0" err="1"/>
              <a:t>Publications</a:t>
            </a:r>
            <a:r>
              <a:rPr lang="sk-SK" dirty="0"/>
              <a:t>, </a:t>
            </a:r>
            <a:r>
              <a:rPr lang="sk-SK" dirty="0" smtClean="0"/>
              <a:t>…</a:t>
            </a:r>
          </a:p>
          <a:p>
            <a:pPr lvl="3"/>
            <a:r>
              <a:rPr lang="sk-SK" sz="1700" b="1" dirty="0" err="1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Sidebar</a:t>
            </a:r>
            <a:r>
              <a:rPr lang="sk-SK" sz="17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: </a:t>
            </a:r>
            <a:r>
              <a:rPr lang="sk-SK" sz="1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New DB </a:t>
            </a:r>
            <a:r>
              <a:rPr lang="sk-SK" sz="17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resources</a:t>
            </a:r>
            <a:r>
              <a:rPr lang="sk-SK" sz="1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</a:t>
            </a:r>
            <a:r>
              <a:rPr lang="sk-SK" sz="17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Events</a:t>
            </a:r>
            <a:r>
              <a:rPr lang="sk-SK" sz="1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sk-SK" sz="17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calendar</a:t>
            </a:r>
            <a:r>
              <a:rPr lang="sk-SK" sz="17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, </a:t>
            </a:r>
            <a:r>
              <a:rPr lang="sk-SK" sz="1700" dirty="0" err="1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Upcoming</a:t>
            </a:r>
            <a:r>
              <a:rPr lang="sk-SK" sz="1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sk-SK" sz="1700" dirty="0" err="1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conferences</a:t>
            </a:r>
            <a:r>
              <a:rPr lang="sk-SK" sz="1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</a:t>
            </a:r>
            <a:r>
              <a:rPr lang="sk-SK" sz="1700" dirty="0" err="1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Newsletter</a:t>
            </a:r>
            <a:r>
              <a:rPr lang="sk-SK" sz="1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</a:t>
            </a:r>
            <a:r>
              <a:rPr lang="sk-SK" sz="17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Social</a:t>
            </a:r>
            <a:r>
              <a:rPr lang="sk-SK" sz="1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sk-SK" sz="17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media</a:t>
            </a:r>
            <a:r>
              <a:rPr lang="sk-SK" sz="17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GB" sz="17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links</a:t>
            </a:r>
          </a:p>
          <a:p>
            <a:pPr lvl="1"/>
            <a:r>
              <a:rPr lang="en-GB" sz="21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Appealing</a:t>
            </a:r>
          </a:p>
          <a:p>
            <a:pPr lvl="2"/>
            <a:r>
              <a:rPr lang="en-GB" dirty="0" smtClean="0"/>
              <a:t>Professional Graphics</a:t>
            </a:r>
          </a:p>
          <a:p>
            <a:r>
              <a:rPr lang="en-GB" dirty="0" smtClean="0">
                <a:solidFill>
                  <a:srgbClr val="4472C4"/>
                </a:solidFill>
              </a:rPr>
              <a:t>TODO</a:t>
            </a:r>
          </a:p>
          <a:p>
            <a:pPr lvl="1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Develop Design Guidelines, Theme, and Graphic Elements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000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Development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Development Steering Group</a:t>
            </a:r>
          </a:p>
          <a:p>
            <a:pPr lvl="1"/>
            <a:r>
              <a:rPr lang="en-GB" dirty="0" smtClean="0"/>
              <a:t>Goal</a:t>
            </a:r>
            <a:endParaRPr lang="en-GB" dirty="0"/>
          </a:p>
          <a:p>
            <a:pPr lvl="2"/>
            <a:r>
              <a:rPr lang="en-GB" dirty="0"/>
              <a:t>Oversee new design and implementation</a:t>
            </a:r>
          </a:p>
          <a:p>
            <a:pPr lvl="1"/>
            <a:r>
              <a:rPr lang="en-GB" dirty="0" smtClean="0"/>
              <a:t>Members</a:t>
            </a:r>
          </a:p>
          <a:p>
            <a:pPr lvl="2"/>
            <a:r>
              <a:rPr lang="en-GB" dirty="0" smtClean="0"/>
              <a:t>B. </a:t>
            </a:r>
            <a:r>
              <a:rPr lang="en-GB" dirty="0" err="1" smtClean="0"/>
              <a:t>Gulejova</a:t>
            </a:r>
            <a:r>
              <a:rPr lang="en-GB" dirty="0" smtClean="0"/>
              <a:t> (principle developer), </a:t>
            </a:r>
            <a:r>
              <a:rPr lang="en-GB" dirty="0"/>
              <a:t>S. </a:t>
            </a:r>
            <a:r>
              <a:rPr lang="en-GB" dirty="0" err="1"/>
              <a:t>Boutas</a:t>
            </a:r>
            <a:r>
              <a:rPr lang="en-GB" dirty="0"/>
              <a:t> (CERN webmaster), </a:t>
            </a:r>
            <a:r>
              <a:rPr lang="en-GB" dirty="0" smtClean="0"/>
              <a:t>M. </a:t>
            </a:r>
            <a:r>
              <a:rPr lang="en-GB" dirty="0" err="1" smtClean="0"/>
              <a:t>Lapka</a:t>
            </a:r>
            <a:r>
              <a:rPr lang="en-GB" dirty="0" smtClean="0"/>
              <a:t>, P. Watkins, S. Goldfarb, H.P. Beck</a:t>
            </a:r>
          </a:p>
          <a:p>
            <a:r>
              <a:rPr lang="en-GB" dirty="0" smtClean="0"/>
              <a:t>External Web Design Expertise</a:t>
            </a:r>
          </a:p>
          <a:p>
            <a:pPr lvl="1"/>
            <a:r>
              <a:rPr lang="en-GB" dirty="0" smtClean="0"/>
              <a:t>Prepare Design Guidelines</a:t>
            </a:r>
          </a:p>
          <a:p>
            <a:pPr lvl="2"/>
            <a:r>
              <a:rPr lang="en-GB" dirty="0" smtClean="0"/>
              <a:t>Clarified </a:t>
            </a:r>
            <a:r>
              <a:rPr lang="en-GB" dirty="0"/>
              <a:t>Goals, Messages, Target </a:t>
            </a:r>
            <a:r>
              <a:rPr lang="en-GB" dirty="0" smtClean="0"/>
              <a:t>Audiences</a:t>
            </a:r>
          </a:p>
          <a:p>
            <a:pPr lvl="2"/>
            <a:r>
              <a:rPr lang="en-GB" dirty="0" smtClean="0"/>
              <a:t>Layout that enforces organisational structure</a:t>
            </a:r>
          </a:p>
          <a:p>
            <a:pPr lvl="1"/>
            <a:r>
              <a:rPr lang="en-GB" dirty="0" smtClean="0"/>
              <a:t>Develop Drupal </a:t>
            </a:r>
            <a:r>
              <a:rPr lang="en-GB" dirty="0" smtClean="0"/>
              <a:t>Theme</a:t>
            </a:r>
            <a:endParaRPr lang="en-GB" dirty="0" smtClean="0"/>
          </a:p>
          <a:p>
            <a:pPr lvl="2"/>
            <a:r>
              <a:rPr lang="en-GB" dirty="0" smtClean="0"/>
              <a:t>CERN approved (for maintenance)</a:t>
            </a:r>
          </a:p>
          <a:p>
            <a:pPr lvl="2"/>
            <a:r>
              <a:rPr lang="en-GB" dirty="0" smtClean="0"/>
              <a:t>Drupal 8</a:t>
            </a:r>
          </a:p>
          <a:p>
            <a:pPr lvl="1"/>
            <a:r>
              <a:rPr lang="en-GB" dirty="0" smtClean="0"/>
              <a:t>Provide Graphic Elements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15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 So Far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Steering Group</a:t>
            </a:r>
          </a:p>
          <a:p>
            <a:pPr lvl="1"/>
            <a:r>
              <a:rPr lang="en-GB" dirty="0" smtClean="0"/>
              <a:t>In place, ready to work</a:t>
            </a:r>
          </a:p>
          <a:p>
            <a:pPr lvl="1"/>
            <a:r>
              <a:rPr lang="en-GB" dirty="0" smtClean="0"/>
              <a:t>Iterating on Technical Specifications for Design Experts</a:t>
            </a:r>
          </a:p>
          <a:p>
            <a:pPr lvl="1"/>
            <a:r>
              <a:rPr lang="en-GB" dirty="0" smtClean="0"/>
              <a:t>Preliminary budget proposed</a:t>
            </a:r>
          </a:p>
          <a:p>
            <a:r>
              <a:rPr lang="en-GB" dirty="0" smtClean="0"/>
              <a:t>We are now </a:t>
            </a:r>
            <a:r>
              <a:rPr lang="en-GB" dirty="0" err="1" smtClean="0"/>
              <a:t>ippog.org</a:t>
            </a:r>
            <a:endParaRPr lang="en-GB" dirty="0" smtClean="0"/>
          </a:p>
          <a:p>
            <a:pPr lvl="1"/>
            <a:r>
              <a:rPr lang="en-GB" dirty="0" smtClean="0"/>
              <a:t>Login: </a:t>
            </a:r>
            <a:r>
              <a:rPr lang="en-GB" dirty="0" err="1" smtClean="0"/>
              <a:t>ippog.web.cern.ch</a:t>
            </a:r>
            <a:endParaRPr lang="en-GB" dirty="0" smtClean="0"/>
          </a:p>
          <a:p>
            <a:r>
              <a:rPr lang="en-GB" dirty="0" smtClean="0"/>
              <a:t>Graphical Elements</a:t>
            </a:r>
          </a:p>
          <a:p>
            <a:pPr lvl="1"/>
            <a:r>
              <a:rPr lang="en-GB" dirty="0" smtClean="0"/>
              <a:t>INFN (</a:t>
            </a:r>
            <a:r>
              <a:rPr lang="en-GB" dirty="0" err="1" smtClean="0"/>
              <a:t>Catia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provided original logo design</a:t>
            </a:r>
          </a:p>
          <a:p>
            <a:pPr lvl="1"/>
            <a:r>
              <a:rPr lang="en-GB" dirty="0" smtClean="0"/>
              <a:t>CERN Design Team</a:t>
            </a:r>
          </a:p>
          <a:p>
            <a:pPr lvl="2"/>
            <a:r>
              <a:rPr lang="en-GB" dirty="0" smtClean="0"/>
              <a:t>developed vectorised files</a:t>
            </a:r>
          </a:p>
          <a:p>
            <a:pPr lvl="2"/>
            <a:r>
              <a:rPr lang="en-GB" dirty="0"/>
              <a:t>d</a:t>
            </a:r>
            <a:r>
              <a:rPr lang="en-GB" dirty="0" smtClean="0"/>
              <a:t>efined colours and font (</a:t>
            </a:r>
            <a:r>
              <a:rPr lang="en-GB" dirty="0"/>
              <a:t>A</a:t>
            </a:r>
            <a:r>
              <a:rPr lang="en-GB" dirty="0" smtClean="0"/>
              <a:t>rial)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382" y="2791327"/>
            <a:ext cx="4062068" cy="267903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17435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Findings: External </a:t>
            </a:r>
            <a:r>
              <a:rPr lang="en-GB" sz="3600" dirty="0" smtClean="0"/>
              <a:t>Communication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174" y="1351280"/>
            <a:ext cx="7867652" cy="489497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3600" dirty="0" smtClean="0"/>
              <a:t>Discussion Group </a:t>
            </a:r>
            <a:r>
              <a:rPr lang="en-GB" sz="3600" dirty="0"/>
              <a:t>on </a:t>
            </a:r>
            <a:r>
              <a:rPr lang="en-GB" sz="3600" dirty="0" smtClean="0"/>
              <a:t>IPPOG Advertising and External Communication (</a:t>
            </a:r>
            <a:r>
              <a:rPr lang="en-GB" sz="3600" dirty="0"/>
              <a:t>Nov. </a:t>
            </a:r>
            <a:r>
              <a:rPr lang="en-GB" sz="3600" dirty="0" smtClean="0"/>
              <a:t>2015)</a:t>
            </a:r>
          </a:p>
          <a:p>
            <a:endParaRPr lang="en-GB" sz="1200" dirty="0" smtClean="0"/>
          </a:p>
          <a:p>
            <a:r>
              <a:rPr lang="en-GB" sz="3600" dirty="0" smtClean="0"/>
              <a:t>Audiences</a:t>
            </a:r>
            <a:endParaRPr lang="en-GB" sz="3600" dirty="0"/>
          </a:p>
          <a:p>
            <a:pPr lvl="1"/>
            <a:r>
              <a:rPr lang="en-GB" sz="3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Particle Physics community</a:t>
            </a:r>
          </a:p>
          <a:p>
            <a:pPr lvl="1"/>
            <a:r>
              <a:rPr lang="en-GB" sz="3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Teachers</a:t>
            </a:r>
          </a:p>
          <a:p>
            <a:pPr lvl="1"/>
            <a:r>
              <a:rPr lang="en-GB" sz="3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Schools </a:t>
            </a:r>
            <a:r>
              <a:rPr lang="en-GB" sz="3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 </a:t>
            </a:r>
            <a:r>
              <a:rPr lang="en-GB" sz="3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Students</a:t>
            </a:r>
          </a:p>
          <a:p>
            <a:pPr lvl="1"/>
            <a:r>
              <a:rPr lang="en-GB" sz="3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Broad Public</a:t>
            </a:r>
          </a:p>
          <a:p>
            <a:pPr lvl="1"/>
            <a:r>
              <a:rPr lang="en-GB" sz="3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Politicians</a:t>
            </a:r>
            <a:r>
              <a:rPr lang="en-GB" sz="3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decision makers, public opinion </a:t>
            </a:r>
            <a:r>
              <a:rPr lang="en-GB" sz="3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makers</a:t>
            </a:r>
          </a:p>
          <a:p>
            <a:r>
              <a:rPr lang="en-GB" sz="3600" dirty="0" smtClean="0"/>
              <a:t>Messages</a:t>
            </a:r>
            <a:endParaRPr lang="en-GB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sz="3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 exist</a:t>
            </a:r>
          </a:p>
          <a:p>
            <a:pPr lvl="1"/>
            <a:r>
              <a:rPr lang="en-GB" sz="3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what </a:t>
            </a:r>
            <a:r>
              <a:rPr lang="en-GB" sz="3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 </a:t>
            </a:r>
            <a:r>
              <a:rPr lang="en-GB" sz="3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</a:t>
            </a:r>
          </a:p>
          <a:p>
            <a:pPr lvl="1"/>
            <a:r>
              <a:rPr lang="en-GB" sz="3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how </a:t>
            </a:r>
            <a:r>
              <a:rPr lang="en-GB" sz="3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contact </a:t>
            </a:r>
            <a:r>
              <a:rPr lang="en-GB" sz="3100" dirty="0" smtClean="0"/>
              <a:t>us</a:t>
            </a:r>
          </a:p>
          <a:p>
            <a:pPr lvl="1"/>
            <a:r>
              <a:rPr lang="en-GB" sz="3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how </a:t>
            </a:r>
            <a:r>
              <a:rPr lang="en-GB" sz="3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they can get involved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944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Findings: External Communication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800" dirty="0" smtClean="0"/>
              <a:t>Communication Channels</a:t>
            </a:r>
          </a:p>
          <a:p>
            <a:pPr lvl="1"/>
            <a:r>
              <a:rPr lang="en-GB" b="1" dirty="0"/>
              <a:t>Delegates</a:t>
            </a:r>
            <a:r>
              <a:rPr lang="en-GB" dirty="0"/>
              <a:t> - it should be stated in the MoU Addenda </a:t>
            </a:r>
          </a:p>
          <a:p>
            <a:pPr lvl="1"/>
            <a:r>
              <a:rPr lang="en-GB" b="1" dirty="0"/>
              <a:t>Conferences</a:t>
            </a:r>
            <a:r>
              <a:rPr lang="en-GB" dirty="0"/>
              <a:t> - limited audience</a:t>
            </a:r>
          </a:p>
          <a:p>
            <a:pPr lvl="1"/>
            <a:r>
              <a:rPr lang="en-GB" b="1" dirty="0" smtClean="0"/>
              <a:t>Meetings</a:t>
            </a:r>
          </a:p>
          <a:p>
            <a:pPr lvl="2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Experiments: weekly meetings, collaboration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weeks</a:t>
            </a:r>
            <a:endParaRPr lang="en-GB" dirty="0" smtClean="0"/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Labs, Boards,</a:t>
            </a:r>
            <a:r>
              <a:rPr lang="mr-I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Keen </a:t>
            </a:r>
            <a:r>
              <a:rPr lang="en-GB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young </a:t>
            </a:r>
            <a:r>
              <a:rPr lang="en-GB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students</a:t>
            </a:r>
            <a:endParaRPr lang="en-GB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lvl="1"/>
            <a:r>
              <a:rPr lang="en-GB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E-Mail</a:t>
            </a:r>
          </a:p>
          <a:p>
            <a:pPr lvl="1"/>
            <a:r>
              <a:rPr lang="en-GB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Screens at Labs and Institutes</a:t>
            </a:r>
          </a:p>
          <a:p>
            <a:pPr lvl="1"/>
            <a:r>
              <a:rPr lang="en-GB" b="1" dirty="0" smtClean="0"/>
              <a:t>Articles </a:t>
            </a:r>
            <a:r>
              <a:rPr lang="en-GB" b="1" dirty="0"/>
              <a:t>in PP community </a:t>
            </a:r>
            <a:r>
              <a:rPr lang="en-GB" b="1" dirty="0" smtClean="0"/>
              <a:t>journals</a:t>
            </a:r>
          </a:p>
          <a:p>
            <a:pPr lvl="1"/>
            <a:r>
              <a:rPr lang="en-GB" b="1" dirty="0"/>
              <a:t>Newsletters of other communities / professional </a:t>
            </a:r>
            <a:r>
              <a:rPr lang="en-GB" b="1" dirty="0" smtClean="0"/>
              <a:t>societies</a:t>
            </a:r>
          </a:p>
          <a:p>
            <a:pPr lvl="1"/>
            <a:r>
              <a:rPr lang="en-GB" b="1" dirty="0"/>
              <a:t>IPPOG </a:t>
            </a:r>
            <a:r>
              <a:rPr lang="en-GB" b="1" dirty="0" smtClean="0"/>
              <a:t>newsletter</a:t>
            </a:r>
          </a:p>
          <a:p>
            <a:pPr lvl="1"/>
            <a:r>
              <a:rPr lang="en-GB" b="1" dirty="0"/>
              <a:t>Social </a:t>
            </a:r>
            <a:r>
              <a:rPr lang="en-GB" b="1" dirty="0" smtClean="0"/>
              <a:t>Media</a:t>
            </a:r>
          </a:p>
          <a:p>
            <a:pPr lvl="1"/>
            <a:r>
              <a:rPr lang="en-GB" b="1" dirty="0" smtClean="0"/>
              <a:t>Wikipedia </a:t>
            </a:r>
            <a:r>
              <a:rPr lang="en-GB" dirty="0"/>
              <a:t>(</a:t>
            </a:r>
            <a:r>
              <a:rPr lang="en-GB" u="sng" dirty="0">
                <a:hlinkClick r:id="rId2"/>
              </a:rPr>
              <a:t>https://en.wikipedia.org/wiki/Physics_outreach</a:t>
            </a:r>
            <a:r>
              <a:rPr lang="en-GB" u="sng" dirty="0" smtClean="0"/>
              <a:t>)</a:t>
            </a:r>
            <a:endParaRPr lang="en-GB" b="1" dirty="0" smtClean="0"/>
          </a:p>
          <a:p>
            <a:pPr lvl="1"/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495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 So Far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Social </a:t>
            </a:r>
            <a:r>
              <a:rPr lang="en-GB" dirty="0" smtClean="0"/>
              <a:t>Media Set Up</a:t>
            </a:r>
            <a:endParaRPr lang="en-GB" dirty="0" smtClean="0"/>
          </a:p>
          <a:p>
            <a:pPr lvl="1"/>
            <a:r>
              <a:rPr lang="en-GB" dirty="0" smtClean="0"/>
              <a:t>Facebook: @</a:t>
            </a:r>
            <a:r>
              <a:rPr lang="en-GB" dirty="0" err="1" smtClean="0"/>
              <a:t>ippog</a:t>
            </a:r>
            <a:endParaRPr lang="en-GB" dirty="0" smtClean="0"/>
          </a:p>
          <a:p>
            <a:pPr lvl="1"/>
            <a:r>
              <a:rPr lang="en-GB" dirty="0" smtClean="0"/>
              <a:t>Twitter: @</a:t>
            </a:r>
            <a:r>
              <a:rPr lang="en-GB" dirty="0" err="1" smtClean="0"/>
              <a:t>ippogorg</a:t>
            </a:r>
            <a:r>
              <a:rPr lang="en-GB" dirty="0" smtClean="0"/>
              <a:t> (working on getting @</a:t>
            </a:r>
            <a:r>
              <a:rPr lang="en-GB" dirty="0" err="1" smtClean="0"/>
              <a:t>ippog</a:t>
            </a:r>
            <a:r>
              <a:rPr lang="en-GB" dirty="0" smtClean="0"/>
              <a:t>)</a:t>
            </a:r>
          </a:p>
          <a:p>
            <a:r>
              <a:rPr lang="en-GB" dirty="0" smtClean="0"/>
              <a:t>External Communication Coordination</a:t>
            </a:r>
          </a:p>
          <a:p>
            <a:pPr lvl="1"/>
            <a:r>
              <a:rPr lang="en-GB" dirty="0" smtClean="0"/>
              <a:t>Develop strategy for posting material to home, social media</a:t>
            </a:r>
          </a:p>
          <a:p>
            <a:pPr lvl="1"/>
            <a:r>
              <a:rPr lang="en-GB" dirty="0" smtClean="0"/>
              <a:t>Coordinate </a:t>
            </a:r>
            <a:r>
              <a:rPr lang="en-GB" dirty="0"/>
              <a:t>c</a:t>
            </a:r>
            <a:r>
              <a:rPr lang="en-GB" dirty="0" smtClean="0"/>
              <a:t>ontent development</a:t>
            </a:r>
          </a:p>
          <a:p>
            <a:pPr lvl="1"/>
            <a:r>
              <a:rPr lang="en-GB" dirty="0" smtClean="0"/>
              <a:t>Encourage </a:t>
            </a:r>
            <a:r>
              <a:rPr lang="en-GB" dirty="0"/>
              <a:t>a</a:t>
            </a:r>
            <a:r>
              <a:rPr lang="en-GB" dirty="0" smtClean="0"/>
              <a:t>ctivity from IPPOG members: </a:t>
            </a:r>
          </a:p>
          <a:p>
            <a:pPr marL="342900" lvl="1" indent="0">
              <a:buNone/>
            </a:pP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smtClean="0">
                <a:solidFill>
                  <a:schemeClr val="accent1"/>
                </a:solidFill>
              </a:rPr>
              <a:t>  Sharing</a:t>
            </a:r>
            <a:r>
              <a:rPr lang="en-GB" sz="1800" dirty="0">
                <a:solidFill>
                  <a:schemeClr val="accent1"/>
                </a:solidFill>
              </a:rPr>
              <a:t>, following, reposting, liking, etc. </a:t>
            </a:r>
          </a:p>
          <a:p>
            <a:r>
              <a:rPr lang="en-GB" dirty="0" smtClean="0"/>
              <a:t>Call for Volunteers to Maintain Social Media </a:t>
            </a:r>
            <a:endParaRPr lang="en-GB" dirty="0"/>
          </a:p>
          <a:p>
            <a:pPr lvl="1"/>
            <a:r>
              <a:rPr lang="en-GB" dirty="0" smtClean="0"/>
              <a:t>Must be regularly fed by content </a:t>
            </a:r>
            <a:endParaRPr lang="en-GB" dirty="0"/>
          </a:p>
          <a:p>
            <a:pPr lvl="2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20/04/2017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IPPOG Collaboration Meeting, Lisbon, Portugal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03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450671DF-9FF3-154B-81B5-D7F51F42CEDF}" vid="{A6A1C8D5-2A1D-7540-90D9-2153E2BFC6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IPPOG-Template</Template>
  <TotalTime>11057</TotalTime>
  <Words>626</Words>
  <Application>Microsoft Macintosh PowerPoint</Application>
  <PresentationFormat>On-screen Show (4:3)</PresentationFormat>
  <Paragraphs>141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Calibri</vt:lpstr>
      <vt:lpstr>Arial</vt:lpstr>
      <vt:lpstr>Office Theme</vt:lpstr>
      <vt:lpstr>IPPOG Collaboration Meeting, Lisbon, Portugal</vt:lpstr>
      <vt:lpstr>PowerPoint Presentation</vt:lpstr>
      <vt:lpstr>Findings: Web &amp; DB</vt:lpstr>
      <vt:lpstr>Findings: Web &amp; DB</vt:lpstr>
      <vt:lpstr>Development Strategy</vt:lpstr>
      <vt:lpstr>Progress So Far</vt:lpstr>
      <vt:lpstr>Findings: External Communication</vt:lpstr>
      <vt:lpstr>Findings: External Communication</vt:lpstr>
      <vt:lpstr>Progress So Far</vt:lpstr>
      <vt:lpstr>PowerPoint Presentation</vt:lpstr>
      <vt:lpstr>PowerPoint Presentation</vt:lpstr>
      <vt:lpstr>PowerPoint Presentation</vt:lpstr>
      <vt:lpstr>PowerPoint Presentation</vt:lpstr>
      <vt:lpstr>Spare slide – new DB categories</vt:lpstr>
      <vt:lpstr>Spare slide – Searching in DB 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Goldfarb</dc:creator>
  <cp:lastModifiedBy>Microsoft Office User</cp:lastModifiedBy>
  <cp:revision>99</cp:revision>
  <cp:lastPrinted>2017-04-18T15:30:31Z</cp:lastPrinted>
  <dcterms:created xsi:type="dcterms:W3CDTF">2017-02-11T18:00:55Z</dcterms:created>
  <dcterms:modified xsi:type="dcterms:W3CDTF">2017-04-21T13:14:59Z</dcterms:modified>
</cp:coreProperties>
</file>