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6" r:id="rId2"/>
    <p:sldId id="427" r:id="rId3"/>
    <p:sldId id="411" r:id="rId4"/>
    <p:sldId id="425" r:id="rId5"/>
    <p:sldId id="424" r:id="rId6"/>
    <p:sldId id="439" r:id="rId7"/>
    <p:sldId id="440" r:id="rId8"/>
    <p:sldId id="429" r:id="rId9"/>
    <p:sldId id="431" r:id="rId10"/>
    <p:sldId id="438" r:id="rId11"/>
    <p:sldId id="433" r:id="rId12"/>
    <p:sldId id="434" r:id="rId13"/>
    <p:sldId id="435" r:id="rId14"/>
    <p:sldId id="436" r:id="rId15"/>
    <p:sldId id="437" r:id="rId16"/>
    <p:sldId id="441" r:id="rId17"/>
    <p:sldId id="399" r:id="rId18"/>
    <p:sldId id="442" r:id="rId19"/>
    <p:sldId id="443" r:id="rId20"/>
    <p:sldId id="420" r:id="rId21"/>
    <p:sldId id="415" r:id="rId22"/>
    <p:sldId id="426" r:id="rId23"/>
    <p:sldId id="418" r:id="rId24"/>
    <p:sldId id="407" r:id="rId25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933C"/>
    <a:srgbClr val="D16349"/>
    <a:srgbClr val="108BD9"/>
    <a:srgbClr val="132087"/>
    <a:srgbClr val="7AB800"/>
    <a:srgbClr val="CC0066"/>
    <a:srgbClr val="111881"/>
    <a:srgbClr val="333399"/>
    <a:srgbClr val="0CC6DE"/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6" autoAdjust="0"/>
    <p:restoredTop sz="94750" autoAdjust="0"/>
  </p:normalViewPr>
  <p:slideViewPr>
    <p:cSldViewPr snapToObjects="1">
      <p:cViewPr varScale="1">
        <p:scale>
          <a:sx n="85" d="100"/>
          <a:sy n="85" d="100"/>
        </p:scale>
        <p:origin x="-1048" y="-1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 snapToObjects="1">
      <p:cViewPr varScale="1">
        <p:scale>
          <a:sx n="41" d="100"/>
          <a:sy n="41" d="100"/>
        </p:scale>
        <p:origin x="-1284" y="-11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C870F-5D0F-0847-BF1A-E6D8654A8B07}" type="datetimeFigureOut">
              <a:rPr lang="en-US" smtClean="0"/>
              <a:t>20.04.17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6389D-3761-D94C-AC6E-DE1F50122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456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A68B790-4C57-4F0B-A170-9C652EC872AA}" type="datetimeFigureOut">
              <a:rPr lang="de-DE"/>
              <a:pPr>
                <a:defRPr/>
              </a:pPr>
              <a:t>20.04.17</a:t>
            </a:fld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30D7537-65F5-45C3-9D3F-9D1D0AFF221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89236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9953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1AB9-C493-A345-B8E6-89A3D49C4363}" type="datetimeFigureOut">
              <a:rPr lang="en-US" smtClean="0"/>
              <a:t>20.04.17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AC08-30D3-3245-9C28-30140241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pic>
        <p:nvPicPr>
          <p:cNvPr id="6" name="Picture 5" descr="W-ippog5-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99256" cy="76728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2956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idx="1" hasCustomPrompt="1"/>
          </p:nvPr>
        </p:nvSpPr>
        <p:spPr bwMode="auto">
          <a:xfrm>
            <a:off x="457200" y="1052736"/>
            <a:ext cx="8229600" cy="45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800"/>
            </a:lvl1pPr>
            <a:lvl2pPr marL="7429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2pPr>
            <a:lvl3pPr marL="11430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200">
                <a:solidFill>
                  <a:srgbClr val="333399"/>
                </a:solidFill>
              </a:defRPr>
            </a:lvl3pPr>
            <a:lvl4pPr marL="16002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4pPr>
            <a:lvl5pPr marL="20574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 sz="1200">
                <a:solidFill>
                  <a:srgbClr val="333399"/>
                </a:solidFill>
              </a:defRPr>
            </a:lvl5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C71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Mastertextformat bearbeiten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600200" marR="0" lvl="3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  <a:p>
            <a:pPr marL="2057400" marR="0" lvl="4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Fünfte Ebene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Text Placeholder 3"/>
          <p:cNvSpPr>
            <a:spLocks noGrp="1"/>
          </p:cNvSpPr>
          <p:nvPr>
            <p:ph type="body" orient="vert" sz="quarter" idx="12"/>
          </p:nvPr>
        </p:nvSpPr>
        <p:spPr>
          <a:xfrm rot="10800000">
            <a:off x="0" y="1196752"/>
            <a:ext cx="457200" cy="4319587"/>
          </a:xfrm>
        </p:spPr>
        <p:txBody>
          <a:bodyPr vert="eaVert"/>
          <a:lstStyle>
            <a:lvl1pPr algn="ctr">
              <a:defRPr>
                <a:solidFill>
                  <a:srgbClr val="D16349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5466101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0681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Text Placeholder 3"/>
          <p:cNvSpPr>
            <a:spLocks noGrp="1"/>
          </p:cNvSpPr>
          <p:nvPr>
            <p:ph type="body" orient="vert" sz="quarter" idx="12"/>
          </p:nvPr>
        </p:nvSpPr>
        <p:spPr>
          <a:xfrm rot="10800000">
            <a:off x="0" y="1196752"/>
            <a:ext cx="457200" cy="4319587"/>
          </a:xfrm>
        </p:spPr>
        <p:txBody>
          <a:bodyPr vert="eaVert"/>
          <a:lstStyle>
            <a:lvl1pPr algn="ctr">
              <a:defRPr>
                <a:solidFill>
                  <a:srgbClr val="D16349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7997187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idx="1" hasCustomPrompt="1"/>
          </p:nvPr>
        </p:nvSpPr>
        <p:spPr bwMode="auto">
          <a:xfrm>
            <a:off x="457200" y="1052736"/>
            <a:ext cx="8229600" cy="45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800"/>
            </a:lvl1pPr>
            <a:lvl2pPr marL="7429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2pPr>
            <a:lvl3pPr marL="11430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200">
                <a:solidFill>
                  <a:srgbClr val="333399"/>
                </a:solidFill>
              </a:defRPr>
            </a:lvl3pPr>
            <a:lvl4pPr marL="16002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4pPr>
            <a:lvl5pPr marL="20574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 sz="1200">
                <a:solidFill>
                  <a:srgbClr val="333399"/>
                </a:solidFill>
              </a:defRPr>
            </a:lvl5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C71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Mastertextformat bearbeiten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600200" marR="0" lvl="3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  <a:p>
            <a:pPr marL="2057400" marR="0" lvl="4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Fünfte Ebene</a:t>
            </a:r>
          </a:p>
        </p:txBody>
      </p:sp>
      <p:pic>
        <p:nvPicPr>
          <p:cNvPr id="6" name="Picture 5" descr="W-ippog5-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99256" cy="76728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1276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6" descr="hg neutral.png"/>
          <p:cNvPicPr>
            <a:picLocks noChangeAspect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108BD9">
                <a:tint val="45000"/>
                <a:satMod val="400000"/>
              </a:srgbClr>
            </a:duotone>
            <a:alphaModFix amt="30000"/>
          </a:blip>
          <a:srcRect/>
          <a:stretch>
            <a:fillRect/>
          </a:stretch>
        </p:blipFill>
        <p:spPr bwMode="auto">
          <a:xfrm>
            <a:off x="-1" y="11508"/>
            <a:ext cx="9144001" cy="6873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d 8" descr="mc-logo.png"/>
          <p:cNvPicPr>
            <a:picLocks noChangeAspect="1"/>
          </p:cNvPicPr>
          <p:nvPr userDrawn="1"/>
        </p:nvPicPr>
        <p:blipFill>
          <a:blip r:embed="rId13">
            <a:alphaModFix amt="49000"/>
          </a:blip>
          <a:srcRect/>
          <a:stretch>
            <a:fillRect/>
          </a:stretch>
        </p:blipFill>
        <p:spPr bwMode="auto">
          <a:xfrm>
            <a:off x="7308304" y="6332454"/>
            <a:ext cx="1008112" cy="40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9" descr="ipogg.png"/>
          <p:cNvPicPr>
            <a:picLocks noChangeAspect="1"/>
          </p:cNvPicPr>
          <p:nvPr userDrawn="1"/>
        </p:nvPicPr>
        <p:blipFill>
          <a:blip r:embed="rId14">
            <a:alphaModFix amt="49000"/>
          </a:blip>
          <a:srcRect/>
          <a:stretch>
            <a:fillRect/>
          </a:stretch>
        </p:blipFill>
        <p:spPr bwMode="auto">
          <a:xfrm>
            <a:off x="6660232" y="6324581"/>
            <a:ext cx="541158" cy="39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0" r:id="rId2"/>
    <p:sldLayoutId id="2147483665" r:id="rId3"/>
    <p:sldLayoutId id="2147483663" r:id="rId4"/>
    <p:sldLayoutId id="2147483664" r:id="rId5"/>
    <p:sldLayoutId id="2147483668" r:id="rId6"/>
    <p:sldLayoutId id="2147483684" r:id="rId7"/>
    <p:sldLayoutId id="2147483685" r:id="rId8"/>
    <p:sldLayoutId id="2147483686" r:id="rId9"/>
    <p:sldLayoutId id="2147483687" r:id="rId10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ippog.web.cern.ch/members/netherland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http://mesonpi.cat.cbpf.br/renafae" TargetMode="External"/><Relationship Id="rId3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ippog.web.cern.ch/members/netherlands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infn.it/newsletter-eu/pdf/NEWSLETTER_INFN_33_inglese_pag11.pdf" TargetMode="External"/><Relationship Id="rId4" Type="http://schemas.openxmlformats.org/officeDocument/2006/relationships/hyperlink" Target="http://www.epsnews.eu/2017/03/the-international-particle-physics-outreach-group-ippog/" TargetMode="External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courier.com/cws/article/cern/6771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ppog-ct@cern.ch" TargetMode="External"/><Relationship Id="rId4" Type="http://schemas.openxmlformats.org/officeDocument/2006/relationships/hyperlink" Target="mailto:ippog-forum@cern.ch" TargetMode="External"/><Relationship Id="rId5" Type="http://schemas.openxmlformats.org/officeDocument/2006/relationships/hyperlink" Target="mailto:ippog-cb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ppog.or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ppog.web.cern.ch/members/finland" TargetMode="External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2" Type="http://schemas.openxmlformats.org/officeDocument/2006/relationships/hyperlink" Target="http://ippog.web.cern.ch/ippog_membership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ippog.web.cern.ch/ippog_membership" TargetMode="External"/><Relationship Id="rId3" Type="http://schemas.openxmlformats.org/officeDocument/2006/relationships/hyperlink" Target="http://ippog.web.cern.ch/members/netherland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597" y="332656"/>
            <a:ext cx="3555579" cy="34133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1497263" y="4293096"/>
            <a:ext cx="6275275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IPPOG Meeting, 20-</a:t>
            </a:r>
            <a:r>
              <a:rPr lang="en-US" sz="3200" dirty="0"/>
              <a:t>2</a:t>
            </a:r>
            <a:r>
              <a:rPr lang="en-US" sz="3200" dirty="0" smtClean="0"/>
              <a:t>2 April 2017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1599" y="5013176"/>
            <a:ext cx="82865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Hans Peter Beck</a:t>
            </a:r>
            <a:r>
              <a:rPr lang="en-US" sz="2800" dirty="0" smtClean="0"/>
              <a:t>: IPPOG Co-chair, Bern University</a:t>
            </a:r>
          </a:p>
          <a:p>
            <a:r>
              <a:rPr lang="en-US" sz="2800" dirty="0" smtClean="0"/>
              <a:t>Steve Goldfarb:    IPPOG Co-chair, Melbourne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Meeting #13, Lisbon, 20-22 April 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00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Expressed interest – </a:t>
            </a:r>
            <a:r>
              <a:rPr lang="en-US" dirty="0"/>
              <a:t>Brazil</a:t>
            </a:r>
            <a:endParaRPr lang="de-DE" sz="1600" dirty="0"/>
          </a:p>
        </p:txBody>
      </p:sp>
      <p:sp>
        <p:nvSpPr>
          <p:cNvPr id="7" name="Rectangle 6"/>
          <p:cNvSpPr/>
          <p:nvPr/>
        </p:nvSpPr>
        <p:spPr>
          <a:xfrm>
            <a:off x="113627" y="836712"/>
            <a:ext cx="87663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52400"/>
            <a:r>
              <a:rPr lang="en-US" sz="2400" b="1" dirty="0"/>
              <a:t>Marcelo </a:t>
            </a:r>
            <a:r>
              <a:rPr lang="en-US" sz="2400" b="1" dirty="0" err="1"/>
              <a:t>Gameiro</a:t>
            </a:r>
            <a:r>
              <a:rPr lang="en-US" sz="2400" b="1" dirty="0"/>
              <a:t> </a:t>
            </a:r>
            <a:r>
              <a:rPr lang="en-US" sz="2400" b="1" dirty="0" err="1"/>
              <a:t>Munhoz</a:t>
            </a:r>
            <a:r>
              <a:rPr lang="en-US" sz="2400" b="1" dirty="0"/>
              <a:t>, </a:t>
            </a:r>
            <a:r>
              <a:rPr lang="en-US" sz="2400" dirty="0" err="1"/>
              <a:t>Universidade</a:t>
            </a:r>
            <a:r>
              <a:rPr lang="en-US" sz="2400" dirty="0"/>
              <a:t> de São Paulo, Brazil, member of the ALICE collaboration and </a:t>
            </a:r>
            <a:r>
              <a:rPr lang="en-US" sz="2400" dirty="0" smtClean="0"/>
              <a:t>member</a:t>
            </a:r>
            <a:r>
              <a:rPr lang="en-US" sz="2400" dirty="0" smtClean="0"/>
              <a:t> </a:t>
            </a:r>
            <a:r>
              <a:rPr lang="en-US" sz="2400" dirty="0"/>
              <a:t>of the Education Committee of the Brazilian Physics Society contacted IPPOG  for evaluating the possibilities for Brazil to join IPPOG.</a:t>
            </a:r>
          </a:p>
          <a:p>
            <a:pPr marL="304800" lvl="1" indent="0">
              <a:buNone/>
            </a:pPr>
            <a:endParaRPr lang="en-US" sz="2400" dirty="0"/>
          </a:p>
          <a:p>
            <a:pPr indent="-152400"/>
            <a:r>
              <a:rPr lang="en-US" sz="2400" dirty="0" smtClean="0"/>
              <a:t>After many discussions (face to face and e-mail), and exchange of </a:t>
            </a:r>
            <a:r>
              <a:rPr lang="en-US" sz="2400" dirty="0" err="1" smtClean="0"/>
              <a:t>MoU</a:t>
            </a:r>
            <a:r>
              <a:rPr lang="en-US" sz="2400" dirty="0" smtClean="0"/>
              <a:t> and draft addenda, Brazil has expressed their formal wish to join</a:t>
            </a:r>
            <a:r>
              <a:rPr lang="en-US" sz="2400" dirty="0"/>
              <a:t> </a:t>
            </a:r>
            <a:r>
              <a:rPr lang="en-US" sz="2400" dirty="0" smtClean="0"/>
              <a:t>IPPOG formally.</a:t>
            </a:r>
          </a:p>
          <a:p>
            <a:pPr indent="-152400"/>
            <a:endParaRPr lang="en-US" sz="2400" dirty="0"/>
          </a:p>
          <a:p>
            <a:r>
              <a:rPr lang="en-US" sz="2000" dirty="0" smtClean="0">
                <a:solidFill>
                  <a:srgbClr val="132087"/>
                </a:solidFill>
              </a:rPr>
              <a:t>IPPOG </a:t>
            </a:r>
            <a:r>
              <a:rPr lang="en-US" sz="2000" dirty="0" err="1" smtClean="0">
                <a:solidFill>
                  <a:srgbClr val="132087"/>
                </a:solidFill>
              </a:rPr>
              <a:t>MoU</a:t>
            </a:r>
            <a:r>
              <a:rPr lang="en-US" sz="2000" dirty="0" smtClean="0">
                <a:solidFill>
                  <a:srgbClr val="132087"/>
                </a:solidFill>
              </a:rPr>
              <a:t/>
            </a:r>
            <a:br>
              <a:rPr lang="en-US" sz="2000" dirty="0" smtClean="0">
                <a:solidFill>
                  <a:srgbClr val="132087"/>
                </a:solidFill>
              </a:rPr>
            </a:br>
            <a:r>
              <a:rPr lang="en-US" sz="2000" dirty="0" smtClean="0">
                <a:solidFill>
                  <a:srgbClr val="132087"/>
                </a:solidFill>
              </a:rPr>
              <a:t>3.11 </a:t>
            </a:r>
            <a:r>
              <a:rPr lang="en-US" sz="2000" dirty="0">
                <a:solidFill>
                  <a:srgbClr val="132087"/>
                </a:solidFill>
              </a:rPr>
              <a:t>Accession to membership shall be decided by the Collaboration Board by </a:t>
            </a:r>
            <a:r>
              <a:rPr lang="en-US" sz="2000" dirty="0" smtClean="0">
                <a:solidFill>
                  <a:srgbClr val="132087"/>
                </a:solidFill>
              </a:rPr>
              <a:t>a two</a:t>
            </a:r>
            <a:r>
              <a:rPr lang="en-US" sz="2000" dirty="0">
                <a:solidFill>
                  <a:srgbClr val="132087"/>
                </a:solidFill>
              </a:rPr>
              <a:t>-thirds majority of the votes cast on the basis of a written application </a:t>
            </a:r>
            <a:r>
              <a:rPr lang="en-US" sz="2000" dirty="0" smtClean="0">
                <a:solidFill>
                  <a:srgbClr val="132087"/>
                </a:solidFill>
              </a:rPr>
              <a:t>to the </a:t>
            </a:r>
            <a:r>
              <a:rPr lang="en-US" sz="2000" dirty="0">
                <a:solidFill>
                  <a:srgbClr val="132087"/>
                </a:solidFill>
              </a:rPr>
              <a:t>Chairperson of the Collaboration Board (the “Chairperson”) and </a:t>
            </a:r>
            <a:r>
              <a:rPr lang="en-US" sz="2000" dirty="0" smtClean="0">
                <a:solidFill>
                  <a:srgbClr val="132087"/>
                </a:solidFill>
              </a:rPr>
              <a:t>taking into </a:t>
            </a:r>
            <a:r>
              <a:rPr lang="en-US" sz="2000" dirty="0">
                <a:solidFill>
                  <a:srgbClr val="132087"/>
                </a:solidFill>
              </a:rPr>
              <a:t>account the principles governing eligibility to apply for membership</a:t>
            </a:r>
          </a:p>
          <a:p>
            <a:r>
              <a:rPr lang="en-US" sz="2000" dirty="0">
                <a:solidFill>
                  <a:srgbClr val="132087"/>
                </a:solidFill>
              </a:rPr>
              <a:t>set out above</a:t>
            </a:r>
            <a:r>
              <a:rPr lang="en-US" sz="2000" dirty="0" smtClean="0">
                <a:solidFill>
                  <a:srgbClr val="132087"/>
                </a:solidFill>
              </a:rPr>
              <a:t>.</a:t>
            </a:r>
            <a:endParaRPr lang="en-US" sz="2400" dirty="0" smtClean="0">
              <a:solidFill>
                <a:srgbClr val="132087"/>
              </a:solidFill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8176491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Brazilian Application to IPPOG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Brazilian National Network of High Energy Physics</a:t>
            </a:r>
            <a:endParaRPr lang="en-US" i="1" dirty="0"/>
          </a:p>
        </p:txBody>
      </p:sp>
      <p:pic>
        <p:nvPicPr>
          <p:cNvPr id="14" name="Picture 13" descr="logoRENAFA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26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69162" cy="1143000"/>
          </a:xfrm>
        </p:spPr>
        <p:txBody>
          <a:bodyPr/>
          <a:lstStyle/>
          <a:p>
            <a:r>
              <a:rPr lang="en-US" dirty="0" smtClean="0"/>
              <a:t>Brazilian Application to IPPOG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Brazilian HEP community has great interest and a large involvement with particle physics outreach activities </a:t>
            </a:r>
          </a:p>
          <a:p>
            <a:pPr lvl="1"/>
            <a:r>
              <a:rPr lang="en-US" dirty="0" smtClean="0"/>
              <a:t>For instance, Brazil has a large participation in the </a:t>
            </a:r>
            <a:r>
              <a:rPr lang="en-US" dirty="0" err="1" smtClean="0"/>
              <a:t>Masterclasses</a:t>
            </a:r>
            <a:r>
              <a:rPr lang="en-US" dirty="0" smtClean="0"/>
              <a:t> Hands On Particle Physics </a:t>
            </a:r>
          </a:p>
          <a:p>
            <a:r>
              <a:rPr lang="en-US" dirty="0" smtClean="0"/>
              <a:t>The Brazilian HEP community wishes to become part of IPPOG in order to greatly improve the dissemination of particle physics nationwide</a:t>
            </a:r>
            <a:endParaRPr lang="en-US" dirty="0"/>
          </a:p>
        </p:txBody>
      </p:sp>
      <p:pic>
        <p:nvPicPr>
          <p:cNvPr id="4" name="Picture 3" descr="logoRENAFA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230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69162" cy="1143000"/>
          </a:xfrm>
        </p:spPr>
        <p:txBody>
          <a:bodyPr/>
          <a:lstStyle/>
          <a:p>
            <a:r>
              <a:rPr lang="en-US" dirty="0" smtClean="0"/>
              <a:t>Brazilian HEP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16 institutions in 6 different Brazilian states (Brazil has 26 states in total)</a:t>
            </a:r>
          </a:p>
          <a:p>
            <a:r>
              <a:rPr lang="en-US" dirty="0" smtClean="0"/>
              <a:t>120 faculties/researchers</a:t>
            </a:r>
          </a:p>
          <a:p>
            <a:r>
              <a:rPr lang="en-US" dirty="0" smtClean="0"/>
              <a:t>70 graduate students</a:t>
            </a:r>
          </a:p>
          <a:p>
            <a:r>
              <a:rPr lang="en-US" dirty="0" smtClean="0"/>
              <a:t>30 technical staff</a:t>
            </a:r>
          </a:p>
          <a:p>
            <a:r>
              <a:rPr lang="en-US" dirty="0" smtClean="0"/>
              <a:t>Participation in:</a:t>
            </a:r>
          </a:p>
          <a:p>
            <a:pPr lvl="1"/>
            <a:r>
              <a:rPr lang="en-US" dirty="0" smtClean="0"/>
              <a:t>the four LHC large experiments and ALPHA experiment at CERN </a:t>
            </a:r>
          </a:p>
          <a:p>
            <a:pPr lvl="1"/>
            <a:r>
              <a:rPr lang="en-US" dirty="0" smtClean="0"/>
              <a:t>Pierre Auger Observatory and Cherenkov Telescope Array</a:t>
            </a:r>
          </a:p>
          <a:p>
            <a:pPr lvl="1"/>
            <a:r>
              <a:rPr lang="en-US" dirty="0" smtClean="0"/>
              <a:t>neutrino experiments (DUNE, Double </a:t>
            </a:r>
            <a:r>
              <a:rPr lang="en-US" dirty="0" err="1" smtClean="0"/>
              <a:t>Chooz</a:t>
            </a:r>
            <a:r>
              <a:rPr lang="en-US" dirty="0" smtClean="0"/>
              <a:t>, etc.)</a:t>
            </a:r>
          </a:p>
        </p:txBody>
      </p:sp>
      <p:pic>
        <p:nvPicPr>
          <p:cNvPr id="4" name="Picture 3" descr="logoRENAFA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9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69162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Brazilian National Network of High Energy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RENAFAE (</a:t>
            </a:r>
            <a:r>
              <a:rPr lang="en-US" dirty="0" err="1" smtClean="0"/>
              <a:t>Rede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Física</a:t>
            </a:r>
            <a:r>
              <a:rPr lang="en-US" dirty="0" smtClean="0"/>
              <a:t> de </a:t>
            </a:r>
            <a:r>
              <a:rPr lang="en-US" dirty="0" err="1" smtClean="0"/>
              <a:t>Altas</a:t>
            </a:r>
            <a:r>
              <a:rPr lang="en-US" dirty="0" smtClean="0"/>
              <a:t> </a:t>
            </a:r>
            <a:r>
              <a:rPr lang="en-US" dirty="0" err="1" smtClean="0"/>
              <a:t>Energias</a:t>
            </a:r>
            <a:r>
              <a:rPr lang="en-US" dirty="0" smtClean="0"/>
              <a:t>, in Portuguese)</a:t>
            </a:r>
          </a:p>
          <a:p>
            <a:pPr lvl="1"/>
            <a:r>
              <a:rPr lang="en-US" dirty="0" smtClean="0"/>
              <a:t>is a National </a:t>
            </a:r>
            <a:r>
              <a:rPr lang="en-US" dirty="0"/>
              <a:t>N</a:t>
            </a:r>
            <a:r>
              <a:rPr lang="en-US" dirty="0" smtClean="0"/>
              <a:t>etwork officially created by the Brazilian Ministry of Science and Technology in 2008 in order to coordinate the national effort in High Energy Physics</a:t>
            </a:r>
          </a:p>
          <a:p>
            <a:pPr lvl="1"/>
            <a:r>
              <a:rPr lang="en-US" dirty="0" smtClean="0"/>
              <a:t>is composed by ALL Brazilian physicists that work with High Energy Physics</a:t>
            </a:r>
          </a:p>
          <a:p>
            <a:r>
              <a:rPr lang="en-US" dirty="0" smtClean="0"/>
              <a:t>Therefore, RENAFAE is the ideal organization to represent Brazil in IPPOG</a:t>
            </a:r>
          </a:p>
        </p:txBody>
      </p:sp>
      <p:pic>
        <p:nvPicPr>
          <p:cNvPr id="5" name="Picture 4" descr="logoRENAFA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102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69162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Brazilian National Network of High Energy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The Brazilian National Network of High Energy Physics (</a:t>
            </a:r>
            <a:r>
              <a:rPr lang="en-US" dirty="0" smtClean="0">
                <a:hlinkClick r:id="rId2"/>
              </a:rPr>
              <a:t>http://mesonpi.cat.cbpf.br/renafae</a:t>
            </a:r>
            <a:r>
              <a:rPr lang="en-US" dirty="0" smtClean="0"/>
              <a:t>) has four main objectives as part of its </a:t>
            </a:r>
            <a:r>
              <a:rPr lang="en-US" dirty="0" smtClean="0"/>
              <a:t>mission: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promote the scientific and technological advancement of the investigation of the properties of particles and their fundamental interaction</a:t>
            </a:r>
          </a:p>
          <a:p>
            <a:pPr lvl="1"/>
            <a:r>
              <a:rPr lang="en-US" dirty="0" smtClean="0"/>
              <a:t>consolidate and expand research in high-energy physics, expanding scientific training and techniques needed to explore the resulting benefits of the associated developments and their technological implications</a:t>
            </a:r>
          </a:p>
          <a:p>
            <a:pPr lvl="1"/>
            <a:r>
              <a:rPr lang="en-US" dirty="0" smtClean="0"/>
              <a:t>develop a program that mobilizes businesses in Brazil to work on the development of instrumentation of software for the area´s international collaborations</a:t>
            </a:r>
          </a:p>
          <a:p>
            <a:pPr lvl="1"/>
            <a:r>
              <a:rPr lang="en-US" dirty="0" smtClean="0"/>
              <a:t>The Scientific and Technical Committee of </a:t>
            </a:r>
            <a:r>
              <a:rPr lang="en-US" dirty="0" err="1" smtClean="0"/>
              <a:t>Renafae</a:t>
            </a:r>
            <a:r>
              <a:rPr lang="en-US" dirty="0" smtClean="0"/>
              <a:t> (CTC </a:t>
            </a:r>
            <a:r>
              <a:rPr lang="en-US" dirty="0" err="1" smtClean="0"/>
              <a:t>Renafae</a:t>
            </a:r>
            <a:r>
              <a:rPr lang="en-US" dirty="0" smtClean="0"/>
              <a:t>) will coordinate the activities of groups acting in high energy physics and in particular, activities associated with large international collaborations.</a:t>
            </a:r>
            <a:endParaRPr lang="en-US" dirty="0"/>
          </a:p>
        </p:txBody>
      </p:sp>
      <p:pic>
        <p:nvPicPr>
          <p:cNvPr id="4" name="Picture 3" descr="logoRENAFAE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515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Further interests</a:t>
            </a:r>
            <a:endParaRPr lang="de-DE" sz="1600" dirty="0"/>
          </a:p>
        </p:txBody>
      </p:sp>
      <p:sp>
        <p:nvSpPr>
          <p:cNvPr id="7" name="Rectangle 6"/>
          <p:cNvSpPr/>
          <p:nvPr/>
        </p:nvSpPr>
        <p:spPr>
          <a:xfrm>
            <a:off x="113627" y="945296"/>
            <a:ext cx="87663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08113" indent="-1560513">
              <a:tabLst>
                <a:tab pos="1255713" algn="l"/>
              </a:tabLst>
            </a:pPr>
            <a:r>
              <a:rPr lang="en-US" sz="2000" b="1" dirty="0" smtClean="0">
                <a:solidFill>
                  <a:srgbClr val="132087"/>
                </a:solidFill>
              </a:rPr>
              <a:t>Turkey </a:t>
            </a:r>
            <a:r>
              <a:rPr lang="mr-IN" sz="2000" dirty="0" smtClean="0">
                <a:solidFill>
                  <a:srgbClr val="132087"/>
                </a:solidFill>
              </a:rPr>
              <a:t>–</a:t>
            </a:r>
            <a:r>
              <a:rPr lang="en-US" sz="2000" dirty="0" smtClean="0">
                <a:solidFill>
                  <a:srgbClr val="132087"/>
                </a:solidFill>
              </a:rPr>
              <a:t> 		Bilge </a:t>
            </a:r>
            <a:r>
              <a:rPr lang="en-US" sz="2000" dirty="0" err="1" smtClean="0">
                <a:solidFill>
                  <a:srgbClr val="132087"/>
                </a:solidFill>
              </a:rPr>
              <a:t>Demirkos</a:t>
            </a:r>
            <a:r>
              <a:rPr lang="en-US" sz="2000" dirty="0" smtClean="0">
                <a:solidFill>
                  <a:srgbClr val="132087"/>
                </a:solidFill>
              </a:rPr>
              <a:t> is coordinating and running </a:t>
            </a:r>
            <a:r>
              <a:rPr lang="en-US" sz="2000" dirty="0" err="1" smtClean="0">
                <a:solidFill>
                  <a:srgbClr val="132087"/>
                </a:solidFill>
              </a:rPr>
              <a:t>Masterclasses</a:t>
            </a:r>
            <a:r>
              <a:rPr lang="en-US" sz="2000" dirty="0" smtClean="0">
                <a:solidFill>
                  <a:srgbClr val="132087"/>
                </a:solidFill>
              </a:rPr>
              <a:t> in Turkey, and is interested to make </a:t>
            </a:r>
            <a:r>
              <a:rPr lang="en-US" sz="2000" dirty="0" smtClean="0">
                <a:solidFill>
                  <a:srgbClr val="132087"/>
                </a:solidFill>
              </a:rPr>
              <a:t>Turkey </a:t>
            </a:r>
            <a:r>
              <a:rPr lang="en-US" sz="2000" dirty="0" smtClean="0">
                <a:solidFill>
                  <a:srgbClr val="132087"/>
                </a:solidFill>
              </a:rPr>
              <a:t>a Member in IPPOG.</a:t>
            </a:r>
          </a:p>
          <a:p>
            <a:pPr marL="1408113" indent="-1560513">
              <a:tabLst>
                <a:tab pos="1255713" algn="l"/>
              </a:tabLst>
            </a:pPr>
            <a:endParaRPr lang="en-US" sz="2000" dirty="0" smtClean="0">
              <a:solidFill>
                <a:srgbClr val="132087"/>
              </a:solidFill>
              <a:hlinkClick r:id="rId2"/>
            </a:endParaRPr>
          </a:p>
          <a:p>
            <a:pPr marL="1408113" indent="-1560513">
              <a:tabLst>
                <a:tab pos="1255713" algn="l"/>
              </a:tabLst>
            </a:pPr>
            <a:r>
              <a:rPr lang="en-US" sz="2000" b="1" dirty="0" smtClean="0">
                <a:solidFill>
                  <a:srgbClr val="132087"/>
                </a:solidFill>
              </a:rPr>
              <a:t>GSI/FAIR </a:t>
            </a:r>
            <a:r>
              <a:rPr lang="mr-IN" sz="2000" dirty="0" smtClean="0">
                <a:solidFill>
                  <a:srgbClr val="132087"/>
                </a:solidFill>
              </a:rPr>
              <a:t>–</a:t>
            </a:r>
            <a:r>
              <a:rPr lang="en-US" sz="2000" dirty="0" smtClean="0">
                <a:solidFill>
                  <a:srgbClr val="132087"/>
                </a:solidFill>
              </a:rPr>
              <a:t> </a:t>
            </a:r>
            <a:r>
              <a:rPr lang="en-US" sz="2000" dirty="0" err="1" smtClean="0">
                <a:solidFill>
                  <a:srgbClr val="132087"/>
                </a:solidFill>
              </a:rPr>
              <a:t>Yiota</a:t>
            </a:r>
            <a:r>
              <a:rPr lang="en-US" sz="2000" dirty="0" smtClean="0">
                <a:solidFill>
                  <a:srgbClr val="132087"/>
                </a:solidFill>
              </a:rPr>
              <a:t> </a:t>
            </a:r>
            <a:r>
              <a:rPr lang="en-US" sz="2000" dirty="0" err="1" smtClean="0">
                <a:solidFill>
                  <a:srgbClr val="132087"/>
                </a:solidFill>
              </a:rPr>
              <a:t>Foka</a:t>
            </a:r>
            <a:r>
              <a:rPr lang="en-US" sz="2000" dirty="0" smtClean="0">
                <a:solidFill>
                  <a:srgbClr val="132087"/>
                </a:solidFill>
              </a:rPr>
              <a:t> is with us here in Lisbon, well known to</a:t>
            </a:r>
            <a:r>
              <a:rPr lang="en-US" sz="2000" dirty="0">
                <a:solidFill>
                  <a:srgbClr val="132087"/>
                </a:solidFill>
              </a:rPr>
              <a:t> </a:t>
            </a:r>
            <a:r>
              <a:rPr lang="en-US" sz="2000" dirty="0" smtClean="0">
                <a:solidFill>
                  <a:srgbClr val="132087"/>
                </a:solidFill>
              </a:rPr>
              <a:t>IPPOG through the ALICE </a:t>
            </a:r>
            <a:r>
              <a:rPr lang="en-US" sz="2000" dirty="0" err="1" smtClean="0">
                <a:solidFill>
                  <a:srgbClr val="132087"/>
                </a:solidFill>
              </a:rPr>
              <a:t>Masterclass</a:t>
            </a:r>
            <a:r>
              <a:rPr lang="en-US" sz="2000" dirty="0" smtClean="0">
                <a:solidFill>
                  <a:srgbClr val="132087"/>
                </a:solidFill>
              </a:rPr>
              <a:t> program, and is interested to bring GSI/FAIR closer to IPPOG.</a:t>
            </a:r>
          </a:p>
          <a:p>
            <a:pPr marL="1408113" indent="-1560513">
              <a:tabLst>
                <a:tab pos="1255713" algn="l"/>
              </a:tabLst>
            </a:pPr>
            <a:endParaRPr lang="en-US" sz="2000" dirty="0" smtClean="0">
              <a:solidFill>
                <a:srgbClr val="132087"/>
              </a:solidFill>
              <a:hlinkClick r:id="rId2"/>
            </a:endParaRPr>
          </a:p>
          <a:p>
            <a:pPr marL="1408113" indent="-1560513">
              <a:tabLst>
                <a:tab pos="1255713" algn="l"/>
              </a:tabLst>
            </a:pPr>
            <a:r>
              <a:rPr lang="en-US" sz="2000" b="1" dirty="0" smtClean="0">
                <a:solidFill>
                  <a:srgbClr val="132087"/>
                </a:solidFill>
              </a:rPr>
              <a:t>Belle II </a:t>
            </a:r>
            <a:r>
              <a:rPr lang="mr-IN" sz="2000" dirty="0" smtClean="0">
                <a:solidFill>
                  <a:srgbClr val="132087"/>
                </a:solidFill>
              </a:rPr>
              <a:t>–</a:t>
            </a:r>
            <a:r>
              <a:rPr lang="en-US" sz="2000" dirty="0" smtClean="0">
                <a:solidFill>
                  <a:srgbClr val="132087"/>
                </a:solidFill>
              </a:rPr>
              <a:t> 		Toru </a:t>
            </a:r>
            <a:r>
              <a:rPr lang="en-US" sz="2000" dirty="0" err="1" smtClean="0">
                <a:solidFill>
                  <a:srgbClr val="132087"/>
                </a:solidFill>
              </a:rPr>
              <a:t>Iijima</a:t>
            </a:r>
            <a:r>
              <a:rPr lang="en-US" sz="2000" dirty="0" smtClean="0">
                <a:solidFill>
                  <a:srgbClr val="132087"/>
                </a:solidFill>
              </a:rPr>
              <a:t> and </a:t>
            </a:r>
            <a:r>
              <a:rPr lang="en-US" sz="2000" dirty="0" err="1" smtClean="0">
                <a:solidFill>
                  <a:srgbClr val="132087"/>
                </a:solidFill>
              </a:rPr>
              <a:t>Zdenek</a:t>
            </a:r>
            <a:r>
              <a:rPr lang="en-US" sz="2000" dirty="0" smtClean="0">
                <a:solidFill>
                  <a:srgbClr val="132087"/>
                </a:solidFill>
              </a:rPr>
              <a:t> </a:t>
            </a:r>
            <a:r>
              <a:rPr lang="en-US" sz="2000" dirty="0" err="1" smtClean="0">
                <a:solidFill>
                  <a:srgbClr val="132087"/>
                </a:solidFill>
              </a:rPr>
              <a:t>Dolezal</a:t>
            </a:r>
            <a:r>
              <a:rPr lang="en-US" sz="2000" dirty="0" smtClean="0">
                <a:solidFill>
                  <a:srgbClr val="132087"/>
                </a:solidFill>
              </a:rPr>
              <a:t> have been joining the</a:t>
            </a:r>
            <a:r>
              <a:rPr lang="en-US" sz="2000" dirty="0">
                <a:solidFill>
                  <a:srgbClr val="132087"/>
                </a:solidFill>
              </a:rPr>
              <a:t> </a:t>
            </a:r>
            <a:r>
              <a:rPr lang="en-US" sz="2000" dirty="0" smtClean="0">
                <a:solidFill>
                  <a:srgbClr val="132087"/>
                </a:solidFill>
              </a:rPr>
              <a:t>previous IPPOG meeting at CERN in November	2016. They are waiting for the final addenda to the	</a:t>
            </a:r>
            <a:r>
              <a:rPr lang="en-US" sz="2000" dirty="0" err="1" smtClean="0">
                <a:solidFill>
                  <a:srgbClr val="132087"/>
                </a:solidFill>
              </a:rPr>
              <a:t>MoU</a:t>
            </a:r>
            <a:r>
              <a:rPr lang="en-US" sz="2000" dirty="0" smtClean="0">
                <a:solidFill>
                  <a:srgbClr val="132087"/>
                </a:solidFill>
              </a:rPr>
              <a:t>, explaining the modalities for Collaborations to join. </a:t>
            </a:r>
          </a:p>
          <a:p>
            <a:pPr marL="1408113" indent="-1560513">
              <a:tabLst>
                <a:tab pos="1255713" algn="l"/>
              </a:tabLst>
            </a:pPr>
            <a:endParaRPr lang="en-US" sz="2000" dirty="0">
              <a:solidFill>
                <a:srgbClr val="132087"/>
              </a:solidFill>
            </a:endParaRPr>
          </a:p>
          <a:p>
            <a:pPr marL="1408113" indent="-1560513">
              <a:tabLst>
                <a:tab pos="1255713" algn="l"/>
              </a:tabLst>
            </a:pPr>
            <a:r>
              <a:rPr lang="en-US" sz="2000" b="1" dirty="0" smtClean="0">
                <a:solidFill>
                  <a:srgbClr val="132087"/>
                </a:solidFill>
              </a:rPr>
              <a:t>DUNE </a:t>
            </a:r>
            <a:r>
              <a:rPr lang="mr-IN" sz="2000" dirty="0" smtClean="0">
                <a:solidFill>
                  <a:srgbClr val="132087"/>
                </a:solidFill>
              </a:rPr>
              <a:t>–</a:t>
            </a:r>
            <a:r>
              <a:rPr lang="en-US" sz="2000" dirty="0" smtClean="0">
                <a:solidFill>
                  <a:srgbClr val="132087"/>
                </a:solidFill>
              </a:rPr>
              <a:t> </a:t>
            </a:r>
            <a:r>
              <a:rPr lang="en-US" sz="2000" dirty="0">
                <a:solidFill>
                  <a:srgbClr val="132087"/>
                </a:solidFill>
              </a:rPr>
              <a:t>	</a:t>
            </a:r>
            <a:r>
              <a:rPr lang="en-US" sz="2000" dirty="0" smtClean="0">
                <a:solidFill>
                  <a:srgbClr val="132087"/>
                </a:solidFill>
              </a:rPr>
              <a:t>	Mark Thomson, Spokesperson of DUNE, invited the IPPOG CT to a brownbag lunch at CERN, when DUNE hat its Collaboration meeting in January 2017. DUNE is highly interested in Outreach and IPPOG, but still in an early phase.</a:t>
            </a:r>
            <a:endParaRPr lang="en-US" sz="2000" dirty="0">
              <a:solidFill>
                <a:srgbClr val="132087"/>
              </a:solidFill>
            </a:endParaRPr>
          </a:p>
          <a:p>
            <a:pPr marL="1408113" indent="-1560513">
              <a:tabLst>
                <a:tab pos="1255713" algn="l"/>
              </a:tabLst>
            </a:pPr>
            <a:endParaRPr lang="en-US" sz="2000" dirty="0">
              <a:solidFill>
                <a:srgbClr val="132087"/>
              </a:solidFill>
              <a:hlinkClick r:id="rId2"/>
            </a:endParaRPr>
          </a:p>
          <a:p>
            <a:pPr marL="1408113" indent="-1560513">
              <a:tabLst>
                <a:tab pos="1255713" algn="l"/>
              </a:tabLst>
            </a:pPr>
            <a:endParaRPr lang="en-US" sz="2000" dirty="0">
              <a:solidFill>
                <a:srgbClr val="132087"/>
              </a:solidFill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20759575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</a:t>
            </a:r>
            <a:r>
              <a:rPr lang="en-US" dirty="0" err="1" smtClean="0"/>
              <a:t>MoU</a:t>
            </a:r>
            <a:endParaRPr lang="en-US" dirty="0"/>
          </a:p>
        </p:txBody>
      </p:sp>
      <p:pic>
        <p:nvPicPr>
          <p:cNvPr id="6" name="Picture 5" descr="IPPOG MoU p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7" t="11150" r="5199" b="12683"/>
          <a:stretch/>
        </p:blipFill>
        <p:spPr>
          <a:xfrm>
            <a:off x="251520" y="836712"/>
            <a:ext cx="4382984" cy="55446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004048" y="908720"/>
            <a:ext cx="3888432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Will clarify in the </a:t>
            </a:r>
            <a:r>
              <a:rPr lang="en-US" b="1" dirty="0" smtClean="0">
                <a:solidFill>
                  <a:srgbClr val="132087"/>
                </a:solidFill>
              </a:rPr>
              <a:t>upcoming CB </a:t>
            </a:r>
            <a:r>
              <a:rPr lang="en-US" dirty="0" smtClean="0">
                <a:solidFill>
                  <a:srgbClr val="132087"/>
                </a:solidFill>
              </a:rPr>
              <a:t>meeting remaining points and questions raised.</a:t>
            </a:r>
          </a:p>
          <a:p>
            <a:pPr marL="285750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b="1" dirty="0" smtClean="0">
                <a:solidFill>
                  <a:srgbClr val="132087"/>
                </a:solidFill>
              </a:rPr>
              <a:t>Addenda to </a:t>
            </a:r>
            <a:r>
              <a:rPr lang="en-US" b="1" dirty="0" err="1" smtClean="0">
                <a:solidFill>
                  <a:srgbClr val="132087"/>
                </a:solidFill>
              </a:rPr>
              <a:t>MoU</a:t>
            </a:r>
            <a:r>
              <a:rPr lang="en-US" b="1" dirty="0" smtClean="0">
                <a:solidFill>
                  <a:srgbClr val="132087"/>
                </a:solidFill>
              </a:rPr>
              <a:t> </a:t>
            </a:r>
            <a:r>
              <a:rPr lang="en-US" dirty="0" smtClean="0">
                <a:solidFill>
                  <a:srgbClr val="132087"/>
                </a:solidFill>
              </a:rPr>
              <a:t>clarify the</a:t>
            </a:r>
            <a:br>
              <a:rPr lang="en-US" dirty="0" smtClean="0">
                <a:solidFill>
                  <a:srgbClr val="132087"/>
                </a:solidFill>
              </a:rPr>
            </a:br>
            <a:r>
              <a:rPr lang="en-US" dirty="0" smtClean="0">
                <a:solidFill>
                  <a:srgbClr val="132087"/>
                </a:solidFill>
              </a:rPr>
              <a:t>expectations we have for Members</a:t>
            </a:r>
          </a:p>
          <a:p>
            <a:pPr marL="285750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Countries</a:t>
            </a:r>
          </a:p>
          <a:p>
            <a:pPr marL="742950" lvl="1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Scientific Collaborations</a:t>
            </a:r>
          </a:p>
          <a:p>
            <a:pPr marL="742950" lvl="1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Laboratories</a:t>
            </a:r>
          </a:p>
          <a:p>
            <a:pPr marL="742950" lvl="1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A provisionary Budget has been distributed</a:t>
            </a:r>
          </a:p>
          <a:p>
            <a:pPr marL="285750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b="1" dirty="0" smtClean="0">
                <a:solidFill>
                  <a:srgbClr val="800000"/>
                </a:solidFill>
              </a:rPr>
              <a:t>Addenda and Budget will be discussed and put forward for a vote.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Meeting #13, Lisbon, 20-22 April 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73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</a:t>
            </a:r>
            <a:r>
              <a:rPr lang="en-US" dirty="0" err="1" smtClean="0"/>
              <a:t>MoU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CB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9552" y="908720"/>
            <a:ext cx="8352928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32087"/>
                </a:solidFill>
              </a:rPr>
              <a:t>6.5 The first meeting of the Collaboration Board shall be convened by the</a:t>
            </a:r>
          </a:p>
          <a:p>
            <a:r>
              <a:rPr lang="en-US" dirty="0">
                <a:solidFill>
                  <a:srgbClr val="132087"/>
                </a:solidFill>
              </a:rPr>
              <a:t>incumbent IPPOG co-chairs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</a:p>
          <a:p>
            <a:endParaRPr lang="en-US" dirty="0">
              <a:solidFill>
                <a:srgbClr val="132087"/>
              </a:solidFill>
            </a:endParaRPr>
          </a:p>
          <a:p>
            <a:r>
              <a:rPr lang="en-US" dirty="0">
                <a:solidFill>
                  <a:srgbClr val="132087"/>
                </a:solidFill>
              </a:rPr>
              <a:t>6.6 The Collaboration Board shall, by a two-thirds majority of the votes cast,</a:t>
            </a:r>
          </a:p>
          <a:p>
            <a:r>
              <a:rPr lang="en-US" dirty="0">
                <a:solidFill>
                  <a:srgbClr val="132087"/>
                </a:solidFill>
              </a:rPr>
              <a:t>elect the Chairperson for a term of office of three years maximum,</a:t>
            </a:r>
          </a:p>
          <a:p>
            <a:r>
              <a:rPr lang="en-US" dirty="0">
                <a:solidFill>
                  <a:srgbClr val="132087"/>
                </a:solidFill>
              </a:rPr>
              <a:t>renewable once by three years maximum. Election shall normally be from</a:t>
            </a:r>
          </a:p>
          <a:p>
            <a:r>
              <a:rPr lang="en-US" dirty="0">
                <a:solidFill>
                  <a:srgbClr val="132087"/>
                </a:solidFill>
              </a:rPr>
              <a:t>among the Representatives, except where so decided by the Collaboration</a:t>
            </a:r>
          </a:p>
          <a:p>
            <a:r>
              <a:rPr lang="en-US" dirty="0">
                <a:solidFill>
                  <a:srgbClr val="132087"/>
                </a:solidFill>
              </a:rPr>
              <a:t>Board by two-thirds majority of the votes cast, from among the Candidate</a:t>
            </a:r>
          </a:p>
          <a:p>
            <a:r>
              <a:rPr lang="en-US" dirty="0">
                <a:solidFill>
                  <a:srgbClr val="132087"/>
                </a:solidFill>
              </a:rPr>
              <a:t>Representatives and the conveners of, or participants in, Working Groups</a:t>
            </a:r>
          </a:p>
          <a:p>
            <a:r>
              <a:rPr lang="en-US" dirty="0">
                <a:solidFill>
                  <a:srgbClr val="132087"/>
                </a:solidFill>
              </a:rPr>
              <a:t>and Activities, it being understood that the candidate(s) for this position</a:t>
            </a:r>
          </a:p>
          <a:p>
            <a:r>
              <a:rPr lang="en-US" dirty="0">
                <a:solidFill>
                  <a:srgbClr val="132087"/>
                </a:solidFill>
              </a:rPr>
              <a:t>shall have an existing affiliation with a Member or a Candidate Member.</a:t>
            </a:r>
          </a:p>
          <a:p>
            <a:r>
              <a:rPr lang="en-US" dirty="0">
                <a:solidFill>
                  <a:srgbClr val="132087"/>
                </a:solidFill>
              </a:rPr>
              <a:t>The Chairperson shall be elected by a two-thirds majority of the votes cast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</a:p>
          <a:p>
            <a:endParaRPr lang="en-US" b="1" dirty="0">
              <a:solidFill>
                <a:srgbClr val="800000"/>
              </a:solidFill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Playing strictly to these words, Steve and HP are the ‘incumbent IPPOG co-chairs’</a:t>
            </a:r>
          </a:p>
          <a:p>
            <a:endParaRPr lang="en-US" b="1" dirty="0">
              <a:solidFill>
                <a:srgbClr val="800000"/>
              </a:solidFill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The Chair(s) need to be elected in the CB meeting </a:t>
            </a:r>
            <a:r>
              <a:rPr lang="mr-IN" b="1" dirty="0" smtClean="0">
                <a:solidFill>
                  <a:srgbClr val="800000"/>
                </a:solidFill>
              </a:rPr>
              <a:t>–</a:t>
            </a:r>
            <a:r>
              <a:rPr lang="en-US" b="1" dirty="0" smtClean="0">
                <a:solidFill>
                  <a:srgbClr val="800000"/>
                </a:solidFill>
              </a:rPr>
              <a:t> which is on Saturday.</a:t>
            </a:r>
          </a:p>
          <a:p>
            <a:endParaRPr lang="en-US" b="1" dirty="0">
              <a:solidFill>
                <a:srgbClr val="800000"/>
              </a:solidFill>
            </a:endParaRPr>
          </a:p>
          <a:p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Meeting #13, Lisbon, 20-22 April 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404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</a:t>
            </a:r>
            <a:r>
              <a:rPr lang="en-US" dirty="0" err="1" smtClean="0"/>
              <a:t>MoU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CB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1520" y="760049"/>
            <a:ext cx="8640960" cy="590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32087"/>
                </a:solidFill>
              </a:rPr>
              <a:t>3.3 Members (the “Member(s)”) shall appoint a single </a:t>
            </a:r>
            <a:r>
              <a:rPr lang="en-US" dirty="0" smtClean="0">
                <a:solidFill>
                  <a:srgbClr val="132087"/>
                </a:solidFill>
              </a:rPr>
              <a:t>representative (</a:t>
            </a:r>
            <a:r>
              <a:rPr lang="en-US" dirty="0">
                <a:solidFill>
                  <a:srgbClr val="132087"/>
                </a:solidFill>
              </a:rPr>
              <a:t>“Representative”) to serve on the Collaboration Board. Where </a:t>
            </a:r>
            <a:r>
              <a:rPr lang="en-US" dirty="0" smtClean="0">
                <a:solidFill>
                  <a:srgbClr val="132087"/>
                </a:solidFill>
              </a:rPr>
              <a:t>a Representative </a:t>
            </a:r>
            <a:r>
              <a:rPr lang="en-US" dirty="0">
                <a:solidFill>
                  <a:srgbClr val="132087"/>
                </a:solidFill>
              </a:rPr>
              <a:t>is elected as the Chairperson, the Member concerned </a:t>
            </a:r>
            <a:r>
              <a:rPr lang="en-US" dirty="0" smtClean="0">
                <a:solidFill>
                  <a:srgbClr val="132087"/>
                </a:solidFill>
              </a:rPr>
              <a:t>shall appoint </a:t>
            </a:r>
            <a:r>
              <a:rPr lang="en-US" dirty="0">
                <a:solidFill>
                  <a:srgbClr val="132087"/>
                </a:solidFill>
              </a:rPr>
              <a:t>a new Representative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  <a:endParaRPr lang="en-US" b="1" dirty="0">
              <a:solidFill>
                <a:srgbClr val="800000"/>
              </a:solidFill>
            </a:endParaRPr>
          </a:p>
          <a:p>
            <a:endParaRPr lang="en-US" b="1" dirty="0" smtClean="0">
              <a:solidFill>
                <a:srgbClr val="800000"/>
              </a:solidFill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Playing strictly to these words, if HP and Steve shall be confirmed </a:t>
            </a:r>
            <a:r>
              <a:rPr lang="en-US" b="1" dirty="0">
                <a:solidFill>
                  <a:srgbClr val="800000"/>
                </a:solidFill>
              </a:rPr>
              <a:t>o</a:t>
            </a:r>
            <a:r>
              <a:rPr lang="en-US" b="1" dirty="0" smtClean="0">
                <a:solidFill>
                  <a:srgbClr val="800000"/>
                </a:solidFill>
              </a:rPr>
              <a:t>n Saturday, then HP can no longer represent Switzerland, and a new person representing Switzerland will need to be found.</a:t>
            </a:r>
          </a:p>
          <a:p>
            <a:endParaRPr lang="en-US" b="1" dirty="0">
              <a:solidFill>
                <a:srgbClr val="800000"/>
              </a:solidFill>
            </a:endParaRPr>
          </a:p>
          <a:p>
            <a:r>
              <a:rPr lang="en-US" dirty="0">
                <a:solidFill>
                  <a:srgbClr val="132087"/>
                </a:solidFill>
              </a:rPr>
              <a:t>3.5 Members shall cover the cost of travel, accommodation and other expenses</a:t>
            </a:r>
          </a:p>
          <a:p>
            <a:r>
              <a:rPr lang="en-US" dirty="0">
                <a:solidFill>
                  <a:srgbClr val="132087"/>
                </a:solidFill>
              </a:rPr>
              <a:t>incurred in relation to membership, and in general with their participation</a:t>
            </a:r>
          </a:p>
          <a:p>
            <a:r>
              <a:rPr lang="en-US" dirty="0">
                <a:solidFill>
                  <a:srgbClr val="132087"/>
                </a:solidFill>
              </a:rPr>
              <a:t>in the IPPOG Collaboration, and shall not receive financial support from</a:t>
            </a:r>
          </a:p>
          <a:p>
            <a:r>
              <a:rPr lang="en-US" dirty="0">
                <a:solidFill>
                  <a:srgbClr val="132087"/>
                </a:solidFill>
              </a:rPr>
              <a:t>the IPPOG Collaboration, except by a decision of the Collaboration Board</a:t>
            </a:r>
          </a:p>
          <a:p>
            <a:r>
              <a:rPr lang="en-US" dirty="0">
                <a:solidFill>
                  <a:srgbClr val="132087"/>
                </a:solidFill>
              </a:rPr>
              <a:t>where justified by exceptional circumstances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</a:p>
          <a:p>
            <a:endParaRPr lang="en-US" dirty="0">
              <a:solidFill>
                <a:srgbClr val="132087"/>
              </a:solidFill>
            </a:endParaRPr>
          </a:p>
          <a:p>
            <a:r>
              <a:rPr lang="en-US" dirty="0">
                <a:solidFill>
                  <a:srgbClr val="132087"/>
                </a:solidFill>
              </a:rPr>
              <a:t>6.3 Each Member, through its Representative, shall have one vote in the</a:t>
            </a:r>
          </a:p>
          <a:p>
            <a:r>
              <a:rPr lang="en-US" dirty="0">
                <a:solidFill>
                  <a:srgbClr val="132087"/>
                </a:solidFill>
              </a:rPr>
              <a:t>Collaboration Board. The Chairperson shall have no vote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</a:p>
          <a:p>
            <a:endParaRPr lang="en-US" dirty="0">
              <a:solidFill>
                <a:srgbClr val="132087"/>
              </a:solidFill>
            </a:endParaRPr>
          </a:p>
          <a:p>
            <a:r>
              <a:rPr lang="en-US" dirty="0">
                <a:solidFill>
                  <a:srgbClr val="132087"/>
                </a:solidFill>
              </a:rPr>
              <a:t>6.9 The cost of travel, accommodation and other expenses necessarily incurred</a:t>
            </a:r>
          </a:p>
          <a:p>
            <a:r>
              <a:rPr lang="en-US" dirty="0">
                <a:solidFill>
                  <a:srgbClr val="132087"/>
                </a:solidFill>
              </a:rPr>
              <a:t>by the Chairperson in the execution of his or her mandate shall be covered</a:t>
            </a:r>
          </a:p>
          <a:p>
            <a:r>
              <a:rPr lang="en-US" dirty="0">
                <a:solidFill>
                  <a:srgbClr val="132087"/>
                </a:solidFill>
              </a:rPr>
              <a:t>by the IPPOG Collaboration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Meeting #13, Lisbon, 20-22 April 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784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6436" b="10931"/>
          <a:stretch/>
        </p:blipFill>
        <p:spPr>
          <a:xfrm>
            <a:off x="-36512" y="-27384"/>
            <a:ext cx="9180512" cy="44499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#11, Krakow, 19-21 November 2016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4475353"/>
            <a:ext cx="77500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A big </a:t>
            </a:r>
            <a:r>
              <a:rPr lang="en-US" sz="2000" b="1" dirty="0" smtClean="0">
                <a:solidFill>
                  <a:srgbClr val="800000"/>
                </a:solidFill>
              </a:rPr>
              <a:t>Thank You </a:t>
            </a:r>
            <a:r>
              <a:rPr lang="en-US" sz="2000" b="1" dirty="0" smtClean="0">
                <a:solidFill>
                  <a:srgbClr val="000090"/>
                </a:solidFill>
              </a:rPr>
              <a:t>to Pedro, </a:t>
            </a:r>
            <a:r>
              <a:rPr lang="en-US" sz="2000" b="1" dirty="0" err="1" smtClean="0">
                <a:solidFill>
                  <a:srgbClr val="000090"/>
                </a:solidFill>
              </a:rPr>
              <a:t>Catarina</a:t>
            </a:r>
            <a:r>
              <a:rPr lang="en-US" sz="2000" b="1" dirty="0" smtClean="0">
                <a:solidFill>
                  <a:srgbClr val="000090"/>
                </a:solidFill>
              </a:rPr>
              <a:t> </a:t>
            </a:r>
            <a:r>
              <a:rPr lang="en-US" sz="2000" b="1" dirty="0" smtClean="0">
                <a:solidFill>
                  <a:srgbClr val="000090"/>
                </a:solidFill>
              </a:rPr>
              <a:t>and the whole LIP team to make this 13</a:t>
            </a:r>
            <a:r>
              <a:rPr lang="en-US" sz="2000" b="1" baseline="30000" dirty="0" smtClean="0">
                <a:solidFill>
                  <a:srgbClr val="000090"/>
                </a:solidFill>
              </a:rPr>
              <a:t>th</a:t>
            </a:r>
            <a:r>
              <a:rPr lang="en-US" sz="2000" b="1" dirty="0" smtClean="0">
                <a:solidFill>
                  <a:srgbClr val="000090"/>
                </a:solidFill>
              </a:rPr>
              <a:t> IPPOG meeting possible in Portugal!</a:t>
            </a:r>
          </a:p>
          <a:p>
            <a:endParaRPr lang="en-US" sz="2000" b="1" dirty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0090"/>
                </a:solidFill>
              </a:rPr>
              <a:t>We are looking forward to three interesting and stimulating days in a wonderful place.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1932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International </a:t>
            </a:r>
            <a:r>
              <a:rPr lang="en-US" sz="2400" b="1" dirty="0">
                <a:solidFill>
                  <a:srgbClr val="FFFF00"/>
                </a:solidFill>
              </a:rPr>
              <a:t>Particle </a:t>
            </a:r>
            <a:r>
              <a:rPr lang="en-US" sz="2400" b="1" dirty="0" smtClean="0">
                <a:solidFill>
                  <a:srgbClr val="FFFF00"/>
                </a:solidFill>
              </a:rPr>
              <a:t>Physics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Outreach </a:t>
            </a:r>
            <a:r>
              <a:rPr lang="en-US" sz="2400" b="1" dirty="0">
                <a:solidFill>
                  <a:srgbClr val="FFFF00"/>
                </a:solidFill>
              </a:rPr>
              <a:t>Group</a:t>
            </a:r>
          </a:p>
        </p:txBody>
      </p:sp>
      <p:pic>
        <p:nvPicPr>
          <p:cNvPr id="8" name="Picture 7" descr="ippog5-07pub.jp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" t="960" r="3841" b="22162"/>
          <a:stretch/>
        </p:blipFill>
        <p:spPr>
          <a:xfrm>
            <a:off x="61210" y="-27384"/>
            <a:ext cx="2673025" cy="219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53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IPPOG Working Groups discussions</a:t>
            </a:r>
            <a:br>
              <a:rPr lang="en-US" dirty="0" smtClean="0"/>
            </a:br>
            <a:r>
              <a:rPr lang="en-US" sz="2000" dirty="0" smtClean="0">
                <a:solidFill>
                  <a:schemeClr val="tx1"/>
                </a:solidFill>
              </a:rPr>
              <a:t>In parallel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/>
              <a:t>Science March Strategy &amp; Poster Making </a:t>
            </a:r>
            <a:r>
              <a:rPr lang="en-US" sz="2000" dirty="0" smtClean="0"/>
              <a:t>Workshop</a:t>
            </a:r>
            <a:br>
              <a:rPr lang="en-US" sz="2000" dirty="0" smtClean="0"/>
            </a:br>
            <a:r>
              <a:rPr lang="en-US" sz="2200" b="1" dirty="0" smtClean="0">
                <a:solidFill>
                  <a:srgbClr val="000000"/>
                </a:solidFill>
              </a:rPr>
              <a:t>Thursday 12:30 – 15:00 (</a:t>
            </a:r>
            <a:r>
              <a:rPr lang="en-US" sz="2200" b="1" dirty="0" err="1" smtClean="0">
                <a:solidFill>
                  <a:srgbClr val="000000"/>
                </a:solidFill>
              </a:rPr>
              <a:t>Fingerfood</a:t>
            </a:r>
            <a:r>
              <a:rPr lang="en-US" sz="2200" b="1" dirty="0" smtClean="0">
                <a:solidFill>
                  <a:srgbClr val="000000"/>
                </a:solidFill>
              </a:rPr>
              <a:t> Lunch)</a:t>
            </a: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Meeting #13, Lisbon, 20-22 April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5264"/>
            <a:ext cx="8229600" cy="4586064"/>
          </a:xfr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Font typeface="Wingdings" charset="2"/>
              <a:buChar char="q"/>
            </a:pPr>
            <a:r>
              <a:rPr lang="en-US" b="1" dirty="0">
                <a:solidFill>
                  <a:srgbClr val="800000"/>
                </a:solidFill>
                <a:ea typeface="Lucida Grande"/>
                <a:cs typeface="Lucida Grande"/>
              </a:rPr>
              <a:t>Explaining hot PP topics to lay </a:t>
            </a:r>
            <a:r>
              <a:rPr lang="en-US" b="1" dirty="0" smtClean="0">
                <a:solidFill>
                  <a:srgbClr val="800000"/>
                </a:solidFill>
                <a:ea typeface="Lucida Grande"/>
                <a:cs typeface="Lucida Grande"/>
              </a:rPr>
              <a:t>audience</a:t>
            </a:r>
            <a:r>
              <a:rPr lang="en-US" sz="2800" b="1" dirty="0">
                <a:solidFill>
                  <a:srgbClr val="800000"/>
                </a:solidFill>
                <a:ea typeface="Lucida Grande"/>
                <a:cs typeface="Lucida Grande"/>
              </a:rPr>
              <a:t/>
            </a:r>
            <a:br>
              <a:rPr lang="en-US" sz="2800" b="1" dirty="0">
                <a:solidFill>
                  <a:srgbClr val="800000"/>
                </a:solidFill>
                <a:ea typeface="Lucida Grande"/>
                <a:cs typeface="Lucida Grande"/>
              </a:rPr>
            </a:br>
            <a:r>
              <a:rPr lang="en-US" sz="1600" dirty="0" err="1"/>
              <a:t>Angelos</a:t>
            </a:r>
            <a:r>
              <a:rPr lang="en-US" sz="1600" dirty="0"/>
              <a:t> </a:t>
            </a:r>
            <a:r>
              <a:rPr lang="en-US" sz="1600" dirty="0" err="1" smtClean="0"/>
              <a:t>Alexopoulos</a:t>
            </a:r>
            <a:r>
              <a:rPr lang="en-US" sz="1600" dirty="0" smtClean="0"/>
              <a:t>, </a:t>
            </a:r>
            <a:r>
              <a:rPr lang="en-US" sz="1600" dirty="0" err="1"/>
              <a:t>Barbora</a:t>
            </a:r>
            <a:r>
              <a:rPr lang="en-US" sz="1600" dirty="0"/>
              <a:t> </a:t>
            </a:r>
            <a:r>
              <a:rPr lang="en-US" sz="1600" dirty="0" err="1"/>
              <a:t>Bruant</a:t>
            </a:r>
            <a:r>
              <a:rPr lang="en-US" sz="1600" dirty="0"/>
              <a:t> </a:t>
            </a:r>
            <a:r>
              <a:rPr lang="en-US" sz="1600" dirty="0" err="1" smtClean="0"/>
              <a:t>Gulejova</a:t>
            </a:r>
            <a:r>
              <a:rPr lang="en-US" sz="1600" dirty="0" smtClean="0"/>
              <a:t>, </a:t>
            </a:r>
            <a:r>
              <a:rPr lang="en-US" sz="1600" dirty="0"/>
              <a:t>Beatrice </a:t>
            </a:r>
            <a:r>
              <a:rPr lang="en-US" sz="1600" dirty="0" err="1" smtClean="0"/>
              <a:t>Bressan</a:t>
            </a:r>
            <a:r>
              <a:rPr lang="en-US" sz="1600" dirty="0" smtClean="0"/>
              <a:t>, </a:t>
            </a:r>
            <a:r>
              <a:rPr lang="en-US" sz="1600" dirty="0" err="1"/>
              <a:t>Catarina</a:t>
            </a:r>
            <a:r>
              <a:rPr lang="en-US" sz="1600" dirty="0"/>
              <a:t> </a:t>
            </a:r>
            <a:r>
              <a:rPr lang="en-US" sz="1600" dirty="0" err="1" smtClean="0"/>
              <a:t>Espirito</a:t>
            </a:r>
            <a:r>
              <a:rPr lang="en-US" sz="1600" dirty="0" smtClean="0"/>
              <a:t> Santo, </a:t>
            </a:r>
            <a:r>
              <a:rPr lang="en-US" sz="1600" dirty="0" err="1"/>
              <a:t>Celso</a:t>
            </a:r>
            <a:r>
              <a:rPr lang="en-US" sz="1600" dirty="0"/>
              <a:t> Martinez </a:t>
            </a:r>
            <a:r>
              <a:rPr lang="en-US" sz="1600" dirty="0" err="1" smtClean="0"/>
              <a:t>Rivero</a:t>
            </a:r>
            <a:r>
              <a:rPr lang="en-US" sz="1600" dirty="0" smtClean="0"/>
              <a:t>, </a:t>
            </a:r>
            <a:r>
              <a:rPr lang="en-US" sz="1600" b="1" dirty="0"/>
              <a:t>Dirk </a:t>
            </a:r>
            <a:r>
              <a:rPr lang="en-US" sz="1600" b="1" dirty="0" err="1" smtClean="0"/>
              <a:t>Ryckbosch</a:t>
            </a:r>
            <a:r>
              <a:rPr lang="en-US" sz="1600" b="1" dirty="0" smtClean="0"/>
              <a:t>,</a:t>
            </a:r>
            <a:r>
              <a:rPr lang="en-US" sz="1600" dirty="0" smtClean="0"/>
              <a:t> </a:t>
            </a:r>
            <a:r>
              <a:rPr lang="en-US" sz="1600" b="1" dirty="0" err="1"/>
              <a:t>Farid</a:t>
            </a:r>
            <a:r>
              <a:rPr lang="en-US" sz="1600" b="1" dirty="0"/>
              <a:t> </a:t>
            </a:r>
            <a:r>
              <a:rPr lang="en-US" sz="1600" b="1" dirty="0" err="1"/>
              <a:t>Ould-</a:t>
            </a:r>
            <a:r>
              <a:rPr lang="en-US" sz="1600" b="1" dirty="0" err="1" smtClean="0"/>
              <a:t>Saada</a:t>
            </a:r>
            <a:r>
              <a:rPr lang="en-US" sz="1600" dirty="0" smtClean="0"/>
              <a:t>, </a:t>
            </a:r>
            <a:r>
              <a:rPr lang="en-US" sz="1600" dirty="0"/>
              <a:t>Gabriel </a:t>
            </a:r>
            <a:r>
              <a:rPr lang="en-US" sz="1600" dirty="0" err="1" smtClean="0"/>
              <a:t>Stoicea</a:t>
            </a:r>
            <a:r>
              <a:rPr lang="en-US" sz="1600" dirty="0" smtClean="0"/>
              <a:t>, </a:t>
            </a:r>
            <a:r>
              <a:rPr lang="en-US" sz="1600" dirty="0"/>
              <a:t>Hans Peter </a:t>
            </a:r>
            <a:r>
              <a:rPr lang="en-US" sz="1600" dirty="0" smtClean="0"/>
              <a:t>Beck, </a:t>
            </a:r>
            <a:r>
              <a:rPr lang="en-US" sz="1600" dirty="0"/>
              <a:t>Ivan </a:t>
            </a:r>
            <a:r>
              <a:rPr lang="en-US" sz="1600" dirty="0" err="1" smtClean="0"/>
              <a:t>Melo</a:t>
            </a:r>
            <a:r>
              <a:rPr lang="en-US" sz="1600" dirty="0" smtClean="0"/>
              <a:t>, </a:t>
            </a:r>
            <a:r>
              <a:rPr lang="en-US" sz="1600" dirty="0"/>
              <a:t>Jiri </a:t>
            </a:r>
            <a:r>
              <a:rPr lang="en-US" sz="1600" dirty="0" err="1" smtClean="0"/>
              <a:t>Rames</a:t>
            </a:r>
            <a:r>
              <a:rPr lang="en-US" sz="1600" dirty="0" smtClean="0"/>
              <a:t>, </a:t>
            </a:r>
            <a:r>
              <a:rPr lang="en-US" sz="1600" dirty="0"/>
              <a:t>Jon-</a:t>
            </a:r>
            <a:r>
              <a:rPr lang="en-US" sz="1600" dirty="0" err="1"/>
              <a:t>Ivar</a:t>
            </a:r>
            <a:r>
              <a:rPr lang="en-US" sz="1600" dirty="0"/>
              <a:t> </a:t>
            </a:r>
            <a:r>
              <a:rPr lang="en-US" sz="1600" dirty="0" err="1" smtClean="0"/>
              <a:t>Skullerud</a:t>
            </a:r>
            <a:r>
              <a:rPr lang="en-US" sz="1600" dirty="0" smtClean="0"/>
              <a:t>, </a:t>
            </a:r>
            <a:r>
              <a:rPr lang="en-US" sz="1600" dirty="0" err="1"/>
              <a:t>Panja</a:t>
            </a:r>
            <a:r>
              <a:rPr lang="en-US" sz="1600" dirty="0"/>
              <a:t> </a:t>
            </a:r>
            <a:r>
              <a:rPr lang="en-US" sz="1600" dirty="0" err="1" smtClean="0"/>
              <a:t>Luukka</a:t>
            </a:r>
            <a:r>
              <a:rPr lang="en-US" sz="1600" dirty="0" smtClean="0"/>
              <a:t>, </a:t>
            </a:r>
            <a:r>
              <a:rPr lang="en-US" sz="1600" dirty="0"/>
              <a:t>Peter </a:t>
            </a:r>
            <a:r>
              <a:rPr lang="en-US" sz="1600" dirty="0" smtClean="0"/>
              <a:t>Watkins, </a:t>
            </a:r>
            <a:r>
              <a:rPr lang="en-US" sz="1600" dirty="0" err="1"/>
              <a:t>Rasmus</a:t>
            </a:r>
            <a:r>
              <a:rPr lang="en-US" sz="1600" dirty="0"/>
              <a:t> </a:t>
            </a:r>
            <a:r>
              <a:rPr lang="en-US" sz="1600" dirty="0" err="1" smtClean="0"/>
              <a:t>Mackeprang</a:t>
            </a:r>
            <a:r>
              <a:rPr lang="en-US" sz="1600" dirty="0" smtClean="0"/>
              <a:t>, </a:t>
            </a:r>
            <a:r>
              <a:rPr lang="en-US" sz="1600" dirty="0"/>
              <a:t>Steven Goldfarb </a:t>
            </a:r>
            <a:endParaRPr lang="en-US" sz="1600" dirty="0">
              <a:solidFill>
                <a:schemeClr val="tx1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r>
              <a:rPr lang="en-US" b="1" dirty="0" err="1">
                <a:solidFill>
                  <a:srgbClr val="800000"/>
                </a:solidFill>
                <a:ea typeface="Lucida Grande"/>
                <a:cs typeface="Lucida Grande"/>
              </a:rPr>
              <a:t>Masterclasses</a:t>
            </a:r>
            <a:r>
              <a:rPr lang="en-US" b="1" dirty="0">
                <a:solidFill>
                  <a:srgbClr val="800000"/>
                </a:solidFill>
                <a:ea typeface="Lucida Grande"/>
                <a:cs typeface="Lucida Grande"/>
              </a:rPr>
              <a:t> in new countries</a:t>
            </a:r>
            <a:r>
              <a:rPr lang="en-US" sz="2800" b="1" dirty="0" smtClean="0">
                <a:solidFill>
                  <a:srgbClr val="800000"/>
                </a:solidFill>
                <a:ea typeface="Lucida Grande"/>
                <a:cs typeface="Lucida Grande"/>
              </a:rPr>
              <a:t/>
            </a:r>
            <a:br>
              <a:rPr lang="en-US" sz="2800" b="1" dirty="0" smtClean="0">
                <a:solidFill>
                  <a:srgbClr val="800000"/>
                </a:solidFill>
                <a:ea typeface="Lucida Grande"/>
                <a:cs typeface="Lucida Grande"/>
              </a:rPr>
            </a:br>
            <a:r>
              <a:rPr lang="en-US" sz="1700" dirty="0" err="1"/>
              <a:t>Angelos</a:t>
            </a:r>
            <a:r>
              <a:rPr lang="en-US" sz="1700" dirty="0"/>
              <a:t> </a:t>
            </a:r>
            <a:r>
              <a:rPr lang="en-US" sz="1700" dirty="0" err="1" smtClean="0"/>
              <a:t>Alexopoulos</a:t>
            </a:r>
            <a:r>
              <a:rPr lang="en-US" sz="1700" dirty="0" smtClean="0"/>
              <a:t>, </a:t>
            </a:r>
            <a:r>
              <a:rPr lang="en-US" sz="1700" dirty="0"/>
              <a:t>Beatrice </a:t>
            </a:r>
            <a:r>
              <a:rPr lang="en-US" sz="1700" dirty="0" err="1" smtClean="0"/>
              <a:t>Bressan</a:t>
            </a:r>
            <a:r>
              <a:rPr lang="en-US" sz="1700" dirty="0" smtClean="0"/>
              <a:t>, </a:t>
            </a:r>
            <a:r>
              <a:rPr lang="en-US" sz="1700" dirty="0" err="1"/>
              <a:t>Catarina</a:t>
            </a:r>
            <a:r>
              <a:rPr lang="en-US" sz="1700" dirty="0"/>
              <a:t> </a:t>
            </a:r>
            <a:r>
              <a:rPr lang="en-US" sz="1700" dirty="0" err="1"/>
              <a:t>Espirito</a:t>
            </a:r>
            <a:r>
              <a:rPr lang="en-US" sz="1700" dirty="0"/>
              <a:t> </a:t>
            </a:r>
            <a:r>
              <a:rPr lang="en-US" sz="1700" dirty="0" smtClean="0"/>
              <a:t>Santo, </a:t>
            </a:r>
            <a:r>
              <a:rPr lang="en-US" sz="1700" dirty="0" err="1"/>
              <a:t>Celso</a:t>
            </a:r>
            <a:r>
              <a:rPr lang="en-US" sz="1700" dirty="0"/>
              <a:t> Martinez </a:t>
            </a:r>
            <a:r>
              <a:rPr lang="en-US" sz="1700" dirty="0" err="1" smtClean="0"/>
              <a:t>Rivero</a:t>
            </a:r>
            <a:r>
              <a:rPr lang="en-US" sz="1700" dirty="0" smtClean="0"/>
              <a:t>, </a:t>
            </a:r>
            <a:r>
              <a:rPr lang="en-US" sz="1700" dirty="0"/>
              <a:t>Gabriel </a:t>
            </a:r>
            <a:r>
              <a:rPr lang="en-US" sz="1700" dirty="0" err="1" smtClean="0"/>
              <a:t>Stoicea</a:t>
            </a:r>
            <a:r>
              <a:rPr lang="en-US" sz="1700" dirty="0" smtClean="0"/>
              <a:t>, </a:t>
            </a:r>
            <a:r>
              <a:rPr lang="en-US" sz="1700" b="1" dirty="0" smtClean="0"/>
              <a:t>Kate Shaw,</a:t>
            </a:r>
            <a:r>
              <a:rPr lang="en-US" sz="1700" dirty="0" smtClean="0"/>
              <a:t> </a:t>
            </a:r>
            <a:r>
              <a:rPr lang="en-US" sz="1700" b="1" dirty="0"/>
              <a:t>Kenneth William </a:t>
            </a:r>
            <a:r>
              <a:rPr lang="en-US" sz="1700" b="1" dirty="0" err="1" smtClean="0"/>
              <a:t>Cecire</a:t>
            </a:r>
            <a:r>
              <a:rPr lang="en-US" sz="1700" b="1" dirty="0" smtClean="0"/>
              <a:t>,</a:t>
            </a:r>
            <a:r>
              <a:rPr lang="en-US" sz="1700" dirty="0" smtClean="0"/>
              <a:t> </a:t>
            </a:r>
            <a:r>
              <a:rPr lang="en-US" sz="1700" dirty="0" err="1"/>
              <a:t>Marzena</a:t>
            </a:r>
            <a:r>
              <a:rPr lang="en-US" sz="1700" dirty="0"/>
              <a:t> </a:t>
            </a:r>
            <a:r>
              <a:rPr lang="en-US" sz="1700" dirty="0" err="1" smtClean="0"/>
              <a:t>Lapka</a:t>
            </a:r>
            <a:r>
              <a:rPr lang="en-US" sz="1700" dirty="0" smtClean="0"/>
              <a:t>, </a:t>
            </a:r>
            <a:r>
              <a:rPr lang="en-US" sz="1700" dirty="0" err="1"/>
              <a:t>Natascha</a:t>
            </a:r>
            <a:r>
              <a:rPr lang="en-US" sz="1700" dirty="0"/>
              <a:t> </a:t>
            </a:r>
            <a:r>
              <a:rPr lang="en-US" sz="1700" dirty="0" err="1" smtClean="0"/>
              <a:t>Krammer</a:t>
            </a:r>
            <a:r>
              <a:rPr lang="en-US" sz="1700" dirty="0" smtClean="0"/>
              <a:t>, </a:t>
            </a:r>
            <a:r>
              <a:rPr lang="en-US" sz="1700" dirty="0"/>
              <a:t>Pedro </a:t>
            </a:r>
            <a:r>
              <a:rPr lang="en-US" sz="1700" dirty="0" smtClean="0"/>
              <a:t>Abreu, </a:t>
            </a:r>
            <a:r>
              <a:rPr lang="en-US" sz="1700" dirty="0" err="1"/>
              <a:t>Rasmus</a:t>
            </a:r>
            <a:r>
              <a:rPr lang="en-US" sz="1700" dirty="0"/>
              <a:t> </a:t>
            </a:r>
            <a:r>
              <a:rPr lang="en-US" sz="1700" dirty="0" err="1" smtClean="0"/>
              <a:t>Mackeprang</a:t>
            </a:r>
            <a:r>
              <a:rPr lang="en-US" sz="1700" dirty="0" smtClean="0"/>
              <a:t>, </a:t>
            </a:r>
            <a:r>
              <a:rPr lang="en-US" sz="1700" dirty="0"/>
              <a:t>Steven </a:t>
            </a:r>
            <a:r>
              <a:rPr lang="en-US" sz="1700" dirty="0" smtClean="0"/>
              <a:t>Goldfarb, </a:t>
            </a:r>
            <a:r>
              <a:rPr lang="en-US" sz="1700" b="1" dirty="0" err="1"/>
              <a:t>Uta</a:t>
            </a:r>
            <a:r>
              <a:rPr lang="en-US" sz="1700" b="1" dirty="0"/>
              <a:t> </a:t>
            </a:r>
            <a:r>
              <a:rPr lang="en-US" sz="1700" b="1" dirty="0" err="1"/>
              <a:t>Bilow</a:t>
            </a:r>
            <a:r>
              <a:rPr lang="en-US" sz="1700" dirty="0"/>
              <a:t> </a:t>
            </a:r>
            <a:endParaRPr lang="en-US" sz="1700" dirty="0" smtClean="0">
              <a:solidFill>
                <a:srgbClr val="000000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endParaRPr lang="en-US" sz="2800" b="1" dirty="0"/>
          </a:p>
          <a:p>
            <a:pPr>
              <a:buFont typeface="Wingdings" charset="2"/>
              <a:buChar char="q"/>
            </a:pPr>
            <a:r>
              <a:rPr lang="en-US" b="1" dirty="0">
                <a:solidFill>
                  <a:srgbClr val="800000"/>
                </a:solidFill>
                <a:ea typeface="Lucida Grande"/>
                <a:cs typeface="Lucida Grande"/>
              </a:rPr>
              <a:t>Publications and Speakers Committee</a:t>
            </a:r>
            <a:r>
              <a:rPr lang="en-US" sz="2800" b="1" dirty="0" smtClean="0">
                <a:solidFill>
                  <a:srgbClr val="800000"/>
                </a:solidFill>
                <a:ea typeface="Lucida Grande"/>
                <a:cs typeface="Lucida Grande"/>
              </a:rPr>
              <a:t/>
            </a:r>
            <a:br>
              <a:rPr lang="en-US" sz="2800" b="1" dirty="0" smtClean="0">
                <a:solidFill>
                  <a:srgbClr val="800000"/>
                </a:solidFill>
                <a:ea typeface="Lucida Grande"/>
                <a:cs typeface="Lucida Grande"/>
              </a:rPr>
            </a:br>
            <a:r>
              <a:rPr lang="en-US" sz="1700" dirty="0" err="1"/>
              <a:t>Angelos</a:t>
            </a:r>
            <a:r>
              <a:rPr lang="en-US" sz="1700" dirty="0"/>
              <a:t> </a:t>
            </a:r>
            <a:r>
              <a:rPr lang="en-US" sz="1700" dirty="0" err="1" smtClean="0"/>
              <a:t>Alexopoulos</a:t>
            </a:r>
            <a:r>
              <a:rPr lang="en-US" sz="1700" dirty="0" smtClean="0"/>
              <a:t>, </a:t>
            </a:r>
            <a:r>
              <a:rPr lang="en-US" sz="1700" dirty="0"/>
              <a:t>Beatrice </a:t>
            </a:r>
            <a:r>
              <a:rPr lang="en-US" sz="1700" dirty="0" err="1" smtClean="0"/>
              <a:t>Bressan</a:t>
            </a:r>
            <a:r>
              <a:rPr lang="en-US" sz="1700" dirty="0" smtClean="0"/>
              <a:t>, </a:t>
            </a:r>
            <a:r>
              <a:rPr lang="en-US" sz="1700" dirty="0" err="1"/>
              <a:t>Celso</a:t>
            </a:r>
            <a:r>
              <a:rPr lang="en-US" sz="1700" dirty="0"/>
              <a:t> Martinez </a:t>
            </a:r>
            <a:r>
              <a:rPr lang="en-US" sz="1700" dirty="0" err="1" smtClean="0"/>
              <a:t>Rivero</a:t>
            </a:r>
            <a:r>
              <a:rPr lang="en-US" sz="1700" dirty="0" smtClean="0"/>
              <a:t>, </a:t>
            </a:r>
            <a:r>
              <a:rPr lang="en-US" sz="1700" dirty="0"/>
              <a:t>Christine </a:t>
            </a:r>
            <a:r>
              <a:rPr lang="en-US" sz="1700" dirty="0" err="1" smtClean="0"/>
              <a:t>Kourkoumelis</a:t>
            </a:r>
            <a:r>
              <a:rPr lang="en-US" sz="1700" dirty="0" smtClean="0"/>
              <a:t>, </a:t>
            </a:r>
            <a:r>
              <a:rPr lang="en-US" sz="1700" dirty="0" err="1"/>
              <a:t>Despina</a:t>
            </a:r>
            <a:r>
              <a:rPr lang="en-US" sz="1700" dirty="0"/>
              <a:t> </a:t>
            </a:r>
            <a:r>
              <a:rPr lang="en-US" sz="1700" dirty="0" err="1" smtClean="0"/>
              <a:t>Hatzifotiadou</a:t>
            </a:r>
            <a:r>
              <a:rPr lang="en-US" sz="1700" dirty="0" smtClean="0"/>
              <a:t>, </a:t>
            </a:r>
            <a:r>
              <a:rPr lang="en-US" sz="1700" b="1" dirty="0" err="1"/>
              <a:t>Farid</a:t>
            </a:r>
            <a:r>
              <a:rPr lang="en-US" sz="1700" b="1" dirty="0"/>
              <a:t> </a:t>
            </a:r>
            <a:r>
              <a:rPr lang="en-US" sz="1700" b="1" dirty="0" err="1"/>
              <a:t>Ould-</a:t>
            </a:r>
            <a:r>
              <a:rPr lang="en-US" sz="1700" b="1" dirty="0" err="1" smtClean="0"/>
              <a:t>Saada</a:t>
            </a:r>
            <a:r>
              <a:rPr lang="en-US" sz="1700" b="1" dirty="0" smtClean="0"/>
              <a:t>,</a:t>
            </a:r>
            <a:r>
              <a:rPr lang="en-US" sz="1700" dirty="0" smtClean="0"/>
              <a:t> </a:t>
            </a:r>
            <a:r>
              <a:rPr lang="en-US" sz="1700" dirty="0"/>
              <a:t>Gabriel </a:t>
            </a:r>
            <a:r>
              <a:rPr lang="en-US" sz="1700" dirty="0" err="1" smtClean="0"/>
              <a:t>Stoicea</a:t>
            </a:r>
            <a:r>
              <a:rPr lang="en-US" sz="1700" dirty="0" smtClean="0"/>
              <a:t>, </a:t>
            </a:r>
            <a:r>
              <a:rPr lang="en-US" sz="1700" dirty="0"/>
              <a:t>Ivan </a:t>
            </a:r>
            <a:r>
              <a:rPr lang="en-US" sz="1700" dirty="0" err="1" smtClean="0"/>
              <a:t>Melo</a:t>
            </a:r>
            <a:r>
              <a:rPr lang="en-US" sz="1700" dirty="0" smtClean="0"/>
              <a:t>, </a:t>
            </a:r>
            <a:r>
              <a:rPr lang="en-US" sz="1700" dirty="0"/>
              <a:t>Marge </a:t>
            </a:r>
            <a:r>
              <a:rPr lang="en-US" sz="1700" dirty="0" smtClean="0"/>
              <a:t>Bardeen, </a:t>
            </a:r>
            <a:r>
              <a:rPr lang="en-US" sz="1700" dirty="0" err="1"/>
              <a:t>Panja</a:t>
            </a:r>
            <a:r>
              <a:rPr lang="en-US" sz="1700" dirty="0"/>
              <a:t> </a:t>
            </a:r>
            <a:r>
              <a:rPr lang="en-US" sz="1700" dirty="0" err="1" smtClean="0"/>
              <a:t>Luukka</a:t>
            </a:r>
            <a:r>
              <a:rPr lang="en-US" sz="1700" dirty="0" smtClean="0"/>
              <a:t>, </a:t>
            </a:r>
            <a:r>
              <a:rPr lang="en-US" sz="1700" b="1" dirty="0"/>
              <a:t>Pedro </a:t>
            </a:r>
            <a:r>
              <a:rPr lang="en-US" sz="1700" b="1" dirty="0" smtClean="0"/>
              <a:t>Abreu,</a:t>
            </a:r>
            <a:r>
              <a:rPr lang="en-US" sz="1700" dirty="0" smtClean="0"/>
              <a:t> </a:t>
            </a:r>
            <a:r>
              <a:rPr lang="en-US" sz="1700" dirty="0"/>
              <a:t>Peter </a:t>
            </a:r>
            <a:r>
              <a:rPr lang="en-US" sz="1700" dirty="0" smtClean="0"/>
              <a:t>Watkins, </a:t>
            </a:r>
            <a:r>
              <a:rPr lang="en-US" sz="1700" dirty="0" err="1"/>
              <a:t>Rasmus</a:t>
            </a:r>
            <a:r>
              <a:rPr lang="en-US" sz="1700" dirty="0"/>
              <a:t> </a:t>
            </a:r>
            <a:r>
              <a:rPr lang="en-US" sz="1700" dirty="0" err="1" smtClean="0"/>
              <a:t>Mackeprang</a:t>
            </a:r>
            <a:r>
              <a:rPr lang="en-US" sz="1700" dirty="0" smtClean="0"/>
              <a:t>, </a:t>
            </a:r>
            <a:r>
              <a:rPr lang="en-US" sz="1700" dirty="0"/>
              <a:t>Steven </a:t>
            </a:r>
            <a:r>
              <a:rPr lang="en-US" sz="1700" dirty="0" smtClean="0"/>
              <a:t>Goldfarb, </a:t>
            </a:r>
            <a:r>
              <a:rPr lang="en-US" sz="1700" dirty="0" err="1"/>
              <a:t>Yiota</a:t>
            </a:r>
            <a:r>
              <a:rPr lang="en-US" sz="1700" dirty="0"/>
              <a:t> </a:t>
            </a:r>
            <a:r>
              <a:rPr lang="en-US" sz="1700" dirty="0" err="1"/>
              <a:t>Foka</a:t>
            </a:r>
            <a:r>
              <a:rPr lang="en-US" sz="1700" dirty="0"/>
              <a:t> </a:t>
            </a:r>
            <a:endParaRPr lang="en-US" sz="1700" b="1" dirty="0" smtClean="0"/>
          </a:p>
          <a:p>
            <a:pPr marL="0" indent="0">
              <a:buNone/>
            </a:pPr>
            <a:endParaRPr lang="en-US" sz="2200" dirty="0" smtClean="0"/>
          </a:p>
          <a:p>
            <a:pPr marL="400050" lvl="1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507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CC6DE"/>
                </a:solidFill>
              </a:rPr>
              <a:t>Panel Preparations</a:t>
            </a:r>
            <a:br>
              <a:rPr lang="en-US" b="1" dirty="0" smtClean="0">
                <a:solidFill>
                  <a:srgbClr val="0CC6DE"/>
                </a:solidFill>
              </a:rPr>
            </a:br>
            <a:r>
              <a:rPr lang="en-US" sz="2200" dirty="0" smtClean="0">
                <a:solidFill>
                  <a:srgbClr val="000000"/>
                </a:solidFill>
              </a:rPr>
              <a:t>Friday 11:00-13:</a:t>
            </a:r>
            <a:r>
              <a:rPr lang="en-US" sz="2200" dirty="0">
                <a:solidFill>
                  <a:srgbClr val="000000"/>
                </a:solidFill>
              </a:rPr>
              <a:t>0</a:t>
            </a:r>
            <a:r>
              <a:rPr lang="en-US" sz="2200" dirty="0" smtClean="0">
                <a:solidFill>
                  <a:srgbClr val="000000"/>
                </a:solidFill>
              </a:rPr>
              <a:t>0</a:t>
            </a: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Meeting #13, Lisbon, 20-22 April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7087"/>
            <a:ext cx="8229600" cy="4586064"/>
          </a:xfr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charset="2"/>
              <a:buChar char="q"/>
            </a:pPr>
            <a:r>
              <a:rPr lang="en-US" sz="2400" b="1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11:00-12:00 Exhibitions </a:t>
            </a:r>
            <a:r>
              <a:rPr lang="en-US" sz="2400" b="1" dirty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and Event Highlights</a:t>
            </a:r>
            <a:r>
              <a:rPr lang="en-US" sz="2400" b="1" dirty="0">
                <a:solidFill>
                  <a:srgbClr val="800000"/>
                </a:solidFill>
                <a:ea typeface="Lucida Grande"/>
                <a:cs typeface="Lucida Grande"/>
              </a:rPr>
              <a:t/>
            </a:r>
            <a:br>
              <a:rPr lang="en-US" sz="2400" b="1" dirty="0">
                <a:solidFill>
                  <a:srgbClr val="800000"/>
                </a:solidFill>
                <a:ea typeface="Lucida Grande"/>
                <a:cs typeface="Lucida Grande"/>
              </a:rPr>
            </a:br>
            <a:r>
              <a:rPr lang="en-US" sz="1400" dirty="0" err="1"/>
              <a:t>Angelos</a:t>
            </a:r>
            <a:r>
              <a:rPr lang="en-US" sz="1400" dirty="0"/>
              <a:t> </a:t>
            </a:r>
            <a:r>
              <a:rPr lang="en-US" sz="1400" dirty="0" err="1" smtClean="0"/>
              <a:t>Alexopoulos</a:t>
            </a:r>
            <a:r>
              <a:rPr lang="en-US" sz="1400" dirty="0" smtClean="0"/>
              <a:t>, </a:t>
            </a:r>
            <a:r>
              <a:rPr lang="en-US" sz="1400" dirty="0" err="1"/>
              <a:t>Catarina</a:t>
            </a:r>
            <a:r>
              <a:rPr lang="en-US" sz="1400" dirty="0"/>
              <a:t> </a:t>
            </a:r>
            <a:r>
              <a:rPr lang="en-US" sz="1400" dirty="0" err="1"/>
              <a:t>Espirito</a:t>
            </a:r>
            <a:r>
              <a:rPr lang="en-US" sz="1400" dirty="0"/>
              <a:t> </a:t>
            </a:r>
            <a:r>
              <a:rPr lang="en-US" sz="1400" dirty="0" smtClean="0"/>
              <a:t>Santo, </a:t>
            </a:r>
            <a:r>
              <a:rPr lang="en-US" sz="1400" b="1" dirty="0" err="1"/>
              <a:t>Catia</a:t>
            </a:r>
            <a:r>
              <a:rPr lang="en-US" sz="1400" b="1" dirty="0"/>
              <a:t> </a:t>
            </a:r>
            <a:r>
              <a:rPr lang="en-US" sz="1400" b="1" dirty="0" err="1" smtClean="0"/>
              <a:t>Peduto</a:t>
            </a:r>
            <a:r>
              <a:rPr lang="en-US" sz="1400" b="1" dirty="0" smtClean="0"/>
              <a:t>, </a:t>
            </a:r>
            <a:r>
              <a:rPr lang="en-US" sz="1400" dirty="0" err="1"/>
              <a:t>Celso</a:t>
            </a:r>
            <a:r>
              <a:rPr lang="en-US" sz="1400" dirty="0"/>
              <a:t> Martinez </a:t>
            </a:r>
            <a:r>
              <a:rPr lang="en-US" sz="1400" dirty="0" err="1" smtClean="0"/>
              <a:t>Rivero</a:t>
            </a:r>
            <a:r>
              <a:rPr lang="en-US" sz="1400" dirty="0" smtClean="0"/>
              <a:t>, </a:t>
            </a:r>
            <a:r>
              <a:rPr lang="en-US" sz="1400" dirty="0"/>
              <a:t>Charles </a:t>
            </a:r>
            <a:r>
              <a:rPr lang="en-US" sz="1400" dirty="0" err="1" smtClean="0"/>
              <a:t>Timmermans</a:t>
            </a:r>
            <a:r>
              <a:rPr lang="en-US" sz="1400" dirty="0" smtClean="0"/>
              <a:t>, </a:t>
            </a:r>
            <a:r>
              <a:rPr lang="en-US" sz="1400" dirty="0"/>
              <a:t>Christine </a:t>
            </a:r>
            <a:r>
              <a:rPr lang="en-US" sz="1400" dirty="0" err="1" smtClean="0"/>
              <a:t>Kourkoumelis</a:t>
            </a:r>
            <a:r>
              <a:rPr lang="en-US" sz="1400" dirty="0" smtClean="0"/>
              <a:t>, </a:t>
            </a:r>
            <a:r>
              <a:rPr lang="en-US" sz="1400" dirty="0" err="1"/>
              <a:t>Despina</a:t>
            </a:r>
            <a:r>
              <a:rPr lang="en-US" sz="1400" dirty="0"/>
              <a:t> </a:t>
            </a:r>
            <a:r>
              <a:rPr lang="en-US" sz="1400" dirty="0" err="1" smtClean="0"/>
              <a:t>Hatzifotiadou</a:t>
            </a:r>
            <a:r>
              <a:rPr lang="en-US" sz="1400" dirty="0" smtClean="0"/>
              <a:t>, </a:t>
            </a:r>
            <a:r>
              <a:rPr lang="en-US" sz="1400" dirty="0"/>
              <a:t>Katarina </a:t>
            </a:r>
            <a:r>
              <a:rPr lang="en-US" sz="1400" dirty="0" smtClean="0"/>
              <a:t>Anthony, </a:t>
            </a:r>
            <a:r>
              <a:rPr lang="en-US" sz="1400" dirty="0"/>
              <a:t>Kenneth William </a:t>
            </a:r>
            <a:r>
              <a:rPr lang="en-US" sz="1400" dirty="0" err="1" smtClean="0"/>
              <a:t>Cecire</a:t>
            </a:r>
            <a:r>
              <a:rPr lang="en-US" sz="1400" dirty="0" smtClean="0"/>
              <a:t>, </a:t>
            </a:r>
            <a:r>
              <a:rPr lang="en-US" sz="1400" dirty="0"/>
              <a:t>Marge </a:t>
            </a:r>
            <a:r>
              <a:rPr lang="en-US" sz="1400" dirty="0" smtClean="0"/>
              <a:t>Bardeen, </a:t>
            </a:r>
            <a:r>
              <a:rPr lang="en-US" sz="1400" b="1" dirty="0"/>
              <a:t>Nicolas </a:t>
            </a:r>
            <a:r>
              <a:rPr lang="en-US" sz="1400" b="1" dirty="0" smtClean="0"/>
              <a:t>Arnaud,</a:t>
            </a:r>
            <a:r>
              <a:rPr lang="en-US" sz="1400" dirty="0" smtClean="0"/>
              <a:t> </a:t>
            </a:r>
            <a:r>
              <a:rPr lang="en-US" sz="1400" dirty="0" err="1"/>
              <a:t>Panja</a:t>
            </a:r>
            <a:r>
              <a:rPr lang="en-US" sz="1400" dirty="0"/>
              <a:t> </a:t>
            </a:r>
            <a:r>
              <a:rPr lang="en-US" sz="1400" dirty="0" err="1" smtClean="0"/>
              <a:t>Luukka</a:t>
            </a:r>
            <a:r>
              <a:rPr lang="en-US" sz="1400" dirty="0" smtClean="0"/>
              <a:t>, </a:t>
            </a:r>
            <a:r>
              <a:rPr lang="en-US" sz="1400" dirty="0"/>
              <a:t>Peter Watkins </a:t>
            </a:r>
            <a:endParaRPr lang="en-US" sz="1800" b="1" dirty="0">
              <a:solidFill>
                <a:srgbClr val="000000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r>
              <a:rPr lang="en-US" sz="2400" b="1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11:00-12:00 Impact </a:t>
            </a:r>
            <a:r>
              <a:rPr lang="en-US" sz="2400" b="1" dirty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of Science on Society</a:t>
            </a:r>
            <a:r>
              <a:rPr lang="en-US" sz="2400" b="1" dirty="0" smtClean="0">
                <a:solidFill>
                  <a:srgbClr val="800000"/>
                </a:solidFill>
                <a:ea typeface="Lucida Grande"/>
                <a:cs typeface="Lucida Grande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ea typeface="Lucida Grande"/>
                <a:cs typeface="Lucida Grande"/>
              </a:rPr>
            </a:br>
            <a:r>
              <a:rPr lang="en-US" sz="1400" dirty="0" err="1"/>
              <a:t>Barbora</a:t>
            </a:r>
            <a:r>
              <a:rPr lang="en-US" sz="1400" dirty="0"/>
              <a:t> </a:t>
            </a:r>
            <a:r>
              <a:rPr lang="en-US" sz="1400" dirty="0" err="1"/>
              <a:t>Bruant</a:t>
            </a:r>
            <a:r>
              <a:rPr lang="en-US" sz="1400" dirty="0"/>
              <a:t> </a:t>
            </a:r>
            <a:r>
              <a:rPr lang="en-US" sz="1400" dirty="0" err="1" smtClean="0"/>
              <a:t>Gulejova</a:t>
            </a:r>
            <a:r>
              <a:rPr lang="en-US" sz="1400" dirty="0" smtClean="0"/>
              <a:t>, </a:t>
            </a:r>
            <a:r>
              <a:rPr lang="en-US" sz="1400" dirty="0"/>
              <a:t>Beatrice </a:t>
            </a:r>
            <a:r>
              <a:rPr lang="en-US" sz="1400" dirty="0" err="1" smtClean="0"/>
              <a:t>Bressan</a:t>
            </a:r>
            <a:r>
              <a:rPr lang="en-US" sz="1400" dirty="0" smtClean="0"/>
              <a:t>, </a:t>
            </a:r>
            <a:r>
              <a:rPr lang="en-US" sz="1400" dirty="0"/>
              <a:t>Dirk </a:t>
            </a:r>
            <a:r>
              <a:rPr lang="en-US" sz="1400" dirty="0" err="1" smtClean="0"/>
              <a:t>Ryckbosch</a:t>
            </a:r>
            <a:r>
              <a:rPr lang="en-US" sz="1400" dirty="0" smtClean="0"/>
              <a:t>, </a:t>
            </a:r>
            <a:r>
              <a:rPr lang="en-US" sz="1400" dirty="0" err="1"/>
              <a:t>Farid</a:t>
            </a:r>
            <a:r>
              <a:rPr lang="en-US" sz="1400" dirty="0"/>
              <a:t> </a:t>
            </a:r>
            <a:r>
              <a:rPr lang="en-US" sz="1400" dirty="0" err="1"/>
              <a:t>Ould-</a:t>
            </a:r>
            <a:r>
              <a:rPr lang="en-US" sz="1400" dirty="0" err="1" smtClean="0"/>
              <a:t>Saada</a:t>
            </a:r>
            <a:r>
              <a:rPr lang="en-US" sz="1400" dirty="0" smtClean="0"/>
              <a:t>, </a:t>
            </a:r>
            <a:r>
              <a:rPr lang="en-US" sz="1400" dirty="0"/>
              <a:t>Gabriel </a:t>
            </a:r>
            <a:r>
              <a:rPr lang="en-US" sz="1400" dirty="0" err="1" smtClean="0"/>
              <a:t>Stoicea</a:t>
            </a:r>
            <a:r>
              <a:rPr lang="en-US" sz="1400" dirty="0" smtClean="0"/>
              <a:t>, </a:t>
            </a:r>
            <a:r>
              <a:rPr lang="en-US" sz="1400" dirty="0"/>
              <a:t>Hans Peter </a:t>
            </a:r>
            <a:r>
              <a:rPr lang="en-US" sz="1400" dirty="0" smtClean="0"/>
              <a:t>Beck, </a:t>
            </a:r>
            <a:r>
              <a:rPr lang="en-US" sz="1400" b="1" dirty="0"/>
              <a:t>Ivan </a:t>
            </a:r>
            <a:r>
              <a:rPr lang="en-US" sz="1400" b="1" dirty="0" err="1" smtClean="0"/>
              <a:t>Melo</a:t>
            </a:r>
            <a:r>
              <a:rPr lang="en-US" sz="1400" b="1" dirty="0" smtClean="0"/>
              <a:t>,</a:t>
            </a:r>
            <a:r>
              <a:rPr lang="en-US" sz="1400" dirty="0" smtClean="0"/>
              <a:t> </a:t>
            </a:r>
            <a:r>
              <a:rPr lang="en-US" sz="1400" dirty="0"/>
              <a:t>Jon-</a:t>
            </a:r>
            <a:r>
              <a:rPr lang="en-US" sz="1400" dirty="0" err="1"/>
              <a:t>Ivar</a:t>
            </a:r>
            <a:r>
              <a:rPr lang="en-US" sz="1400" dirty="0"/>
              <a:t> </a:t>
            </a:r>
            <a:r>
              <a:rPr lang="en-US" sz="1400" dirty="0" err="1" smtClean="0"/>
              <a:t>Skullerud</a:t>
            </a:r>
            <a:r>
              <a:rPr lang="en-US" sz="1400" dirty="0" smtClean="0"/>
              <a:t>, Kate Shaw, </a:t>
            </a:r>
            <a:r>
              <a:rPr lang="en-US" sz="1400" dirty="0" err="1"/>
              <a:t>Marzena</a:t>
            </a:r>
            <a:r>
              <a:rPr lang="en-US" sz="1400" dirty="0"/>
              <a:t> </a:t>
            </a:r>
            <a:r>
              <a:rPr lang="en-US" sz="1400" dirty="0" err="1" smtClean="0"/>
              <a:t>Lapka</a:t>
            </a:r>
            <a:r>
              <a:rPr lang="en-US" sz="1400" dirty="0" smtClean="0"/>
              <a:t>, </a:t>
            </a:r>
            <a:r>
              <a:rPr lang="en-US" sz="1400" dirty="0" err="1"/>
              <a:t>Natascha</a:t>
            </a:r>
            <a:r>
              <a:rPr lang="en-US" sz="1400" dirty="0"/>
              <a:t> </a:t>
            </a:r>
            <a:r>
              <a:rPr lang="en-US" sz="1400" dirty="0" err="1" smtClean="0"/>
              <a:t>Krammer</a:t>
            </a:r>
            <a:r>
              <a:rPr lang="en-US" sz="1400" dirty="0" smtClean="0"/>
              <a:t>, </a:t>
            </a:r>
            <a:r>
              <a:rPr lang="en-US" sz="1400" b="1" dirty="0"/>
              <a:t>Pedro </a:t>
            </a:r>
            <a:r>
              <a:rPr lang="en-US" sz="1400" b="1" dirty="0" smtClean="0"/>
              <a:t>Abreu,</a:t>
            </a:r>
            <a:r>
              <a:rPr lang="en-US" sz="1400" dirty="0" smtClean="0"/>
              <a:t> </a:t>
            </a:r>
            <a:r>
              <a:rPr lang="en-US" sz="1400" dirty="0" err="1"/>
              <a:t>Rasmus</a:t>
            </a:r>
            <a:r>
              <a:rPr lang="en-US" sz="1400" dirty="0"/>
              <a:t> </a:t>
            </a:r>
            <a:r>
              <a:rPr lang="en-US" sz="1400" dirty="0" err="1" smtClean="0"/>
              <a:t>Mackeprang</a:t>
            </a:r>
            <a:r>
              <a:rPr lang="en-US" sz="1400" dirty="0" smtClean="0"/>
              <a:t>, </a:t>
            </a:r>
            <a:r>
              <a:rPr lang="en-US" sz="1400" dirty="0"/>
              <a:t>Steven </a:t>
            </a:r>
            <a:r>
              <a:rPr lang="en-US" sz="1400" dirty="0" smtClean="0"/>
              <a:t>Goldfarb, </a:t>
            </a:r>
            <a:r>
              <a:rPr lang="en-US" sz="1400" dirty="0" err="1"/>
              <a:t>Uta</a:t>
            </a:r>
            <a:r>
              <a:rPr lang="en-US" sz="1400" dirty="0"/>
              <a:t> </a:t>
            </a:r>
            <a:r>
              <a:rPr lang="en-US" sz="1400" dirty="0" err="1" smtClean="0"/>
              <a:t>Bilow</a:t>
            </a:r>
            <a:r>
              <a:rPr lang="en-US" sz="1400" dirty="0" smtClean="0"/>
              <a:t>, </a:t>
            </a:r>
            <a:r>
              <a:rPr lang="en-US" sz="1400" dirty="0" err="1"/>
              <a:t>Yiota</a:t>
            </a:r>
            <a:r>
              <a:rPr lang="en-US" sz="1400" dirty="0"/>
              <a:t> </a:t>
            </a:r>
            <a:r>
              <a:rPr lang="en-US" sz="1400" dirty="0" err="1"/>
              <a:t>Foka</a:t>
            </a:r>
            <a:r>
              <a:rPr lang="en-US" sz="1400" dirty="0"/>
              <a:t> </a:t>
            </a:r>
            <a:endParaRPr lang="en-US" sz="1800" b="1" dirty="0" smtClean="0">
              <a:solidFill>
                <a:srgbClr val="000000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r>
              <a:rPr lang="en-US" sz="2400" b="1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12:00-13:00 Reaching </a:t>
            </a:r>
            <a:r>
              <a:rPr lang="en-US" sz="2400" b="1" dirty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to New Audiences / Non-conventional </a:t>
            </a:r>
            <a:r>
              <a:rPr lang="en-US" sz="2400" b="1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Methods</a:t>
            </a:r>
            <a:br>
              <a:rPr lang="en-US" sz="2400" b="1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</a:br>
            <a:r>
              <a:rPr lang="en-US" sz="1400" b="1" dirty="0" err="1"/>
              <a:t>Angelos</a:t>
            </a:r>
            <a:r>
              <a:rPr lang="en-US" sz="1400" b="1" dirty="0"/>
              <a:t> </a:t>
            </a:r>
            <a:r>
              <a:rPr lang="en-US" sz="1400" b="1" dirty="0" err="1" smtClean="0"/>
              <a:t>Alexopoulos</a:t>
            </a:r>
            <a:r>
              <a:rPr lang="en-US" sz="1400" b="1" dirty="0" smtClean="0"/>
              <a:t>,</a:t>
            </a:r>
            <a:r>
              <a:rPr lang="en-US" sz="1400" dirty="0" smtClean="0"/>
              <a:t> </a:t>
            </a:r>
            <a:r>
              <a:rPr lang="en-US" sz="1400" dirty="0"/>
              <a:t>Beatrice </a:t>
            </a:r>
            <a:r>
              <a:rPr lang="en-US" sz="1400" dirty="0" err="1" smtClean="0"/>
              <a:t>Bressan</a:t>
            </a:r>
            <a:r>
              <a:rPr lang="en-US" sz="1400" dirty="0" smtClean="0"/>
              <a:t>, </a:t>
            </a:r>
            <a:r>
              <a:rPr lang="en-US" sz="1400" dirty="0" err="1"/>
              <a:t>Catia</a:t>
            </a:r>
            <a:r>
              <a:rPr lang="en-US" sz="1400" dirty="0"/>
              <a:t> </a:t>
            </a:r>
            <a:r>
              <a:rPr lang="en-US" sz="1400" dirty="0" err="1" smtClean="0"/>
              <a:t>Peduto</a:t>
            </a:r>
            <a:r>
              <a:rPr lang="en-US" sz="1400" dirty="0" smtClean="0"/>
              <a:t>, </a:t>
            </a:r>
            <a:r>
              <a:rPr lang="en-US" sz="1400" dirty="0"/>
              <a:t>Dirk </a:t>
            </a:r>
            <a:r>
              <a:rPr lang="en-US" sz="1400" dirty="0" err="1" smtClean="0"/>
              <a:t>Ryckbosch</a:t>
            </a:r>
            <a:r>
              <a:rPr lang="en-US" sz="1400" dirty="0" smtClean="0"/>
              <a:t>, </a:t>
            </a:r>
            <a:r>
              <a:rPr lang="en-US" sz="1400" dirty="0"/>
              <a:t>Gabriel </a:t>
            </a:r>
            <a:r>
              <a:rPr lang="en-US" sz="1400" dirty="0" err="1" smtClean="0"/>
              <a:t>Stoicea</a:t>
            </a:r>
            <a:r>
              <a:rPr lang="en-US" sz="1400" dirty="0" smtClean="0"/>
              <a:t>, </a:t>
            </a:r>
            <a:r>
              <a:rPr lang="en-US" sz="1400" dirty="0"/>
              <a:t>Hans Peter </a:t>
            </a:r>
            <a:r>
              <a:rPr lang="en-US" sz="1400" dirty="0" smtClean="0"/>
              <a:t>Beck, </a:t>
            </a:r>
            <a:r>
              <a:rPr lang="en-US" sz="1400" b="1" dirty="0"/>
              <a:t>Jon-</a:t>
            </a:r>
            <a:r>
              <a:rPr lang="en-US" sz="1400" b="1" dirty="0" err="1"/>
              <a:t>Ivar</a:t>
            </a:r>
            <a:r>
              <a:rPr lang="en-US" sz="1400" b="1" dirty="0"/>
              <a:t> </a:t>
            </a:r>
            <a:r>
              <a:rPr lang="en-US" sz="1400" b="1" dirty="0" err="1" smtClean="0"/>
              <a:t>Skullerud</a:t>
            </a:r>
            <a:r>
              <a:rPr lang="en-US" sz="1400" b="1" dirty="0" smtClean="0"/>
              <a:t>,</a:t>
            </a:r>
            <a:r>
              <a:rPr lang="en-US" sz="1400" dirty="0" smtClean="0"/>
              <a:t> Kate Shaw, </a:t>
            </a:r>
            <a:r>
              <a:rPr lang="en-US" sz="1400" dirty="0" err="1"/>
              <a:t>Marzena</a:t>
            </a:r>
            <a:r>
              <a:rPr lang="en-US" sz="1400" dirty="0"/>
              <a:t> </a:t>
            </a:r>
            <a:r>
              <a:rPr lang="en-US" sz="1400" dirty="0" err="1" smtClean="0"/>
              <a:t>Lapka</a:t>
            </a:r>
            <a:r>
              <a:rPr lang="en-US" sz="1400" dirty="0" smtClean="0"/>
              <a:t>, </a:t>
            </a:r>
            <a:r>
              <a:rPr lang="en-US" sz="1400" dirty="0"/>
              <a:t>Pedro </a:t>
            </a:r>
            <a:r>
              <a:rPr lang="en-US" sz="1400" dirty="0" smtClean="0"/>
              <a:t>Abreu, </a:t>
            </a:r>
            <a:r>
              <a:rPr lang="en-US" sz="1400" dirty="0"/>
              <a:t>Steven </a:t>
            </a:r>
            <a:r>
              <a:rPr lang="en-US" sz="1400" dirty="0" smtClean="0"/>
              <a:t>Goldfarb, </a:t>
            </a:r>
            <a:r>
              <a:rPr lang="en-US" sz="1400" dirty="0" err="1"/>
              <a:t>Yiota</a:t>
            </a:r>
            <a:r>
              <a:rPr lang="en-US" sz="1400" dirty="0"/>
              <a:t> </a:t>
            </a:r>
            <a:r>
              <a:rPr lang="en-US" sz="1400" dirty="0" err="1"/>
              <a:t>Foka</a:t>
            </a:r>
            <a:r>
              <a:rPr lang="en-US" sz="1400" dirty="0"/>
              <a:t> </a:t>
            </a:r>
            <a:endParaRPr lang="en-US" sz="1400" dirty="0" smtClean="0"/>
          </a:p>
          <a:p>
            <a:pPr>
              <a:buFont typeface="Wingdings" charset="2"/>
              <a:buChar char="q"/>
            </a:pPr>
            <a:r>
              <a:rPr lang="en-US" sz="2400" b="1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12:00- 13:00 Impact </a:t>
            </a:r>
            <a:r>
              <a:rPr lang="en-US" sz="2400" b="1" dirty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on Educational Programs for Students and </a:t>
            </a:r>
            <a:r>
              <a:rPr lang="en-US" sz="2400" b="1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Teachers</a:t>
            </a:r>
            <a:br>
              <a:rPr lang="en-US" sz="2400" b="1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</a:br>
            <a:r>
              <a:rPr lang="en-US" sz="1400" dirty="0" err="1"/>
              <a:t>Barbora</a:t>
            </a:r>
            <a:r>
              <a:rPr lang="en-US" sz="1400" dirty="0"/>
              <a:t> </a:t>
            </a:r>
            <a:r>
              <a:rPr lang="en-US" sz="1400" dirty="0" err="1"/>
              <a:t>Bruant</a:t>
            </a:r>
            <a:r>
              <a:rPr lang="en-US" sz="1400" dirty="0"/>
              <a:t> </a:t>
            </a:r>
            <a:r>
              <a:rPr lang="en-US" sz="1400" dirty="0" err="1" smtClean="0"/>
              <a:t>Gulejova</a:t>
            </a:r>
            <a:r>
              <a:rPr lang="en-US" sz="1400" dirty="0" smtClean="0"/>
              <a:t>, </a:t>
            </a:r>
            <a:r>
              <a:rPr lang="en-US" sz="1400" dirty="0" err="1"/>
              <a:t>Catarina</a:t>
            </a:r>
            <a:r>
              <a:rPr lang="en-US" sz="1400" dirty="0"/>
              <a:t> </a:t>
            </a:r>
            <a:r>
              <a:rPr lang="en-US" sz="1400" dirty="0" err="1"/>
              <a:t>Espirito</a:t>
            </a:r>
            <a:r>
              <a:rPr lang="en-US" sz="1400" dirty="0"/>
              <a:t> </a:t>
            </a:r>
            <a:r>
              <a:rPr lang="en-US" sz="1400" dirty="0" smtClean="0"/>
              <a:t>Santo, </a:t>
            </a:r>
            <a:r>
              <a:rPr lang="en-US" sz="1400" dirty="0" err="1"/>
              <a:t>Celso</a:t>
            </a:r>
            <a:r>
              <a:rPr lang="en-US" sz="1400" dirty="0"/>
              <a:t> Martinez </a:t>
            </a:r>
            <a:r>
              <a:rPr lang="en-US" sz="1400" dirty="0" err="1" smtClean="0"/>
              <a:t>Rivero</a:t>
            </a:r>
            <a:r>
              <a:rPr lang="en-US" sz="1400" dirty="0" smtClean="0"/>
              <a:t>, </a:t>
            </a:r>
            <a:r>
              <a:rPr lang="en-US" sz="1400" dirty="0"/>
              <a:t>Charles </a:t>
            </a:r>
            <a:r>
              <a:rPr lang="en-US" sz="1400" dirty="0" err="1" smtClean="0"/>
              <a:t>Timmermans</a:t>
            </a:r>
            <a:r>
              <a:rPr lang="en-US" sz="1400" dirty="0" smtClean="0"/>
              <a:t>, </a:t>
            </a:r>
            <a:r>
              <a:rPr lang="en-US" sz="1400" dirty="0"/>
              <a:t>Christine </a:t>
            </a:r>
            <a:r>
              <a:rPr lang="en-US" sz="1400" dirty="0" err="1" smtClean="0"/>
              <a:t>Kourkoumelis</a:t>
            </a:r>
            <a:r>
              <a:rPr lang="en-US" sz="1400" dirty="0" smtClean="0"/>
              <a:t>, </a:t>
            </a:r>
            <a:r>
              <a:rPr lang="en-US" sz="1400" dirty="0" err="1"/>
              <a:t>Despina</a:t>
            </a:r>
            <a:r>
              <a:rPr lang="en-US" sz="1400" dirty="0"/>
              <a:t> </a:t>
            </a:r>
            <a:r>
              <a:rPr lang="en-US" sz="1400" dirty="0" err="1" smtClean="0"/>
              <a:t>Hatzifotiadou</a:t>
            </a:r>
            <a:r>
              <a:rPr lang="en-US" sz="1400" dirty="0" smtClean="0"/>
              <a:t>, </a:t>
            </a:r>
            <a:r>
              <a:rPr lang="en-US" sz="1400" dirty="0" err="1"/>
              <a:t>Farid</a:t>
            </a:r>
            <a:r>
              <a:rPr lang="en-US" sz="1400" dirty="0"/>
              <a:t> </a:t>
            </a:r>
            <a:r>
              <a:rPr lang="en-US" sz="1400" dirty="0" err="1"/>
              <a:t>Ould-</a:t>
            </a:r>
            <a:r>
              <a:rPr lang="en-US" sz="1400" dirty="0" err="1" smtClean="0"/>
              <a:t>Saada</a:t>
            </a:r>
            <a:r>
              <a:rPr lang="en-US" sz="1400" dirty="0" smtClean="0"/>
              <a:t>, </a:t>
            </a:r>
            <a:r>
              <a:rPr lang="en-US" sz="1400" dirty="0"/>
              <a:t>Ivan </a:t>
            </a:r>
            <a:r>
              <a:rPr lang="en-US" sz="1400" dirty="0" err="1" smtClean="0"/>
              <a:t>Melo</a:t>
            </a:r>
            <a:r>
              <a:rPr lang="en-US" sz="1400" dirty="0" smtClean="0"/>
              <a:t>, </a:t>
            </a:r>
            <a:r>
              <a:rPr lang="en-US" sz="1400" dirty="0"/>
              <a:t>Katarina </a:t>
            </a:r>
            <a:r>
              <a:rPr lang="en-US" sz="1400" dirty="0" smtClean="0"/>
              <a:t>Anthony, </a:t>
            </a:r>
            <a:r>
              <a:rPr lang="en-US" sz="1400" dirty="0"/>
              <a:t>Kenneth William </a:t>
            </a:r>
            <a:r>
              <a:rPr lang="en-US" sz="1400" dirty="0" err="1" smtClean="0"/>
              <a:t>Cecire</a:t>
            </a:r>
            <a:r>
              <a:rPr lang="en-US" sz="1400" dirty="0" smtClean="0"/>
              <a:t>, </a:t>
            </a:r>
            <a:r>
              <a:rPr lang="en-US" sz="1400" b="1" dirty="0"/>
              <a:t>Marge </a:t>
            </a:r>
            <a:r>
              <a:rPr lang="en-US" sz="1400" b="1" dirty="0" smtClean="0"/>
              <a:t>Bardeen,</a:t>
            </a:r>
            <a:r>
              <a:rPr lang="en-US" sz="1400" dirty="0" smtClean="0"/>
              <a:t> </a:t>
            </a:r>
            <a:r>
              <a:rPr lang="en-US" sz="1400" dirty="0"/>
              <a:t>Nicolas </a:t>
            </a:r>
            <a:r>
              <a:rPr lang="en-US" sz="1400" dirty="0" smtClean="0"/>
              <a:t>Arnaud, </a:t>
            </a:r>
            <a:r>
              <a:rPr lang="en-US" sz="1400" dirty="0" err="1"/>
              <a:t>Panja</a:t>
            </a:r>
            <a:r>
              <a:rPr lang="en-US" sz="1400" dirty="0"/>
              <a:t> </a:t>
            </a:r>
            <a:r>
              <a:rPr lang="en-US" sz="1400" dirty="0" err="1" smtClean="0"/>
              <a:t>Luukka</a:t>
            </a:r>
            <a:r>
              <a:rPr lang="en-US" sz="1400" dirty="0" smtClean="0"/>
              <a:t>, </a:t>
            </a:r>
            <a:r>
              <a:rPr lang="en-US" sz="1400" dirty="0"/>
              <a:t>Peter </a:t>
            </a:r>
            <a:r>
              <a:rPr lang="en-US" sz="1400" dirty="0" smtClean="0"/>
              <a:t>Watkins, </a:t>
            </a:r>
            <a:r>
              <a:rPr lang="en-US" sz="1400" b="1" dirty="0" err="1"/>
              <a:t>Rasmus</a:t>
            </a:r>
            <a:r>
              <a:rPr lang="en-US" sz="1400" b="1" dirty="0"/>
              <a:t> </a:t>
            </a:r>
            <a:r>
              <a:rPr lang="en-US" sz="1400" b="1" dirty="0" err="1" smtClean="0"/>
              <a:t>Mackeprang</a:t>
            </a:r>
            <a:r>
              <a:rPr lang="en-US" sz="1400" b="1" dirty="0" smtClean="0"/>
              <a:t>,</a:t>
            </a:r>
            <a:r>
              <a:rPr lang="en-US" sz="1400" dirty="0" smtClean="0"/>
              <a:t> </a:t>
            </a:r>
            <a:r>
              <a:rPr lang="en-US" sz="1400" dirty="0" err="1"/>
              <a:t>Uta</a:t>
            </a:r>
            <a:r>
              <a:rPr lang="en-US" sz="1400" dirty="0"/>
              <a:t> </a:t>
            </a:r>
            <a:r>
              <a:rPr lang="en-US" sz="1400" dirty="0" err="1"/>
              <a:t>Bilow</a:t>
            </a:r>
            <a:r>
              <a:rPr lang="en-US" sz="1400" dirty="0"/>
              <a:t> </a:t>
            </a:r>
            <a:endParaRPr lang="en-US" sz="1400" dirty="0" smtClean="0"/>
          </a:p>
          <a:p>
            <a:pPr marL="400050" lvl="1" indent="0">
              <a:buNone/>
            </a:pPr>
            <a:endParaRPr lang="en-US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713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for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Saturday Afternoon, Marches for Science will be organized in many cities around the globe.</a:t>
            </a:r>
          </a:p>
          <a:p>
            <a:r>
              <a:rPr lang="en-US" dirty="0" smtClean="0"/>
              <a:t>IPPOG is supporting the March and participates in the local March here in Lisbon.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3225227"/>
            <a:ext cx="3080173" cy="31311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3225226"/>
            <a:ext cx="3124773" cy="3124773"/>
          </a:xfrm>
          <a:prstGeom prst="rect">
            <a:avLst/>
          </a:prstGeom>
        </p:spPr>
      </p:pic>
      <p:pic>
        <p:nvPicPr>
          <p:cNvPr id="9" name="Picture 8" descr="ippog5-07pub.jp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" t="960" r="-348" b="-901"/>
          <a:stretch/>
        </p:blipFill>
        <p:spPr>
          <a:xfrm>
            <a:off x="3035450" y="4005064"/>
            <a:ext cx="547744" cy="5592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35028" y="4047455"/>
            <a:ext cx="1949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08BD9"/>
                </a:solidFill>
              </a:rPr>
              <a:t>WE SPEAK</a:t>
            </a:r>
            <a:br>
              <a:rPr lang="en-US" sz="1200" b="1" dirty="0" smtClean="0">
                <a:solidFill>
                  <a:srgbClr val="108BD9"/>
                </a:solidFill>
              </a:rPr>
            </a:br>
            <a:r>
              <a:rPr lang="en-US" sz="1200" b="1" dirty="0" smtClean="0">
                <a:solidFill>
                  <a:srgbClr val="108BD9"/>
                </a:solidFill>
              </a:rPr>
              <a:t>PARTICLE PHYSICS</a:t>
            </a:r>
            <a:endParaRPr lang="en-US" sz="1200" b="1" dirty="0">
              <a:solidFill>
                <a:srgbClr val="108B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4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Friday Evening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3568" y="1268760"/>
            <a:ext cx="7272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18:</a:t>
            </a:r>
            <a:r>
              <a:rPr lang="en-US" dirty="0" smtClean="0"/>
              <a:t>00-19</a:t>
            </a:r>
            <a:r>
              <a:rPr lang="en-US" dirty="0" smtClean="0"/>
              <a:t>:30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Exhibition </a:t>
            </a:r>
            <a:r>
              <a:rPr lang="en-US" dirty="0"/>
              <a:t>on "Challenges in Particle Physics for the Next </a:t>
            </a:r>
            <a:r>
              <a:rPr lang="en-US" dirty="0" smtClean="0"/>
              <a:t>decades”</a:t>
            </a:r>
          </a:p>
          <a:p>
            <a:endParaRPr lang="en-US" dirty="0"/>
          </a:p>
          <a:p>
            <a:r>
              <a:rPr lang="en-US" dirty="0" smtClean="0"/>
              <a:t>20</a:t>
            </a:r>
            <a:r>
              <a:rPr lang="en-US" dirty="0" smtClean="0"/>
              <a:t>:00</a:t>
            </a:r>
          </a:p>
          <a:p>
            <a:endParaRPr lang="en-US" dirty="0"/>
          </a:p>
          <a:p>
            <a:r>
              <a:rPr lang="en-US" dirty="0" smtClean="0"/>
              <a:t>IPPOG Dinner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359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rgbClr val="CC0066"/>
                </a:solidFill>
              </a:rPr>
              <a:t>P</a:t>
            </a:r>
            <a:r>
              <a:rPr lang="en-US" dirty="0" smtClean="0">
                <a:solidFill>
                  <a:srgbClr val="108ADA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rgbClr val="77933C"/>
                </a:solidFill>
              </a:rPr>
              <a:t>G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1079613" y="2362200"/>
            <a:ext cx="6984775" cy="1500187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111881"/>
                </a:solidFill>
              </a:rPr>
              <a:t>International Particle Physics Outreach Group </a:t>
            </a:r>
            <a:br>
              <a:rPr lang="en-US" sz="2000" dirty="0">
                <a:solidFill>
                  <a:srgbClr val="111881"/>
                </a:solidFill>
              </a:rPr>
            </a:br>
            <a:endParaRPr lang="en-US" sz="2000" dirty="0">
              <a:solidFill>
                <a:srgbClr val="111881"/>
              </a:solidFill>
            </a:endParaRPr>
          </a:p>
          <a:p>
            <a:pPr algn="ctr"/>
            <a:r>
              <a:rPr lang="en-US" sz="2000" dirty="0">
                <a:solidFill>
                  <a:srgbClr val="D16349"/>
                </a:solidFill>
              </a:rPr>
              <a:t>an example for concerted and systematic effort for </a:t>
            </a:r>
            <a:r>
              <a:rPr lang="en-US" sz="2000" dirty="0" smtClean="0">
                <a:solidFill>
                  <a:srgbClr val="D16349"/>
                </a:solidFill>
              </a:rPr>
              <a:t>outreach</a:t>
            </a:r>
          </a:p>
          <a:p>
            <a:pPr algn="ctr"/>
            <a:endParaRPr lang="en-US" sz="2000" dirty="0">
              <a:solidFill>
                <a:srgbClr val="D16349"/>
              </a:solidFill>
            </a:endParaRPr>
          </a:p>
          <a:p>
            <a:pPr algn="ctr"/>
            <a:r>
              <a:rPr lang="en-US" sz="2000" dirty="0" smtClean="0">
                <a:solidFill>
                  <a:srgbClr val="D16349"/>
                </a:solidFill>
              </a:rPr>
              <a:t>Enabling Outreach Globally</a:t>
            </a:r>
          </a:p>
          <a:p>
            <a:pPr algn="ctr"/>
            <a:endParaRPr lang="en-US" sz="2000" dirty="0">
              <a:solidFill>
                <a:srgbClr val="D16349"/>
              </a:solidFill>
            </a:endParaRPr>
          </a:p>
          <a:p>
            <a:pPr algn="ctr"/>
            <a:r>
              <a:rPr lang="en-US" sz="2000" dirty="0" smtClean="0">
                <a:solidFill>
                  <a:srgbClr val="D16349"/>
                </a:solidFill>
              </a:rPr>
              <a:t>as a Collaboration in a collaborative effort  </a:t>
            </a:r>
            <a:endParaRPr lang="en-US" sz="2000" dirty="0">
              <a:solidFill>
                <a:srgbClr val="D16349"/>
              </a:solidFill>
            </a:endParaRPr>
          </a:p>
          <a:p>
            <a:pPr algn="ctr"/>
            <a:endParaRPr lang="en-US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Meeting #13, Lisbon, 20-22 April 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68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Meeting #13, Lisbon, 20-22 April 2017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9876" y="2173155"/>
            <a:ext cx="8114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77933C"/>
                </a:solidFill>
              </a:rPr>
              <a:t>December 19, 2016</a:t>
            </a:r>
          </a:p>
          <a:p>
            <a:r>
              <a:rPr lang="en-US" dirty="0">
                <a:solidFill>
                  <a:srgbClr val="77933C"/>
                </a:solidFill>
              </a:rPr>
              <a:t>M</a:t>
            </a:r>
            <a:r>
              <a:rPr lang="en-US" dirty="0" smtClean="0">
                <a:solidFill>
                  <a:srgbClr val="77933C"/>
                </a:solidFill>
              </a:rPr>
              <a:t>arks the birthday of IPPOG entering a new phase in its 20 years history from</a:t>
            </a:r>
            <a:br>
              <a:rPr lang="en-US" dirty="0" smtClean="0">
                <a:solidFill>
                  <a:srgbClr val="77933C"/>
                </a:solidFill>
              </a:rPr>
            </a:br>
            <a:r>
              <a:rPr lang="en-US" dirty="0" smtClean="0">
                <a:solidFill>
                  <a:srgbClr val="77933C"/>
                </a:solidFill>
              </a:rPr>
              <a:t>EPPOG (1997) to IPPOG (</a:t>
            </a:r>
            <a:r>
              <a:rPr lang="en-US" dirty="0" smtClean="0">
                <a:solidFill>
                  <a:srgbClr val="77933C"/>
                </a:solidFill>
              </a:rPr>
              <a:t>2010) </a:t>
            </a:r>
            <a:r>
              <a:rPr lang="en-US" dirty="0" smtClean="0">
                <a:solidFill>
                  <a:srgbClr val="77933C"/>
                </a:solidFill>
              </a:rPr>
              <a:t>and to the IPPOG Collaboration (2016).</a:t>
            </a:r>
          </a:p>
          <a:p>
            <a:endParaRPr lang="en-US" dirty="0" smtClean="0">
              <a:solidFill>
                <a:srgbClr val="111881"/>
              </a:solidFill>
            </a:endParaRPr>
          </a:p>
          <a:p>
            <a:r>
              <a:rPr lang="en-US" dirty="0" smtClean="0">
                <a:solidFill>
                  <a:srgbClr val="111881"/>
                </a:solidFill>
              </a:rPr>
              <a:t>The 10</a:t>
            </a:r>
            <a:r>
              <a:rPr lang="en-US" baseline="30000" dirty="0" smtClean="0">
                <a:solidFill>
                  <a:srgbClr val="111881"/>
                </a:solidFill>
              </a:rPr>
              <a:t>th</a:t>
            </a:r>
            <a:r>
              <a:rPr lang="en-US" dirty="0" smtClean="0">
                <a:solidFill>
                  <a:srgbClr val="111881"/>
                </a:solidFill>
              </a:rPr>
              <a:t> signatory of the </a:t>
            </a:r>
            <a:r>
              <a:rPr lang="en-US" dirty="0" err="1" smtClean="0">
                <a:solidFill>
                  <a:srgbClr val="111881"/>
                </a:solidFill>
              </a:rPr>
              <a:t>MoU</a:t>
            </a:r>
            <a:r>
              <a:rPr lang="en-US" dirty="0" smtClean="0">
                <a:solidFill>
                  <a:srgbClr val="111881"/>
                </a:solidFill>
              </a:rPr>
              <a:t> has signed on December 19, 2016, which, according to the </a:t>
            </a:r>
            <a:r>
              <a:rPr lang="en-US" dirty="0" err="1" smtClean="0">
                <a:solidFill>
                  <a:srgbClr val="111881"/>
                </a:solidFill>
              </a:rPr>
              <a:t>MoU</a:t>
            </a:r>
            <a:r>
              <a:rPr lang="en-US" dirty="0" smtClean="0">
                <a:solidFill>
                  <a:srgbClr val="111881"/>
                </a:solidFill>
              </a:rPr>
              <a:t> defines the entry into force of the </a:t>
            </a:r>
            <a:r>
              <a:rPr lang="en-US" dirty="0" err="1" smtClean="0">
                <a:solidFill>
                  <a:srgbClr val="111881"/>
                </a:solidFill>
              </a:rPr>
              <a:t>MoU</a:t>
            </a:r>
            <a:r>
              <a:rPr lang="en-US" dirty="0" smtClean="0">
                <a:solidFill>
                  <a:srgbClr val="111881"/>
                </a:solidFill>
              </a:rPr>
              <a:t> and thus the birth of the IPPOG Collaboration. </a:t>
            </a:r>
          </a:p>
          <a:p>
            <a:endParaRPr lang="en-US" dirty="0" smtClean="0">
              <a:solidFill>
                <a:srgbClr val="111881"/>
              </a:solidFill>
            </a:endParaRPr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10253F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0253F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0253F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0253F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0253F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0253F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0253F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0253F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0253F"/>
                </a:solidFill>
                <a:latin typeface="Arial" charset="0"/>
              </a:defRPr>
            </a:lvl9pPr>
          </a:lstStyle>
          <a:p>
            <a:pPr algn="l"/>
            <a:r>
              <a:rPr lang="en-US" b="1" dirty="0" smtClean="0">
                <a:solidFill>
                  <a:srgbClr val="0CC6DE"/>
                </a:solidFill>
              </a:rPr>
              <a:t>IPPOG an established Collaboration</a:t>
            </a:r>
            <a:endParaRPr lang="en-US" b="1" dirty="0">
              <a:solidFill>
                <a:srgbClr val="0CC6DE"/>
              </a:solidFill>
            </a:endParaRPr>
          </a:p>
        </p:txBody>
      </p:sp>
      <p:pic>
        <p:nvPicPr>
          <p:cNvPr id="7" name="Picture 6" descr="IPPOG_Champaign_etiquett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872" y="44624"/>
            <a:ext cx="2639960" cy="26369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4221088"/>
            <a:ext cx="5135984" cy="198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02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IPPOG headlines</a:t>
            </a:r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402848" y="1340768"/>
            <a:ext cx="532782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CH" sz="2000" b="1" dirty="0" smtClean="0">
                <a:solidFill>
                  <a:srgbClr val="D16349"/>
                </a:solidFill>
              </a:rPr>
              <a:t>CERN Courier March 2017</a:t>
            </a:r>
            <a:endParaRPr lang="en-US" sz="2000" dirty="0" smtClean="0">
              <a:solidFill>
                <a:srgbClr val="77933C"/>
              </a:solidFill>
            </a:endParaRPr>
          </a:p>
          <a:p>
            <a:pPr lvl="2"/>
            <a:r>
              <a:rPr lang="en-GB" sz="2000" b="1" dirty="0" smtClean="0">
                <a:solidFill>
                  <a:srgbClr val="111881"/>
                </a:solidFill>
              </a:rPr>
              <a:t>Viewpoint Article</a:t>
            </a:r>
          </a:p>
          <a:p>
            <a:pPr lvl="2"/>
            <a:r>
              <a:rPr lang="en-GB" sz="2000" u="sng" dirty="0">
                <a:hlinkClick r:id="rId2"/>
              </a:rPr>
              <a:t>http://cerncourier.com/cws/article/cern/67712</a:t>
            </a:r>
            <a:endParaRPr lang="en-GB" sz="2000" dirty="0"/>
          </a:p>
          <a:p>
            <a:pPr lvl="2"/>
            <a:endParaRPr lang="en-US" sz="2000" dirty="0">
              <a:solidFill>
                <a:srgbClr val="111881"/>
              </a:solidFill>
            </a:endParaRPr>
          </a:p>
          <a:p>
            <a:pPr lvl="1"/>
            <a:r>
              <a:rPr lang="de-CH" sz="2000" b="1" dirty="0" smtClean="0">
                <a:solidFill>
                  <a:srgbClr val="D16349"/>
                </a:solidFill>
              </a:rPr>
              <a:t>INFN Newsletter</a:t>
            </a:r>
            <a:endParaRPr lang="en-US" sz="2000" dirty="0">
              <a:solidFill>
                <a:srgbClr val="77933C"/>
              </a:solidFill>
            </a:endParaRPr>
          </a:p>
          <a:p>
            <a:pPr lvl="2"/>
            <a:r>
              <a:rPr lang="en-US" sz="2000" dirty="0">
                <a:solidFill>
                  <a:srgbClr val="111881"/>
                </a:solidFill>
                <a:hlinkClick r:id="rId3"/>
              </a:rPr>
              <a:t>http://</a:t>
            </a:r>
            <a:r>
              <a:rPr lang="en-US" sz="2000" dirty="0" err="1">
                <a:solidFill>
                  <a:srgbClr val="111881"/>
                </a:solidFill>
                <a:hlinkClick r:id="rId3"/>
              </a:rPr>
              <a:t>home.infn.it</a:t>
            </a:r>
            <a:r>
              <a:rPr lang="en-US" sz="2000" dirty="0">
                <a:solidFill>
                  <a:srgbClr val="111881"/>
                </a:solidFill>
                <a:hlinkClick r:id="rId3"/>
              </a:rPr>
              <a:t>/newsletter-</a:t>
            </a:r>
            <a:r>
              <a:rPr lang="en-US" sz="2000" dirty="0" err="1">
                <a:solidFill>
                  <a:srgbClr val="111881"/>
                </a:solidFill>
                <a:hlinkClick r:id="rId3"/>
              </a:rPr>
              <a:t>eu</a:t>
            </a:r>
            <a:r>
              <a:rPr lang="en-US" sz="2000" dirty="0">
                <a:solidFill>
                  <a:srgbClr val="111881"/>
                </a:solidFill>
                <a:hlinkClick r:id="rId3"/>
              </a:rPr>
              <a:t>/</a:t>
            </a:r>
            <a:r>
              <a:rPr lang="en-US" sz="2000" dirty="0" err="1">
                <a:solidFill>
                  <a:srgbClr val="111881"/>
                </a:solidFill>
                <a:hlinkClick r:id="rId3"/>
              </a:rPr>
              <a:t>pdf</a:t>
            </a:r>
            <a:r>
              <a:rPr lang="en-US" sz="2000" dirty="0">
                <a:solidFill>
                  <a:srgbClr val="111881"/>
                </a:solidFill>
                <a:hlinkClick r:id="rId3"/>
              </a:rPr>
              <a:t>/NEWSLETTER_INFN_33_inglese_pag11.pdf</a:t>
            </a:r>
            <a:endParaRPr lang="en-US" sz="2000" dirty="0">
              <a:solidFill>
                <a:srgbClr val="111881"/>
              </a:solidFill>
            </a:endParaRPr>
          </a:p>
          <a:p>
            <a:pPr lvl="2"/>
            <a:endParaRPr lang="en-US" sz="2000" dirty="0">
              <a:solidFill>
                <a:srgbClr val="111881"/>
              </a:solidFill>
            </a:endParaRPr>
          </a:p>
          <a:p>
            <a:pPr lvl="1"/>
            <a:r>
              <a:rPr lang="en-US" sz="2000" b="1" dirty="0">
                <a:solidFill>
                  <a:srgbClr val="D16349"/>
                </a:solidFill>
              </a:rPr>
              <a:t>EPS newsletter </a:t>
            </a:r>
            <a:endParaRPr lang="en-US" sz="2000" b="1" dirty="0" smtClean="0">
              <a:solidFill>
                <a:srgbClr val="D16349"/>
              </a:solidFill>
            </a:endParaRPr>
          </a:p>
          <a:p>
            <a:pPr lvl="2"/>
            <a:r>
              <a:rPr lang="en-GB" sz="2000" u="sng" dirty="0">
                <a:hlinkClick r:id="rId4"/>
              </a:rPr>
              <a:t>http://www.epsnews.eu/2017/03/the-international-particle-physics-outreach-group-ippog/</a:t>
            </a:r>
            <a:r>
              <a:rPr lang="en-GB" sz="2000" dirty="0"/>
              <a:t> </a:t>
            </a:r>
            <a:endParaRPr lang="en-US" sz="2000" dirty="0">
              <a:solidFill>
                <a:srgbClr val="11188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Meeting #13, Lisbon, 20-22 April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6" name="Picture 5" descr="CERN Courier Viewpoint 2017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743744"/>
            <a:ext cx="2238794" cy="2996952"/>
          </a:xfrm>
          <a:prstGeom prst="rect">
            <a:avLst/>
          </a:prstGeom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0674" y="4437112"/>
            <a:ext cx="3168352" cy="2129819"/>
          </a:xfrm>
          <a:prstGeom prst="rect">
            <a:avLst/>
          </a:prstGeom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712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281795"/>
              </p:ext>
            </p:extLst>
          </p:nvPr>
        </p:nvGraphicFramePr>
        <p:xfrm>
          <a:off x="451302" y="178008"/>
          <a:ext cx="8513186" cy="656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282"/>
                <a:gridCol w="5040560"/>
                <a:gridCol w="1512168"/>
                <a:gridCol w="1584176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Organization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Country/Lab/Experiment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Date</a:t>
                      </a:r>
                      <a:r>
                        <a:rPr lang="en-US" sz="1200" baseline="0" dirty="0" smtClean="0"/>
                        <a:t> signed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NIKHEF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 Netherlands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 September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DESY for KET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Germany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23 September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Physics Department of University of Oslo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Norway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 </a:t>
                      </a:r>
                      <a:r>
                        <a:rPr lang="en-US" sz="1200" dirty="0" smtClean="0"/>
                        <a:t>October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Portugal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Section for Elementary Particle and Astroparticle Physics of the Swedish Physical Society through the Swedish LHC Consortium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Sweden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CHIPP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Switzerland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Ministry of Education, Science, Research and Sport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Slovak</a:t>
                      </a:r>
                      <a:r>
                        <a:rPr lang="en-US" sz="1200" baseline="0" dirty="0" smtClean="0"/>
                        <a:t> Republic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Institute of Atomic Physics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Romania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17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Helsinki Institute of Physics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Finland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FWO + F.R.S.-FNRS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Belgium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19 December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INFN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 December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CNRS/IN2P3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France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23 December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 </a:t>
                      </a:r>
                      <a:r>
                        <a:rPr lang="en-US" sz="1200" dirty="0" err="1" smtClean="0"/>
                        <a:t>Henryk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Niewodniczański</a:t>
                      </a:r>
                      <a:r>
                        <a:rPr lang="en-US" sz="1200" dirty="0" smtClean="0"/>
                        <a:t> Institute of Nuclear Physics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Polish Academy of Sciences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Poland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 December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CoEPP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Australia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 February 2017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 University of Notre Dame on behalf of </a:t>
                      </a:r>
                      <a:r>
                        <a:rPr lang="en-US" sz="1200" dirty="0" err="1" smtClean="0"/>
                        <a:t>Quarknet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USA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 March 2017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8256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Candidate Members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  <p:sp>
        <p:nvSpPr>
          <p:cNvPr id="5" name="TextBox 4"/>
          <p:cNvSpPr txBox="1"/>
          <p:nvPr/>
        </p:nvSpPr>
        <p:spPr>
          <a:xfrm>
            <a:off x="434172" y="908720"/>
            <a:ext cx="7810236" cy="5601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0066"/>
                </a:solidFill>
              </a:rPr>
              <a:t>IPPOG Members as of the pre-collaboration phase that have not yet signed</a:t>
            </a:r>
            <a:br>
              <a:rPr lang="en-US" dirty="0" smtClean="0">
                <a:solidFill>
                  <a:srgbClr val="CC0066"/>
                </a:solidFill>
              </a:rPr>
            </a:br>
            <a:r>
              <a:rPr lang="en-US" dirty="0" smtClean="0">
                <a:solidFill>
                  <a:srgbClr val="CC0066"/>
                </a:solidFill>
              </a:rPr>
              <a:t>the </a:t>
            </a:r>
            <a:r>
              <a:rPr lang="en-US" dirty="0" err="1" smtClean="0">
                <a:solidFill>
                  <a:srgbClr val="CC0066"/>
                </a:solidFill>
              </a:rPr>
              <a:t>MoU</a:t>
            </a:r>
            <a:r>
              <a:rPr lang="en-US" dirty="0" smtClean="0">
                <a:solidFill>
                  <a:srgbClr val="CC0066"/>
                </a:solidFill>
              </a:rPr>
              <a:t>  automatically are now Candidate Members </a:t>
            </a:r>
            <a:r>
              <a:rPr lang="mr-IN" dirty="0" smtClean="0">
                <a:solidFill>
                  <a:srgbClr val="CC0066"/>
                </a:solidFill>
              </a:rPr>
              <a:t>–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en-US" b="1" dirty="0" smtClean="0">
                <a:solidFill>
                  <a:srgbClr val="CC0066"/>
                </a:solidFill>
              </a:rPr>
              <a:t>until 18 December 2018</a:t>
            </a:r>
            <a:r>
              <a:rPr lang="en-US" dirty="0" smtClean="0">
                <a:solidFill>
                  <a:srgbClr val="CC0066"/>
                </a:solidFill>
              </a:rPr>
              <a:t>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77933C"/>
                </a:solidFill>
              </a:rPr>
              <a:t>Austria, Bulgaria, </a:t>
            </a:r>
            <a:r>
              <a:rPr lang="en-US" dirty="0">
                <a:solidFill>
                  <a:srgbClr val="77933C"/>
                </a:solidFill>
              </a:rPr>
              <a:t>Czech </a:t>
            </a:r>
            <a:r>
              <a:rPr lang="en-US" dirty="0" smtClean="0">
                <a:solidFill>
                  <a:srgbClr val="77933C"/>
                </a:solidFill>
              </a:rPr>
              <a:t>Republic, Denmark, Greece, Ireland, Israel, Spain, South Africa, UK</a:t>
            </a:r>
          </a:p>
          <a:p>
            <a:endParaRPr lang="en-US" dirty="0">
              <a:solidFill>
                <a:srgbClr val="77933C"/>
              </a:solidFill>
            </a:endParaRPr>
          </a:p>
          <a:p>
            <a:r>
              <a:rPr lang="en-US" dirty="0" smtClean="0">
                <a:solidFill>
                  <a:srgbClr val="77933C"/>
                </a:solidFill>
              </a:rPr>
              <a:t>ATLAS, ALICE,CMS,  </a:t>
            </a:r>
            <a:r>
              <a:rPr lang="en-US" dirty="0" err="1" smtClean="0">
                <a:solidFill>
                  <a:srgbClr val="77933C"/>
                </a:solidFill>
              </a:rPr>
              <a:t>LHCb</a:t>
            </a:r>
            <a:r>
              <a:rPr lang="en-US" dirty="0" smtClean="0">
                <a:solidFill>
                  <a:srgbClr val="77933C"/>
                </a:solidFill>
              </a:rPr>
              <a:t>, TOTEM</a:t>
            </a:r>
          </a:p>
          <a:p>
            <a:endParaRPr lang="en-US" dirty="0">
              <a:solidFill>
                <a:srgbClr val="77933C"/>
              </a:solidFill>
            </a:endParaRPr>
          </a:p>
          <a:p>
            <a:r>
              <a:rPr lang="en-US" dirty="0" smtClean="0">
                <a:solidFill>
                  <a:srgbClr val="77933C"/>
                </a:solidFill>
              </a:rPr>
              <a:t>DESY (as representing itself as a lab)</a:t>
            </a:r>
          </a:p>
          <a:p>
            <a:endParaRPr lang="en-US" dirty="0"/>
          </a:p>
          <a:p>
            <a:pPr lvl="1"/>
            <a:r>
              <a:rPr lang="en-US" sz="1600" dirty="0">
                <a:solidFill>
                  <a:srgbClr val="132087"/>
                </a:solidFill>
              </a:rPr>
              <a:t>3.6 Current IPPOG participants shall join the IPPOG Collaboration </a:t>
            </a:r>
            <a:r>
              <a:rPr lang="en-US" sz="1600" dirty="0" smtClean="0">
                <a:solidFill>
                  <a:srgbClr val="132087"/>
                </a:solidFill>
              </a:rPr>
              <a:t>as Members </a:t>
            </a:r>
            <a:r>
              <a:rPr lang="en-US" sz="1600" dirty="0">
                <a:solidFill>
                  <a:srgbClr val="132087"/>
                </a:solidFill>
              </a:rPr>
              <a:t>through the mechanism set out above in the course of a two-</a:t>
            </a:r>
            <a:r>
              <a:rPr lang="en-US" sz="1600" dirty="0" smtClean="0">
                <a:solidFill>
                  <a:srgbClr val="132087"/>
                </a:solidFill>
              </a:rPr>
              <a:t>year period </a:t>
            </a:r>
            <a:r>
              <a:rPr lang="en-US" sz="1600" dirty="0">
                <a:solidFill>
                  <a:srgbClr val="132087"/>
                </a:solidFill>
              </a:rPr>
              <a:t>from the date of entry into force of this </a:t>
            </a:r>
            <a:r>
              <a:rPr lang="en-US" sz="1600" dirty="0" err="1">
                <a:solidFill>
                  <a:srgbClr val="132087"/>
                </a:solidFill>
              </a:rPr>
              <a:t>MoU</a:t>
            </a:r>
            <a:r>
              <a:rPr lang="en-US" sz="1600" dirty="0">
                <a:solidFill>
                  <a:srgbClr val="132087"/>
                </a:solidFill>
              </a:rPr>
              <a:t>. This period may </a:t>
            </a:r>
            <a:r>
              <a:rPr lang="en-US" sz="1600" dirty="0" smtClean="0">
                <a:solidFill>
                  <a:srgbClr val="132087"/>
                </a:solidFill>
              </a:rPr>
              <a:t>be prolonged </a:t>
            </a:r>
            <a:r>
              <a:rPr lang="en-US" sz="1600" dirty="0">
                <a:solidFill>
                  <a:srgbClr val="132087"/>
                </a:solidFill>
              </a:rPr>
              <a:t>by a decision of the Collaboration Board where justified </a:t>
            </a:r>
            <a:r>
              <a:rPr lang="en-US" sz="1600" dirty="0" smtClean="0">
                <a:solidFill>
                  <a:srgbClr val="132087"/>
                </a:solidFill>
              </a:rPr>
              <a:t>by exceptional </a:t>
            </a:r>
            <a:r>
              <a:rPr lang="en-US" sz="1600" dirty="0">
                <a:solidFill>
                  <a:srgbClr val="132087"/>
                </a:solidFill>
              </a:rPr>
              <a:t>circumstances. During this period, they shall have the status </a:t>
            </a:r>
            <a:r>
              <a:rPr lang="en-US" sz="1600" dirty="0" smtClean="0">
                <a:solidFill>
                  <a:srgbClr val="132087"/>
                </a:solidFill>
              </a:rPr>
              <a:t>of “</a:t>
            </a:r>
            <a:r>
              <a:rPr lang="en-US" sz="1600" dirty="0">
                <a:solidFill>
                  <a:srgbClr val="132087"/>
                </a:solidFill>
              </a:rPr>
              <a:t>Candidate” with the same rights and obligations as Members, except </a:t>
            </a:r>
            <a:r>
              <a:rPr lang="en-US" sz="1600" dirty="0" smtClean="0">
                <a:solidFill>
                  <a:srgbClr val="132087"/>
                </a:solidFill>
              </a:rPr>
              <a:t>as provided </a:t>
            </a:r>
            <a:r>
              <a:rPr lang="en-US" sz="1600" dirty="0">
                <a:solidFill>
                  <a:srgbClr val="132087"/>
                </a:solidFill>
              </a:rPr>
              <a:t>otherwise in this </a:t>
            </a:r>
            <a:r>
              <a:rPr lang="en-US" sz="1600" dirty="0" err="1">
                <a:solidFill>
                  <a:srgbClr val="132087"/>
                </a:solidFill>
              </a:rPr>
              <a:t>MoU</a:t>
            </a:r>
            <a:r>
              <a:rPr lang="en-US" sz="1600" dirty="0" smtClean="0">
                <a:solidFill>
                  <a:srgbClr val="132087"/>
                </a:solidFill>
              </a:rPr>
              <a:t>.</a:t>
            </a:r>
          </a:p>
          <a:p>
            <a:pPr lvl="1"/>
            <a:endParaRPr lang="en-US" sz="1600" dirty="0">
              <a:solidFill>
                <a:srgbClr val="132087"/>
              </a:solidFill>
            </a:endParaRPr>
          </a:p>
          <a:p>
            <a:pPr lvl="1"/>
            <a:r>
              <a:rPr lang="en-US" sz="1600" dirty="0" smtClean="0">
                <a:solidFill>
                  <a:srgbClr val="132087"/>
                </a:solidFill>
              </a:rPr>
              <a:t>3.8 </a:t>
            </a:r>
            <a:r>
              <a:rPr lang="en-US" sz="1600" dirty="0">
                <a:solidFill>
                  <a:srgbClr val="132087"/>
                </a:solidFill>
              </a:rPr>
              <a:t>Candidates shall have no voting rights and no annual membership </a:t>
            </a:r>
            <a:r>
              <a:rPr lang="en-US" sz="1600" dirty="0" smtClean="0">
                <a:solidFill>
                  <a:srgbClr val="132087"/>
                </a:solidFill>
              </a:rPr>
              <a:t>fees shall </a:t>
            </a:r>
            <a:r>
              <a:rPr lang="en-US" sz="1600" dirty="0">
                <a:solidFill>
                  <a:srgbClr val="132087"/>
                </a:solidFill>
              </a:rPr>
              <a:t>be due.</a:t>
            </a:r>
          </a:p>
        </p:txBody>
      </p:sp>
    </p:spTree>
    <p:extLst>
      <p:ext uri="{BB962C8B-B14F-4D97-AF65-F5344CB8AC3E}">
        <p14:creationId xmlns:p14="http://schemas.microsoft.com/office/powerpoint/2010/main" val="1329009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URL, new e-groups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Meeting #13, Lisbon, 20-22 April 2017</a:t>
            </a:r>
            <a:endParaRPr lang="en-US" noProof="0"/>
          </a:p>
        </p:txBody>
      </p:sp>
      <p:sp>
        <p:nvSpPr>
          <p:cNvPr id="5" name="TextBox 4"/>
          <p:cNvSpPr txBox="1"/>
          <p:nvPr/>
        </p:nvSpPr>
        <p:spPr>
          <a:xfrm>
            <a:off x="539553" y="1412776"/>
            <a:ext cx="8496944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32087"/>
                </a:solidFill>
              </a:rPr>
              <a:t>CERN </a:t>
            </a:r>
            <a:r>
              <a:rPr lang="en-US" dirty="0" smtClean="0">
                <a:solidFill>
                  <a:srgbClr val="132087"/>
                </a:solidFill>
              </a:rPr>
              <a:t>is a Member in IPPOG (with </a:t>
            </a:r>
            <a:r>
              <a:rPr lang="en-US" dirty="0" smtClean="0">
                <a:solidFill>
                  <a:srgbClr val="132087"/>
                </a:solidFill>
              </a:rPr>
              <a:t>adequate and </a:t>
            </a:r>
            <a:r>
              <a:rPr lang="en-US" dirty="0" smtClean="0">
                <a:solidFill>
                  <a:srgbClr val="132087"/>
                </a:solidFill>
              </a:rPr>
              <a:t>negotiated support to IPPOG</a:t>
            </a:r>
            <a:r>
              <a:rPr lang="en-US" dirty="0" smtClean="0">
                <a:solidFill>
                  <a:srgbClr val="132087"/>
                </a:solidFill>
              </a:rPr>
              <a:t>), and not the other way round; i.e. </a:t>
            </a:r>
            <a:r>
              <a:rPr lang="en-US" dirty="0" smtClean="0">
                <a:solidFill>
                  <a:srgbClr val="132087"/>
                </a:solidFill>
              </a:rPr>
              <a:t>IPPOG is a truly international body.</a:t>
            </a:r>
          </a:p>
          <a:p>
            <a:endParaRPr lang="en-US" dirty="0" smtClean="0">
              <a:solidFill>
                <a:srgbClr val="132087"/>
              </a:solidFill>
            </a:endParaRPr>
          </a:p>
          <a:p>
            <a:pPr marL="2330450" indent="-2330450"/>
            <a:r>
              <a:rPr lang="en-US" dirty="0" smtClean="0">
                <a:solidFill>
                  <a:srgbClr val="132087"/>
                </a:solidFill>
                <a:hlinkClick r:id="rId2"/>
              </a:rPr>
              <a:t>http</a:t>
            </a:r>
            <a:r>
              <a:rPr lang="en-US" dirty="0" smtClean="0">
                <a:solidFill>
                  <a:srgbClr val="132087"/>
                </a:solidFill>
                <a:hlinkClick r:id="rId2"/>
              </a:rPr>
              <a:t>://ippog.org</a:t>
            </a:r>
            <a:r>
              <a:rPr lang="en-US" dirty="0" smtClean="0">
                <a:solidFill>
                  <a:srgbClr val="132087"/>
                </a:solidFill>
              </a:rPr>
              <a:t>	is the new URL for the IPPOG home </a:t>
            </a:r>
            <a:r>
              <a:rPr lang="en-US" dirty="0" smtClean="0">
                <a:solidFill>
                  <a:srgbClr val="132087"/>
                </a:solidFill>
              </a:rPr>
              <a:t>page was </a:t>
            </a:r>
            <a:r>
              <a:rPr lang="en-US" dirty="0" err="1" smtClean="0">
                <a:solidFill>
                  <a:srgbClr val="132087"/>
                </a:solidFill>
              </a:rPr>
              <a:t>ippog.web.cern.ch</a:t>
            </a:r>
            <a:r>
              <a:rPr lang="en-US" dirty="0" smtClean="0">
                <a:solidFill>
                  <a:srgbClr val="132087"/>
                </a:solidFill>
              </a:rPr>
              <a:t> </a:t>
            </a:r>
            <a:r>
              <a:rPr lang="en-US" dirty="0" smtClean="0">
                <a:solidFill>
                  <a:srgbClr val="132087"/>
                </a:solidFill>
              </a:rPr>
              <a:t>before</a:t>
            </a:r>
            <a:r>
              <a:rPr lang="mr-IN" dirty="0" smtClean="0">
                <a:solidFill>
                  <a:srgbClr val="132087"/>
                </a:solidFill>
              </a:rPr>
              <a:t>…</a:t>
            </a:r>
            <a:endParaRPr lang="de-CH" dirty="0" smtClean="0">
              <a:solidFill>
                <a:srgbClr val="132087"/>
              </a:solidFill>
            </a:endParaRPr>
          </a:p>
          <a:p>
            <a:pPr marL="2330450" indent="-2330450"/>
            <a:endParaRPr lang="de-CH" dirty="0">
              <a:solidFill>
                <a:srgbClr val="132087"/>
              </a:solidFill>
            </a:endParaRPr>
          </a:p>
          <a:p>
            <a:pPr marL="2330450" indent="-2330450"/>
            <a:r>
              <a:rPr lang="de-CH" dirty="0" smtClean="0">
                <a:solidFill>
                  <a:srgbClr val="132087"/>
                </a:solidFill>
                <a:hlinkClick r:id="rId3"/>
              </a:rPr>
              <a:t>ippog-ct@cern.ch</a:t>
            </a:r>
            <a:r>
              <a:rPr lang="de-CH" dirty="0" smtClean="0">
                <a:solidFill>
                  <a:srgbClr val="132087"/>
                </a:solidFill>
              </a:rPr>
              <a:t>	IPPOG </a:t>
            </a:r>
            <a:r>
              <a:rPr lang="de-CH" dirty="0" err="1" smtClean="0">
                <a:solidFill>
                  <a:srgbClr val="132087"/>
                </a:solidFill>
              </a:rPr>
              <a:t>Coordination</a:t>
            </a:r>
            <a:r>
              <a:rPr lang="de-CH" dirty="0" smtClean="0">
                <a:solidFill>
                  <a:srgbClr val="132087"/>
                </a:solidFill>
              </a:rPr>
              <a:t> Team: </a:t>
            </a:r>
            <a:r>
              <a:rPr lang="de-CH" dirty="0" err="1" smtClean="0">
                <a:solidFill>
                  <a:srgbClr val="132087"/>
                </a:solidFill>
              </a:rPr>
              <a:t>Chair</a:t>
            </a:r>
            <a:r>
              <a:rPr lang="de-CH" dirty="0" smtClean="0">
                <a:solidFill>
                  <a:srgbClr val="132087"/>
                </a:solidFill>
              </a:rPr>
              <a:t>(s) </a:t>
            </a:r>
            <a:r>
              <a:rPr lang="de-CH" dirty="0" err="1" smtClean="0">
                <a:solidFill>
                  <a:srgbClr val="132087"/>
                </a:solidFill>
              </a:rPr>
              <a:t>and</a:t>
            </a:r>
            <a:r>
              <a:rPr lang="de-CH" dirty="0" smtClean="0">
                <a:solidFill>
                  <a:srgbClr val="132087"/>
                </a:solidFill>
              </a:rPr>
              <a:t> Scientific </a:t>
            </a:r>
            <a:r>
              <a:rPr lang="de-CH" dirty="0" err="1" smtClean="0">
                <a:solidFill>
                  <a:srgbClr val="132087"/>
                </a:solidFill>
              </a:rPr>
              <a:t>Secretary</a:t>
            </a:r>
            <a:endParaRPr lang="de-CH" dirty="0" smtClean="0">
              <a:solidFill>
                <a:srgbClr val="132087"/>
              </a:solidFill>
            </a:endParaRPr>
          </a:p>
          <a:p>
            <a:pPr marL="2330450" indent="-2330450"/>
            <a:endParaRPr lang="de-CH" dirty="0" smtClean="0">
              <a:solidFill>
                <a:srgbClr val="132087"/>
              </a:solidFill>
            </a:endParaRPr>
          </a:p>
          <a:p>
            <a:pPr marL="2330450" indent="-2330450"/>
            <a:r>
              <a:rPr lang="de-CH" dirty="0" smtClean="0">
                <a:solidFill>
                  <a:srgbClr val="132087"/>
                </a:solidFill>
                <a:hlinkClick r:id="rId4"/>
              </a:rPr>
              <a:t>ippog-forum@cern.ch</a:t>
            </a:r>
            <a:r>
              <a:rPr lang="de-CH" dirty="0" smtClean="0">
                <a:solidFill>
                  <a:srgbClr val="132087"/>
                </a:solidFill>
              </a:rPr>
              <a:t>	All </a:t>
            </a:r>
            <a:r>
              <a:rPr lang="de-CH" dirty="0" err="1" smtClean="0">
                <a:solidFill>
                  <a:srgbClr val="132087"/>
                </a:solidFill>
              </a:rPr>
              <a:t>and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everybody</a:t>
            </a:r>
            <a:r>
              <a:rPr lang="de-CH" dirty="0" smtClean="0">
                <a:solidFill>
                  <a:srgbClr val="132087"/>
                </a:solidFill>
              </a:rPr>
              <a:t> in IPPOG.</a:t>
            </a:r>
            <a:br>
              <a:rPr lang="de-CH" dirty="0" smtClean="0">
                <a:solidFill>
                  <a:srgbClr val="132087"/>
                </a:solidFill>
              </a:rPr>
            </a:br>
            <a:r>
              <a:rPr lang="de-CH" dirty="0" err="1" smtClean="0">
                <a:solidFill>
                  <a:srgbClr val="132087"/>
                </a:solidFill>
              </a:rPr>
              <a:t>Use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this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list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for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lively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discussions</a:t>
            </a:r>
            <a:r>
              <a:rPr lang="de-CH" dirty="0" smtClean="0">
                <a:solidFill>
                  <a:srgbClr val="132087"/>
                </a:solidFill>
              </a:rPr>
              <a:t> on all </a:t>
            </a:r>
            <a:r>
              <a:rPr lang="de-CH" dirty="0" err="1" smtClean="0">
                <a:solidFill>
                  <a:srgbClr val="132087"/>
                </a:solidFill>
              </a:rPr>
              <a:t>aspects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related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to</a:t>
            </a:r>
            <a:r>
              <a:rPr lang="de-CH" dirty="0" smtClean="0">
                <a:solidFill>
                  <a:srgbClr val="132087"/>
                </a:solidFill>
              </a:rPr>
              <a:t/>
            </a:r>
            <a:br>
              <a:rPr lang="de-CH" dirty="0" smtClean="0">
                <a:solidFill>
                  <a:srgbClr val="132087"/>
                </a:solidFill>
              </a:rPr>
            </a:br>
            <a:r>
              <a:rPr lang="de-CH" dirty="0" smtClean="0">
                <a:solidFill>
                  <a:srgbClr val="132087"/>
                </a:solidFill>
              </a:rPr>
              <a:t>IPPOG </a:t>
            </a:r>
            <a:r>
              <a:rPr lang="de-CH" dirty="0" err="1" smtClean="0">
                <a:solidFill>
                  <a:srgbClr val="132087"/>
                </a:solidFill>
              </a:rPr>
              <a:t>matters</a:t>
            </a:r>
            <a:r>
              <a:rPr lang="de-CH" dirty="0" smtClean="0">
                <a:solidFill>
                  <a:srgbClr val="132087"/>
                </a:solidFill>
              </a:rPr>
              <a:t>.</a:t>
            </a:r>
            <a:br>
              <a:rPr lang="de-CH" dirty="0" smtClean="0">
                <a:solidFill>
                  <a:srgbClr val="132087"/>
                </a:solidFill>
              </a:rPr>
            </a:br>
            <a:r>
              <a:rPr lang="de-CH" dirty="0" smtClean="0">
                <a:solidFill>
                  <a:srgbClr val="132087"/>
                </a:solidFill>
              </a:rPr>
              <a:t>(</a:t>
            </a:r>
            <a:r>
              <a:rPr lang="de-CH" dirty="0" err="1" smtClean="0">
                <a:solidFill>
                  <a:srgbClr val="132087"/>
                </a:solidFill>
              </a:rPr>
              <a:t>To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my</a:t>
            </a:r>
            <a:r>
              <a:rPr lang="de-CH" dirty="0" smtClean="0">
                <a:solidFill>
                  <a:srgbClr val="132087"/>
                </a:solidFill>
              </a:rPr>
              <a:t> taste, </a:t>
            </a:r>
            <a:r>
              <a:rPr lang="de-CH" dirty="0" err="1" smtClean="0">
                <a:solidFill>
                  <a:srgbClr val="132087"/>
                </a:solidFill>
              </a:rPr>
              <a:t>this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list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is</a:t>
            </a:r>
            <a:r>
              <a:rPr lang="de-CH" dirty="0" smtClean="0">
                <a:solidFill>
                  <a:srgbClr val="132087"/>
                </a:solidFill>
              </a:rPr>
              <a:t> still </a:t>
            </a:r>
            <a:r>
              <a:rPr lang="de-CH" dirty="0" err="1" smtClean="0">
                <a:solidFill>
                  <a:srgbClr val="132087"/>
                </a:solidFill>
              </a:rPr>
              <a:t>too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dirty="0" err="1" smtClean="0">
                <a:solidFill>
                  <a:srgbClr val="132087"/>
                </a:solidFill>
              </a:rPr>
              <a:t>quiet</a:t>
            </a:r>
            <a:r>
              <a:rPr lang="de-CH" dirty="0" smtClean="0">
                <a:solidFill>
                  <a:srgbClr val="132087"/>
                </a:solidFill>
              </a:rPr>
              <a:t>...)</a:t>
            </a:r>
          </a:p>
          <a:p>
            <a:pPr marL="2330450" indent="-2330450"/>
            <a:endParaRPr lang="de-CH" dirty="0" smtClean="0">
              <a:solidFill>
                <a:srgbClr val="132087"/>
              </a:solidFill>
            </a:endParaRPr>
          </a:p>
          <a:p>
            <a:pPr marL="2330450" indent="-2330450"/>
            <a:r>
              <a:rPr lang="de-CH" dirty="0" smtClean="0">
                <a:solidFill>
                  <a:srgbClr val="132087"/>
                </a:solidFill>
                <a:hlinkClick r:id="rId5"/>
              </a:rPr>
              <a:t>ippog-cb@cern.ch</a:t>
            </a:r>
            <a:r>
              <a:rPr lang="de-CH" dirty="0" smtClean="0">
                <a:solidFill>
                  <a:srgbClr val="132087"/>
                </a:solidFill>
              </a:rPr>
              <a:t>	</a:t>
            </a:r>
            <a:r>
              <a:rPr lang="de-CH" dirty="0" err="1" smtClean="0">
                <a:solidFill>
                  <a:srgbClr val="132087"/>
                </a:solidFill>
              </a:rPr>
              <a:t>Collaboration</a:t>
            </a:r>
            <a:r>
              <a:rPr lang="de-CH" dirty="0" smtClean="0">
                <a:solidFill>
                  <a:srgbClr val="132087"/>
                </a:solidFill>
              </a:rPr>
              <a:t> Board </a:t>
            </a:r>
            <a:br>
              <a:rPr lang="de-CH" dirty="0" smtClean="0">
                <a:solidFill>
                  <a:srgbClr val="132087"/>
                </a:solidFill>
              </a:rPr>
            </a:br>
            <a:r>
              <a:rPr lang="de-CH" dirty="0" smtClean="0">
                <a:solidFill>
                  <a:srgbClr val="132087"/>
                </a:solidFill>
              </a:rPr>
              <a:t>(</a:t>
            </a:r>
            <a:r>
              <a:rPr lang="de-CH" dirty="0" err="1" smtClean="0">
                <a:solidFill>
                  <a:srgbClr val="132087"/>
                </a:solidFill>
              </a:rPr>
              <a:t>includes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b="1" dirty="0" smtClean="0">
                <a:solidFill>
                  <a:srgbClr val="132087"/>
                </a:solidFill>
              </a:rPr>
              <a:t>Member </a:t>
            </a:r>
            <a:r>
              <a:rPr lang="de-CH" b="1" dirty="0">
                <a:solidFill>
                  <a:srgbClr val="132087"/>
                </a:solidFill>
              </a:rPr>
              <a:t>R</a:t>
            </a:r>
            <a:r>
              <a:rPr lang="de-CH" b="1" dirty="0" smtClean="0">
                <a:solidFill>
                  <a:srgbClr val="132087"/>
                </a:solidFill>
              </a:rPr>
              <a:t>eps </a:t>
            </a:r>
            <a:r>
              <a:rPr lang="de-CH" dirty="0" err="1" smtClean="0">
                <a:solidFill>
                  <a:srgbClr val="132087"/>
                </a:solidFill>
              </a:rPr>
              <a:t>and</a:t>
            </a:r>
            <a:r>
              <a:rPr lang="de-CH" dirty="0" smtClean="0">
                <a:solidFill>
                  <a:srgbClr val="132087"/>
                </a:solidFill>
              </a:rPr>
              <a:t> </a:t>
            </a:r>
            <a:r>
              <a:rPr lang="de-CH" b="1" dirty="0" err="1" smtClean="0">
                <a:solidFill>
                  <a:srgbClr val="132087"/>
                </a:solidFill>
              </a:rPr>
              <a:t>Candidate</a:t>
            </a:r>
            <a:r>
              <a:rPr lang="de-CH" b="1" dirty="0" smtClean="0">
                <a:solidFill>
                  <a:srgbClr val="132087"/>
                </a:solidFill>
              </a:rPr>
              <a:t> Member </a:t>
            </a:r>
            <a:r>
              <a:rPr lang="de-CH" b="1" dirty="0">
                <a:solidFill>
                  <a:srgbClr val="132087"/>
                </a:solidFill>
              </a:rPr>
              <a:t>R</a:t>
            </a:r>
            <a:r>
              <a:rPr lang="de-CH" b="1" dirty="0" smtClean="0">
                <a:solidFill>
                  <a:srgbClr val="132087"/>
                </a:solidFill>
              </a:rPr>
              <a:t>eps</a:t>
            </a:r>
            <a:r>
              <a:rPr lang="de-CH" dirty="0" smtClean="0">
                <a:solidFill>
                  <a:srgbClr val="132087"/>
                </a:solidFill>
              </a:rPr>
              <a:t>.) </a:t>
            </a:r>
            <a:endParaRPr lang="en-US" dirty="0" smtClean="0">
              <a:solidFill>
                <a:srgbClr val="1320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58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</a:t>
            </a:r>
            <a:r>
              <a:rPr lang="en-US" dirty="0"/>
              <a:t>Representative – Finland</a:t>
            </a:r>
            <a:endParaRPr lang="de-DE" sz="1600" dirty="0"/>
          </a:p>
        </p:txBody>
      </p:sp>
      <p:sp>
        <p:nvSpPr>
          <p:cNvPr id="16" name="Rectangle 15"/>
          <p:cNvSpPr/>
          <p:nvPr/>
        </p:nvSpPr>
        <p:spPr>
          <a:xfrm>
            <a:off x="4283968" y="836570"/>
            <a:ext cx="4726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hlinkClick r:id="rId2"/>
              </a:rPr>
              <a:t>http://</a:t>
            </a:r>
            <a:r>
              <a:rPr lang="fr-CH" dirty="0" smtClean="0">
                <a:hlinkClick r:id="rId2"/>
              </a:rPr>
              <a:t>ippog.org/</a:t>
            </a:r>
            <a:r>
              <a:rPr lang="fr-CH" dirty="0">
                <a:hlinkClick r:id="rId2"/>
              </a:rPr>
              <a:t>ippog_membership</a:t>
            </a:r>
            <a:endParaRPr lang="fr-CH" dirty="0"/>
          </a:p>
        </p:txBody>
      </p:sp>
      <p:sp>
        <p:nvSpPr>
          <p:cNvPr id="7" name="Rectangle 6"/>
          <p:cNvSpPr/>
          <p:nvPr/>
        </p:nvSpPr>
        <p:spPr>
          <a:xfrm>
            <a:off x="113627" y="1627006"/>
            <a:ext cx="87663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lvl="1" indent="0">
              <a:buNone/>
            </a:pPr>
            <a:r>
              <a:rPr lang="en-US" sz="2400" b="1" dirty="0" smtClean="0"/>
              <a:t>Kati </a:t>
            </a:r>
            <a:r>
              <a:rPr lang="en-US" sz="2400" b="1" dirty="0" err="1"/>
              <a:t>Lassila</a:t>
            </a:r>
            <a:r>
              <a:rPr lang="en-US" sz="2400" b="1" dirty="0"/>
              <a:t>-Perini </a:t>
            </a:r>
            <a:r>
              <a:rPr lang="en-US" sz="2400" dirty="0" smtClean="0"/>
              <a:t>has been nominated </a:t>
            </a:r>
            <a:r>
              <a:rPr lang="en-US" sz="2400" dirty="0"/>
              <a:t>to the new Teacher and Student Forum at CERN</a:t>
            </a:r>
            <a:endParaRPr lang="en-US" sz="2400" b="1" dirty="0" smtClean="0"/>
          </a:p>
          <a:p>
            <a:pPr marL="304800" lvl="1" indent="0">
              <a:buNone/>
            </a:pPr>
            <a:endParaRPr lang="en-US" sz="2400" b="1" dirty="0"/>
          </a:p>
          <a:p>
            <a:pPr marL="304800" lvl="1" indent="0">
              <a:buNone/>
            </a:pPr>
            <a:r>
              <a:rPr lang="en-US" sz="2400" b="1" dirty="0" err="1"/>
              <a:t>Panja</a:t>
            </a:r>
            <a:r>
              <a:rPr lang="en-US" sz="2400" b="1" dirty="0"/>
              <a:t> </a:t>
            </a:r>
            <a:r>
              <a:rPr lang="en-US" sz="2400" b="1" dirty="0" err="1" smtClean="0"/>
              <a:t>Luukka</a:t>
            </a:r>
            <a:r>
              <a:rPr lang="en-US" sz="2400" b="1" dirty="0" smtClean="0"/>
              <a:t> </a:t>
            </a:r>
            <a:r>
              <a:rPr lang="en-US" sz="2400" dirty="0" smtClean="0"/>
              <a:t>has </a:t>
            </a:r>
            <a:r>
              <a:rPr lang="en-US" sz="2400" dirty="0"/>
              <a:t>been</a:t>
            </a:r>
            <a:br>
              <a:rPr lang="en-US" sz="2400" dirty="0"/>
            </a:br>
            <a:r>
              <a:rPr lang="en-US" sz="2400" dirty="0"/>
              <a:t>appointed by HIP as the new Finish</a:t>
            </a:r>
            <a:br>
              <a:rPr lang="en-US" sz="2400" dirty="0"/>
            </a:br>
            <a:r>
              <a:rPr lang="en-US" sz="2400" dirty="0"/>
              <a:t>representative to IPPOG.</a:t>
            </a:r>
          </a:p>
          <a:p>
            <a:pPr marL="304800" lvl="1" indent="0">
              <a:buNone/>
            </a:pPr>
            <a:endParaRPr lang="en-US" sz="2400" dirty="0"/>
          </a:p>
          <a:p>
            <a:pPr marL="304800" lvl="1" indent="0">
              <a:buNone/>
            </a:pPr>
            <a:r>
              <a:rPr lang="en-US" sz="2400" dirty="0" err="1" smtClean="0"/>
              <a:t>Panja</a:t>
            </a:r>
            <a:r>
              <a:rPr lang="en-US" sz="2400" dirty="0" smtClean="0"/>
              <a:t> is based </a:t>
            </a:r>
            <a:r>
              <a:rPr lang="en-US" sz="2400" dirty="0"/>
              <a:t>in Helsinki,  is very </a:t>
            </a:r>
            <a:r>
              <a:rPr lang="en-US" sz="2400" dirty="0" smtClean="0"/>
              <a:t>well</a:t>
            </a:r>
            <a:br>
              <a:rPr lang="en-US" sz="2400" dirty="0" smtClean="0"/>
            </a:br>
            <a:r>
              <a:rPr lang="en-US" sz="2400" dirty="0" smtClean="0"/>
              <a:t>involved </a:t>
            </a:r>
            <a:r>
              <a:rPr lang="en-US" sz="2400" dirty="0"/>
              <a:t>in and informed of the </a:t>
            </a:r>
            <a:r>
              <a:rPr lang="en-US" sz="2400" dirty="0" smtClean="0"/>
              <a:t>various</a:t>
            </a:r>
            <a:br>
              <a:rPr lang="en-US" sz="2400" dirty="0" smtClean="0"/>
            </a:br>
            <a:r>
              <a:rPr lang="en-US" sz="2400" dirty="0" smtClean="0"/>
              <a:t>outreach </a:t>
            </a:r>
            <a:r>
              <a:rPr lang="en-US" sz="2400" dirty="0"/>
              <a:t>activities taking place in Finland</a:t>
            </a:r>
            <a:r>
              <a:rPr lang="en-US" sz="2400" dirty="0" smtClean="0"/>
              <a:t>.</a:t>
            </a:r>
          </a:p>
          <a:p>
            <a:pPr marL="304800" lvl="1" indent="0">
              <a:buNone/>
            </a:pPr>
            <a:endParaRPr lang="en-US" sz="2400" dirty="0"/>
          </a:p>
          <a:p>
            <a:pPr marL="304800" lvl="1" indent="0">
              <a:buNone/>
            </a:pP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ippog.org/</a:t>
            </a:r>
            <a:r>
              <a:rPr lang="en-US" sz="2400" dirty="0">
                <a:hlinkClick r:id="rId3"/>
              </a:rPr>
              <a:t>members/</a:t>
            </a:r>
            <a:r>
              <a:rPr lang="en-US" sz="2400" dirty="0" smtClean="0">
                <a:hlinkClick r:id="rId3"/>
              </a:rPr>
              <a:t>finland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5153" r="11976"/>
          <a:stretch/>
        </p:blipFill>
        <p:spPr>
          <a:xfrm>
            <a:off x="6300192" y="2276872"/>
            <a:ext cx="2710477" cy="327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688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Vacant </a:t>
            </a:r>
            <a:r>
              <a:rPr lang="en-US" dirty="0"/>
              <a:t>Representative – </a:t>
            </a:r>
            <a:r>
              <a:rPr lang="en-US" dirty="0" smtClean="0"/>
              <a:t>Bulgaria</a:t>
            </a:r>
            <a:endParaRPr lang="de-DE" sz="1600" dirty="0"/>
          </a:p>
        </p:txBody>
      </p:sp>
      <p:sp>
        <p:nvSpPr>
          <p:cNvPr id="16" name="Rectangle 15"/>
          <p:cNvSpPr/>
          <p:nvPr/>
        </p:nvSpPr>
        <p:spPr>
          <a:xfrm>
            <a:off x="4283968" y="836570"/>
            <a:ext cx="4726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hlinkClick r:id="rId2"/>
              </a:rPr>
              <a:t>http://</a:t>
            </a:r>
            <a:r>
              <a:rPr lang="fr-CH" dirty="0" smtClean="0">
                <a:hlinkClick r:id="rId2"/>
              </a:rPr>
              <a:t>ippog.org/</a:t>
            </a:r>
            <a:r>
              <a:rPr lang="fr-CH" dirty="0">
                <a:hlinkClick r:id="rId2"/>
              </a:rPr>
              <a:t>ippog_membership</a:t>
            </a:r>
            <a:endParaRPr lang="fr-CH" dirty="0"/>
          </a:p>
        </p:txBody>
      </p:sp>
      <p:sp>
        <p:nvSpPr>
          <p:cNvPr id="7" name="Rectangle 6"/>
          <p:cNvSpPr/>
          <p:nvPr/>
        </p:nvSpPr>
        <p:spPr>
          <a:xfrm>
            <a:off x="113627" y="1268760"/>
            <a:ext cx="876631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400" dirty="0" smtClean="0"/>
              <a:t>Still no representative from Bulgaria identified.</a:t>
            </a:r>
            <a:br>
              <a:rPr lang="en-GB" sz="2400" dirty="0" smtClean="0"/>
            </a:br>
            <a:r>
              <a:rPr lang="en-GB" sz="2400" dirty="0" smtClean="0"/>
              <a:t>The situation is evolving, but not yet settled. Now in contac</a:t>
            </a:r>
            <a:r>
              <a:rPr lang="en-GB" sz="2400" dirty="0"/>
              <a:t>t </a:t>
            </a:r>
            <a:r>
              <a:rPr lang="en-GB" sz="2400" dirty="0" smtClean="0"/>
              <a:t>with </a:t>
            </a:r>
            <a:r>
              <a:rPr lang="en-GB" sz="2400" dirty="0" err="1" smtClean="0"/>
              <a:t>Venelin</a:t>
            </a:r>
            <a:r>
              <a:rPr lang="en-GB" sz="2400" dirty="0" smtClean="0"/>
              <a:t> </a:t>
            </a:r>
            <a:r>
              <a:rPr lang="en-GB" sz="2400" dirty="0" err="1" smtClean="0"/>
              <a:t>Kozhuharov</a:t>
            </a:r>
            <a:r>
              <a:rPr lang="en-GB" sz="2400" dirty="0" smtClean="0"/>
              <a:t>:</a:t>
            </a:r>
          </a:p>
          <a:p>
            <a:pPr lvl="0"/>
            <a:endParaRPr lang="en-GB" sz="2400" dirty="0"/>
          </a:p>
          <a:p>
            <a:pPr lvl="0"/>
            <a:r>
              <a:rPr lang="en-GB" sz="1400" dirty="0">
                <a:solidFill>
                  <a:srgbClr val="132087"/>
                </a:solidFill>
              </a:rPr>
              <a:t>Dear IPPOG Chairs, </a:t>
            </a:r>
            <a:br>
              <a:rPr lang="en-GB" sz="1400" dirty="0">
                <a:solidFill>
                  <a:srgbClr val="132087"/>
                </a:solidFill>
              </a:rPr>
            </a:br>
            <a:r>
              <a:rPr lang="en-GB" sz="1400" dirty="0">
                <a:solidFill>
                  <a:srgbClr val="132087"/>
                </a:solidFill>
              </a:rPr>
              <a:t/>
            </a:r>
            <a:br>
              <a:rPr lang="en-GB" sz="1400" dirty="0">
                <a:solidFill>
                  <a:srgbClr val="132087"/>
                </a:solidFill>
              </a:rPr>
            </a:br>
            <a:r>
              <a:rPr lang="en-GB" sz="1400" dirty="0">
                <a:solidFill>
                  <a:srgbClr val="132087"/>
                </a:solidFill>
              </a:rPr>
              <a:t>    I'm contacting you because we are in a process of selecting the Bulgarian member of the International Particle Physics Outreach Group. Could you please tell me what should be the requirements for a member of such a group? Should he/she be connected with an organization that is currently participating in the CERN experimental programme or the position could be held by an external person? </a:t>
            </a:r>
            <a:br>
              <a:rPr lang="en-GB" sz="1400" dirty="0">
                <a:solidFill>
                  <a:srgbClr val="132087"/>
                </a:solidFill>
              </a:rPr>
            </a:br>
            <a:r>
              <a:rPr lang="en-GB" sz="1400" dirty="0">
                <a:solidFill>
                  <a:srgbClr val="132087"/>
                </a:solidFill>
              </a:rPr>
              <a:t>    We do have a candidate that had organized multiple events for high-school students (like Virtual Visits at CERN experiments, etc.) but the candidate is doing this on a volunteer basis. The candidate succeeded to I consider this even more important but let me know if there are some rules about the IPPOG members that I might miss. </a:t>
            </a:r>
            <a:br>
              <a:rPr lang="en-GB" sz="1400" dirty="0">
                <a:solidFill>
                  <a:srgbClr val="132087"/>
                </a:solidFill>
              </a:rPr>
            </a:br>
            <a:r>
              <a:rPr lang="en-GB" sz="1400" dirty="0">
                <a:solidFill>
                  <a:srgbClr val="132087"/>
                </a:solidFill>
              </a:rPr>
              <a:t>    Another question is if it is possible Bulgarian representation in the IPPOG to be shared between two persons, who are both very actively communicating CERN activities among students? </a:t>
            </a:r>
            <a:br>
              <a:rPr lang="en-GB" sz="1400" dirty="0">
                <a:solidFill>
                  <a:srgbClr val="132087"/>
                </a:solidFill>
              </a:rPr>
            </a:br>
            <a:r>
              <a:rPr lang="en-GB" sz="1400" dirty="0">
                <a:solidFill>
                  <a:srgbClr val="132087"/>
                </a:solidFill>
              </a:rPr>
              <a:t/>
            </a:r>
            <a:br>
              <a:rPr lang="en-GB" sz="1400" dirty="0">
                <a:solidFill>
                  <a:srgbClr val="132087"/>
                </a:solidFill>
              </a:rPr>
            </a:br>
            <a:r>
              <a:rPr lang="en-GB" sz="1400" dirty="0">
                <a:solidFill>
                  <a:srgbClr val="132087"/>
                </a:solidFill>
              </a:rPr>
              <a:t>    Thanks in advance and best regards </a:t>
            </a:r>
            <a:br>
              <a:rPr lang="en-GB" sz="1400" dirty="0">
                <a:solidFill>
                  <a:srgbClr val="132087"/>
                </a:solidFill>
              </a:rPr>
            </a:br>
            <a:r>
              <a:rPr lang="en-GB" sz="1400" dirty="0">
                <a:solidFill>
                  <a:srgbClr val="132087"/>
                </a:solidFill>
              </a:rPr>
              <a:t>    </a:t>
            </a:r>
            <a:r>
              <a:rPr lang="en-GB" sz="1400" dirty="0" err="1">
                <a:solidFill>
                  <a:srgbClr val="132087"/>
                </a:solidFill>
              </a:rPr>
              <a:t>Venelin</a:t>
            </a:r>
            <a:r>
              <a:rPr lang="en-GB" sz="1400" dirty="0">
                <a:solidFill>
                  <a:srgbClr val="132087"/>
                </a:solidFill>
              </a:rPr>
              <a:t> </a:t>
            </a:r>
            <a:endParaRPr lang="en-US" sz="2400" dirty="0" smtClean="0">
              <a:solidFill>
                <a:srgbClr val="132087"/>
              </a:solidFill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41879576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PPOG Desig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4250</TotalTime>
  <Words>1438</Words>
  <Application>Microsoft Macintosh PowerPoint</Application>
  <PresentationFormat>On-screen Show (4:3)</PresentationFormat>
  <Paragraphs>274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IPPOG Design Master</vt:lpstr>
      <vt:lpstr>PowerPoint Presentation</vt:lpstr>
      <vt:lpstr>PowerPoint Presentation</vt:lpstr>
      <vt:lpstr>PowerPoint Presentation</vt:lpstr>
      <vt:lpstr>IPPOG headlines</vt:lpstr>
      <vt:lpstr>PowerPoint Presentation</vt:lpstr>
      <vt:lpstr>IPPOG Candidate Members</vt:lpstr>
      <vt:lpstr>New URL, new e-groups</vt:lpstr>
      <vt:lpstr>New Representative – Finland</vt:lpstr>
      <vt:lpstr>Vacant Representative – Bulgaria</vt:lpstr>
      <vt:lpstr>Expressed interest – Brazil</vt:lpstr>
      <vt:lpstr>Brazilian Application to IPPOG</vt:lpstr>
      <vt:lpstr>Brazilian Application to IPPOG</vt:lpstr>
      <vt:lpstr>Brazilian HEP community</vt:lpstr>
      <vt:lpstr>Brazilian National Network of High Energy Physics</vt:lpstr>
      <vt:lpstr>Brazilian National Network of High Energy Physics</vt:lpstr>
      <vt:lpstr>Further interests</vt:lpstr>
      <vt:lpstr>IPPOG MoU</vt:lpstr>
      <vt:lpstr>IPPOG MoU – 1st CB meeting</vt:lpstr>
      <vt:lpstr>IPPOG MoU – 1st CB meeting</vt:lpstr>
      <vt:lpstr>IPPOG Working Groups discussions In parallel with  Science March Strategy &amp; Poster Making Workshop Thursday 12:30 – 15:00 (Fingerfood Lunch)</vt:lpstr>
      <vt:lpstr>Panel Preparations Friday 11:00-13:00</vt:lpstr>
      <vt:lpstr>March for Science</vt:lpstr>
      <vt:lpstr>Friday Evening</vt:lpstr>
      <vt:lpstr>IPPOG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HansPeter Beck</cp:lastModifiedBy>
  <cp:revision>413</cp:revision>
  <cp:lastPrinted>2013-09-20T08:14:08Z</cp:lastPrinted>
  <dcterms:created xsi:type="dcterms:W3CDTF">2011-11-01T11:56:59Z</dcterms:created>
  <dcterms:modified xsi:type="dcterms:W3CDTF">2017-04-20T15:25:10Z</dcterms:modified>
</cp:coreProperties>
</file>