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2" r:id="rId3"/>
    <p:sldId id="282" r:id="rId4"/>
    <p:sldId id="284" r:id="rId5"/>
    <p:sldId id="283" r:id="rId6"/>
    <p:sldId id="260" r:id="rId7"/>
    <p:sldId id="262" r:id="rId8"/>
    <p:sldId id="263" r:id="rId9"/>
    <p:sldId id="286" r:id="rId10"/>
    <p:sldId id="264" r:id="rId11"/>
    <p:sldId id="261" r:id="rId12"/>
    <p:sldId id="267" r:id="rId13"/>
    <p:sldId id="269" r:id="rId14"/>
    <p:sldId id="288" r:id="rId15"/>
    <p:sldId id="289" r:id="rId16"/>
    <p:sldId id="290" r:id="rId17"/>
    <p:sldId id="287" r:id="rId18"/>
    <p:sldId id="291" r:id="rId19"/>
    <p:sldId id="270" r:id="rId20"/>
    <p:sldId id="265" r:id="rId21"/>
    <p:sldId id="266" r:id="rId22"/>
    <p:sldId id="285" r:id="rId23"/>
    <p:sldId id="268" r:id="rId24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0018"/>
    <a:srgbClr val="E40018"/>
    <a:srgbClr val="7A0000"/>
    <a:srgbClr val="FF8284"/>
    <a:srgbClr val="560000"/>
    <a:srgbClr val="FF9220"/>
    <a:srgbClr val="FFA8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6326" autoAdjust="0"/>
  </p:normalViewPr>
  <p:slideViewPr>
    <p:cSldViewPr snapToGrid="0" snapToObjects="1">
      <p:cViewPr>
        <p:scale>
          <a:sx n="91" d="100"/>
          <a:sy n="91" d="100"/>
        </p:scale>
        <p:origin x="1376" y="5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4" Type="http://schemas.openxmlformats.org/officeDocument/2006/relationships/oleObject" Target="file:////Users/bvonhall/Documents/presentations/network.xlsx" TargetMode="External"/><Relationship Id="rId1" Type="http://schemas.microsoft.com/office/2011/relationships/chartStyle" Target="style1.xml"/><Relationship Id="rId2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5235333333333"/>
          <c:y val="0.160114945932265"/>
          <c:w val="0.822083777777778"/>
          <c:h val="0.705248849765159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Sheet1!$E$3</c:f>
              <c:strCache>
                <c:ptCount val="1"/>
                <c:pt idx="0">
                  <c:v>40 GbE (O2)</c:v>
                </c:pt>
              </c:strCache>
            </c:strRef>
          </c:tx>
          <c:spPr>
            <a:ln w="28575">
              <a:solidFill>
                <a:schemeClr val="accent5">
                  <a:lumMod val="75000"/>
                </a:schemeClr>
              </a:solidFill>
              <a:prstDash val="solid"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47625" cap="flat" cmpd="sng" algn="ctr">
                <a:solidFill>
                  <a:schemeClr val="accent5">
                    <a:lumMod val="75000"/>
                  </a:schemeClr>
                </a:solidFill>
                <a:round/>
              </a:ln>
              <a:effectLst/>
            </c:spPr>
          </c:marker>
          <c:xVal>
            <c:numRef>
              <c:f>Sheet1!$D$4:$D$12</c:f>
              <c:numCache>
                <c:formatCode>General</c:formatCode>
                <c:ptCount val="9"/>
                <c:pt idx="0">
                  <c:v>1000.0</c:v>
                </c:pt>
                <c:pt idx="1">
                  <c:v>10000.0</c:v>
                </c:pt>
                <c:pt idx="2">
                  <c:v>100000.0</c:v>
                </c:pt>
                <c:pt idx="3">
                  <c:v>1.0E6</c:v>
                </c:pt>
                <c:pt idx="4">
                  <c:v>1.0E7</c:v>
                </c:pt>
                <c:pt idx="5">
                  <c:v>2.5E7</c:v>
                </c:pt>
                <c:pt idx="6">
                  <c:v>5.0E7</c:v>
                </c:pt>
                <c:pt idx="7">
                  <c:v>7.5E7</c:v>
                </c:pt>
                <c:pt idx="8">
                  <c:v>1.0E8</c:v>
                </c:pt>
              </c:numCache>
            </c:numRef>
          </c:xVal>
          <c:yVal>
            <c:numRef>
              <c:f>Sheet1!$E$4:$E$12</c:f>
              <c:numCache>
                <c:formatCode>General</c:formatCode>
                <c:ptCount val="9"/>
                <c:pt idx="0">
                  <c:v>1.91</c:v>
                </c:pt>
                <c:pt idx="1">
                  <c:v>11.86</c:v>
                </c:pt>
                <c:pt idx="2">
                  <c:v>30.26</c:v>
                </c:pt>
                <c:pt idx="3">
                  <c:v>37.17</c:v>
                </c:pt>
                <c:pt idx="4">
                  <c:v>36.52</c:v>
                </c:pt>
                <c:pt idx="5">
                  <c:v>34.3</c:v>
                </c:pt>
                <c:pt idx="6">
                  <c:v>28.07</c:v>
                </c:pt>
                <c:pt idx="7">
                  <c:v>26.2</c:v>
                </c:pt>
                <c:pt idx="8">
                  <c:v>28.19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Sheet1!$H$3</c:f>
              <c:strCache>
                <c:ptCount val="1"/>
                <c:pt idx="0">
                  <c:v>40 GbE (max)</c:v>
                </c:pt>
              </c:strCache>
            </c:strRef>
          </c:tx>
          <c:spPr>
            <a:ln w="28575">
              <a:solidFill>
                <a:schemeClr val="accent5">
                  <a:lumMod val="75000"/>
                </a:schemeClr>
              </a:solidFill>
              <a:prstDash val="dash"/>
            </a:ln>
            <a:effectLst/>
          </c:spPr>
          <c:marker>
            <c:symbol val="none"/>
          </c:marker>
          <c:xVal>
            <c:numRef>
              <c:f>Sheet1!$D$4:$D$12</c:f>
              <c:numCache>
                <c:formatCode>General</c:formatCode>
                <c:ptCount val="9"/>
                <c:pt idx="0">
                  <c:v>1000.0</c:v>
                </c:pt>
                <c:pt idx="1">
                  <c:v>10000.0</c:v>
                </c:pt>
                <c:pt idx="2">
                  <c:v>100000.0</c:v>
                </c:pt>
                <c:pt idx="3">
                  <c:v>1.0E6</c:v>
                </c:pt>
                <c:pt idx="4">
                  <c:v>1.0E7</c:v>
                </c:pt>
                <c:pt idx="5">
                  <c:v>2.5E7</c:v>
                </c:pt>
                <c:pt idx="6">
                  <c:v>5.0E7</c:v>
                </c:pt>
                <c:pt idx="7">
                  <c:v>7.5E7</c:v>
                </c:pt>
                <c:pt idx="8">
                  <c:v>1.0E8</c:v>
                </c:pt>
              </c:numCache>
            </c:numRef>
          </c:xVal>
          <c:yVal>
            <c:numRef>
              <c:f>Sheet1!$H$4:$H$12</c:f>
              <c:numCache>
                <c:formatCode>General</c:formatCode>
                <c:ptCount val="9"/>
                <c:pt idx="0">
                  <c:v>40.0</c:v>
                </c:pt>
                <c:pt idx="1">
                  <c:v>40.0</c:v>
                </c:pt>
                <c:pt idx="2">
                  <c:v>40.0</c:v>
                </c:pt>
                <c:pt idx="3">
                  <c:v>40.0</c:v>
                </c:pt>
                <c:pt idx="4">
                  <c:v>40.0</c:v>
                </c:pt>
                <c:pt idx="5">
                  <c:v>40.0</c:v>
                </c:pt>
                <c:pt idx="6">
                  <c:v>40.0</c:v>
                </c:pt>
                <c:pt idx="7">
                  <c:v>40.0</c:v>
                </c:pt>
                <c:pt idx="8">
                  <c:v>40.0</c:v>
                </c:pt>
              </c:numCache>
            </c:numRef>
          </c:yVal>
          <c:smooth val="0"/>
        </c:ser>
        <c:ser>
          <c:idx val="0"/>
          <c:order val="2"/>
          <c:tx>
            <c:strRef>
              <c:f>Sheet1!$F$3</c:f>
              <c:strCache>
                <c:ptCount val="1"/>
                <c:pt idx="0">
                  <c:v>OPA (O2)</c:v>
                </c:pt>
              </c:strCache>
            </c:strRef>
          </c:tx>
          <c:spPr>
            <a:ln w="28575">
              <a:solidFill>
                <a:srgbClr val="C00000"/>
              </a:solidFill>
              <a:prstDash val="solid"/>
            </a:ln>
            <a:effectLst/>
          </c:spPr>
          <c:marker>
            <c:symbol val="triangle"/>
            <c:size val="4"/>
            <c:spPr>
              <a:solidFill>
                <a:srgbClr val="C00000"/>
              </a:solidFill>
              <a:ln w="47625" cap="flat" cmpd="sng" algn="ctr">
                <a:solidFill>
                  <a:srgbClr val="C00000"/>
                </a:solidFill>
                <a:round/>
              </a:ln>
              <a:effectLst/>
            </c:spPr>
          </c:marker>
          <c:dPt>
            <c:idx val="5"/>
            <c:marker>
              <c:symbol val="square"/>
              <c:size val="4"/>
              <c:spPr>
                <a:solidFill>
                  <a:srgbClr val="C00000"/>
                </a:solidFill>
                <a:ln w="47625" cap="flat" cmpd="sng" algn="ctr">
                  <a:solidFill>
                    <a:srgbClr val="C00000"/>
                  </a:solidFill>
                  <a:round/>
                </a:ln>
                <a:effectLst/>
              </c:spPr>
            </c:marker>
            <c:bubble3D val="0"/>
          </c:dPt>
          <c:xVal>
            <c:numRef>
              <c:f>Sheet1!$D$4:$D$12</c:f>
              <c:numCache>
                <c:formatCode>General</c:formatCode>
                <c:ptCount val="9"/>
                <c:pt idx="0">
                  <c:v>1000.0</c:v>
                </c:pt>
                <c:pt idx="1">
                  <c:v>10000.0</c:v>
                </c:pt>
                <c:pt idx="2">
                  <c:v>100000.0</c:v>
                </c:pt>
                <c:pt idx="3">
                  <c:v>1.0E6</c:v>
                </c:pt>
                <c:pt idx="4">
                  <c:v>1.0E7</c:v>
                </c:pt>
                <c:pt idx="5">
                  <c:v>2.5E7</c:v>
                </c:pt>
                <c:pt idx="6">
                  <c:v>5.0E7</c:v>
                </c:pt>
                <c:pt idx="7">
                  <c:v>7.5E7</c:v>
                </c:pt>
                <c:pt idx="8">
                  <c:v>1.0E8</c:v>
                </c:pt>
              </c:numCache>
            </c:numRef>
          </c:xVal>
          <c:yVal>
            <c:numRef>
              <c:f>Sheet1!$F$4:$F$12</c:f>
              <c:numCache>
                <c:formatCode>General</c:formatCode>
                <c:ptCount val="9"/>
                <c:pt idx="0">
                  <c:v>2.81</c:v>
                </c:pt>
                <c:pt idx="1">
                  <c:v>9.130000000000001</c:v>
                </c:pt>
                <c:pt idx="2">
                  <c:v>23.17</c:v>
                </c:pt>
                <c:pt idx="3">
                  <c:v>35.32</c:v>
                </c:pt>
                <c:pt idx="4">
                  <c:v>34.96</c:v>
                </c:pt>
                <c:pt idx="5">
                  <c:v>21.8</c:v>
                </c:pt>
                <c:pt idx="6">
                  <c:v>16.51</c:v>
                </c:pt>
                <c:pt idx="7">
                  <c:v>12.83</c:v>
                </c:pt>
                <c:pt idx="8">
                  <c:v>13.45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Sheet1!$I$3</c:f>
              <c:strCache>
                <c:ptCount val="1"/>
                <c:pt idx="0">
                  <c:v>OPA (max)</c:v>
                </c:pt>
              </c:strCache>
            </c:strRef>
          </c:tx>
          <c:spPr>
            <a:ln w="28575">
              <a:solidFill>
                <a:srgbClr val="C00000"/>
              </a:solidFill>
              <a:prstDash val="dash"/>
            </a:ln>
            <a:effectLst/>
          </c:spPr>
          <c:marker>
            <c:symbol val="none"/>
          </c:marker>
          <c:xVal>
            <c:numRef>
              <c:f>Sheet1!$D$4:$D$12</c:f>
              <c:numCache>
                <c:formatCode>General</c:formatCode>
                <c:ptCount val="9"/>
                <c:pt idx="0">
                  <c:v>1000.0</c:v>
                </c:pt>
                <c:pt idx="1">
                  <c:v>10000.0</c:v>
                </c:pt>
                <c:pt idx="2">
                  <c:v>100000.0</c:v>
                </c:pt>
                <c:pt idx="3">
                  <c:v>1.0E6</c:v>
                </c:pt>
                <c:pt idx="4">
                  <c:v>1.0E7</c:v>
                </c:pt>
                <c:pt idx="5">
                  <c:v>2.5E7</c:v>
                </c:pt>
                <c:pt idx="6">
                  <c:v>5.0E7</c:v>
                </c:pt>
                <c:pt idx="7">
                  <c:v>7.5E7</c:v>
                </c:pt>
                <c:pt idx="8">
                  <c:v>1.0E8</c:v>
                </c:pt>
              </c:numCache>
            </c:numRef>
          </c:xVal>
          <c:yVal>
            <c:numRef>
              <c:f>Sheet1!$I$4:$I$12</c:f>
              <c:numCache>
                <c:formatCode>General</c:formatCode>
                <c:ptCount val="9"/>
                <c:pt idx="0">
                  <c:v>100.0</c:v>
                </c:pt>
                <c:pt idx="1">
                  <c:v>100.0</c:v>
                </c:pt>
                <c:pt idx="2">
                  <c:v>100.0</c:v>
                </c:pt>
                <c:pt idx="3">
                  <c:v>100.0</c:v>
                </c:pt>
                <c:pt idx="4">
                  <c:v>100.0</c:v>
                </c:pt>
                <c:pt idx="5">
                  <c:v>100.0</c:v>
                </c:pt>
                <c:pt idx="6">
                  <c:v>100.0</c:v>
                </c:pt>
                <c:pt idx="7">
                  <c:v>100.0</c:v>
                </c:pt>
                <c:pt idx="8">
                  <c:v>100.0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Sheet1!$G$3</c:f>
              <c:strCache>
                <c:ptCount val="1"/>
                <c:pt idx="0">
                  <c:v>IB (O2)</c:v>
                </c:pt>
              </c:strCache>
            </c:strRef>
          </c:tx>
          <c:spPr>
            <a:ln w="28575">
              <a:solidFill>
                <a:schemeClr val="accent6">
                  <a:lumMod val="75000"/>
                </a:schemeClr>
              </a:solidFill>
            </a:ln>
            <a:effectLst/>
          </c:spPr>
          <c:marker>
            <c:symbol val="square"/>
            <c:size val="4"/>
            <c:spPr>
              <a:solidFill>
                <a:schemeClr val="accent6">
                  <a:lumMod val="50000"/>
                </a:schemeClr>
              </a:solidFill>
              <a:ln w="47625" cap="flat" cmpd="sng" algn="ctr">
                <a:solidFill>
                  <a:schemeClr val="accent6">
                    <a:lumMod val="75000"/>
                  </a:schemeClr>
                </a:solidFill>
                <a:round/>
              </a:ln>
              <a:effectLst/>
            </c:spPr>
          </c:marker>
          <c:xVal>
            <c:numRef>
              <c:f>Sheet1!$D$4:$D$12</c:f>
              <c:numCache>
                <c:formatCode>General</c:formatCode>
                <c:ptCount val="9"/>
                <c:pt idx="0">
                  <c:v>1000.0</c:v>
                </c:pt>
                <c:pt idx="1">
                  <c:v>10000.0</c:v>
                </c:pt>
                <c:pt idx="2">
                  <c:v>100000.0</c:v>
                </c:pt>
                <c:pt idx="3">
                  <c:v>1.0E6</c:v>
                </c:pt>
                <c:pt idx="4">
                  <c:v>1.0E7</c:v>
                </c:pt>
                <c:pt idx="5">
                  <c:v>2.5E7</c:v>
                </c:pt>
                <c:pt idx="6">
                  <c:v>5.0E7</c:v>
                </c:pt>
                <c:pt idx="7">
                  <c:v>7.5E7</c:v>
                </c:pt>
                <c:pt idx="8">
                  <c:v>1.0E8</c:v>
                </c:pt>
              </c:numCache>
            </c:numRef>
          </c:xVal>
          <c:yVal>
            <c:numRef>
              <c:f>Sheet1!$G$4:$G$12</c:f>
              <c:numCache>
                <c:formatCode>General</c:formatCode>
                <c:ptCount val="9"/>
                <c:pt idx="0">
                  <c:v>1.98</c:v>
                </c:pt>
                <c:pt idx="1">
                  <c:v>7.26</c:v>
                </c:pt>
                <c:pt idx="2">
                  <c:v>16.63</c:v>
                </c:pt>
                <c:pt idx="3">
                  <c:v>22.24</c:v>
                </c:pt>
                <c:pt idx="4">
                  <c:v>11.58</c:v>
                </c:pt>
                <c:pt idx="5">
                  <c:v>12.11</c:v>
                </c:pt>
                <c:pt idx="6">
                  <c:v>15.01</c:v>
                </c:pt>
                <c:pt idx="7">
                  <c:v>14.38</c:v>
                </c:pt>
                <c:pt idx="8">
                  <c:v>14.03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Sheet1!$J$3</c:f>
              <c:strCache>
                <c:ptCount val="1"/>
                <c:pt idx="0">
                  <c:v>IB (max)</c:v>
                </c:pt>
              </c:strCache>
            </c:strRef>
          </c:tx>
          <c:spPr>
            <a:ln w="28575">
              <a:solidFill>
                <a:schemeClr val="accent6"/>
              </a:solidFill>
              <a:prstDash val="dash"/>
            </a:ln>
            <a:effectLst/>
          </c:spPr>
          <c:marker>
            <c:symbol val="none"/>
          </c:marker>
          <c:xVal>
            <c:numRef>
              <c:f>Sheet1!$D$4:$D$12</c:f>
              <c:numCache>
                <c:formatCode>General</c:formatCode>
                <c:ptCount val="9"/>
                <c:pt idx="0">
                  <c:v>1000.0</c:v>
                </c:pt>
                <c:pt idx="1">
                  <c:v>10000.0</c:v>
                </c:pt>
                <c:pt idx="2">
                  <c:v>100000.0</c:v>
                </c:pt>
                <c:pt idx="3">
                  <c:v>1.0E6</c:v>
                </c:pt>
                <c:pt idx="4">
                  <c:v>1.0E7</c:v>
                </c:pt>
                <c:pt idx="5">
                  <c:v>2.5E7</c:v>
                </c:pt>
                <c:pt idx="6">
                  <c:v>5.0E7</c:v>
                </c:pt>
                <c:pt idx="7">
                  <c:v>7.5E7</c:v>
                </c:pt>
                <c:pt idx="8">
                  <c:v>1.0E8</c:v>
                </c:pt>
              </c:numCache>
            </c:numRef>
          </c:xVal>
          <c:yVal>
            <c:numRef>
              <c:f>Sheet1!$J$4:$J$12</c:f>
              <c:numCache>
                <c:formatCode>General</c:formatCode>
                <c:ptCount val="9"/>
                <c:pt idx="0">
                  <c:v>56.0</c:v>
                </c:pt>
                <c:pt idx="1">
                  <c:v>56.0</c:v>
                </c:pt>
                <c:pt idx="2">
                  <c:v>56.0</c:v>
                </c:pt>
                <c:pt idx="3">
                  <c:v>56.0</c:v>
                </c:pt>
                <c:pt idx="4">
                  <c:v>56.0</c:v>
                </c:pt>
                <c:pt idx="5">
                  <c:v>56.0</c:v>
                </c:pt>
                <c:pt idx="6">
                  <c:v>56.0</c:v>
                </c:pt>
                <c:pt idx="7">
                  <c:v>56.0</c:v>
                </c:pt>
                <c:pt idx="8">
                  <c:v>56.0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8139536"/>
        <c:axId val="1028142928"/>
      </c:scatterChart>
      <c:valAx>
        <c:axId val="1028139536"/>
        <c:scaling>
          <c:logBase val="10.0"/>
          <c:orientation val="minMax"/>
          <c:max val="1.0E8"/>
          <c:min val="1000.0"/>
        </c:scaling>
        <c:delete val="1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dk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b="0"/>
                  <a:t>Block Size (B)</a:t>
                </a:r>
              </a:p>
            </c:rich>
          </c:tx>
          <c:layout>
            <c:manualLayout>
              <c:xMode val="edge"/>
              <c:yMode val="edge"/>
              <c:x val="0.45677009818489"/>
              <c:y val="0.926927102122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dk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#,##0;\(#,##0\)" sourceLinked="0"/>
        <c:majorTickMark val="out"/>
        <c:minorTickMark val="none"/>
        <c:tickLblPos val="nextTo"/>
        <c:crossAx val="1028142928"/>
        <c:crosses val="autoZero"/>
        <c:crossBetween val="midCat"/>
      </c:valAx>
      <c:valAx>
        <c:axId val="1028142928"/>
        <c:scaling>
          <c:orientation val="minMax"/>
          <c:max val="105.0"/>
          <c:min val="0.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dk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0"/>
                  <a:t>Network Throughput (Gb/s)</a:t>
                </a:r>
              </a:p>
            </c:rich>
          </c:tx>
          <c:layout>
            <c:manualLayout>
              <c:xMode val="edge"/>
              <c:yMode val="edge"/>
              <c:x val="0.00344711111111111"/>
              <c:y val="0.2984028550358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dk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28139536"/>
        <c:crosses val="autoZero"/>
        <c:crossBetween val="midCat"/>
      </c:valAx>
      <c:spPr>
        <a:noFill/>
        <a:ln>
          <a:solidFill>
            <a:schemeClr val="tx1">
              <a:lumMod val="75000"/>
              <a:lumOff val="25000"/>
            </a:schemeClr>
          </a:solidFill>
          <a:prstDash val="solid"/>
        </a:ln>
        <a:effectLst/>
      </c:spPr>
    </c:plotArea>
    <c:legend>
      <c:legendPos val="t"/>
      <c:layout>
        <c:manualLayout>
          <c:xMode val="edge"/>
          <c:yMode val="edge"/>
          <c:x val="0.0"/>
          <c:y val="0.00259655876227155"/>
          <c:w val="0.967510548523207"/>
          <c:h val="0.1385707618270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" lastClr="FFFFFF">
          <a:lumMod val="75000"/>
        </a:sysClr>
      </a:solidFill>
      <a:round/>
    </a:ln>
    <a:effectLst/>
  </c:spPr>
  <c:txPr>
    <a:bodyPr/>
    <a:lstStyle/>
    <a:p>
      <a:pPr>
        <a:defRPr sz="1050"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4">
  <cs:axisTitle>
    <cs:lnRef idx="0"/>
    <cs:fillRef idx="0"/>
    <cs:effectRef idx="0"/>
    <cs:fontRef idx="minor">
      <a:schemeClr val="dk1">
        <a:lumMod val="50000"/>
        <a:lumOff val="50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100000">
            <a:schemeClr val="lt1">
              <a:lumMod val="95000"/>
            </a:schemeClr>
          </a:gs>
          <a:gs pos="43000">
            <a:schemeClr val="lt1"/>
          </a:gs>
        </a:gsLst>
        <a:path path="circle">
          <a:fillToRect l="50000" t="50000" r="50000" b="50000"/>
        </a:path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>
        <a:solidFill>
          <a:schemeClr val="phClr">
            <a:alpha val="20000"/>
          </a:schemeClr>
        </a:solidFill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dk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600" b="0" kern="1200" spc="70" baseline="0"/>
  </cs:title>
  <cs:trendline>
    <cs:lnRef idx="0">
      <cs:styleClr val="0"/>
    </cs:lnRef>
    <cs:fillRef idx="0"/>
    <cs:effectRef idx="0"/>
    <cs:fontRef idx="minor">
      <a:schemeClr val="tx1"/>
    </cs:fontRef>
    <cs:spPr>
      <a:ln w="63500" cap="rnd" cmpd="sng" algn="ctr">
        <a:solidFill>
          <a:schemeClr val="phClr">
            <a:alpha val="25000"/>
          </a:schemeClr>
        </a:solidFill>
        <a:round/>
      </a:ln>
    </cs:spPr>
  </cs:trendline>
  <cs:trendlineLabel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dk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058AE-7D1A-E243-9B73-F216EA0EEA98}" type="datetimeFigureOut">
              <a:rPr lang="fr-FR" smtClean="0"/>
              <a:t>23/03/2017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30D64-17B5-F64E-8A4B-29B7DB366C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5630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73C00-95B6-6C42-95E4-D29ACC7100C6}" type="datetimeFigureOut">
              <a:rPr lang="fr-FR" smtClean="0"/>
              <a:t>23/03/2017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4D857-521C-4142-99AB-D541C0CCBF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77391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6810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2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Involves</a:t>
            </a:r>
          </a:p>
          <a:p>
            <a:pPr lvl="1">
              <a:lnSpc>
                <a:spcPct val="112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[Online gathering of data]</a:t>
            </a:r>
          </a:p>
          <a:p>
            <a:pPr lvl="1">
              <a:lnSpc>
                <a:spcPct val="102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Analysis by user-defined algorithm</a:t>
            </a:r>
          </a:p>
          <a:p>
            <a:pPr lvl="2">
              <a:lnSpc>
                <a:spcPct val="102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Production of monitoring objects such as histograms</a:t>
            </a:r>
          </a:p>
          <a:p>
            <a:pPr lvl="2">
              <a:lnSpc>
                <a:spcPct val="102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Assessment of the quality of the data based on the objects</a:t>
            </a:r>
          </a:p>
          <a:p>
            <a:pPr lvl="1">
              <a:lnSpc>
                <a:spcPct val="102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Storage of monitoring data</a:t>
            </a:r>
          </a:p>
          <a:p>
            <a:pPr lvl="1">
              <a:lnSpc>
                <a:spcPct val="102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Visualization (+ human assessment of quality)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614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156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If needed, remove the one on the right.</a:t>
            </a:r>
          </a:p>
          <a:p>
            <a:r>
              <a:rPr lang="en-GB" dirty="0" smtClean="0"/>
              <a:t>If needed remove the FDT.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001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capacity and throughput on a set budget</a:t>
            </a:r>
          </a:p>
          <a:p>
            <a:pPr marL="0" indent="0">
              <a:buNone/>
            </a:pPr>
            <a:r>
              <a:rPr lang="en-US" dirty="0" smtClean="0"/>
              <a:t>The R&amp;D is set up in three layers: </a:t>
            </a:r>
          </a:p>
          <a:p>
            <a:pPr lvl="1"/>
            <a:r>
              <a:rPr lang="en-US" dirty="0" smtClean="0"/>
              <a:t>(basic) storage elements, technology</a:t>
            </a:r>
          </a:p>
          <a:p>
            <a:pPr lvl="1"/>
            <a:r>
              <a:rPr lang="en-US" dirty="0" smtClean="0"/>
              <a:t>	SSD storage</a:t>
            </a:r>
          </a:p>
          <a:p>
            <a:pPr lvl="2"/>
            <a:r>
              <a:rPr lang="en-US" dirty="0" smtClean="0"/>
              <a:t>Magnetic rotating disks storage</a:t>
            </a:r>
          </a:p>
          <a:p>
            <a:pPr lvl="2"/>
            <a:r>
              <a:rPr lang="en-US" dirty="0" smtClean="0"/>
              <a:t>All-Flash, </a:t>
            </a:r>
            <a:r>
              <a:rPr lang="en-US" dirty="0" err="1" smtClean="0"/>
              <a:t>NVMe</a:t>
            </a:r>
            <a:r>
              <a:rPr lang="en-US" dirty="0" smtClean="0"/>
              <a:t> storage</a:t>
            </a:r>
          </a:p>
          <a:p>
            <a:pPr lvl="1"/>
            <a:r>
              <a:rPr lang="en-US" dirty="0" smtClean="0"/>
              <a:t>Storage systems (enclosures, servers, ..)</a:t>
            </a:r>
          </a:p>
          <a:p>
            <a:pPr lvl="1"/>
            <a:r>
              <a:rPr lang="en-US" dirty="0" smtClean="0"/>
              <a:t>	Storage Chassis</a:t>
            </a:r>
          </a:p>
          <a:p>
            <a:pPr lvl="2"/>
            <a:r>
              <a:rPr lang="en-US" dirty="0" smtClean="0"/>
              <a:t>Storage Servers</a:t>
            </a:r>
          </a:p>
          <a:p>
            <a:pPr lvl="2"/>
            <a:r>
              <a:rPr lang="en-US" dirty="0" smtClean="0"/>
              <a:t>Storage Racks</a:t>
            </a:r>
          </a:p>
          <a:p>
            <a:pPr lvl="2"/>
            <a:r>
              <a:rPr lang="en-US" dirty="0" smtClean="0"/>
              <a:t>Flash Arrays</a:t>
            </a:r>
          </a:p>
          <a:p>
            <a:pPr lvl="1"/>
            <a:r>
              <a:rPr lang="en-US" dirty="0" smtClean="0"/>
              <a:t>Client access (file systems)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737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>
              <a:buFont typeface="+mj-lt"/>
              <a:buAutoNum type="arabicPeriod"/>
            </a:pP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muon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pre-clustering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calorimeters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cell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time extraction</a:t>
            </a:r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 and ITS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ITS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vertexing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MCH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clusterization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FIT -&gt;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multiplicity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inter-detector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matching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procedures</a:t>
            </a:r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85800" lvl="1" indent="-228600">
              <a:buFont typeface="+mj-lt"/>
              <a:buAutoNum type="arabicPeriod"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TRD: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Matching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TPC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TRD online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tracklets</a:t>
            </a:r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85800" lvl="1" indent="-228600">
              <a:buFont typeface="+mj-lt"/>
              <a:buAutoNum type="arabicPeriod"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ITS/TPC: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standalone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matching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(full or partial,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ITS noise) </a:t>
            </a:r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85800" lvl="1" indent="-228600">
              <a:buFont typeface="+mj-lt"/>
              <a:buAutoNum type="arabicPeriod"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calib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: Drift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velocity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limited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TPC/ITS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matching</a:t>
            </a:r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calib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: Gain,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space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charge an drift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velocity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TRD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calib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status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gain. </a:t>
            </a:r>
            <a:b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TPC, ITS : final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; MFT MUON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matching</a:t>
            </a:r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matching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TOF, HMPID,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calorimeters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PID calibrations and the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/extraction</a:t>
            </a:r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endParaRPr lang="fr-FR" dirty="0" smtClean="0">
              <a:effectLst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124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AF must have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good network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connectivity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a large, efficient local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disk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buffer 5PB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dedicated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the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storage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an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entire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 of active ALICE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AODs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associated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CPU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capacity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efficient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processing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AODs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several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times per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day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255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573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TODO add drawing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133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Consider removing Tiers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0267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439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 case of </a:t>
            </a:r>
            <a:r>
              <a:rPr lang="fr-FR" dirty="0" err="1" smtClean="0"/>
              <a:t>GPUs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refer</a:t>
            </a:r>
            <a:r>
              <a:rPr lang="fr-FR" dirty="0" smtClean="0"/>
              <a:t> to the </a:t>
            </a:r>
            <a:r>
              <a:rPr lang="fr-FR" dirty="0" err="1" smtClean="0"/>
              <a:t>number</a:t>
            </a:r>
            <a:r>
              <a:rPr lang="fr-FR" dirty="0" smtClean="0"/>
              <a:t> of GPU </a:t>
            </a:r>
            <a:r>
              <a:rPr lang="fr-FR" dirty="0" err="1" smtClean="0"/>
              <a:t>cards</a:t>
            </a:r>
            <a:r>
              <a:rPr lang="fr-FR" dirty="0" smtClean="0"/>
              <a:t>.}</a:t>
            </a:r>
          </a:p>
          <a:p>
            <a:r>
              <a:rPr lang="fr-FR" dirty="0" smtClean="0"/>
              <a:t>TPC 1000 -&gt; 6000</a:t>
            </a:r>
          </a:p>
          <a:p>
            <a:r>
              <a:rPr lang="fr-FR" dirty="0" smtClean="0"/>
              <a:t>Effective CPU (if GPU: 26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CPUs</a:t>
            </a:r>
            <a:r>
              <a:rPr lang="fr-FR" baseline="0" dirty="0" smtClean="0"/>
              <a:t> + 3 </a:t>
            </a:r>
            <a:r>
              <a:rPr lang="fr-FR" baseline="0" dirty="0" err="1" smtClean="0"/>
              <a:t>CPUs</a:t>
            </a:r>
            <a:r>
              <a:rPr lang="fr-FR" baseline="0" dirty="0" smtClean="0"/>
              <a:t>) </a:t>
            </a:r>
            <a:r>
              <a:rPr lang="fr-FR" dirty="0" smtClean="0"/>
              <a:t> : 235000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496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607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TODO rework the image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9448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TODO add schema for the multi-process vs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mutli</a:t>
            </a:r>
            <a:r>
              <a:rPr lang="en-GB" baseline="0" dirty="0" smtClean="0"/>
              <a:t>-threading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861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ICEO2_presentation_template_16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LICE_newlogo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000" y="4699284"/>
            <a:ext cx="1098000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25778"/>
            <a:ext cx="10363200" cy="1470025"/>
          </a:xfrm>
        </p:spPr>
        <p:txBody>
          <a:bodyPr/>
          <a:lstStyle>
            <a:lvl1pPr>
              <a:defRPr b="1">
                <a:solidFill>
                  <a:srgbClr val="FF0000"/>
                </a:solidFill>
                <a:latin typeface="+mj-lt"/>
                <a:cs typeface="Palatino"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2681552"/>
            <a:ext cx="8534400" cy="7883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 baseline="0">
                <a:solidFill>
                  <a:srgbClr val="404040"/>
                </a:solidFill>
                <a:latin typeface="+mj-lt"/>
                <a:cs typeface="Palatin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1" y="3928212"/>
            <a:ext cx="8534400" cy="6023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828800" y="3470275"/>
            <a:ext cx="85344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baseline="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 smtClean="0"/>
              <a:t>Institutes</a:t>
            </a:r>
          </a:p>
        </p:txBody>
      </p:sp>
    </p:spTree>
    <p:extLst>
      <p:ext uri="{BB962C8B-B14F-4D97-AF65-F5344CB8AC3E}">
        <p14:creationId xmlns:p14="http://schemas.microsoft.com/office/powerpoint/2010/main" val="146518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15FBA-4B99-6944-9B06-EA0222523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92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1146387" y="4923"/>
            <a:ext cx="599145" cy="65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007" y="-68654"/>
            <a:ext cx="842400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2057"/>
            <a:ext cx="10972800" cy="46941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1pPr>
            <a:lvl2pPr marL="742950" indent="-28575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2pPr>
            <a:lvl3pPr marL="1143000" indent="-2286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3pPr>
            <a:lvl4pPr marL="1600200" indent="-228600">
              <a:buSzPct val="100000"/>
              <a:buFont typeface="Arial Unicode MS"/>
              <a:buChar char="▶"/>
              <a:defRPr lang="en-US" sz="2600" kern="1200" dirty="0" smtClean="0">
                <a:solidFill>
                  <a:srgbClr val="404040"/>
                </a:solidFill>
                <a:latin typeface="+mn-lt"/>
                <a:ea typeface="ＭＳ Ｐゴシック" charset="0"/>
                <a:cs typeface="Palatino"/>
              </a:defRPr>
            </a:lvl4pPr>
            <a:lvl5pPr marL="2057400" indent="-2286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671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4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cxnSp>
        <p:nvCxnSpPr>
          <p:cNvPr id="13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11146387" y="4923"/>
            <a:ext cx="599145" cy="65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007" y="-68654"/>
            <a:ext cx="842400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3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 userDrawn="1"/>
        </p:nvGraphicFramePr>
        <p:xfrm>
          <a:off x="1316236" y="2562370"/>
          <a:ext cx="8128000" cy="2468437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8128000"/>
              </a:tblGrid>
              <a:tr h="5147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1920" marR="121920">
                    <a:solidFill>
                      <a:srgbClr val="FF6600"/>
                    </a:solidFill>
                  </a:tcPr>
                </a:tc>
              </a:tr>
              <a:tr h="195370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1920" marR="121920">
                    <a:solidFill>
                      <a:srgbClr val="FF9220"/>
                    </a:solidFill>
                  </a:tcPr>
                </a:tc>
              </a:tr>
            </a:tbl>
          </a:graphicData>
        </a:graphic>
      </p:graphicFrame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243418" y="1466850"/>
            <a:ext cx="10636249" cy="4438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5"/>
          </p:nvPr>
        </p:nvSpPr>
        <p:spPr>
          <a:xfrm>
            <a:off x="1303650" y="2603436"/>
            <a:ext cx="7559813" cy="4363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6"/>
          </p:nvPr>
        </p:nvSpPr>
        <p:spPr>
          <a:xfrm>
            <a:off x="1318726" y="3255962"/>
            <a:ext cx="7855637" cy="607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21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2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22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cxnSp>
        <p:nvCxnSpPr>
          <p:cNvPr id="20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>
            <a:off x="11146387" y="4923"/>
            <a:ext cx="599145" cy="65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5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007" y="-68654"/>
            <a:ext cx="842400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393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52547" y="279574"/>
            <a:ext cx="9945805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62098" y="793135"/>
            <a:ext cx="9936255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8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cxnSp>
        <p:nvCxnSpPr>
          <p:cNvPr id="13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11146387" y="4923"/>
            <a:ext cx="599145" cy="65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007" y="-68654"/>
            <a:ext cx="842400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48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7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8" name="Straight Connector 6"/>
          <p:cNvCxnSpPr/>
          <p:nvPr userDrawn="1"/>
        </p:nvCxnSpPr>
        <p:spPr>
          <a:xfrm flipV="1">
            <a:off x="0" y="653594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9347200" y="6505472"/>
            <a:ext cx="28448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6671175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41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lang="en-US" sz="28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0"/>
                <a:cs typeface="Palatino"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2B445-778B-CA43-AAF7-89A0FFBA0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4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11146387" y="4923"/>
            <a:ext cx="599145" cy="65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007" y="-68654"/>
            <a:ext cx="842400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170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" y="793135"/>
            <a:ext cx="7854951" cy="42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itle 13"/>
          <p:cNvSpPr>
            <a:spLocks noGrp="1"/>
          </p:cNvSpPr>
          <p:nvPr>
            <p:ph type="title"/>
          </p:nvPr>
        </p:nvSpPr>
        <p:spPr>
          <a:xfrm>
            <a:off x="-52372" y="317083"/>
            <a:ext cx="10972800" cy="49405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4D3B3-F29F-9B46-AD00-7092B65DD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6"/>
          <p:cNvCxnSpPr/>
          <p:nvPr userDrawn="1"/>
        </p:nvCxnSpPr>
        <p:spPr>
          <a:xfrm flipV="1">
            <a:off x="0" y="319622"/>
            <a:ext cx="12192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11146387" y="4923"/>
            <a:ext cx="599145" cy="65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007" y="-68654"/>
            <a:ext cx="842400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542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marL="742950" lvl="1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1143000" lvl="2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1600200" lvl="3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2057400" lvl="4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</p:sldLayoutIdLst>
  <p:hf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>
              <a:lumMod val="75000"/>
              <a:lumOff val="25000"/>
            </a:schemeClr>
          </a:solidFill>
          <a:latin typeface="+mj-lt"/>
          <a:ea typeface="ＭＳ Ｐゴシック" charset="0"/>
          <a:cs typeface="Palatino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32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8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4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0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fr-FR" sz="2000" kern="1200" dirty="0">
          <a:solidFill>
            <a:srgbClr val="404040"/>
          </a:solidFill>
          <a:latin typeface="+mn-lt"/>
          <a:ea typeface="ＭＳ Ｐゴシック" charset="0"/>
          <a:cs typeface="Palatin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O</a:t>
            </a:r>
            <a:r>
              <a:rPr lang="fr-FR" dirty="0"/>
              <a:t>nline data </a:t>
            </a:r>
            <a:r>
              <a:rPr lang="fr-FR" dirty="0" err="1"/>
              <a:t>processing</a:t>
            </a:r>
            <a:r>
              <a:rPr lang="fr-FR" dirty="0"/>
              <a:t> in </a:t>
            </a:r>
            <a:r>
              <a:rPr lang="fr-FR" dirty="0" smtClean="0"/>
              <a:t>ALICE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B. von Haller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23.03.2017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70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 acceleration (GPU)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81200" y="1221990"/>
            <a:ext cx="8229600" cy="4694106"/>
          </a:xfrm>
        </p:spPr>
        <p:txBody>
          <a:bodyPr/>
          <a:lstStyle/>
          <a:p>
            <a:r>
              <a:rPr lang="en-GB" dirty="0"/>
              <a:t>F</a:t>
            </a:r>
            <a:r>
              <a:rPr lang="is-IS" dirty="0"/>
              <a:t>or </a:t>
            </a:r>
            <a:r>
              <a:rPr lang="en-GB" dirty="0"/>
              <a:t>TPC track </a:t>
            </a:r>
            <a:r>
              <a:rPr lang="en-GB" dirty="0" smtClean="0"/>
              <a:t>finding on EPNs (as today’s HLT)</a:t>
            </a:r>
          </a:p>
          <a:p>
            <a:r>
              <a:rPr lang="en-GB" dirty="0" smtClean="0"/>
              <a:t>Possibly more use cases depending on R&amp;D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1" name="Espace réservé du contenu 6" descr="hlt_tpc_gpu_speedu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95" r="-2595"/>
          <a:stretch>
            <a:fillRect/>
          </a:stretch>
        </p:blipFill>
        <p:spPr>
          <a:xfrm>
            <a:off x="2987323" y="2398663"/>
            <a:ext cx="6134050" cy="3498818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803767" y="5916096"/>
            <a:ext cx="8584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Tracking</a:t>
            </a:r>
            <a:r>
              <a:rPr lang="fr-FR" sz="1600" dirty="0"/>
              <a:t> time of HLT TPC Cellular </a:t>
            </a:r>
            <a:r>
              <a:rPr lang="fr-FR" sz="1600" dirty="0" err="1"/>
              <a:t>Automata</a:t>
            </a:r>
            <a:r>
              <a:rPr lang="fr-FR" sz="1600" dirty="0"/>
              <a:t> </a:t>
            </a:r>
            <a:r>
              <a:rPr lang="fr-FR" sz="1600" dirty="0" err="1"/>
              <a:t>tracker</a:t>
            </a:r>
            <a:r>
              <a:rPr lang="fr-FR" sz="1600" dirty="0"/>
              <a:t> on </a:t>
            </a:r>
            <a:r>
              <a:rPr lang="fr-FR" sz="1600" dirty="0" err="1"/>
              <a:t>Nehalem</a:t>
            </a:r>
            <a:r>
              <a:rPr lang="fr-FR" sz="1600" dirty="0"/>
              <a:t> CPU (6Cores) and NVIDIA Fermi GPU.</a:t>
            </a:r>
          </a:p>
        </p:txBody>
      </p:sp>
    </p:spTree>
    <p:extLst>
      <p:ext uri="{BB962C8B-B14F-4D97-AF65-F5344CB8AC3E}">
        <p14:creationId xmlns:p14="http://schemas.microsoft.com/office/powerpoint/2010/main" val="145914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O2 Hardware </a:t>
            </a:r>
            <a:r>
              <a:rPr lang="en-GB" dirty="0"/>
              <a:t>facility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>
          <a:xfrm>
            <a:off x="1524001" y="6503677"/>
            <a:ext cx="5003381" cy="372910"/>
          </a:xfrm>
        </p:spPr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534400" y="6503678"/>
            <a:ext cx="2133600" cy="365125"/>
          </a:xfrm>
        </p:spPr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Can 5"/>
          <p:cNvSpPr/>
          <p:nvPr/>
        </p:nvSpPr>
        <p:spPr>
          <a:xfrm>
            <a:off x="9665487" y="2570811"/>
            <a:ext cx="685800" cy="385786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6"/>
          <p:cNvCxnSpPr>
            <a:endCxn id="11" idx="2"/>
          </p:cNvCxnSpPr>
          <p:nvPr/>
        </p:nvCxnSpPr>
        <p:spPr>
          <a:xfrm>
            <a:off x="9189385" y="2763704"/>
            <a:ext cx="476103" cy="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n 7"/>
          <p:cNvSpPr/>
          <p:nvPr/>
        </p:nvSpPr>
        <p:spPr>
          <a:xfrm>
            <a:off x="9665487" y="3023224"/>
            <a:ext cx="685800" cy="385786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8"/>
          <p:cNvCxnSpPr/>
          <p:nvPr/>
        </p:nvCxnSpPr>
        <p:spPr>
          <a:xfrm>
            <a:off x="9189385" y="3216117"/>
            <a:ext cx="476103" cy="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772123" y="2576292"/>
            <a:ext cx="990600" cy="838200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772123" y="3571827"/>
            <a:ext cx="990600" cy="838200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763860" y="4555197"/>
            <a:ext cx="990600" cy="838200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469139" y="2576292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469139" y="3571827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5"/>
          <p:cNvCxnSpPr/>
          <p:nvPr/>
        </p:nvCxnSpPr>
        <p:spPr>
          <a:xfrm>
            <a:off x="2762723" y="3990927"/>
            <a:ext cx="706416" cy="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469139" y="4555197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18"/>
          <p:cNvSpPr txBox="1"/>
          <p:nvPr/>
        </p:nvSpPr>
        <p:spPr>
          <a:xfrm>
            <a:off x="1760662" y="2124880"/>
            <a:ext cx="993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Detectors</a:t>
            </a:r>
          </a:p>
        </p:txBody>
      </p:sp>
      <p:sp>
        <p:nvSpPr>
          <p:cNvPr id="22" name="TextBox 19"/>
          <p:cNvSpPr txBox="1"/>
          <p:nvPr/>
        </p:nvSpPr>
        <p:spPr>
          <a:xfrm>
            <a:off x="2373653" y="5462425"/>
            <a:ext cx="145879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9000 Read-out 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Links</a:t>
            </a:r>
          </a:p>
        </p:txBody>
      </p:sp>
      <p:sp>
        <p:nvSpPr>
          <p:cNvPr id="23" name="TextBox 20"/>
          <p:cNvSpPr txBox="1"/>
          <p:nvPr/>
        </p:nvSpPr>
        <p:spPr>
          <a:xfrm>
            <a:off x="3423265" y="1382171"/>
            <a:ext cx="10823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270 FLPs</a:t>
            </a:r>
          </a:p>
          <a:p>
            <a:pPr lvl="0" algn="ctr"/>
            <a:r>
              <a:rPr lang="fr-FR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First </a:t>
            </a:r>
            <a:r>
              <a:rPr lang="fr-FR" sz="1600" kern="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Level</a:t>
            </a:r>
            <a:r>
              <a:rPr lang="fr-FR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 </a:t>
            </a:r>
            <a:br>
              <a:rPr lang="fr-FR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</a:br>
            <a:r>
              <a:rPr lang="fr-FR" sz="16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Processors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(FLPs)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963123" y="2571702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963123" y="3571827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956696" y="4548312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4"/>
          <p:cNvSpPr txBox="1"/>
          <p:nvPr/>
        </p:nvSpPr>
        <p:spPr>
          <a:xfrm>
            <a:off x="5675075" y="1382267"/>
            <a:ext cx="15787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1500 EPNs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Event Processing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Nodes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(EPNs)</a:t>
            </a:r>
          </a:p>
        </p:txBody>
      </p:sp>
      <p:cxnSp>
        <p:nvCxnSpPr>
          <p:cNvPr id="28" name="Straight Connector 25"/>
          <p:cNvCxnSpPr>
            <a:stCxn id="18" idx="3"/>
          </p:cNvCxnSpPr>
          <p:nvPr/>
        </p:nvCxnSpPr>
        <p:spPr>
          <a:xfrm>
            <a:off x="4459740" y="3004573"/>
            <a:ext cx="1496957" cy="1949068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7"/>
          <p:cNvCxnSpPr>
            <a:endCxn id="28" idx="1"/>
          </p:cNvCxnSpPr>
          <p:nvPr/>
        </p:nvCxnSpPr>
        <p:spPr>
          <a:xfrm>
            <a:off x="4459739" y="3990927"/>
            <a:ext cx="1503384" cy="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8"/>
          <p:cNvSpPr txBox="1"/>
          <p:nvPr/>
        </p:nvSpPr>
        <p:spPr>
          <a:xfrm>
            <a:off x="4243809" y="5462425"/>
            <a:ext cx="182934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Input: 270 ports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: 1500 ports</a:t>
            </a:r>
          </a:p>
        </p:txBody>
      </p:sp>
      <p:sp>
        <p:nvSpPr>
          <p:cNvPr id="32" name="TextBox 29"/>
          <p:cNvSpPr txBox="1"/>
          <p:nvPr/>
        </p:nvSpPr>
        <p:spPr>
          <a:xfrm>
            <a:off x="2690776" y="6039907"/>
            <a:ext cx="85722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3.4 TB/s</a:t>
            </a:r>
          </a:p>
        </p:txBody>
      </p:sp>
      <p:sp>
        <p:nvSpPr>
          <p:cNvPr id="34" name="TextBox 31"/>
          <p:cNvSpPr txBox="1"/>
          <p:nvPr/>
        </p:nvSpPr>
        <p:spPr>
          <a:xfrm>
            <a:off x="4693011" y="4677905"/>
            <a:ext cx="982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Switching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Network</a:t>
            </a:r>
          </a:p>
        </p:txBody>
      </p:sp>
      <p:sp>
        <p:nvSpPr>
          <p:cNvPr id="35" name="TextBox 32"/>
          <p:cNvSpPr txBox="1"/>
          <p:nvPr/>
        </p:nvSpPr>
        <p:spPr>
          <a:xfrm>
            <a:off x="4718784" y="6039907"/>
            <a:ext cx="940579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500 GB/s</a:t>
            </a:r>
          </a:p>
        </p:txBody>
      </p:sp>
      <p:sp>
        <p:nvSpPr>
          <p:cNvPr id="36" name="TextBox 33"/>
          <p:cNvSpPr txBox="1"/>
          <p:nvPr/>
        </p:nvSpPr>
        <p:spPr>
          <a:xfrm>
            <a:off x="8120254" y="1928951"/>
            <a:ext cx="1170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RD and WR 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440 GB/s</a:t>
            </a:r>
          </a:p>
        </p:txBody>
      </p:sp>
      <p:sp>
        <p:nvSpPr>
          <p:cNvPr id="37" name="TextBox 34"/>
          <p:cNvSpPr txBox="1"/>
          <p:nvPr/>
        </p:nvSpPr>
        <p:spPr>
          <a:xfrm>
            <a:off x="9403481" y="1274545"/>
            <a:ext cx="10731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68 Storage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Arrays</a:t>
            </a:r>
          </a:p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ea typeface="Calibri" charset="0"/>
              <a:cs typeface="Calibri" charset="0"/>
            </a:endParaRP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60 PB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210209" y="3571827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8203469" y="4548312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1"/>
          <p:cNvSpPr txBox="1"/>
          <p:nvPr/>
        </p:nvSpPr>
        <p:spPr>
          <a:xfrm>
            <a:off x="8168952" y="1276171"/>
            <a:ext cx="1073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34 Storage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Servers</a:t>
            </a:r>
          </a:p>
        </p:txBody>
      </p:sp>
      <p:sp>
        <p:nvSpPr>
          <p:cNvPr id="45" name="TextBox 42"/>
          <p:cNvSpPr txBox="1"/>
          <p:nvPr/>
        </p:nvSpPr>
        <p:spPr>
          <a:xfrm>
            <a:off x="7108806" y="4677905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Storage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Network</a:t>
            </a:r>
          </a:p>
        </p:txBody>
      </p:sp>
      <p:sp>
        <p:nvSpPr>
          <p:cNvPr id="46" name="TextBox 43"/>
          <p:cNvSpPr txBox="1"/>
          <p:nvPr/>
        </p:nvSpPr>
        <p:spPr>
          <a:xfrm>
            <a:off x="6741404" y="5462425"/>
            <a:ext cx="1628971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Input: 1500 ports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: 34 ports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8210209" y="2571702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an 47"/>
          <p:cNvSpPr/>
          <p:nvPr/>
        </p:nvSpPr>
        <p:spPr>
          <a:xfrm>
            <a:off x="9665487" y="3579461"/>
            <a:ext cx="685800" cy="385786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8"/>
          <p:cNvCxnSpPr/>
          <p:nvPr/>
        </p:nvCxnSpPr>
        <p:spPr>
          <a:xfrm>
            <a:off x="9189385" y="3772354"/>
            <a:ext cx="476103" cy="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an 49"/>
          <p:cNvSpPr/>
          <p:nvPr/>
        </p:nvSpPr>
        <p:spPr>
          <a:xfrm>
            <a:off x="9665487" y="4031874"/>
            <a:ext cx="685800" cy="385786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0"/>
          <p:cNvCxnSpPr/>
          <p:nvPr/>
        </p:nvCxnSpPr>
        <p:spPr>
          <a:xfrm>
            <a:off x="9189385" y="4237646"/>
            <a:ext cx="476103" cy="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n 52"/>
          <p:cNvSpPr/>
          <p:nvPr/>
        </p:nvSpPr>
        <p:spPr>
          <a:xfrm>
            <a:off x="9665487" y="4542174"/>
            <a:ext cx="685800" cy="385786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3"/>
          <p:cNvCxnSpPr/>
          <p:nvPr/>
        </p:nvCxnSpPr>
        <p:spPr>
          <a:xfrm>
            <a:off x="9189385" y="4735067"/>
            <a:ext cx="476103" cy="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n 54"/>
          <p:cNvSpPr/>
          <p:nvPr/>
        </p:nvSpPr>
        <p:spPr>
          <a:xfrm>
            <a:off x="9665487" y="4994587"/>
            <a:ext cx="685800" cy="385786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5"/>
          <p:cNvCxnSpPr/>
          <p:nvPr/>
        </p:nvCxnSpPr>
        <p:spPr>
          <a:xfrm>
            <a:off x="9189385" y="5187480"/>
            <a:ext cx="476103" cy="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5"/>
          <p:cNvCxnSpPr>
            <a:stCxn id="19" idx="3"/>
            <a:endCxn id="24" idx="1"/>
          </p:cNvCxnSpPr>
          <p:nvPr/>
        </p:nvCxnSpPr>
        <p:spPr>
          <a:xfrm flipV="1">
            <a:off x="4459739" y="2990803"/>
            <a:ext cx="1503384" cy="1983495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5"/>
          <p:cNvCxnSpPr>
            <a:stCxn id="42" idx="1"/>
            <a:endCxn id="24" idx="3"/>
          </p:cNvCxnSpPr>
          <p:nvPr/>
        </p:nvCxnSpPr>
        <p:spPr>
          <a:xfrm flipH="1" flipV="1">
            <a:off x="6953723" y="2990802"/>
            <a:ext cx="1249746" cy="197661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992984" y="3599715"/>
            <a:ext cx="429028" cy="7824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2" name="Straight Connector 25"/>
          <p:cNvCxnSpPr>
            <a:stCxn id="41" idx="1"/>
            <a:endCxn id="25" idx="3"/>
          </p:cNvCxnSpPr>
          <p:nvPr/>
        </p:nvCxnSpPr>
        <p:spPr>
          <a:xfrm flipH="1">
            <a:off x="6953723" y="3990927"/>
            <a:ext cx="1256486" cy="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5"/>
          <p:cNvCxnSpPr>
            <a:stCxn id="47" idx="1"/>
            <a:endCxn id="26" idx="3"/>
          </p:cNvCxnSpPr>
          <p:nvPr/>
        </p:nvCxnSpPr>
        <p:spPr>
          <a:xfrm flipH="1">
            <a:off x="6947297" y="2990802"/>
            <a:ext cx="1262913" cy="197661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7373106" y="3599715"/>
            <a:ext cx="429028" cy="7824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4" name="Straight Connector 15"/>
          <p:cNvCxnSpPr>
            <a:stCxn id="12" idx="3"/>
            <a:endCxn id="15" idx="1"/>
          </p:cNvCxnSpPr>
          <p:nvPr/>
        </p:nvCxnSpPr>
        <p:spPr>
          <a:xfrm>
            <a:off x="2762723" y="2995392"/>
            <a:ext cx="706416" cy="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Straight Connector 15"/>
          <p:cNvCxnSpPr>
            <a:stCxn id="14" idx="3"/>
            <a:endCxn id="19" idx="1"/>
          </p:cNvCxnSpPr>
          <p:nvPr/>
        </p:nvCxnSpPr>
        <p:spPr>
          <a:xfrm>
            <a:off x="2754461" y="4974297"/>
            <a:ext cx="714679" cy="0"/>
          </a:xfrm>
          <a:prstGeom prst="line">
            <a:avLst/>
          </a:prstGeom>
          <a:ln w="1905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" name="TextBox 32"/>
          <p:cNvSpPr txBox="1"/>
          <p:nvPr/>
        </p:nvSpPr>
        <p:spPr>
          <a:xfrm>
            <a:off x="7170262" y="6035679"/>
            <a:ext cx="83638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</a:rPr>
              <a:t>90 GB/s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5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854218" y="2597212"/>
            <a:ext cx="3693453" cy="3429000"/>
          </a:xfrm>
          <a:prstGeom prst="rect">
            <a:avLst/>
          </a:prstGeom>
          <a:gradFill flip="none" rotWithShape="1">
            <a:gsLst>
              <a:gs pos="0">
                <a:srgbClr val="807364"/>
              </a:gs>
              <a:gs pos="100000">
                <a:srgbClr val="53381D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243608" y="2424742"/>
            <a:ext cx="986433" cy="19792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</a:t>
            </a:r>
            <a:r>
              <a:rPr lang="en-GB" baseline="30000" dirty="0" smtClean="0"/>
              <a:t>2</a:t>
            </a:r>
            <a:r>
              <a:rPr lang="en-GB" dirty="0" smtClean="0"/>
              <a:t> Farm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21217" y="1262378"/>
            <a:ext cx="6608606" cy="469410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~</a:t>
            </a:r>
            <a:r>
              <a:rPr lang="en-GB" dirty="0" smtClean="0"/>
              <a:t>100k CPUs, ~5k GPUs, ~500 FPGAs</a:t>
            </a:r>
          </a:p>
          <a:p>
            <a:r>
              <a:rPr lang="en-GB" dirty="0" smtClean="0"/>
              <a:t>FLPs at P2 in existing CR1</a:t>
            </a:r>
          </a:p>
          <a:p>
            <a:r>
              <a:rPr lang="en-GB" dirty="0" smtClean="0"/>
              <a:t>EPNs and storage need a new dedicated room</a:t>
            </a:r>
          </a:p>
          <a:p>
            <a:pPr lvl="1"/>
            <a:r>
              <a:rPr lang="en-GB" dirty="0" smtClean="0"/>
              <a:t>Space and weight limitations</a:t>
            </a:r>
          </a:p>
          <a:p>
            <a:r>
              <a:rPr lang="en-GB" dirty="0" smtClean="0"/>
              <a:t>Two scenarios</a:t>
            </a:r>
          </a:p>
          <a:p>
            <a:pPr lvl="1"/>
            <a:r>
              <a:rPr lang="en-GB" dirty="0" smtClean="0"/>
              <a:t>CR0</a:t>
            </a:r>
          </a:p>
          <a:p>
            <a:pPr lvl="2"/>
            <a:r>
              <a:rPr lang="en-GB" dirty="0" smtClean="0"/>
              <a:t>Container(s)</a:t>
            </a:r>
          </a:p>
          <a:p>
            <a:pPr lvl="2"/>
            <a:r>
              <a:rPr lang="en-GB" dirty="0" smtClean="0"/>
              <a:t>Call for tender (common with </a:t>
            </a:r>
            <a:r>
              <a:rPr lang="en-GB" dirty="0" err="1" smtClean="0"/>
              <a:t>LHCb</a:t>
            </a:r>
            <a:r>
              <a:rPr lang="en-GB" dirty="0" smtClean="0"/>
              <a:t> and neutrino platform)</a:t>
            </a:r>
          </a:p>
          <a:p>
            <a:pPr lvl="1"/>
            <a:r>
              <a:rPr lang="en-GB" dirty="0"/>
              <a:t>Common Data </a:t>
            </a:r>
            <a:r>
              <a:rPr lang="en-GB" dirty="0" err="1"/>
              <a:t>Center</a:t>
            </a:r>
            <a:r>
              <a:rPr lang="en-GB" dirty="0"/>
              <a:t> in </a:t>
            </a:r>
            <a:r>
              <a:rPr lang="en-GB" dirty="0" err="1" smtClean="0"/>
              <a:t>Prevessin</a:t>
            </a:r>
            <a:endParaRPr lang="en-GB" dirty="0" smtClean="0"/>
          </a:p>
          <a:p>
            <a:pPr lvl="2"/>
            <a:r>
              <a:rPr lang="en-GB" dirty="0"/>
              <a:t>An alternative to the CR0 at P2 has been proposed by CERN</a:t>
            </a:r>
          </a:p>
          <a:p>
            <a:pPr lvl="2"/>
            <a:r>
              <a:rPr lang="en-GB" dirty="0"/>
              <a:t>New common data </a:t>
            </a:r>
            <a:r>
              <a:rPr lang="en-GB" dirty="0" err="1"/>
              <a:t>center</a:t>
            </a:r>
            <a:r>
              <a:rPr lang="en-GB" dirty="0"/>
              <a:t> in </a:t>
            </a:r>
            <a:r>
              <a:rPr lang="en-GB" dirty="0" err="1" smtClean="0"/>
              <a:t>Prevessin</a:t>
            </a:r>
            <a:endParaRPr lang="en-GB" dirty="0"/>
          </a:p>
          <a:p>
            <a:pPr lvl="2"/>
            <a:r>
              <a:rPr lang="en-GB" dirty="0" smtClean="0"/>
              <a:t>Being </a:t>
            </a:r>
            <a:r>
              <a:rPr lang="en-GB" dirty="0"/>
              <a:t>studied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243607" y="2992348"/>
            <a:ext cx="576000" cy="43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07" tIns="36000" rIns="91407" bIns="3600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CR1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35989" y="2163215"/>
            <a:ext cx="576000" cy="428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07" tIns="36000" rIns="91407" bIns="36000" anchor="ctr"/>
          <a:lstStyle/>
          <a:p>
            <a:pPr algn="ctr"/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CR0</a:t>
            </a:r>
          </a:p>
        </p:txBody>
      </p:sp>
      <p:pic>
        <p:nvPicPr>
          <p:cNvPr id="12" name="Picture 2" descr="Résultat de recherche d'images pour &quot;tree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9295" y="1456550"/>
            <a:ext cx="989204" cy="11406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0"/>
          <p:cNvCxnSpPr>
            <a:endCxn id="10" idx="2"/>
          </p:cNvCxnSpPr>
          <p:nvPr/>
        </p:nvCxnSpPr>
        <p:spPr>
          <a:xfrm flipH="1" flipV="1">
            <a:off x="9531607" y="3424348"/>
            <a:ext cx="1598" cy="98949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1"/>
          <p:cNvCxnSpPr>
            <a:stCxn id="10" idx="1"/>
            <a:endCxn id="11" idx="2"/>
          </p:cNvCxnSpPr>
          <p:nvPr/>
        </p:nvCxnSpPr>
        <p:spPr>
          <a:xfrm flipH="1" flipV="1">
            <a:off x="8423989" y="2591616"/>
            <a:ext cx="819618" cy="616733"/>
          </a:xfrm>
          <a:prstGeom prst="straightConnector1">
            <a:avLst/>
          </a:prstGeom>
          <a:ln>
            <a:solidFill>
              <a:srgbClr val="FFC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2"/>
          <p:cNvSpPr txBox="1"/>
          <p:nvPr/>
        </p:nvSpPr>
        <p:spPr>
          <a:xfrm>
            <a:off x="7854218" y="2856335"/>
            <a:ext cx="1079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C000"/>
                </a:solidFill>
              </a:rPr>
              <a:t>IT network</a:t>
            </a:r>
          </a:p>
        </p:txBody>
      </p:sp>
      <p:sp>
        <p:nvSpPr>
          <p:cNvPr id="17" name="TextBox 13"/>
          <p:cNvSpPr txBox="1"/>
          <p:nvPr/>
        </p:nvSpPr>
        <p:spPr>
          <a:xfrm>
            <a:off x="9519733" y="3536851"/>
            <a:ext cx="7913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9000</a:t>
            </a:r>
            <a:b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optical </a:t>
            </a:r>
          </a:p>
          <a:p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fibers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212" y="4345270"/>
            <a:ext cx="2197223" cy="161121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87251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 for online processing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2580" y="1432057"/>
            <a:ext cx="5613019" cy="469410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Message-based multi-processing </a:t>
            </a:r>
          </a:p>
          <a:p>
            <a:pPr lvl="1"/>
            <a:r>
              <a:rPr lang="en-GB" dirty="0"/>
              <a:t>Ease of development</a:t>
            </a:r>
          </a:p>
          <a:p>
            <a:pPr lvl="1"/>
            <a:r>
              <a:rPr lang="en-GB" dirty="0"/>
              <a:t>Ease to scale </a:t>
            </a:r>
            <a:r>
              <a:rPr lang="en-GB" dirty="0" smtClean="0"/>
              <a:t>horizontally</a:t>
            </a:r>
            <a:endParaRPr lang="en-GB" dirty="0"/>
          </a:p>
          <a:p>
            <a:pPr lvl="1"/>
            <a:r>
              <a:rPr lang="en-GB" dirty="0"/>
              <a:t>Possibility to extend with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different </a:t>
            </a:r>
            <a:r>
              <a:rPr lang="en-GB" dirty="0"/>
              <a:t>hardware</a:t>
            </a:r>
          </a:p>
          <a:p>
            <a:pPr lvl="1"/>
            <a:r>
              <a:rPr lang="en-GB" dirty="0"/>
              <a:t>Multi-threading </a:t>
            </a:r>
            <a:r>
              <a:rPr lang="en-GB" dirty="0" smtClean="0"/>
              <a:t>possible </a:t>
            </a:r>
            <a:br>
              <a:rPr lang="en-GB" dirty="0" smtClean="0"/>
            </a:br>
            <a:r>
              <a:rPr lang="en-GB" dirty="0" smtClean="0"/>
              <a:t>within processes</a:t>
            </a:r>
            <a:endParaRPr lang="en-GB" dirty="0"/>
          </a:p>
          <a:p>
            <a:r>
              <a:rPr lang="en-GB" dirty="0"/>
              <a:t>ALFA : ALICE-FAIR concurrency framework </a:t>
            </a:r>
          </a:p>
          <a:p>
            <a:pPr lvl="1"/>
            <a:r>
              <a:rPr lang="en-GB" dirty="0" smtClean="0"/>
              <a:t>Data transport </a:t>
            </a:r>
            <a:r>
              <a:rPr lang="en-GB" dirty="0"/>
              <a:t>layer</a:t>
            </a:r>
          </a:p>
          <a:p>
            <a:pPr lvl="1"/>
            <a:r>
              <a:rPr lang="en-GB" dirty="0" err="1"/>
              <a:t>ZeroMQ</a:t>
            </a:r>
            <a:endParaRPr lang="en-GB" dirty="0"/>
          </a:p>
          <a:p>
            <a:pPr lvl="1"/>
            <a:r>
              <a:rPr lang="en-GB" dirty="0" smtClean="0"/>
              <a:t>Multi-process</a:t>
            </a:r>
            <a:endParaRPr lang="en-GB" dirty="0"/>
          </a:p>
          <a:p>
            <a:pPr lvl="1"/>
            <a:r>
              <a:rPr lang="en-GB" dirty="0" smtClean="0"/>
              <a:t>First version available, development ongoing</a:t>
            </a:r>
          </a:p>
          <a:p>
            <a:r>
              <a:rPr lang="en-GB" dirty="0" smtClean="0"/>
              <a:t>AliceO2</a:t>
            </a:r>
          </a:p>
          <a:p>
            <a:pPr lvl="1"/>
            <a:r>
              <a:rPr lang="en-GB" dirty="0" smtClean="0"/>
              <a:t>Prototyping</a:t>
            </a:r>
          </a:p>
          <a:p>
            <a:pPr lvl="1"/>
            <a:r>
              <a:rPr lang="en-GB" dirty="0"/>
              <a:t>Steady started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Design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pSp>
        <p:nvGrpSpPr>
          <p:cNvPr id="14" name="Grouper 13"/>
          <p:cNvGrpSpPr/>
          <p:nvPr/>
        </p:nvGrpSpPr>
        <p:grpSpPr>
          <a:xfrm>
            <a:off x="6155775" y="4457101"/>
            <a:ext cx="4364556" cy="1842395"/>
            <a:chOff x="5266683" y="5311440"/>
            <a:chExt cx="3539803" cy="1534132"/>
          </a:xfrm>
        </p:grpSpPr>
        <p:sp>
          <p:nvSpPr>
            <p:cNvPr id="7" name="Rectangle 3"/>
            <p:cNvSpPr/>
            <p:nvPr/>
          </p:nvSpPr>
          <p:spPr>
            <a:xfrm flipH="1">
              <a:off x="5266685" y="6505471"/>
              <a:ext cx="3539801" cy="340101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E4BD"/>
            </a:solidFill>
            <a:ln w="9525" cap="flat" cmpd="sng" algn="ctr">
              <a:solidFill>
                <a:srgbClr val="77933C"/>
              </a:solidFill>
              <a:prstDash val="solid"/>
            </a:ln>
            <a:effectLst/>
          </p:spPr>
          <p:txBody>
            <a:bodyPr lIns="180000" tIns="36000" rIns="91429" bIns="36000" anchor="ctr" anchorCtr="0"/>
            <a:lstStyle/>
            <a:p>
              <a:pPr algn="ctr" defTabSz="640080">
                <a:defRPr/>
              </a:pPr>
              <a:r>
                <a:rPr lang="en-GB" sz="1200" kern="0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Calibri"/>
                  <a:cs typeface="Calibri"/>
                </a:rPr>
                <a:t>Libraries and tools</a:t>
              </a:r>
            </a:p>
          </p:txBody>
        </p:sp>
        <p:sp>
          <p:nvSpPr>
            <p:cNvPr id="8" name="Rectangle 3"/>
            <p:cNvSpPr/>
            <p:nvPr/>
          </p:nvSpPr>
          <p:spPr>
            <a:xfrm flipH="1">
              <a:off x="5635432" y="6112021"/>
              <a:ext cx="2802306" cy="340101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EADA"/>
            </a:solidFill>
            <a:ln w="9525" cap="flat" cmpd="sng" algn="ctr">
              <a:solidFill>
                <a:srgbClr val="DCA87D"/>
              </a:solidFill>
              <a:prstDash val="solid"/>
            </a:ln>
            <a:effectLst/>
          </p:spPr>
          <p:txBody>
            <a:bodyPr lIns="180000" tIns="36000" rIns="91429" bIns="36000" anchor="ctr" anchorCtr="0"/>
            <a:lstStyle/>
            <a:p>
              <a:pPr algn="ctr" defTabSz="640080"/>
              <a:r>
                <a:rPr lang="en-GB" sz="1200" kern="0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Calibri"/>
                  <a:cs typeface="Calibri"/>
                </a:rPr>
                <a:t>ALFA</a:t>
              </a:r>
            </a:p>
          </p:txBody>
        </p:sp>
        <p:sp>
          <p:nvSpPr>
            <p:cNvPr id="9" name="Rectangle 3"/>
            <p:cNvSpPr/>
            <p:nvPr/>
          </p:nvSpPr>
          <p:spPr>
            <a:xfrm flipH="1">
              <a:off x="6561645" y="5325123"/>
              <a:ext cx="433275" cy="340101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lIns="0" tIns="0" rIns="0" bIns="0" spcCol="0" rtlCol="0" anchor="ctr"/>
            <a:lstStyle/>
            <a:p>
              <a:pPr algn="ctr"/>
              <a:r>
                <a:rPr lang="en-GB" sz="1100" dirty="0" err="1">
                  <a:solidFill>
                    <a:srgbClr val="404040"/>
                  </a:solidFill>
                  <a:latin typeface="+mj-lt"/>
                </a:rPr>
                <a:t>Cbm</a:t>
              </a:r>
              <a:endParaRPr lang="en-GB" sz="1100" dirty="0">
                <a:solidFill>
                  <a:srgbClr val="404040"/>
                </a:solidFill>
                <a:latin typeface="+mj-lt"/>
              </a:endParaRPr>
            </a:p>
          </p:txBody>
        </p:sp>
        <p:sp>
          <p:nvSpPr>
            <p:cNvPr id="10" name="Rectangle 3"/>
            <p:cNvSpPr/>
            <p:nvPr/>
          </p:nvSpPr>
          <p:spPr>
            <a:xfrm flipH="1">
              <a:off x="7060041" y="5325123"/>
              <a:ext cx="1746437" cy="1127000"/>
            </a:xfrm>
            <a:custGeom>
              <a:avLst/>
              <a:gdLst/>
              <a:ahLst/>
              <a:cxnLst/>
              <a:rect l="l" t="t" r="r" b="b"/>
              <a:pathLst>
                <a:path w="1746437" h="1127000">
                  <a:moveTo>
                    <a:pt x="1746437" y="0"/>
                  </a:moveTo>
                  <a:lnTo>
                    <a:pt x="2" y="0"/>
                  </a:lnTo>
                  <a:lnTo>
                    <a:pt x="2" y="257957"/>
                  </a:lnTo>
                  <a:lnTo>
                    <a:pt x="0" y="257957"/>
                  </a:lnTo>
                  <a:lnTo>
                    <a:pt x="0" y="596719"/>
                  </a:lnTo>
                  <a:lnTo>
                    <a:pt x="0" y="733551"/>
                  </a:lnTo>
                  <a:lnTo>
                    <a:pt x="0" y="1127000"/>
                  </a:lnTo>
                  <a:lnTo>
                    <a:pt x="203641" y="1127000"/>
                  </a:lnTo>
                  <a:lnTo>
                    <a:pt x="305536" y="1127000"/>
                  </a:lnTo>
                  <a:lnTo>
                    <a:pt x="305536" y="733551"/>
                  </a:lnTo>
                  <a:lnTo>
                    <a:pt x="453227" y="733551"/>
                  </a:lnTo>
                  <a:lnTo>
                    <a:pt x="680006" y="733551"/>
                  </a:lnTo>
                  <a:lnTo>
                    <a:pt x="680006" y="340102"/>
                  </a:lnTo>
                  <a:lnTo>
                    <a:pt x="1164008" y="340102"/>
                  </a:lnTo>
                  <a:lnTo>
                    <a:pt x="1746437" y="34010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mpd="sng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91425" tIns="45713" rIns="91425" bIns="45713" spcCol="0" rtlCol="0" anchor="ctr"/>
            <a:lstStyle/>
            <a:p>
              <a:pPr algn="ctr"/>
              <a:r>
                <a:rPr lang="en-GB" sz="1200" dirty="0">
                  <a:solidFill>
                    <a:srgbClr val="404040"/>
                  </a:solidFill>
                </a:rPr>
                <a:t>AliceO2</a:t>
              </a:r>
            </a:p>
            <a:p>
              <a:pPr algn="ctr"/>
              <a:endParaRPr lang="en-GB" sz="1200" dirty="0">
                <a:solidFill>
                  <a:srgbClr val="404040"/>
                </a:solidFill>
              </a:endParaRPr>
            </a:p>
            <a:p>
              <a:pPr algn="ctr"/>
              <a:endParaRPr lang="en-GB" sz="1200" dirty="0">
                <a:solidFill>
                  <a:srgbClr val="404040"/>
                </a:solidFill>
              </a:endParaRPr>
            </a:p>
            <a:p>
              <a:pPr algn="ctr"/>
              <a:endParaRPr lang="en-GB" sz="1200" dirty="0">
                <a:solidFill>
                  <a:srgbClr val="404040"/>
                </a:solidFill>
              </a:endParaRPr>
            </a:p>
            <a:p>
              <a:pPr algn="ctr"/>
              <a:endParaRPr lang="en-GB" sz="1200" dirty="0">
                <a:solidFill>
                  <a:srgbClr val="404040"/>
                </a:solidFill>
              </a:endParaRPr>
            </a:p>
            <a:p>
              <a:pPr algn="ctr"/>
              <a:endParaRPr lang="en-GB" sz="1200" dirty="0">
                <a:solidFill>
                  <a:srgbClr val="404040"/>
                </a:solidFill>
              </a:endParaRPr>
            </a:p>
          </p:txBody>
        </p:sp>
        <p:sp>
          <p:nvSpPr>
            <p:cNvPr id="11" name="Rectangle 3"/>
            <p:cNvSpPr/>
            <p:nvPr/>
          </p:nvSpPr>
          <p:spPr>
            <a:xfrm flipH="1">
              <a:off x="5266683" y="5325123"/>
              <a:ext cx="409454" cy="340101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lIns="0" tIns="0" rIns="0" bIns="0" spcCol="0" rtlCol="0" anchor="ctr"/>
            <a:lstStyle/>
            <a:p>
              <a:pPr algn="ctr"/>
              <a:r>
                <a:rPr lang="en-GB" sz="1100" dirty="0">
                  <a:solidFill>
                    <a:srgbClr val="404040"/>
                  </a:solidFill>
                  <a:latin typeface="+mj-lt"/>
                </a:rPr>
                <a:t>Panda</a:t>
              </a:r>
            </a:p>
          </p:txBody>
        </p:sp>
        <p:sp>
          <p:nvSpPr>
            <p:cNvPr id="12" name="Rectangle 3"/>
            <p:cNvSpPr/>
            <p:nvPr/>
          </p:nvSpPr>
          <p:spPr>
            <a:xfrm flipH="1">
              <a:off x="5266685" y="5718571"/>
              <a:ext cx="2802808" cy="733550"/>
            </a:xfrm>
            <a:custGeom>
              <a:avLst/>
              <a:gdLst/>
              <a:ahLst/>
              <a:cxnLst/>
              <a:rect l="l" t="t" r="r" b="b"/>
              <a:pathLst>
                <a:path w="2802808" h="733550">
                  <a:moveTo>
                    <a:pt x="2802808" y="0"/>
                  </a:moveTo>
                  <a:lnTo>
                    <a:pt x="0" y="0"/>
                  </a:lnTo>
                  <a:lnTo>
                    <a:pt x="0" y="340101"/>
                  </a:lnTo>
                  <a:lnTo>
                    <a:pt x="1868082" y="340101"/>
                  </a:lnTo>
                  <a:lnTo>
                    <a:pt x="2493460" y="340101"/>
                  </a:lnTo>
                  <a:lnTo>
                    <a:pt x="2493460" y="733550"/>
                  </a:lnTo>
                  <a:lnTo>
                    <a:pt x="2699642" y="733550"/>
                  </a:lnTo>
                  <a:lnTo>
                    <a:pt x="2802808" y="733550"/>
                  </a:lnTo>
                  <a:lnTo>
                    <a:pt x="2802808" y="340101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lIns="180000" tIns="36000" rIns="91429" bIns="36000" anchor="ctr" anchorCtr="0"/>
            <a:lstStyle/>
            <a:p>
              <a:pPr algn="ctr" defTabSz="640080"/>
              <a:r>
                <a:rPr lang="en-GB" sz="1200" kern="0" dirty="0" err="1">
                  <a:solidFill>
                    <a:schemeClr val="tx1">
                      <a:lumMod val="90000"/>
                      <a:lumOff val="10000"/>
                    </a:schemeClr>
                  </a:solidFill>
                  <a:latin typeface="Calibri"/>
                  <a:cs typeface="Calibri"/>
                </a:rPr>
                <a:t>FairRoot</a:t>
              </a:r>
              <a:endParaRPr lang="en-GB" sz="12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endParaRPr>
            </a:p>
            <a:p>
              <a:pPr algn="ctr" defTabSz="640080"/>
              <a:endParaRPr lang="en-GB" sz="12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endParaRPr>
            </a:p>
            <a:p>
              <a:pPr algn="ctr" defTabSz="640080"/>
              <a:endParaRPr lang="en-GB" sz="12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676137" y="5311440"/>
              <a:ext cx="820616" cy="307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  . . . . . . .</a:t>
              </a:r>
              <a:endParaRPr lang="fr-FR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6387231" y="3146829"/>
            <a:ext cx="3807354" cy="785900"/>
          </a:xfrm>
          <a:prstGeom prst="rect">
            <a:avLst/>
          </a:prstGeom>
          <a:solidFill>
            <a:srgbClr val="D7E4BD"/>
          </a:solidFill>
          <a:ln w="9525" cap="flat" cmpd="sng" algn="ctr">
            <a:solidFill>
              <a:srgbClr val="77933C"/>
            </a:solidFill>
            <a:prstDash val="solid"/>
          </a:ln>
          <a:effectLst/>
        </p:spPr>
        <p:txBody>
          <a:bodyPr lIns="90000" tIns="46800" rIns="90000" bIns="46800" anchor="t" anchorCtr="0"/>
          <a:lstStyle/>
          <a:p>
            <a:pPr defTabSz="640080"/>
            <a:r>
              <a:rPr lang="en-GB" sz="12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EPN m</a:t>
            </a:r>
          </a:p>
          <a:p>
            <a:pPr defTabSz="640080"/>
            <a:endParaRPr lang="en-GB" sz="1200" kern="0" dirty="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  <a:p>
            <a:pPr defTabSz="640080"/>
            <a:endParaRPr lang="en-GB" sz="1200" kern="0" dirty="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93735" y="1458376"/>
            <a:ext cx="3807354" cy="1577561"/>
          </a:xfrm>
          <a:prstGeom prst="rect">
            <a:avLst/>
          </a:prstGeom>
          <a:solidFill>
            <a:srgbClr val="D7E4BD"/>
          </a:solidFill>
          <a:ln w="9525" cap="flat" cmpd="sng" algn="ctr">
            <a:solidFill>
              <a:srgbClr val="77933C"/>
            </a:solidFill>
            <a:prstDash val="solid"/>
          </a:ln>
          <a:effectLst/>
        </p:spPr>
        <p:txBody>
          <a:bodyPr lIns="90000" tIns="46800" rIns="90000" bIns="46800" anchor="t" anchorCtr="0"/>
          <a:lstStyle/>
          <a:p>
            <a:pPr defTabSz="640080"/>
            <a:r>
              <a:rPr lang="en-GB" sz="12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EPN 1</a:t>
            </a:r>
          </a:p>
          <a:p>
            <a:pPr defTabSz="640080"/>
            <a:endParaRPr lang="en-GB" sz="1200" kern="0" dirty="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  <a:p>
            <a:pPr defTabSz="640080"/>
            <a:endParaRPr lang="en-GB" sz="1200" kern="0" dirty="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  <a:p>
            <a:pPr defTabSz="640080"/>
            <a:endParaRPr lang="en-GB" sz="1200" kern="0" dirty="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  <a:p>
            <a:pPr defTabSz="640080"/>
            <a:endParaRPr lang="en-GB" sz="1200" kern="0" dirty="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9" name="Rounded Rectangle 9"/>
          <p:cNvSpPr/>
          <p:nvPr/>
        </p:nvSpPr>
        <p:spPr>
          <a:xfrm>
            <a:off x="6549774" y="2391824"/>
            <a:ext cx="525332" cy="42063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algn="ctr" defTabSz="640080"/>
            <a:endParaRPr lang="en-GB" sz="1200" kern="0" dirty="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0" name="Rounded Rectangle 10"/>
          <p:cNvSpPr/>
          <p:nvPr/>
        </p:nvSpPr>
        <p:spPr>
          <a:xfrm>
            <a:off x="7451619" y="3308077"/>
            <a:ext cx="616936" cy="52559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0" tIns="0" rIns="36000" bIns="0" anchor="t" anchorCtr="0"/>
          <a:lstStyle/>
          <a:p>
            <a:pPr algn="r" defTabSz="640080"/>
            <a:r>
              <a:rPr lang="en-GB" sz="12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n</a:t>
            </a:r>
          </a:p>
        </p:txBody>
      </p:sp>
      <p:sp>
        <p:nvSpPr>
          <p:cNvPr id="21" name="Rounded Rectangle 11"/>
          <p:cNvSpPr/>
          <p:nvPr/>
        </p:nvSpPr>
        <p:spPr>
          <a:xfrm>
            <a:off x="7443815" y="2341179"/>
            <a:ext cx="616936" cy="52559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0" tIns="0" rIns="36000" bIns="0" anchor="t" anchorCtr="0"/>
          <a:lstStyle/>
          <a:p>
            <a:pPr algn="r" defTabSz="640080"/>
            <a:r>
              <a:rPr lang="en-GB" sz="12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22" name="Rounded Rectangle 12"/>
          <p:cNvSpPr/>
          <p:nvPr/>
        </p:nvSpPr>
        <p:spPr>
          <a:xfrm>
            <a:off x="7443815" y="1563743"/>
            <a:ext cx="616936" cy="52559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0" tIns="0" rIns="36000" bIns="0" anchor="t" anchorCtr="0"/>
          <a:lstStyle/>
          <a:p>
            <a:pPr algn="r" defTabSz="640080"/>
            <a:r>
              <a:rPr lang="en-GB" sz="12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23" name="Rounded Rectangle 13"/>
          <p:cNvSpPr/>
          <p:nvPr/>
        </p:nvSpPr>
        <p:spPr>
          <a:xfrm>
            <a:off x="8521065" y="2402391"/>
            <a:ext cx="525332" cy="42063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algn="ctr" defTabSz="640080"/>
            <a:endParaRPr lang="en-GB" sz="1200" kern="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4" name="TextBox 14"/>
          <p:cNvSpPr txBox="1"/>
          <p:nvPr/>
        </p:nvSpPr>
        <p:spPr>
          <a:xfrm>
            <a:off x="7600082" y="2932535"/>
            <a:ext cx="277640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050" dirty="0"/>
              <a:t>…</a:t>
            </a:r>
          </a:p>
        </p:txBody>
      </p:sp>
      <p:sp>
        <p:nvSpPr>
          <p:cNvPr id="31" name="Rounded Rectangle 21"/>
          <p:cNvSpPr/>
          <p:nvPr/>
        </p:nvSpPr>
        <p:spPr>
          <a:xfrm>
            <a:off x="9483303" y="2403852"/>
            <a:ext cx="525332" cy="42063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algn="ctr" defTabSz="640080"/>
            <a:endParaRPr lang="en-GB" sz="1200" kern="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33" name="Picture 2" descr="Résultat de recherche d'images pour &quot;gpu image&quot;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2442" y1="76293" x2="12442" y2="76293"/>
                        <a14:foregroundMark x1="10599" y1="90517" x2="10599" y2="90517"/>
                        <a14:foregroundMark x1="11521" y1="94828" x2="11521" y2="94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4261" y="1466057"/>
            <a:ext cx="491525" cy="772680"/>
          </a:xfrm>
          <a:prstGeom prst="rect">
            <a:avLst/>
          </a:prstGeom>
          <a:noFill/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Arrow Connector 24"/>
          <p:cNvCxnSpPr/>
          <p:nvPr/>
        </p:nvCxnSpPr>
        <p:spPr>
          <a:xfrm>
            <a:off x="6155776" y="2602140"/>
            <a:ext cx="393999" cy="0"/>
          </a:xfrm>
          <a:prstGeom prst="straightConnector1">
            <a:avLst/>
          </a:prstGeom>
          <a:ln w="22225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1" name="Connecteur droit avec flèche 300"/>
          <p:cNvCxnSpPr>
            <a:stCxn id="19" idx="3"/>
            <a:endCxn id="22" idx="1"/>
          </p:cNvCxnSpPr>
          <p:nvPr/>
        </p:nvCxnSpPr>
        <p:spPr>
          <a:xfrm flipV="1">
            <a:off x="7075107" y="1826539"/>
            <a:ext cx="368709" cy="775600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4" name="Connecteur droit avec flèche 303"/>
          <p:cNvCxnSpPr>
            <a:stCxn id="19" idx="3"/>
            <a:endCxn id="21" idx="1"/>
          </p:cNvCxnSpPr>
          <p:nvPr/>
        </p:nvCxnSpPr>
        <p:spPr>
          <a:xfrm>
            <a:off x="7075107" y="2602139"/>
            <a:ext cx="368709" cy="1836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7" name="Connecteur droit avec flèche 306"/>
          <p:cNvCxnSpPr>
            <a:stCxn id="19" idx="3"/>
            <a:endCxn id="20" idx="1"/>
          </p:cNvCxnSpPr>
          <p:nvPr/>
        </p:nvCxnSpPr>
        <p:spPr>
          <a:xfrm>
            <a:off x="7075107" y="2602139"/>
            <a:ext cx="376513" cy="968734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2" name="Connecteur droit 311"/>
          <p:cNvCxnSpPr>
            <a:stCxn id="22" idx="1"/>
          </p:cNvCxnSpPr>
          <p:nvPr/>
        </p:nvCxnSpPr>
        <p:spPr>
          <a:xfrm flipV="1">
            <a:off x="7443816" y="1654833"/>
            <a:ext cx="155835" cy="17170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" name="Connecteur droit 313"/>
          <p:cNvCxnSpPr>
            <a:stCxn id="22" idx="1"/>
          </p:cNvCxnSpPr>
          <p:nvPr/>
        </p:nvCxnSpPr>
        <p:spPr>
          <a:xfrm flipV="1">
            <a:off x="7443815" y="1824873"/>
            <a:ext cx="154350" cy="166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7" name="Connecteur droit 316"/>
          <p:cNvCxnSpPr>
            <a:stCxn id="22" idx="1"/>
          </p:cNvCxnSpPr>
          <p:nvPr/>
        </p:nvCxnSpPr>
        <p:spPr>
          <a:xfrm>
            <a:off x="7443815" y="1826539"/>
            <a:ext cx="154350" cy="186818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6" name="Connecteur droit 335"/>
          <p:cNvCxnSpPr>
            <a:endCxn id="22" idx="3"/>
          </p:cNvCxnSpPr>
          <p:nvPr/>
        </p:nvCxnSpPr>
        <p:spPr>
          <a:xfrm>
            <a:off x="7911349" y="1824873"/>
            <a:ext cx="149402" cy="166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9" name="Connecteur droit avec flèche 338"/>
          <p:cNvCxnSpPr>
            <a:stCxn id="22" idx="3"/>
            <a:endCxn id="23" idx="1"/>
          </p:cNvCxnSpPr>
          <p:nvPr/>
        </p:nvCxnSpPr>
        <p:spPr>
          <a:xfrm>
            <a:off x="8060751" y="1826540"/>
            <a:ext cx="460314" cy="786167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3" name="Connecteur droit avec flèche 342"/>
          <p:cNvCxnSpPr>
            <a:stCxn id="21" idx="3"/>
            <a:endCxn id="23" idx="1"/>
          </p:cNvCxnSpPr>
          <p:nvPr/>
        </p:nvCxnSpPr>
        <p:spPr>
          <a:xfrm>
            <a:off x="8060751" y="2603976"/>
            <a:ext cx="460314" cy="8731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6" name="Connecteur droit avec flèche 345"/>
          <p:cNvCxnSpPr>
            <a:stCxn id="20" idx="3"/>
            <a:endCxn id="23" idx="1"/>
          </p:cNvCxnSpPr>
          <p:nvPr/>
        </p:nvCxnSpPr>
        <p:spPr>
          <a:xfrm flipV="1">
            <a:off x="8068555" y="2612707"/>
            <a:ext cx="452510" cy="958167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0" name="Connecteur droit avec flèche 349"/>
          <p:cNvCxnSpPr>
            <a:stCxn id="23" idx="3"/>
            <a:endCxn id="31" idx="1"/>
          </p:cNvCxnSpPr>
          <p:nvPr/>
        </p:nvCxnSpPr>
        <p:spPr>
          <a:xfrm>
            <a:off x="9046397" y="2612707"/>
            <a:ext cx="436906" cy="1461"/>
          </a:xfrm>
          <a:prstGeom prst="straightConnector1">
            <a:avLst/>
          </a:prstGeom>
          <a:ln w="22225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3" name="Connecteur droit avec flèche 352"/>
          <p:cNvCxnSpPr>
            <a:stCxn id="31" idx="0"/>
          </p:cNvCxnSpPr>
          <p:nvPr/>
        </p:nvCxnSpPr>
        <p:spPr>
          <a:xfrm flipV="1">
            <a:off x="9745969" y="2072764"/>
            <a:ext cx="0" cy="331088"/>
          </a:xfrm>
          <a:prstGeom prst="straightConnector1">
            <a:avLst/>
          </a:prstGeom>
          <a:ln w="222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6" name="Connecteur droit avec flèche 355"/>
          <p:cNvCxnSpPr/>
          <p:nvPr/>
        </p:nvCxnSpPr>
        <p:spPr>
          <a:xfrm>
            <a:off x="10008635" y="2618714"/>
            <a:ext cx="436906" cy="1461"/>
          </a:xfrm>
          <a:prstGeom prst="straightConnector1">
            <a:avLst/>
          </a:prstGeom>
          <a:ln w="22225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5" name="Connecteur droit 394"/>
          <p:cNvCxnSpPr/>
          <p:nvPr/>
        </p:nvCxnSpPr>
        <p:spPr>
          <a:xfrm flipH="1" flipV="1">
            <a:off x="7759164" y="1652891"/>
            <a:ext cx="108696" cy="12880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triangle" w="sm" len="sm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6" name="Connecteur droit 395"/>
          <p:cNvCxnSpPr/>
          <p:nvPr/>
        </p:nvCxnSpPr>
        <p:spPr>
          <a:xfrm flipH="1" flipV="1">
            <a:off x="7752813" y="1826106"/>
            <a:ext cx="154350" cy="166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triangle" w="sm" len="sm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7" name="Connecteur droit 396"/>
          <p:cNvCxnSpPr/>
          <p:nvPr/>
        </p:nvCxnSpPr>
        <p:spPr>
          <a:xfrm flipH="1">
            <a:off x="7755988" y="1868534"/>
            <a:ext cx="112558" cy="14605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triangle" w="sm" len="sm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1" name="Connecteur droit 400"/>
          <p:cNvCxnSpPr/>
          <p:nvPr/>
        </p:nvCxnSpPr>
        <p:spPr>
          <a:xfrm flipH="1">
            <a:off x="7597421" y="1824872"/>
            <a:ext cx="16251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sm" len="sm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2" name="Connecteur droit 401"/>
          <p:cNvCxnSpPr/>
          <p:nvPr/>
        </p:nvCxnSpPr>
        <p:spPr>
          <a:xfrm flipH="1">
            <a:off x="7604721" y="2011672"/>
            <a:ext cx="1584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sm" len="sm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4" name="TextBox 14"/>
          <p:cNvSpPr txBox="1"/>
          <p:nvPr/>
        </p:nvSpPr>
        <p:spPr>
          <a:xfrm>
            <a:off x="7594405" y="2047572"/>
            <a:ext cx="277640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050" dirty="0"/>
              <a:t>…</a:t>
            </a:r>
          </a:p>
        </p:txBody>
      </p:sp>
      <p:cxnSp>
        <p:nvCxnSpPr>
          <p:cNvPr id="411" name="Connecteur droit 410"/>
          <p:cNvCxnSpPr/>
          <p:nvPr/>
        </p:nvCxnSpPr>
        <p:spPr>
          <a:xfrm flipH="1">
            <a:off x="7604710" y="1654832"/>
            <a:ext cx="1584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sm" len="sm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22" name="Grouper 421"/>
          <p:cNvGrpSpPr/>
          <p:nvPr/>
        </p:nvGrpSpPr>
        <p:grpSpPr>
          <a:xfrm>
            <a:off x="7443458" y="2432473"/>
            <a:ext cx="616936" cy="361699"/>
            <a:chOff x="6072215" y="1805291"/>
            <a:chExt cx="616936" cy="361699"/>
          </a:xfrm>
        </p:grpSpPr>
        <p:cxnSp>
          <p:nvCxnSpPr>
            <p:cNvPr id="412" name="Connecteur droit 411"/>
            <p:cNvCxnSpPr/>
            <p:nvPr/>
          </p:nvCxnSpPr>
          <p:spPr>
            <a:xfrm flipV="1">
              <a:off x="6072215" y="1807232"/>
              <a:ext cx="155835" cy="171707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Connecteur droit 412"/>
            <p:cNvCxnSpPr/>
            <p:nvPr/>
          </p:nvCxnSpPr>
          <p:spPr>
            <a:xfrm flipV="1">
              <a:off x="6072215" y="1977272"/>
              <a:ext cx="154350" cy="1667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Connecteur droit 413"/>
            <p:cNvCxnSpPr/>
            <p:nvPr/>
          </p:nvCxnSpPr>
          <p:spPr>
            <a:xfrm>
              <a:off x="6072215" y="1978939"/>
              <a:ext cx="154350" cy="186818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Connecteur droit 414"/>
            <p:cNvCxnSpPr/>
            <p:nvPr/>
          </p:nvCxnSpPr>
          <p:spPr>
            <a:xfrm>
              <a:off x="6539749" y="1977272"/>
              <a:ext cx="149402" cy="1667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Connecteur droit 415"/>
            <p:cNvCxnSpPr/>
            <p:nvPr/>
          </p:nvCxnSpPr>
          <p:spPr>
            <a:xfrm flipH="1" flipV="1">
              <a:off x="6387564" y="1805291"/>
              <a:ext cx="108696" cy="12880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triangl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Connecteur droit 416"/>
            <p:cNvCxnSpPr/>
            <p:nvPr/>
          </p:nvCxnSpPr>
          <p:spPr>
            <a:xfrm flipH="1" flipV="1">
              <a:off x="6381213" y="1978505"/>
              <a:ext cx="154350" cy="1667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triangl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Connecteur droit 417"/>
            <p:cNvCxnSpPr/>
            <p:nvPr/>
          </p:nvCxnSpPr>
          <p:spPr>
            <a:xfrm flipH="1">
              <a:off x="6384388" y="2020933"/>
              <a:ext cx="112558" cy="146057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triangl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Connecteur droit 418"/>
            <p:cNvCxnSpPr/>
            <p:nvPr/>
          </p:nvCxnSpPr>
          <p:spPr>
            <a:xfrm flipH="1">
              <a:off x="6225821" y="1977272"/>
              <a:ext cx="162514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non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Connecteur droit 419"/>
            <p:cNvCxnSpPr/>
            <p:nvPr/>
          </p:nvCxnSpPr>
          <p:spPr>
            <a:xfrm flipH="1">
              <a:off x="6233121" y="2164072"/>
              <a:ext cx="158400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non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Connecteur droit 420"/>
            <p:cNvCxnSpPr/>
            <p:nvPr/>
          </p:nvCxnSpPr>
          <p:spPr>
            <a:xfrm flipH="1">
              <a:off x="6233110" y="1807232"/>
              <a:ext cx="158400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non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0" name="Grouper 439"/>
          <p:cNvGrpSpPr/>
          <p:nvPr/>
        </p:nvGrpSpPr>
        <p:grpSpPr>
          <a:xfrm>
            <a:off x="7451619" y="3397055"/>
            <a:ext cx="616936" cy="361699"/>
            <a:chOff x="6072215" y="1805291"/>
            <a:chExt cx="616936" cy="361699"/>
          </a:xfrm>
        </p:grpSpPr>
        <p:cxnSp>
          <p:nvCxnSpPr>
            <p:cNvPr id="441" name="Connecteur droit 440"/>
            <p:cNvCxnSpPr/>
            <p:nvPr/>
          </p:nvCxnSpPr>
          <p:spPr>
            <a:xfrm flipV="1">
              <a:off x="6072215" y="1807232"/>
              <a:ext cx="155835" cy="171707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Connecteur droit 441"/>
            <p:cNvCxnSpPr/>
            <p:nvPr/>
          </p:nvCxnSpPr>
          <p:spPr>
            <a:xfrm flipV="1">
              <a:off x="6072215" y="1977272"/>
              <a:ext cx="154350" cy="1667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Connecteur droit 442"/>
            <p:cNvCxnSpPr/>
            <p:nvPr/>
          </p:nvCxnSpPr>
          <p:spPr>
            <a:xfrm>
              <a:off x="6072215" y="1978939"/>
              <a:ext cx="154350" cy="186818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Connecteur droit 443"/>
            <p:cNvCxnSpPr/>
            <p:nvPr/>
          </p:nvCxnSpPr>
          <p:spPr>
            <a:xfrm>
              <a:off x="6539749" y="1977272"/>
              <a:ext cx="149402" cy="1667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Connecteur droit 444"/>
            <p:cNvCxnSpPr/>
            <p:nvPr/>
          </p:nvCxnSpPr>
          <p:spPr>
            <a:xfrm flipH="1" flipV="1">
              <a:off x="6387564" y="1805291"/>
              <a:ext cx="108696" cy="12880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triangl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Connecteur droit 445"/>
            <p:cNvCxnSpPr/>
            <p:nvPr/>
          </p:nvCxnSpPr>
          <p:spPr>
            <a:xfrm flipH="1" flipV="1">
              <a:off x="6381213" y="1978505"/>
              <a:ext cx="154350" cy="1667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triangl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Connecteur droit 446"/>
            <p:cNvCxnSpPr/>
            <p:nvPr/>
          </p:nvCxnSpPr>
          <p:spPr>
            <a:xfrm flipH="1">
              <a:off x="6384388" y="2020933"/>
              <a:ext cx="112558" cy="146057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triangl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Connecteur droit 447"/>
            <p:cNvCxnSpPr/>
            <p:nvPr/>
          </p:nvCxnSpPr>
          <p:spPr>
            <a:xfrm flipH="1">
              <a:off x="6225821" y="1977272"/>
              <a:ext cx="162514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non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Connecteur droit 448"/>
            <p:cNvCxnSpPr/>
            <p:nvPr/>
          </p:nvCxnSpPr>
          <p:spPr>
            <a:xfrm flipH="1">
              <a:off x="6233121" y="2164072"/>
              <a:ext cx="158400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non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Connecteur droit 449"/>
            <p:cNvCxnSpPr/>
            <p:nvPr/>
          </p:nvCxnSpPr>
          <p:spPr>
            <a:xfrm flipH="1">
              <a:off x="6233110" y="1807232"/>
              <a:ext cx="158400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none" w="sm" len="sm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16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Quality Control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32057"/>
            <a:ext cx="10972800" cy="4891470"/>
          </a:xfrm>
        </p:spPr>
        <p:txBody>
          <a:bodyPr numCol="2">
            <a:normAutofit fontScale="92500" lnSpcReduction="20000"/>
          </a:bodyPr>
          <a:lstStyle/>
          <a:p>
            <a:r>
              <a:rPr lang="en-GB" dirty="0"/>
              <a:t>Run 3 Data Quality Control (QC) </a:t>
            </a:r>
            <a:r>
              <a:rPr lang="en-GB" dirty="0" smtClean="0"/>
              <a:t>combines</a:t>
            </a:r>
            <a:endParaRPr lang="en-GB" dirty="0"/>
          </a:p>
          <a:p>
            <a:pPr lvl="1"/>
            <a:r>
              <a:rPr lang="en-GB" dirty="0" smtClean="0"/>
              <a:t>Data Quality Monitoring (online)</a:t>
            </a:r>
          </a:p>
          <a:p>
            <a:pPr lvl="2">
              <a:lnSpc>
                <a:spcPct val="102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Make sure to </a:t>
            </a:r>
            <a:r>
              <a:rPr lang="en-GB" b="1" dirty="0" smtClean="0"/>
              <a:t>record </a:t>
            </a:r>
            <a:r>
              <a:rPr lang="en-GB" dirty="0" smtClean="0"/>
              <a:t>and</a:t>
            </a:r>
            <a:r>
              <a:rPr lang="en-GB" b="1" dirty="0" smtClean="0"/>
              <a:t> reconstruct</a:t>
            </a:r>
            <a:r>
              <a:rPr lang="en-GB" dirty="0" smtClean="0"/>
              <a:t> </a:t>
            </a:r>
            <a:r>
              <a:rPr lang="en-GB" dirty="0"/>
              <a:t>high quality </a:t>
            </a:r>
            <a:r>
              <a:rPr lang="en-GB" dirty="0" smtClean="0"/>
              <a:t>data</a:t>
            </a:r>
          </a:p>
          <a:p>
            <a:pPr lvl="1"/>
            <a:r>
              <a:rPr lang="en-GB" dirty="0" smtClean="0"/>
              <a:t>Quality Assurance (offline)</a:t>
            </a:r>
          </a:p>
          <a:p>
            <a:pPr lvl="2">
              <a:lnSpc>
                <a:spcPct val="102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Make sure to </a:t>
            </a:r>
            <a:r>
              <a:rPr lang="en-GB" b="1" dirty="0" smtClean="0"/>
              <a:t>reconstruct</a:t>
            </a:r>
            <a:r>
              <a:rPr lang="en-GB" dirty="0" smtClean="0"/>
              <a:t> and </a:t>
            </a:r>
            <a:r>
              <a:rPr lang="en-GB" b="1" dirty="0" err="1" smtClean="0"/>
              <a:t>analyze</a:t>
            </a:r>
            <a:r>
              <a:rPr lang="en-GB" dirty="0" smtClean="0"/>
              <a:t> high quality data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Crucial because we do a </a:t>
            </a:r>
            <a:r>
              <a:rPr lang="en-GB" dirty="0" err="1" smtClean="0"/>
              <a:t>lossy</a:t>
            </a:r>
            <a:r>
              <a:rPr lang="en-GB" dirty="0" smtClean="0"/>
              <a:t> compression</a:t>
            </a:r>
          </a:p>
          <a:p>
            <a:pPr lvl="1"/>
            <a:r>
              <a:rPr lang="en-GB" dirty="0" smtClean="0"/>
              <a:t>Get feedback on the quality of the data and the processing</a:t>
            </a:r>
          </a:p>
          <a:p>
            <a:pPr lvl="1"/>
            <a:r>
              <a:rPr lang="en-GB" dirty="0" smtClean="0"/>
              <a:t>Identify and solve issues early</a:t>
            </a:r>
          </a:p>
          <a:p>
            <a:pPr lvl="2"/>
            <a:r>
              <a:rPr lang="en-GB" dirty="0" smtClean="0"/>
              <a:t>With or without human interventions</a:t>
            </a:r>
          </a:p>
          <a:p>
            <a:pPr lvl="1"/>
            <a:r>
              <a:rPr lang="en-GB" smtClean="0"/>
              <a:t>Help streamline the processing by identifying ”good” data</a:t>
            </a:r>
            <a:endParaRPr lang="en-GB" dirty="0" smtClean="0"/>
          </a:p>
          <a:p>
            <a:r>
              <a:rPr lang="en-GB" dirty="0" smtClean="0"/>
              <a:t>Without QC we are blind</a:t>
            </a:r>
          </a:p>
          <a:p>
            <a:endParaRPr lang="en-GB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9361368" y="6540131"/>
            <a:ext cx="2844800" cy="365125"/>
          </a:xfrm>
        </p:spPr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pSp>
        <p:nvGrpSpPr>
          <p:cNvPr id="27" name="Grouper 26"/>
          <p:cNvGrpSpPr/>
          <p:nvPr/>
        </p:nvGrpSpPr>
        <p:grpSpPr>
          <a:xfrm>
            <a:off x="989306" y="4426389"/>
            <a:ext cx="4136143" cy="1842742"/>
            <a:chOff x="1173239" y="4039008"/>
            <a:chExt cx="6320423" cy="2745673"/>
          </a:xfrm>
        </p:grpSpPr>
        <p:sp>
          <p:nvSpPr>
            <p:cNvPr id="17" name="Flèche vers le bas 16"/>
            <p:cNvSpPr/>
            <p:nvPr/>
          </p:nvSpPr>
          <p:spPr>
            <a:xfrm>
              <a:off x="1173239" y="4188431"/>
              <a:ext cx="1314960" cy="2166669"/>
            </a:xfrm>
            <a:prstGeom prst="downArrow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dirty="0" err="1" smtClean="0"/>
                <a:t>Dataflow</a:t>
              </a:r>
              <a:endParaRPr lang="fr-FR" dirty="0" smtClean="0"/>
            </a:p>
            <a:p>
              <a:pPr algn="ctr"/>
              <a:endParaRPr lang="fr-FR" dirty="0"/>
            </a:p>
          </p:txBody>
        </p:sp>
        <p:sp>
          <p:nvSpPr>
            <p:cNvPr id="18" name="Flèche vers la droite 17"/>
            <p:cNvSpPr/>
            <p:nvPr/>
          </p:nvSpPr>
          <p:spPr>
            <a:xfrm>
              <a:off x="1990142" y="4281956"/>
              <a:ext cx="2166544" cy="1014715"/>
            </a:xfrm>
            <a:prstGeom prst="rightArrow">
              <a:avLst/>
            </a:prstGeom>
            <a:ln w="19050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/>
                <a:t>Monitoring Object </a:t>
              </a:r>
              <a:r>
                <a:rPr lang="fr-FR" sz="1050" dirty="0" err="1" smtClean="0"/>
                <a:t>Generation</a:t>
              </a:r>
              <a:endParaRPr lang="fr-FR" sz="1050" dirty="0"/>
            </a:p>
          </p:txBody>
        </p:sp>
        <p:sp>
          <p:nvSpPr>
            <p:cNvPr id="19" name="Flèche vers la droite 18"/>
            <p:cNvSpPr/>
            <p:nvPr/>
          </p:nvSpPr>
          <p:spPr>
            <a:xfrm>
              <a:off x="4156686" y="4281956"/>
              <a:ext cx="2166544" cy="1014715"/>
            </a:xfrm>
            <a:prstGeom prst="rightArrow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err="1" smtClean="0"/>
                <a:t>Automatic</a:t>
              </a:r>
              <a:endParaRPr lang="fr-FR" sz="1050" dirty="0" smtClean="0"/>
            </a:p>
            <a:p>
              <a:pPr algn="ctr"/>
              <a:r>
                <a:rPr lang="fr-FR" sz="1050" dirty="0" err="1" smtClean="0"/>
                <a:t>Quality</a:t>
              </a:r>
              <a:r>
                <a:rPr lang="fr-FR" sz="1050" dirty="0" smtClean="0"/>
                <a:t> </a:t>
              </a:r>
              <a:r>
                <a:rPr lang="fr-FR" sz="1050" dirty="0" err="1" smtClean="0"/>
                <a:t>Assessment</a:t>
              </a:r>
              <a:endParaRPr lang="fr-FR" sz="1050" dirty="0"/>
            </a:p>
          </p:txBody>
        </p:sp>
        <p:sp>
          <p:nvSpPr>
            <p:cNvPr id="20" name="Cylindre 19"/>
            <p:cNvSpPr/>
            <p:nvPr/>
          </p:nvSpPr>
          <p:spPr>
            <a:xfrm>
              <a:off x="6323230" y="4039008"/>
              <a:ext cx="1170432" cy="1257663"/>
            </a:xfrm>
            <a:prstGeom prst="can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Storage</a:t>
              </a:r>
              <a:endParaRPr lang="fr-FR" dirty="0"/>
            </a:p>
          </p:txBody>
        </p:sp>
        <p:cxnSp>
          <p:nvCxnSpPr>
            <p:cNvPr id="21" name="Connecteur droit avec flèche 20"/>
            <p:cNvCxnSpPr/>
            <p:nvPr/>
          </p:nvCxnSpPr>
          <p:spPr>
            <a:xfrm flipH="1">
              <a:off x="5352022" y="5382381"/>
              <a:ext cx="1494167" cy="80311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/>
            <p:cNvCxnSpPr/>
            <p:nvPr/>
          </p:nvCxnSpPr>
          <p:spPr>
            <a:xfrm>
              <a:off x="2239170" y="5296671"/>
              <a:ext cx="2315961" cy="88882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er 22"/>
            <p:cNvGrpSpPr/>
            <p:nvPr/>
          </p:nvGrpSpPr>
          <p:grpSpPr>
            <a:xfrm>
              <a:off x="4555131" y="6185498"/>
              <a:ext cx="2283670" cy="599183"/>
              <a:chOff x="3635810" y="6205879"/>
              <a:chExt cx="2283670" cy="599183"/>
            </a:xfrm>
          </p:grpSpPr>
          <p:pic>
            <p:nvPicPr>
              <p:cNvPr id="24" name="Image 23" descr="1378233381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35810" y="6205879"/>
                <a:ext cx="913621" cy="599183"/>
              </a:xfrm>
              <a:prstGeom prst="rect">
                <a:avLst/>
              </a:prstGeom>
            </p:spPr>
          </p:pic>
          <p:sp>
            <p:nvSpPr>
              <p:cNvPr id="25" name="ZoneTexte 24"/>
              <p:cNvSpPr txBox="1"/>
              <p:nvPr/>
            </p:nvSpPr>
            <p:spPr>
              <a:xfrm>
                <a:off x="4549431" y="6341186"/>
                <a:ext cx="1370049" cy="369332"/>
              </a:xfrm>
              <a:prstGeom prst="rect">
                <a:avLst/>
              </a:prstGeom>
              <a:solidFill>
                <a:schemeClr val="bg1">
                  <a:alpha val="74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dirty="0" err="1" smtClean="0"/>
                  <a:t>Visualization</a:t>
                </a:r>
                <a:endParaRPr lang="fr-FR" dirty="0"/>
              </a:p>
            </p:txBody>
          </p:sp>
        </p:grpSp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34757" y="5732768"/>
              <a:ext cx="682976" cy="905460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04320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0163" y="483823"/>
            <a:ext cx="7946265" cy="6081210"/>
          </a:xfrm>
          <a:prstGeom prst="rect">
            <a:avLst/>
          </a:prstGeom>
        </p:spPr>
      </p:pic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9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QC requirements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32056"/>
            <a:ext cx="10972800" cy="4884337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Based on 2 detailed surveys and on our experience</a:t>
            </a:r>
          </a:p>
          <a:p>
            <a:r>
              <a:rPr lang="en-GB" dirty="0" smtClean="0"/>
              <a:t>100 tasks (most are parallelized over 100s of machines)</a:t>
            </a:r>
          </a:p>
          <a:p>
            <a:r>
              <a:rPr lang="en-GB" dirty="0" smtClean="0"/>
              <a:t>Analysing 1-100% of the data </a:t>
            </a:r>
          </a:p>
          <a:p>
            <a:pPr lvl="1"/>
            <a:r>
              <a:rPr lang="en-GB" dirty="0" smtClean="0"/>
              <a:t>Possibly in stage, not everything synchronously with data</a:t>
            </a:r>
          </a:p>
          <a:p>
            <a:r>
              <a:rPr lang="en-GB" dirty="0" smtClean="0"/>
              <a:t>10’000 objects (mostly </a:t>
            </a:r>
            <a:r>
              <a:rPr lang="en-GB" dirty="0" err="1" smtClean="0"/>
              <a:t>histos</a:t>
            </a:r>
            <a:r>
              <a:rPr lang="en-GB" dirty="0" smtClean="0"/>
              <a:t>) after merging, updated every minute</a:t>
            </a:r>
          </a:p>
          <a:p>
            <a:pPr lvl="1"/>
            <a:r>
              <a:rPr lang="en-GB" dirty="0" smtClean="0"/>
              <a:t>We actually expect 25’000 objects and plan for peaks of 50’000</a:t>
            </a:r>
          </a:p>
          <a:p>
            <a:r>
              <a:rPr lang="en-GB" dirty="0" smtClean="0"/>
              <a:t>5% of objects to be kept forever, all the rest kept for days or weeks</a:t>
            </a:r>
          </a:p>
          <a:p>
            <a:r>
              <a:rPr lang="en-GB" dirty="0" smtClean="0"/>
              <a:t>Short feedback loop (seconds) with initial setup within minutes</a:t>
            </a:r>
          </a:p>
          <a:p>
            <a:r>
              <a:rPr lang="en-GB" dirty="0" smtClean="0"/>
              <a:t> Automatic as much as possible, </a:t>
            </a:r>
            <a:r>
              <a:rPr lang="en-GB" smtClean="0"/>
              <a:t>machine learning ideally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03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Summary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O2 is a project with </a:t>
            </a:r>
            <a:r>
              <a:rPr lang="en-GB" dirty="0" smtClean="0"/>
              <a:t>ambitious </a:t>
            </a:r>
            <a:r>
              <a:rPr lang="en-GB" dirty="0"/>
              <a:t>requirements</a:t>
            </a:r>
          </a:p>
          <a:p>
            <a:pPr lvl="1"/>
            <a:r>
              <a:rPr lang="en-GB" dirty="0"/>
              <a:t>&gt; 3.4TB/s detector input, ~100x more than today</a:t>
            </a:r>
          </a:p>
          <a:p>
            <a:pPr lvl="1"/>
            <a:r>
              <a:rPr lang="en-GB" b="1" dirty="0"/>
              <a:t>Online synchronous compression</a:t>
            </a:r>
            <a:r>
              <a:rPr lang="en-GB" dirty="0"/>
              <a:t> factor of &gt;30</a:t>
            </a:r>
          </a:p>
          <a:p>
            <a:pPr lvl="1"/>
            <a:r>
              <a:rPr lang="en-GB" dirty="0"/>
              <a:t>Major paradigm change with </a:t>
            </a:r>
            <a:r>
              <a:rPr lang="en-GB" b="1" dirty="0"/>
              <a:t>combined offline and online</a:t>
            </a:r>
            <a:r>
              <a:rPr lang="en-GB" dirty="0"/>
              <a:t> system</a:t>
            </a:r>
          </a:p>
          <a:p>
            <a:r>
              <a:rPr lang="en-GB" dirty="0"/>
              <a:t>Hardware</a:t>
            </a:r>
          </a:p>
          <a:p>
            <a:pPr lvl="1"/>
            <a:r>
              <a:rPr lang="en-GB" dirty="0"/>
              <a:t>HW acceleration (FPGAs, </a:t>
            </a:r>
            <a:r>
              <a:rPr lang="en-GB" dirty="0" smtClean="0"/>
              <a:t>GPUs) for online processing</a:t>
            </a:r>
            <a:endParaRPr lang="en-GB" dirty="0"/>
          </a:p>
          <a:p>
            <a:pPr lvl="1"/>
            <a:r>
              <a:rPr lang="en-GB" dirty="0"/>
              <a:t>O2 farm with ~100 k CPU cores and ~5000 GPUs</a:t>
            </a:r>
          </a:p>
          <a:p>
            <a:r>
              <a:rPr lang="en-GB" dirty="0"/>
              <a:t>Software</a:t>
            </a:r>
          </a:p>
          <a:p>
            <a:pPr lvl="1"/>
            <a:r>
              <a:rPr lang="en-GB" dirty="0"/>
              <a:t>Multi-processes + multi-threaded</a:t>
            </a:r>
          </a:p>
          <a:p>
            <a:pPr lvl="1"/>
            <a:r>
              <a:rPr lang="en-GB" dirty="0" smtClean="0"/>
              <a:t>Data Quality Control is both crucial and challenging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113" y="1219053"/>
            <a:ext cx="1414275" cy="10789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352" y="5033682"/>
            <a:ext cx="1113036" cy="9120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684" y="3552891"/>
            <a:ext cx="63703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9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1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</a:t>
            </a:r>
            <a:r>
              <a:rPr lang="en-GB" baseline="30000" dirty="0" smtClean="0"/>
              <a:t>2</a:t>
            </a:r>
            <a:r>
              <a:rPr lang="en-GB" dirty="0" smtClean="0"/>
              <a:t> Schedule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8" name="Chevron 7"/>
          <p:cNvSpPr/>
          <p:nvPr/>
        </p:nvSpPr>
        <p:spPr>
          <a:xfrm>
            <a:off x="8809267" y="994495"/>
            <a:ext cx="1859805" cy="38570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2020-2021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418973" y="1669382"/>
            <a:ext cx="1715470" cy="18158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Design</a:t>
            </a:r>
          </a:p>
          <a:p>
            <a:r>
              <a:rPr lang="en-GB" sz="1600" dirty="0"/>
              <a:t>R&amp;D</a:t>
            </a:r>
          </a:p>
          <a:p>
            <a:r>
              <a:rPr lang="en-GB" sz="1600" dirty="0"/>
              <a:t>Demonstrators</a:t>
            </a: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O</a:t>
            </a:r>
            <a:r>
              <a:rPr lang="en-GB" sz="1600" baseline="30000" dirty="0"/>
              <a:t>2</a:t>
            </a:r>
            <a:r>
              <a:rPr lang="en-GB" sz="1600" dirty="0"/>
              <a:t> TDR</a:t>
            </a:r>
          </a:p>
          <a:p>
            <a:r>
              <a:rPr lang="en-GB" sz="1600" dirty="0"/>
              <a:t>Products selection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238417" y="1669383"/>
            <a:ext cx="1715470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Detailed design</a:t>
            </a:r>
          </a:p>
          <a:p>
            <a:r>
              <a:rPr lang="en-GB" sz="1600" dirty="0"/>
              <a:t>R&amp;D</a:t>
            </a:r>
          </a:p>
          <a:p>
            <a:r>
              <a:rPr lang="en-GB" sz="1600" dirty="0"/>
              <a:t>Prototyping</a:t>
            </a:r>
          </a:p>
          <a:p>
            <a:r>
              <a:rPr lang="en-GB" sz="1600" dirty="0"/>
              <a:t>Development</a:t>
            </a: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Products selection</a:t>
            </a:r>
          </a:p>
          <a:p>
            <a:r>
              <a:rPr lang="en-GB" sz="1600" dirty="0"/>
              <a:t>Prototypes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057861" y="1669383"/>
            <a:ext cx="1715470" cy="28007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Detailed design</a:t>
            </a:r>
          </a:p>
          <a:p>
            <a:r>
              <a:rPr lang="en-GB" sz="1600" dirty="0"/>
              <a:t>R&amp;D</a:t>
            </a:r>
          </a:p>
          <a:p>
            <a:r>
              <a:rPr lang="en-GB" sz="1600" dirty="0"/>
              <a:t>Prototyping</a:t>
            </a:r>
          </a:p>
          <a:p>
            <a:r>
              <a:rPr lang="en-GB" sz="1600" dirty="0"/>
              <a:t>Development</a:t>
            </a: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Products selection</a:t>
            </a:r>
          </a:p>
          <a:p>
            <a:r>
              <a:rPr lang="en-GB" sz="1600" dirty="0"/>
              <a:t>Prototypes</a:t>
            </a:r>
          </a:p>
          <a:p>
            <a:r>
              <a:rPr lang="en-GB" sz="1600" dirty="0"/>
              <a:t>Final components</a:t>
            </a:r>
          </a:p>
          <a:p>
            <a:r>
              <a:rPr lang="en-GB" sz="1600" dirty="0"/>
              <a:t>Deployment</a:t>
            </a:r>
          </a:p>
          <a:p>
            <a:r>
              <a:rPr lang="en-GB" sz="1600" dirty="0"/>
              <a:t>Commissioning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877306" y="1669382"/>
            <a:ext cx="1715470" cy="304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Development</a:t>
            </a: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Products selection</a:t>
            </a:r>
          </a:p>
          <a:p>
            <a:endParaRPr lang="en-GB" sz="1600" dirty="0"/>
          </a:p>
          <a:p>
            <a:r>
              <a:rPr lang="en-GB" sz="1600" dirty="0"/>
              <a:t>Final components</a:t>
            </a:r>
          </a:p>
          <a:p>
            <a:r>
              <a:rPr lang="en-GB" sz="1600" dirty="0"/>
              <a:t>Deployment</a:t>
            </a:r>
          </a:p>
          <a:p>
            <a:r>
              <a:rPr lang="en-GB" sz="1600" dirty="0"/>
              <a:t>Commissioning</a:t>
            </a:r>
          </a:p>
          <a:p>
            <a:r>
              <a:rPr lang="en-GB" sz="1600" dirty="0"/>
              <a:t>Production</a:t>
            </a:r>
          </a:p>
        </p:txBody>
      </p:sp>
      <p:sp>
        <p:nvSpPr>
          <p:cNvPr id="13" name="Chevron 12"/>
          <p:cNvSpPr/>
          <p:nvPr/>
        </p:nvSpPr>
        <p:spPr>
          <a:xfrm>
            <a:off x="6987952" y="994495"/>
            <a:ext cx="1859805" cy="38570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2018-2019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5166635" y="994495"/>
            <a:ext cx="1859805" cy="38570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2016-2017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3345318" y="984710"/>
            <a:ext cx="1859805" cy="38570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2014-2015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1524001" y="984707"/>
            <a:ext cx="1859805" cy="38570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2012-2013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599529" y="1669382"/>
            <a:ext cx="1692000" cy="1815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High-Level Design</a:t>
            </a:r>
          </a:p>
          <a:p>
            <a:r>
              <a:rPr lang="en-GB" sz="1600" dirty="0"/>
              <a:t>R&amp;D</a:t>
            </a: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Trigger TDR</a:t>
            </a:r>
          </a:p>
          <a:p>
            <a:r>
              <a:rPr lang="en-GB" sz="1600" dirty="0"/>
              <a:t>Project organization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469" y="3753256"/>
            <a:ext cx="1461011" cy="206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lèche vers le bas 18"/>
          <p:cNvSpPr/>
          <p:nvPr/>
        </p:nvSpPr>
        <p:spPr>
          <a:xfrm>
            <a:off x="5679141" y="545242"/>
            <a:ext cx="228600" cy="39912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hevron 19"/>
          <p:cNvSpPr/>
          <p:nvPr/>
        </p:nvSpPr>
        <p:spPr>
          <a:xfrm>
            <a:off x="9553515" y="6016303"/>
            <a:ext cx="1316366" cy="385705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Run 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7829797" y="6016303"/>
            <a:ext cx="1723718" cy="385705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LS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Chevron 21"/>
          <p:cNvSpPr/>
          <p:nvPr/>
        </p:nvSpPr>
        <p:spPr>
          <a:xfrm>
            <a:off x="4647210" y="6016303"/>
            <a:ext cx="3182586" cy="385705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Run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2711533" y="6006515"/>
            <a:ext cx="1935677" cy="385705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LS1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Chevron 23"/>
          <p:cNvSpPr/>
          <p:nvPr/>
        </p:nvSpPr>
        <p:spPr>
          <a:xfrm>
            <a:off x="1298370" y="6006515"/>
            <a:ext cx="1413163" cy="385705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Run 1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" t="5454" r="54854" b="13959"/>
          <a:stretch/>
        </p:blipFill>
        <p:spPr>
          <a:xfrm>
            <a:off x="1711081" y="3762264"/>
            <a:ext cx="1532304" cy="207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8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Context</a:t>
            </a:r>
            <a:endParaRPr lang="fr-FR" dirty="0"/>
          </a:p>
          <a:p>
            <a:pPr lvl="1"/>
            <a:r>
              <a:rPr lang="fr-FR" dirty="0"/>
              <a:t>M</a:t>
            </a:r>
            <a:r>
              <a:rPr lang="fr-FR" dirty="0" smtClean="0"/>
              <a:t>ajor upgrade of ALICE for </a:t>
            </a:r>
            <a:r>
              <a:rPr lang="fr-FR" dirty="0" err="1" smtClean="0"/>
              <a:t>Run</a:t>
            </a:r>
            <a:r>
              <a:rPr lang="fr-FR" dirty="0" smtClean="0"/>
              <a:t> 3 and 4 (i.e. post 2020)</a:t>
            </a:r>
          </a:p>
          <a:p>
            <a:pPr lvl="1"/>
            <a:r>
              <a:rPr lang="fr-FR" dirty="0" smtClean="0"/>
              <a:t>O</a:t>
            </a:r>
            <a:r>
              <a:rPr lang="fr-FR" baseline="30000" dirty="0" smtClean="0"/>
              <a:t>2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: a </a:t>
            </a:r>
            <a:r>
              <a:rPr lang="fr-FR" dirty="0" err="1" smtClean="0"/>
              <a:t>common</a:t>
            </a:r>
            <a:r>
              <a:rPr lang="fr-FR" dirty="0" smtClean="0"/>
              <a:t> online/offline </a:t>
            </a:r>
            <a:r>
              <a:rPr lang="fr-FR" dirty="0" err="1" smtClean="0"/>
              <a:t>computing</a:t>
            </a:r>
            <a:r>
              <a:rPr lang="fr-FR" dirty="0" smtClean="0"/>
              <a:t> </a:t>
            </a:r>
            <a:r>
              <a:rPr lang="fr-FR" dirty="0"/>
              <a:t>system </a:t>
            </a:r>
            <a:endParaRPr lang="fr-FR" dirty="0" smtClean="0"/>
          </a:p>
          <a:p>
            <a:r>
              <a:rPr lang="fr-FR" dirty="0" err="1" smtClean="0"/>
              <a:t>Outline</a:t>
            </a:r>
            <a:endParaRPr lang="fr-FR" dirty="0" smtClean="0"/>
          </a:p>
          <a:p>
            <a:pPr lvl="1"/>
            <a:r>
              <a:rPr lang="fr-FR" dirty="0" err="1" smtClean="0"/>
              <a:t>Rationales</a:t>
            </a:r>
            <a:r>
              <a:rPr lang="fr-FR" dirty="0" smtClean="0"/>
              <a:t> for O2 and online data </a:t>
            </a:r>
            <a:r>
              <a:rPr lang="fr-FR" dirty="0" err="1" smtClean="0"/>
              <a:t>processing</a:t>
            </a:r>
            <a:endParaRPr lang="fr-FR" dirty="0" smtClean="0"/>
          </a:p>
          <a:p>
            <a:pPr lvl="1"/>
            <a:r>
              <a:rPr lang="fr-FR" dirty="0" err="1" smtClean="0"/>
              <a:t>Requirements</a:t>
            </a:r>
            <a:r>
              <a:rPr lang="fr-FR" dirty="0" smtClean="0"/>
              <a:t>, </a:t>
            </a:r>
            <a:r>
              <a:rPr lang="fr-FR" dirty="0"/>
              <a:t>a</a:t>
            </a:r>
            <a:r>
              <a:rPr lang="fr-FR" dirty="0" smtClean="0"/>
              <a:t>rchitecture and design</a:t>
            </a:r>
          </a:p>
          <a:p>
            <a:pPr lvl="1"/>
            <a:r>
              <a:rPr lang="fr-FR" dirty="0" smtClean="0"/>
              <a:t>Data </a:t>
            </a:r>
            <a:r>
              <a:rPr lang="fr-FR" dirty="0" err="1" smtClean="0"/>
              <a:t>quality</a:t>
            </a:r>
            <a:r>
              <a:rPr lang="fr-FR" dirty="0" smtClean="0"/>
              <a:t> control </a:t>
            </a:r>
          </a:p>
          <a:p>
            <a:pPr lvl="1"/>
            <a:endParaRPr lang="fr-FR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866" y="2087008"/>
            <a:ext cx="1387033" cy="177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2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performance tests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866" y="5676414"/>
            <a:ext cx="3119051" cy="643707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4069500" y="925839"/>
            <a:ext cx="3979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Comparison of Ethernet, </a:t>
            </a:r>
            <a:b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 over InfiniBand and IP over Omni-Path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22" name="Tableau 21"/>
          <p:cNvGraphicFramePr>
            <a:graphicFrameLocks noGrp="1"/>
          </p:cNvGraphicFramePr>
          <p:nvPr>
            <p:extLst/>
          </p:nvPr>
        </p:nvGraphicFramePr>
        <p:xfrm>
          <a:off x="8260581" y="5676413"/>
          <a:ext cx="2543880" cy="930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880"/>
              </a:tblGrid>
              <a:tr h="930736">
                <a:tc>
                  <a:txBody>
                    <a:bodyPr/>
                    <a:lstStyle/>
                    <a:p>
                      <a:r>
                        <a:rPr lang="en-GB" sz="1200" b="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40 </a:t>
                      </a:r>
                      <a:r>
                        <a:rPr lang="en-GB" sz="1200" b="0" i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GbE</a:t>
                      </a:r>
                      <a:r>
                        <a:rPr lang="en-GB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: 40 Gigabit Ethernet</a:t>
                      </a:r>
                    </a:p>
                    <a:p>
                      <a:r>
                        <a:rPr lang="en-GB" sz="1200" b="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OPA</a:t>
                      </a:r>
                      <a:r>
                        <a:rPr lang="en-GB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: Intel® Omni-Path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IB</a:t>
                      </a:r>
                      <a:r>
                        <a:rPr lang="en-GB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: InfiniBand</a:t>
                      </a:r>
                    </a:p>
                    <a:p>
                      <a:r>
                        <a:rPr lang="en-GB" sz="1200" b="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O2</a:t>
                      </a:r>
                      <a:r>
                        <a:rPr lang="en-GB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: ALICE Online-Offline framework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" name="Chart 1"/>
          <p:cNvGraphicFramePr>
            <a:graphicFrameLocks/>
          </p:cNvGraphicFramePr>
          <p:nvPr>
            <p:extLst/>
          </p:nvPr>
        </p:nvGraphicFramePr>
        <p:xfrm>
          <a:off x="2969741" y="1606754"/>
          <a:ext cx="6128023" cy="3884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3576650" y="4977078"/>
            <a:ext cx="54231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7E7E7E"/>
                </a:solidFill>
              </a:rPr>
              <a:t>1K                          10K                         100K                            1MB                       10M                      100M</a:t>
            </a:r>
          </a:p>
        </p:txBody>
      </p:sp>
    </p:spTree>
    <p:extLst>
      <p:ext uri="{BB962C8B-B14F-4D97-AF65-F5344CB8AC3E}">
        <p14:creationId xmlns:p14="http://schemas.microsoft.com/office/powerpoint/2010/main" val="169745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Storage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Client File Systems </a:t>
            </a:r>
            <a:r>
              <a:rPr lang="en-GB" dirty="0"/>
              <a:t>performance tests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573" y="3522269"/>
            <a:ext cx="4453200" cy="2676658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1230" y="3526092"/>
            <a:ext cx="4453200" cy="2676658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0902" y="1344681"/>
            <a:ext cx="5903446" cy="206934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8036012" y="1052599"/>
            <a:ext cx="26319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ADM</a:t>
            </a:r>
            <a:r>
              <a:rPr lang="en-GB" sz="1200" dirty="0"/>
              <a:t>: Administration server</a:t>
            </a:r>
          </a:p>
          <a:p>
            <a:r>
              <a:rPr lang="en-GB" sz="1200" i="1" dirty="0"/>
              <a:t>MD</a:t>
            </a:r>
            <a:r>
              <a:rPr lang="en-GB" sz="1200" dirty="0"/>
              <a:t>: Metadata server</a:t>
            </a:r>
          </a:p>
          <a:p>
            <a:r>
              <a:rPr lang="en-GB" sz="1200" i="1" dirty="0"/>
              <a:t>DS</a:t>
            </a:r>
            <a:r>
              <a:rPr lang="en-GB" sz="1200" dirty="0"/>
              <a:t>: Data server</a:t>
            </a:r>
          </a:p>
          <a:p>
            <a:r>
              <a:rPr lang="en-GB" sz="1200" i="1" dirty="0"/>
              <a:t>CLI</a:t>
            </a:r>
            <a:r>
              <a:rPr lang="en-GB" sz="1200" dirty="0"/>
              <a:t>: Client</a:t>
            </a:r>
          </a:p>
          <a:p>
            <a:r>
              <a:rPr lang="en-GB" sz="1200" i="1" dirty="0"/>
              <a:t>GE</a:t>
            </a:r>
            <a:r>
              <a:rPr lang="en-GB" sz="1200" dirty="0"/>
              <a:t>: Gigabit Ethernet</a:t>
            </a:r>
          </a:p>
          <a:p>
            <a:r>
              <a:rPr lang="en-GB" sz="1200" i="1" dirty="0"/>
              <a:t>IB</a:t>
            </a:r>
            <a:r>
              <a:rPr lang="en-GB" sz="1200" dirty="0"/>
              <a:t>: InfiniBand</a:t>
            </a:r>
          </a:p>
          <a:p>
            <a:r>
              <a:rPr lang="en-GB" sz="1200" i="1" dirty="0"/>
              <a:t>GPFS</a:t>
            </a:r>
            <a:r>
              <a:rPr lang="en-GB" sz="1200" dirty="0"/>
              <a:t>: General Parallel File System </a:t>
            </a:r>
          </a:p>
          <a:p>
            <a:r>
              <a:rPr lang="en-GB" sz="1200" i="1" dirty="0"/>
              <a:t>Lustre</a:t>
            </a:r>
            <a:r>
              <a:rPr lang="en-GB" sz="1200" dirty="0"/>
              <a:t>: open-source parallel file system </a:t>
            </a:r>
          </a:p>
          <a:p>
            <a:r>
              <a:rPr lang="en-GB" sz="1200" i="1" dirty="0" err="1"/>
              <a:t>Ceph</a:t>
            </a:r>
            <a:r>
              <a:rPr lang="en-GB" sz="1200" dirty="0"/>
              <a:t>: distributed object store </a:t>
            </a:r>
          </a:p>
          <a:p>
            <a:r>
              <a:rPr lang="en-GB" sz="1200" i="1" dirty="0"/>
              <a:t>RADOS</a:t>
            </a:r>
            <a:r>
              <a:rPr lang="en-GB" sz="1200" dirty="0"/>
              <a:t>: Reliable Autonomic Distributed Object Store</a:t>
            </a:r>
          </a:p>
        </p:txBody>
      </p:sp>
    </p:spTree>
    <p:extLst>
      <p:ext uri="{BB962C8B-B14F-4D97-AF65-F5344CB8AC3E}">
        <p14:creationId xmlns:p14="http://schemas.microsoft.com/office/powerpoint/2010/main" val="179147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Physics</a:t>
            </a:r>
            <a:r>
              <a:rPr lang="fr-FR" dirty="0" smtClean="0"/>
              <a:t> software design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Online </a:t>
            </a:r>
            <a:r>
              <a:rPr lang="fr-FR" dirty="0" err="1" smtClean="0"/>
              <a:t>processing</a:t>
            </a:r>
            <a:r>
              <a:rPr lang="fr-FR" dirty="0" smtClean="0"/>
              <a:t> workflow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pSp>
        <p:nvGrpSpPr>
          <p:cNvPr id="3" name="Grouper 2"/>
          <p:cNvGrpSpPr/>
          <p:nvPr/>
        </p:nvGrpSpPr>
        <p:grpSpPr>
          <a:xfrm>
            <a:off x="2182921" y="2308825"/>
            <a:ext cx="7970365" cy="3379440"/>
            <a:chOff x="2182921" y="2308825"/>
            <a:chExt cx="7970365" cy="3379440"/>
          </a:xfrm>
        </p:grpSpPr>
        <p:sp>
          <p:nvSpPr>
            <p:cNvPr id="7" name="Rectangle 3"/>
            <p:cNvSpPr/>
            <p:nvPr/>
          </p:nvSpPr>
          <p:spPr>
            <a:xfrm flipH="1">
              <a:off x="3825885" y="2308825"/>
              <a:ext cx="6327401" cy="2850655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149842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149842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/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EPN</a:t>
              </a:r>
              <a:r>
                <a:rPr lang="en-GB" sz="1200">
                  <a:solidFill>
                    <a:schemeClr val="accent6">
                      <a:lumMod val="50000"/>
                    </a:schemeClr>
                  </a:solidFill>
                </a:rPr>
                <a:t>:                     synchronous                                                                 asynchronous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" name="Rectangle 3"/>
            <p:cNvSpPr/>
            <p:nvPr/>
          </p:nvSpPr>
          <p:spPr>
            <a:xfrm flipH="1">
              <a:off x="2182921" y="2308826"/>
              <a:ext cx="1469544" cy="1829392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AC09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/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All FLPs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2428635" y="2658760"/>
              <a:ext cx="985652" cy="380009"/>
            </a:xfrm>
            <a:prstGeom prst="rect">
              <a:avLst/>
            </a:prstGeom>
            <a:ln w="12700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Raw data</a:t>
              </a:r>
              <a:endParaRPr lang="fr-FR" sz="11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338848" y="3276688"/>
              <a:ext cx="1161886" cy="76199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 anchor="ctr"/>
            <a:lstStyle/>
            <a:p>
              <a:pPr algn="ctr" defTabSz="639926"/>
              <a:r>
                <a:rPr lang="en-US" sz="1100" dirty="0"/>
                <a:t>Local Processing E.g. </a:t>
              </a:r>
              <a:r>
                <a:rPr lang="en-US" sz="1100" dirty="0" err="1"/>
                <a:t>Clusterization</a:t>
              </a:r>
              <a:r>
                <a:rPr lang="en-US" sz="1100" dirty="0"/>
                <a:t/>
              </a:r>
              <a:br>
                <a:rPr lang="en-US" sz="1100" dirty="0"/>
              </a:br>
              <a:r>
                <a:rPr lang="en-US" sz="1100" dirty="0"/>
                <a:t>Calibration</a:t>
              </a:r>
              <a:endParaRPr lang="fr-FR" sz="11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017818" y="3276688"/>
              <a:ext cx="1130097" cy="76199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 anchor="ctr"/>
            <a:lstStyle/>
            <a:p>
              <a:pPr algn="ctr" defTabSz="639926"/>
              <a:r>
                <a:rPr lang="en-US" sz="1100" dirty="0"/>
                <a:t>Detector Reconstruction</a:t>
              </a:r>
            </a:p>
            <a:p>
              <a:pPr algn="ctr" defTabSz="639926"/>
              <a:r>
                <a:rPr lang="en-US" sz="1100" dirty="0"/>
                <a:t>E.g. TPC &amp; ITS</a:t>
              </a:r>
            </a:p>
            <a:p>
              <a:pPr algn="ctr" defTabSz="639926"/>
              <a:r>
                <a:rPr lang="en-US" sz="1100" dirty="0"/>
                <a:t>Track finding</a:t>
              </a:r>
              <a:endParaRPr lang="fr-FR" sz="11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016583" y="4387611"/>
              <a:ext cx="1127874" cy="656423"/>
            </a:xfrm>
            <a:prstGeom prst="rect">
              <a:avLst/>
            </a:prstGeom>
            <a:ln w="12700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CTF</a:t>
              </a:r>
              <a:endParaRPr lang="fr-FR" sz="11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714581" y="4386873"/>
              <a:ext cx="1133870" cy="660475"/>
            </a:xfrm>
            <a:prstGeom prst="rect">
              <a:avLst/>
            </a:prstGeom>
            <a:ln w="12700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AOD</a:t>
              </a:r>
              <a:endParaRPr lang="fr-FR" sz="1100" dirty="0"/>
            </a:p>
          </p:txBody>
        </p:sp>
        <p:cxnSp>
          <p:nvCxnSpPr>
            <p:cNvPr id="14" name="Straight Arrow Connector 29"/>
            <p:cNvCxnSpPr>
              <a:stCxn id="9" idx="2"/>
              <a:endCxn id="10" idx="0"/>
            </p:cNvCxnSpPr>
            <p:nvPr/>
          </p:nvCxnSpPr>
          <p:spPr>
            <a:xfrm flipH="1">
              <a:off x="2919791" y="3038768"/>
              <a:ext cx="1670" cy="237920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30"/>
            <p:cNvCxnSpPr>
              <a:stCxn id="10" idx="3"/>
              <a:endCxn id="11" idx="1"/>
            </p:cNvCxnSpPr>
            <p:nvPr/>
          </p:nvCxnSpPr>
          <p:spPr>
            <a:xfrm>
              <a:off x="3500735" y="3657687"/>
              <a:ext cx="517083" cy="0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33"/>
            <p:cNvCxnSpPr>
              <a:stCxn id="11" idx="2"/>
              <a:endCxn id="12" idx="0"/>
            </p:cNvCxnSpPr>
            <p:nvPr/>
          </p:nvCxnSpPr>
          <p:spPr>
            <a:xfrm flipH="1">
              <a:off x="4580520" y="4038686"/>
              <a:ext cx="2346" cy="348924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81"/>
            <p:cNvCxnSpPr>
              <a:stCxn id="30" idx="2"/>
              <a:endCxn id="13" idx="0"/>
            </p:cNvCxnSpPr>
            <p:nvPr/>
          </p:nvCxnSpPr>
          <p:spPr>
            <a:xfrm rot="5400000">
              <a:off x="9107598" y="4212604"/>
              <a:ext cx="348186" cy="350"/>
            </a:xfrm>
            <a:prstGeom prst="bentConnector3">
              <a:avLst>
                <a:gd name="adj1" fmla="val 50000"/>
              </a:avLst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Left Brace 211"/>
            <p:cNvSpPr/>
            <p:nvPr/>
          </p:nvSpPr>
          <p:spPr>
            <a:xfrm rot="16200000">
              <a:off x="4400164" y="4604364"/>
              <a:ext cx="288000" cy="1497600"/>
            </a:xfrm>
            <a:prstGeom prst="leftBrace">
              <a:avLst/>
            </a:prstGeom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19" name="TextBox 212"/>
            <p:cNvSpPr txBox="1"/>
            <p:nvPr/>
          </p:nvSpPr>
          <p:spPr>
            <a:xfrm>
              <a:off x="4286890" y="5442044"/>
              <a:ext cx="515536" cy="24622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accent2"/>
                  </a:solidFill>
                </a:rPr>
                <a:t>Step 1</a:t>
              </a:r>
            </a:p>
          </p:txBody>
        </p:sp>
        <p:sp>
          <p:nvSpPr>
            <p:cNvPr id="20" name="Left Brace 213"/>
            <p:cNvSpPr/>
            <p:nvPr/>
          </p:nvSpPr>
          <p:spPr>
            <a:xfrm rot="16200000">
              <a:off x="5981315" y="4604364"/>
              <a:ext cx="288000" cy="1497600"/>
            </a:xfrm>
            <a:prstGeom prst="leftBrace">
              <a:avLst/>
            </a:prstGeom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21" name="TextBox 214"/>
            <p:cNvSpPr txBox="1"/>
            <p:nvPr/>
          </p:nvSpPr>
          <p:spPr>
            <a:xfrm>
              <a:off x="5826076" y="5442044"/>
              <a:ext cx="592748" cy="24622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2"/>
                  </a:solidFill>
                </a:rPr>
                <a:t>Step 2</a:t>
              </a:r>
            </a:p>
          </p:txBody>
        </p:sp>
        <p:sp>
          <p:nvSpPr>
            <p:cNvPr id="22" name="Left Brace 215"/>
            <p:cNvSpPr/>
            <p:nvPr/>
          </p:nvSpPr>
          <p:spPr>
            <a:xfrm rot="16200000">
              <a:off x="7562466" y="4604364"/>
              <a:ext cx="288000" cy="1497600"/>
            </a:xfrm>
            <a:prstGeom prst="leftBrace">
              <a:avLst/>
            </a:prstGeom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23" name="TextBox 216"/>
            <p:cNvSpPr txBox="1"/>
            <p:nvPr/>
          </p:nvSpPr>
          <p:spPr>
            <a:xfrm>
              <a:off x="7411000" y="5442044"/>
              <a:ext cx="592748" cy="24622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2"/>
                  </a:solidFill>
                </a:rPr>
                <a:t>Step 3</a:t>
              </a:r>
            </a:p>
          </p:txBody>
        </p:sp>
        <p:sp>
          <p:nvSpPr>
            <p:cNvPr id="24" name="Left Brace 217"/>
            <p:cNvSpPr/>
            <p:nvPr/>
          </p:nvSpPr>
          <p:spPr>
            <a:xfrm rot="16200000">
              <a:off x="9143616" y="4604364"/>
              <a:ext cx="288000" cy="1497600"/>
            </a:xfrm>
            <a:prstGeom prst="leftBrace">
              <a:avLst/>
            </a:prstGeom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25" name="TextBox 218"/>
            <p:cNvSpPr txBox="1"/>
            <p:nvPr/>
          </p:nvSpPr>
          <p:spPr>
            <a:xfrm>
              <a:off x="8990952" y="5442044"/>
              <a:ext cx="592748" cy="24622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2"/>
                  </a:solidFill>
                </a:rPr>
                <a:t>Step 4</a:t>
              </a:r>
            </a:p>
          </p:txBody>
        </p:sp>
        <p:cxnSp>
          <p:nvCxnSpPr>
            <p:cNvPr id="26" name="Straight Arrow Connector 69"/>
            <p:cNvCxnSpPr>
              <a:stCxn id="11" idx="3"/>
              <a:endCxn id="27" idx="1"/>
            </p:cNvCxnSpPr>
            <p:nvPr/>
          </p:nvCxnSpPr>
          <p:spPr>
            <a:xfrm>
              <a:off x="5147915" y="3657687"/>
              <a:ext cx="432003" cy="0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5579918" y="3276688"/>
              <a:ext cx="1130097" cy="76199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 anchor="ctr"/>
            <a:lstStyle/>
            <a:p>
              <a:pPr algn="ctr" defTabSz="639926"/>
              <a:r>
                <a:rPr lang="en-US" sz="1100" dirty="0"/>
                <a:t>Inter-detector</a:t>
              </a:r>
            </a:p>
            <a:p>
              <a:pPr algn="ctr" defTabSz="639926"/>
              <a:r>
                <a:rPr lang="en-US" sz="1100" dirty="0"/>
                <a:t>matching procedures</a:t>
              </a:r>
              <a:endParaRPr lang="fr-FR" sz="11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018" y="3276688"/>
              <a:ext cx="1130097" cy="76199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 anchor="ctr"/>
            <a:lstStyle/>
            <a:p>
              <a:pPr algn="ctr" defTabSz="639926"/>
              <a:r>
                <a:rPr lang="en-US" sz="1100" dirty="0"/>
                <a:t>Final calibration, 2nd matching </a:t>
              </a:r>
              <a:endParaRPr lang="fr-FR" sz="1100" dirty="0"/>
            </a:p>
          </p:txBody>
        </p:sp>
        <p:cxnSp>
          <p:nvCxnSpPr>
            <p:cNvPr id="29" name="Straight Arrow Connector 72"/>
            <p:cNvCxnSpPr>
              <a:stCxn id="27" idx="3"/>
              <a:endCxn id="28" idx="1"/>
            </p:cNvCxnSpPr>
            <p:nvPr/>
          </p:nvCxnSpPr>
          <p:spPr>
            <a:xfrm>
              <a:off x="6710015" y="3657687"/>
              <a:ext cx="432003" cy="0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8716818" y="3276688"/>
              <a:ext cx="1130097" cy="76199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 anchor="ctr"/>
            <a:lstStyle/>
            <a:p>
              <a:pPr algn="ctr" defTabSz="639926"/>
              <a:r>
                <a:rPr lang="en-US" sz="1100" dirty="0"/>
                <a:t>Final matching, PID, Event extraction</a:t>
              </a:r>
              <a:endParaRPr lang="fr-FR" sz="1100" dirty="0"/>
            </a:p>
          </p:txBody>
        </p:sp>
        <p:cxnSp>
          <p:nvCxnSpPr>
            <p:cNvPr id="31" name="Straight Arrow Connector 78"/>
            <p:cNvCxnSpPr>
              <a:stCxn id="28" idx="3"/>
              <a:endCxn id="30" idx="1"/>
            </p:cNvCxnSpPr>
            <p:nvPr/>
          </p:nvCxnSpPr>
          <p:spPr>
            <a:xfrm>
              <a:off x="8272115" y="3657687"/>
              <a:ext cx="444703" cy="0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Left Brace 31"/>
            <p:cNvSpPr/>
            <p:nvPr/>
          </p:nvSpPr>
          <p:spPr>
            <a:xfrm rot="16200000">
              <a:off x="2819013" y="4604364"/>
              <a:ext cx="288000" cy="1497600"/>
            </a:xfrm>
            <a:prstGeom prst="leftBrace">
              <a:avLst/>
            </a:prstGeom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678746" y="5442044"/>
              <a:ext cx="576868" cy="24622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2"/>
                  </a:solidFill>
                </a:rPr>
                <a:t>Step 0</a:t>
              </a:r>
            </a:p>
          </p:txBody>
        </p:sp>
        <p:cxnSp>
          <p:nvCxnSpPr>
            <p:cNvPr id="34" name="Straight Connector 2"/>
            <p:cNvCxnSpPr/>
            <p:nvPr/>
          </p:nvCxnSpPr>
          <p:spPr>
            <a:xfrm flipV="1">
              <a:off x="6912214" y="2308825"/>
              <a:ext cx="0" cy="2850655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148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Computing</a:t>
            </a:r>
            <a:r>
              <a:rPr lang="fr-FR" dirty="0" smtClean="0"/>
              <a:t> Model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pSp>
        <p:nvGrpSpPr>
          <p:cNvPr id="70" name="Grouper 69"/>
          <p:cNvGrpSpPr/>
          <p:nvPr/>
        </p:nvGrpSpPr>
        <p:grpSpPr>
          <a:xfrm>
            <a:off x="2406070" y="1284729"/>
            <a:ext cx="4830705" cy="4827266"/>
            <a:chOff x="2228127" y="1266496"/>
            <a:chExt cx="3427488" cy="3425048"/>
          </a:xfrm>
        </p:grpSpPr>
        <p:sp>
          <p:nvSpPr>
            <p:cNvPr id="49" name="Rectangle 3"/>
            <p:cNvSpPr/>
            <p:nvPr/>
          </p:nvSpPr>
          <p:spPr>
            <a:xfrm>
              <a:off x="2228127" y="1266496"/>
              <a:ext cx="1260000" cy="126000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/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10797" rIns="91407" bIns="45704" anchor="t"/>
            <a:lstStyle/>
            <a:p>
              <a:r>
                <a:rPr lang="en-GB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T0/T1</a:t>
              </a:r>
            </a:p>
            <a:p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CTF -&gt; ESD -&gt; AOD</a:t>
              </a:r>
              <a:endParaRPr lang="en-GB" sz="11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Rectangle 3"/>
            <p:cNvSpPr/>
            <p:nvPr/>
          </p:nvSpPr>
          <p:spPr>
            <a:xfrm flipH="1">
              <a:off x="4395615" y="3431544"/>
              <a:ext cx="1260000" cy="126000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149842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149842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 anchor="t"/>
            <a:lstStyle/>
            <a:p>
              <a:r>
                <a:rPr lang="en-GB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AF</a:t>
              </a:r>
            </a:p>
            <a:p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en-GB" sz="10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AOD -&gt; HISTO</a:t>
              </a:r>
            </a:p>
            <a:p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Rectangle 3"/>
            <p:cNvSpPr/>
            <p:nvPr/>
          </p:nvSpPr>
          <p:spPr>
            <a:xfrm flipH="1">
              <a:off x="4395613" y="1266496"/>
              <a:ext cx="1260001" cy="126000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AC09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 anchor="t"/>
            <a:lstStyle/>
            <a:p>
              <a:r>
                <a:rPr lang="en-GB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O</a:t>
              </a:r>
              <a:r>
                <a:rPr lang="en-GB" sz="1400" baseline="30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</a:p>
            <a:p>
              <a:endParaRPr lang="en-GB" sz="1400" baseline="30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RAW -&gt; CTF -&gt; ESD </a:t>
              </a:r>
            </a:p>
            <a:p>
              <a:pPr algn="r"/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-&gt; AOD</a:t>
              </a:r>
            </a:p>
            <a:p>
              <a:pPr algn="ctr"/>
              <a:endParaRPr lang="en-GB" sz="1400" baseline="30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2" name="TextBox 243"/>
            <p:cNvSpPr txBox="1"/>
            <p:nvPr/>
          </p:nvSpPr>
          <p:spPr>
            <a:xfrm>
              <a:off x="5470858" y="1278590"/>
              <a:ext cx="177623" cy="174683"/>
            </a:xfrm>
            <a:prstGeom prst="rect">
              <a:avLst/>
            </a:prstGeom>
            <a:noFill/>
            <a:effectLst/>
          </p:spPr>
          <p:txBody>
            <a:bodyPr wrap="none" lIns="91417" tIns="45709" rIns="91417" bIns="45709" rtlCol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</a:t>
              </a:r>
            </a:p>
          </p:txBody>
        </p:sp>
        <p:sp>
          <p:nvSpPr>
            <p:cNvPr id="53" name="Rectangle 3"/>
            <p:cNvSpPr/>
            <p:nvPr/>
          </p:nvSpPr>
          <p:spPr>
            <a:xfrm flipH="1">
              <a:off x="2228127" y="3431542"/>
              <a:ext cx="1260000" cy="1260001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149842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149842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 anchor="t"/>
            <a:lstStyle/>
            <a:p>
              <a:r>
                <a:rPr lang="en-GB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T2</a:t>
              </a:r>
            </a:p>
            <a:p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MC -&gt; CTF -&gt; ESD </a:t>
              </a:r>
            </a:p>
            <a:p>
              <a:pPr algn="r"/>
              <a:r>
                <a:rPr lang="en-GB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-&gt; AOD</a:t>
              </a: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TextBox 243"/>
            <p:cNvSpPr txBox="1"/>
            <p:nvPr/>
          </p:nvSpPr>
          <p:spPr>
            <a:xfrm>
              <a:off x="3212538" y="1266496"/>
              <a:ext cx="270887" cy="174683"/>
            </a:xfrm>
            <a:prstGeom prst="rect">
              <a:avLst/>
            </a:prstGeom>
            <a:noFill/>
            <a:effectLst/>
          </p:spPr>
          <p:txBody>
            <a:bodyPr wrap="none" lIns="91417" tIns="45709" rIns="91417" bIns="45709" rtlCol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1..n</a:t>
              </a:r>
            </a:p>
          </p:txBody>
        </p:sp>
        <p:sp>
          <p:nvSpPr>
            <p:cNvPr id="55" name="TextBox 243"/>
            <p:cNvSpPr txBox="1"/>
            <p:nvPr/>
          </p:nvSpPr>
          <p:spPr>
            <a:xfrm>
              <a:off x="3212538" y="3431544"/>
              <a:ext cx="270887" cy="174683"/>
            </a:xfrm>
            <a:prstGeom prst="rect">
              <a:avLst/>
            </a:prstGeom>
            <a:noFill/>
            <a:effectLst/>
          </p:spPr>
          <p:txBody>
            <a:bodyPr wrap="none" lIns="91417" tIns="45709" rIns="91417" bIns="45709" rtlCol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1..n</a:t>
              </a:r>
            </a:p>
          </p:txBody>
        </p:sp>
        <p:sp>
          <p:nvSpPr>
            <p:cNvPr id="56" name="TextBox 243"/>
            <p:cNvSpPr txBox="1"/>
            <p:nvPr/>
          </p:nvSpPr>
          <p:spPr>
            <a:xfrm>
              <a:off x="5378731" y="3431544"/>
              <a:ext cx="269750" cy="174683"/>
            </a:xfrm>
            <a:prstGeom prst="rect">
              <a:avLst/>
            </a:prstGeom>
            <a:noFill/>
            <a:effectLst/>
          </p:spPr>
          <p:txBody>
            <a:bodyPr wrap="none" lIns="91417" tIns="45709" rIns="91417" bIns="45709" rtlCol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1..3</a:t>
              </a:r>
            </a:p>
          </p:txBody>
        </p:sp>
        <p:sp>
          <p:nvSpPr>
            <p:cNvPr id="57" name="Cylindre 56"/>
            <p:cNvSpPr/>
            <p:nvPr/>
          </p:nvSpPr>
          <p:spPr>
            <a:xfrm>
              <a:off x="4467923" y="2110914"/>
              <a:ext cx="362857" cy="338666"/>
            </a:xfrm>
            <a:prstGeom prst="can">
              <a:avLst/>
            </a:prstGeom>
            <a:solidFill>
              <a:srgbClr val="E8C5A9"/>
            </a:solidFill>
            <a:ln>
              <a:solidFill>
                <a:srgbClr val="E4944D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 anchor="ctr"/>
            <a:lstStyle/>
            <a:p>
              <a:pPr algn="ctr"/>
              <a:endParaRPr lang="fr-FR" sz="1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8" name="Cylindre 57"/>
            <p:cNvSpPr/>
            <p:nvPr/>
          </p:nvSpPr>
          <p:spPr>
            <a:xfrm>
              <a:off x="2298029" y="2114086"/>
              <a:ext cx="362857" cy="338666"/>
            </a:xfrm>
            <a:prstGeom prst="can">
              <a:avLst/>
            </a:prstGeom>
            <a:solidFill>
              <a:schemeClr val="accent1">
                <a:lumMod val="60000"/>
                <a:lumOff val="40000"/>
              </a:schemeClr>
            </a:solidFill>
            <a:ln/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10797" rIns="91407" bIns="45704" anchor="ctr"/>
            <a:lstStyle/>
            <a:p>
              <a:pPr algn="ctr"/>
              <a:endParaRPr lang="fr-FR" sz="1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9" name="Cylindre 58"/>
            <p:cNvSpPr/>
            <p:nvPr/>
          </p:nvSpPr>
          <p:spPr>
            <a:xfrm>
              <a:off x="4467923" y="4277468"/>
              <a:ext cx="362857" cy="338666"/>
            </a:xfrm>
            <a:prstGeom prst="can">
              <a:avLst/>
            </a:prstGeom>
            <a:solidFill>
              <a:srgbClr val="A8B886"/>
            </a:solidFill>
            <a:ln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45704" rIns="91407" bIns="45704" anchor="ctr"/>
            <a:lstStyle/>
            <a:p>
              <a:pPr algn="ctr"/>
              <a:endParaRPr lang="fr-FR" sz="1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0" name="Stockage à accès séquentiel 59"/>
            <p:cNvSpPr/>
            <p:nvPr/>
          </p:nvSpPr>
          <p:spPr>
            <a:xfrm>
              <a:off x="3060920" y="2114086"/>
              <a:ext cx="362857" cy="338666"/>
            </a:xfrm>
            <a:prstGeom prst="flowChartMagneticTape">
              <a:avLst/>
            </a:prstGeom>
            <a:solidFill>
              <a:schemeClr val="accent1">
                <a:lumMod val="60000"/>
                <a:lumOff val="40000"/>
              </a:schemeClr>
            </a:solidFill>
            <a:ln/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07" tIns="10797" rIns="91407" bIns="45704" anchor="ctr"/>
            <a:lstStyle/>
            <a:p>
              <a:pPr algn="ctr"/>
              <a:endParaRPr lang="fr-FR" sz="1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61" name="Connecteur droit avec flèche 60"/>
            <p:cNvCxnSpPr>
              <a:stCxn id="58" idx="4"/>
              <a:endCxn id="60" idx="1"/>
            </p:cNvCxnSpPr>
            <p:nvPr/>
          </p:nvCxnSpPr>
          <p:spPr>
            <a:xfrm>
              <a:off x="2660886" y="2283419"/>
              <a:ext cx="400034" cy="0"/>
            </a:xfrm>
            <a:prstGeom prst="straightConnector1">
              <a:avLst/>
            </a:prstGeom>
            <a:ln w="12700" cmpd="sng"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/>
            <p:nvPr/>
          </p:nvCxnSpPr>
          <p:spPr>
            <a:xfrm>
              <a:off x="5014568" y="2526496"/>
              <a:ext cx="0" cy="905048"/>
            </a:xfrm>
            <a:prstGeom prst="straightConnector1">
              <a:avLst/>
            </a:prstGeom>
            <a:ln w="12700" cmpd="sng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avec flèche 62"/>
            <p:cNvCxnSpPr/>
            <p:nvPr/>
          </p:nvCxnSpPr>
          <p:spPr>
            <a:xfrm flipH="1">
              <a:off x="3488127" y="1898952"/>
              <a:ext cx="903600" cy="0"/>
            </a:xfrm>
            <a:prstGeom prst="straightConnector1">
              <a:avLst/>
            </a:prstGeom>
            <a:ln w="12700" cmpd="sng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avec flèche 63"/>
            <p:cNvCxnSpPr>
              <a:stCxn id="49" idx="2"/>
              <a:endCxn id="50" idx="1"/>
            </p:cNvCxnSpPr>
            <p:nvPr/>
          </p:nvCxnSpPr>
          <p:spPr>
            <a:xfrm>
              <a:off x="3488127" y="2526496"/>
              <a:ext cx="907488" cy="905048"/>
            </a:xfrm>
            <a:prstGeom prst="straightConnector1">
              <a:avLst/>
            </a:prstGeom>
            <a:ln w="12700" cmpd="sng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/>
            <p:nvPr/>
          </p:nvCxnSpPr>
          <p:spPr>
            <a:xfrm flipV="1">
              <a:off x="2854476" y="2526496"/>
              <a:ext cx="0" cy="905046"/>
            </a:xfrm>
            <a:prstGeom prst="straightConnector1">
              <a:avLst/>
            </a:prstGeom>
            <a:ln w="12700" cmpd="sng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/>
            <p:cNvSpPr txBox="1"/>
            <p:nvPr/>
          </p:nvSpPr>
          <p:spPr>
            <a:xfrm>
              <a:off x="3740377" y="1614285"/>
              <a:ext cx="292985" cy="196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CTF</a:t>
              </a:r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5014568" y="2818971"/>
              <a:ext cx="333430" cy="196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AOD</a:t>
              </a:r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3824334" y="2680471"/>
              <a:ext cx="333430" cy="196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AOD</a:t>
              </a: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854476" y="2818971"/>
              <a:ext cx="333430" cy="196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AOD</a:t>
              </a:r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7659757" y="2265417"/>
            <a:ext cx="2718386" cy="304698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Glossary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RAW: raw data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CTF: Compressed Time Frame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ESD: Event Summary Data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AOD: Analysis Data Object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O2: Online-Offline facility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T0, T1, T2: Grid Tier 0, 1, 2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AF: Analysis Facility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MC: Monte-Carlo 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HISTO: Subset of AOD specific for a given analysis</a:t>
            </a:r>
          </a:p>
        </p:txBody>
      </p:sp>
    </p:spTree>
    <p:extLst>
      <p:ext uri="{BB962C8B-B14F-4D97-AF65-F5344CB8AC3E}">
        <p14:creationId xmlns:p14="http://schemas.microsoft.com/office/powerpoint/2010/main" val="117171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Today’s system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32057"/>
            <a:ext cx="9488752" cy="4694106"/>
          </a:xfrm>
        </p:spPr>
        <p:txBody>
          <a:bodyPr>
            <a:normAutofit/>
          </a:bodyPr>
          <a:lstStyle/>
          <a:p>
            <a:r>
              <a:rPr lang="en-GB" dirty="0" smtClean="0"/>
              <a:t>Triggered</a:t>
            </a:r>
          </a:p>
          <a:p>
            <a:pPr lvl="1"/>
            <a:r>
              <a:rPr lang="en-GB" dirty="0" smtClean="0"/>
              <a:t>only a small amount of events is actually recorded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Limited online processing </a:t>
            </a:r>
          </a:p>
          <a:p>
            <a:pPr lvl="1"/>
            <a:r>
              <a:rPr lang="en-GB" dirty="0" smtClean="0"/>
              <a:t>the High Level Trigger processes the data of the largest detector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a few calibration are done online without human intervention</a:t>
            </a:r>
          </a:p>
          <a:p>
            <a:r>
              <a:rPr lang="en-GB" dirty="0" smtClean="0"/>
              <a:t>Full reconstruction and calibration is done offline, in the days, weeks and months after the data taking</a:t>
            </a:r>
          </a:p>
          <a:p>
            <a:endParaRPr lang="en-GB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8" name="Flèche vers le bas 7"/>
          <p:cNvSpPr/>
          <p:nvPr/>
        </p:nvSpPr>
        <p:spPr>
          <a:xfrm>
            <a:off x="10591980" y="2735237"/>
            <a:ext cx="272239" cy="971001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ylindre 8"/>
          <p:cNvSpPr/>
          <p:nvPr/>
        </p:nvSpPr>
        <p:spPr>
          <a:xfrm>
            <a:off x="10251582" y="3850176"/>
            <a:ext cx="953037" cy="842159"/>
          </a:xfrm>
          <a:prstGeom prst="can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lèche en arc 9"/>
          <p:cNvSpPr/>
          <p:nvPr/>
        </p:nvSpPr>
        <p:spPr>
          <a:xfrm rot="10800000" flipH="1">
            <a:off x="10325290" y="4283026"/>
            <a:ext cx="840693" cy="1111932"/>
          </a:xfrm>
          <a:prstGeom prst="circular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011" y="3093703"/>
            <a:ext cx="253495" cy="26967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4055" y="5502315"/>
            <a:ext cx="763500" cy="812235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0862316" y="3026844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Online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1063899" y="5069720"/>
            <a:ext cx="81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Offline</a:t>
            </a:r>
            <a:endParaRPr lang="en-GB" dirty="0"/>
          </a:p>
        </p:txBody>
      </p:sp>
      <p:pic>
        <p:nvPicPr>
          <p:cNvPr id="17" name="Picture 2" descr="mage result for clipart gun ra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7227" y="2343518"/>
            <a:ext cx="522204" cy="52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mage result for clipart gun ra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125" y="1351709"/>
            <a:ext cx="522204" cy="52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mage result for clipart gun ra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8422" y="1832895"/>
            <a:ext cx="522204" cy="52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Octogone 22"/>
          <p:cNvSpPr/>
          <p:nvPr/>
        </p:nvSpPr>
        <p:spPr>
          <a:xfrm>
            <a:off x="10389681" y="1820603"/>
            <a:ext cx="676835" cy="691900"/>
          </a:xfrm>
          <a:prstGeom prst="octagon">
            <a:avLst/>
          </a:prstGeom>
          <a:solidFill>
            <a:srgbClr val="E40018"/>
          </a:solidFill>
          <a:ln>
            <a:solidFill>
              <a:srgbClr val="9B001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dirty="0" smtClean="0"/>
              <a:t>ALICE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54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Rationales</a:t>
            </a:r>
            <a:r>
              <a:rPr lang="fr-FR" dirty="0"/>
              <a:t> for a new </a:t>
            </a:r>
            <a:r>
              <a:rPr lang="fr-FR" dirty="0" err="1"/>
              <a:t>computing</a:t>
            </a:r>
            <a:r>
              <a:rPr lang="fr-FR" dirty="0"/>
              <a:t> system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32057"/>
            <a:ext cx="10504868" cy="4694106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After LS2, LHC min bias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PbPb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50 kHz </a:t>
            </a:r>
          </a:p>
          <a:p>
            <a:pPr lvl="1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~100 x </a:t>
            </a: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higher </a:t>
            </a: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event rate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than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during Run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  <a:p>
            <a:pPr lvl="1">
              <a:buFont typeface="ZapfDingbatsITC" charset="0"/>
              <a:buChar char="➔"/>
            </a:pPr>
            <a:r>
              <a:rPr lang="en-GB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Too much data to be stored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Physics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topics addressed by ALICE upgrade</a:t>
            </a:r>
          </a:p>
          <a:p>
            <a:pPr lvl="1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Rare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processes, very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small signal over background ratio</a:t>
            </a:r>
          </a:p>
          <a:p>
            <a:pPr lvl="1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Needs large statistics of reconstructed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events, 13nb-1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PbPb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Font typeface="ZapfDingbatsITC" charset="0"/>
              <a:buChar char="➔"/>
            </a:pPr>
            <a:r>
              <a:rPr lang="en-GB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Triggering </a:t>
            </a:r>
            <a:r>
              <a:rPr lang="en-GB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techniques very inefficient </a:t>
            </a:r>
            <a:r>
              <a:rPr lang="en-GB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 impossible </a:t>
            </a:r>
            <a:r>
              <a:rPr lang="en-GB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most cases</a:t>
            </a: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TPC inherent rate (drift time ~100 µs) &lt; 50 kHz</a:t>
            </a:r>
          </a:p>
          <a:p>
            <a:pPr lvl="1">
              <a:buFont typeface="ZapfDingbatsITC" charset="0"/>
              <a:buChar char="➔"/>
            </a:pPr>
            <a:r>
              <a:rPr lang="en-GB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Support </a:t>
            </a:r>
            <a:r>
              <a:rPr lang="en-GB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continuous </a:t>
            </a:r>
            <a:r>
              <a:rPr lang="en-GB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read-out, </a:t>
            </a:r>
            <a:r>
              <a:rPr lang="en-GB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 well as triggered read-out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2050" name="Picture 2" descr="mage result for increase exponentially clipart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752" y="793135"/>
            <a:ext cx="2643117" cy="2319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ge result for lou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4445" y="3492141"/>
            <a:ext cx="1030310" cy="1033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mage result for tap flow ico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76"/>
          <a:stretch/>
        </p:blipFill>
        <p:spPr bwMode="auto">
          <a:xfrm>
            <a:off x="10869769" y="5183465"/>
            <a:ext cx="1064556" cy="168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07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Tomorrow’s system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Read-out the data of </a:t>
            </a:r>
            <a:r>
              <a:rPr lang="en-GB" dirty="0" smtClean="0"/>
              <a:t>all collisions</a:t>
            </a:r>
            <a:endParaRPr lang="en-GB" dirty="0">
              <a:sym typeface="Wingdings"/>
            </a:endParaRPr>
          </a:p>
          <a:p>
            <a:r>
              <a:rPr lang="en-GB" dirty="0">
                <a:sym typeface="Wingdings"/>
              </a:rPr>
              <a:t>Compress these data intelligently by reconstructing </a:t>
            </a:r>
            <a:r>
              <a:rPr lang="en-GB" dirty="0" smtClean="0">
                <a:sym typeface="Wingdings"/>
              </a:rPr>
              <a:t>and calibrating them </a:t>
            </a:r>
            <a:r>
              <a:rPr lang="en-GB" dirty="0">
                <a:sym typeface="Wingdings"/>
              </a:rPr>
              <a:t>online</a:t>
            </a:r>
          </a:p>
          <a:p>
            <a:r>
              <a:rPr lang="en-GB" dirty="0">
                <a:sym typeface="Wingdings"/>
              </a:rPr>
              <a:t>One common online-offline </a:t>
            </a:r>
            <a:r>
              <a:rPr lang="en-GB" dirty="0" smtClean="0">
                <a:sym typeface="Wingdings"/>
              </a:rPr>
              <a:t>computing system: </a:t>
            </a:r>
            <a:r>
              <a:rPr lang="en-GB" i="1" dirty="0">
                <a:sym typeface="Wingdings"/>
              </a:rPr>
              <a:t>O</a:t>
            </a:r>
            <a:r>
              <a:rPr lang="en-GB" i="1" baseline="30000" dirty="0">
                <a:sym typeface="Wingdings"/>
              </a:rPr>
              <a:t>2</a:t>
            </a:r>
          </a:p>
          <a:p>
            <a:pPr indent="-285750" defTabSz="265113">
              <a:buFont typeface="Wingdings" panose="05000000000000000000" pitchFamily="2" charset="2"/>
              <a:buChar char="è"/>
            </a:pPr>
            <a:r>
              <a:rPr lang="en-GB" dirty="0"/>
              <a:t>Paradigm shift compared to </a:t>
            </a:r>
            <a:r>
              <a:rPr lang="en-GB" dirty="0" smtClean="0"/>
              <a:t>today’s approach</a:t>
            </a:r>
          </a:p>
          <a:p>
            <a:pPr indent="-285750" defTabSz="265113">
              <a:buFont typeface="Wingdings" panose="05000000000000000000" pitchFamily="2" charset="2"/>
              <a:buChar char="è"/>
            </a:pPr>
            <a:r>
              <a:rPr lang="en-GB" dirty="0" smtClean="0"/>
              <a:t>But built on our experience with the HLT</a:t>
            </a:r>
            <a:endParaRPr lang="en-GB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5616" y="4138471"/>
            <a:ext cx="3127308" cy="217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Connecteur droit avec flèche 35"/>
          <p:cNvCxnSpPr/>
          <p:nvPr/>
        </p:nvCxnSpPr>
        <p:spPr>
          <a:xfrm>
            <a:off x="8267700" y="4613974"/>
            <a:ext cx="3668869" cy="4093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dash"/>
            <a:tailEnd type="none"/>
          </a:ln>
          <a:effectLst/>
        </p:spPr>
      </p:cxnSp>
      <p:cxnSp>
        <p:nvCxnSpPr>
          <p:cNvPr id="43" name="Connecteur droit avec flèche 35"/>
          <p:cNvCxnSpPr/>
          <p:nvPr/>
        </p:nvCxnSpPr>
        <p:spPr>
          <a:xfrm>
            <a:off x="399245" y="4579579"/>
            <a:ext cx="4267842" cy="4761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dash"/>
            <a:tailEnd type="none"/>
          </a:ln>
          <a:effectLst/>
        </p:spPr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Functional flow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B. von Haller | </a:t>
            </a:r>
            <a:r>
              <a:rPr lang="en-US" dirty="0" err="1" smtClean="0"/>
              <a:t>Openlab</a:t>
            </a:r>
            <a:r>
              <a:rPr lang="en-US" dirty="0" smtClean="0"/>
              <a:t>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517467" y="6505472"/>
            <a:ext cx="2133600" cy="365125"/>
          </a:xfrm>
        </p:spPr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Rectangle 3"/>
          <p:cNvSpPr/>
          <p:nvPr/>
        </p:nvSpPr>
        <p:spPr>
          <a:xfrm flipH="1">
            <a:off x="3802454" y="5333961"/>
            <a:ext cx="3662908" cy="93542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D7E4BD"/>
          </a:solidFill>
          <a:ln w="9525" cap="flat" cmpd="sng" algn="ctr">
            <a:solidFill>
              <a:srgbClr val="77933C"/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defTabSz="640080">
              <a:defRPr/>
            </a:pP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Asynchronous (few hours)</a:t>
            </a:r>
            <a:b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</a:b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event reconstruction with</a:t>
            </a:r>
          </a:p>
          <a:p>
            <a:pPr defTabSz="640080">
              <a:defRPr/>
            </a:pP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final calibration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6285934" y="5652949"/>
            <a:ext cx="899025" cy="290809"/>
          </a:xfrm>
          <a:prstGeom prst="rect">
            <a:avLst/>
          </a:prstGeom>
          <a:solidFill>
            <a:srgbClr val="B9CDE5"/>
          </a:solidFill>
          <a:ln>
            <a:solidFill>
              <a:srgbClr val="4A7E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4667087" y="2691239"/>
            <a:ext cx="1875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Compressed Sub-Timeframes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42"/>
          <p:cNvSpPr txBox="1"/>
          <p:nvPr/>
        </p:nvSpPr>
        <p:spPr>
          <a:xfrm>
            <a:off x="3714014" y="1475889"/>
            <a:ext cx="28565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Continuous and triggered streams of raw data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3"/>
          <p:cNvSpPr/>
          <p:nvPr/>
        </p:nvSpPr>
        <p:spPr>
          <a:xfrm flipH="1">
            <a:off x="3802463" y="2945507"/>
            <a:ext cx="3662904" cy="93542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D7E4BD"/>
          </a:solidFill>
          <a:ln w="9525" cap="flat" cmpd="sng" algn="ctr">
            <a:solidFill>
              <a:srgbClr val="77933C"/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defTabSz="640080">
              <a:defRPr/>
            </a:pP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Data aggregation</a:t>
            </a:r>
            <a:b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</a:b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Synchronous </a:t>
            </a:r>
            <a:r>
              <a:rPr lang="en-GB" sz="1400" kern="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global</a:t>
            </a: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 </a:t>
            </a:r>
          </a:p>
          <a:p>
            <a:pPr defTabSz="640080">
              <a:defRPr/>
            </a:pP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data processing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35199" y="3267551"/>
            <a:ext cx="941246" cy="290809"/>
          </a:xfrm>
          <a:prstGeom prst="rect">
            <a:avLst/>
          </a:prstGeom>
          <a:solidFill>
            <a:srgbClr val="B9CDE5"/>
          </a:solidFill>
          <a:ln>
            <a:solidFill>
              <a:srgbClr val="4A7E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4" name="Rectangle 3"/>
          <p:cNvSpPr/>
          <p:nvPr/>
        </p:nvSpPr>
        <p:spPr>
          <a:xfrm flipH="1">
            <a:off x="3802457" y="4139734"/>
            <a:ext cx="3662914" cy="93542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EEECE1">
              <a:lumMod val="90000"/>
            </a:srgbClr>
          </a:soli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defTabSz="6400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ea typeface="+mn-ea"/>
                <a:cs typeface="Calibri"/>
              </a:rPr>
              <a:t>Data storage (60 PB) </a:t>
            </a:r>
          </a:p>
          <a:p>
            <a:pPr defTabSz="6400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ea typeface="+mn-ea"/>
                <a:cs typeface="Calibri"/>
              </a:rPr>
              <a:t>1 year of compressed data</a:t>
            </a:r>
          </a:p>
          <a:p>
            <a:pPr defTabSz="6400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Write 170 GB/s, Read 270 GB/s</a:t>
            </a:r>
            <a:endParaRPr lang="en-GB" sz="1400" kern="0" dirty="0">
              <a:solidFill>
                <a:schemeClr val="tx1">
                  <a:lumMod val="90000"/>
                  <a:lumOff val="10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cxnSp>
        <p:nvCxnSpPr>
          <p:cNvPr id="15" name="Connecteur droit avec flèche 63"/>
          <p:cNvCxnSpPr>
            <a:stCxn id="13" idx="2"/>
            <a:endCxn id="35" idx="1"/>
          </p:cNvCxnSpPr>
          <p:nvPr/>
        </p:nvCxnSpPr>
        <p:spPr>
          <a:xfrm>
            <a:off x="6805823" y="3558360"/>
            <a:ext cx="433" cy="767011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16" name="Connecteur droit avec flèche 187"/>
          <p:cNvCxnSpPr/>
          <p:nvPr/>
        </p:nvCxnSpPr>
        <p:spPr>
          <a:xfrm>
            <a:off x="6593945" y="4857148"/>
            <a:ext cx="0" cy="795801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 w="med" len="med"/>
            <a:tailEnd type="arrow" w="med" len="med"/>
          </a:ln>
          <a:effectLst/>
        </p:spPr>
      </p:cxnSp>
      <p:sp>
        <p:nvSpPr>
          <p:cNvPr id="19" name="TextBox 40"/>
          <p:cNvSpPr txBox="1"/>
          <p:nvPr/>
        </p:nvSpPr>
        <p:spPr>
          <a:xfrm>
            <a:off x="4919115" y="3884577"/>
            <a:ext cx="16233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Compressed Timeframes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Connecteur droit avec flèche 187"/>
          <p:cNvCxnSpPr/>
          <p:nvPr/>
        </p:nvCxnSpPr>
        <p:spPr>
          <a:xfrm flipV="1">
            <a:off x="7004326" y="4882942"/>
            <a:ext cx="0" cy="769623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 w="med" len="med"/>
            <a:tailEnd type="arrow" w="med" len="med"/>
          </a:ln>
          <a:effectLst/>
        </p:spPr>
      </p:cxnSp>
      <p:sp>
        <p:nvSpPr>
          <p:cNvPr id="21" name="TextBox 81"/>
          <p:cNvSpPr txBox="1"/>
          <p:nvPr/>
        </p:nvSpPr>
        <p:spPr>
          <a:xfrm>
            <a:off x="7020462" y="5076654"/>
            <a:ext cx="1495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>
                <a:latin typeface="Calibri" panose="020F0502020204030204" pitchFamily="34" charset="0"/>
                <a:cs typeface="Calibri" panose="020F0502020204030204" pitchFamily="34" charset="0"/>
              </a:rPr>
              <a:t>Reconstructed events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2" name="Group 69"/>
          <p:cNvGrpSpPr/>
          <p:nvPr/>
        </p:nvGrpSpPr>
        <p:grpSpPr>
          <a:xfrm>
            <a:off x="6375582" y="4325371"/>
            <a:ext cx="861347" cy="557571"/>
            <a:chOff x="5045184" y="2990162"/>
            <a:chExt cx="678872" cy="839564"/>
          </a:xfrm>
        </p:grpSpPr>
        <p:sp>
          <p:nvSpPr>
            <p:cNvPr id="32" name="Rectangle 31"/>
            <p:cNvSpPr/>
            <p:nvPr/>
          </p:nvSpPr>
          <p:spPr>
            <a:xfrm>
              <a:off x="5049996" y="3604874"/>
              <a:ext cx="156987" cy="78056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057915" y="3256534"/>
              <a:ext cx="156987" cy="78056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049998" y="3420806"/>
              <a:ext cx="156987" cy="78056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35" name="Cylindre 61"/>
            <p:cNvSpPr/>
            <p:nvPr/>
          </p:nvSpPr>
          <p:spPr>
            <a:xfrm>
              <a:off x="5045184" y="2990162"/>
              <a:ext cx="678872" cy="839564"/>
            </a:xfrm>
            <a:prstGeom prst="can">
              <a:avLst/>
            </a:pr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lIns="91429" tIns="45715" rIns="91429" bIns="45715"/>
            <a:lstStyle/>
            <a:p>
              <a:pPr algn="ctr" defTabSz="64008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7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ea typeface="+mn-ea"/>
                <a:cs typeface="Calibri"/>
              </a:endParaRPr>
            </a:p>
          </p:txBody>
        </p:sp>
      </p:grpSp>
      <p:sp>
        <p:nvSpPr>
          <p:cNvPr id="23" name="TextBox 45"/>
          <p:cNvSpPr txBox="1"/>
          <p:nvPr/>
        </p:nvSpPr>
        <p:spPr>
          <a:xfrm>
            <a:off x="4919115" y="5079694"/>
            <a:ext cx="16233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Compressed Timeframes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3"/>
          <p:cNvSpPr/>
          <p:nvPr/>
        </p:nvSpPr>
        <p:spPr>
          <a:xfrm>
            <a:off x="3802470" y="1751279"/>
            <a:ext cx="3662903" cy="93542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defTabSz="640080">
              <a:defRPr/>
            </a:pP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Base Line correction, zero </a:t>
            </a:r>
            <a:r>
              <a:rPr lang="en-GB" sz="1400" kern="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suppr</a:t>
            </a: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.</a:t>
            </a:r>
            <a:b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</a:b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Readout</a:t>
            </a:r>
          </a:p>
          <a:p>
            <a:pPr defTabSz="640080">
              <a:defRPr/>
            </a:pP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Data aggregation </a:t>
            </a:r>
            <a:b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</a:b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Local data processing</a:t>
            </a:r>
          </a:p>
        </p:txBody>
      </p:sp>
      <p:sp>
        <p:nvSpPr>
          <p:cNvPr id="25" name="Rectangle 57"/>
          <p:cNvSpPr/>
          <p:nvPr/>
        </p:nvSpPr>
        <p:spPr>
          <a:xfrm>
            <a:off x="6335199" y="2080148"/>
            <a:ext cx="941246" cy="292111"/>
          </a:xfrm>
          <a:custGeom>
            <a:avLst/>
            <a:gdLst>
              <a:gd name="connsiteX0" fmla="*/ 0 w 997170"/>
              <a:gd name="connsiteY0" fmla="*/ 0 h 293233"/>
              <a:gd name="connsiteX1" fmla="*/ 997170 w 997170"/>
              <a:gd name="connsiteY1" fmla="*/ 0 h 293233"/>
              <a:gd name="connsiteX2" fmla="*/ 997170 w 997170"/>
              <a:gd name="connsiteY2" fmla="*/ 293233 h 293233"/>
              <a:gd name="connsiteX3" fmla="*/ 0 w 997170"/>
              <a:gd name="connsiteY3" fmla="*/ 293233 h 293233"/>
              <a:gd name="connsiteX4" fmla="*/ 0 w 997170"/>
              <a:gd name="connsiteY4" fmla="*/ 0 h 293233"/>
              <a:gd name="connsiteX0" fmla="*/ 0 w 997170"/>
              <a:gd name="connsiteY0" fmla="*/ 763 h 293996"/>
              <a:gd name="connsiteX1" fmla="*/ 769310 w 997170"/>
              <a:gd name="connsiteY1" fmla="*/ 0 h 293996"/>
              <a:gd name="connsiteX2" fmla="*/ 997170 w 997170"/>
              <a:gd name="connsiteY2" fmla="*/ 763 h 293996"/>
              <a:gd name="connsiteX3" fmla="*/ 997170 w 997170"/>
              <a:gd name="connsiteY3" fmla="*/ 293996 h 293996"/>
              <a:gd name="connsiteX4" fmla="*/ 0 w 997170"/>
              <a:gd name="connsiteY4" fmla="*/ 293996 h 293996"/>
              <a:gd name="connsiteX5" fmla="*/ 0 w 997170"/>
              <a:gd name="connsiteY5" fmla="*/ 763 h 293996"/>
              <a:gd name="connsiteX0" fmla="*/ 0 w 997170"/>
              <a:gd name="connsiteY0" fmla="*/ 763 h 293996"/>
              <a:gd name="connsiteX1" fmla="*/ 199572 w 997170"/>
              <a:gd name="connsiteY1" fmla="*/ 0 h 293996"/>
              <a:gd name="connsiteX2" fmla="*/ 769310 w 997170"/>
              <a:gd name="connsiteY2" fmla="*/ 0 h 293996"/>
              <a:gd name="connsiteX3" fmla="*/ 997170 w 997170"/>
              <a:gd name="connsiteY3" fmla="*/ 763 h 293996"/>
              <a:gd name="connsiteX4" fmla="*/ 997170 w 997170"/>
              <a:gd name="connsiteY4" fmla="*/ 293996 h 293996"/>
              <a:gd name="connsiteX5" fmla="*/ 0 w 997170"/>
              <a:gd name="connsiteY5" fmla="*/ 293996 h 293996"/>
              <a:gd name="connsiteX6" fmla="*/ 0 w 997170"/>
              <a:gd name="connsiteY6" fmla="*/ 763 h 293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7170" h="293996">
                <a:moveTo>
                  <a:pt x="0" y="763"/>
                </a:moveTo>
                <a:lnTo>
                  <a:pt x="199572" y="0"/>
                </a:lnTo>
                <a:lnTo>
                  <a:pt x="769310" y="0"/>
                </a:lnTo>
                <a:lnTo>
                  <a:pt x="997170" y="763"/>
                </a:lnTo>
                <a:lnTo>
                  <a:pt x="997170" y="293996"/>
                </a:lnTo>
                <a:lnTo>
                  <a:pt x="0" y="293996"/>
                </a:lnTo>
                <a:lnTo>
                  <a:pt x="0" y="763"/>
                </a:lnTo>
                <a:close/>
              </a:path>
            </a:pathLst>
          </a:custGeom>
          <a:solidFill>
            <a:srgbClr val="B9CDE5"/>
          </a:solidFill>
          <a:ln>
            <a:solidFill>
              <a:srgbClr val="4A7E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>
                  <a:lumMod val="90000"/>
                  <a:lumOff val="10000"/>
                </a:schemeClr>
              </a:solidFill>
              <a:latin typeface="Calibri"/>
              <a:cs typeface="Calibri"/>
            </a:endParaRPr>
          </a:p>
        </p:txBody>
      </p:sp>
      <p:cxnSp>
        <p:nvCxnSpPr>
          <p:cNvPr id="26" name="Connecteur droit avec flèche 136"/>
          <p:cNvCxnSpPr/>
          <p:nvPr/>
        </p:nvCxnSpPr>
        <p:spPr>
          <a:xfrm>
            <a:off x="6668625" y="2372258"/>
            <a:ext cx="0" cy="89529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27" name="Connecteur droit avec flèche 136"/>
          <p:cNvCxnSpPr/>
          <p:nvPr/>
        </p:nvCxnSpPr>
        <p:spPr>
          <a:xfrm>
            <a:off x="6940994" y="2372258"/>
            <a:ext cx="0" cy="89529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28" name="Connecteur droit avec flèche 8"/>
          <p:cNvCxnSpPr/>
          <p:nvPr/>
        </p:nvCxnSpPr>
        <p:spPr>
          <a:xfrm>
            <a:off x="6570604" y="1338011"/>
            <a:ext cx="3028" cy="73352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29" name="Connecteur droit avec flèche 8"/>
          <p:cNvCxnSpPr/>
          <p:nvPr/>
        </p:nvCxnSpPr>
        <p:spPr>
          <a:xfrm>
            <a:off x="7040126" y="1341705"/>
            <a:ext cx="4093" cy="733385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30" name="Connecteur droit avec flèche 8"/>
          <p:cNvCxnSpPr/>
          <p:nvPr/>
        </p:nvCxnSpPr>
        <p:spPr>
          <a:xfrm>
            <a:off x="6803875" y="1342774"/>
            <a:ext cx="6006" cy="73352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31" name="Rectangle 3"/>
          <p:cNvSpPr/>
          <p:nvPr/>
        </p:nvSpPr>
        <p:spPr>
          <a:xfrm flipH="1">
            <a:off x="3802463" y="1127336"/>
            <a:ext cx="3662903" cy="365144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DEADA"/>
          </a:solidFill>
          <a:ln w="9525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defTabSz="640080"/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Detectors electronics</a:t>
            </a:r>
          </a:p>
        </p:txBody>
      </p:sp>
      <p:sp>
        <p:nvSpPr>
          <p:cNvPr id="70" name="ZoneTexte 69"/>
          <p:cNvSpPr txBox="1"/>
          <p:nvPr/>
        </p:nvSpPr>
        <p:spPr>
          <a:xfrm>
            <a:off x="7020463" y="1507346"/>
            <a:ext cx="2141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3.4 TB/s    HI:50kHz pp/pA:200kHz</a:t>
            </a:r>
            <a:endParaRPr lang="en-GB" sz="1100" i="1" dirty="0"/>
          </a:p>
        </p:txBody>
      </p:sp>
      <p:sp>
        <p:nvSpPr>
          <p:cNvPr id="71" name="ZoneTexte 70"/>
          <p:cNvSpPr txBox="1"/>
          <p:nvPr/>
        </p:nvSpPr>
        <p:spPr>
          <a:xfrm>
            <a:off x="6966753" y="2690558"/>
            <a:ext cx="21996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500 GB/s    HI:50kHz pp/pA:200kHz</a:t>
            </a:r>
            <a:endParaRPr lang="en-GB" sz="1100" i="1" dirty="0"/>
          </a:p>
        </p:txBody>
      </p:sp>
      <p:sp>
        <p:nvSpPr>
          <p:cNvPr id="72" name="ZoneTexte 71"/>
          <p:cNvSpPr txBox="1"/>
          <p:nvPr/>
        </p:nvSpPr>
        <p:spPr>
          <a:xfrm>
            <a:off x="6991615" y="3861566"/>
            <a:ext cx="2127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90 GB/s    HI:50kHz pp/pA:200kHz</a:t>
            </a:r>
            <a:endParaRPr lang="en-GB" sz="1100" i="1" dirty="0"/>
          </a:p>
        </p:txBody>
      </p:sp>
      <p:sp>
        <p:nvSpPr>
          <p:cNvPr id="74" name="Rectangle 3"/>
          <p:cNvSpPr/>
          <p:nvPr/>
        </p:nvSpPr>
        <p:spPr>
          <a:xfrm flipH="1">
            <a:off x="7897741" y="4139734"/>
            <a:ext cx="1369161" cy="93542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EEECE1">
              <a:lumMod val="90000"/>
            </a:srgbClr>
          </a:soli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defTabSz="6400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ea typeface="+mn-ea"/>
                <a:cs typeface="Calibri"/>
              </a:rPr>
              <a:t>Tier 0, Tiers 1 and </a:t>
            </a:r>
            <a:r>
              <a:rPr lang="en-GB" sz="1400" kern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ea typeface="+mn-ea"/>
                <a:cs typeface="Calibri"/>
              </a:rPr>
              <a:t>Analysis facilities</a:t>
            </a:r>
            <a:endParaRPr lang="en-GB" sz="1400" kern="0" dirty="0">
              <a:solidFill>
                <a:schemeClr val="tx1">
                  <a:lumMod val="90000"/>
                  <a:lumOff val="10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cxnSp>
        <p:nvCxnSpPr>
          <p:cNvPr id="77" name="Connecteur droit avec flèche 63"/>
          <p:cNvCxnSpPr>
            <a:stCxn id="35" idx="4"/>
          </p:cNvCxnSpPr>
          <p:nvPr/>
        </p:nvCxnSpPr>
        <p:spPr>
          <a:xfrm flipV="1">
            <a:off x="7236929" y="4597794"/>
            <a:ext cx="676727" cy="636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73" name="ZoneTexte 72"/>
          <p:cNvSpPr txBox="1"/>
          <p:nvPr/>
        </p:nvSpPr>
        <p:spPr>
          <a:xfrm>
            <a:off x="7213978" y="4367220"/>
            <a:ext cx="6367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20 GB/s</a:t>
            </a:r>
            <a:endParaRPr lang="en-GB" sz="1100" i="1" dirty="0"/>
          </a:p>
        </p:txBody>
      </p:sp>
      <p:sp>
        <p:nvSpPr>
          <p:cNvPr id="37" name="Rectangle 3"/>
          <p:cNvSpPr/>
          <p:nvPr/>
        </p:nvSpPr>
        <p:spPr>
          <a:xfrm flipH="1">
            <a:off x="2064694" y="1129590"/>
            <a:ext cx="1059212" cy="53189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EEECE1">
              <a:lumMod val="90000"/>
            </a:srgbClr>
          </a:soli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72000" tIns="36000" rIns="72000" bIns="36000" anchor="ctr" anchorCtr="0"/>
          <a:lstStyle/>
          <a:p>
            <a:pPr algn="ctr" defTabSz="6400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ea typeface="+mn-ea"/>
                <a:cs typeface="Calibri"/>
              </a:rPr>
              <a:t>Trigger system</a:t>
            </a:r>
          </a:p>
        </p:txBody>
      </p:sp>
      <p:cxnSp>
        <p:nvCxnSpPr>
          <p:cNvPr id="38" name="Connecteur droit avec flèche 8"/>
          <p:cNvCxnSpPr/>
          <p:nvPr/>
        </p:nvCxnSpPr>
        <p:spPr>
          <a:xfrm>
            <a:off x="3123906" y="1333270"/>
            <a:ext cx="678548" cy="4743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36" name="Connecteur droit avec flèche 35"/>
          <p:cNvCxnSpPr>
            <a:stCxn id="37" idx="3"/>
          </p:cNvCxnSpPr>
          <p:nvPr/>
        </p:nvCxnSpPr>
        <p:spPr>
          <a:xfrm rot="10800000" flipH="1" flipV="1">
            <a:off x="2599236" y="1661488"/>
            <a:ext cx="1200204" cy="584634"/>
          </a:xfrm>
          <a:prstGeom prst="bentConnector3">
            <a:avLst>
              <a:gd name="adj1" fmla="val 315"/>
            </a:avLst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4" name="ZoneTexte 3"/>
          <p:cNvSpPr txBox="1"/>
          <p:nvPr/>
        </p:nvSpPr>
        <p:spPr>
          <a:xfrm>
            <a:off x="7604005" y="2061926"/>
            <a:ext cx="2529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First Level </a:t>
            </a:r>
            <a:r>
              <a:rPr lang="en-GB" sz="1400" b="1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Processors</a:t>
            </a:r>
            <a:r>
              <a:rPr lang="en-GB" sz="1400" b="1" dirty="0"/>
              <a:t> (FLP)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591498" y="3251430"/>
            <a:ext cx="2396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Event Processing Nodes (EPN)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1561514" y="4192167"/>
            <a:ext cx="1258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Synchronous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1567359" y="4658414"/>
            <a:ext cx="1362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/>
                <a:cs typeface="Calibri"/>
              </a:rPr>
              <a:t>Asynchronous</a:t>
            </a:r>
          </a:p>
        </p:txBody>
      </p:sp>
    </p:spTree>
    <p:extLst>
      <p:ext uri="{BB962C8B-B14F-4D97-AF65-F5344CB8AC3E}">
        <p14:creationId xmlns:p14="http://schemas.microsoft.com/office/powerpoint/2010/main" val="33028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Readout &amp; FPGA Hardware acceleration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7" name="Table 1"/>
          <p:cNvGraphicFramePr>
            <a:graphicFrameLocks noGrp="1"/>
          </p:cNvGraphicFramePr>
          <p:nvPr>
            <p:extLst/>
          </p:nvPr>
        </p:nvGraphicFramePr>
        <p:xfrm>
          <a:off x="1743928" y="1075836"/>
          <a:ext cx="8712969" cy="4647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34927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RORC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C-RORC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CRU</a:t>
                      </a:r>
                      <a:endParaRPr lang="en-GB" dirty="0"/>
                    </a:p>
                  </a:txBody>
                  <a:tcPr/>
                </a:tc>
              </a:tr>
              <a:tr h="1964483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200" dirty="0"/>
                    </a:p>
                  </a:txBody>
                  <a:tcPr/>
                </a:tc>
              </a:tr>
              <a:tr h="611225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 </a:t>
                      </a:r>
                      <a:r>
                        <a:rPr lang="en-GB" dirty="0" err="1" smtClean="0"/>
                        <a:t>ch</a:t>
                      </a:r>
                      <a:r>
                        <a:rPr lang="en-GB" dirty="0" smtClean="0"/>
                        <a:t> @ 2 Gb/s</a:t>
                      </a:r>
                    </a:p>
                    <a:p>
                      <a:pPr algn="ctr"/>
                      <a:r>
                        <a:rPr lang="en-GB" dirty="0" err="1" smtClean="0"/>
                        <a:t>PCIe</a:t>
                      </a:r>
                      <a:r>
                        <a:rPr lang="en-GB" baseline="0" dirty="0" smtClean="0"/>
                        <a:t> gen.1 x4 (1 GB/s)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 </a:t>
                      </a:r>
                      <a:r>
                        <a:rPr lang="en-GB" dirty="0" err="1" smtClean="0"/>
                        <a:t>ch</a:t>
                      </a:r>
                      <a:r>
                        <a:rPr lang="en-GB" baseline="0" dirty="0" smtClean="0"/>
                        <a:t> @ up to 6 Gb/s</a:t>
                      </a:r>
                    </a:p>
                    <a:p>
                      <a:pPr algn="ctr"/>
                      <a:r>
                        <a:rPr lang="en-GB" baseline="0" dirty="0" err="1" smtClean="0"/>
                        <a:t>PCIe</a:t>
                      </a:r>
                      <a:r>
                        <a:rPr lang="en-GB" baseline="0" dirty="0" smtClean="0"/>
                        <a:t> gen.2 x 8 (4 GB/s)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24 </a:t>
                      </a:r>
                      <a:r>
                        <a:rPr lang="en-GB" sz="1800" dirty="0" err="1" smtClean="0"/>
                        <a:t>ch</a:t>
                      </a:r>
                      <a:r>
                        <a:rPr lang="en-GB" sz="1800" dirty="0" smtClean="0"/>
                        <a:t> @ 5 Gb/s</a:t>
                      </a:r>
                    </a:p>
                    <a:p>
                      <a:pPr algn="ctr"/>
                      <a:r>
                        <a:rPr lang="en-GB" sz="1800" dirty="0" err="1" smtClean="0"/>
                        <a:t>PCIe</a:t>
                      </a:r>
                      <a:r>
                        <a:rPr lang="en-GB" sz="1800" dirty="0" smtClean="0"/>
                        <a:t> gen.3 X 16 (16 GB/s)</a:t>
                      </a:r>
                    </a:p>
                  </a:txBody>
                  <a:tcPr/>
                </a:tc>
              </a:tr>
              <a:tr h="61058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Custom DDL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Custom DDL protocol</a:t>
                      </a:r>
                    </a:p>
                    <a:p>
                      <a:pPr algn="ctr"/>
                      <a:r>
                        <a:rPr lang="en-GB" sz="1600" dirty="0" smtClean="0"/>
                        <a:t>(same</a:t>
                      </a:r>
                      <a:r>
                        <a:rPr lang="en-GB" sz="1600" baseline="0" dirty="0" smtClean="0"/>
                        <a:t> protocol but faster)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r>
                        <a:rPr lang="en-GB" sz="1600" dirty="0" smtClean="0"/>
                        <a:t>GBT</a:t>
                      </a:r>
                      <a:endParaRPr lang="en-GB" sz="1600" dirty="0"/>
                    </a:p>
                  </a:txBody>
                  <a:tcPr/>
                </a:tc>
              </a:tr>
              <a:tr h="77611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Protocol handling</a:t>
                      </a:r>
                    </a:p>
                    <a:p>
                      <a:pPr algn="ctr"/>
                      <a:r>
                        <a:rPr lang="en-GB" sz="1600" dirty="0" smtClean="0"/>
                        <a:t>TPC Cluster Finder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Protocol handling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TPC Cluster Finder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r>
                        <a:rPr lang="en-GB" sz="1600" dirty="0" smtClean="0"/>
                        <a:t>Protocol</a:t>
                      </a:r>
                      <a:r>
                        <a:rPr lang="en-GB" sz="1600" baseline="0" dirty="0" smtClean="0"/>
                        <a:t> handling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TPC Cluster Finder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Common-Mode correction</a:t>
                      </a:r>
                    </a:p>
                    <a:p>
                      <a:pPr marL="0" indent="0" algn="ctr">
                        <a:buFont typeface="Arial" pitchFamily="34" charset="0"/>
                        <a:buNone/>
                      </a:pPr>
                      <a:r>
                        <a:rPr lang="en-GB" sz="1600" dirty="0" smtClean="0"/>
                        <a:t>Zero suppression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8" descr="IMG_0033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8" t="15863" r="10416" b="14424"/>
          <a:stretch/>
        </p:blipFill>
        <p:spPr>
          <a:xfrm>
            <a:off x="8038282" y="1795280"/>
            <a:ext cx="1997902" cy="1346548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623" y="1802154"/>
            <a:ext cx="2831109" cy="130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 descr="r_IMG_2964.JPG (1823×12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885" y="1583027"/>
            <a:ext cx="2563780" cy="168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hevron 19"/>
          <p:cNvSpPr/>
          <p:nvPr/>
        </p:nvSpPr>
        <p:spPr>
          <a:xfrm>
            <a:off x="8038282" y="5868446"/>
            <a:ext cx="2418614" cy="385705"/>
          </a:xfrm>
          <a:prstGeom prst="chevr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Run 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7189840" y="5868446"/>
            <a:ext cx="848442" cy="385705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LS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Chevron 21"/>
          <p:cNvSpPr/>
          <p:nvPr/>
        </p:nvSpPr>
        <p:spPr>
          <a:xfrm>
            <a:off x="5117958" y="5868446"/>
            <a:ext cx="2071883" cy="38570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Run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4181854" y="5858658"/>
            <a:ext cx="936104" cy="385705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LS1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Chevron 23"/>
          <p:cNvSpPr/>
          <p:nvPr/>
        </p:nvSpPr>
        <p:spPr>
          <a:xfrm>
            <a:off x="1743928" y="5858658"/>
            <a:ext cx="2437927" cy="395493"/>
          </a:xfrm>
          <a:prstGeom prst="chevr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Run 1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05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 acceleration (FPGA)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210" y="1127559"/>
            <a:ext cx="7676003" cy="460560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739384" y="5746609"/>
            <a:ext cx="6985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Performance of the FPGA-</a:t>
            </a:r>
            <a:r>
              <a:rPr lang="fr-FR" sz="1600" dirty="0" err="1"/>
              <a:t>based</a:t>
            </a:r>
            <a:r>
              <a:rPr lang="fr-FR" sz="1600" dirty="0"/>
              <a:t> </a:t>
            </a:r>
            <a:r>
              <a:rPr lang="fr-FR" sz="1600" dirty="0" err="1"/>
              <a:t>FastClusterFinder</a:t>
            </a:r>
            <a:r>
              <a:rPr lang="fr-FR" sz="1600" dirty="0"/>
              <a:t> </a:t>
            </a:r>
            <a:r>
              <a:rPr lang="fr-FR" sz="1600" dirty="0" err="1"/>
              <a:t>algorithm</a:t>
            </a:r>
            <a:r>
              <a:rPr lang="fr-FR" sz="1600" dirty="0"/>
              <a:t> for DDL1 (Run1) and </a:t>
            </a:r>
          </a:p>
          <a:p>
            <a:r>
              <a:rPr lang="fr-FR" sz="1600" dirty="0"/>
              <a:t>DDL2 (Run2) </a:t>
            </a:r>
            <a:r>
              <a:rPr lang="fr-FR" sz="1600" dirty="0" err="1"/>
              <a:t>compared</a:t>
            </a:r>
            <a:r>
              <a:rPr lang="fr-FR" sz="1600" dirty="0"/>
              <a:t> to the software </a:t>
            </a:r>
            <a:r>
              <a:rPr lang="fr-FR" sz="1600" dirty="0" err="1"/>
              <a:t>implementation</a:t>
            </a:r>
            <a:r>
              <a:rPr lang="fr-FR" sz="1600" dirty="0"/>
              <a:t> on a </a:t>
            </a:r>
            <a:r>
              <a:rPr lang="fr-FR" sz="1600" dirty="0" err="1"/>
              <a:t>recent</a:t>
            </a:r>
            <a:r>
              <a:rPr lang="fr-FR" sz="1600" dirty="0"/>
              <a:t> server PC. </a:t>
            </a:r>
          </a:p>
        </p:txBody>
      </p:sp>
    </p:spTree>
    <p:extLst>
      <p:ext uri="{BB962C8B-B14F-4D97-AF65-F5344CB8AC3E}">
        <p14:creationId xmlns:p14="http://schemas.microsoft.com/office/powerpoint/2010/main" val="2691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Computing</a:t>
            </a:r>
            <a:r>
              <a:rPr lang="fr-FR" dirty="0" smtClean="0"/>
              <a:t> </a:t>
            </a:r>
            <a:r>
              <a:rPr lang="fr-FR" dirty="0" err="1" smtClean="0"/>
              <a:t>requirements</a:t>
            </a:r>
            <a:r>
              <a:rPr lang="fr-FR" dirty="0" smtClean="0"/>
              <a:t> for online </a:t>
            </a:r>
            <a:r>
              <a:rPr lang="fr-FR" dirty="0" err="1" smtClean="0"/>
              <a:t>processing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B. von Haller | Openlab workshop | 23.03.2016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2843582" y="1356658"/>
            <a:ext cx="681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Computing</a:t>
            </a:r>
            <a:r>
              <a:rPr lang="fr-FR" dirty="0" smtClean="0"/>
              <a:t> </a:t>
            </a:r>
            <a:r>
              <a:rPr lang="fr-FR" dirty="0" err="1" smtClean="0"/>
              <a:t>requirements</a:t>
            </a:r>
            <a:r>
              <a:rPr lang="fr-FR" dirty="0"/>
              <a:t> -&gt; Total : ~ 100000 </a:t>
            </a:r>
            <a:r>
              <a:rPr lang="fr-FR" dirty="0" smtClean="0"/>
              <a:t>CPU </a:t>
            </a:r>
            <a:r>
              <a:rPr lang="fr-FR" dirty="0" err="1" smtClean="0"/>
              <a:t>cores</a:t>
            </a:r>
            <a:r>
              <a:rPr lang="fr-FR" dirty="0" smtClean="0"/>
              <a:t> </a:t>
            </a:r>
            <a:r>
              <a:rPr lang="fr-FR" dirty="0"/>
              <a:t>5000 </a:t>
            </a:r>
            <a:r>
              <a:rPr lang="fr-FR" dirty="0" smtClean="0"/>
              <a:t>GPU chips</a:t>
            </a:r>
            <a:endParaRPr lang="fr-FR" dirty="0"/>
          </a:p>
        </p:txBody>
      </p:sp>
      <p:pic>
        <p:nvPicPr>
          <p:cNvPr id="8" name="Image 7" descr="Capture d’écran 2015-05-15 à 12.19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617664"/>
            <a:ext cx="9144000" cy="2659310"/>
          </a:xfrm>
          <a:prstGeom prst="rect">
            <a:avLst/>
          </a:prstGeom>
        </p:spPr>
      </p:pic>
      <p:grpSp>
        <p:nvGrpSpPr>
          <p:cNvPr id="3" name="Grouper 2"/>
          <p:cNvGrpSpPr/>
          <p:nvPr/>
        </p:nvGrpSpPr>
        <p:grpSpPr>
          <a:xfrm>
            <a:off x="6250926" y="1787007"/>
            <a:ext cx="3609233" cy="2576461"/>
            <a:chOff x="4726925" y="1787006"/>
            <a:chExt cx="3609233" cy="2576461"/>
          </a:xfrm>
        </p:grpSpPr>
        <p:sp>
          <p:nvSpPr>
            <p:cNvPr id="7" name="Rectangle 6"/>
            <p:cNvSpPr/>
            <p:nvPr/>
          </p:nvSpPr>
          <p:spPr>
            <a:xfrm>
              <a:off x="4726925" y="3832123"/>
              <a:ext cx="1559771" cy="531344"/>
            </a:xfrm>
            <a:prstGeom prst="rect">
              <a:avLst/>
            </a:prstGeom>
            <a:noFill/>
            <a:ln w="12700" cmpd="sng">
              <a:solidFill>
                <a:srgbClr val="7A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Bulle rectangulaire 9"/>
            <p:cNvSpPr/>
            <p:nvPr/>
          </p:nvSpPr>
          <p:spPr>
            <a:xfrm>
              <a:off x="6286696" y="1787006"/>
              <a:ext cx="2049462" cy="830658"/>
            </a:xfrm>
            <a:prstGeom prst="wedgeRectCallout">
              <a:avLst>
                <a:gd name="adj1" fmla="val -50656"/>
                <a:gd name="adj2" fmla="val 197254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600" dirty="0"/>
                <a:t>Goes </a:t>
              </a:r>
              <a:r>
                <a:rPr lang="fr-FR" sz="1600" dirty="0" err="1"/>
                <a:t>together</a:t>
              </a:r>
              <a:r>
                <a:rPr lang="fr-FR" sz="1600" dirty="0"/>
                <a:t>, </a:t>
              </a:r>
              <a:r>
                <a:rPr lang="fr-FR" sz="1600" dirty="0" err="1"/>
                <a:t>merging</a:t>
              </a:r>
              <a:r>
                <a:rPr lang="fr-FR" sz="1600" dirty="0"/>
                <a:t> and </a:t>
              </a:r>
              <a:r>
                <a:rPr lang="fr-FR" sz="1600" dirty="0" err="1"/>
                <a:t>fitting</a:t>
              </a:r>
              <a:r>
                <a:rPr lang="fr-FR" sz="1600" dirty="0"/>
                <a:t> </a:t>
              </a:r>
              <a:r>
                <a:rPr lang="fr-FR" sz="1600" dirty="0" err="1"/>
                <a:t>can</a:t>
              </a:r>
              <a:r>
                <a:rPr lang="fr-FR" sz="1600" dirty="0"/>
                <a:t> </a:t>
              </a:r>
              <a:r>
                <a:rPr lang="fr-FR" sz="1600" dirty="0" err="1"/>
                <a:t>run</a:t>
              </a:r>
              <a:r>
                <a:rPr lang="fr-FR" sz="1600" dirty="0"/>
                <a:t> on </a:t>
              </a:r>
              <a:r>
                <a:rPr lang="fr-FR" sz="1600" dirty="0" err="1"/>
                <a:t>GPUs</a:t>
              </a:r>
              <a:r>
                <a:rPr lang="fr-FR" sz="1600" dirty="0"/>
                <a:t> </a:t>
              </a:r>
              <a:r>
                <a:rPr lang="fr-FR" sz="1600" dirty="0" err="1"/>
                <a:t>too</a:t>
              </a:r>
              <a:endParaRPr lang="fr-FR" sz="1600" dirty="0"/>
            </a:p>
          </p:txBody>
        </p:sp>
      </p:grpSp>
      <p:grpSp>
        <p:nvGrpSpPr>
          <p:cNvPr id="4" name="Grouper 3"/>
          <p:cNvGrpSpPr/>
          <p:nvPr/>
        </p:nvGrpSpPr>
        <p:grpSpPr>
          <a:xfrm>
            <a:off x="6250926" y="4363468"/>
            <a:ext cx="3469493" cy="1977849"/>
            <a:chOff x="4726925" y="4363467"/>
            <a:chExt cx="3469493" cy="1977849"/>
          </a:xfrm>
        </p:grpSpPr>
        <p:sp>
          <p:nvSpPr>
            <p:cNvPr id="11" name="Bulle rectangulaire 10"/>
            <p:cNvSpPr/>
            <p:nvPr/>
          </p:nvSpPr>
          <p:spPr>
            <a:xfrm>
              <a:off x="6146956" y="5510658"/>
              <a:ext cx="2049462" cy="830658"/>
            </a:xfrm>
            <a:prstGeom prst="wedgeRectCallout">
              <a:avLst>
                <a:gd name="adj1" fmla="val -44522"/>
                <a:gd name="adj2" fmla="val -152444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600" dirty="0" err="1"/>
                <a:t>Being</a:t>
              </a:r>
              <a:r>
                <a:rPr lang="fr-FR" sz="1600" dirty="0"/>
                <a:t> </a:t>
              </a:r>
              <a:r>
                <a:rPr lang="fr-FR" sz="1600" dirty="0" err="1"/>
                <a:t>ported</a:t>
              </a:r>
              <a:r>
                <a:rPr lang="fr-FR" sz="1600" dirty="0"/>
                <a:t> to GPU, conversion factor </a:t>
              </a:r>
              <a:r>
                <a:rPr lang="fr-FR" sz="1600" dirty="0" err="1"/>
                <a:t>unknown</a:t>
              </a:r>
              <a:endParaRPr lang="fr-FR" sz="16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726925" y="4363467"/>
              <a:ext cx="1559771" cy="276647"/>
            </a:xfrm>
            <a:prstGeom prst="rect">
              <a:avLst/>
            </a:prstGeom>
            <a:noFill/>
            <a:ln w="12700" cmpd="sng">
              <a:solidFill>
                <a:srgbClr val="7A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4" name="Grouper 13"/>
          <p:cNvGrpSpPr/>
          <p:nvPr/>
        </p:nvGrpSpPr>
        <p:grpSpPr>
          <a:xfrm>
            <a:off x="4477918" y="4892748"/>
            <a:ext cx="3332778" cy="1344371"/>
            <a:chOff x="2953918" y="4363467"/>
            <a:chExt cx="3332778" cy="1344371"/>
          </a:xfrm>
        </p:grpSpPr>
        <p:sp>
          <p:nvSpPr>
            <p:cNvPr id="15" name="Bulle rectangulaire 14"/>
            <p:cNvSpPr/>
            <p:nvPr/>
          </p:nvSpPr>
          <p:spPr>
            <a:xfrm>
              <a:off x="2953918" y="5145533"/>
              <a:ext cx="2049462" cy="562305"/>
            </a:xfrm>
            <a:prstGeom prst="wedgeRectCallout">
              <a:avLst>
                <a:gd name="adj1" fmla="val 45662"/>
                <a:gd name="adj2" fmla="val -136892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600" dirty="0" err="1"/>
                <a:t>Theoretically</a:t>
              </a:r>
              <a:r>
                <a:rPr lang="fr-FR" sz="1600" dirty="0"/>
                <a:t> </a:t>
              </a:r>
              <a:r>
                <a:rPr lang="fr-FR" sz="1600" dirty="0" err="1"/>
                <a:t>could</a:t>
              </a:r>
              <a:r>
                <a:rPr lang="fr-FR" sz="1600" dirty="0"/>
                <a:t> </a:t>
              </a:r>
              <a:r>
                <a:rPr lang="fr-FR" sz="1600" dirty="0" err="1"/>
                <a:t>run</a:t>
              </a:r>
              <a:r>
                <a:rPr lang="fr-FR" sz="1600" dirty="0"/>
                <a:t> on GPU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26925" y="4363467"/>
              <a:ext cx="1559771" cy="276647"/>
            </a:xfrm>
            <a:prstGeom prst="rect">
              <a:avLst/>
            </a:prstGeom>
            <a:noFill/>
            <a:ln w="12700" cmpd="sng">
              <a:solidFill>
                <a:srgbClr val="7A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68052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WG2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LICEO2_presentation_template_16_9" id="{35C61CBC-6219-8E47-BD2B-55D3A15A28FE}" vid="{E3AF0172-4788-2A46-B325-6BED797EF016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Bureau">
    <a:majorFont>
      <a:latin typeface="Calibri Light" panose="020F0302020204030204"/>
      <a:ea typeface=""/>
      <a:cs typeface="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Gothic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ALICEO2_presentation_template_16_9</Template>
  <TotalTime>5152</TotalTime>
  <Words>1746</Words>
  <Application>Microsoft Macintosh PowerPoint</Application>
  <PresentationFormat>Grand écran</PresentationFormat>
  <Paragraphs>453</Paragraphs>
  <Slides>23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1" baseType="lpstr">
      <vt:lpstr>Arial</vt:lpstr>
      <vt:lpstr>Arial Unicode MS</vt:lpstr>
      <vt:lpstr>Calibri</vt:lpstr>
      <vt:lpstr>ＭＳ Ｐゴシック</vt:lpstr>
      <vt:lpstr>Palatino</vt:lpstr>
      <vt:lpstr>Wingdings</vt:lpstr>
      <vt:lpstr>ZapfDingbatsITC</vt:lpstr>
      <vt:lpstr>CWG2PresentationTemplate</vt:lpstr>
      <vt:lpstr>Online data processing in ALICE</vt:lpstr>
      <vt:lpstr>Overview</vt:lpstr>
      <vt:lpstr>Today’s system</vt:lpstr>
      <vt:lpstr>Rationales for a new computing system</vt:lpstr>
      <vt:lpstr>Tomorrow’s system</vt:lpstr>
      <vt:lpstr>Functional flow</vt:lpstr>
      <vt:lpstr>Readout &amp; FPGA Hardware acceleration</vt:lpstr>
      <vt:lpstr>Hardware acceleration (FPGA)</vt:lpstr>
      <vt:lpstr>Computing requirements for online processing</vt:lpstr>
      <vt:lpstr>Hardware acceleration (GPU)</vt:lpstr>
      <vt:lpstr>O2 Hardware facility</vt:lpstr>
      <vt:lpstr>O2 Farm</vt:lpstr>
      <vt:lpstr>Software for online processing </vt:lpstr>
      <vt:lpstr>Data Quality Control</vt:lpstr>
      <vt:lpstr>Présentation PowerPoint</vt:lpstr>
      <vt:lpstr>QC requirements</vt:lpstr>
      <vt:lpstr>Summary</vt:lpstr>
      <vt:lpstr>Présentation PowerPoint</vt:lpstr>
      <vt:lpstr>O2 Schedule</vt:lpstr>
      <vt:lpstr>Network performance tests</vt:lpstr>
      <vt:lpstr>Storage</vt:lpstr>
      <vt:lpstr>Physics software design</vt:lpstr>
      <vt:lpstr>Computing Model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(quasi) real-time processing requirements ALICE needs with an emphasis on the related QC needs and requirements</dc:title>
  <dc:creator>Barth Monnom</dc:creator>
  <cp:lastModifiedBy>Barth Monnom</cp:lastModifiedBy>
  <cp:revision>121</cp:revision>
  <cp:lastPrinted>2017-03-17T14:05:13Z</cp:lastPrinted>
  <dcterms:created xsi:type="dcterms:W3CDTF">2017-03-15T13:20:52Z</dcterms:created>
  <dcterms:modified xsi:type="dcterms:W3CDTF">2017-03-23T13:08:35Z</dcterms:modified>
</cp:coreProperties>
</file>