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tiff" ContentType="image/tiff"/>
  <Default Extension="xlsx" ContentType="application/vnd.openxmlformats-officedocument.spreadsheetml.sheet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1" r:id="rId1"/>
  </p:sldMasterIdLst>
  <p:notesMasterIdLst>
    <p:notesMasterId r:id="rId24"/>
  </p:notesMasterIdLst>
  <p:handoutMasterIdLst>
    <p:handoutMasterId r:id="rId25"/>
  </p:handoutMasterIdLst>
  <p:sldIdLst>
    <p:sldId id="256" r:id="rId2"/>
    <p:sldId id="298" r:id="rId3"/>
    <p:sldId id="330" r:id="rId4"/>
    <p:sldId id="331" r:id="rId5"/>
    <p:sldId id="332" r:id="rId6"/>
    <p:sldId id="333" r:id="rId7"/>
    <p:sldId id="334" r:id="rId8"/>
    <p:sldId id="336" r:id="rId9"/>
    <p:sldId id="335" r:id="rId10"/>
    <p:sldId id="337" r:id="rId11"/>
    <p:sldId id="339" r:id="rId12"/>
    <p:sldId id="340" r:id="rId13"/>
    <p:sldId id="338" r:id="rId14"/>
    <p:sldId id="341" r:id="rId15"/>
    <p:sldId id="347" r:id="rId16"/>
    <p:sldId id="346" r:id="rId17"/>
    <p:sldId id="342" r:id="rId18"/>
    <p:sldId id="343" r:id="rId19"/>
    <p:sldId id="344" r:id="rId20"/>
    <p:sldId id="345" r:id="rId21"/>
    <p:sldId id="348" r:id="rId22"/>
    <p:sldId id="309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154" autoAdjust="0"/>
    <p:restoredTop sz="92144" autoAdjust="0"/>
  </p:normalViewPr>
  <p:slideViewPr>
    <p:cSldViewPr snapToGrid="0">
      <p:cViewPr>
        <p:scale>
          <a:sx n="120" d="100"/>
          <a:sy n="120" d="100"/>
        </p:scale>
        <p:origin x="1184" y="5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0" d="100"/>
          <a:sy n="100" d="100"/>
        </p:scale>
        <p:origin x="3552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niko/cernbox/work/pub/presentations/nss-mic-2016/eb-figure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microsoft.com/office/2011/relationships/chartStyle" Target="style1.xml"/><Relationship Id="rId2" Type="http://schemas.microsoft.com/office/2011/relationships/chartColorStyle" Target="colors1.xml"/><Relationship Id="rId3" Type="http://schemas.openxmlformats.org/officeDocument/2006/relationships/oleObject" Target="file:////Users/niko/cernbox/work/pub/presentations/nss-mic-2016/eb-figure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29"/>
    </mc:Choice>
    <mc:Fallback>
      <c:style val="29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2400">
                <a:solidFill>
                  <a:schemeClr val="tx1"/>
                </a:solidFill>
              </a:defRPr>
            </a:pP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Network – Projected Throughput [</a:t>
            </a:r>
            <a:r>
              <a:rPr lang="en-US" sz="2400" dirty="0" err="1" smtClean="0">
                <a:solidFill>
                  <a:schemeClr val="tx2">
                    <a:lumMod val="75000"/>
                  </a:schemeClr>
                </a:solidFill>
              </a:rPr>
              <a:t>Tbit</a:t>
            </a:r>
            <a:r>
              <a:rPr lang="en-US" sz="2400" dirty="0" smtClean="0">
                <a:solidFill>
                  <a:schemeClr val="tx2">
                    <a:lumMod val="75000"/>
                  </a:schemeClr>
                </a:solidFill>
              </a:rPr>
              <a:t>/s]</a:t>
            </a:r>
            <a:endParaRPr lang="en-US" sz="2400" dirty="0">
              <a:solidFill>
                <a:schemeClr val="tx2">
                  <a:lumMod val="75000"/>
                </a:schemeClr>
              </a:solidFill>
            </a:endParaRPr>
          </a:p>
        </c:rich>
      </c:tx>
      <c:layout>
        <c:manualLayout>
          <c:xMode val="edge"/>
          <c:yMode val="edge"/>
          <c:x val="0.136380378284127"/>
          <c:y val="0.000643784387347481"/>
        </c:manualLayout>
      </c:layout>
      <c:overlay val="0"/>
    </c:title>
    <c:autoTitleDeleted val="0"/>
    <c:view3D>
      <c:rotX val="30"/>
      <c:rotY val="20"/>
      <c:depthPercent val="8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34469286840069"/>
          <c:y val="0.131552702991084"/>
          <c:w val="0.832648302730958"/>
          <c:h val="0.600500544774705"/>
        </c:manualLayout>
      </c:layout>
      <c:bar3DChart>
        <c:barDir val="col"/>
        <c:grouping val="stacked"/>
        <c:varyColors val="0"/>
        <c:ser>
          <c:idx val="0"/>
          <c:order val="0"/>
          <c:tx>
            <c:strRef>
              <c:f>Sheet1!$D$3</c:f>
              <c:strCache>
                <c:ptCount val="1"/>
                <c:pt idx="0">
                  <c:v>Throughput</c:v>
                </c:pt>
              </c:strCache>
            </c:strRef>
          </c:tx>
          <c:invertIfNegative val="0"/>
          <c:cat>
            <c:strRef>
              <c:f>Sheet1!$E$2:$I$2</c:f>
              <c:strCache>
                <c:ptCount val="5"/>
                <c:pt idx="0">
                  <c:v>Alice</c:v>
                </c:pt>
                <c:pt idx="1">
                  <c:v>Atlas</c:v>
                </c:pt>
                <c:pt idx="2">
                  <c:v>CMS</c:v>
                </c:pt>
                <c:pt idx="3">
                  <c:v>LHCb</c:v>
                </c:pt>
                <c:pt idx="4">
                  <c:v>LHC combined today</c:v>
                </c:pt>
              </c:strCache>
            </c:strRef>
          </c:cat>
          <c:val>
            <c:numRef>
              <c:f>Sheet1!$E$3:$I$3</c:f>
              <c:numCache>
                <c:formatCode>0.00E+00</c:formatCode>
                <c:ptCount val="5"/>
                <c:pt idx="0">
                  <c:v>10.0</c:v>
                </c:pt>
                <c:pt idx="1">
                  <c:v>22.0</c:v>
                </c:pt>
                <c:pt idx="2">
                  <c:v>40.0</c:v>
                </c:pt>
                <c:pt idx="3">
                  <c:v>40.0</c:v>
                </c:pt>
                <c:pt idx="4">
                  <c:v>2.5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751494192"/>
        <c:axId val="1751496512"/>
        <c:axId val="0"/>
      </c:bar3DChart>
      <c:catAx>
        <c:axId val="1751494192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751496512"/>
        <c:crosses val="autoZero"/>
        <c:auto val="1"/>
        <c:lblAlgn val="ctr"/>
        <c:lblOffset val="100"/>
        <c:noMultiLvlLbl val="0"/>
      </c:catAx>
      <c:valAx>
        <c:axId val="1751496512"/>
        <c:scaling>
          <c:orientation val="minMax"/>
        </c:scaling>
        <c:delete val="0"/>
        <c:axPos val="l"/>
        <c:majorGridlines/>
        <c:numFmt formatCode="#,##0.00" sourceLinked="0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en-US"/>
          </a:p>
        </c:txPr>
        <c:crossAx val="1751494192"/>
        <c:crosses val="autoZero"/>
        <c:crossBetween val="between"/>
        <c:majorUnit val="10.0"/>
      </c:valAx>
      <c:spPr>
        <a:solidFill>
          <a:srgbClr val="FFFFFF"/>
        </a:solidFill>
      </c:spPr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NIC!$B$1</c:f>
              <c:strCache>
                <c:ptCount val="1"/>
                <c:pt idx="0">
                  <c:v>Ethernet</c:v>
                </c:pt>
              </c:strCache>
            </c:strRef>
          </c:tx>
          <c:dLbls>
            <c:dLbl>
              <c:idx val="1"/>
              <c:layout>
                <c:manualLayout>
                  <c:x val="-0.0265833333333333"/>
                  <c:y val="0.055080927384077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NIC!$A$2:$A$9</c:f>
              <c:numCache>
                <c:formatCode>General</c:formatCode>
                <c:ptCount val="8"/>
                <c:pt idx="0">
                  <c:v>2008.0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  <c:pt idx="4">
                  <c:v>2015.0</c:v>
                </c:pt>
                <c:pt idx="5">
                  <c:v>2016.0</c:v>
                </c:pt>
                <c:pt idx="6">
                  <c:v>2017.0</c:v>
                </c:pt>
                <c:pt idx="7">
                  <c:v>2018.0</c:v>
                </c:pt>
              </c:numCache>
            </c:numRef>
          </c:cat>
          <c:val>
            <c:numRef>
              <c:f>NIC!$B$2:$B$9</c:f>
              <c:numCache>
                <c:formatCode>General</c:formatCode>
                <c:ptCount val="8"/>
                <c:pt idx="0">
                  <c:v>10.0</c:v>
                </c:pt>
                <c:pt idx="1">
                  <c:v>40.0</c:v>
                </c:pt>
                <c:pt idx="2">
                  <c:v>40.0</c:v>
                </c:pt>
                <c:pt idx="3">
                  <c:v>40.0</c:v>
                </c:pt>
                <c:pt idx="4">
                  <c:v>100.0</c:v>
                </c:pt>
                <c:pt idx="5">
                  <c:v>100.0</c:v>
                </c:pt>
                <c:pt idx="6">
                  <c:v>100.0</c:v>
                </c:pt>
                <c:pt idx="7">
                  <c:v>100.0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NIC!$C$1</c:f>
              <c:strCache>
                <c:ptCount val="1"/>
                <c:pt idx="0">
                  <c:v>Intel OmniPath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NIC!$A$2:$A$9</c:f>
              <c:numCache>
                <c:formatCode>General</c:formatCode>
                <c:ptCount val="8"/>
                <c:pt idx="0">
                  <c:v>2008.0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  <c:pt idx="4">
                  <c:v>2015.0</c:v>
                </c:pt>
                <c:pt idx="5">
                  <c:v>2016.0</c:v>
                </c:pt>
                <c:pt idx="6">
                  <c:v>2017.0</c:v>
                </c:pt>
                <c:pt idx="7">
                  <c:v>2018.0</c:v>
                </c:pt>
              </c:numCache>
            </c:numRef>
          </c:cat>
          <c:val>
            <c:numRef>
              <c:f>NIC!$C$2:$C$9</c:f>
              <c:numCache>
                <c:formatCode>General</c:formatCode>
                <c:ptCount val="8"/>
                <c:pt idx="5">
                  <c:v>100.0</c:v>
                </c:pt>
                <c:pt idx="6">
                  <c:v>100.0</c:v>
                </c:pt>
                <c:pt idx="7">
                  <c:v>200.0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NIC!$D$1</c:f>
              <c:strCache>
                <c:ptCount val="1"/>
                <c:pt idx="0">
                  <c:v>InfiniBand</c:v>
                </c:pt>
              </c:strCache>
            </c:strRef>
          </c:tx>
          <c:dLbls>
            <c:dLbl>
              <c:idx val="1"/>
              <c:layout>
                <c:manualLayout>
                  <c:x val="-0.0404722222222222"/>
                  <c:y val="-0.0282524059492563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NIC!$A$2:$A$9</c:f>
              <c:numCache>
                <c:formatCode>General</c:formatCode>
                <c:ptCount val="8"/>
                <c:pt idx="0">
                  <c:v>2008.0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  <c:pt idx="4">
                  <c:v>2015.0</c:v>
                </c:pt>
                <c:pt idx="5">
                  <c:v>2016.0</c:v>
                </c:pt>
                <c:pt idx="6">
                  <c:v>2017.0</c:v>
                </c:pt>
                <c:pt idx="7">
                  <c:v>2018.0</c:v>
                </c:pt>
              </c:numCache>
            </c:numRef>
          </c:cat>
          <c:val>
            <c:numRef>
              <c:f>NIC!$D$2:$D$9</c:f>
              <c:numCache>
                <c:formatCode>General</c:formatCode>
                <c:ptCount val="8"/>
                <c:pt idx="0">
                  <c:v>32.0</c:v>
                </c:pt>
                <c:pt idx="1">
                  <c:v>54.0</c:v>
                </c:pt>
                <c:pt idx="2">
                  <c:v>54.0</c:v>
                </c:pt>
                <c:pt idx="3">
                  <c:v>100.0</c:v>
                </c:pt>
                <c:pt idx="4">
                  <c:v>100.0</c:v>
                </c:pt>
                <c:pt idx="5">
                  <c:v>100.0</c:v>
                </c:pt>
                <c:pt idx="6">
                  <c:v>200.0</c:v>
                </c:pt>
                <c:pt idx="7">
                  <c:v>200.0</c:v>
                </c:pt>
              </c:numCache>
            </c:numRef>
          </c:val>
          <c:smooth val="0"/>
        </c:ser>
        <c:ser>
          <c:idx val="3"/>
          <c:order val="3"/>
          <c:tx>
            <c:strRef>
              <c:f>NIC!$E$1</c:f>
              <c:strCache>
                <c:ptCount val="1"/>
                <c:pt idx="0">
                  <c:v>PCIe x8</c:v>
                </c:pt>
              </c:strCache>
            </c:strRef>
          </c:tx>
          <c:dLbls>
            <c:dLbl>
              <c:idx val="2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numRef>
              <c:f>NIC!$A$2:$A$9</c:f>
              <c:numCache>
                <c:formatCode>General</c:formatCode>
                <c:ptCount val="8"/>
                <c:pt idx="0">
                  <c:v>2008.0</c:v>
                </c:pt>
                <c:pt idx="1">
                  <c:v>2012.0</c:v>
                </c:pt>
                <c:pt idx="2">
                  <c:v>2013.0</c:v>
                </c:pt>
                <c:pt idx="3">
                  <c:v>2014.0</c:v>
                </c:pt>
                <c:pt idx="4">
                  <c:v>2015.0</c:v>
                </c:pt>
                <c:pt idx="5">
                  <c:v>2016.0</c:v>
                </c:pt>
                <c:pt idx="6">
                  <c:v>2017.0</c:v>
                </c:pt>
                <c:pt idx="7">
                  <c:v>2018.0</c:v>
                </c:pt>
              </c:numCache>
            </c:numRef>
          </c:cat>
          <c:val>
            <c:numRef>
              <c:f>NIC!$E$2:$E$9</c:f>
              <c:numCache>
                <c:formatCode>General</c:formatCode>
                <c:ptCount val="8"/>
                <c:pt idx="0">
                  <c:v>32.0</c:v>
                </c:pt>
                <c:pt idx="1">
                  <c:v>64.0</c:v>
                </c:pt>
                <c:pt idx="2">
                  <c:v>64.0</c:v>
                </c:pt>
                <c:pt idx="3">
                  <c:v>64.0</c:v>
                </c:pt>
                <c:pt idx="4">
                  <c:v>64.0</c:v>
                </c:pt>
                <c:pt idx="5">
                  <c:v>128.0</c:v>
                </c:pt>
                <c:pt idx="6">
                  <c:v>128.0</c:v>
                </c:pt>
                <c:pt idx="7">
                  <c:v>128.0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746069664"/>
        <c:axId val="1746842832"/>
      </c:lineChart>
      <c:catAx>
        <c:axId val="1746069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crossAx val="1746842832"/>
        <c:crosses val="autoZero"/>
        <c:auto val="1"/>
        <c:lblAlgn val="ctr"/>
        <c:lblOffset val="100"/>
        <c:noMultiLvlLbl val="0"/>
      </c:catAx>
      <c:valAx>
        <c:axId val="1746842832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Gbit/s</a:t>
                </a:r>
              </a:p>
            </c:rich>
          </c:tx>
          <c:overlay val="0"/>
        </c:title>
        <c:numFmt formatCode="General" sourceLinked="1"/>
        <c:majorTickMark val="none"/>
        <c:minorTickMark val="none"/>
        <c:tickLblPos val="nextTo"/>
        <c:crossAx val="1746069664"/>
        <c:crosses val="autoZero"/>
        <c:crossBetween val="between"/>
      </c:valAx>
    </c:plotArea>
    <c:legend>
      <c:legendPos val="b"/>
      <c:overlay val="0"/>
    </c:legend>
    <c:plotVisOnly val="1"/>
    <c:dispBlanksAs val="gap"/>
    <c:showDLblsOverMax val="0"/>
  </c:chart>
  <c:txPr>
    <a:bodyPr/>
    <a:lstStyle/>
    <a:p>
      <a:pPr>
        <a:defRPr sz="14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LAN</a:t>
            </a:r>
            <a:r>
              <a:rPr lang="en-US" baseline="0"/>
              <a:t> cost evolution (list-price)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NIC!$B$13</c:f>
              <c:strCache>
                <c:ptCount val="1"/>
                <c:pt idx="0">
                  <c:v>1 Gigabit/s (adatper)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NIC!$A$14:$A$16</c:f>
              <c:numCache>
                <c:formatCode>General</c:formatCode>
                <c:ptCount val="3"/>
                <c:pt idx="0">
                  <c:v>2011.0</c:v>
                </c:pt>
                <c:pt idx="1">
                  <c:v>2013.0</c:v>
                </c:pt>
                <c:pt idx="2">
                  <c:v>2015.0</c:v>
                </c:pt>
              </c:numCache>
            </c:numRef>
          </c:cat>
          <c:val>
            <c:numRef>
              <c:f>NIC!$B$14:$B$16</c:f>
              <c:numCache>
                <c:formatCode>General</c:formatCode>
                <c:ptCount val="3"/>
                <c:pt idx="0">
                  <c:v>18.1</c:v>
                </c:pt>
                <c:pt idx="1">
                  <c:v>12.5</c:v>
                </c:pt>
                <c:pt idx="2">
                  <c:v>9.8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NIC!$C$13</c:f>
              <c:strCache>
                <c:ptCount val="1"/>
                <c:pt idx="0">
                  <c:v>1 Gigabit/s (switch)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NIC!$A$14:$A$16</c:f>
              <c:numCache>
                <c:formatCode>General</c:formatCode>
                <c:ptCount val="3"/>
                <c:pt idx="0">
                  <c:v>2011.0</c:v>
                </c:pt>
                <c:pt idx="1">
                  <c:v>2013.0</c:v>
                </c:pt>
                <c:pt idx="2">
                  <c:v>2015.0</c:v>
                </c:pt>
              </c:numCache>
            </c:numRef>
          </c:cat>
          <c:val>
            <c:numRef>
              <c:f>NIC!$C$14:$C$16</c:f>
              <c:numCache>
                <c:formatCode>General</c:formatCode>
                <c:ptCount val="3"/>
                <c:pt idx="0">
                  <c:v>5.7</c:v>
                </c:pt>
                <c:pt idx="1">
                  <c:v>4.6</c:v>
                </c:pt>
                <c:pt idx="2">
                  <c:v>3.6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289600816"/>
        <c:axId val="1289602448"/>
      </c:lineChart>
      <c:catAx>
        <c:axId val="1289600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9602448"/>
        <c:crosses val="autoZero"/>
        <c:auto val="1"/>
        <c:lblAlgn val="ctr"/>
        <c:lblOffset val="100"/>
        <c:noMultiLvlLbl val="0"/>
      </c:catAx>
      <c:valAx>
        <c:axId val="1289602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&quot;$&quot;#,##0.0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89600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17247B-8371-4EE6-AC2A-0D6816B9893B}" type="datetimeFigureOut">
              <a:rPr lang="en-US" smtClean="0"/>
              <a:t>3/23/17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E4ED5D-BF7E-42EB-86B7-A3EF613F686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745969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942423-2942-4A27-824A-F1FEDC7F00D5}" type="datetimeFigureOut">
              <a:rPr lang="en-US" smtClean="0"/>
              <a:t>3/23/17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A7683C-A6AB-452B-A5DB-2D2E36E348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38150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7683C-A6AB-452B-A5DB-2D2E36E3489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06791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7683C-A6AB-452B-A5DB-2D2E36E3489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3156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D0B8A-7EC6-EE4C-9DA2-B232B066205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2998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D0B8A-7EC6-EE4C-9DA2-B232B066205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29274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D0B8A-7EC6-EE4C-9DA2-B232B066205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7904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The good:</a:t>
            </a:r>
            <a:r>
              <a:rPr lang="en-US" baseline="0" smtClean="0"/>
              <a:t> more than 31 </a:t>
            </a:r>
            <a:r>
              <a:rPr lang="en-US" baseline="0" err="1" smtClean="0"/>
              <a:t>Tbit</a:t>
            </a:r>
            <a:r>
              <a:rPr lang="en-US" baseline="0" smtClean="0"/>
              <a:t>/s in flight!</a:t>
            </a:r>
          </a:p>
          <a:p>
            <a:r>
              <a:rPr lang="en-US" baseline="0" smtClean="0"/>
              <a:t>The bad: between 4 and 512 nodes loose more than 50%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04DEE-ABF8-FD4A-987E-DF578A7DEA3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6842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304DEE-ABF8-FD4A-987E-DF578A7DEA3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95579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tif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 flipV="1">
            <a:off x="0" y="4572001"/>
            <a:ext cx="9144000" cy="2285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6725" y="194069"/>
            <a:ext cx="80264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42597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6463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762000"/>
            <a:ext cx="1971675" cy="5410200"/>
          </a:xfrm>
        </p:spPr>
        <p:txBody>
          <a:bodyPr vert="eaVert" lIns="45720" tIns="91440" rIns="45720" bIns="9144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2951" y="762000"/>
            <a:ext cx="5686425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7543800" y="173563"/>
            <a:ext cx="0" cy="6858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203808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878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Freeform 10"/>
          <p:cNvSpPr/>
          <p:nvPr/>
        </p:nvSpPr>
        <p:spPr>
          <a:xfrm>
            <a:off x="4762" y="0"/>
            <a:ext cx="9139239" cy="4572001"/>
          </a:xfrm>
          <a:custGeom>
            <a:avLst/>
            <a:gdLst/>
            <a:ahLst/>
            <a:cxnLst/>
            <a:rect l="l" t="t" r="r" b="b"/>
            <a:pathLst>
              <a:path w="9139239" h="4572001">
                <a:moveTo>
                  <a:pt x="9139239" y="4171458"/>
                </a:moveTo>
                <a:lnTo>
                  <a:pt x="9139239" y="4479120"/>
                </a:lnTo>
                <a:lnTo>
                  <a:pt x="9061857" y="4572001"/>
                </a:lnTo>
                <a:lnTo>
                  <a:pt x="8867616" y="4572001"/>
                </a:lnTo>
                <a:cubicBezTo>
                  <a:pt x="8974940" y="4496648"/>
                  <a:pt x="9059271" y="4392377"/>
                  <a:pt x="9109281" y="4270954"/>
                </a:cubicBezTo>
                <a:close/>
                <a:moveTo>
                  <a:pt x="9139239" y="4017903"/>
                </a:moveTo>
                <a:lnTo>
                  <a:pt x="9139239" y="4146549"/>
                </a:lnTo>
                <a:lnTo>
                  <a:pt x="9061849" y="4168266"/>
                </a:lnTo>
                <a:cubicBezTo>
                  <a:pt x="8867508" y="4236060"/>
                  <a:pt x="8712637" y="4384208"/>
                  <a:pt x="8639677" y="4572001"/>
                </a:cubicBezTo>
                <a:lnTo>
                  <a:pt x="8502130" y="4572001"/>
                </a:lnTo>
                <a:cubicBezTo>
                  <a:pt x="8583823" y="4319597"/>
                  <a:pt x="8787913" y="4120306"/>
                  <a:pt x="9046727" y="4039822"/>
                </a:cubicBezTo>
                <a:close/>
                <a:moveTo>
                  <a:pt x="7620280" y="3999419"/>
                </a:moveTo>
                <a:lnTo>
                  <a:pt x="7637367" y="4001042"/>
                </a:lnTo>
                <a:cubicBezTo>
                  <a:pt x="7669753" y="4001569"/>
                  <a:pt x="7701646" y="4004550"/>
                  <a:pt x="7732829" y="4010107"/>
                </a:cubicBezTo>
                <a:cubicBezTo>
                  <a:pt x="7738405" y="4009688"/>
                  <a:pt x="7743733" y="4010636"/>
                  <a:pt x="7749042" y="4011646"/>
                </a:cubicBezTo>
                <a:lnTo>
                  <a:pt x="7749159" y="4012794"/>
                </a:lnTo>
                <a:cubicBezTo>
                  <a:pt x="8061238" y="4064450"/>
                  <a:pt x="8314467" y="4283539"/>
                  <a:pt x="8407830" y="4572001"/>
                </a:cubicBezTo>
                <a:lnTo>
                  <a:pt x="8270283" y="4572001"/>
                </a:lnTo>
                <a:cubicBezTo>
                  <a:pt x="8186900" y="4357380"/>
                  <a:pt x="7996531" y="4194541"/>
                  <a:pt x="7762529" y="4144250"/>
                </a:cubicBezTo>
                <a:cubicBezTo>
                  <a:pt x="7797023" y="4319651"/>
                  <a:pt x="7899246" y="4471530"/>
                  <a:pt x="8042344" y="4572001"/>
                </a:cubicBezTo>
                <a:lnTo>
                  <a:pt x="7848103" y="4572001"/>
                </a:lnTo>
                <a:cubicBezTo>
                  <a:pt x="7731971" y="4452596"/>
                  <a:pt x="7653409" y="4298519"/>
                  <a:pt x="7629044" y="4127511"/>
                </a:cubicBezTo>
                <a:cubicBezTo>
                  <a:pt x="7628876" y="4127458"/>
                  <a:pt x="7628708" y="4127453"/>
                  <a:pt x="7628538" y="4127448"/>
                </a:cubicBezTo>
                <a:lnTo>
                  <a:pt x="7628000" y="4120772"/>
                </a:lnTo>
                <a:cubicBezTo>
                  <a:pt x="7622941" y="4090522"/>
                  <a:pt x="7620490" y="4059631"/>
                  <a:pt x="7620533" y="4028296"/>
                </a:cubicBezTo>
                <a:cubicBezTo>
                  <a:pt x="7619221" y="4022668"/>
                  <a:pt x="7619162" y="4017001"/>
                  <a:pt x="7619162" y="4011320"/>
                </a:cubicBezTo>
                <a:lnTo>
                  <a:pt x="7619756" y="3999880"/>
                </a:lnTo>
                <a:lnTo>
                  <a:pt x="7620254" y="3999913"/>
                </a:lnTo>
                <a:close/>
                <a:moveTo>
                  <a:pt x="7597529" y="3999419"/>
                </a:moveTo>
                <a:lnTo>
                  <a:pt x="7597555" y="3999913"/>
                </a:lnTo>
                <a:lnTo>
                  <a:pt x="7598053" y="3999880"/>
                </a:lnTo>
                <a:lnTo>
                  <a:pt x="7598647" y="4011320"/>
                </a:lnTo>
                <a:cubicBezTo>
                  <a:pt x="7598647" y="4017001"/>
                  <a:pt x="7598588" y="4022668"/>
                  <a:pt x="7597276" y="4028296"/>
                </a:cubicBezTo>
                <a:cubicBezTo>
                  <a:pt x="7597319" y="4059631"/>
                  <a:pt x="7594868" y="4090522"/>
                  <a:pt x="7589809" y="4120772"/>
                </a:cubicBezTo>
                <a:lnTo>
                  <a:pt x="7589271" y="4127448"/>
                </a:lnTo>
                <a:cubicBezTo>
                  <a:pt x="7589101" y="4127453"/>
                  <a:pt x="7588933" y="4127458"/>
                  <a:pt x="7588765" y="4127511"/>
                </a:cubicBezTo>
                <a:cubicBezTo>
                  <a:pt x="7564400" y="4298519"/>
                  <a:pt x="7485838" y="4452596"/>
                  <a:pt x="7369706" y="4572001"/>
                </a:cubicBezTo>
                <a:lnTo>
                  <a:pt x="7175465" y="4572001"/>
                </a:lnTo>
                <a:cubicBezTo>
                  <a:pt x="7318563" y="4471530"/>
                  <a:pt x="7420786" y="4319651"/>
                  <a:pt x="7455280" y="4144250"/>
                </a:cubicBezTo>
                <a:cubicBezTo>
                  <a:pt x="7221278" y="4194541"/>
                  <a:pt x="7030909" y="4357380"/>
                  <a:pt x="6947526" y="4572001"/>
                </a:cubicBezTo>
                <a:lnTo>
                  <a:pt x="6809978" y="4572001"/>
                </a:lnTo>
                <a:cubicBezTo>
                  <a:pt x="6903341" y="4283539"/>
                  <a:pt x="7156571" y="4064450"/>
                  <a:pt x="7468650" y="4012794"/>
                </a:cubicBezTo>
                <a:lnTo>
                  <a:pt x="7468767" y="4011646"/>
                </a:lnTo>
                <a:cubicBezTo>
                  <a:pt x="7474076" y="4010636"/>
                  <a:pt x="7479404" y="4009688"/>
                  <a:pt x="7484980" y="4010107"/>
                </a:cubicBezTo>
                <a:cubicBezTo>
                  <a:pt x="7516163" y="4004550"/>
                  <a:pt x="7548056" y="4001569"/>
                  <a:pt x="7580442" y="4001042"/>
                </a:cubicBezTo>
                <a:close/>
                <a:moveTo>
                  <a:pt x="5928129" y="3999419"/>
                </a:moveTo>
                <a:lnTo>
                  <a:pt x="5945217" y="4001042"/>
                </a:lnTo>
                <a:cubicBezTo>
                  <a:pt x="5977602" y="4001569"/>
                  <a:pt x="6009495" y="4004550"/>
                  <a:pt x="6040678" y="4010107"/>
                </a:cubicBezTo>
                <a:cubicBezTo>
                  <a:pt x="6046254" y="4009688"/>
                  <a:pt x="6051582" y="4010636"/>
                  <a:pt x="6056891" y="4011646"/>
                </a:cubicBezTo>
                <a:lnTo>
                  <a:pt x="6057008" y="4012794"/>
                </a:lnTo>
                <a:cubicBezTo>
                  <a:pt x="6369087" y="4064450"/>
                  <a:pt x="6622316" y="4283539"/>
                  <a:pt x="6715680" y="4572001"/>
                </a:cubicBezTo>
                <a:lnTo>
                  <a:pt x="6578131" y="4572001"/>
                </a:lnTo>
                <a:cubicBezTo>
                  <a:pt x="6494748" y="4357380"/>
                  <a:pt x="6304380" y="4194541"/>
                  <a:pt x="6070378" y="4144250"/>
                </a:cubicBezTo>
                <a:cubicBezTo>
                  <a:pt x="6104872" y="4319650"/>
                  <a:pt x="6207095" y="4471530"/>
                  <a:pt x="6350192" y="4572001"/>
                </a:cubicBezTo>
                <a:lnTo>
                  <a:pt x="6155952" y="4572001"/>
                </a:lnTo>
                <a:cubicBezTo>
                  <a:pt x="6039820" y="4452596"/>
                  <a:pt x="5961257" y="4298519"/>
                  <a:pt x="5936893" y="4127511"/>
                </a:cubicBezTo>
                <a:cubicBezTo>
                  <a:pt x="5936725" y="4127458"/>
                  <a:pt x="5936557" y="4127453"/>
                  <a:pt x="5936387" y="4127448"/>
                </a:cubicBezTo>
                <a:lnTo>
                  <a:pt x="5935849" y="4120772"/>
                </a:lnTo>
                <a:cubicBezTo>
                  <a:pt x="5930790" y="4090522"/>
                  <a:pt x="5928340" y="4059631"/>
                  <a:pt x="5928382" y="4028296"/>
                </a:cubicBezTo>
                <a:cubicBezTo>
                  <a:pt x="5927070" y="4022668"/>
                  <a:pt x="5927011" y="4017001"/>
                  <a:pt x="5927011" y="4011320"/>
                </a:cubicBezTo>
                <a:lnTo>
                  <a:pt x="5927605" y="3999880"/>
                </a:lnTo>
                <a:lnTo>
                  <a:pt x="5928103" y="3999913"/>
                </a:lnTo>
                <a:close/>
                <a:moveTo>
                  <a:pt x="5905378" y="3999419"/>
                </a:moveTo>
                <a:lnTo>
                  <a:pt x="5905404" y="3999913"/>
                </a:lnTo>
                <a:lnTo>
                  <a:pt x="5905902" y="3999880"/>
                </a:lnTo>
                <a:lnTo>
                  <a:pt x="5906496" y="4011320"/>
                </a:lnTo>
                <a:cubicBezTo>
                  <a:pt x="5906496" y="4017001"/>
                  <a:pt x="5906437" y="4022668"/>
                  <a:pt x="5905125" y="4028296"/>
                </a:cubicBezTo>
                <a:cubicBezTo>
                  <a:pt x="5905167" y="4059631"/>
                  <a:pt x="5902717" y="4090522"/>
                  <a:pt x="5897658" y="4120772"/>
                </a:cubicBezTo>
                <a:lnTo>
                  <a:pt x="5897120" y="4127448"/>
                </a:lnTo>
                <a:cubicBezTo>
                  <a:pt x="5896950" y="4127453"/>
                  <a:pt x="5896782" y="4127458"/>
                  <a:pt x="5896614" y="4127511"/>
                </a:cubicBezTo>
                <a:cubicBezTo>
                  <a:pt x="5872249" y="4298519"/>
                  <a:pt x="5793686" y="4452596"/>
                  <a:pt x="5677555" y="4572001"/>
                </a:cubicBezTo>
                <a:lnTo>
                  <a:pt x="5483314" y="4572001"/>
                </a:lnTo>
                <a:cubicBezTo>
                  <a:pt x="5626412" y="4471530"/>
                  <a:pt x="5728635" y="4319650"/>
                  <a:pt x="5763129" y="4144250"/>
                </a:cubicBezTo>
                <a:cubicBezTo>
                  <a:pt x="5529126" y="4194541"/>
                  <a:pt x="5338758" y="4357380"/>
                  <a:pt x="5255375" y="4572001"/>
                </a:cubicBezTo>
                <a:lnTo>
                  <a:pt x="5117827" y="4572001"/>
                </a:lnTo>
                <a:cubicBezTo>
                  <a:pt x="5211190" y="4283539"/>
                  <a:pt x="5464420" y="4064450"/>
                  <a:pt x="5776499" y="4012794"/>
                </a:cubicBezTo>
                <a:lnTo>
                  <a:pt x="5776616" y="4011646"/>
                </a:lnTo>
                <a:cubicBezTo>
                  <a:pt x="5781926" y="4010636"/>
                  <a:pt x="5787253" y="4009688"/>
                  <a:pt x="5792829" y="4010107"/>
                </a:cubicBezTo>
                <a:cubicBezTo>
                  <a:pt x="5824012" y="4004550"/>
                  <a:pt x="5855905" y="4001569"/>
                  <a:pt x="5888290" y="4001042"/>
                </a:cubicBezTo>
                <a:close/>
                <a:moveTo>
                  <a:pt x="4235979" y="3999419"/>
                </a:moveTo>
                <a:lnTo>
                  <a:pt x="4253065" y="4001042"/>
                </a:lnTo>
                <a:cubicBezTo>
                  <a:pt x="4285451" y="4001569"/>
                  <a:pt x="4317343" y="4004550"/>
                  <a:pt x="4348528" y="4010107"/>
                </a:cubicBezTo>
                <a:cubicBezTo>
                  <a:pt x="4354104" y="4009688"/>
                  <a:pt x="4359431" y="4010636"/>
                  <a:pt x="4364739" y="4011646"/>
                </a:cubicBezTo>
                <a:lnTo>
                  <a:pt x="4364856" y="4012794"/>
                </a:lnTo>
                <a:cubicBezTo>
                  <a:pt x="4676936" y="4064450"/>
                  <a:pt x="4930165" y="4283539"/>
                  <a:pt x="5023528" y="4572001"/>
                </a:cubicBezTo>
                <a:lnTo>
                  <a:pt x="4885980" y="4572001"/>
                </a:lnTo>
                <a:cubicBezTo>
                  <a:pt x="4802597" y="4357380"/>
                  <a:pt x="4612229" y="4194541"/>
                  <a:pt x="4378227" y="4144250"/>
                </a:cubicBezTo>
                <a:cubicBezTo>
                  <a:pt x="4412722" y="4319651"/>
                  <a:pt x="4514944" y="4471530"/>
                  <a:pt x="4658041" y="4572001"/>
                </a:cubicBezTo>
                <a:lnTo>
                  <a:pt x="4463800" y="4572001"/>
                </a:lnTo>
                <a:cubicBezTo>
                  <a:pt x="4347669" y="4452596"/>
                  <a:pt x="4269106" y="4298519"/>
                  <a:pt x="4244741" y="4127511"/>
                </a:cubicBezTo>
                <a:cubicBezTo>
                  <a:pt x="4244574" y="4127458"/>
                  <a:pt x="4244405" y="4127453"/>
                  <a:pt x="4244236" y="4127448"/>
                </a:cubicBezTo>
                <a:lnTo>
                  <a:pt x="4243697" y="4120772"/>
                </a:lnTo>
                <a:cubicBezTo>
                  <a:pt x="4238639" y="4090522"/>
                  <a:pt x="4236188" y="4059631"/>
                  <a:pt x="4236230" y="4028296"/>
                </a:cubicBezTo>
                <a:cubicBezTo>
                  <a:pt x="4234918" y="4022668"/>
                  <a:pt x="4234860" y="4017001"/>
                  <a:pt x="4234860" y="4011320"/>
                </a:cubicBezTo>
                <a:lnTo>
                  <a:pt x="4235454" y="3999880"/>
                </a:lnTo>
                <a:lnTo>
                  <a:pt x="4235952" y="3999913"/>
                </a:lnTo>
                <a:close/>
                <a:moveTo>
                  <a:pt x="4213227" y="3999419"/>
                </a:moveTo>
                <a:lnTo>
                  <a:pt x="4213253" y="3999913"/>
                </a:lnTo>
                <a:lnTo>
                  <a:pt x="4213751" y="3999880"/>
                </a:lnTo>
                <a:lnTo>
                  <a:pt x="4214345" y="4011320"/>
                </a:lnTo>
                <a:cubicBezTo>
                  <a:pt x="4214345" y="4017001"/>
                  <a:pt x="4214286" y="4022668"/>
                  <a:pt x="4212974" y="4028296"/>
                </a:cubicBezTo>
                <a:cubicBezTo>
                  <a:pt x="4213016" y="4059631"/>
                  <a:pt x="4210566" y="4090522"/>
                  <a:pt x="4205507" y="4120772"/>
                </a:cubicBezTo>
                <a:lnTo>
                  <a:pt x="4204969" y="4127448"/>
                </a:lnTo>
                <a:cubicBezTo>
                  <a:pt x="4204799" y="4127453"/>
                  <a:pt x="4204631" y="4127458"/>
                  <a:pt x="4204463" y="4127511"/>
                </a:cubicBezTo>
                <a:cubicBezTo>
                  <a:pt x="4180098" y="4298519"/>
                  <a:pt x="4101535" y="4452596"/>
                  <a:pt x="3985404" y="4572001"/>
                </a:cubicBezTo>
                <a:lnTo>
                  <a:pt x="3791163" y="4572001"/>
                </a:lnTo>
                <a:cubicBezTo>
                  <a:pt x="3934261" y="4471530"/>
                  <a:pt x="4036484" y="4319651"/>
                  <a:pt x="4070978" y="4144250"/>
                </a:cubicBezTo>
                <a:cubicBezTo>
                  <a:pt x="3836975" y="4194541"/>
                  <a:pt x="3646607" y="4357380"/>
                  <a:pt x="3563224" y="4572001"/>
                </a:cubicBezTo>
                <a:lnTo>
                  <a:pt x="3425676" y="4572001"/>
                </a:lnTo>
                <a:cubicBezTo>
                  <a:pt x="3519039" y="4283539"/>
                  <a:pt x="3772269" y="4064450"/>
                  <a:pt x="4084348" y="4012794"/>
                </a:cubicBezTo>
                <a:lnTo>
                  <a:pt x="4084465" y="4011646"/>
                </a:lnTo>
                <a:cubicBezTo>
                  <a:pt x="4089774" y="4010636"/>
                  <a:pt x="4095102" y="4009688"/>
                  <a:pt x="4100678" y="4010107"/>
                </a:cubicBezTo>
                <a:cubicBezTo>
                  <a:pt x="4131861" y="4004550"/>
                  <a:pt x="4163754" y="4001569"/>
                  <a:pt x="4196139" y="4001042"/>
                </a:cubicBezTo>
                <a:close/>
                <a:moveTo>
                  <a:pt x="2543827" y="3999419"/>
                </a:moveTo>
                <a:lnTo>
                  <a:pt x="2560914" y="4001042"/>
                </a:lnTo>
                <a:cubicBezTo>
                  <a:pt x="2593300" y="4001569"/>
                  <a:pt x="2625192" y="4004550"/>
                  <a:pt x="2656376" y="4010107"/>
                </a:cubicBezTo>
                <a:cubicBezTo>
                  <a:pt x="2661952" y="4009688"/>
                  <a:pt x="2667280" y="4010636"/>
                  <a:pt x="2672588" y="4011646"/>
                </a:cubicBezTo>
                <a:lnTo>
                  <a:pt x="2672706" y="4012794"/>
                </a:lnTo>
                <a:cubicBezTo>
                  <a:pt x="2984785" y="4064450"/>
                  <a:pt x="3238014" y="4283539"/>
                  <a:pt x="3331377" y="4572001"/>
                </a:cubicBezTo>
                <a:lnTo>
                  <a:pt x="3193830" y="4572001"/>
                </a:lnTo>
                <a:cubicBezTo>
                  <a:pt x="3110446" y="4357380"/>
                  <a:pt x="2920078" y="4194541"/>
                  <a:pt x="2686076" y="4144250"/>
                </a:cubicBezTo>
                <a:cubicBezTo>
                  <a:pt x="2720570" y="4319650"/>
                  <a:pt x="2822793" y="4471530"/>
                  <a:pt x="2965890" y="4572001"/>
                </a:cubicBezTo>
                <a:lnTo>
                  <a:pt x="2771649" y="4572001"/>
                </a:lnTo>
                <a:cubicBezTo>
                  <a:pt x="2655518" y="4452596"/>
                  <a:pt x="2576955" y="4298519"/>
                  <a:pt x="2552590" y="4127511"/>
                </a:cubicBezTo>
                <a:cubicBezTo>
                  <a:pt x="2552423" y="4127458"/>
                  <a:pt x="2552254" y="4127453"/>
                  <a:pt x="2552085" y="4127448"/>
                </a:cubicBezTo>
                <a:lnTo>
                  <a:pt x="2551547" y="4120772"/>
                </a:lnTo>
                <a:cubicBezTo>
                  <a:pt x="2546488" y="4090522"/>
                  <a:pt x="2544037" y="4059631"/>
                  <a:pt x="2544079" y="4028296"/>
                </a:cubicBezTo>
                <a:cubicBezTo>
                  <a:pt x="2542767" y="4022668"/>
                  <a:pt x="2542709" y="4017001"/>
                  <a:pt x="2542709" y="4011320"/>
                </a:cubicBezTo>
                <a:lnTo>
                  <a:pt x="2543303" y="3999880"/>
                </a:lnTo>
                <a:lnTo>
                  <a:pt x="2543801" y="3999913"/>
                </a:lnTo>
                <a:close/>
                <a:moveTo>
                  <a:pt x="2521076" y="3999419"/>
                </a:moveTo>
                <a:lnTo>
                  <a:pt x="2521102" y="3999913"/>
                </a:lnTo>
                <a:lnTo>
                  <a:pt x="2521600" y="3999880"/>
                </a:lnTo>
                <a:lnTo>
                  <a:pt x="2522194" y="4011320"/>
                </a:lnTo>
                <a:cubicBezTo>
                  <a:pt x="2522194" y="4017001"/>
                  <a:pt x="2522135" y="4022668"/>
                  <a:pt x="2520823" y="4028296"/>
                </a:cubicBezTo>
                <a:cubicBezTo>
                  <a:pt x="2520865" y="4059631"/>
                  <a:pt x="2518415" y="4090522"/>
                  <a:pt x="2513356" y="4120772"/>
                </a:cubicBezTo>
                <a:lnTo>
                  <a:pt x="2512818" y="4127448"/>
                </a:lnTo>
                <a:cubicBezTo>
                  <a:pt x="2512648" y="4127453"/>
                  <a:pt x="2512480" y="4127458"/>
                  <a:pt x="2512312" y="4127511"/>
                </a:cubicBezTo>
                <a:cubicBezTo>
                  <a:pt x="2487947" y="4298519"/>
                  <a:pt x="2409385" y="4452596"/>
                  <a:pt x="2293253" y="4572001"/>
                </a:cubicBezTo>
                <a:lnTo>
                  <a:pt x="2099012" y="4572001"/>
                </a:lnTo>
                <a:cubicBezTo>
                  <a:pt x="2242110" y="4471530"/>
                  <a:pt x="2344333" y="4319651"/>
                  <a:pt x="2378827" y="4144250"/>
                </a:cubicBezTo>
                <a:cubicBezTo>
                  <a:pt x="2144825" y="4194541"/>
                  <a:pt x="1954456" y="4357380"/>
                  <a:pt x="1871073" y="4572001"/>
                </a:cubicBezTo>
                <a:lnTo>
                  <a:pt x="1733525" y="4572001"/>
                </a:lnTo>
                <a:cubicBezTo>
                  <a:pt x="1826888" y="4283539"/>
                  <a:pt x="2080118" y="4064450"/>
                  <a:pt x="2392197" y="4012794"/>
                </a:cubicBezTo>
                <a:lnTo>
                  <a:pt x="2392314" y="4011646"/>
                </a:lnTo>
                <a:cubicBezTo>
                  <a:pt x="2397623" y="4010636"/>
                  <a:pt x="2402951" y="4009688"/>
                  <a:pt x="2408527" y="4010107"/>
                </a:cubicBezTo>
                <a:cubicBezTo>
                  <a:pt x="2439710" y="4004550"/>
                  <a:pt x="2471603" y="4001569"/>
                  <a:pt x="2503988" y="4001042"/>
                </a:cubicBezTo>
                <a:close/>
                <a:moveTo>
                  <a:pt x="851676" y="3999419"/>
                </a:moveTo>
                <a:lnTo>
                  <a:pt x="868763" y="4001042"/>
                </a:lnTo>
                <a:cubicBezTo>
                  <a:pt x="901149" y="4001569"/>
                  <a:pt x="933041" y="4004550"/>
                  <a:pt x="964225" y="4010107"/>
                </a:cubicBezTo>
                <a:cubicBezTo>
                  <a:pt x="969801" y="4009688"/>
                  <a:pt x="975129" y="4010636"/>
                  <a:pt x="980437" y="4011646"/>
                </a:cubicBezTo>
                <a:lnTo>
                  <a:pt x="980555" y="4012794"/>
                </a:lnTo>
                <a:cubicBezTo>
                  <a:pt x="1292634" y="4064450"/>
                  <a:pt x="1545864" y="4283539"/>
                  <a:pt x="1639226" y="4572001"/>
                </a:cubicBezTo>
                <a:lnTo>
                  <a:pt x="1501679" y="4572001"/>
                </a:lnTo>
                <a:cubicBezTo>
                  <a:pt x="1418296" y="4357380"/>
                  <a:pt x="1227927" y="4194541"/>
                  <a:pt x="993925" y="4144250"/>
                </a:cubicBezTo>
                <a:cubicBezTo>
                  <a:pt x="1028419" y="4319651"/>
                  <a:pt x="1130642" y="4471530"/>
                  <a:pt x="1273740" y="4572001"/>
                </a:cubicBezTo>
                <a:lnTo>
                  <a:pt x="1079499" y="4572001"/>
                </a:lnTo>
                <a:cubicBezTo>
                  <a:pt x="963367" y="4452596"/>
                  <a:pt x="884804" y="4298519"/>
                  <a:pt x="860439" y="4127511"/>
                </a:cubicBezTo>
                <a:cubicBezTo>
                  <a:pt x="860272" y="4127458"/>
                  <a:pt x="860103" y="4127453"/>
                  <a:pt x="859934" y="4127448"/>
                </a:cubicBezTo>
                <a:lnTo>
                  <a:pt x="859396" y="4120772"/>
                </a:lnTo>
                <a:cubicBezTo>
                  <a:pt x="854337" y="4090522"/>
                  <a:pt x="851886" y="4059631"/>
                  <a:pt x="851928" y="4028296"/>
                </a:cubicBezTo>
                <a:cubicBezTo>
                  <a:pt x="850616" y="4022668"/>
                  <a:pt x="850558" y="4017001"/>
                  <a:pt x="850558" y="4011320"/>
                </a:cubicBezTo>
                <a:lnTo>
                  <a:pt x="851152" y="3999880"/>
                </a:lnTo>
                <a:lnTo>
                  <a:pt x="851650" y="3999913"/>
                </a:lnTo>
                <a:close/>
                <a:moveTo>
                  <a:pt x="828925" y="3999419"/>
                </a:moveTo>
                <a:lnTo>
                  <a:pt x="828951" y="3999913"/>
                </a:lnTo>
                <a:lnTo>
                  <a:pt x="829449" y="3999880"/>
                </a:lnTo>
                <a:lnTo>
                  <a:pt x="830043" y="4011320"/>
                </a:lnTo>
                <a:cubicBezTo>
                  <a:pt x="830043" y="4017001"/>
                  <a:pt x="829984" y="4022668"/>
                  <a:pt x="828672" y="4028296"/>
                </a:cubicBezTo>
                <a:cubicBezTo>
                  <a:pt x="828714" y="4059631"/>
                  <a:pt x="826264" y="4090522"/>
                  <a:pt x="821205" y="4120772"/>
                </a:cubicBezTo>
                <a:lnTo>
                  <a:pt x="820667" y="4127448"/>
                </a:lnTo>
                <a:cubicBezTo>
                  <a:pt x="820497" y="4127453"/>
                  <a:pt x="820329" y="4127458"/>
                  <a:pt x="820161" y="4127511"/>
                </a:cubicBezTo>
                <a:cubicBezTo>
                  <a:pt x="795796" y="4298519"/>
                  <a:pt x="717234" y="4452596"/>
                  <a:pt x="601102" y="4572001"/>
                </a:cubicBezTo>
                <a:lnTo>
                  <a:pt x="406861" y="4572001"/>
                </a:lnTo>
                <a:cubicBezTo>
                  <a:pt x="549959" y="4471530"/>
                  <a:pt x="652182" y="4319650"/>
                  <a:pt x="686676" y="4144250"/>
                </a:cubicBezTo>
                <a:cubicBezTo>
                  <a:pt x="452674" y="4194541"/>
                  <a:pt x="262305" y="4357380"/>
                  <a:pt x="178922" y="4572001"/>
                </a:cubicBezTo>
                <a:lnTo>
                  <a:pt x="41374" y="4572001"/>
                </a:lnTo>
                <a:cubicBezTo>
                  <a:pt x="134738" y="4283539"/>
                  <a:pt x="387967" y="4064450"/>
                  <a:pt x="700046" y="4012794"/>
                </a:cubicBezTo>
                <a:lnTo>
                  <a:pt x="700163" y="4011646"/>
                </a:lnTo>
                <a:cubicBezTo>
                  <a:pt x="705472" y="4010636"/>
                  <a:pt x="710800" y="4009688"/>
                  <a:pt x="716376" y="4010107"/>
                </a:cubicBezTo>
                <a:cubicBezTo>
                  <a:pt x="747559" y="4004550"/>
                  <a:pt x="779452" y="4001569"/>
                  <a:pt x="811837" y="4001042"/>
                </a:cubicBezTo>
                <a:close/>
                <a:moveTo>
                  <a:pt x="8305836" y="3304913"/>
                </a:moveTo>
                <a:cubicBezTo>
                  <a:pt x="8030646" y="3363591"/>
                  <a:pt x="7815802" y="3576701"/>
                  <a:pt x="7762527" y="3845480"/>
                </a:cubicBezTo>
                <a:cubicBezTo>
                  <a:pt x="8037717" y="3786801"/>
                  <a:pt x="8252560" y="3573691"/>
                  <a:pt x="8305836" y="3304913"/>
                </a:cubicBezTo>
                <a:close/>
                <a:moveTo>
                  <a:pt x="6911971" y="3304913"/>
                </a:moveTo>
                <a:cubicBezTo>
                  <a:pt x="6965247" y="3573691"/>
                  <a:pt x="7180090" y="3786801"/>
                  <a:pt x="7455280" y="3845480"/>
                </a:cubicBezTo>
                <a:cubicBezTo>
                  <a:pt x="7402005" y="3576701"/>
                  <a:pt x="7187161" y="3363591"/>
                  <a:pt x="6911971" y="3304913"/>
                </a:cubicBezTo>
                <a:close/>
                <a:moveTo>
                  <a:pt x="6613685" y="3304913"/>
                </a:moveTo>
                <a:cubicBezTo>
                  <a:pt x="6338495" y="3363591"/>
                  <a:pt x="6123651" y="3576701"/>
                  <a:pt x="6070376" y="3845480"/>
                </a:cubicBezTo>
                <a:cubicBezTo>
                  <a:pt x="6345566" y="3786801"/>
                  <a:pt x="6560409" y="3573691"/>
                  <a:pt x="6613685" y="3304913"/>
                </a:cubicBezTo>
                <a:close/>
                <a:moveTo>
                  <a:pt x="5219820" y="3304913"/>
                </a:moveTo>
                <a:cubicBezTo>
                  <a:pt x="5273096" y="3573691"/>
                  <a:pt x="5487939" y="3786801"/>
                  <a:pt x="5763129" y="3845480"/>
                </a:cubicBezTo>
                <a:cubicBezTo>
                  <a:pt x="5709854" y="3576701"/>
                  <a:pt x="5495010" y="3363591"/>
                  <a:pt x="5219820" y="3304913"/>
                </a:cubicBezTo>
                <a:close/>
                <a:moveTo>
                  <a:pt x="4921534" y="3304913"/>
                </a:moveTo>
                <a:cubicBezTo>
                  <a:pt x="4646344" y="3363591"/>
                  <a:pt x="4431500" y="3576701"/>
                  <a:pt x="4378225" y="3845480"/>
                </a:cubicBezTo>
                <a:cubicBezTo>
                  <a:pt x="4653415" y="3786801"/>
                  <a:pt x="4868259" y="3573691"/>
                  <a:pt x="4921534" y="3304913"/>
                </a:cubicBezTo>
                <a:close/>
                <a:moveTo>
                  <a:pt x="3527669" y="3304913"/>
                </a:moveTo>
                <a:cubicBezTo>
                  <a:pt x="3580945" y="3573691"/>
                  <a:pt x="3795788" y="3786801"/>
                  <a:pt x="4070978" y="3845480"/>
                </a:cubicBezTo>
                <a:cubicBezTo>
                  <a:pt x="4017703" y="3576701"/>
                  <a:pt x="3802859" y="3363591"/>
                  <a:pt x="3527669" y="3304913"/>
                </a:cubicBezTo>
                <a:close/>
                <a:moveTo>
                  <a:pt x="3229383" y="3304913"/>
                </a:moveTo>
                <a:cubicBezTo>
                  <a:pt x="2954193" y="3363591"/>
                  <a:pt x="2739349" y="3576701"/>
                  <a:pt x="2686074" y="3845480"/>
                </a:cubicBezTo>
                <a:cubicBezTo>
                  <a:pt x="2961264" y="3786801"/>
                  <a:pt x="3176107" y="3573691"/>
                  <a:pt x="3229383" y="3304913"/>
                </a:cubicBezTo>
                <a:close/>
                <a:moveTo>
                  <a:pt x="1835518" y="3304913"/>
                </a:moveTo>
                <a:cubicBezTo>
                  <a:pt x="1888794" y="3573691"/>
                  <a:pt x="2103637" y="3786801"/>
                  <a:pt x="2378827" y="3845480"/>
                </a:cubicBezTo>
                <a:cubicBezTo>
                  <a:pt x="2325552" y="3576701"/>
                  <a:pt x="2110708" y="3363591"/>
                  <a:pt x="1835518" y="3304913"/>
                </a:cubicBezTo>
                <a:close/>
                <a:moveTo>
                  <a:pt x="1537232" y="3304913"/>
                </a:moveTo>
                <a:cubicBezTo>
                  <a:pt x="1262042" y="3363591"/>
                  <a:pt x="1047198" y="3576701"/>
                  <a:pt x="993923" y="3845480"/>
                </a:cubicBezTo>
                <a:cubicBezTo>
                  <a:pt x="1269113" y="3786801"/>
                  <a:pt x="1483956" y="3573691"/>
                  <a:pt x="1537232" y="3304913"/>
                </a:cubicBezTo>
                <a:close/>
                <a:moveTo>
                  <a:pt x="143367" y="3304913"/>
                </a:moveTo>
                <a:cubicBezTo>
                  <a:pt x="196643" y="3573691"/>
                  <a:pt x="411486" y="3786801"/>
                  <a:pt x="686676" y="3845480"/>
                </a:cubicBezTo>
                <a:cubicBezTo>
                  <a:pt x="633401" y="3576701"/>
                  <a:pt x="418557" y="3363591"/>
                  <a:pt x="143367" y="3304913"/>
                </a:cubicBezTo>
                <a:close/>
                <a:moveTo>
                  <a:pt x="8461873" y="3161219"/>
                </a:moveTo>
                <a:lnTo>
                  <a:pt x="8478960" y="3162829"/>
                </a:lnTo>
                <a:cubicBezTo>
                  <a:pt x="8511346" y="3163352"/>
                  <a:pt x="8543239" y="3166310"/>
                  <a:pt x="8574422" y="3171823"/>
                </a:cubicBezTo>
                <a:cubicBezTo>
                  <a:pt x="8579998" y="3171407"/>
                  <a:pt x="8585326" y="3172348"/>
                  <a:pt x="8590635" y="3173350"/>
                </a:cubicBezTo>
                <a:lnTo>
                  <a:pt x="8590752" y="3174489"/>
                </a:lnTo>
                <a:cubicBezTo>
                  <a:pt x="8815033" y="3211322"/>
                  <a:pt x="9008920" y="3333951"/>
                  <a:pt x="9135069" y="3506215"/>
                </a:cubicBezTo>
                <a:lnTo>
                  <a:pt x="9139239" y="3512974"/>
                </a:lnTo>
                <a:lnTo>
                  <a:pt x="9139239" y="3816134"/>
                </a:lnTo>
                <a:lnTo>
                  <a:pt x="9120077" y="3747490"/>
                </a:lnTo>
                <a:cubicBezTo>
                  <a:pt x="9039502" y="3525837"/>
                  <a:pt x="8844913" y="3356256"/>
                  <a:pt x="8604122" y="3304913"/>
                </a:cubicBezTo>
                <a:cubicBezTo>
                  <a:pt x="8650738" y="3540094"/>
                  <a:pt x="8821055" y="3732654"/>
                  <a:pt x="9047261" y="3816429"/>
                </a:cubicBezTo>
                <a:lnTo>
                  <a:pt x="9139239" y="3843104"/>
                </a:lnTo>
                <a:lnTo>
                  <a:pt x="9139239" y="3970603"/>
                </a:lnTo>
                <a:lnTo>
                  <a:pt x="9030179" y="3943797"/>
                </a:lnTo>
                <a:cubicBezTo>
                  <a:pt x="8735297" y="3846211"/>
                  <a:pt x="8514628" y="3594637"/>
                  <a:pt x="8470637" y="3288305"/>
                </a:cubicBezTo>
                <a:cubicBezTo>
                  <a:pt x="8470469" y="3288253"/>
                  <a:pt x="8470301" y="3288248"/>
                  <a:pt x="8470131" y="3288243"/>
                </a:cubicBezTo>
                <a:lnTo>
                  <a:pt x="8469593" y="3281619"/>
                </a:lnTo>
                <a:cubicBezTo>
                  <a:pt x="8464534" y="3251607"/>
                  <a:pt x="8462083" y="3220958"/>
                  <a:pt x="8462126" y="3189869"/>
                </a:cubicBezTo>
                <a:cubicBezTo>
                  <a:pt x="8460814" y="3184286"/>
                  <a:pt x="8460755" y="3178663"/>
                  <a:pt x="8460755" y="3173027"/>
                </a:cubicBezTo>
                <a:lnTo>
                  <a:pt x="8461349" y="3161677"/>
                </a:lnTo>
                <a:lnTo>
                  <a:pt x="8461847" y="3161709"/>
                </a:lnTo>
                <a:close/>
                <a:moveTo>
                  <a:pt x="8448085" y="3161219"/>
                </a:moveTo>
                <a:lnTo>
                  <a:pt x="8448111" y="3161709"/>
                </a:lnTo>
                <a:lnTo>
                  <a:pt x="8448609" y="3161677"/>
                </a:lnTo>
                <a:lnTo>
                  <a:pt x="8449203" y="3173027"/>
                </a:lnTo>
                <a:cubicBezTo>
                  <a:pt x="8449203" y="3178663"/>
                  <a:pt x="8449144" y="3184286"/>
                  <a:pt x="8447832" y="3189869"/>
                </a:cubicBezTo>
                <a:cubicBezTo>
                  <a:pt x="8447875" y="3220958"/>
                  <a:pt x="8445424" y="3251607"/>
                  <a:pt x="8440365" y="3281619"/>
                </a:cubicBezTo>
                <a:lnTo>
                  <a:pt x="8439827" y="3288243"/>
                </a:lnTo>
                <a:cubicBezTo>
                  <a:pt x="8439657" y="3288248"/>
                  <a:pt x="8439489" y="3288253"/>
                  <a:pt x="8439321" y="3288305"/>
                </a:cubicBezTo>
                <a:cubicBezTo>
                  <a:pt x="8389046" y="3638399"/>
                  <a:pt x="8108007" y="3916971"/>
                  <a:pt x="7749156" y="3975903"/>
                </a:cubicBezTo>
                <a:lnTo>
                  <a:pt x="7749040" y="3977042"/>
                </a:lnTo>
                <a:cubicBezTo>
                  <a:pt x="7743729" y="3978045"/>
                  <a:pt x="7738400" y="3978986"/>
                  <a:pt x="7732823" y="3978570"/>
                </a:cubicBezTo>
                <a:cubicBezTo>
                  <a:pt x="7701651" y="3984080"/>
                  <a:pt x="7669771" y="3987038"/>
                  <a:pt x="7637396" y="3987561"/>
                </a:cubicBezTo>
                <a:lnTo>
                  <a:pt x="7620278" y="3989174"/>
                </a:lnTo>
                <a:lnTo>
                  <a:pt x="7620252" y="3988683"/>
                </a:lnTo>
                <a:lnTo>
                  <a:pt x="7619753" y="3988716"/>
                </a:lnTo>
                <a:cubicBezTo>
                  <a:pt x="7619187" y="3984944"/>
                  <a:pt x="7619160" y="3981158"/>
                  <a:pt x="7619160" y="3977366"/>
                </a:cubicBezTo>
                <a:cubicBezTo>
                  <a:pt x="7619160" y="3971728"/>
                  <a:pt x="7619219" y="3966104"/>
                  <a:pt x="7620531" y="3960518"/>
                </a:cubicBezTo>
                <a:cubicBezTo>
                  <a:pt x="7620488" y="3929436"/>
                  <a:pt x="7622938" y="3898794"/>
                  <a:pt x="7627995" y="3868787"/>
                </a:cubicBezTo>
                <a:lnTo>
                  <a:pt x="7628535" y="3862150"/>
                </a:lnTo>
                <a:cubicBezTo>
                  <a:pt x="7628704" y="3862145"/>
                  <a:pt x="7628873" y="3862140"/>
                  <a:pt x="7629040" y="3862087"/>
                </a:cubicBezTo>
                <a:cubicBezTo>
                  <a:pt x="7679317" y="3511992"/>
                  <a:pt x="7960356" y="3233421"/>
                  <a:pt x="8319206" y="3174489"/>
                </a:cubicBezTo>
                <a:lnTo>
                  <a:pt x="8319323" y="3173350"/>
                </a:lnTo>
                <a:cubicBezTo>
                  <a:pt x="8324632" y="3172348"/>
                  <a:pt x="8329960" y="3171407"/>
                  <a:pt x="8335536" y="3171823"/>
                </a:cubicBezTo>
                <a:cubicBezTo>
                  <a:pt x="8366719" y="3166310"/>
                  <a:pt x="8398612" y="3163352"/>
                  <a:pt x="8430998" y="3162829"/>
                </a:cubicBezTo>
                <a:close/>
                <a:moveTo>
                  <a:pt x="6769722" y="3161219"/>
                </a:moveTo>
                <a:lnTo>
                  <a:pt x="6786810" y="3162829"/>
                </a:lnTo>
                <a:cubicBezTo>
                  <a:pt x="6819195" y="3163352"/>
                  <a:pt x="6851088" y="3166310"/>
                  <a:pt x="6882271" y="3171823"/>
                </a:cubicBezTo>
                <a:cubicBezTo>
                  <a:pt x="6887847" y="3171407"/>
                  <a:pt x="6893175" y="3172348"/>
                  <a:pt x="6898484" y="3173350"/>
                </a:cubicBezTo>
                <a:lnTo>
                  <a:pt x="6898601" y="3174489"/>
                </a:lnTo>
                <a:cubicBezTo>
                  <a:pt x="7257451" y="3233421"/>
                  <a:pt x="7538490" y="3511992"/>
                  <a:pt x="7588766" y="3862087"/>
                </a:cubicBezTo>
                <a:cubicBezTo>
                  <a:pt x="7588934" y="3862140"/>
                  <a:pt x="7589103" y="3862145"/>
                  <a:pt x="7589272" y="3862150"/>
                </a:cubicBezTo>
                <a:lnTo>
                  <a:pt x="7589812" y="3868787"/>
                </a:lnTo>
                <a:cubicBezTo>
                  <a:pt x="7594869" y="3898794"/>
                  <a:pt x="7597319" y="3929436"/>
                  <a:pt x="7597276" y="3960518"/>
                </a:cubicBezTo>
                <a:cubicBezTo>
                  <a:pt x="7598588" y="3966104"/>
                  <a:pt x="7598647" y="3971728"/>
                  <a:pt x="7598647" y="3977366"/>
                </a:cubicBezTo>
                <a:cubicBezTo>
                  <a:pt x="7598647" y="3981158"/>
                  <a:pt x="7598620" y="3984944"/>
                  <a:pt x="7598054" y="3988716"/>
                </a:cubicBezTo>
                <a:lnTo>
                  <a:pt x="7597555" y="3988683"/>
                </a:lnTo>
                <a:lnTo>
                  <a:pt x="7597529" y="3989174"/>
                </a:lnTo>
                <a:lnTo>
                  <a:pt x="7580411" y="3987561"/>
                </a:lnTo>
                <a:cubicBezTo>
                  <a:pt x="7548036" y="3987038"/>
                  <a:pt x="7516156" y="3984080"/>
                  <a:pt x="7484984" y="3978570"/>
                </a:cubicBezTo>
                <a:cubicBezTo>
                  <a:pt x="7479407" y="3978986"/>
                  <a:pt x="7474078" y="3978045"/>
                  <a:pt x="7468767" y="3977042"/>
                </a:cubicBezTo>
                <a:lnTo>
                  <a:pt x="7468651" y="3975903"/>
                </a:lnTo>
                <a:cubicBezTo>
                  <a:pt x="7109800" y="3916971"/>
                  <a:pt x="6828761" y="3638399"/>
                  <a:pt x="6778486" y="3288305"/>
                </a:cubicBezTo>
                <a:cubicBezTo>
                  <a:pt x="6778318" y="3288253"/>
                  <a:pt x="6778150" y="3288248"/>
                  <a:pt x="6777980" y="3288243"/>
                </a:cubicBezTo>
                <a:lnTo>
                  <a:pt x="6777442" y="3281619"/>
                </a:lnTo>
                <a:cubicBezTo>
                  <a:pt x="6772383" y="3251607"/>
                  <a:pt x="6769933" y="3220958"/>
                  <a:pt x="6769975" y="3189869"/>
                </a:cubicBezTo>
                <a:cubicBezTo>
                  <a:pt x="6768663" y="3184286"/>
                  <a:pt x="6768604" y="3178663"/>
                  <a:pt x="6768604" y="3173027"/>
                </a:cubicBezTo>
                <a:lnTo>
                  <a:pt x="6769198" y="3161677"/>
                </a:lnTo>
                <a:lnTo>
                  <a:pt x="6769696" y="3161709"/>
                </a:lnTo>
                <a:close/>
                <a:moveTo>
                  <a:pt x="6755934" y="3161219"/>
                </a:moveTo>
                <a:lnTo>
                  <a:pt x="6755960" y="3161709"/>
                </a:lnTo>
                <a:lnTo>
                  <a:pt x="6756458" y="3161677"/>
                </a:lnTo>
                <a:lnTo>
                  <a:pt x="6757052" y="3173027"/>
                </a:lnTo>
                <a:cubicBezTo>
                  <a:pt x="6757052" y="3178663"/>
                  <a:pt x="6756994" y="3184286"/>
                  <a:pt x="6755682" y="3189869"/>
                </a:cubicBezTo>
                <a:cubicBezTo>
                  <a:pt x="6755724" y="3220958"/>
                  <a:pt x="6753273" y="3251607"/>
                  <a:pt x="6748215" y="3281619"/>
                </a:cubicBezTo>
                <a:lnTo>
                  <a:pt x="6747676" y="3288243"/>
                </a:lnTo>
                <a:cubicBezTo>
                  <a:pt x="6747507" y="3288248"/>
                  <a:pt x="6747338" y="3288253"/>
                  <a:pt x="6747171" y="3288305"/>
                </a:cubicBezTo>
                <a:cubicBezTo>
                  <a:pt x="6696895" y="3638399"/>
                  <a:pt x="6415856" y="3916971"/>
                  <a:pt x="6057005" y="3975903"/>
                </a:cubicBezTo>
                <a:lnTo>
                  <a:pt x="6056889" y="3977042"/>
                </a:lnTo>
                <a:cubicBezTo>
                  <a:pt x="6051578" y="3978045"/>
                  <a:pt x="6046249" y="3978986"/>
                  <a:pt x="6040672" y="3978570"/>
                </a:cubicBezTo>
                <a:cubicBezTo>
                  <a:pt x="6009500" y="3984080"/>
                  <a:pt x="5977620" y="3987038"/>
                  <a:pt x="5945246" y="3987561"/>
                </a:cubicBezTo>
                <a:lnTo>
                  <a:pt x="5928127" y="3989174"/>
                </a:lnTo>
                <a:lnTo>
                  <a:pt x="5928101" y="3988683"/>
                </a:lnTo>
                <a:lnTo>
                  <a:pt x="5927602" y="3988716"/>
                </a:lnTo>
                <a:cubicBezTo>
                  <a:pt x="5927036" y="3984944"/>
                  <a:pt x="5927009" y="3981158"/>
                  <a:pt x="5927009" y="3977366"/>
                </a:cubicBezTo>
                <a:cubicBezTo>
                  <a:pt x="5927009" y="3971728"/>
                  <a:pt x="5927068" y="3966104"/>
                  <a:pt x="5928380" y="3960518"/>
                </a:cubicBezTo>
                <a:cubicBezTo>
                  <a:pt x="5928338" y="3929436"/>
                  <a:pt x="5930787" y="3898794"/>
                  <a:pt x="5935844" y="3868787"/>
                </a:cubicBezTo>
                <a:lnTo>
                  <a:pt x="5936384" y="3862150"/>
                </a:lnTo>
                <a:cubicBezTo>
                  <a:pt x="5936553" y="3862145"/>
                  <a:pt x="5936722" y="3862140"/>
                  <a:pt x="5936890" y="3862087"/>
                </a:cubicBezTo>
                <a:cubicBezTo>
                  <a:pt x="5987166" y="3511992"/>
                  <a:pt x="6268205" y="3233421"/>
                  <a:pt x="6627056" y="3174489"/>
                </a:cubicBezTo>
                <a:lnTo>
                  <a:pt x="6627173" y="3173350"/>
                </a:lnTo>
                <a:cubicBezTo>
                  <a:pt x="6632481" y="3172348"/>
                  <a:pt x="6637809" y="3171407"/>
                  <a:pt x="6643385" y="3171823"/>
                </a:cubicBezTo>
                <a:cubicBezTo>
                  <a:pt x="6674569" y="3166310"/>
                  <a:pt x="6706461" y="3163352"/>
                  <a:pt x="6738847" y="3162829"/>
                </a:cubicBezTo>
                <a:close/>
                <a:moveTo>
                  <a:pt x="5077571" y="3161219"/>
                </a:moveTo>
                <a:lnTo>
                  <a:pt x="5094659" y="3162829"/>
                </a:lnTo>
                <a:cubicBezTo>
                  <a:pt x="5127044" y="3163352"/>
                  <a:pt x="5158937" y="3166310"/>
                  <a:pt x="5190120" y="3171823"/>
                </a:cubicBezTo>
                <a:cubicBezTo>
                  <a:pt x="5195696" y="3171407"/>
                  <a:pt x="5201024" y="3172348"/>
                  <a:pt x="5206334" y="3173350"/>
                </a:cubicBezTo>
                <a:lnTo>
                  <a:pt x="5206450" y="3174489"/>
                </a:lnTo>
                <a:cubicBezTo>
                  <a:pt x="5565300" y="3233421"/>
                  <a:pt x="5846339" y="3511992"/>
                  <a:pt x="5896616" y="3862087"/>
                </a:cubicBezTo>
                <a:cubicBezTo>
                  <a:pt x="5896783" y="3862140"/>
                  <a:pt x="5896953" y="3862145"/>
                  <a:pt x="5897121" y="3862150"/>
                </a:cubicBezTo>
                <a:lnTo>
                  <a:pt x="5897662" y="3868787"/>
                </a:lnTo>
                <a:cubicBezTo>
                  <a:pt x="5902718" y="3898794"/>
                  <a:pt x="5905168" y="3929436"/>
                  <a:pt x="5905126" y="3960518"/>
                </a:cubicBezTo>
                <a:cubicBezTo>
                  <a:pt x="5906438" y="3966104"/>
                  <a:pt x="5906496" y="3971728"/>
                  <a:pt x="5906496" y="3977366"/>
                </a:cubicBezTo>
                <a:cubicBezTo>
                  <a:pt x="5906496" y="3981158"/>
                  <a:pt x="5906469" y="3984944"/>
                  <a:pt x="5905903" y="3988716"/>
                </a:cubicBezTo>
                <a:lnTo>
                  <a:pt x="5905404" y="3988683"/>
                </a:lnTo>
                <a:lnTo>
                  <a:pt x="5905378" y="3989174"/>
                </a:lnTo>
                <a:lnTo>
                  <a:pt x="5888260" y="3987561"/>
                </a:lnTo>
                <a:cubicBezTo>
                  <a:pt x="5855886" y="3987038"/>
                  <a:pt x="5824005" y="3984080"/>
                  <a:pt x="5792833" y="3978570"/>
                </a:cubicBezTo>
                <a:cubicBezTo>
                  <a:pt x="5787256" y="3978986"/>
                  <a:pt x="5781927" y="3978045"/>
                  <a:pt x="5776617" y="3977042"/>
                </a:cubicBezTo>
                <a:lnTo>
                  <a:pt x="5776501" y="3975903"/>
                </a:lnTo>
                <a:cubicBezTo>
                  <a:pt x="5417649" y="3916971"/>
                  <a:pt x="5136610" y="3638399"/>
                  <a:pt x="5086335" y="3288305"/>
                </a:cubicBezTo>
                <a:cubicBezTo>
                  <a:pt x="5086167" y="3288253"/>
                  <a:pt x="5085999" y="3288248"/>
                  <a:pt x="5085830" y="3288243"/>
                </a:cubicBezTo>
                <a:lnTo>
                  <a:pt x="5085291" y="3281619"/>
                </a:lnTo>
                <a:cubicBezTo>
                  <a:pt x="5080233" y="3251607"/>
                  <a:pt x="5077782" y="3220958"/>
                  <a:pt x="5077824" y="3189869"/>
                </a:cubicBezTo>
                <a:cubicBezTo>
                  <a:pt x="5076512" y="3184286"/>
                  <a:pt x="5076453" y="3178663"/>
                  <a:pt x="5076453" y="3173027"/>
                </a:cubicBezTo>
                <a:lnTo>
                  <a:pt x="5077047" y="3161677"/>
                </a:lnTo>
                <a:lnTo>
                  <a:pt x="5077545" y="3161709"/>
                </a:lnTo>
                <a:close/>
                <a:moveTo>
                  <a:pt x="5063783" y="3161219"/>
                </a:moveTo>
                <a:lnTo>
                  <a:pt x="5063809" y="3161709"/>
                </a:lnTo>
                <a:lnTo>
                  <a:pt x="5064307" y="3161677"/>
                </a:lnTo>
                <a:lnTo>
                  <a:pt x="5064902" y="3173027"/>
                </a:lnTo>
                <a:cubicBezTo>
                  <a:pt x="5064902" y="3178663"/>
                  <a:pt x="5064842" y="3184286"/>
                  <a:pt x="5063530" y="3189869"/>
                </a:cubicBezTo>
                <a:cubicBezTo>
                  <a:pt x="5063572" y="3220958"/>
                  <a:pt x="5061122" y="3251607"/>
                  <a:pt x="5056063" y="3281619"/>
                </a:cubicBezTo>
                <a:lnTo>
                  <a:pt x="5055525" y="3288243"/>
                </a:lnTo>
                <a:cubicBezTo>
                  <a:pt x="5055355" y="3288248"/>
                  <a:pt x="5055187" y="3288253"/>
                  <a:pt x="5055019" y="3288305"/>
                </a:cubicBezTo>
                <a:cubicBezTo>
                  <a:pt x="5004744" y="3638399"/>
                  <a:pt x="4723705" y="3916971"/>
                  <a:pt x="4364853" y="3975903"/>
                </a:cubicBezTo>
                <a:lnTo>
                  <a:pt x="4364737" y="3977042"/>
                </a:lnTo>
                <a:cubicBezTo>
                  <a:pt x="4359427" y="3978045"/>
                  <a:pt x="4354098" y="3978986"/>
                  <a:pt x="4348521" y="3978570"/>
                </a:cubicBezTo>
                <a:cubicBezTo>
                  <a:pt x="4317350" y="3984080"/>
                  <a:pt x="4285468" y="3987038"/>
                  <a:pt x="4253094" y="3987561"/>
                </a:cubicBezTo>
                <a:lnTo>
                  <a:pt x="4235976" y="3989174"/>
                </a:lnTo>
                <a:lnTo>
                  <a:pt x="4235950" y="3988683"/>
                </a:lnTo>
                <a:lnTo>
                  <a:pt x="4235451" y="3988716"/>
                </a:lnTo>
                <a:cubicBezTo>
                  <a:pt x="4234885" y="3984944"/>
                  <a:pt x="4234858" y="3981158"/>
                  <a:pt x="4234858" y="3977366"/>
                </a:cubicBezTo>
                <a:cubicBezTo>
                  <a:pt x="4234858" y="3971728"/>
                  <a:pt x="4234916" y="3966104"/>
                  <a:pt x="4236228" y="3960518"/>
                </a:cubicBezTo>
                <a:cubicBezTo>
                  <a:pt x="4236186" y="3929436"/>
                  <a:pt x="4238636" y="3898794"/>
                  <a:pt x="4243692" y="3868787"/>
                </a:cubicBezTo>
                <a:lnTo>
                  <a:pt x="4244233" y="3862150"/>
                </a:lnTo>
                <a:cubicBezTo>
                  <a:pt x="4244401" y="3862145"/>
                  <a:pt x="4244571" y="3862140"/>
                  <a:pt x="4244738" y="3862087"/>
                </a:cubicBezTo>
                <a:cubicBezTo>
                  <a:pt x="4295015" y="3511992"/>
                  <a:pt x="4576054" y="3233421"/>
                  <a:pt x="4934904" y="3174489"/>
                </a:cubicBezTo>
                <a:lnTo>
                  <a:pt x="4935021" y="3173350"/>
                </a:lnTo>
                <a:cubicBezTo>
                  <a:pt x="4940330" y="3172348"/>
                  <a:pt x="4945658" y="3171407"/>
                  <a:pt x="4951234" y="3171823"/>
                </a:cubicBezTo>
                <a:cubicBezTo>
                  <a:pt x="4982417" y="3166310"/>
                  <a:pt x="5014310" y="3163352"/>
                  <a:pt x="5046695" y="3162829"/>
                </a:cubicBezTo>
                <a:close/>
                <a:moveTo>
                  <a:pt x="3385420" y="3161219"/>
                </a:moveTo>
                <a:lnTo>
                  <a:pt x="3402507" y="3162829"/>
                </a:lnTo>
                <a:cubicBezTo>
                  <a:pt x="3434893" y="3163352"/>
                  <a:pt x="3466785" y="3166310"/>
                  <a:pt x="3497969" y="3171823"/>
                </a:cubicBezTo>
                <a:cubicBezTo>
                  <a:pt x="3503545" y="3171407"/>
                  <a:pt x="3508873" y="3172348"/>
                  <a:pt x="3514181" y="3173350"/>
                </a:cubicBezTo>
                <a:lnTo>
                  <a:pt x="3514298" y="3174489"/>
                </a:lnTo>
                <a:cubicBezTo>
                  <a:pt x="3873149" y="3233421"/>
                  <a:pt x="4154188" y="3511992"/>
                  <a:pt x="4204464" y="3862087"/>
                </a:cubicBezTo>
                <a:cubicBezTo>
                  <a:pt x="4204632" y="3862140"/>
                  <a:pt x="4204801" y="3862145"/>
                  <a:pt x="4204970" y="3862150"/>
                </a:cubicBezTo>
                <a:lnTo>
                  <a:pt x="4205510" y="3868787"/>
                </a:lnTo>
                <a:cubicBezTo>
                  <a:pt x="4210567" y="3898794"/>
                  <a:pt x="4213016" y="3929436"/>
                  <a:pt x="4212974" y="3960518"/>
                </a:cubicBezTo>
                <a:cubicBezTo>
                  <a:pt x="4214286" y="3966104"/>
                  <a:pt x="4214345" y="3971728"/>
                  <a:pt x="4214345" y="3977366"/>
                </a:cubicBezTo>
                <a:cubicBezTo>
                  <a:pt x="4214345" y="3981158"/>
                  <a:pt x="4214318" y="3984944"/>
                  <a:pt x="4213752" y="3988716"/>
                </a:cubicBezTo>
                <a:lnTo>
                  <a:pt x="4213253" y="3988683"/>
                </a:lnTo>
                <a:lnTo>
                  <a:pt x="4213227" y="3989174"/>
                </a:lnTo>
                <a:lnTo>
                  <a:pt x="4196108" y="3987561"/>
                </a:lnTo>
                <a:cubicBezTo>
                  <a:pt x="4163734" y="3987038"/>
                  <a:pt x="4131854" y="3984080"/>
                  <a:pt x="4100682" y="3978570"/>
                </a:cubicBezTo>
                <a:cubicBezTo>
                  <a:pt x="4095105" y="3978986"/>
                  <a:pt x="4089776" y="3978045"/>
                  <a:pt x="4084465" y="3977042"/>
                </a:cubicBezTo>
                <a:lnTo>
                  <a:pt x="4084349" y="3975903"/>
                </a:lnTo>
                <a:cubicBezTo>
                  <a:pt x="3725498" y="3916971"/>
                  <a:pt x="3444459" y="3638399"/>
                  <a:pt x="3394183" y="3288305"/>
                </a:cubicBezTo>
                <a:cubicBezTo>
                  <a:pt x="3394016" y="3288253"/>
                  <a:pt x="3393847" y="3288248"/>
                  <a:pt x="3393678" y="3288243"/>
                </a:cubicBezTo>
                <a:lnTo>
                  <a:pt x="3393139" y="3281619"/>
                </a:lnTo>
                <a:cubicBezTo>
                  <a:pt x="3388081" y="3251607"/>
                  <a:pt x="3385630" y="3220958"/>
                  <a:pt x="3385672" y="3189869"/>
                </a:cubicBezTo>
                <a:cubicBezTo>
                  <a:pt x="3384360" y="3184286"/>
                  <a:pt x="3384302" y="3178663"/>
                  <a:pt x="3384302" y="3173027"/>
                </a:cubicBezTo>
                <a:lnTo>
                  <a:pt x="3384896" y="3161677"/>
                </a:lnTo>
                <a:lnTo>
                  <a:pt x="3385394" y="3161709"/>
                </a:lnTo>
                <a:close/>
                <a:moveTo>
                  <a:pt x="3371632" y="3161219"/>
                </a:moveTo>
                <a:lnTo>
                  <a:pt x="3371658" y="3161709"/>
                </a:lnTo>
                <a:lnTo>
                  <a:pt x="3372156" y="3161677"/>
                </a:lnTo>
                <a:lnTo>
                  <a:pt x="3372750" y="3173027"/>
                </a:lnTo>
                <a:cubicBezTo>
                  <a:pt x="3372750" y="3178663"/>
                  <a:pt x="3372691" y="3184286"/>
                  <a:pt x="3371379" y="3189869"/>
                </a:cubicBezTo>
                <a:cubicBezTo>
                  <a:pt x="3371421" y="3220958"/>
                  <a:pt x="3368971" y="3251607"/>
                  <a:pt x="3363912" y="3281619"/>
                </a:cubicBezTo>
                <a:lnTo>
                  <a:pt x="3363374" y="3288243"/>
                </a:lnTo>
                <a:cubicBezTo>
                  <a:pt x="3363204" y="3288248"/>
                  <a:pt x="3363036" y="3288253"/>
                  <a:pt x="3362868" y="3288305"/>
                </a:cubicBezTo>
                <a:cubicBezTo>
                  <a:pt x="3312593" y="3638399"/>
                  <a:pt x="3031554" y="3916971"/>
                  <a:pt x="2672703" y="3975903"/>
                </a:cubicBezTo>
                <a:lnTo>
                  <a:pt x="2672586" y="3977042"/>
                </a:lnTo>
                <a:cubicBezTo>
                  <a:pt x="2667276" y="3978045"/>
                  <a:pt x="2661947" y="3978986"/>
                  <a:pt x="2656370" y="3978570"/>
                </a:cubicBezTo>
                <a:cubicBezTo>
                  <a:pt x="2625198" y="3984080"/>
                  <a:pt x="2593318" y="3987038"/>
                  <a:pt x="2560943" y="3987561"/>
                </a:cubicBezTo>
                <a:lnTo>
                  <a:pt x="2543825" y="3989174"/>
                </a:lnTo>
                <a:lnTo>
                  <a:pt x="2543799" y="3988683"/>
                </a:lnTo>
                <a:lnTo>
                  <a:pt x="2543300" y="3988716"/>
                </a:lnTo>
                <a:cubicBezTo>
                  <a:pt x="2542734" y="3984944"/>
                  <a:pt x="2542707" y="3981158"/>
                  <a:pt x="2542707" y="3977366"/>
                </a:cubicBezTo>
                <a:cubicBezTo>
                  <a:pt x="2542707" y="3971728"/>
                  <a:pt x="2542765" y="3966104"/>
                  <a:pt x="2544077" y="3960518"/>
                </a:cubicBezTo>
                <a:cubicBezTo>
                  <a:pt x="2544035" y="3929436"/>
                  <a:pt x="2546485" y="3898794"/>
                  <a:pt x="2551541" y="3868787"/>
                </a:cubicBezTo>
                <a:lnTo>
                  <a:pt x="2552082" y="3862150"/>
                </a:lnTo>
                <a:cubicBezTo>
                  <a:pt x="2552250" y="3862145"/>
                  <a:pt x="2552420" y="3862140"/>
                  <a:pt x="2552587" y="3862087"/>
                </a:cubicBezTo>
                <a:cubicBezTo>
                  <a:pt x="2602864" y="3511992"/>
                  <a:pt x="2883903" y="3233421"/>
                  <a:pt x="3242753" y="3174489"/>
                </a:cubicBezTo>
                <a:lnTo>
                  <a:pt x="3242870" y="3173350"/>
                </a:lnTo>
                <a:cubicBezTo>
                  <a:pt x="3248179" y="3172348"/>
                  <a:pt x="3253507" y="3171407"/>
                  <a:pt x="3259083" y="3171823"/>
                </a:cubicBezTo>
                <a:cubicBezTo>
                  <a:pt x="3290266" y="3166310"/>
                  <a:pt x="3322159" y="3163352"/>
                  <a:pt x="3354544" y="3162829"/>
                </a:cubicBezTo>
                <a:close/>
                <a:moveTo>
                  <a:pt x="1693269" y="3161219"/>
                </a:moveTo>
                <a:lnTo>
                  <a:pt x="1710356" y="3162829"/>
                </a:lnTo>
                <a:cubicBezTo>
                  <a:pt x="1742742" y="3163352"/>
                  <a:pt x="1774634" y="3166310"/>
                  <a:pt x="1805818" y="3171823"/>
                </a:cubicBezTo>
                <a:cubicBezTo>
                  <a:pt x="1811394" y="3171407"/>
                  <a:pt x="1816722" y="3172348"/>
                  <a:pt x="1822030" y="3173350"/>
                </a:cubicBezTo>
                <a:lnTo>
                  <a:pt x="1822148" y="3174489"/>
                </a:lnTo>
                <a:cubicBezTo>
                  <a:pt x="2180998" y="3233421"/>
                  <a:pt x="2462037" y="3511992"/>
                  <a:pt x="2512313" y="3862087"/>
                </a:cubicBezTo>
                <a:cubicBezTo>
                  <a:pt x="2512481" y="3862140"/>
                  <a:pt x="2512650" y="3862145"/>
                  <a:pt x="2512819" y="3862150"/>
                </a:cubicBezTo>
                <a:lnTo>
                  <a:pt x="2513359" y="3868787"/>
                </a:lnTo>
                <a:cubicBezTo>
                  <a:pt x="2518416" y="3898794"/>
                  <a:pt x="2520865" y="3929436"/>
                  <a:pt x="2520823" y="3960518"/>
                </a:cubicBezTo>
                <a:cubicBezTo>
                  <a:pt x="2522135" y="3966104"/>
                  <a:pt x="2522194" y="3971728"/>
                  <a:pt x="2522194" y="3977366"/>
                </a:cubicBezTo>
                <a:cubicBezTo>
                  <a:pt x="2522194" y="3981158"/>
                  <a:pt x="2522167" y="3984944"/>
                  <a:pt x="2521601" y="3988716"/>
                </a:cubicBezTo>
                <a:lnTo>
                  <a:pt x="2521102" y="3988683"/>
                </a:lnTo>
                <a:lnTo>
                  <a:pt x="2521076" y="3989174"/>
                </a:lnTo>
                <a:lnTo>
                  <a:pt x="2503957" y="3987561"/>
                </a:lnTo>
                <a:cubicBezTo>
                  <a:pt x="2471583" y="3987038"/>
                  <a:pt x="2439703" y="3984080"/>
                  <a:pt x="2408531" y="3978570"/>
                </a:cubicBezTo>
                <a:cubicBezTo>
                  <a:pt x="2402954" y="3978986"/>
                  <a:pt x="2397625" y="3978045"/>
                  <a:pt x="2392314" y="3977042"/>
                </a:cubicBezTo>
                <a:lnTo>
                  <a:pt x="2392198" y="3975903"/>
                </a:lnTo>
                <a:cubicBezTo>
                  <a:pt x="2033347" y="3916971"/>
                  <a:pt x="1752308" y="3638399"/>
                  <a:pt x="1702032" y="3288305"/>
                </a:cubicBezTo>
                <a:cubicBezTo>
                  <a:pt x="1701865" y="3288253"/>
                  <a:pt x="1701696" y="3288248"/>
                  <a:pt x="1701527" y="3288243"/>
                </a:cubicBezTo>
                <a:lnTo>
                  <a:pt x="1700989" y="3281619"/>
                </a:lnTo>
                <a:cubicBezTo>
                  <a:pt x="1695930" y="3251607"/>
                  <a:pt x="1693479" y="3220958"/>
                  <a:pt x="1693521" y="3189869"/>
                </a:cubicBezTo>
                <a:cubicBezTo>
                  <a:pt x="1692209" y="3184286"/>
                  <a:pt x="1692151" y="3178663"/>
                  <a:pt x="1692151" y="3173027"/>
                </a:cubicBezTo>
                <a:lnTo>
                  <a:pt x="1692745" y="3161677"/>
                </a:lnTo>
                <a:lnTo>
                  <a:pt x="1693243" y="3161709"/>
                </a:lnTo>
                <a:close/>
                <a:moveTo>
                  <a:pt x="1679481" y="3161219"/>
                </a:moveTo>
                <a:lnTo>
                  <a:pt x="1679507" y="3161709"/>
                </a:lnTo>
                <a:lnTo>
                  <a:pt x="1680005" y="3161677"/>
                </a:lnTo>
                <a:lnTo>
                  <a:pt x="1680599" y="3173027"/>
                </a:lnTo>
                <a:cubicBezTo>
                  <a:pt x="1680599" y="3178663"/>
                  <a:pt x="1680540" y="3184286"/>
                  <a:pt x="1679228" y="3189869"/>
                </a:cubicBezTo>
                <a:cubicBezTo>
                  <a:pt x="1679270" y="3220958"/>
                  <a:pt x="1676820" y="3251607"/>
                  <a:pt x="1671761" y="3281619"/>
                </a:cubicBezTo>
                <a:lnTo>
                  <a:pt x="1671223" y="3288243"/>
                </a:lnTo>
                <a:cubicBezTo>
                  <a:pt x="1671053" y="3288248"/>
                  <a:pt x="1670885" y="3288253"/>
                  <a:pt x="1670717" y="3288305"/>
                </a:cubicBezTo>
                <a:cubicBezTo>
                  <a:pt x="1620442" y="3638399"/>
                  <a:pt x="1339403" y="3916971"/>
                  <a:pt x="980552" y="3975903"/>
                </a:cubicBezTo>
                <a:lnTo>
                  <a:pt x="980435" y="3977042"/>
                </a:lnTo>
                <a:cubicBezTo>
                  <a:pt x="975125" y="3978045"/>
                  <a:pt x="969796" y="3978986"/>
                  <a:pt x="964219" y="3978570"/>
                </a:cubicBezTo>
                <a:cubicBezTo>
                  <a:pt x="933047" y="3984080"/>
                  <a:pt x="901167" y="3987038"/>
                  <a:pt x="868792" y="3987561"/>
                </a:cubicBezTo>
                <a:lnTo>
                  <a:pt x="851674" y="3989174"/>
                </a:lnTo>
                <a:lnTo>
                  <a:pt x="851648" y="3988683"/>
                </a:lnTo>
                <a:lnTo>
                  <a:pt x="851149" y="3988716"/>
                </a:lnTo>
                <a:cubicBezTo>
                  <a:pt x="850583" y="3984944"/>
                  <a:pt x="850556" y="3981158"/>
                  <a:pt x="850556" y="3977366"/>
                </a:cubicBezTo>
                <a:cubicBezTo>
                  <a:pt x="850556" y="3971728"/>
                  <a:pt x="850614" y="3966104"/>
                  <a:pt x="851926" y="3960518"/>
                </a:cubicBezTo>
                <a:cubicBezTo>
                  <a:pt x="851884" y="3929436"/>
                  <a:pt x="854334" y="3898794"/>
                  <a:pt x="859390" y="3868787"/>
                </a:cubicBezTo>
                <a:lnTo>
                  <a:pt x="859931" y="3862150"/>
                </a:lnTo>
                <a:cubicBezTo>
                  <a:pt x="860099" y="3862145"/>
                  <a:pt x="860269" y="3862140"/>
                  <a:pt x="860436" y="3862087"/>
                </a:cubicBezTo>
                <a:cubicBezTo>
                  <a:pt x="910713" y="3511992"/>
                  <a:pt x="1191752" y="3233421"/>
                  <a:pt x="1550602" y="3174489"/>
                </a:cubicBezTo>
                <a:lnTo>
                  <a:pt x="1550719" y="3173350"/>
                </a:lnTo>
                <a:cubicBezTo>
                  <a:pt x="1556028" y="3172348"/>
                  <a:pt x="1561356" y="3171407"/>
                  <a:pt x="1566932" y="3171823"/>
                </a:cubicBezTo>
                <a:cubicBezTo>
                  <a:pt x="1598115" y="3166310"/>
                  <a:pt x="1630008" y="3163352"/>
                  <a:pt x="1662393" y="3162829"/>
                </a:cubicBezTo>
                <a:close/>
                <a:moveTo>
                  <a:pt x="1118" y="3161219"/>
                </a:moveTo>
                <a:lnTo>
                  <a:pt x="18205" y="3162829"/>
                </a:lnTo>
                <a:cubicBezTo>
                  <a:pt x="50591" y="3163352"/>
                  <a:pt x="82483" y="3166310"/>
                  <a:pt x="113667" y="3171823"/>
                </a:cubicBezTo>
                <a:cubicBezTo>
                  <a:pt x="119243" y="3171407"/>
                  <a:pt x="124571" y="3172348"/>
                  <a:pt x="129879" y="3173350"/>
                </a:cubicBezTo>
                <a:lnTo>
                  <a:pt x="129997" y="3174489"/>
                </a:lnTo>
                <a:cubicBezTo>
                  <a:pt x="488847" y="3233421"/>
                  <a:pt x="769886" y="3511992"/>
                  <a:pt x="820162" y="3862087"/>
                </a:cubicBezTo>
                <a:cubicBezTo>
                  <a:pt x="820330" y="3862140"/>
                  <a:pt x="820499" y="3862145"/>
                  <a:pt x="820668" y="3862150"/>
                </a:cubicBezTo>
                <a:lnTo>
                  <a:pt x="821208" y="3868787"/>
                </a:lnTo>
                <a:cubicBezTo>
                  <a:pt x="826265" y="3898794"/>
                  <a:pt x="828714" y="3929436"/>
                  <a:pt x="828672" y="3960518"/>
                </a:cubicBezTo>
                <a:cubicBezTo>
                  <a:pt x="829984" y="3966104"/>
                  <a:pt x="830043" y="3971728"/>
                  <a:pt x="830043" y="3977366"/>
                </a:cubicBezTo>
                <a:cubicBezTo>
                  <a:pt x="830043" y="3981158"/>
                  <a:pt x="830016" y="3984944"/>
                  <a:pt x="829450" y="3988716"/>
                </a:cubicBezTo>
                <a:lnTo>
                  <a:pt x="828951" y="3988683"/>
                </a:lnTo>
                <a:lnTo>
                  <a:pt x="828925" y="3989174"/>
                </a:lnTo>
                <a:lnTo>
                  <a:pt x="811806" y="3987561"/>
                </a:lnTo>
                <a:cubicBezTo>
                  <a:pt x="779432" y="3987038"/>
                  <a:pt x="747552" y="3984080"/>
                  <a:pt x="716380" y="3978570"/>
                </a:cubicBezTo>
                <a:cubicBezTo>
                  <a:pt x="710803" y="3978986"/>
                  <a:pt x="705474" y="3978045"/>
                  <a:pt x="700163" y="3977042"/>
                </a:cubicBezTo>
                <a:lnTo>
                  <a:pt x="700047" y="3975903"/>
                </a:lnTo>
                <a:cubicBezTo>
                  <a:pt x="341196" y="3916971"/>
                  <a:pt x="60157" y="3638399"/>
                  <a:pt x="9881" y="3288305"/>
                </a:cubicBezTo>
                <a:cubicBezTo>
                  <a:pt x="9714" y="3288253"/>
                  <a:pt x="9545" y="3288248"/>
                  <a:pt x="9376" y="3288243"/>
                </a:cubicBezTo>
                <a:lnTo>
                  <a:pt x="8837" y="3281619"/>
                </a:lnTo>
                <a:cubicBezTo>
                  <a:pt x="3779" y="3251607"/>
                  <a:pt x="1328" y="3220958"/>
                  <a:pt x="1370" y="3189869"/>
                </a:cubicBezTo>
                <a:cubicBezTo>
                  <a:pt x="58" y="3184286"/>
                  <a:pt x="0" y="3178663"/>
                  <a:pt x="0" y="3173027"/>
                </a:cubicBezTo>
                <a:lnTo>
                  <a:pt x="594" y="3161677"/>
                </a:lnTo>
                <a:lnTo>
                  <a:pt x="1092" y="3161709"/>
                </a:lnTo>
                <a:close/>
                <a:moveTo>
                  <a:pt x="7762529" y="2447425"/>
                </a:moveTo>
                <a:cubicBezTo>
                  <a:pt x="7815805" y="2718331"/>
                  <a:pt x="8030648" y="2933128"/>
                  <a:pt x="8305838" y="2992271"/>
                </a:cubicBezTo>
                <a:cubicBezTo>
                  <a:pt x="8252563" y="2721365"/>
                  <a:pt x="8037719" y="2506568"/>
                  <a:pt x="7762529" y="2447425"/>
                </a:cubicBezTo>
                <a:close/>
                <a:moveTo>
                  <a:pt x="7455280" y="2447425"/>
                </a:moveTo>
                <a:cubicBezTo>
                  <a:pt x="7180090" y="2506568"/>
                  <a:pt x="6965246" y="2721365"/>
                  <a:pt x="6911971" y="2992271"/>
                </a:cubicBezTo>
                <a:cubicBezTo>
                  <a:pt x="7187161" y="2933128"/>
                  <a:pt x="7402004" y="2718331"/>
                  <a:pt x="7455280" y="2447425"/>
                </a:cubicBezTo>
                <a:close/>
                <a:moveTo>
                  <a:pt x="6070378" y="2447425"/>
                </a:moveTo>
                <a:cubicBezTo>
                  <a:pt x="6123654" y="2718331"/>
                  <a:pt x="6338497" y="2933128"/>
                  <a:pt x="6613687" y="2992271"/>
                </a:cubicBezTo>
                <a:cubicBezTo>
                  <a:pt x="6560412" y="2721365"/>
                  <a:pt x="6345568" y="2506568"/>
                  <a:pt x="6070378" y="2447425"/>
                </a:cubicBezTo>
                <a:close/>
                <a:moveTo>
                  <a:pt x="5763129" y="2447425"/>
                </a:moveTo>
                <a:cubicBezTo>
                  <a:pt x="5487939" y="2506568"/>
                  <a:pt x="5273095" y="2721365"/>
                  <a:pt x="5219820" y="2992271"/>
                </a:cubicBezTo>
                <a:cubicBezTo>
                  <a:pt x="5495010" y="2933128"/>
                  <a:pt x="5709853" y="2718331"/>
                  <a:pt x="5763129" y="2447425"/>
                </a:cubicBezTo>
                <a:close/>
                <a:moveTo>
                  <a:pt x="4378227" y="2447425"/>
                </a:moveTo>
                <a:cubicBezTo>
                  <a:pt x="4431503" y="2718331"/>
                  <a:pt x="4646346" y="2933128"/>
                  <a:pt x="4921536" y="2992271"/>
                </a:cubicBezTo>
                <a:cubicBezTo>
                  <a:pt x="4868261" y="2721365"/>
                  <a:pt x="4653417" y="2506568"/>
                  <a:pt x="4378227" y="2447425"/>
                </a:cubicBezTo>
                <a:close/>
                <a:moveTo>
                  <a:pt x="4070978" y="2447425"/>
                </a:moveTo>
                <a:cubicBezTo>
                  <a:pt x="3795788" y="2506568"/>
                  <a:pt x="3580944" y="2721365"/>
                  <a:pt x="3527669" y="2992271"/>
                </a:cubicBezTo>
                <a:cubicBezTo>
                  <a:pt x="3802859" y="2933128"/>
                  <a:pt x="4017702" y="2718331"/>
                  <a:pt x="4070978" y="2447425"/>
                </a:cubicBezTo>
                <a:close/>
                <a:moveTo>
                  <a:pt x="2686076" y="2447425"/>
                </a:moveTo>
                <a:cubicBezTo>
                  <a:pt x="2739352" y="2718331"/>
                  <a:pt x="2954195" y="2933128"/>
                  <a:pt x="3229385" y="2992271"/>
                </a:cubicBezTo>
                <a:cubicBezTo>
                  <a:pt x="3176110" y="2721365"/>
                  <a:pt x="2961266" y="2506568"/>
                  <a:pt x="2686076" y="2447425"/>
                </a:cubicBezTo>
                <a:close/>
                <a:moveTo>
                  <a:pt x="2378827" y="2447425"/>
                </a:moveTo>
                <a:cubicBezTo>
                  <a:pt x="2103637" y="2506568"/>
                  <a:pt x="1888793" y="2721365"/>
                  <a:pt x="1835518" y="2992271"/>
                </a:cubicBezTo>
                <a:cubicBezTo>
                  <a:pt x="2110708" y="2933128"/>
                  <a:pt x="2325551" y="2718331"/>
                  <a:pt x="2378827" y="2447425"/>
                </a:cubicBezTo>
                <a:close/>
                <a:moveTo>
                  <a:pt x="993925" y="2447425"/>
                </a:moveTo>
                <a:cubicBezTo>
                  <a:pt x="1047201" y="2718331"/>
                  <a:pt x="1262044" y="2933128"/>
                  <a:pt x="1537234" y="2992271"/>
                </a:cubicBezTo>
                <a:cubicBezTo>
                  <a:pt x="1483959" y="2721365"/>
                  <a:pt x="1269115" y="2506568"/>
                  <a:pt x="993925" y="2447425"/>
                </a:cubicBezTo>
                <a:close/>
                <a:moveTo>
                  <a:pt x="686676" y="2447425"/>
                </a:moveTo>
                <a:cubicBezTo>
                  <a:pt x="411486" y="2506568"/>
                  <a:pt x="196642" y="2721365"/>
                  <a:pt x="143367" y="2992271"/>
                </a:cubicBezTo>
                <a:cubicBezTo>
                  <a:pt x="418557" y="2933128"/>
                  <a:pt x="633400" y="2718331"/>
                  <a:pt x="686676" y="2447425"/>
                </a:cubicBezTo>
                <a:close/>
                <a:moveTo>
                  <a:pt x="9139239" y="2321311"/>
                </a:moveTo>
                <a:lnTo>
                  <a:pt x="9139239" y="2449820"/>
                </a:lnTo>
                <a:lnTo>
                  <a:pt x="9047261" y="2476706"/>
                </a:lnTo>
                <a:cubicBezTo>
                  <a:pt x="8821055" y="2561144"/>
                  <a:pt x="8650738" y="2755228"/>
                  <a:pt x="8604122" y="2992271"/>
                </a:cubicBezTo>
                <a:cubicBezTo>
                  <a:pt x="8844913" y="2940521"/>
                  <a:pt x="9039501" y="2769598"/>
                  <a:pt x="9120077" y="2546190"/>
                </a:cubicBezTo>
                <a:lnTo>
                  <a:pt x="9139239" y="2477003"/>
                </a:lnTo>
                <a:lnTo>
                  <a:pt x="9139239" y="2782562"/>
                </a:lnTo>
                <a:lnTo>
                  <a:pt x="9135069" y="2789374"/>
                </a:lnTo>
                <a:cubicBezTo>
                  <a:pt x="9008919" y="2963003"/>
                  <a:pt x="8815033" y="3086603"/>
                  <a:pt x="8590751" y="3123727"/>
                </a:cubicBezTo>
                <a:lnTo>
                  <a:pt x="8590635" y="3124875"/>
                </a:lnTo>
                <a:cubicBezTo>
                  <a:pt x="8585324" y="3125886"/>
                  <a:pt x="8579995" y="3126834"/>
                  <a:pt x="8574418" y="3126415"/>
                </a:cubicBezTo>
                <a:cubicBezTo>
                  <a:pt x="8543246" y="3131969"/>
                  <a:pt x="8511366" y="3134950"/>
                  <a:pt x="8478991" y="3135477"/>
                </a:cubicBezTo>
                <a:lnTo>
                  <a:pt x="8461873" y="3137103"/>
                </a:lnTo>
                <a:lnTo>
                  <a:pt x="8461847" y="3136608"/>
                </a:lnTo>
                <a:lnTo>
                  <a:pt x="8461348" y="3136641"/>
                </a:lnTo>
                <a:cubicBezTo>
                  <a:pt x="8460782" y="3132839"/>
                  <a:pt x="8460755" y="3129023"/>
                  <a:pt x="8460755" y="3125201"/>
                </a:cubicBezTo>
                <a:cubicBezTo>
                  <a:pt x="8460755" y="3119519"/>
                  <a:pt x="8460814" y="3113850"/>
                  <a:pt x="8462126" y="3108220"/>
                </a:cubicBezTo>
                <a:cubicBezTo>
                  <a:pt x="8462083" y="3076892"/>
                  <a:pt x="8464533" y="3046007"/>
                  <a:pt x="8469590" y="3015763"/>
                </a:cubicBezTo>
                <a:lnTo>
                  <a:pt x="8470130" y="3009073"/>
                </a:lnTo>
                <a:cubicBezTo>
                  <a:pt x="8470299" y="3009068"/>
                  <a:pt x="8470468" y="3009063"/>
                  <a:pt x="8470636" y="3009010"/>
                </a:cubicBezTo>
                <a:cubicBezTo>
                  <a:pt x="8514628" y="2700252"/>
                  <a:pt x="8735297" y="2446688"/>
                  <a:pt x="9030178" y="2348329"/>
                </a:cubicBezTo>
                <a:close/>
                <a:moveTo>
                  <a:pt x="7620280" y="2302594"/>
                </a:moveTo>
                <a:lnTo>
                  <a:pt x="7637367" y="2304217"/>
                </a:lnTo>
                <a:cubicBezTo>
                  <a:pt x="7669753" y="2304744"/>
                  <a:pt x="7701646" y="2307725"/>
                  <a:pt x="7732829" y="2313282"/>
                </a:cubicBezTo>
                <a:cubicBezTo>
                  <a:pt x="7738405" y="2312863"/>
                  <a:pt x="7743733" y="2313811"/>
                  <a:pt x="7749042" y="2314821"/>
                </a:cubicBezTo>
                <a:lnTo>
                  <a:pt x="7749159" y="2315969"/>
                </a:lnTo>
                <a:cubicBezTo>
                  <a:pt x="8108009" y="2375367"/>
                  <a:pt x="8389048" y="2656144"/>
                  <a:pt x="8439324" y="3009010"/>
                </a:cubicBezTo>
                <a:cubicBezTo>
                  <a:pt x="8439492" y="3009063"/>
                  <a:pt x="8439661" y="3009068"/>
                  <a:pt x="8439830" y="3009073"/>
                </a:cubicBezTo>
                <a:lnTo>
                  <a:pt x="8440370" y="3015763"/>
                </a:lnTo>
                <a:cubicBezTo>
                  <a:pt x="8445427" y="3046007"/>
                  <a:pt x="8447877" y="3076892"/>
                  <a:pt x="8447834" y="3108220"/>
                </a:cubicBezTo>
                <a:cubicBezTo>
                  <a:pt x="8449146" y="3113850"/>
                  <a:pt x="8449205" y="3119519"/>
                  <a:pt x="8449205" y="3125201"/>
                </a:cubicBezTo>
                <a:cubicBezTo>
                  <a:pt x="8449205" y="3129023"/>
                  <a:pt x="8449178" y="3132839"/>
                  <a:pt x="8448612" y="3136641"/>
                </a:cubicBezTo>
                <a:lnTo>
                  <a:pt x="8448113" y="3136608"/>
                </a:lnTo>
                <a:lnTo>
                  <a:pt x="8448087" y="3137103"/>
                </a:lnTo>
                <a:lnTo>
                  <a:pt x="8430969" y="3135477"/>
                </a:lnTo>
                <a:cubicBezTo>
                  <a:pt x="8398594" y="3134950"/>
                  <a:pt x="8366714" y="3131969"/>
                  <a:pt x="8335542" y="3126415"/>
                </a:cubicBezTo>
                <a:cubicBezTo>
                  <a:pt x="8329965" y="3126834"/>
                  <a:pt x="8324636" y="3125886"/>
                  <a:pt x="8319325" y="3124875"/>
                </a:cubicBezTo>
                <a:lnTo>
                  <a:pt x="8319209" y="3123727"/>
                </a:lnTo>
                <a:cubicBezTo>
                  <a:pt x="7960358" y="3064328"/>
                  <a:pt x="7679319" y="2783551"/>
                  <a:pt x="7629044" y="2430686"/>
                </a:cubicBezTo>
                <a:cubicBezTo>
                  <a:pt x="7628876" y="2430633"/>
                  <a:pt x="7628708" y="2430628"/>
                  <a:pt x="7628538" y="2430623"/>
                </a:cubicBezTo>
                <a:lnTo>
                  <a:pt x="7628000" y="2423947"/>
                </a:lnTo>
                <a:cubicBezTo>
                  <a:pt x="7622941" y="2393697"/>
                  <a:pt x="7620490" y="2362806"/>
                  <a:pt x="7620533" y="2331471"/>
                </a:cubicBezTo>
                <a:cubicBezTo>
                  <a:pt x="7619221" y="2325843"/>
                  <a:pt x="7619162" y="2320176"/>
                  <a:pt x="7619162" y="2314495"/>
                </a:cubicBezTo>
                <a:lnTo>
                  <a:pt x="7619756" y="2303055"/>
                </a:lnTo>
                <a:lnTo>
                  <a:pt x="7620254" y="2303088"/>
                </a:lnTo>
                <a:close/>
                <a:moveTo>
                  <a:pt x="7597529" y="2302594"/>
                </a:moveTo>
                <a:lnTo>
                  <a:pt x="7597555" y="2303088"/>
                </a:lnTo>
                <a:lnTo>
                  <a:pt x="7598053" y="2303055"/>
                </a:lnTo>
                <a:lnTo>
                  <a:pt x="7598647" y="2314495"/>
                </a:lnTo>
                <a:cubicBezTo>
                  <a:pt x="7598647" y="2320176"/>
                  <a:pt x="7598588" y="2325843"/>
                  <a:pt x="7597276" y="2331471"/>
                </a:cubicBezTo>
                <a:cubicBezTo>
                  <a:pt x="7597319" y="2362806"/>
                  <a:pt x="7594868" y="2393697"/>
                  <a:pt x="7589809" y="2423947"/>
                </a:cubicBezTo>
                <a:lnTo>
                  <a:pt x="7589271" y="2430623"/>
                </a:lnTo>
                <a:cubicBezTo>
                  <a:pt x="7589101" y="2430628"/>
                  <a:pt x="7588933" y="2430633"/>
                  <a:pt x="7588765" y="2430686"/>
                </a:cubicBezTo>
                <a:cubicBezTo>
                  <a:pt x="7538490" y="2783551"/>
                  <a:pt x="7257451" y="3064328"/>
                  <a:pt x="6898600" y="3123727"/>
                </a:cubicBezTo>
                <a:lnTo>
                  <a:pt x="6898484" y="3124875"/>
                </a:lnTo>
                <a:cubicBezTo>
                  <a:pt x="6893173" y="3125886"/>
                  <a:pt x="6887844" y="3126834"/>
                  <a:pt x="6882267" y="3126415"/>
                </a:cubicBezTo>
                <a:cubicBezTo>
                  <a:pt x="6851095" y="3131969"/>
                  <a:pt x="6819215" y="3134950"/>
                  <a:pt x="6786841" y="3135477"/>
                </a:cubicBezTo>
                <a:lnTo>
                  <a:pt x="6769722" y="3137103"/>
                </a:lnTo>
                <a:lnTo>
                  <a:pt x="6769696" y="3136608"/>
                </a:lnTo>
                <a:lnTo>
                  <a:pt x="6769197" y="3136641"/>
                </a:lnTo>
                <a:cubicBezTo>
                  <a:pt x="6768631" y="3132839"/>
                  <a:pt x="6768604" y="3129023"/>
                  <a:pt x="6768604" y="3125201"/>
                </a:cubicBezTo>
                <a:cubicBezTo>
                  <a:pt x="6768604" y="3119519"/>
                  <a:pt x="6768663" y="3113850"/>
                  <a:pt x="6769975" y="3108220"/>
                </a:cubicBezTo>
                <a:cubicBezTo>
                  <a:pt x="6769933" y="3076892"/>
                  <a:pt x="6772382" y="3046007"/>
                  <a:pt x="6777439" y="3015763"/>
                </a:cubicBezTo>
                <a:lnTo>
                  <a:pt x="6777979" y="3009073"/>
                </a:lnTo>
                <a:cubicBezTo>
                  <a:pt x="6778148" y="3009068"/>
                  <a:pt x="6778317" y="3009063"/>
                  <a:pt x="6778485" y="3009010"/>
                </a:cubicBezTo>
                <a:cubicBezTo>
                  <a:pt x="6828761" y="2656144"/>
                  <a:pt x="7109800" y="2375367"/>
                  <a:pt x="7468650" y="2315969"/>
                </a:cubicBezTo>
                <a:lnTo>
                  <a:pt x="7468767" y="2314821"/>
                </a:lnTo>
                <a:cubicBezTo>
                  <a:pt x="7474076" y="2313811"/>
                  <a:pt x="7479404" y="2312863"/>
                  <a:pt x="7484980" y="2313282"/>
                </a:cubicBezTo>
                <a:cubicBezTo>
                  <a:pt x="7516163" y="2307725"/>
                  <a:pt x="7548056" y="2304744"/>
                  <a:pt x="7580442" y="2304217"/>
                </a:cubicBezTo>
                <a:close/>
                <a:moveTo>
                  <a:pt x="5928129" y="2302594"/>
                </a:moveTo>
                <a:lnTo>
                  <a:pt x="5945217" y="2304217"/>
                </a:lnTo>
                <a:cubicBezTo>
                  <a:pt x="5977602" y="2304744"/>
                  <a:pt x="6009495" y="2307725"/>
                  <a:pt x="6040678" y="2313282"/>
                </a:cubicBezTo>
                <a:cubicBezTo>
                  <a:pt x="6046254" y="2312863"/>
                  <a:pt x="6051582" y="2313811"/>
                  <a:pt x="6056891" y="2314821"/>
                </a:cubicBezTo>
                <a:lnTo>
                  <a:pt x="6057008" y="2315969"/>
                </a:lnTo>
                <a:cubicBezTo>
                  <a:pt x="6415858" y="2375367"/>
                  <a:pt x="6696897" y="2656144"/>
                  <a:pt x="6747174" y="3009010"/>
                </a:cubicBezTo>
                <a:cubicBezTo>
                  <a:pt x="6747341" y="3009063"/>
                  <a:pt x="6747511" y="3009068"/>
                  <a:pt x="6747679" y="3009073"/>
                </a:cubicBezTo>
                <a:lnTo>
                  <a:pt x="6748220" y="3015763"/>
                </a:lnTo>
                <a:cubicBezTo>
                  <a:pt x="6753276" y="3046007"/>
                  <a:pt x="6755726" y="3076892"/>
                  <a:pt x="6755684" y="3108220"/>
                </a:cubicBezTo>
                <a:cubicBezTo>
                  <a:pt x="6756996" y="3113850"/>
                  <a:pt x="6757054" y="3119519"/>
                  <a:pt x="6757054" y="3125201"/>
                </a:cubicBezTo>
                <a:cubicBezTo>
                  <a:pt x="6757054" y="3129023"/>
                  <a:pt x="6757027" y="3132839"/>
                  <a:pt x="6756461" y="3136641"/>
                </a:cubicBezTo>
                <a:lnTo>
                  <a:pt x="6755962" y="3136608"/>
                </a:lnTo>
                <a:lnTo>
                  <a:pt x="6755936" y="3137103"/>
                </a:lnTo>
                <a:lnTo>
                  <a:pt x="6738818" y="3135477"/>
                </a:lnTo>
                <a:cubicBezTo>
                  <a:pt x="6706444" y="3134950"/>
                  <a:pt x="6674563" y="3131969"/>
                  <a:pt x="6643391" y="3126415"/>
                </a:cubicBezTo>
                <a:cubicBezTo>
                  <a:pt x="6637814" y="3126834"/>
                  <a:pt x="6632485" y="3125886"/>
                  <a:pt x="6627175" y="3124875"/>
                </a:cubicBezTo>
                <a:lnTo>
                  <a:pt x="6627059" y="3123727"/>
                </a:lnTo>
                <a:cubicBezTo>
                  <a:pt x="6268207" y="3064328"/>
                  <a:pt x="5987168" y="2783551"/>
                  <a:pt x="5936893" y="2430686"/>
                </a:cubicBezTo>
                <a:cubicBezTo>
                  <a:pt x="5936725" y="2430633"/>
                  <a:pt x="5936557" y="2430628"/>
                  <a:pt x="5936387" y="2430623"/>
                </a:cubicBezTo>
                <a:lnTo>
                  <a:pt x="5935849" y="2423947"/>
                </a:lnTo>
                <a:cubicBezTo>
                  <a:pt x="5930790" y="2393697"/>
                  <a:pt x="5928340" y="2362806"/>
                  <a:pt x="5928382" y="2331471"/>
                </a:cubicBezTo>
                <a:cubicBezTo>
                  <a:pt x="5927070" y="2325843"/>
                  <a:pt x="5927011" y="2320176"/>
                  <a:pt x="5927011" y="2314495"/>
                </a:cubicBezTo>
                <a:lnTo>
                  <a:pt x="5927605" y="2303055"/>
                </a:lnTo>
                <a:lnTo>
                  <a:pt x="5928103" y="2303088"/>
                </a:lnTo>
                <a:close/>
                <a:moveTo>
                  <a:pt x="5905378" y="2302594"/>
                </a:moveTo>
                <a:lnTo>
                  <a:pt x="5905404" y="2303088"/>
                </a:lnTo>
                <a:lnTo>
                  <a:pt x="5905902" y="2303055"/>
                </a:lnTo>
                <a:lnTo>
                  <a:pt x="5906496" y="2314495"/>
                </a:lnTo>
                <a:cubicBezTo>
                  <a:pt x="5906496" y="2320176"/>
                  <a:pt x="5906438" y="2325843"/>
                  <a:pt x="5905126" y="2331471"/>
                </a:cubicBezTo>
                <a:cubicBezTo>
                  <a:pt x="5905168" y="2362806"/>
                  <a:pt x="5902717" y="2393697"/>
                  <a:pt x="5897659" y="2423947"/>
                </a:cubicBezTo>
                <a:lnTo>
                  <a:pt x="5897120" y="2430623"/>
                </a:lnTo>
                <a:cubicBezTo>
                  <a:pt x="5896951" y="2430628"/>
                  <a:pt x="5896782" y="2430633"/>
                  <a:pt x="5896615" y="2430686"/>
                </a:cubicBezTo>
                <a:cubicBezTo>
                  <a:pt x="5846339" y="2783551"/>
                  <a:pt x="5565300" y="3064328"/>
                  <a:pt x="5206449" y="3123727"/>
                </a:cubicBezTo>
                <a:lnTo>
                  <a:pt x="5206334" y="3124875"/>
                </a:lnTo>
                <a:cubicBezTo>
                  <a:pt x="5201022" y="3125886"/>
                  <a:pt x="5195693" y="3126834"/>
                  <a:pt x="5190116" y="3126415"/>
                </a:cubicBezTo>
                <a:cubicBezTo>
                  <a:pt x="5158944" y="3131969"/>
                  <a:pt x="5127065" y="3134950"/>
                  <a:pt x="5094690" y="3135477"/>
                </a:cubicBezTo>
                <a:lnTo>
                  <a:pt x="5077571" y="3137103"/>
                </a:lnTo>
                <a:lnTo>
                  <a:pt x="5077545" y="3136608"/>
                </a:lnTo>
                <a:lnTo>
                  <a:pt x="5077046" y="3136641"/>
                </a:lnTo>
                <a:cubicBezTo>
                  <a:pt x="5076480" y="3132839"/>
                  <a:pt x="5076453" y="3129023"/>
                  <a:pt x="5076453" y="3125201"/>
                </a:cubicBezTo>
                <a:cubicBezTo>
                  <a:pt x="5076453" y="3119519"/>
                  <a:pt x="5076512" y="3113850"/>
                  <a:pt x="5077824" y="3108220"/>
                </a:cubicBezTo>
                <a:cubicBezTo>
                  <a:pt x="5077782" y="3076892"/>
                  <a:pt x="5080231" y="3046007"/>
                  <a:pt x="5085288" y="3015763"/>
                </a:cubicBezTo>
                <a:lnTo>
                  <a:pt x="5085828" y="3009073"/>
                </a:lnTo>
                <a:cubicBezTo>
                  <a:pt x="5085997" y="3009068"/>
                  <a:pt x="5086166" y="3009063"/>
                  <a:pt x="5086334" y="3009010"/>
                </a:cubicBezTo>
                <a:cubicBezTo>
                  <a:pt x="5136610" y="2656144"/>
                  <a:pt x="5417649" y="2375367"/>
                  <a:pt x="5776501" y="2315969"/>
                </a:cubicBezTo>
                <a:lnTo>
                  <a:pt x="5776617" y="2314821"/>
                </a:lnTo>
                <a:cubicBezTo>
                  <a:pt x="5781926" y="2313811"/>
                  <a:pt x="5787253" y="2312863"/>
                  <a:pt x="5792829" y="2313282"/>
                </a:cubicBezTo>
                <a:cubicBezTo>
                  <a:pt x="5824013" y="2307725"/>
                  <a:pt x="5855905" y="2304744"/>
                  <a:pt x="5888291" y="2304217"/>
                </a:cubicBezTo>
                <a:close/>
                <a:moveTo>
                  <a:pt x="4235979" y="2302594"/>
                </a:moveTo>
                <a:lnTo>
                  <a:pt x="4253065" y="2304217"/>
                </a:lnTo>
                <a:cubicBezTo>
                  <a:pt x="4285451" y="2304744"/>
                  <a:pt x="4317343" y="2307725"/>
                  <a:pt x="4348528" y="2313282"/>
                </a:cubicBezTo>
                <a:cubicBezTo>
                  <a:pt x="4354104" y="2312863"/>
                  <a:pt x="4359431" y="2313811"/>
                  <a:pt x="4364739" y="2314821"/>
                </a:cubicBezTo>
                <a:lnTo>
                  <a:pt x="4364856" y="2315969"/>
                </a:lnTo>
                <a:cubicBezTo>
                  <a:pt x="4723707" y="2375367"/>
                  <a:pt x="5004746" y="2656144"/>
                  <a:pt x="5055022" y="3009010"/>
                </a:cubicBezTo>
                <a:cubicBezTo>
                  <a:pt x="5055190" y="3009063"/>
                  <a:pt x="5055359" y="3009068"/>
                  <a:pt x="5055528" y="3009073"/>
                </a:cubicBezTo>
                <a:lnTo>
                  <a:pt x="5056068" y="3015763"/>
                </a:lnTo>
                <a:cubicBezTo>
                  <a:pt x="5061125" y="3046007"/>
                  <a:pt x="5063574" y="3076892"/>
                  <a:pt x="5063532" y="3108220"/>
                </a:cubicBezTo>
                <a:cubicBezTo>
                  <a:pt x="5064844" y="3113850"/>
                  <a:pt x="5064903" y="3119519"/>
                  <a:pt x="5064903" y="3125201"/>
                </a:cubicBezTo>
                <a:cubicBezTo>
                  <a:pt x="5064903" y="3129023"/>
                  <a:pt x="5064876" y="3132839"/>
                  <a:pt x="5064310" y="3136641"/>
                </a:cubicBezTo>
                <a:lnTo>
                  <a:pt x="5063811" y="3136608"/>
                </a:lnTo>
                <a:lnTo>
                  <a:pt x="5063785" y="3137103"/>
                </a:lnTo>
                <a:lnTo>
                  <a:pt x="5046666" y="3135477"/>
                </a:lnTo>
                <a:cubicBezTo>
                  <a:pt x="5014292" y="3134950"/>
                  <a:pt x="4982412" y="3131969"/>
                  <a:pt x="4951241" y="3126415"/>
                </a:cubicBezTo>
                <a:cubicBezTo>
                  <a:pt x="4945663" y="3126834"/>
                  <a:pt x="4940334" y="3125886"/>
                  <a:pt x="4935023" y="3124875"/>
                </a:cubicBezTo>
                <a:lnTo>
                  <a:pt x="4934907" y="3123727"/>
                </a:lnTo>
                <a:cubicBezTo>
                  <a:pt x="4576056" y="3064328"/>
                  <a:pt x="4295017" y="2783551"/>
                  <a:pt x="4244741" y="2430686"/>
                </a:cubicBezTo>
                <a:cubicBezTo>
                  <a:pt x="4244574" y="2430633"/>
                  <a:pt x="4244405" y="2430628"/>
                  <a:pt x="4244236" y="2430623"/>
                </a:cubicBezTo>
                <a:lnTo>
                  <a:pt x="4243697" y="2423947"/>
                </a:lnTo>
                <a:cubicBezTo>
                  <a:pt x="4238639" y="2393697"/>
                  <a:pt x="4236188" y="2362806"/>
                  <a:pt x="4236230" y="2331471"/>
                </a:cubicBezTo>
                <a:cubicBezTo>
                  <a:pt x="4234918" y="2325843"/>
                  <a:pt x="4234860" y="2320176"/>
                  <a:pt x="4234860" y="2314495"/>
                </a:cubicBezTo>
                <a:lnTo>
                  <a:pt x="4235454" y="2303055"/>
                </a:lnTo>
                <a:lnTo>
                  <a:pt x="4235952" y="2303088"/>
                </a:lnTo>
                <a:close/>
                <a:moveTo>
                  <a:pt x="4213227" y="2302594"/>
                </a:moveTo>
                <a:lnTo>
                  <a:pt x="4213253" y="2303088"/>
                </a:lnTo>
                <a:lnTo>
                  <a:pt x="4213751" y="2303055"/>
                </a:lnTo>
                <a:lnTo>
                  <a:pt x="4214345" y="2314495"/>
                </a:lnTo>
                <a:cubicBezTo>
                  <a:pt x="4214345" y="2320176"/>
                  <a:pt x="4214286" y="2325843"/>
                  <a:pt x="4212974" y="2331471"/>
                </a:cubicBezTo>
                <a:cubicBezTo>
                  <a:pt x="4213016" y="2362806"/>
                  <a:pt x="4210566" y="2393697"/>
                  <a:pt x="4205507" y="2423947"/>
                </a:cubicBezTo>
                <a:lnTo>
                  <a:pt x="4204969" y="2430623"/>
                </a:lnTo>
                <a:cubicBezTo>
                  <a:pt x="4204799" y="2430628"/>
                  <a:pt x="4204631" y="2430633"/>
                  <a:pt x="4204463" y="2430686"/>
                </a:cubicBezTo>
                <a:cubicBezTo>
                  <a:pt x="4154188" y="2783551"/>
                  <a:pt x="3873149" y="3064328"/>
                  <a:pt x="3514297" y="3123727"/>
                </a:cubicBezTo>
                <a:lnTo>
                  <a:pt x="3514181" y="3124875"/>
                </a:lnTo>
                <a:cubicBezTo>
                  <a:pt x="3508871" y="3125886"/>
                  <a:pt x="3503542" y="3126834"/>
                  <a:pt x="3497965" y="3126415"/>
                </a:cubicBezTo>
                <a:cubicBezTo>
                  <a:pt x="3466793" y="3131969"/>
                  <a:pt x="3434912" y="3134950"/>
                  <a:pt x="3402538" y="3135477"/>
                </a:cubicBezTo>
                <a:lnTo>
                  <a:pt x="3385420" y="3137103"/>
                </a:lnTo>
                <a:lnTo>
                  <a:pt x="3385394" y="3136608"/>
                </a:lnTo>
                <a:lnTo>
                  <a:pt x="3384895" y="3136641"/>
                </a:lnTo>
                <a:cubicBezTo>
                  <a:pt x="3384329" y="3132839"/>
                  <a:pt x="3384302" y="3129023"/>
                  <a:pt x="3384302" y="3125201"/>
                </a:cubicBezTo>
                <a:cubicBezTo>
                  <a:pt x="3384302" y="3119519"/>
                  <a:pt x="3384360" y="3113850"/>
                  <a:pt x="3385672" y="3108220"/>
                </a:cubicBezTo>
                <a:cubicBezTo>
                  <a:pt x="3385630" y="3076892"/>
                  <a:pt x="3388080" y="3046007"/>
                  <a:pt x="3393136" y="3015763"/>
                </a:cubicBezTo>
                <a:lnTo>
                  <a:pt x="3393677" y="3009073"/>
                </a:lnTo>
                <a:cubicBezTo>
                  <a:pt x="3393845" y="3009068"/>
                  <a:pt x="3394015" y="3009063"/>
                  <a:pt x="3394182" y="3009010"/>
                </a:cubicBezTo>
                <a:cubicBezTo>
                  <a:pt x="3444459" y="2656144"/>
                  <a:pt x="3725498" y="2375367"/>
                  <a:pt x="4084348" y="2315969"/>
                </a:cubicBezTo>
                <a:lnTo>
                  <a:pt x="4084465" y="2314821"/>
                </a:lnTo>
                <a:cubicBezTo>
                  <a:pt x="4089774" y="2313811"/>
                  <a:pt x="4095102" y="2312863"/>
                  <a:pt x="4100678" y="2313282"/>
                </a:cubicBezTo>
                <a:cubicBezTo>
                  <a:pt x="4131861" y="2307725"/>
                  <a:pt x="4163754" y="2304744"/>
                  <a:pt x="4196139" y="2304217"/>
                </a:cubicBezTo>
                <a:close/>
                <a:moveTo>
                  <a:pt x="2543827" y="2302594"/>
                </a:moveTo>
                <a:lnTo>
                  <a:pt x="2560914" y="2304217"/>
                </a:lnTo>
                <a:cubicBezTo>
                  <a:pt x="2593300" y="2304744"/>
                  <a:pt x="2625192" y="2307725"/>
                  <a:pt x="2656376" y="2313282"/>
                </a:cubicBezTo>
                <a:cubicBezTo>
                  <a:pt x="2661952" y="2312863"/>
                  <a:pt x="2667280" y="2313811"/>
                  <a:pt x="2672588" y="2314821"/>
                </a:cubicBezTo>
                <a:lnTo>
                  <a:pt x="2672706" y="2315969"/>
                </a:lnTo>
                <a:cubicBezTo>
                  <a:pt x="3031556" y="2375367"/>
                  <a:pt x="3312595" y="2656144"/>
                  <a:pt x="3362871" y="3009010"/>
                </a:cubicBezTo>
                <a:cubicBezTo>
                  <a:pt x="3363039" y="3009063"/>
                  <a:pt x="3363208" y="3009068"/>
                  <a:pt x="3363377" y="3009073"/>
                </a:cubicBezTo>
                <a:lnTo>
                  <a:pt x="3363917" y="3015763"/>
                </a:lnTo>
                <a:cubicBezTo>
                  <a:pt x="3368974" y="3046007"/>
                  <a:pt x="3371423" y="3076892"/>
                  <a:pt x="3371381" y="3108220"/>
                </a:cubicBezTo>
                <a:cubicBezTo>
                  <a:pt x="3372693" y="3113850"/>
                  <a:pt x="3372752" y="3119519"/>
                  <a:pt x="3372752" y="3125201"/>
                </a:cubicBezTo>
                <a:cubicBezTo>
                  <a:pt x="3372752" y="3129023"/>
                  <a:pt x="3372725" y="3132839"/>
                  <a:pt x="3372159" y="3136641"/>
                </a:cubicBezTo>
                <a:lnTo>
                  <a:pt x="3371660" y="3136608"/>
                </a:lnTo>
                <a:lnTo>
                  <a:pt x="3371634" y="3137103"/>
                </a:lnTo>
                <a:lnTo>
                  <a:pt x="3354515" y="3135477"/>
                </a:lnTo>
                <a:cubicBezTo>
                  <a:pt x="3322141" y="3134950"/>
                  <a:pt x="3290261" y="3131969"/>
                  <a:pt x="3259089" y="3126415"/>
                </a:cubicBezTo>
                <a:cubicBezTo>
                  <a:pt x="3253512" y="3126834"/>
                  <a:pt x="3248183" y="3125886"/>
                  <a:pt x="3242872" y="3124875"/>
                </a:cubicBezTo>
                <a:lnTo>
                  <a:pt x="3242756" y="3123727"/>
                </a:lnTo>
                <a:cubicBezTo>
                  <a:pt x="2883905" y="3064328"/>
                  <a:pt x="2602866" y="2783551"/>
                  <a:pt x="2552590" y="2430686"/>
                </a:cubicBezTo>
                <a:cubicBezTo>
                  <a:pt x="2552423" y="2430633"/>
                  <a:pt x="2552254" y="2430628"/>
                  <a:pt x="2552085" y="2430623"/>
                </a:cubicBezTo>
                <a:lnTo>
                  <a:pt x="2551547" y="2423947"/>
                </a:lnTo>
                <a:cubicBezTo>
                  <a:pt x="2546488" y="2393697"/>
                  <a:pt x="2544037" y="2362806"/>
                  <a:pt x="2544079" y="2331471"/>
                </a:cubicBezTo>
                <a:cubicBezTo>
                  <a:pt x="2542767" y="2325843"/>
                  <a:pt x="2542709" y="2320176"/>
                  <a:pt x="2542709" y="2314495"/>
                </a:cubicBezTo>
                <a:lnTo>
                  <a:pt x="2543303" y="2303055"/>
                </a:lnTo>
                <a:lnTo>
                  <a:pt x="2543801" y="2303088"/>
                </a:lnTo>
                <a:close/>
                <a:moveTo>
                  <a:pt x="2521076" y="2302594"/>
                </a:moveTo>
                <a:lnTo>
                  <a:pt x="2521102" y="2303088"/>
                </a:lnTo>
                <a:lnTo>
                  <a:pt x="2521600" y="2303055"/>
                </a:lnTo>
                <a:lnTo>
                  <a:pt x="2522194" y="2314495"/>
                </a:lnTo>
                <a:cubicBezTo>
                  <a:pt x="2522194" y="2320176"/>
                  <a:pt x="2522135" y="2325843"/>
                  <a:pt x="2520823" y="2331471"/>
                </a:cubicBezTo>
                <a:cubicBezTo>
                  <a:pt x="2520865" y="2362806"/>
                  <a:pt x="2518415" y="2393697"/>
                  <a:pt x="2513356" y="2423947"/>
                </a:cubicBezTo>
                <a:lnTo>
                  <a:pt x="2512818" y="2430623"/>
                </a:lnTo>
                <a:cubicBezTo>
                  <a:pt x="2512648" y="2430628"/>
                  <a:pt x="2512480" y="2430633"/>
                  <a:pt x="2512312" y="2430686"/>
                </a:cubicBezTo>
                <a:cubicBezTo>
                  <a:pt x="2462037" y="2783551"/>
                  <a:pt x="2180998" y="3064328"/>
                  <a:pt x="1822147" y="3123727"/>
                </a:cubicBezTo>
                <a:lnTo>
                  <a:pt x="1822030" y="3124875"/>
                </a:lnTo>
                <a:cubicBezTo>
                  <a:pt x="1816720" y="3125886"/>
                  <a:pt x="1811391" y="3126834"/>
                  <a:pt x="1805814" y="3126415"/>
                </a:cubicBezTo>
                <a:cubicBezTo>
                  <a:pt x="1774642" y="3131969"/>
                  <a:pt x="1742762" y="3134950"/>
                  <a:pt x="1710387" y="3135477"/>
                </a:cubicBezTo>
                <a:lnTo>
                  <a:pt x="1693269" y="3137103"/>
                </a:lnTo>
                <a:lnTo>
                  <a:pt x="1693243" y="3136608"/>
                </a:lnTo>
                <a:lnTo>
                  <a:pt x="1692744" y="3136641"/>
                </a:lnTo>
                <a:cubicBezTo>
                  <a:pt x="1692178" y="3132839"/>
                  <a:pt x="1692151" y="3129023"/>
                  <a:pt x="1692151" y="3125201"/>
                </a:cubicBezTo>
                <a:cubicBezTo>
                  <a:pt x="1692151" y="3119519"/>
                  <a:pt x="1692209" y="3113850"/>
                  <a:pt x="1693521" y="3108220"/>
                </a:cubicBezTo>
                <a:cubicBezTo>
                  <a:pt x="1693479" y="3076892"/>
                  <a:pt x="1695929" y="3046007"/>
                  <a:pt x="1700985" y="3015763"/>
                </a:cubicBezTo>
                <a:lnTo>
                  <a:pt x="1701526" y="3009073"/>
                </a:lnTo>
                <a:cubicBezTo>
                  <a:pt x="1701694" y="3009068"/>
                  <a:pt x="1701864" y="3009063"/>
                  <a:pt x="1702031" y="3009010"/>
                </a:cubicBezTo>
                <a:cubicBezTo>
                  <a:pt x="1752308" y="2656144"/>
                  <a:pt x="2033347" y="2375367"/>
                  <a:pt x="2392197" y="2315969"/>
                </a:cubicBezTo>
                <a:lnTo>
                  <a:pt x="2392314" y="2314821"/>
                </a:lnTo>
                <a:cubicBezTo>
                  <a:pt x="2397623" y="2313811"/>
                  <a:pt x="2402951" y="2312863"/>
                  <a:pt x="2408527" y="2313282"/>
                </a:cubicBezTo>
                <a:cubicBezTo>
                  <a:pt x="2439710" y="2307725"/>
                  <a:pt x="2471603" y="2304744"/>
                  <a:pt x="2503988" y="2304217"/>
                </a:cubicBezTo>
                <a:close/>
                <a:moveTo>
                  <a:pt x="851676" y="2302594"/>
                </a:moveTo>
                <a:lnTo>
                  <a:pt x="868763" y="2304217"/>
                </a:lnTo>
                <a:cubicBezTo>
                  <a:pt x="901149" y="2304744"/>
                  <a:pt x="933041" y="2307725"/>
                  <a:pt x="964225" y="2313282"/>
                </a:cubicBezTo>
                <a:cubicBezTo>
                  <a:pt x="969801" y="2312863"/>
                  <a:pt x="975129" y="2313811"/>
                  <a:pt x="980437" y="2314821"/>
                </a:cubicBezTo>
                <a:lnTo>
                  <a:pt x="980555" y="2315969"/>
                </a:lnTo>
                <a:cubicBezTo>
                  <a:pt x="1339405" y="2375367"/>
                  <a:pt x="1620444" y="2656144"/>
                  <a:pt x="1670720" y="3009010"/>
                </a:cubicBezTo>
                <a:cubicBezTo>
                  <a:pt x="1670888" y="3009063"/>
                  <a:pt x="1671057" y="3009068"/>
                  <a:pt x="1671226" y="3009073"/>
                </a:cubicBezTo>
                <a:lnTo>
                  <a:pt x="1671766" y="3015763"/>
                </a:lnTo>
                <a:cubicBezTo>
                  <a:pt x="1676823" y="3046007"/>
                  <a:pt x="1679272" y="3076892"/>
                  <a:pt x="1679230" y="3108220"/>
                </a:cubicBezTo>
                <a:cubicBezTo>
                  <a:pt x="1680542" y="3113850"/>
                  <a:pt x="1680601" y="3119519"/>
                  <a:pt x="1680601" y="3125201"/>
                </a:cubicBezTo>
                <a:cubicBezTo>
                  <a:pt x="1680601" y="3129023"/>
                  <a:pt x="1680574" y="3132839"/>
                  <a:pt x="1680008" y="3136641"/>
                </a:cubicBezTo>
                <a:lnTo>
                  <a:pt x="1679509" y="3136608"/>
                </a:lnTo>
                <a:lnTo>
                  <a:pt x="1679483" y="3137103"/>
                </a:lnTo>
                <a:lnTo>
                  <a:pt x="1662364" y="3135477"/>
                </a:lnTo>
                <a:cubicBezTo>
                  <a:pt x="1629990" y="3134950"/>
                  <a:pt x="1598110" y="3131969"/>
                  <a:pt x="1566938" y="3126415"/>
                </a:cubicBezTo>
                <a:cubicBezTo>
                  <a:pt x="1561361" y="3126834"/>
                  <a:pt x="1556032" y="3125886"/>
                  <a:pt x="1550721" y="3124875"/>
                </a:cubicBezTo>
                <a:lnTo>
                  <a:pt x="1550605" y="3123727"/>
                </a:lnTo>
                <a:cubicBezTo>
                  <a:pt x="1191754" y="3064328"/>
                  <a:pt x="910715" y="2783551"/>
                  <a:pt x="860439" y="2430686"/>
                </a:cubicBezTo>
                <a:cubicBezTo>
                  <a:pt x="860272" y="2430633"/>
                  <a:pt x="860103" y="2430628"/>
                  <a:pt x="859934" y="2430623"/>
                </a:cubicBezTo>
                <a:lnTo>
                  <a:pt x="859396" y="2423947"/>
                </a:lnTo>
                <a:cubicBezTo>
                  <a:pt x="854337" y="2393697"/>
                  <a:pt x="851886" y="2362806"/>
                  <a:pt x="851928" y="2331471"/>
                </a:cubicBezTo>
                <a:cubicBezTo>
                  <a:pt x="850616" y="2325843"/>
                  <a:pt x="850558" y="2320176"/>
                  <a:pt x="850558" y="2314495"/>
                </a:cubicBezTo>
                <a:lnTo>
                  <a:pt x="851152" y="2303055"/>
                </a:lnTo>
                <a:lnTo>
                  <a:pt x="851650" y="2303088"/>
                </a:lnTo>
                <a:close/>
                <a:moveTo>
                  <a:pt x="828925" y="2302594"/>
                </a:moveTo>
                <a:lnTo>
                  <a:pt x="828951" y="2303088"/>
                </a:lnTo>
                <a:lnTo>
                  <a:pt x="829449" y="2303055"/>
                </a:lnTo>
                <a:lnTo>
                  <a:pt x="830043" y="2314495"/>
                </a:lnTo>
                <a:cubicBezTo>
                  <a:pt x="830043" y="2320176"/>
                  <a:pt x="829984" y="2325843"/>
                  <a:pt x="828672" y="2331471"/>
                </a:cubicBezTo>
                <a:cubicBezTo>
                  <a:pt x="828714" y="2362806"/>
                  <a:pt x="826264" y="2393697"/>
                  <a:pt x="821205" y="2423947"/>
                </a:cubicBezTo>
                <a:lnTo>
                  <a:pt x="820667" y="2430623"/>
                </a:lnTo>
                <a:cubicBezTo>
                  <a:pt x="820497" y="2430628"/>
                  <a:pt x="820329" y="2430633"/>
                  <a:pt x="820161" y="2430686"/>
                </a:cubicBezTo>
                <a:cubicBezTo>
                  <a:pt x="769886" y="2783551"/>
                  <a:pt x="488847" y="3064328"/>
                  <a:pt x="129995" y="3123727"/>
                </a:cubicBezTo>
                <a:lnTo>
                  <a:pt x="129879" y="3124875"/>
                </a:lnTo>
                <a:cubicBezTo>
                  <a:pt x="124569" y="3125886"/>
                  <a:pt x="119240" y="3126834"/>
                  <a:pt x="113663" y="3126415"/>
                </a:cubicBezTo>
                <a:cubicBezTo>
                  <a:pt x="82491" y="3131969"/>
                  <a:pt x="50611" y="3134950"/>
                  <a:pt x="18236" y="3135477"/>
                </a:cubicBezTo>
                <a:lnTo>
                  <a:pt x="1118" y="3137103"/>
                </a:lnTo>
                <a:lnTo>
                  <a:pt x="1092" y="3136608"/>
                </a:lnTo>
                <a:lnTo>
                  <a:pt x="593" y="3136641"/>
                </a:lnTo>
                <a:cubicBezTo>
                  <a:pt x="27" y="3132839"/>
                  <a:pt x="0" y="3129023"/>
                  <a:pt x="0" y="3125201"/>
                </a:cubicBezTo>
                <a:cubicBezTo>
                  <a:pt x="0" y="3119519"/>
                  <a:pt x="58" y="3113850"/>
                  <a:pt x="1370" y="3108220"/>
                </a:cubicBezTo>
                <a:cubicBezTo>
                  <a:pt x="1328" y="3076892"/>
                  <a:pt x="3778" y="3046007"/>
                  <a:pt x="8835" y="3015763"/>
                </a:cubicBezTo>
                <a:lnTo>
                  <a:pt x="9375" y="3009073"/>
                </a:lnTo>
                <a:cubicBezTo>
                  <a:pt x="9543" y="3009068"/>
                  <a:pt x="9713" y="3009063"/>
                  <a:pt x="9880" y="3009010"/>
                </a:cubicBezTo>
                <a:cubicBezTo>
                  <a:pt x="60157" y="2656144"/>
                  <a:pt x="341196" y="2375367"/>
                  <a:pt x="700046" y="2315969"/>
                </a:cubicBezTo>
                <a:lnTo>
                  <a:pt x="700163" y="2314821"/>
                </a:lnTo>
                <a:cubicBezTo>
                  <a:pt x="705472" y="2313811"/>
                  <a:pt x="710800" y="2312863"/>
                  <a:pt x="716376" y="2313282"/>
                </a:cubicBezTo>
                <a:cubicBezTo>
                  <a:pt x="747559" y="2307725"/>
                  <a:pt x="779452" y="2304744"/>
                  <a:pt x="811837" y="2304217"/>
                </a:cubicBezTo>
                <a:close/>
                <a:moveTo>
                  <a:pt x="8305836" y="1608087"/>
                </a:moveTo>
                <a:cubicBezTo>
                  <a:pt x="8030646" y="1666766"/>
                  <a:pt x="7815802" y="1879876"/>
                  <a:pt x="7762527" y="2148655"/>
                </a:cubicBezTo>
                <a:cubicBezTo>
                  <a:pt x="8037717" y="2089976"/>
                  <a:pt x="8252560" y="1876866"/>
                  <a:pt x="8305836" y="1608087"/>
                </a:cubicBezTo>
                <a:close/>
                <a:moveTo>
                  <a:pt x="6911971" y="1608087"/>
                </a:moveTo>
                <a:cubicBezTo>
                  <a:pt x="6965247" y="1876866"/>
                  <a:pt x="7180090" y="2089976"/>
                  <a:pt x="7455280" y="2148655"/>
                </a:cubicBezTo>
                <a:cubicBezTo>
                  <a:pt x="7402005" y="1879876"/>
                  <a:pt x="7187161" y="1666766"/>
                  <a:pt x="6911971" y="1608087"/>
                </a:cubicBezTo>
                <a:close/>
                <a:moveTo>
                  <a:pt x="6613685" y="1608087"/>
                </a:moveTo>
                <a:cubicBezTo>
                  <a:pt x="6338495" y="1666766"/>
                  <a:pt x="6123651" y="1879876"/>
                  <a:pt x="6070376" y="2148655"/>
                </a:cubicBezTo>
                <a:cubicBezTo>
                  <a:pt x="6345566" y="2089976"/>
                  <a:pt x="6560409" y="1876866"/>
                  <a:pt x="6613685" y="1608087"/>
                </a:cubicBezTo>
                <a:close/>
                <a:moveTo>
                  <a:pt x="5219820" y="1608087"/>
                </a:moveTo>
                <a:cubicBezTo>
                  <a:pt x="5273096" y="1876866"/>
                  <a:pt x="5487939" y="2089976"/>
                  <a:pt x="5763129" y="2148655"/>
                </a:cubicBezTo>
                <a:cubicBezTo>
                  <a:pt x="5709854" y="1879876"/>
                  <a:pt x="5495010" y="1666766"/>
                  <a:pt x="5219820" y="1608087"/>
                </a:cubicBezTo>
                <a:close/>
                <a:moveTo>
                  <a:pt x="4921534" y="1608087"/>
                </a:moveTo>
                <a:cubicBezTo>
                  <a:pt x="4646344" y="1666766"/>
                  <a:pt x="4431500" y="1879876"/>
                  <a:pt x="4378225" y="2148655"/>
                </a:cubicBezTo>
                <a:cubicBezTo>
                  <a:pt x="4653415" y="2089976"/>
                  <a:pt x="4868259" y="1876866"/>
                  <a:pt x="4921534" y="1608087"/>
                </a:cubicBezTo>
                <a:close/>
                <a:moveTo>
                  <a:pt x="3527669" y="1608087"/>
                </a:moveTo>
                <a:cubicBezTo>
                  <a:pt x="3580945" y="1876866"/>
                  <a:pt x="3795788" y="2089976"/>
                  <a:pt x="4070978" y="2148655"/>
                </a:cubicBezTo>
                <a:cubicBezTo>
                  <a:pt x="4017703" y="1879876"/>
                  <a:pt x="3802859" y="1666766"/>
                  <a:pt x="3527669" y="1608087"/>
                </a:cubicBezTo>
                <a:close/>
                <a:moveTo>
                  <a:pt x="3229383" y="1608087"/>
                </a:moveTo>
                <a:cubicBezTo>
                  <a:pt x="2954193" y="1666766"/>
                  <a:pt x="2739349" y="1879876"/>
                  <a:pt x="2686074" y="2148655"/>
                </a:cubicBezTo>
                <a:cubicBezTo>
                  <a:pt x="2961264" y="2089976"/>
                  <a:pt x="3176107" y="1876866"/>
                  <a:pt x="3229383" y="1608087"/>
                </a:cubicBezTo>
                <a:close/>
                <a:moveTo>
                  <a:pt x="1835518" y="1608087"/>
                </a:moveTo>
                <a:cubicBezTo>
                  <a:pt x="1888794" y="1876866"/>
                  <a:pt x="2103637" y="2089976"/>
                  <a:pt x="2378827" y="2148655"/>
                </a:cubicBezTo>
                <a:cubicBezTo>
                  <a:pt x="2325552" y="1879876"/>
                  <a:pt x="2110708" y="1666766"/>
                  <a:pt x="1835518" y="1608087"/>
                </a:cubicBezTo>
                <a:close/>
                <a:moveTo>
                  <a:pt x="1537232" y="1608087"/>
                </a:moveTo>
                <a:cubicBezTo>
                  <a:pt x="1262042" y="1666766"/>
                  <a:pt x="1047198" y="1879876"/>
                  <a:pt x="993923" y="2148655"/>
                </a:cubicBezTo>
                <a:cubicBezTo>
                  <a:pt x="1269113" y="2089976"/>
                  <a:pt x="1483956" y="1876866"/>
                  <a:pt x="1537232" y="1608087"/>
                </a:cubicBezTo>
                <a:close/>
                <a:moveTo>
                  <a:pt x="143367" y="1608087"/>
                </a:moveTo>
                <a:cubicBezTo>
                  <a:pt x="196643" y="1876866"/>
                  <a:pt x="411486" y="2089976"/>
                  <a:pt x="686676" y="2148655"/>
                </a:cubicBezTo>
                <a:cubicBezTo>
                  <a:pt x="633401" y="1879876"/>
                  <a:pt x="418557" y="1666766"/>
                  <a:pt x="143367" y="1608087"/>
                </a:cubicBezTo>
                <a:close/>
                <a:moveTo>
                  <a:pt x="8461873" y="1464394"/>
                </a:moveTo>
                <a:lnTo>
                  <a:pt x="8478960" y="1466004"/>
                </a:lnTo>
                <a:cubicBezTo>
                  <a:pt x="8511346" y="1466527"/>
                  <a:pt x="8543239" y="1469485"/>
                  <a:pt x="8574422" y="1474998"/>
                </a:cubicBezTo>
                <a:cubicBezTo>
                  <a:pt x="8579998" y="1474582"/>
                  <a:pt x="8585326" y="1475523"/>
                  <a:pt x="8590635" y="1476525"/>
                </a:cubicBezTo>
                <a:lnTo>
                  <a:pt x="8590752" y="1477664"/>
                </a:lnTo>
                <a:cubicBezTo>
                  <a:pt x="8815033" y="1514497"/>
                  <a:pt x="9008920" y="1637126"/>
                  <a:pt x="9135069" y="1809390"/>
                </a:cubicBezTo>
                <a:lnTo>
                  <a:pt x="9139239" y="1816149"/>
                </a:lnTo>
                <a:lnTo>
                  <a:pt x="9139239" y="2119309"/>
                </a:lnTo>
                <a:lnTo>
                  <a:pt x="9120077" y="2050665"/>
                </a:lnTo>
                <a:cubicBezTo>
                  <a:pt x="9039502" y="1829012"/>
                  <a:pt x="8844913" y="1659431"/>
                  <a:pt x="8604122" y="1608087"/>
                </a:cubicBezTo>
                <a:cubicBezTo>
                  <a:pt x="8650738" y="1843269"/>
                  <a:pt x="8821055" y="2035829"/>
                  <a:pt x="9047261" y="2119605"/>
                </a:cubicBezTo>
                <a:lnTo>
                  <a:pt x="9139239" y="2146279"/>
                </a:lnTo>
                <a:lnTo>
                  <a:pt x="9139239" y="2273778"/>
                </a:lnTo>
                <a:lnTo>
                  <a:pt x="9030179" y="2246972"/>
                </a:lnTo>
                <a:cubicBezTo>
                  <a:pt x="8735297" y="2149386"/>
                  <a:pt x="8514628" y="1897812"/>
                  <a:pt x="8470637" y="1591480"/>
                </a:cubicBezTo>
                <a:cubicBezTo>
                  <a:pt x="8470469" y="1591427"/>
                  <a:pt x="8470301" y="1591423"/>
                  <a:pt x="8470131" y="1591418"/>
                </a:cubicBezTo>
                <a:lnTo>
                  <a:pt x="8469593" y="1584794"/>
                </a:lnTo>
                <a:cubicBezTo>
                  <a:pt x="8464534" y="1554782"/>
                  <a:pt x="8462083" y="1524133"/>
                  <a:pt x="8462126" y="1493044"/>
                </a:cubicBezTo>
                <a:cubicBezTo>
                  <a:pt x="8460814" y="1487460"/>
                  <a:pt x="8460755" y="1481838"/>
                  <a:pt x="8460755" y="1476202"/>
                </a:cubicBezTo>
                <a:lnTo>
                  <a:pt x="8461349" y="1464852"/>
                </a:lnTo>
                <a:lnTo>
                  <a:pt x="8461847" y="1464884"/>
                </a:lnTo>
                <a:close/>
                <a:moveTo>
                  <a:pt x="8448085" y="1464394"/>
                </a:moveTo>
                <a:lnTo>
                  <a:pt x="8448111" y="1464884"/>
                </a:lnTo>
                <a:lnTo>
                  <a:pt x="8448609" y="1464852"/>
                </a:lnTo>
                <a:lnTo>
                  <a:pt x="8449203" y="1476202"/>
                </a:lnTo>
                <a:cubicBezTo>
                  <a:pt x="8449203" y="1481838"/>
                  <a:pt x="8449144" y="1487460"/>
                  <a:pt x="8447832" y="1493044"/>
                </a:cubicBezTo>
                <a:cubicBezTo>
                  <a:pt x="8447875" y="1524133"/>
                  <a:pt x="8445424" y="1554782"/>
                  <a:pt x="8440365" y="1584794"/>
                </a:cubicBezTo>
                <a:lnTo>
                  <a:pt x="8439827" y="1591418"/>
                </a:lnTo>
                <a:cubicBezTo>
                  <a:pt x="8439657" y="1591423"/>
                  <a:pt x="8439489" y="1591427"/>
                  <a:pt x="8439321" y="1591480"/>
                </a:cubicBezTo>
                <a:cubicBezTo>
                  <a:pt x="8389046" y="1941574"/>
                  <a:pt x="8108007" y="2220146"/>
                  <a:pt x="7749156" y="2279078"/>
                </a:cubicBezTo>
                <a:lnTo>
                  <a:pt x="7749040" y="2280217"/>
                </a:lnTo>
                <a:cubicBezTo>
                  <a:pt x="7743729" y="2281220"/>
                  <a:pt x="7738400" y="2282161"/>
                  <a:pt x="7732823" y="2281745"/>
                </a:cubicBezTo>
                <a:cubicBezTo>
                  <a:pt x="7701651" y="2287255"/>
                  <a:pt x="7669771" y="2290213"/>
                  <a:pt x="7637396" y="2290736"/>
                </a:cubicBezTo>
                <a:lnTo>
                  <a:pt x="7620278" y="2292349"/>
                </a:lnTo>
                <a:lnTo>
                  <a:pt x="7620252" y="2291858"/>
                </a:lnTo>
                <a:lnTo>
                  <a:pt x="7619753" y="2291891"/>
                </a:lnTo>
                <a:cubicBezTo>
                  <a:pt x="7619187" y="2288119"/>
                  <a:pt x="7619160" y="2284333"/>
                  <a:pt x="7619160" y="2280541"/>
                </a:cubicBezTo>
                <a:cubicBezTo>
                  <a:pt x="7619160" y="2274903"/>
                  <a:pt x="7619219" y="2269279"/>
                  <a:pt x="7620531" y="2263693"/>
                </a:cubicBezTo>
                <a:cubicBezTo>
                  <a:pt x="7620488" y="2232611"/>
                  <a:pt x="7622938" y="2201969"/>
                  <a:pt x="7627995" y="2171962"/>
                </a:cubicBezTo>
                <a:lnTo>
                  <a:pt x="7628535" y="2165325"/>
                </a:lnTo>
                <a:cubicBezTo>
                  <a:pt x="7628704" y="2165320"/>
                  <a:pt x="7628873" y="2165315"/>
                  <a:pt x="7629040" y="2165262"/>
                </a:cubicBezTo>
                <a:cubicBezTo>
                  <a:pt x="7679317" y="1815167"/>
                  <a:pt x="7960356" y="1536596"/>
                  <a:pt x="8319206" y="1477664"/>
                </a:cubicBezTo>
                <a:lnTo>
                  <a:pt x="8319323" y="1476525"/>
                </a:lnTo>
                <a:cubicBezTo>
                  <a:pt x="8324632" y="1475523"/>
                  <a:pt x="8329960" y="1474582"/>
                  <a:pt x="8335536" y="1474998"/>
                </a:cubicBezTo>
                <a:cubicBezTo>
                  <a:pt x="8366719" y="1469485"/>
                  <a:pt x="8398612" y="1466527"/>
                  <a:pt x="8430998" y="1466004"/>
                </a:cubicBezTo>
                <a:close/>
                <a:moveTo>
                  <a:pt x="6769722" y="1464394"/>
                </a:moveTo>
                <a:lnTo>
                  <a:pt x="6786810" y="1466004"/>
                </a:lnTo>
                <a:cubicBezTo>
                  <a:pt x="6819195" y="1466527"/>
                  <a:pt x="6851088" y="1469485"/>
                  <a:pt x="6882271" y="1474998"/>
                </a:cubicBezTo>
                <a:cubicBezTo>
                  <a:pt x="6887847" y="1474582"/>
                  <a:pt x="6893175" y="1475523"/>
                  <a:pt x="6898484" y="1476525"/>
                </a:cubicBezTo>
                <a:lnTo>
                  <a:pt x="6898601" y="1477664"/>
                </a:lnTo>
                <a:cubicBezTo>
                  <a:pt x="7257451" y="1536596"/>
                  <a:pt x="7538490" y="1815167"/>
                  <a:pt x="7588766" y="2165262"/>
                </a:cubicBezTo>
                <a:cubicBezTo>
                  <a:pt x="7588934" y="2165315"/>
                  <a:pt x="7589103" y="2165320"/>
                  <a:pt x="7589272" y="2165325"/>
                </a:cubicBezTo>
                <a:lnTo>
                  <a:pt x="7589812" y="2171962"/>
                </a:lnTo>
                <a:cubicBezTo>
                  <a:pt x="7594869" y="2201969"/>
                  <a:pt x="7597319" y="2232611"/>
                  <a:pt x="7597276" y="2263693"/>
                </a:cubicBezTo>
                <a:cubicBezTo>
                  <a:pt x="7598588" y="2269279"/>
                  <a:pt x="7598647" y="2274903"/>
                  <a:pt x="7598647" y="2280541"/>
                </a:cubicBezTo>
                <a:cubicBezTo>
                  <a:pt x="7598647" y="2284333"/>
                  <a:pt x="7598620" y="2288119"/>
                  <a:pt x="7598054" y="2291891"/>
                </a:cubicBezTo>
                <a:lnTo>
                  <a:pt x="7597555" y="2291858"/>
                </a:lnTo>
                <a:lnTo>
                  <a:pt x="7597529" y="2292349"/>
                </a:lnTo>
                <a:lnTo>
                  <a:pt x="7580411" y="2290736"/>
                </a:lnTo>
                <a:cubicBezTo>
                  <a:pt x="7548036" y="2290213"/>
                  <a:pt x="7516156" y="2287255"/>
                  <a:pt x="7484984" y="2281745"/>
                </a:cubicBezTo>
                <a:cubicBezTo>
                  <a:pt x="7479407" y="2282161"/>
                  <a:pt x="7474078" y="2281220"/>
                  <a:pt x="7468767" y="2280217"/>
                </a:cubicBezTo>
                <a:lnTo>
                  <a:pt x="7468651" y="2279078"/>
                </a:lnTo>
                <a:cubicBezTo>
                  <a:pt x="7109800" y="2220146"/>
                  <a:pt x="6828761" y="1941574"/>
                  <a:pt x="6778486" y="1591480"/>
                </a:cubicBezTo>
                <a:cubicBezTo>
                  <a:pt x="6778318" y="1591427"/>
                  <a:pt x="6778150" y="1591423"/>
                  <a:pt x="6777980" y="1591418"/>
                </a:cubicBezTo>
                <a:lnTo>
                  <a:pt x="6777442" y="1584794"/>
                </a:lnTo>
                <a:cubicBezTo>
                  <a:pt x="6772383" y="1554782"/>
                  <a:pt x="6769933" y="1524133"/>
                  <a:pt x="6769975" y="1493044"/>
                </a:cubicBezTo>
                <a:cubicBezTo>
                  <a:pt x="6768663" y="1487460"/>
                  <a:pt x="6768604" y="1481838"/>
                  <a:pt x="6768604" y="1476202"/>
                </a:cubicBezTo>
                <a:lnTo>
                  <a:pt x="6769198" y="1464852"/>
                </a:lnTo>
                <a:lnTo>
                  <a:pt x="6769696" y="1464884"/>
                </a:lnTo>
                <a:close/>
                <a:moveTo>
                  <a:pt x="6755934" y="1464394"/>
                </a:moveTo>
                <a:lnTo>
                  <a:pt x="6755960" y="1464884"/>
                </a:lnTo>
                <a:lnTo>
                  <a:pt x="6756458" y="1464852"/>
                </a:lnTo>
                <a:lnTo>
                  <a:pt x="6757052" y="1476202"/>
                </a:lnTo>
                <a:cubicBezTo>
                  <a:pt x="6757052" y="1481838"/>
                  <a:pt x="6756994" y="1487460"/>
                  <a:pt x="6755682" y="1493044"/>
                </a:cubicBezTo>
                <a:cubicBezTo>
                  <a:pt x="6755724" y="1524133"/>
                  <a:pt x="6753273" y="1554782"/>
                  <a:pt x="6748215" y="1584794"/>
                </a:cubicBezTo>
                <a:lnTo>
                  <a:pt x="6747676" y="1591418"/>
                </a:lnTo>
                <a:cubicBezTo>
                  <a:pt x="6747507" y="1591423"/>
                  <a:pt x="6747338" y="1591427"/>
                  <a:pt x="6747171" y="1591480"/>
                </a:cubicBezTo>
                <a:cubicBezTo>
                  <a:pt x="6696895" y="1941574"/>
                  <a:pt x="6415856" y="2220146"/>
                  <a:pt x="6057005" y="2279078"/>
                </a:cubicBezTo>
                <a:lnTo>
                  <a:pt x="6056889" y="2280217"/>
                </a:lnTo>
                <a:cubicBezTo>
                  <a:pt x="6051578" y="2281220"/>
                  <a:pt x="6046249" y="2282161"/>
                  <a:pt x="6040672" y="2281745"/>
                </a:cubicBezTo>
                <a:cubicBezTo>
                  <a:pt x="6009500" y="2287255"/>
                  <a:pt x="5977620" y="2290213"/>
                  <a:pt x="5945246" y="2290736"/>
                </a:cubicBezTo>
                <a:lnTo>
                  <a:pt x="5928127" y="2292349"/>
                </a:lnTo>
                <a:lnTo>
                  <a:pt x="5928101" y="2291858"/>
                </a:lnTo>
                <a:lnTo>
                  <a:pt x="5927602" y="2291891"/>
                </a:lnTo>
                <a:cubicBezTo>
                  <a:pt x="5927036" y="2288119"/>
                  <a:pt x="5927009" y="2284333"/>
                  <a:pt x="5927009" y="2280541"/>
                </a:cubicBezTo>
                <a:cubicBezTo>
                  <a:pt x="5927009" y="2274903"/>
                  <a:pt x="5927068" y="2269279"/>
                  <a:pt x="5928380" y="2263693"/>
                </a:cubicBezTo>
                <a:cubicBezTo>
                  <a:pt x="5928338" y="2232611"/>
                  <a:pt x="5930787" y="2201969"/>
                  <a:pt x="5935844" y="2171962"/>
                </a:cubicBezTo>
                <a:lnTo>
                  <a:pt x="5936384" y="2165325"/>
                </a:lnTo>
                <a:cubicBezTo>
                  <a:pt x="5936553" y="2165320"/>
                  <a:pt x="5936722" y="2165315"/>
                  <a:pt x="5936890" y="2165262"/>
                </a:cubicBezTo>
                <a:cubicBezTo>
                  <a:pt x="5987166" y="1815167"/>
                  <a:pt x="6268205" y="1536596"/>
                  <a:pt x="6627056" y="1477664"/>
                </a:cubicBezTo>
                <a:lnTo>
                  <a:pt x="6627173" y="1476525"/>
                </a:lnTo>
                <a:cubicBezTo>
                  <a:pt x="6632481" y="1475523"/>
                  <a:pt x="6637809" y="1474582"/>
                  <a:pt x="6643385" y="1474998"/>
                </a:cubicBezTo>
                <a:cubicBezTo>
                  <a:pt x="6674569" y="1469485"/>
                  <a:pt x="6706461" y="1466527"/>
                  <a:pt x="6738847" y="1466004"/>
                </a:cubicBezTo>
                <a:close/>
                <a:moveTo>
                  <a:pt x="5077571" y="1464394"/>
                </a:moveTo>
                <a:lnTo>
                  <a:pt x="5094659" y="1466004"/>
                </a:lnTo>
                <a:cubicBezTo>
                  <a:pt x="5127044" y="1466527"/>
                  <a:pt x="5158937" y="1469485"/>
                  <a:pt x="5190120" y="1474998"/>
                </a:cubicBezTo>
                <a:cubicBezTo>
                  <a:pt x="5195696" y="1474582"/>
                  <a:pt x="5201024" y="1475523"/>
                  <a:pt x="5206334" y="1476525"/>
                </a:cubicBezTo>
                <a:lnTo>
                  <a:pt x="5206450" y="1477664"/>
                </a:lnTo>
                <a:cubicBezTo>
                  <a:pt x="5565300" y="1536596"/>
                  <a:pt x="5846339" y="1815167"/>
                  <a:pt x="5896616" y="2165262"/>
                </a:cubicBezTo>
                <a:cubicBezTo>
                  <a:pt x="5896783" y="2165315"/>
                  <a:pt x="5896953" y="2165320"/>
                  <a:pt x="5897121" y="2165325"/>
                </a:cubicBezTo>
                <a:lnTo>
                  <a:pt x="5897662" y="2171962"/>
                </a:lnTo>
                <a:cubicBezTo>
                  <a:pt x="5902718" y="2201969"/>
                  <a:pt x="5905168" y="2232611"/>
                  <a:pt x="5905126" y="2263693"/>
                </a:cubicBezTo>
                <a:cubicBezTo>
                  <a:pt x="5906438" y="2269279"/>
                  <a:pt x="5906496" y="2274903"/>
                  <a:pt x="5906496" y="2280541"/>
                </a:cubicBezTo>
                <a:cubicBezTo>
                  <a:pt x="5906496" y="2284333"/>
                  <a:pt x="5906469" y="2288119"/>
                  <a:pt x="5905903" y="2291891"/>
                </a:cubicBezTo>
                <a:lnTo>
                  <a:pt x="5905404" y="2291858"/>
                </a:lnTo>
                <a:lnTo>
                  <a:pt x="5905378" y="2292349"/>
                </a:lnTo>
                <a:lnTo>
                  <a:pt x="5888260" y="2290736"/>
                </a:lnTo>
                <a:cubicBezTo>
                  <a:pt x="5855886" y="2290213"/>
                  <a:pt x="5824005" y="2287255"/>
                  <a:pt x="5792833" y="2281745"/>
                </a:cubicBezTo>
                <a:cubicBezTo>
                  <a:pt x="5787256" y="2282161"/>
                  <a:pt x="5781927" y="2281220"/>
                  <a:pt x="5776617" y="2280217"/>
                </a:cubicBezTo>
                <a:lnTo>
                  <a:pt x="5776501" y="2279078"/>
                </a:lnTo>
                <a:cubicBezTo>
                  <a:pt x="5417649" y="2220146"/>
                  <a:pt x="5136610" y="1941574"/>
                  <a:pt x="5086335" y="1591480"/>
                </a:cubicBezTo>
                <a:cubicBezTo>
                  <a:pt x="5086167" y="1591427"/>
                  <a:pt x="5085999" y="1591423"/>
                  <a:pt x="5085830" y="1591418"/>
                </a:cubicBezTo>
                <a:lnTo>
                  <a:pt x="5085291" y="1584794"/>
                </a:lnTo>
                <a:cubicBezTo>
                  <a:pt x="5080233" y="1554782"/>
                  <a:pt x="5077782" y="1524133"/>
                  <a:pt x="5077824" y="1493044"/>
                </a:cubicBezTo>
                <a:cubicBezTo>
                  <a:pt x="5076512" y="1487460"/>
                  <a:pt x="5076453" y="1481838"/>
                  <a:pt x="5076453" y="1476202"/>
                </a:cubicBezTo>
                <a:lnTo>
                  <a:pt x="5077047" y="1464852"/>
                </a:lnTo>
                <a:lnTo>
                  <a:pt x="5077545" y="1464884"/>
                </a:lnTo>
                <a:close/>
                <a:moveTo>
                  <a:pt x="5063783" y="1464394"/>
                </a:moveTo>
                <a:lnTo>
                  <a:pt x="5063809" y="1464884"/>
                </a:lnTo>
                <a:lnTo>
                  <a:pt x="5064307" y="1464852"/>
                </a:lnTo>
                <a:lnTo>
                  <a:pt x="5064902" y="1476202"/>
                </a:lnTo>
                <a:cubicBezTo>
                  <a:pt x="5064902" y="1481838"/>
                  <a:pt x="5064842" y="1487460"/>
                  <a:pt x="5063530" y="1493044"/>
                </a:cubicBezTo>
                <a:cubicBezTo>
                  <a:pt x="5063572" y="1524133"/>
                  <a:pt x="5061122" y="1554782"/>
                  <a:pt x="5056063" y="1584794"/>
                </a:cubicBezTo>
                <a:lnTo>
                  <a:pt x="5055525" y="1591418"/>
                </a:lnTo>
                <a:cubicBezTo>
                  <a:pt x="5055355" y="1591423"/>
                  <a:pt x="5055187" y="1591427"/>
                  <a:pt x="5055019" y="1591480"/>
                </a:cubicBezTo>
                <a:cubicBezTo>
                  <a:pt x="5004744" y="1941574"/>
                  <a:pt x="4723705" y="2220146"/>
                  <a:pt x="4364853" y="2279078"/>
                </a:cubicBezTo>
                <a:lnTo>
                  <a:pt x="4364737" y="2280217"/>
                </a:lnTo>
                <a:cubicBezTo>
                  <a:pt x="4359427" y="2281220"/>
                  <a:pt x="4354098" y="2282161"/>
                  <a:pt x="4348521" y="2281745"/>
                </a:cubicBezTo>
                <a:cubicBezTo>
                  <a:pt x="4317350" y="2287255"/>
                  <a:pt x="4285468" y="2290213"/>
                  <a:pt x="4253094" y="2290736"/>
                </a:cubicBezTo>
                <a:lnTo>
                  <a:pt x="4235976" y="2292349"/>
                </a:lnTo>
                <a:lnTo>
                  <a:pt x="4235950" y="2291858"/>
                </a:lnTo>
                <a:lnTo>
                  <a:pt x="4235451" y="2291891"/>
                </a:lnTo>
                <a:cubicBezTo>
                  <a:pt x="4234885" y="2288119"/>
                  <a:pt x="4234858" y="2284333"/>
                  <a:pt x="4234858" y="2280541"/>
                </a:cubicBezTo>
                <a:cubicBezTo>
                  <a:pt x="4234858" y="2274903"/>
                  <a:pt x="4234916" y="2269279"/>
                  <a:pt x="4236228" y="2263693"/>
                </a:cubicBezTo>
                <a:cubicBezTo>
                  <a:pt x="4236186" y="2232611"/>
                  <a:pt x="4238636" y="2201969"/>
                  <a:pt x="4243692" y="2171962"/>
                </a:cubicBezTo>
                <a:lnTo>
                  <a:pt x="4244233" y="2165325"/>
                </a:lnTo>
                <a:cubicBezTo>
                  <a:pt x="4244401" y="2165320"/>
                  <a:pt x="4244571" y="2165315"/>
                  <a:pt x="4244738" y="2165262"/>
                </a:cubicBezTo>
                <a:cubicBezTo>
                  <a:pt x="4295015" y="1815167"/>
                  <a:pt x="4576054" y="1536596"/>
                  <a:pt x="4934904" y="1477664"/>
                </a:cubicBezTo>
                <a:lnTo>
                  <a:pt x="4935021" y="1476525"/>
                </a:lnTo>
                <a:cubicBezTo>
                  <a:pt x="4940330" y="1475523"/>
                  <a:pt x="4945658" y="1474582"/>
                  <a:pt x="4951234" y="1474998"/>
                </a:cubicBezTo>
                <a:cubicBezTo>
                  <a:pt x="4982417" y="1469485"/>
                  <a:pt x="5014310" y="1466527"/>
                  <a:pt x="5046695" y="1466004"/>
                </a:cubicBezTo>
                <a:close/>
                <a:moveTo>
                  <a:pt x="3385420" y="1464394"/>
                </a:moveTo>
                <a:lnTo>
                  <a:pt x="3402507" y="1466004"/>
                </a:lnTo>
                <a:cubicBezTo>
                  <a:pt x="3434893" y="1466527"/>
                  <a:pt x="3466785" y="1469485"/>
                  <a:pt x="3497969" y="1474998"/>
                </a:cubicBezTo>
                <a:cubicBezTo>
                  <a:pt x="3503545" y="1474582"/>
                  <a:pt x="3508873" y="1475523"/>
                  <a:pt x="3514181" y="1476525"/>
                </a:cubicBezTo>
                <a:lnTo>
                  <a:pt x="3514298" y="1477664"/>
                </a:lnTo>
                <a:cubicBezTo>
                  <a:pt x="3873149" y="1536596"/>
                  <a:pt x="4154188" y="1815167"/>
                  <a:pt x="4204464" y="2165262"/>
                </a:cubicBezTo>
                <a:cubicBezTo>
                  <a:pt x="4204632" y="2165315"/>
                  <a:pt x="4204801" y="2165320"/>
                  <a:pt x="4204970" y="2165325"/>
                </a:cubicBezTo>
                <a:lnTo>
                  <a:pt x="4205510" y="2171962"/>
                </a:lnTo>
                <a:cubicBezTo>
                  <a:pt x="4210567" y="2201969"/>
                  <a:pt x="4213016" y="2232611"/>
                  <a:pt x="4212974" y="2263693"/>
                </a:cubicBezTo>
                <a:cubicBezTo>
                  <a:pt x="4214286" y="2269279"/>
                  <a:pt x="4214345" y="2274903"/>
                  <a:pt x="4214345" y="2280541"/>
                </a:cubicBezTo>
                <a:cubicBezTo>
                  <a:pt x="4214345" y="2284333"/>
                  <a:pt x="4214318" y="2288119"/>
                  <a:pt x="4213752" y="2291891"/>
                </a:cubicBezTo>
                <a:lnTo>
                  <a:pt x="4213253" y="2291858"/>
                </a:lnTo>
                <a:lnTo>
                  <a:pt x="4213227" y="2292349"/>
                </a:lnTo>
                <a:lnTo>
                  <a:pt x="4196108" y="2290736"/>
                </a:lnTo>
                <a:cubicBezTo>
                  <a:pt x="4163734" y="2290213"/>
                  <a:pt x="4131854" y="2287255"/>
                  <a:pt x="4100682" y="2281745"/>
                </a:cubicBezTo>
                <a:cubicBezTo>
                  <a:pt x="4095105" y="2282161"/>
                  <a:pt x="4089776" y="2281220"/>
                  <a:pt x="4084465" y="2280217"/>
                </a:cubicBezTo>
                <a:lnTo>
                  <a:pt x="4084349" y="2279078"/>
                </a:lnTo>
                <a:cubicBezTo>
                  <a:pt x="3725498" y="2220146"/>
                  <a:pt x="3444459" y="1941574"/>
                  <a:pt x="3394183" y="1591480"/>
                </a:cubicBezTo>
                <a:cubicBezTo>
                  <a:pt x="3394016" y="1591427"/>
                  <a:pt x="3393847" y="1591423"/>
                  <a:pt x="3393678" y="1591418"/>
                </a:cubicBezTo>
                <a:lnTo>
                  <a:pt x="3393139" y="1584794"/>
                </a:lnTo>
                <a:cubicBezTo>
                  <a:pt x="3388081" y="1554782"/>
                  <a:pt x="3385630" y="1524133"/>
                  <a:pt x="3385672" y="1493044"/>
                </a:cubicBezTo>
                <a:cubicBezTo>
                  <a:pt x="3384360" y="1487460"/>
                  <a:pt x="3384302" y="1481838"/>
                  <a:pt x="3384302" y="1476202"/>
                </a:cubicBezTo>
                <a:lnTo>
                  <a:pt x="3384896" y="1464852"/>
                </a:lnTo>
                <a:lnTo>
                  <a:pt x="3385394" y="1464884"/>
                </a:lnTo>
                <a:close/>
                <a:moveTo>
                  <a:pt x="3371632" y="1464394"/>
                </a:moveTo>
                <a:lnTo>
                  <a:pt x="3371658" y="1464884"/>
                </a:lnTo>
                <a:lnTo>
                  <a:pt x="3372156" y="1464852"/>
                </a:lnTo>
                <a:lnTo>
                  <a:pt x="3372750" y="1476202"/>
                </a:lnTo>
                <a:cubicBezTo>
                  <a:pt x="3372750" y="1481838"/>
                  <a:pt x="3372691" y="1487460"/>
                  <a:pt x="3371379" y="1493044"/>
                </a:cubicBezTo>
                <a:cubicBezTo>
                  <a:pt x="3371421" y="1524133"/>
                  <a:pt x="3368971" y="1554782"/>
                  <a:pt x="3363912" y="1584794"/>
                </a:cubicBezTo>
                <a:lnTo>
                  <a:pt x="3363374" y="1591418"/>
                </a:lnTo>
                <a:cubicBezTo>
                  <a:pt x="3363204" y="1591423"/>
                  <a:pt x="3363036" y="1591427"/>
                  <a:pt x="3362868" y="1591480"/>
                </a:cubicBezTo>
                <a:cubicBezTo>
                  <a:pt x="3312593" y="1941574"/>
                  <a:pt x="3031554" y="2220146"/>
                  <a:pt x="2672703" y="2279078"/>
                </a:cubicBezTo>
                <a:lnTo>
                  <a:pt x="2672586" y="2280217"/>
                </a:lnTo>
                <a:cubicBezTo>
                  <a:pt x="2667276" y="2281220"/>
                  <a:pt x="2661947" y="2282161"/>
                  <a:pt x="2656370" y="2281745"/>
                </a:cubicBezTo>
                <a:cubicBezTo>
                  <a:pt x="2625198" y="2287255"/>
                  <a:pt x="2593318" y="2290213"/>
                  <a:pt x="2560943" y="2290736"/>
                </a:cubicBezTo>
                <a:lnTo>
                  <a:pt x="2543825" y="2292349"/>
                </a:lnTo>
                <a:lnTo>
                  <a:pt x="2543799" y="2291858"/>
                </a:lnTo>
                <a:lnTo>
                  <a:pt x="2543300" y="2291891"/>
                </a:lnTo>
                <a:cubicBezTo>
                  <a:pt x="2542734" y="2288119"/>
                  <a:pt x="2542707" y="2284333"/>
                  <a:pt x="2542707" y="2280541"/>
                </a:cubicBezTo>
                <a:cubicBezTo>
                  <a:pt x="2542707" y="2274903"/>
                  <a:pt x="2542765" y="2269279"/>
                  <a:pt x="2544077" y="2263693"/>
                </a:cubicBezTo>
                <a:cubicBezTo>
                  <a:pt x="2544035" y="2232611"/>
                  <a:pt x="2546485" y="2201969"/>
                  <a:pt x="2551541" y="2171962"/>
                </a:cubicBezTo>
                <a:lnTo>
                  <a:pt x="2552082" y="2165325"/>
                </a:lnTo>
                <a:cubicBezTo>
                  <a:pt x="2552250" y="2165320"/>
                  <a:pt x="2552420" y="2165315"/>
                  <a:pt x="2552587" y="2165262"/>
                </a:cubicBezTo>
                <a:cubicBezTo>
                  <a:pt x="2602864" y="1815167"/>
                  <a:pt x="2883903" y="1536596"/>
                  <a:pt x="3242753" y="1477664"/>
                </a:cubicBezTo>
                <a:lnTo>
                  <a:pt x="3242870" y="1476525"/>
                </a:lnTo>
                <a:cubicBezTo>
                  <a:pt x="3248179" y="1475523"/>
                  <a:pt x="3253507" y="1474582"/>
                  <a:pt x="3259083" y="1474998"/>
                </a:cubicBezTo>
                <a:cubicBezTo>
                  <a:pt x="3290266" y="1469485"/>
                  <a:pt x="3322159" y="1466527"/>
                  <a:pt x="3354544" y="1466004"/>
                </a:cubicBezTo>
                <a:close/>
                <a:moveTo>
                  <a:pt x="1693269" y="1464394"/>
                </a:moveTo>
                <a:lnTo>
                  <a:pt x="1710356" y="1466004"/>
                </a:lnTo>
                <a:cubicBezTo>
                  <a:pt x="1742742" y="1466527"/>
                  <a:pt x="1774634" y="1469485"/>
                  <a:pt x="1805818" y="1474998"/>
                </a:cubicBezTo>
                <a:cubicBezTo>
                  <a:pt x="1811394" y="1474582"/>
                  <a:pt x="1816722" y="1475523"/>
                  <a:pt x="1822030" y="1476525"/>
                </a:cubicBezTo>
                <a:lnTo>
                  <a:pt x="1822148" y="1477664"/>
                </a:lnTo>
                <a:cubicBezTo>
                  <a:pt x="2180998" y="1536596"/>
                  <a:pt x="2462037" y="1815167"/>
                  <a:pt x="2512313" y="2165262"/>
                </a:cubicBezTo>
                <a:cubicBezTo>
                  <a:pt x="2512481" y="2165315"/>
                  <a:pt x="2512650" y="2165320"/>
                  <a:pt x="2512819" y="2165325"/>
                </a:cubicBezTo>
                <a:lnTo>
                  <a:pt x="2513359" y="2171962"/>
                </a:lnTo>
                <a:cubicBezTo>
                  <a:pt x="2518416" y="2201969"/>
                  <a:pt x="2520865" y="2232611"/>
                  <a:pt x="2520823" y="2263693"/>
                </a:cubicBezTo>
                <a:cubicBezTo>
                  <a:pt x="2522135" y="2269279"/>
                  <a:pt x="2522194" y="2274903"/>
                  <a:pt x="2522194" y="2280541"/>
                </a:cubicBezTo>
                <a:cubicBezTo>
                  <a:pt x="2522194" y="2284333"/>
                  <a:pt x="2522167" y="2288119"/>
                  <a:pt x="2521601" y="2291891"/>
                </a:cubicBezTo>
                <a:lnTo>
                  <a:pt x="2521102" y="2291858"/>
                </a:lnTo>
                <a:lnTo>
                  <a:pt x="2521076" y="2292349"/>
                </a:lnTo>
                <a:lnTo>
                  <a:pt x="2503957" y="2290736"/>
                </a:lnTo>
                <a:cubicBezTo>
                  <a:pt x="2471583" y="2290213"/>
                  <a:pt x="2439703" y="2287255"/>
                  <a:pt x="2408531" y="2281745"/>
                </a:cubicBezTo>
                <a:cubicBezTo>
                  <a:pt x="2402954" y="2282161"/>
                  <a:pt x="2397625" y="2281220"/>
                  <a:pt x="2392314" y="2280217"/>
                </a:cubicBezTo>
                <a:lnTo>
                  <a:pt x="2392198" y="2279078"/>
                </a:lnTo>
                <a:cubicBezTo>
                  <a:pt x="2033347" y="2220146"/>
                  <a:pt x="1752308" y="1941574"/>
                  <a:pt x="1702032" y="1591480"/>
                </a:cubicBezTo>
                <a:cubicBezTo>
                  <a:pt x="1701865" y="1591427"/>
                  <a:pt x="1701696" y="1591423"/>
                  <a:pt x="1701527" y="1591418"/>
                </a:cubicBezTo>
                <a:lnTo>
                  <a:pt x="1700989" y="1584794"/>
                </a:lnTo>
                <a:cubicBezTo>
                  <a:pt x="1695930" y="1554782"/>
                  <a:pt x="1693479" y="1524133"/>
                  <a:pt x="1693521" y="1493044"/>
                </a:cubicBezTo>
                <a:cubicBezTo>
                  <a:pt x="1692209" y="1487460"/>
                  <a:pt x="1692151" y="1481838"/>
                  <a:pt x="1692151" y="1476202"/>
                </a:cubicBezTo>
                <a:lnTo>
                  <a:pt x="1692745" y="1464852"/>
                </a:lnTo>
                <a:lnTo>
                  <a:pt x="1693243" y="1464884"/>
                </a:lnTo>
                <a:close/>
                <a:moveTo>
                  <a:pt x="1679481" y="1464394"/>
                </a:moveTo>
                <a:lnTo>
                  <a:pt x="1679507" y="1464884"/>
                </a:lnTo>
                <a:lnTo>
                  <a:pt x="1680005" y="1464852"/>
                </a:lnTo>
                <a:lnTo>
                  <a:pt x="1680599" y="1476202"/>
                </a:lnTo>
                <a:cubicBezTo>
                  <a:pt x="1680599" y="1481838"/>
                  <a:pt x="1680540" y="1487460"/>
                  <a:pt x="1679228" y="1493044"/>
                </a:cubicBezTo>
                <a:cubicBezTo>
                  <a:pt x="1679270" y="1524133"/>
                  <a:pt x="1676820" y="1554782"/>
                  <a:pt x="1671761" y="1584794"/>
                </a:cubicBezTo>
                <a:lnTo>
                  <a:pt x="1671223" y="1591418"/>
                </a:lnTo>
                <a:cubicBezTo>
                  <a:pt x="1671053" y="1591423"/>
                  <a:pt x="1670885" y="1591427"/>
                  <a:pt x="1670717" y="1591480"/>
                </a:cubicBezTo>
                <a:cubicBezTo>
                  <a:pt x="1620442" y="1941574"/>
                  <a:pt x="1339403" y="2220146"/>
                  <a:pt x="980552" y="2279078"/>
                </a:cubicBezTo>
                <a:lnTo>
                  <a:pt x="980435" y="2280217"/>
                </a:lnTo>
                <a:cubicBezTo>
                  <a:pt x="975125" y="2281220"/>
                  <a:pt x="969796" y="2282161"/>
                  <a:pt x="964219" y="2281745"/>
                </a:cubicBezTo>
                <a:cubicBezTo>
                  <a:pt x="933047" y="2287255"/>
                  <a:pt x="901167" y="2290213"/>
                  <a:pt x="868792" y="2290736"/>
                </a:cubicBezTo>
                <a:lnTo>
                  <a:pt x="851674" y="2292349"/>
                </a:lnTo>
                <a:lnTo>
                  <a:pt x="851648" y="2291858"/>
                </a:lnTo>
                <a:lnTo>
                  <a:pt x="851149" y="2291891"/>
                </a:lnTo>
                <a:cubicBezTo>
                  <a:pt x="850583" y="2288119"/>
                  <a:pt x="850556" y="2284333"/>
                  <a:pt x="850556" y="2280541"/>
                </a:cubicBezTo>
                <a:cubicBezTo>
                  <a:pt x="850556" y="2274903"/>
                  <a:pt x="850614" y="2269279"/>
                  <a:pt x="851926" y="2263693"/>
                </a:cubicBezTo>
                <a:cubicBezTo>
                  <a:pt x="851884" y="2232611"/>
                  <a:pt x="854334" y="2201969"/>
                  <a:pt x="859390" y="2171962"/>
                </a:cubicBezTo>
                <a:lnTo>
                  <a:pt x="859931" y="2165325"/>
                </a:lnTo>
                <a:cubicBezTo>
                  <a:pt x="860099" y="2165320"/>
                  <a:pt x="860269" y="2165315"/>
                  <a:pt x="860436" y="2165262"/>
                </a:cubicBezTo>
                <a:cubicBezTo>
                  <a:pt x="910713" y="1815167"/>
                  <a:pt x="1191752" y="1536596"/>
                  <a:pt x="1550602" y="1477664"/>
                </a:cubicBezTo>
                <a:lnTo>
                  <a:pt x="1550719" y="1476525"/>
                </a:lnTo>
                <a:cubicBezTo>
                  <a:pt x="1556028" y="1475523"/>
                  <a:pt x="1561356" y="1474582"/>
                  <a:pt x="1566932" y="1474998"/>
                </a:cubicBezTo>
                <a:cubicBezTo>
                  <a:pt x="1598115" y="1469485"/>
                  <a:pt x="1630008" y="1466527"/>
                  <a:pt x="1662393" y="1466004"/>
                </a:cubicBezTo>
                <a:close/>
                <a:moveTo>
                  <a:pt x="1118" y="1464394"/>
                </a:moveTo>
                <a:lnTo>
                  <a:pt x="18205" y="1466004"/>
                </a:lnTo>
                <a:cubicBezTo>
                  <a:pt x="50591" y="1466527"/>
                  <a:pt x="82483" y="1469485"/>
                  <a:pt x="113667" y="1474998"/>
                </a:cubicBezTo>
                <a:cubicBezTo>
                  <a:pt x="119243" y="1474582"/>
                  <a:pt x="124571" y="1475523"/>
                  <a:pt x="129879" y="1476525"/>
                </a:cubicBezTo>
                <a:lnTo>
                  <a:pt x="129997" y="1477664"/>
                </a:lnTo>
                <a:cubicBezTo>
                  <a:pt x="488847" y="1536596"/>
                  <a:pt x="769886" y="1815167"/>
                  <a:pt x="820162" y="2165262"/>
                </a:cubicBezTo>
                <a:cubicBezTo>
                  <a:pt x="820330" y="2165315"/>
                  <a:pt x="820499" y="2165320"/>
                  <a:pt x="820668" y="2165325"/>
                </a:cubicBezTo>
                <a:lnTo>
                  <a:pt x="821208" y="2171962"/>
                </a:lnTo>
                <a:cubicBezTo>
                  <a:pt x="826265" y="2201969"/>
                  <a:pt x="828714" y="2232611"/>
                  <a:pt x="828672" y="2263693"/>
                </a:cubicBezTo>
                <a:cubicBezTo>
                  <a:pt x="829984" y="2269279"/>
                  <a:pt x="830043" y="2274903"/>
                  <a:pt x="830043" y="2280541"/>
                </a:cubicBezTo>
                <a:cubicBezTo>
                  <a:pt x="830043" y="2284333"/>
                  <a:pt x="830016" y="2288119"/>
                  <a:pt x="829450" y="2291891"/>
                </a:cubicBezTo>
                <a:lnTo>
                  <a:pt x="828951" y="2291858"/>
                </a:lnTo>
                <a:lnTo>
                  <a:pt x="828925" y="2292349"/>
                </a:lnTo>
                <a:lnTo>
                  <a:pt x="811806" y="2290736"/>
                </a:lnTo>
                <a:cubicBezTo>
                  <a:pt x="779432" y="2290213"/>
                  <a:pt x="747552" y="2287255"/>
                  <a:pt x="716380" y="2281745"/>
                </a:cubicBezTo>
                <a:cubicBezTo>
                  <a:pt x="710803" y="2282161"/>
                  <a:pt x="705474" y="2281220"/>
                  <a:pt x="700163" y="2280217"/>
                </a:cubicBezTo>
                <a:lnTo>
                  <a:pt x="700047" y="2279078"/>
                </a:lnTo>
                <a:cubicBezTo>
                  <a:pt x="341196" y="2220146"/>
                  <a:pt x="60157" y="1941574"/>
                  <a:pt x="9881" y="1591480"/>
                </a:cubicBezTo>
                <a:cubicBezTo>
                  <a:pt x="9714" y="1591427"/>
                  <a:pt x="9545" y="1591423"/>
                  <a:pt x="9376" y="1591418"/>
                </a:cubicBezTo>
                <a:lnTo>
                  <a:pt x="8837" y="1584794"/>
                </a:lnTo>
                <a:cubicBezTo>
                  <a:pt x="3779" y="1554782"/>
                  <a:pt x="1328" y="1524133"/>
                  <a:pt x="1370" y="1493044"/>
                </a:cubicBezTo>
                <a:cubicBezTo>
                  <a:pt x="58" y="1487460"/>
                  <a:pt x="0" y="1481838"/>
                  <a:pt x="0" y="1476202"/>
                </a:cubicBezTo>
                <a:lnTo>
                  <a:pt x="594" y="1464852"/>
                </a:lnTo>
                <a:lnTo>
                  <a:pt x="1092" y="1464884"/>
                </a:lnTo>
                <a:close/>
                <a:moveTo>
                  <a:pt x="7762529" y="750600"/>
                </a:moveTo>
                <a:cubicBezTo>
                  <a:pt x="7815805" y="1021506"/>
                  <a:pt x="8030648" y="1236303"/>
                  <a:pt x="8305838" y="1295446"/>
                </a:cubicBezTo>
                <a:cubicBezTo>
                  <a:pt x="8252563" y="1024540"/>
                  <a:pt x="8037719" y="809743"/>
                  <a:pt x="7762529" y="750600"/>
                </a:cubicBezTo>
                <a:close/>
                <a:moveTo>
                  <a:pt x="7455280" y="750600"/>
                </a:moveTo>
                <a:cubicBezTo>
                  <a:pt x="7180090" y="809743"/>
                  <a:pt x="6965246" y="1024540"/>
                  <a:pt x="6911971" y="1295446"/>
                </a:cubicBezTo>
                <a:cubicBezTo>
                  <a:pt x="7187161" y="1236303"/>
                  <a:pt x="7402004" y="1021506"/>
                  <a:pt x="7455280" y="750600"/>
                </a:cubicBezTo>
                <a:close/>
                <a:moveTo>
                  <a:pt x="6070378" y="750600"/>
                </a:moveTo>
                <a:cubicBezTo>
                  <a:pt x="6123654" y="1021506"/>
                  <a:pt x="6338497" y="1236303"/>
                  <a:pt x="6613687" y="1295446"/>
                </a:cubicBezTo>
                <a:cubicBezTo>
                  <a:pt x="6560412" y="1024540"/>
                  <a:pt x="6345568" y="809743"/>
                  <a:pt x="6070378" y="750600"/>
                </a:cubicBezTo>
                <a:close/>
                <a:moveTo>
                  <a:pt x="5763129" y="750600"/>
                </a:moveTo>
                <a:cubicBezTo>
                  <a:pt x="5487939" y="809743"/>
                  <a:pt x="5273095" y="1024540"/>
                  <a:pt x="5219820" y="1295446"/>
                </a:cubicBezTo>
                <a:cubicBezTo>
                  <a:pt x="5495010" y="1236303"/>
                  <a:pt x="5709853" y="1021506"/>
                  <a:pt x="5763129" y="750600"/>
                </a:cubicBezTo>
                <a:close/>
                <a:moveTo>
                  <a:pt x="4378227" y="750600"/>
                </a:moveTo>
                <a:cubicBezTo>
                  <a:pt x="4431503" y="1021506"/>
                  <a:pt x="4646346" y="1236303"/>
                  <a:pt x="4921536" y="1295446"/>
                </a:cubicBezTo>
                <a:cubicBezTo>
                  <a:pt x="4868261" y="1024540"/>
                  <a:pt x="4653417" y="809743"/>
                  <a:pt x="4378227" y="750600"/>
                </a:cubicBezTo>
                <a:close/>
                <a:moveTo>
                  <a:pt x="4070978" y="750600"/>
                </a:moveTo>
                <a:cubicBezTo>
                  <a:pt x="3795788" y="809743"/>
                  <a:pt x="3580944" y="1024540"/>
                  <a:pt x="3527669" y="1295446"/>
                </a:cubicBezTo>
                <a:cubicBezTo>
                  <a:pt x="3802859" y="1236303"/>
                  <a:pt x="4017702" y="1021506"/>
                  <a:pt x="4070978" y="750600"/>
                </a:cubicBezTo>
                <a:close/>
                <a:moveTo>
                  <a:pt x="2686076" y="750600"/>
                </a:moveTo>
                <a:cubicBezTo>
                  <a:pt x="2739352" y="1021506"/>
                  <a:pt x="2954195" y="1236303"/>
                  <a:pt x="3229385" y="1295446"/>
                </a:cubicBezTo>
                <a:cubicBezTo>
                  <a:pt x="3176110" y="1024540"/>
                  <a:pt x="2961266" y="809743"/>
                  <a:pt x="2686076" y="750600"/>
                </a:cubicBezTo>
                <a:close/>
                <a:moveTo>
                  <a:pt x="2378827" y="750600"/>
                </a:moveTo>
                <a:cubicBezTo>
                  <a:pt x="2103637" y="809743"/>
                  <a:pt x="1888793" y="1024540"/>
                  <a:pt x="1835518" y="1295446"/>
                </a:cubicBezTo>
                <a:cubicBezTo>
                  <a:pt x="2110708" y="1236303"/>
                  <a:pt x="2325551" y="1021506"/>
                  <a:pt x="2378827" y="750600"/>
                </a:cubicBezTo>
                <a:close/>
                <a:moveTo>
                  <a:pt x="993925" y="750600"/>
                </a:moveTo>
                <a:cubicBezTo>
                  <a:pt x="1047201" y="1021506"/>
                  <a:pt x="1262044" y="1236303"/>
                  <a:pt x="1537234" y="1295446"/>
                </a:cubicBezTo>
                <a:cubicBezTo>
                  <a:pt x="1483959" y="1024540"/>
                  <a:pt x="1269115" y="809743"/>
                  <a:pt x="993925" y="750600"/>
                </a:cubicBezTo>
                <a:close/>
                <a:moveTo>
                  <a:pt x="686676" y="750600"/>
                </a:moveTo>
                <a:cubicBezTo>
                  <a:pt x="411486" y="809743"/>
                  <a:pt x="196642" y="1024540"/>
                  <a:pt x="143367" y="1295446"/>
                </a:cubicBezTo>
                <a:cubicBezTo>
                  <a:pt x="418557" y="1236303"/>
                  <a:pt x="633400" y="1021506"/>
                  <a:pt x="686676" y="750600"/>
                </a:cubicBezTo>
                <a:close/>
                <a:moveTo>
                  <a:pt x="9139239" y="624486"/>
                </a:moveTo>
                <a:lnTo>
                  <a:pt x="9139239" y="752995"/>
                </a:lnTo>
                <a:lnTo>
                  <a:pt x="9047261" y="779881"/>
                </a:lnTo>
                <a:cubicBezTo>
                  <a:pt x="8821055" y="864319"/>
                  <a:pt x="8650738" y="1058403"/>
                  <a:pt x="8604122" y="1295446"/>
                </a:cubicBezTo>
                <a:cubicBezTo>
                  <a:pt x="8844913" y="1243696"/>
                  <a:pt x="9039501" y="1072773"/>
                  <a:pt x="9120077" y="849365"/>
                </a:cubicBezTo>
                <a:lnTo>
                  <a:pt x="9139239" y="780178"/>
                </a:lnTo>
                <a:lnTo>
                  <a:pt x="9139239" y="1085737"/>
                </a:lnTo>
                <a:lnTo>
                  <a:pt x="9135069" y="1092549"/>
                </a:lnTo>
                <a:cubicBezTo>
                  <a:pt x="9008919" y="1266178"/>
                  <a:pt x="8815033" y="1389778"/>
                  <a:pt x="8590751" y="1426902"/>
                </a:cubicBezTo>
                <a:lnTo>
                  <a:pt x="8590635" y="1428050"/>
                </a:lnTo>
                <a:cubicBezTo>
                  <a:pt x="8585324" y="1429061"/>
                  <a:pt x="8579995" y="1430009"/>
                  <a:pt x="8574418" y="1429590"/>
                </a:cubicBezTo>
                <a:cubicBezTo>
                  <a:pt x="8543246" y="1435144"/>
                  <a:pt x="8511366" y="1438125"/>
                  <a:pt x="8478991" y="1438652"/>
                </a:cubicBezTo>
                <a:lnTo>
                  <a:pt x="8461873" y="1440278"/>
                </a:lnTo>
                <a:lnTo>
                  <a:pt x="8461847" y="1439783"/>
                </a:lnTo>
                <a:lnTo>
                  <a:pt x="8461348" y="1439816"/>
                </a:lnTo>
                <a:cubicBezTo>
                  <a:pt x="8460782" y="1436014"/>
                  <a:pt x="8460755" y="1432198"/>
                  <a:pt x="8460755" y="1428376"/>
                </a:cubicBezTo>
                <a:cubicBezTo>
                  <a:pt x="8460755" y="1422694"/>
                  <a:pt x="8460814" y="1417025"/>
                  <a:pt x="8462126" y="1411395"/>
                </a:cubicBezTo>
                <a:cubicBezTo>
                  <a:pt x="8462083" y="1380067"/>
                  <a:pt x="8464533" y="1349182"/>
                  <a:pt x="8469590" y="1318938"/>
                </a:cubicBezTo>
                <a:lnTo>
                  <a:pt x="8470130" y="1312248"/>
                </a:lnTo>
                <a:cubicBezTo>
                  <a:pt x="8470299" y="1312243"/>
                  <a:pt x="8470468" y="1312238"/>
                  <a:pt x="8470636" y="1312185"/>
                </a:cubicBezTo>
                <a:cubicBezTo>
                  <a:pt x="8514628" y="1003427"/>
                  <a:pt x="8735297" y="749863"/>
                  <a:pt x="9030178" y="651504"/>
                </a:cubicBezTo>
                <a:close/>
                <a:moveTo>
                  <a:pt x="7620280" y="605769"/>
                </a:moveTo>
                <a:lnTo>
                  <a:pt x="7637367" y="607392"/>
                </a:lnTo>
                <a:cubicBezTo>
                  <a:pt x="7669753" y="607919"/>
                  <a:pt x="7701646" y="610900"/>
                  <a:pt x="7732829" y="616457"/>
                </a:cubicBezTo>
                <a:cubicBezTo>
                  <a:pt x="7738405" y="616038"/>
                  <a:pt x="7743733" y="616986"/>
                  <a:pt x="7749042" y="617996"/>
                </a:cubicBezTo>
                <a:lnTo>
                  <a:pt x="7749159" y="619144"/>
                </a:lnTo>
                <a:cubicBezTo>
                  <a:pt x="8108009" y="678542"/>
                  <a:pt x="8389048" y="959319"/>
                  <a:pt x="8439324" y="1312185"/>
                </a:cubicBezTo>
                <a:cubicBezTo>
                  <a:pt x="8439492" y="1312238"/>
                  <a:pt x="8439661" y="1312243"/>
                  <a:pt x="8439830" y="1312248"/>
                </a:cubicBezTo>
                <a:lnTo>
                  <a:pt x="8440370" y="1318938"/>
                </a:lnTo>
                <a:cubicBezTo>
                  <a:pt x="8445427" y="1349182"/>
                  <a:pt x="8447877" y="1380067"/>
                  <a:pt x="8447834" y="1411395"/>
                </a:cubicBezTo>
                <a:cubicBezTo>
                  <a:pt x="8449146" y="1417025"/>
                  <a:pt x="8449205" y="1422694"/>
                  <a:pt x="8449205" y="1428376"/>
                </a:cubicBezTo>
                <a:cubicBezTo>
                  <a:pt x="8449205" y="1432198"/>
                  <a:pt x="8449178" y="1436014"/>
                  <a:pt x="8448612" y="1439816"/>
                </a:cubicBezTo>
                <a:lnTo>
                  <a:pt x="8448113" y="1439783"/>
                </a:lnTo>
                <a:lnTo>
                  <a:pt x="8448087" y="1440278"/>
                </a:lnTo>
                <a:lnTo>
                  <a:pt x="8430969" y="1438652"/>
                </a:lnTo>
                <a:cubicBezTo>
                  <a:pt x="8398594" y="1438125"/>
                  <a:pt x="8366714" y="1435144"/>
                  <a:pt x="8335542" y="1429590"/>
                </a:cubicBezTo>
                <a:cubicBezTo>
                  <a:pt x="8329965" y="1430009"/>
                  <a:pt x="8324636" y="1429061"/>
                  <a:pt x="8319325" y="1428050"/>
                </a:cubicBezTo>
                <a:lnTo>
                  <a:pt x="8319209" y="1426902"/>
                </a:lnTo>
                <a:cubicBezTo>
                  <a:pt x="7960358" y="1367503"/>
                  <a:pt x="7679319" y="1086726"/>
                  <a:pt x="7629044" y="733861"/>
                </a:cubicBezTo>
                <a:cubicBezTo>
                  <a:pt x="7628876" y="733808"/>
                  <a:pt x="7628708" y="733803"/>
                  <a:pt x="7628538" y="733798"/>
                </a:cubicBezTo>
                <a:lnTo>
                  <a:pt x="7628000" y="727122"/>
                </a:lnTo>
                <a:cubicBezTo>
                  <a:pt x="7622941" y="696872"/>
                  <a:pt x="7620490" y="665981"/>
                  <a:pt x="7620533" y="634646"/>
                </a:cubicBezTo>
                <a:cubicBezTo>
                  <a:pt x="7619221" y="629018"/>
                  <a:pt x="7619162" y="623351"/>
                  <a:pt x="7619162" y="617670"/>
                </a:cubicBezTo>
                <a:lnTo>
                  <a:pt x="7619756" y="606230"/>
                </a:lnTo>
                <a:lnTo>
                  <a:pt x="7620254" y="606263"/>
                </a:lnTo>
                <a:close/>
                <a:moveTo>
                  <a:pt x="7597529" y="605769"/>
                </a:moveTo>
                <a:lnTo>
                  <a:pt x="7597555" y="606263"/>
                </a:lnTo>
                <a:lnTo>
                  <a:pt x="7598053" y="606230"/>
                </a:lnTo>
                <a:lnTo>
                  <a:pt x="7598647" y="617670"/>
                </a:lnTo>
                <a:cubicBezTo>
                  <a:pt x="7598647" y="623351"/>
                  <a:pt x="7598588" y="629018"/>
                  <a:pt x="7597276" y="634646"/>
                </a:cubicBezTo>
                <a:cubicBezTo>
                  <a:pt x="7597319" y="665981"/>
                  <a:pt x="7594868" y="696872"/>
                  <a:pt x="7589809" y="727122"/>
                </a:cubicBezTo>
                <a:lnTo>
                  <a:pt x="7589271" y="733798"/>
                </a:lnTo>
                <a:cubicBezTo>
                  <a:pt x="7589101" y="733803"/>
                  <a:pt x="7588933" y="733808"/>
                  <a:pt x="7588765" y="733861"/>
                </a:cubicBezTo>
                <a:cubicBezTo>
                  <a:pt x="7538490" y="1086726"/>
                  <a:pt x="7257451" y="1367503"/>
                  <a:pt x="6898600" y="1426902"/>
                </a:cubicBezTo>
                <a:lnTo>
                  <a:pt x="6898484" y="1428050"/>
                </a:lnTo>
                <a:cubicBezTo>
                  <a:pt x="6893173" y="1429061"/>
                  <a:pt x="6887844" y="1430009"/>
                  <a:pt x="6882267" y="1429590"/>
                </a:cubicBezTo>
                <a:cubicBezTo>
                  <a:pt x="6851095" y="1435144"/>
                  <a:pt x="6819215" y="1438125"/>
                  <a:pt x="6786841" y="1438652"/>
                </a:cubicBezTo>
                <a:lnTo>
                  <a:pt x="6769722" y="1440278"/>
                </a:lnTo>
                <a:lnTo>
                  <a:pt x="6769696" y="1439783"/>
                </a:lnTo>
                <a:lnTo>
                  <a:pt x="6769197" y="1439816"/>
                </a:lnTo>
                <a:cubicBezTo>
                  <a:pt x="6768631" y="1436014"/>
                  <a:pt x="6768604" y="1432198"/>
                  <a:pt x="6768604" y="1428376"/>
                </a:cubicBezTo>
                <a:cubicBezTo>
                  <a:pt x="6768604" y="1422694"/>
                  <a:pt x="6768663" y="1417025"/>
                  <a:pt x="6769975" y="1411395"/>
                </a:cubicBezTo>
                <a:cubicBezTo>
                  <a:pt x="6769933" y="1380067"/>
                  <a:pt x="6772382" y="1349182"/>
                  <a:pt x="6777439" y="1318938"/>
                </a:cubicBezTo>
                <a:lnTo>
                  <a:pt x="6777979" y="1312248"/>
                </a:lnTo>
                <a:cubicBezTo>
                  <a:pt x="6778148" y="1312243"/>
                  <a:pt x="6778317" y="1312238"/>
                  <a:pt x="6778485" y="1312185"/>
                </a:cubicBezTo>
                <a:cubicBezTo>
                  <a:pt x="6828761" y="959319"/>
                  <a:pt x="7109800" y="678542"/>
                  <a:pt x="7468650" y="619144"/>
                </a:cubicBezTo>
                <a:lnTo>
                  <a:pt x="7468767" y="617996"/>
                </a:lnTo>
                <a:cubicBezTo>
                  <a:pt x="7474076" y="616986"/>
                  <a:pt x="7479404" y="616038"/>
                  <a:pt x="7484980" y="616457"/>
                </a:cubicBezTo>
                <a:cubicBezTo>
                  <a:pt x="7516163" y="610900"/>
                  <a:pt x="7548056" y="607919"/>
                  <a:pt x="7580442" y="607392"/>
                </a:cubicBezTo>
                <a:close/>
                <a:moveTo>
                  <a:pt x="5928129" y="605769"/>
                </a:moveTo>
                <a:lnTo>
                  <a:pt x="5945217" y="607392"/>
                </a:lnTo>
                <a:cubicBezTo>
                  <a:pt x="5977602" y="607919"/>
                  <a:pt x="6009495" y="610900"/>
                  <a:pt x="6040678" y="616457"/>
                </a:cubicBezTo>
                <a:cubicBezTo>
                  <a:pt x="6046254" y="616038"/>
                  <a:pt x="6051582" y="616986"/>
                  <a:pt x="6056891" y="617996"/>
                </a:cubicBezTo>
                <a:lnTo>
                  <a:pt x="6057008" y="619144"/>
                </a:lnTo>
                <a:cubicBezTo>
                  <a:pt x="6415858" y="678542"/>
                  <a:pt x="6696897" y="959319"/>
                  <a:pt x="6747174" y="1312185"/>
                </a:cubicBezTo>
                <a:cubicBezTo>
                  <a:pt x="6747341" y="1312238"/>
                  <a:pt x="6747511" y="1312243"/>
                  <a:pt x="6747679" y="1312248"/>
                </a:cubicBezTo>
                <a:lnTo>
                  <a:pt x="6748220" y="1318938"/>
                </a:lnTo>
                <a:cubicBezTo>
                  <a:pt x="6753276" y="1349182"/>
                  <a:pt x="6755726" y="1380067"/>
                  <a:pt x="6755684" y="1411395"/>
                </a:cubicBezTo>
                <a:cubicBezTo>
                  <a:pt x="6756996" y="1417025"/>
                  <a:pt x="6757054" y="1422694"/>
                  <a:pt x="6757054" y="1428376"/>
                </a:cubicBezTo>
                <a:cubicBezTo>
                  <a:pt x="6757054" y="1432198"/>
                  <a:pt x="6757027" y="1436014"/>
                  <a:pt x="6756461" y="1439816"/>
                </a:cubicBezTo>
                <a:lnTo>
                  <a:pt x="6755962" y="1439783"/>
                </a:lnTo>
                <a:lnTo>
                  <a:pt x="6755936" y="1440278"/>
                </a:lnTo>
                <a:lnTo>
                  <a:pt x="6738818" y="1438652"/>
                </a:lnTo>
                <a:cubicBezTo>
                  <a:pt x="6706444" y="1438125"/>
                  <a:pt x="6674563" y="1435144"/>
                  <a:pt x="6643391" y="1429590"/>
                </a:cubicBezTo>
                <a:cubicBezTo>
                  <a:pt x="6637814" y="1430009"/>
                  <a:pt x="6632485" y="1429061"/>
                  <a:pt x="6627175" y="1428050"/>
                </a:cubicBezTo>
                <a:lnTo>
                  <a:pt x="6627059" y="1426902"/>
                </a:lnTo>
                <a:cubicBezTo>
                  <a:pt x="6268207" y="1367503"/>
                  <a:pt x="5987168" y="1086726"/>
                  <a:pt x="5936893" y="733861"/>
                </a:cubicBezTo>
                <a:cubicBezTo>
                  <a:pt x="5936725" y="733808"/>
                  <a:pt x="5936557" y="733803"/>
                  <a:pt x="5936387" y="733798"/>
                </a:cubicBezTo>
                <a:lnTo>
                  <a:pt x="5935849" y="727122"/>
                </a:lnTo>
                <a:cubicBezTo>
                  <a:pt x="5930790" y="696872"/>
                  <a:pt x="5928340" y="665981"/>
                  <a:pt x="5928382" y="634646"/>
                </a:cubicBezTo>
                <a:cubicBezTo>
                  <a:pt x="5927070" y="629018"/>
                  <a:pt x="5927011" y="623351"/>
                  <a:pt x="5927011" y="617670"/>
                </a:cubicBezTo>
                <a:lnTo>
                  <a:pt x="5927605" y="606230"/>
                </a:lnTo>
                <a:lnTo>
                  <a:pt x="5928103" y="606263"/>
                </a:lnTo>
                <a:close/>
                <a:moveTo>
                  <a:pt x="5905378" y="605769"/>
                </a:moveTo>
                <a:lnTo>
                  <a:pt x="5905404" y="606263"/>
                </a:lnTo>
                <a:lnTo>
                  <a:pt x="5905902" y="606230"/>
                </a:lnTo>
                <a:lnTo>
                  <a:pt x="5906496" y="617670"/>
                </a:lnTo>
                <a:cubicBezTo>
                  <a:pt x="5906496" y="623351"/>
                  <a:pt x="5906438" y="629018"/>
                  <a:pt x="5905126" y="634646"/>
                </a:cubicBezTo>
                <a:cubicBezTo>
                  <a:pt x="5905168" y="665981"/>
                  <a:pt x="5902717" y="696872"/>
                  <a:pt x="5897659" y="727122"/>
                </a:cubicBezTo>
                <a:lnTo>
                  <a:pt x="5897120" y="733798"/>
                </a:lnTo>
                <a:cubicBezTo>
                  <a:pt x="5896951" y="733803"/>
                  <a:pt x="5896782" y="733808"/>
                  <a:pt x="5896615" y="733861"/>
                </a:cubicBezTo>
                <a:cubicBezTo>
                  <a:pt x="5846339" y="1086726"/>
                  <a:pt x="5565300" y="1367503"/>
                  <a:pt x="5206449" y="1426902"/>
                </a:cubicBezTo>
                <a:lnTo>
                  <a:pt x="5206334" y="1428050"/>
                </a:lnTo>
                <a:cubicBezTo>
                  <a:pt x="5201022" y="1429061"/>
                  <a:pt x="5195693" y="1430009"/>
                  <a:pt x="5190116" y="1429590"/>
                </a:cubicBezTo>
                <a:cubicBezTo>
                  <a:pt x="5158944" y="1435144"/>
                  <a:pt x="5127065" y="1438125"/>
                  <a:pt x="5094690" y="1438652"/>
                </a:cubicBezTo>
                <a:lnTo>
                  <a:pt x="5077571" y="1440278"/>
                </a:lnTo>
                <a:lnTo>
                  <a:pt x="5077545" y="1439783"/>
                </a:lnTo>
                <a:lnTo>
                  <a:pt x="5077046" y="1439816"/>
                </a:lnTo>
                <a:cubicBezTo>
                  <a:pt x="5076480" y="1436014"/>
                  <a:pt x="5076453" y="1432198"/>
                  <a:pt x="5076453" y="1428376"/>
                </a:cubicBezTo>
                <a:cubicBezTo>
                  <a:pt x="5076453" y="1422694"/>
                  <a:pt x="5076512" y="1417025"/>
                  <a:pt x="5077824" y="1411395"/>
                </a:cubicBezTo>
                <a:cubicBezTo>
                  <a:pt x="5077782" y="1380067"/>
                  <a:pt x="5080231" y="1349182"/>
                  <a:pt x="5085288" y="1318938"/>
                </a:cubicBezTo>
                <a:lnTo>
                  <a:pt x="5085828" y="1312248"/>
                </a:lnTo>
                <a:cubicBezTo>
                  <a:pt x="5085997" y="1312243"/>
                  <a:pt x="5086166" y="1312238"/>
                  <a:pt x="5086334" y="1312185"/>
                </a:cubicBezTo>
                <a:cubicBezTo>
                  <a:pt x="5136610" y="959319"/>
                  <a:pt x="5417649" y="678542"/>
                  <a:pt x="5776501" y="619144"/>
                </a:cubicBezTo>
                <a:lnTo>
                  <a:pt x="5776617" y="617996"/>
                </a:lnTo>
                <a:cubicBezTo>
                  <a:pt x="5781926" y="616986"/>
                  <a:pt x="5787253" y="616038"/>
                  <a:pt x="5792829" y="616457"/>
                </a:cubicBezTo>
                <a:cubicBezTo>
                  <a:pt x="5824013" y="610900"/>
                  <a:pt x="5855905" y="607919"/>
                  <a:pt x="5888291" y="607392"/>
                </a:cubicBezTo>
                <a:close/>
                <a:moveTo>
                  <a:pt x="4235979" y="605769"/>
                </a:moveTo>
                <a:lnTo>
                  <a:pt x="4253065" y="607392"/>
                </a:lnTo>
                <a:cubicBezTo>
                  <a:pt x="4285451" y="607919"/>
                  <a:pt x="4317343" y="610900"/>
                  <a:pt x="4348528" y="616457"/>
                </a:cubicBezTo>
                <a:cubicBezTo>
                  <a:pt x="4354104" y="616038"/>
                  <a:pt x="4359431" y="616986"/>
                  <a:pt x="4364739" y="617996"/>
                </a:cubicBezTo>
                <a:lnTo>
                  <a:pt x="4364856" y="619144"/>
                </a:lnTo>
                <a:cubicBezTo>
                  <a:pt x="4723707" y="678542"/>
                  <a:pt x="5004746" y="959319"/>
                  <a:pt x="5055022" y="1312185"/>
                </a:cubicBezTo>
                <a:cubicBezTo>
                  <a:pt x="5055190" y="1312238"/>
                  <a:pt x="5055359" y="1312243"/>
                  <a:pt x="5055528" y="1312248"/>
                </a:cubicBezTo>
                <a:lnTo>
                  <a:pt x="5056068" y="1318938"/>
                </a:lnTo>
                <a:cubicBezTo>
                  <a:pt x="5061125" y="1349182"/>
                  <a:pt x="5063574" y="1380067"/>
                  <a:pt x="5063532" y="1411395"/>
                </a:cubicBezTo>
                <a:cubicBezTo>
                  <a:pt x="5064844" y="1417025"/>
                  <a:pt x="5064903" y="1422694"/>
                  <a:pt x="5064903" y="1428376"/>
                </a:cubicBezTo>
                <a:cubicBezTo>
                  <a:pt x="5064903" y="1432198"/>
                  <a:pt x="5064876" y="1436014"/>
                  <a:pt x="5064310" y="1439816"/>
                </a:cubicBezTo>
                <a:lnTo>
                  <a:pt x="5063811" y="1439783"/>
                </a:lnTo>
                <a:lnTo>
                  <a:pt x="5063785" y="1440278"/>
                </a:lnTo>
                <a:lnTo>
                  <a:pt x="5046666" y="1438652"/>
                </a:lnTo>
                <a:cubicBezTo>
                  <a:pt x="5014292" y="1438125"/>
                  <a:pt x="4982412" y="1435144"/>
                  <a:pt x="4951241" y="1429590"/>
                </a:cubicBezTo>
                <a:cubicBezTo>
                  <a:pt x="4945663" y="1430009"/>
                  <a:pt x="4940334" y="1429061"/>
                  <a:pt x="4935023" y="1428050"/>
                </a:cubicBezTo>
                <a:lnTo>
                  <a:pt x="4934907" y="1426902"/>
                </a:lnTo>
                <a:cubicBezTo>
                  <a:pt x="4576056" y="1367503"/>
                  <a:pt x="4295017" y="1086726"/>
                  <a:pt x="4244741" y="733861"/>
                </a:cubicBezTo>
                <a:cubicBezTo>
                  <a:pt x="4244574" y="733808"/>
                  <a:pt x="4244405" y="733803"/>
                  <a:pt x="4244236" y="733798"/>
                </a:cubicBezTo>
                <a:lnTo>
                  <a:pt x="4243697" y="727122"/>
                </a:lnTo>
                <a:cubicBezTo>
                  <a:pt x="4238639" y="696872"/>
                  <a:pt x="4236188" y="665981"/>
                  <a:pt x="4236230" y="634646"/>
                </a:cubicBezTo>
                <a:cubicBezTo>
                  <a:pt x="4234918" y="629018"/>
                  <a:pt x="4234860" y="623351"/>
                  <a:pt x="4234860" y="617670"/>
                </a:cubicBezTo>
                <a:lnTo>
                  <a:pt x="4235454" y="606230"/>
                </a:lnTo>
                <a:lnTo>
                  <a:pt x="4235952" y="606263"/>
                </a:lnTo>
                <a:close/>
                <a:moveTo>
                  <a:pt x="4213227" y="605769"/>
                </a:moveTo>
                <a:lnTo>
                  <a:pt x="4213253" y="606263"/>
                </a:lnTo>
                <a:lnTo>
                  <a:pt x="4213751" y="606230"/>
                </a:lnTo>
                <a:lnTo>
                  <a:pt x="4214345" y="617670"/>
                </a:lnTo>
                <a:cubicBezTo>
                  <a:pt x="4214345" y="623351"/>
                  <a:pt x="4214286" y="629018"/>
                  <a:pt x="4212974" y="634646"/>
                </a:cubicBezTo>
                <a:cubicBezTo>
                  <a:pt x="4213016" y="665981"/>
                  <a:pt x="4210566" y="696872"/>
                  <a:pt x="4205507" y="727122"/>
                </a:cubicBezTo>
                <a:lnTo>
                  <a:pt x="4204969" y="733798"/>
                </a:lnTo>
                <a:cubicBezTo>
                  <a:pt x="4204799" y="733803"/>
                  <a:pt x="4204631" y="733808"/>
                  <a:pt x="4204463" y="733861"/>
                </a:cubicBezTo>
                <a:cubicBezTo>
                  <a:pt x="4154188" y="1086726"/>
                  <a:pt x="3873149" y="1367503"/>
                  <a:pt x="3514297" y="1426902"/>
                </a:cubicBezTo>
                <a:lnTo>
                  <a:pt x="3514181" y="1428050"/>
                </a:lnTo>
                <a:cubicBezTo>
                  <a:pt x="3508871" y="1429061"/>
                  <a:pt x="3503542" y="1430009"/>
                  <a:pt x="3497965" y="1429590"/>
                </a:cubicBezTo>
                <a:cubicBezTo>
                  <a:pt x="3466793" y="1435144"/>
                  <a:pt x="3434912" y="1438125"/>
                  <a:pt x="3402538" y="1438652"/>
                </a:cubicBezTo>
                <a:lnTo>
                  <a:pt x="3385420" y="1440278"/>
                </a:lnTo>
                <a:lnTo>
                  <a:pt x="3385394" y="1439783"/>
                </a:lnTo>
                <a:lnTo>
                  <a:pt x="3384895" y="1439816"/>
                </a:lnTo>
                <a:cubicBezTo>
                  <a:pt x="3384329" y="1436014"/>
                  <a:pt x="3384302" y="1432198"/>
                  <a:pt x="3384302" y="1428376"/>
                </a:cubicBezTo>
                <a:cubicBezTo>
                  <a:pt x="3384302" y="1422694"/>
                  <a:pt x="3384360" y="1417025"/>
                  <a:pt x="3385672" y="1411395"/>
                </a:cubicBezTo>
                <a:cubicBezTo>
                  <a:pt x="3385630" y="1380067"/>
                  <a:pt x="3388080" y="1349182"/>
                  <a:pt x="3393136" y="1318938"/>
                </a:cubicBezTo>
                <a:lnTo>
                  <a:pt x="3393677" y="1312248"/>
                </a:lnTo>
                <a:cubicBezTo>
                  <a:pt x="3393845" y="1312243"/>
                  <a:pt x="3394015" y="1312238"/>
                  <a:pt x="3394182" y="1312185"/>
                </a:cubicBezTo>
                <a:cubicBezTo>
                  <a:pt x="3444459" y="959319"/>
                  <a:pt x="3725498" y="678542"/>
                  <a:pt x="4084348" y="619144"/>
                </a:cubicBezTo>
                <a:lnTo>
                  <a:pt x="4084465" y="617996"/>
                </a:lnTo>
                <a:cubicBezTo>
                  <a:pt x="4089774" y="616986"/>
                  <a:pt x="4095102" y="616038"/>
                  <a:pt x="4100678" y="616457"/>
                </a:cubicBezTo>
                <a:cubicBezTo>
                  <a:pt x="4131861" y="610900"/>
                  <a:pt x="4163754" y="607919"/>
                  <a:pt x="4196139" y="607392"/>
                </a:cubicBezTo>
                <a:close/>
                <a:moveTo>
                  <a:pt x="2543827" y="605769"/>
                </a:moveTo>
                <a:lnTo>
                  <a:pt x="2560914" y="607392"/>
                </a:lnTo>
                <a:cubicBezTo>
                  <a:pt x="2593300" y="607919"/>
                  <a:pt x="2625192" y="610900"/>
                  <a:pt x="2656376" y="616457"/>
                </a:cubicBezTo>
                <a:cubicBezTo>
                  <a:pt x="2661952" y="616038"/>
                  <a:pt x="2667280" y="616986"/>
                  <a:pt x="2672588" y="617996"/>
                </a:cubicBezTo>
                <a:lnTo>
                  <a:pt x="2672706" y="619144"/>
                </a:lnTo>
                <a:cubicBezTo>
                  <a:pt x="3031556" y="678542"/>
                  <a:pt x="3312595" y="959319"/>
                  <a:pt x="3362871" y="1312185"/>
                </a:cubicBezTo>
                <a:cubicBezTo>
                  <a:pt x="3363039" y="1312238"/>
                  <a:pt x="3363208" y="1312243"/>
                  <a:pt x="3363377" y="1312248"/>
                </a:cubicBezTo>
                <a:lnTo>
                  <a:pt x="3363917" y="1318938"/>
                </a:lnTo>
                <a:cubicBezTo>
                  <a:pt x="3368974" y="1349182"/>
                  <a:pt x="3371423" y="1380067"/>
                  <a:pt x="3371381" y="1411395"/>
                </a:cubicBezTo>
                <a:cubicBezTo>
                  <a:pt x="3372693" y="1417025"/>
                  <a:pt x="3372752" y="1422694"/>
                  <a:pt x="3372752" y="1428376"/>
                </a:cubicBezTo>
                <a:cubicBezTo>
                  <a:pt x="3372752" y="1432198"/>
                  <a:pt x="3372725" y="1436014"/>
                  <a:pt x="3372159" y="1439816"/>
                </a:cubicBezTo>
                <a:lnTo>
                  <a:pt x="3371660" y="1439783"/>
                </a:lnTo>
                <a:lnTo>
                  <a:pt x="3371634" y="1440278"/>
                </a:lnTo>
                <a:lnTo>
                  <a:pt x="3354515" y="1438652"/>
                </a:lnTo>
                <a:cubicBezTo>
                  <a:pt x="3322141" y="1438125"/>
                  <a:pt x="3290261" y="1435144"/>
                  <a:pt x="3259089" y="1429590"/>
                </a:cubicBezTo>
                <a:cubicBezTo>
                  <a:pt x="3253512" y="1430009"/>
                  <a:pt x="3248183" y="1429061"/>
                  <a:pt x="3242872" y="1428050"/>
                </a:cubicBezTo>
                <a:lnTo>
                  <a:pt x="3242756" y="1426902"/>
                </a:lnTo>
                <a:cubicBezTo>
                  <a:pt x="2883905" y="1367503"/>
                  <a:pt x="2602866" y="1086726"/>
                  <a:pt x="2552590" y="733861"/>
                </a:cubicBezTo>
                <a:cubicBezTo>
                  <a:pt x="2552423" y="733808"/>
                  <a:pt x="2552254" y="733803"/>
                  <a:pt x="2552085" y="733798"/>
                </a:cubicBezTo>
                <a:lnTo>
                  <a:pt x="2551547" y="727122"/>
                </a:lnTo>
                <a:cubicBezTo>
                  <a:pt x="2546488" y="696872"/>
                  <a:pt x="2544037" y="665981"/>
                  <a:pt x="2544079" y="634646"/>
                </a:cubicBezTo>
                <a:cubicBezTo>
                  <a:pt x="2542767" y="629018"/>
                  <a:pt x="2542709" y="623351"/>
                  <a:pt x="2542709" y="617670"/>
                </a:cubicBezTo>
                <a:lnTo>
                  <a:pt x="2543303" y="606230"/>
                </a:lnTo>
                <a:lnTo>
                  <a:pt x="2543801" y="606263"/>
                </a:lnTo>
                <a:close/>
                <a:moveTo>
                  <a:pt x="2521076" y="605769"/>
                </a:moveTo>
                <a:lnTo>
                  <a:pt x="2521102" y="606263"/>
                </a:lnTo>
                <a:lnTo>
                  <a:pt x="2521600" y="606230"/>
                </a:lnTo>
                <a:lnTo>
                  <a:pt x="2522194" y="617670"/>
                </a:lnTo>
                <a:cubicBezTo>
                  <a:pt x="2522194" y="623351"/>
                  <a:pt x="2522135" y="629018"/>
                  <a:pt x="2520823" y="634646"/>
                </a:cubicBezTo>
                <a:cubicBezTo>
                  <a:pt x="2520865" y="665981"/>
                  <a:pt x="2518415" y="696872"/>
                  <a:pt x="2513356" y="727122"/>
                </a:cubicBezTo>
                <a:lnTo>
                  <a:pt x="2512818" y="733798"/>
                </a:lnTo>
                <a:cubicBezTo>
                  <a:pt x="2512648" y="733803"/>
                  <a:pt x="2512480" y="733808"/>
                  <a:pt x="2512312" y="733861"/>
                </a:cubicBezTo>
                <a:cubicBezTo>
                  <a:pt x="2462037" y="1086726"/>
                  <a:pt x="2180998" y="1367503"/>
                  <a:pt x="1822147" y="1426902"/>
                </a:cubicBezTo>
                <a:lnTo>
                  <a:pt x="1822030" y="1428050"/>
                </a:lnTo>
                <a:cubicBezTo>
                  <a:pt x="1816720" y="1429061"/>
                  <a:pt x="1811391" y="1430009"/>
                  <a:pt x="1805814" y="1429590"/>
                </a:cubicBezTo>
                <a:cubicBezTo>
                  <a:pt x="1774642" y="1435144"/>
                  <a:pt x="1742762" y="1438125"/>
                  <a:pt x="1710387" y="1438652"/>
                </a:cubicBezTo>
                <a:lnTo>
                  <a:pt x="1693269" y="1440278"/>
                </a:lnTo>
                <a:lnTo>
                  <a:pt x="1693243" y="1439783"/>
                </a:lnTo>
                <a:lnTo>
                  <a:pt x="1692744" y="1439816"/>
                </a:lnTo>
                <a:cubicBezTo>
                  <a:pt x="1692178" y="1436014"/>
                  <a:pt x="1692151" y="1432198"/>
                  <a:pt x="1692151" y="1428376"/>
                </a:cubicBezTo>
                <a:cubicBezTo>
                  <a:pt x="1692151" y="1422694"/>
                  <a:pt x="1692209" y="1417025"/>
                  <a:pt x="1693521" y="1411395"/>
                </a:cubicBezTo>
                <a:cubicBezTo>
                  <a:pt x="1693479" y="1380067"/>
                  <a:pt x="1695929" y="1349182"/>
                  <a:pt x="1700985" y="1318938"/>
                </a:cubicBezTo>
                <a:lnTo>
                  <a:pt x="1701526" y="1312248"/>
                </a:lnTo>
                <a:cubicBezTo>
                  <a:pt x="1701694" y="1312243"/>
                  <a:pt x="1701864" y="1312238"/>
                  <a:pt x="1702031" y="1312185"/>
                </a:cubicBezTo>
                <a:cubicBezTo>
                  <a:pt x="1752308" y="959319"/>
                  <a:pt x="2033347" y="678542"/>
                  <a:pt x="2392197" y="619144"/>
                </a:cubicBezTo>
                <a:lnTo>
                  <a:pt x="2392314" y="617996"/>
                </a:lnTo>
                <a:cubicBezTo>
                  <a:pt x="2397623" y="616986"/>
                  <a:pt x="2402951" y="616038"/>
                  <a:pt x="2408527" y="616457"/>
                </a:cubicBezTo>
                <a:cubicBezTo>
                  <a:pt x="2439710" y="610900"/>
                  <a:pt x="2471603" y="607919"/>
                  <a:pt x="2503988" y="607392"/>
                </a:cubicBezTo>
                <a:close/>
                <a:moveTo>
                  <a:pt x="851676" y="605769"/>
                </a:moveTo>
                <a:lnTo>
                  <a:pt x="868763" y="607392"/>
                </a:lnTo>
                <a:cubicBezTo>
                  <a:pt x="901149" y="607919"/>
                  <a:pt x="933041" y="610900"/>
                  <a:pt x="964225" y="616457"/>
                </a:cubicBezTo>
                <a:cubicBezTo>
                  <a:pt x="969801" y="616038"/>
                  <a:pt x="975129" y="616986"/>
                  <a:pt x="980437" y="617996"/>
                </a:cubicBezTo>
                <a:lnTo>
                  <a:pt x="980555" y="619144"/>
                </a:lnTo>
                <a:cubicBezTo>
                  <a:pt x="1339405" y="678542"/>
                  <a:pt x="1620444" y="959319"/>
                  <a:pt x="1670720" y="1312185"/>
                </a:cubicBezTo>
                <a:cubicBezTo>
                  <a:pt x="1670888" y="1312238"/>
                  <a:pt x="1671057" y="1312243"/>
                  <a:pt x="1671226" y="1312248"/>
                </a:cubicBezTo>
                <a:lnTo>
                  <a:pt x="1671766" y="1318938"/>
                </a:lnTo>
                <a:cubicBezTo>
                  <a:pt x="1676823" y="1349182"/>
                  <a:pt x="1679272" y="1380067"/>
                  <a:pt x="1679230" y="1411395"/>
                </a:cubicBezTo>
                <a:cubicBezTo>
                  <a:pt x="1680542" y="1417025"/>
                  <a:pt x="1680601" y="1422694"/>
                  <a:pt x="1680601" y="1428376"/>
                </a:cubicBezTo>
                <a:cubicBezTo>
                  <a:pt x="1680601" y="1432198"/>
                  <a:pt x="1680574" y="1436014"/>
                  <a:pt x="1680008" y="1439816"/>
                </a:cubicBezTo>
                <a:lnTo>
                  <a:pt x="1679509" y="1439783"/>
                </a:lnTo>
                <a:lnTo>
                  <a:pt x="1679483" y="1440278"/>
                </a:lnTo>
                <a:lnTo>
                  <a:pt x="1662364" y="1438652"/>
                </a:lnTo>
                <a:cubicBezTo>
                  <a:pt x="1629990" y="1438125"/>
                  <a:pt x="1598110" y="1435144"/>
                  <a:pt x="1566938" y="1429590"/>
                </a:cubicBezTo>
                <a:cubicBezTo>
                  <a:pt x="1561361" y="1430009"/>
                  <a:pt x="1556032" y="1429061"/>
                  <a:pt x="1550721" y="1428050"/>
                </a:cubicBezTo>
                <a:lnTo>
                  <a:pt x="1550605" y="1426902"/>
                </a:lnTo>
                <a:cubicBezTo>
                  <a:pt x="1191754" y="1367503"/>
                  <a:pt x="910715" y="1086726"/>
                  <a:pt x="860439" y="733861"/>
                </a:cubicBezTo>
                <a:cubicBezTo>
                  <a:pt x="860272" y="733808"/>
                  <a:pt x="860103" y="733803"/>
                  <a:pt x="859934" y="733798"/>
                </a:cubicBezTo>
                <a:lnTo>
                  <a:pt x="859396" y="727122"/>
                </a:lnTo>
                <a:cubicBezTo>
                  <a:pt x="854337" y="696872"/>
                  <a:pt x="851886" y="665981"/>
                  <a:pt x="851928" y="634646"/>
                </a:cubicBezTo>
                <a:cubicBezTo>
                  <a:pt x="850616" y="629018"/>
                  <a:pt x="850558" y="623351"/>
                  <a:pt x="850558" y="617670"/>
                </a:cubicBezTo>
                <a:lnTo>
                  <a:pt x="851152" y="606230"/>
                </a:lnTo>
                <a:lnTo>
                  <a:pt x="851650" y="606263"/>
                </a:lnTo>
                <a:close/>
                <a:moveTo>
                  <a:pt x="828925" y="605769"/>
                </a:moveTo>
                <a:lnTo>
                  <a:pt x="828951" y="606263"/>
                </a:lnTo>
                <a:lnTo>
                  <a:pt x="829449" y="606230"/>
                </a:lnTo>
                <a:lnTo>
                  <a:pt x="830043" y="617670"/>
                </a:lnTo>
                <a:cubicBezTo>
                  <a:pt x="830043" y="623351"/>
                  <a:pt x="829984" y="629018"/>
                  <a:pt x="828672" y="634646"/>
                </a:cubicBezTo>
                <a:cubicBezTo>
                  <a:pt x="828714" y="665981"/>
                  <a:pt x="826264" y="696872"/>
                  <a:pt x="821205" y="727122"/>
                </a:cubicBezTo>
                <a:lnTo>
                  <a:pt x="820667" y="733798"/>
                </a:lnTo>
                <a:cubicBezTo>
                  <a:pt x="820497" y="733803"/>
                  <a:pt x="820329" y="733808"/>
                  <a:pt x="820161" y="733861"/>
                </a:cubicBezTo>
                <a:cubicBezTo>
                  <a:pt x="769886" y="1086726"/>
                  <a:pt x="488847" y="1367503"/>
                  <a:pt x="129995" y="1426902"/>
                </a:cubicBezTo>
                <a:lnTo>
                  <a:pt x="129879" y="1428050"/>
                </a:lnTo>
                <a:cubicBezTo>
                  <a:pt x="124569" y="1429061"/>
                  <a:pt x="119240" y="1430009"/>
                  <a:pt x="113663" y="1429590"/>
                </a:cubicBezTo>
                <a:cubicBezTo>
                  <a:pt x="82491" y="1435144"/>
                  <a:pt x="50611" y="1438125"/>
                  <a:pt x="18236" y="1438652"/>
                </a:cubicBezTo>
                <a:lnTo>
                  <a:pt x="1118" y="1440278"/>
                </a:lnTo>
                <a:lnTo>
                  <a:pt x="1092" y="1439783"/>
                </a:lnTo>
                <a:lnTo>
                  <a:pt x="593" y="1439816"/>
                </a:lnTo>
                <a:cubicBezTo>
                  <a:pt x="27" y="1436014"/>
                  <a:pt x="0" y="1432198"/>
                  <a:pt x="0" y="1428376"/>
                </a:cubicBezTo>
                <a:cubicBezTo>
                  <a:pt x="0" y="1422694"/>
                  <a:pt x="58" y="1417025"/>
                  <a:pt x="1370" y="1411395"/>
                </a:cubicBezTo>
                <a:cubicBezTo>
                  <a:pt x="1328" y="1380067"/>
                  <a:pt x="3778" y="1349182"/>
                  <a:pt x="8835" y="1318938"/>
                </a:cubicBezTo>
                <a:lnTo>
                  <a:pt x="9375" y="1312248"/>
                </a:lnTo>
                <a:cubicBezTo>
                  <a:pt x="9543" y="1312243"/>
                  <a:pt x="9713" y="1312238"/>
                  <a:pt x="9880" y="1312185"/>
                </a:cubicBezTo>
                <a:cubicBezTo>
                  <a:pt x="60157" y="959319"/>
                  <a:pt x="341196" y="678542"/>
                  <a:pt x="700046" y="619144"/>
                </a:cubicBezTo>
                <a:lnTo>
                  <a:pt x="700163" y="617996"/>
                </a:lnTo>
                <a:cubicBezTo>
                  <a:pt x="705472" y="616986"/>
                  <a:pt x="710800" y="616038"/>
                  <a:pt x="716376" y="616457"/>
                </a:cubicBezTo>
                <a:cubicBezTo>
                  <a:pt x="747559" y="610900"/>
                  <a:pt x="779452" y="607919"/>
                  <a:pt x="811837" y="607392"/>
                </a:cubicBezTo>
                <a:close/>
                <a:moveTo>
                  <a:pt x="8824701" y="0"/>
                </a:moveTo>
                <a:lnTo>
                  <a:pt x="9033411" y="0"/>
                </a:lnTo>
                <a:cubicBezTo>
                  <a:pt x="9066347" y="30426"/>
                  <a:pt x="9096640" y="63469"/>
                  <a:pt x="9123965" y="98781"/>
                </a:cubicBezTo>
                <a:lnTo>
                  <a:pt x="9139239" y="122382"/>
                </a:lnTo>
                <a:lnTo>
                  <a:pt x="9139239" y="425734"/>
                </a:lnTo>
                <a:lnTo>
                  <a:pt x="9104305" y="314451"/>
                </a:lnTo>
                <a:cubicBezTo>
                  <a:pt x="9046997" y="183490"/>
                  <a:pt x="8948803" y="73504"/>
                  <a:pt x="8824701" y="0"/>
                </a:cubicBezTo>
                <a:close/>
                <a:moveTo>
                  <a:pt x="8494877" y="0"/>
                </a:moveTo>
                <a:lnTo>
                  <a:pt x="8628893" y="0"/>
                </a:lnTo>
                <a:cubicBezTo>
                  <a:pt x="8697052" y="198004"/>
                  <a:pt x="8856086" y="355591"/>
                  <a:pt x="9058275" y="426756"/>
                </a:cubicBezTo>
                <a:lnTo>
                  <a:pt x="9139239" y="449526"/>
                </a:lnTo>
                <a:lnTo>
                  <a:pt x="9139239" y="577136"/>
                </a:lnTo>
                <a:lnTo>
                  <a:pt x="9043252" y="554355"/>
                </a:lnTo>
                <a:cubicBezTo>
                  <a:pt x="8776836" y="470904"/>
                  <a:pt x="8569058" y="262348"/>
                  <a:pt x="8494877" y="0"/>
                </a:cubicBezTo>
                <a:close/>
                <a:moveTo>
                  <a:pt x="7876547" y="0"/>
                </a:moveTo>
                <a:lnTo>
                  <a:pt x="8085257" y="0"/>
                </a:lnTo>
                <a:cubicBezTo>
                  <a:pt x="7919787" y="98005"/>
                  <a:pt x="7800378" y="260867"/>
                  <a:pt x="7762527" y="451830"/>
                </a:cubicBezTo>
                <a:cubicBezTo>
                  <a:pt x="8006579" y="399791"/>
                  <a:pt x="8203169" y="226290"/>
                  <a:pt x="8281065" y="0"/>
                </a:cubicBezTo>
                <a:lnTo>
                  <a:pt x="8415081" y="0"/>
                </a:lnTo>
                <a:cubicBezTo>
                  <a:pt x="8330303" y="299826"/>
                  <a:pt x="8071031" y="529393"/>
                  <a:pt x="7749156" y="582253"/>
                </a:cubicBezTo>
                <a:lnTo>
                  <a:pt x="7749040" y="583392"/>
                </a:lnTo>
                <a:cubicBezTo>
                  <a:pt x="7743729" y="584395"/>
                  <a:pt x="7738400" y="585336"/>
                  <a:pt x="7732823" y="584920"/>
                </a:cubicBezTo>
                <a:cubicBezTo>
                  <a:pt x="7701651" y="590430"/>
                  <a:pt x="7669771" y="593388"/>
                  <a:pt x="7637396" y="593911"/>
                </a:cubicBezTo>
                <a:lnTo>
                  <a:pt x="7620278" y="595524"/>
                </a:lnTo>
                <a:lnTo>
                  <a:pt x="7620252" y="595033"/>
                </a:lnTo>
                <a:lnTo>
                  <a:pt x="7619753" y="595066"/>
                </a:lnTo>
                <a:cubicBezTo>
                  <a:pt x="7619187" y="591293"/>
                  <a:pt x="7619160" y="587507"/>
                  <a:pt x="7619160" y="583715"/>
                </a:cubicBezTo>
                <a:cubicBezTo>
                  <a:pt x="7619160" y="578078"/>
                  <a:pt x="7619219" y="572454"/>
                  <a:pt x="7620531" y="566868"/>
                </a:cubicBezTo>
                <a:cubicBezTo>
                  <a:pt x="7620488" y="535786"/>
                  <a:pt x="7622938" y="505143"/>
                  <a:pt x="7627995" y="475137"/>
                </a:cubicBezTo>
                <a:lnTo>
                  <a:pt x="7628535" y="468500"/>
                </a:lnTo>
                <a:cubicBezTo>
                  <a:pt x="7628704" y="468495"/>
                  <a:pt x="7628873" y="468490"/>
                  <a:pt x="7629040" y="468437"/>
                </a:cubicBezTo>
                <a:cubicBezTo>
                  <a:pt x="7655343" y="285283"/>
                  <a:pt x="7744803" y="121704"/>
                  <a:pt x="7876547" y="0"/>
                </a:cubicBezTo>
                <a:close/>
                <a:moveTo>
                  <a:pt x="6802727" y="0"/>
                </a:moveTo>
                <a:lnTo>
                  <a:pt x="6936742" y="0"/>
                </a:lnTo>
                <a:cubicBezTo>
                  <a:pt x="7014638" y="226290"/>
                  <a:pt x="7211228" y="399791"/>
                  <a:pt x="7455280" y="451830"/>
                </a:cubicBezTo>
                <a:cubicBezTo>
                  <a:pt x="7417429" y="260867"/>
                  <a:pt x="7298020" y="98005"/>
                  <a:pt x="7132550" y="0"/>
                </a:cubicBezTo>
                <a:lnTo>
                  <a:pt x="7341259" y="0"/>
                </a:lnTo>
                <a:cubicBezTo>
                  <a:pt x="7473003" y="121704"/>
                  <a:pt x="7562464" y="285283"/>
                  <a:pt x="7588766" y="468437"/>
                </a:cubicBezTo>
                <a:cubicBezTo>
                  <a:pt x="7588934" y="468490"/>
                  <a:pt x="7589103" y="468495"/>
                  <a:pt x="7589272" y="468500"/>
                </a:cubicBezTo>
                <a:lnTo>
                  <a:pt x="7589812" y="475137"/>
                </a:lnTo>
                <a:cubicBezTo>
                  <a:pt x="7594869" y="505143"/>
                  <a:pt x="7597319" y="535786"/>
                  <a:pt x="7597276" y="566868"/>
                </a:cubicBezTo>
                <a:cubicBezTo>
                  <a:pt x="7598588" y="572454"/>
                  <a:pt x="7598647" y="578078"/>
                  <a:pt x="7598647" y="583715"/>
                </a:cubicBezTo>
                <a:cubicBezTo>
                  <a:pt x="7598647" y="587507"/>
                  <a:pt x="7598620" y="591293"/>
                  <a:pt x="7598054" y="595066"/>
                </a:cubicBezTo>
                <a:lnTo>
                  <a:pt x="7597555" y="595033"/>
                </a:lnTo>
                <a:lnTo>
                  <a:pt x="7597529" y="595524"/>
                </a:lnTo>
                <a:lnTo>
                  <a:pt x="7580411" y="593911"/>
                </a:lnTo>
                <a:cubicBezTo>
                  <a:pt x="7548036" y="593388"/>
                  <a:pt x="7516156" y="590430"/>
                  <a:pt x="7484984" y="584920"/>
                </a:cubicBezTo>
                <a:cubicBezTo>
                  <a:pt x="7479407" y="585336"/>
                  <a:pt x="7474078" y="584395"/>
                  <a:pt x="7468767" y="583392"/>
                </a:cubicBezTo>
                <a:lnTo>
                  <a:pt x="7468651" y="582253"/>
                </a:lnTo>
                <a:cubicBezTo>
                  <a:pt x="7146776" y="529393"/>
                  <a:pt x="6887504" y="299826"/>
                  <a:pt x="6802727" y="0"/>
                </a:cubicBezTo>
                <a:close/>
                <a:moveTo>
                  <a:pt x="6184397" y="0"/>
                </a:moveTo>
                <a:lnTo>
                  <a:pt x="6393106" y="0"/>
                </a:lnTo>
                <a:cubicBezTo>
                  <a:pt x="6227636" y="98005"/>
                  <a:pt x="6108227" y="260867"/>
                  <a:pt x="6070376" y="451830"/>
                </a:cubicBezTo>
                <a:cubicBezTo>
                  <a:pt x="6314429" y="399791"/>
                  <a:pt x="6511018" y="226290"/>
                  <a:pt x="6588914" y="0"/>
                </a:cubicBezTo>
                <a:lnTo>
                  <a:pt x="6722931" y="0"/>
                </a:lnTo>
                <a:cubicBezTo>
                  <a:pt x="6638152" y="299826"/>
                  <a:pt x="6378880" y="529393"/>
                  <a:pt x="6057005" y="582253"/>
                </a:cubicBezTo>
                <a:lnTo>
                  <a:pt x="6056889" y="583392"/>
                </a:lnTo>
                <a:cubicBezTo>
                  <a:pt x="6051578" y="584395"/>
                  <a:pt x="6046249" y="585336"/>
                  <a:pt x="6040672" y="584920"/>
                </a:cubicBezTo>
                <a:cubicBezTo>
                  <a:pt x="6009500" y="590430"/>
                  <a:pt x="5977620" y="593388"/>
                  <a:pt x="5945246" y="593911"/>
                </a:cubicBezTo>
                <a:lnTo>
                  <a:pt x="5928127" y="595524"/>
                </a:lnTo>
                <a:lnTo>
                  <a:pt x="5928101" y="595033"/>
                </a:lnTo>
                <a:lnTo>
                  <a:pt x="5927602" y="595066"/>
                </a:lnTo>
                <a:cubicBezTo>
                  <a:pt x="5927036" y="591293"/>
                  <a:pt x="5927009" y="587507"/>
                  <a:pt x="5927009" y="583715"/>
                </a:cubicBezTo>
                <a:cubicBezTo>
                  <a:pt x="5927009" y="578078"/>
                  <a:pt x="5927068" y="572454"/>
                  <a:pt x="5928380" y="566868"/>
                </a:cubicBezTo>
                <a:cubicBezTo>
                  <a:pt x="5928338" y="535786"/>
                  <a:pt x="5930787" y="505143"/>
                  <a:pt x="5935844" y="475137"/>
                </a:cubicBezTo>
                <a:lnTo>
                  <a:pt x="5936384" y="468500"/>
                </a:lnTo>
                <a:cubicBezTo>
                  <a:pt x="5936553" y="468495"/>
                  <a:pt x="5936722" y="468490"/>
                  <a:pt x="5936890" y="468437"/>
                </a:cubicBezTo>
                <a:cubicBezTo>
                  <a:pt x="5963192" y="285283"/>
                  <a:pt x="6052653" y="121703"/>
                  <a:pt x="6184397" y="0"/>
                </a:cubicBezTo>
                <a:close/>
                <a:moveTo>
                  <a:pt x="5110576" y="0"/>
                </a:moveTo>
                <a:lnTo>
                  <a:pt x="5244592" y="0"/>
                </a:lnTo>
                <a:cubicBezTo>
                  <a:pt x="5322488" y="226290"/>
                  <a:pt x="5519077" y="399791"/>
                  <a:pt x="5763129" y="451830"/>
                </a:cubicBezTo>
                <a:cubicBezTo>
                  <a:pt x="5725278" y="260867"/>
                  <a:pt x="5605869" y="98005"/>
                  <a:pt x="5440399" y="0"/>
                </a:cubicBezTo>
                <a:lnTo>
                  <a:pt x="5649109" y="0"/>
                </a:lnTo>
                <a:cubicBezTo>
                  <a:pt x="5780853" y="121704"/>
                  <a:pt x="5870314" y="285283"/>
                  <a:pt x="5896616" y="468437"/>
                </a:cubicBezTo>
                <a:cubicBezTo>
                  <a:pt x="5896783" y="468490"/>
                  <a:pt x="5896953" y="468495"/>
                  <a:pt x="5897121" y="468500"/>
                </a:cubicBezTo>
                <a:lnTo>
                  <a:pt x="5897662" y="475137"/>
                </a:lnTo>
                <a:cubicBezTo>
                  <a:pt x="5902718" y="505143"/>
                  <a:pt x="5905168" y="535786"/>
                  <a:pt x="5905126" y="566868"/>
                </a:cubicBezTo>
                <a:cubicBezTo>
                  <a:pt x="5906438" y="572454"/>
                  <a:pt x="5906496" y="578078"/>
                  <a:pt x="5906496" y="583715"/>
                </a:cubicBezTo>
                <a:cubicBezTo>
                  <a:pt x="5906496" y="587507"/>
                  <a:pt x="5906469" y="591293"/>
                  <a:pt x="5905903" y="595066"/>
                </a:cubicBezTo>
                <a:lnTo>
                  <a:pt x="5905404" y="595033"/>
                </a:lnTo>
                <a:lnTo>
                  <a:pt x="5905378" y="595524"/>
                </a:lnTo>
                <a:lnTo>
                  <a:pt x="5888260" y="593911"/>
                </a:lnTo>
                <a:cubicBezTo>
                  <a:pt x="5855886" y="593388"/>
                  <a:pt x="5824005" y="590430"/>
                  <a:pt x="5792833" y="584920"/>
                </a:cubicBezTo>
                <a:cubicBezTo>
                  <a:pt x="5787256" y="585336"/>
                  <a:pt x="5781927" y="584395"/>
                  <a:pt x="5776617" y="583392"/>
                </a:cubicBezTo>
                <a:lnTo>
                  <a:pt x="5776501" y="582253"/>
                </a:lnTo>
                <a:cubicBezTo>
                  <a:pt x="5454626" y="529393"/>
                  <a:pt x="5195354" y="299826"/>
                  <a:pt x="5110576" y="0"/>
                </a:cubicBezTo>
                <a:close/>
                <a:moveTo>
                  <a:pt x="4492246" y="0"/>
                </a:moveTo>
                <a:lnTo>
                  <a:pt x="4700955" y="0"/>
                </a:lnTo>
                <a:cubicBezTo>
                  <a:pt x="4535485" y="98005"/>
                  <a:pt x="4416076" y="260867"/>
                  <a:pt x="4378225" y="451830"/>
                </a:cubicBezTo>
                <a:cubicBezTo>
                  <a:pt x="4622279" y="399791"/>
                  <a:pt x="4818867" y="226290"/>
                  <a:pt x="4896763" y="0"/>
                </a:cubicBezTo>
                <a:lnTo>
                  <a:pt x="5030779" y="0"/>
                </a:lnTo>
                <a:cubicBezTo>
                  <a:pt x="4946001" y="299826"/>
                  <a:pt x="4686729" y="529393"/>
                  <a:pt x="4364853" y="582253"/>
                </a:cubicBezTo>
                <a:lnTo>
                  <a:pt x="4364737" y="583392"/>
                </a:lnTo>
                <a:cubicBezTo>
                  <a:pt x="4359427" y="584395"/>
                  <a:pt x="4354098" y="585336"/>
                  <a:pt x="4348521" y="584920"/>
                </a:cubicBezTo>
                <a:cubicBezTo>
                  <a:pt x="4317350" y="590430"/>
                  <a:pt x="4285468" y="593388"/>
                  <a:pt x="4253094" y="593911"/>
                </a:cubicBezTo>
                <a:lnTo>
                  <a:pt x="4235976" y="595524"/>
                </a:lnTo>
                <a:lnTo>
                  <a:pt x="4235950" y="595033"/>
                </a:lnTo>
                <a:lnTo>
                  <a:pt x="4235451" y="595066"/>
                </a:lnTo>
                <a:cubicBezTo>
                  <a:pt x="4234885" y="591293"/>
                  <a:pt x="4234858" y="587507"/>
                  <a:pt x="4234858" y="583715"/>
                </a:cubicBezTo>
                <a:cubicBezTo>
                  <a:pt x="4234858" y="578078"/>
                  <a:pt x="4234916" y="572454"/>
                  <a:pt x="4236228" y="566868"/>
                </a:cubicBezTo>
                <a:cubicBezTo>
                  <a:pt x="4236186" y="535786"/>
                  <a:pt x="4238636" y="505143"/>
                  <a:pt x="4243692" y="475137"/>
                </a:cubicBezTo>
                <a:lnTo>
                  <a:pt x="4244233" y="468500"/>
                </a:lnTo>
                <a:cubicBezTo>
                  <a:pt x="4244401" y="468495"/>
                  <a:pt x="4244571" y="468490"/>
                  <a:pt x="4244738" y="468437"/>
                </a:cubicBezTo>
                <a:cubicBezTo>
                  <a:pt x="4271041" y="285283"/>
                  <a:pt x="4360502" y="121704"/>
                  <a:pt x="4492246" y="0"/>
                </a:cubicBezTo>
                <a:close/>
                <a:moveTo>
                  <a:pt x="3418424" y="0"/>
                </a:moveTo>
                <a:lnTo>
                  <a:pt x="3552441" y="0"/>
                </a:lnTo>
                <a:cubicBezTo>
                  <a:pt x="3630337" y="226291"/>
                  <a:pt x="3826926" y="399791"/>
                  <a:pt x="4070978" y="451830"/>
                </a:cubicBezTo>
                <a:cubicBezTo>
                  <a:pt x="4033127" y="260867"/>
                  <a:pt x="3913719" y="98005"/>
                  <a:pt x="3748249" y="0"/>
                </a:cubicBezTo>
                <a:lnTo>
                  <a:pt x="3956957" y="0"/>
                </a:lnTo>
                <a:cubicBezTo>
                  <a:pt x="4088702" y="121703"/>
                  <a:pt x="4178162" y="285283"/>
                  <a:pt x="4204464" y="468437"/>
                </a:cubicBezTo>
                <a:cubicBezTo>
                  <a:pt x="4204632" y="468490"/>
                  <a:pt x="4204801" y="468495"/>
                  <a:pt x="4204970" y="468499"/>
                </a:cubicBezTo>
                <a:lnTo>
                  <a:pt x="4205510" y="475137"/>
                </a:lnTo>
                <a:cubicBezTo>
                  <a:pt x="4210567" y="505143"/>
                  <a:pt x="4213016" y="535786"/>
                  <a:pt x="4212974" y="566868"/>
                </a:cubicBezTo>
                <a:cubicBezTo>
                  <a:pt x="4214286" y="572454"/>
                  <a:pt x="4214345" y="578078"/>
                  <a:pt x="4214345" y="583715"/>
                </a:cubicBezTo>
                <a:cubicBezTo>
                  <a:pt x="4214345" y="587508"/>
                  <a:pt x="4214318" y="591293"/>
                  <a:pt x="4213752" y="595066"/>
                </a:cubicBezTo>
                <a:lnTo>
                  <a:pt x="4213253" y="595033"/>
                </a:lnTo>
                <a:lnTo>
                  <a:pt x="4213227" y="595524"/>
                </a:lnTo>
                <a:lnTo>
                  <a:pt x="4196108" y="593911"/>
                </a:lnTo>
                <a:cubicBezTo>
                  <a:pt x="4163734" y="593388"/>
                  <a:pt x="4131854" y="590430"/>
                  <a:pt x="4100682" y="584920"/>
                </a:cubicBezTo>
                <a:cubicBezTo>
                  <a:pt x="4095105" y="585336"/>
                  <a:pt x="4089776" y="584395"/>
                  <a:pt x="4084465" y="583392"/>
                </a:cubicBezTo>
                <a:lnTo>
                  <a:pt x="4084349" y="582253"/>
                </a:lnTo>
                <a:cubicBezTo>
                  <a:pt x="3762475" y="529393"/>
                  <a:pt x="3503203" y="299826"/>
                  <a:pt x="3418424" y="0"/>
                </a:cubicBezTo>
                <a:close/>
                <a:moveTo>
                  <a:pt x="2800095" y="0"/>
                </a:moveTo>
                <a:lnTo>
                  <a:pt x="3008804" y="0"/>
                </a:lnTo>
                <a:cubicBezTo>
                  <a:pt x="2843334" y="98005"/>
                  <a:pt x="2723925" y="260867"/>
                  <a:pt x="2686074" y="451830"/>
                </a:cubicBezTo>
                <a:cubicBezTo>
                  <a:pt x="2930126" y="399791"/>
                  <a:pt x="3126716" y="226291"/>
                  <a:pt x="3204612" y="0"/>
                </a:cubicBezTo>
                <a:lnTo>
                  <a:pt x="3338628" y="0"/>
                </a:lnTo>
                <a:cubicBezTo>
                  <a:pt x="3253850" y="299826"/>
                  <a:pt x="2994578" y="529393"/>
                  <a:pt x="2672703" y="582253"/>
                </a:cubicBezTo>
                <a:lnTo>
                  <a:pt x="2672586" y="583392"/>
                </a:lnTo>
                <a:cubicBezTo>
                  <a:pt x="2667276" y="584395"/>
                  <a:pt x="2661947" y="585336"/>
                  <a:pt x="2656370" y="584920"/>
                </a:cubicBezTo>
                <a:cubicBezTo>
                  <a:pt x="2625198" y="590430"/>
                  <a:pt x="2593318" y="593388"/>
                  <a:pt x="2560943" y="593911"/>
                </a:cubicBezTo>
                <a:lnTo>
                  <a:pt x="2543825" y="595524"/>
                </a:lnTo>
                <a:lnTo>
                  <a:pt x="2543799" y="595033"/>
                </a:lnTo>
                <a:lnTo>
                  <a:pt x="2543300" y="595066"/>
                </a:lnTo>
                <a:cubicBezTo>
                  <a:pt x="2542734" y="591293"/>
                  <a:pt x="2542707" y="587507"/>
                  <a:pt x="2542707" y="583715"/>
                </a:cubicBezTo>
                <a:cubicBezTo>
                  <a:pt x="2542707" y="578078"/>
                  <a:pt x="2542765" y="572454"/>
                  <a:pt x="2544077" y="566868"/>
                </a:cubicBezTo>
                <a:cubicBezTo>
                  <a:pt x="2544035" y="535786"/>
                  <a:pt x="2546485" y="505143"/>
                  <a:pt x="2551541" y="475137"/>
                </a:cubicBezTo>
                <a:lnTo>
                  <a:pt x="2552082" y="468499"/>
                </a:lnTo>
                <a:cubicBezTo>
                  <a:pt x="2552250" y="468495"/>
                  <a:pt x="2552420" y="468490"/>
                  <a:pt x="2552587" y="468437"/>
                </a:cubicBezTo>
                <a:cubicBezTo>
                  <a:pt x="2578890" y="285283"/>
                  <a:pt x="2668350" y="121703"/>
                  <a:pt x="2800095" y="0"/>
                </a:cubicBezTo>
                <a:close/>
                <a:moveTo>
                  <a:pt x="1726273" y="0"/>
                </a:moveTo>
                <a:lnTo>
                  <a:pt x="1860290" y="0"/>
                </a:lnTo>
                <a:cubicBezTo>
                  <a:pt x="1938186" y="226291"/>
                  <a:pt x="2134775" y="399791"/>
                  <a:pt x="2378827" y="451830"/>
                </a:cubicBezTo>
                <a:cubicBezTo>
                  <a:pt x="2340976" y="260867"/>
                  <a:pt x="2221567" y="98005"/>
                  <a:pt x="2056098" y="0"/>
                </a:cubicBezTo>
                <a:lnTo>
                  <a:pt x="2264806" y="0"/>
                </a:lnTo>
                <a:cubicBezTo>
                  <a:pt x="2396551" y="121703"/>
                  <a:pt x="2486011" y="285283"/>
                  <a:pt x="2512313" y="468437"/>
                </a:cubicBezTo>
                <a:cubicBezTo>
                  <a:pt x="2512481" y="468490"/>
                  <a:pt x="2512650" y="468495"/>
                  <a:pt x="2512819" y="468499"/>
                </a:cubicBezTo>
                <a:lnTo>
                  <a:pt x="2513359" y="475137"/>
                </a:lnTo>
                <a:cubicBezTo>
                  <a:pt x="2518416" y="505143"/>
                  <a:pt x="2520865" y="535786"/>
                  <a:pt x="2520823" y="566868"/>
                </a:cubicBezTo>
                <a:cubicBezTo>
                  <a:pt x="2522135" y="572454"/>
                  <a:pt x="2522194" y="578078"/>
                  <a:pt x="2522194" y="583715"/>
                </a:cubicBezTo>
                <a:cubicBezTo>
                  <a:pt x="2522194" y="587508"/>
                  <a:pt x="2522167" y="591293"/>
                  <a:pt x="2521601" y="595066"/>
                </a:cubicBezTo>
                <a:lnTo>
                  <a:pt x="2521102" y="595033"/>
                </a:lnTo>
                <a:lnTo>
                  <a:pt x="2521076" y="595524"/>
                </a:lnTo>
                <a:lnTo>
                  <a:pt x="2503957" y="593911"/>
                </a:lnTo>
                <a:cubicBezTo>
                  <a:pt x="2471583" y="593388"/>
                  <a:pt x="2439703" y="590430"/>
                  <a:pt x="2408531" y="584920"/>
                </a:cubicBezTo>
                <a:cubicBezTo>
                  <a:pt x="2402954" y="585336"/>
                  <a:pt x="2397625" y="584395"/>
                  <a:pt x="2392314" y="583392"/>
                </a:cubicBezTo>
                <a:lnTo>
                  <a:pt x="2392198" y="582253"/>
                </a:lnTo>
                <a:cubicBezTo>
                  <a:pt x="2070324" y="529393"/>
                  <a:pt x="1811051" y="299826"/>
                  <a:pt x="1726273" y="0"/>
                </a:cubicBezTo>
                <a:close/>
                <a:moveTo>
                  <a:pt x="1107944" y="0"/>
                </a:moveTo>
                <a:lnTo>
                  <a:pt x="1316652" y="0"/>
                </a:lnTo>
                <a:cubicBezTo>
                  <a:pt x="1151183" y="98005"/>
                  <a:pt x="1031774" y="260867"/>
                  <a:pt x="993923" y="451830"/>
                </a:cubicBezTo>
                <a:cubicBezTo>
                  <a:pt x="1237975" y="399791"/>
                  <a:pt x="1434564" y="226291"/>
                  <a:pt x="1512461" y="0"/>
                </a:cubicBezTo>
                <a:lnTo>
                  <a:pt x="1646477" y="0"/>
                </a:lnTo>
                <a:cubicBezTo>
                  <a:pt x="1561699" y="299826"/>
                  <a:pt x="1302427" y="529393"/>
                  <a:pt x="980552" y="582253"/>
                </a:cubicBezTo>
                <a:lnTo>
                  <a:pt x="980435" y="583392"/>
                </a:lnTo>
                <a:cubicBezTo>
                  <a:pt x="975125" y="584395"/>
                  <a:pt x="969796" y="585336"/>
                  <a:pt x="964219" y="584920"/>
                </a:cubicBezTo>
                <a:cubicBezTo>
                  <a:pt x="933047" y="590430"/>
                  <a:pt x="901167" y="593388"/>
                  <a:pt x="868792" y="593911"/>
                </a:cubicBezTo>
                <a:lnTo>
                  <a:pt x="851674" y="595524"/>
                </a:lnTo>
                <a:lnTo>
                  <a:pt x="851648" y="595033"/>
                </a:lnTo>
                <a:lnTo>
                  <a:pt x="851149" y="595066"/>
                </a:lnTo>
                <a:cubicBezTo>
                  <a:pt x="850583" y="591293"/>
                  <a:pt x="850556" y="587507"/>
                  <a:pt x="850556" y="583715"/>
                </a:cubicBezTo>
                <a:cubicBezTo>
                  <a:pt x="850556" y="578078"/>
                  <a:pt x="850614" y="572454"/>
                  <a:pt x="851926" y="566868"/>
                </a:cubicBezTo>
                <a:cubicBezTo>
                  <a:pt x="851884" y="535786"/>
                  <a:pt x="854334" y="505143"/>
                  <a:pt x="859390" y="475137"/>
                </a:cubicBezTo>
                <a:lnTo>
                  <a:pt x="859931" y="468499"/>
                </a:lnTo>
                <a:cubicBezTo>
                  <a:pt x="860099" y="468495"/>
                  <a:pt x="860269" y="468490"/>
                  <a:pt x="860436" y="468437"/>
                </a:cubicBezTo>
                <a:cubicBezTo>
                  <a:pt x="886739" y="285283"/>
                  <a:pt x="976199" y="121704"/>
                  <a:pt x="1107944" y="0"/>
                </a:cubicBezTo>
                <a:close/>
                <a:moveTo>
                  <a:pt x="34122" y="0"/>
                </a:moveTo>
                <a:lnTo>
                  <a:pt x="168138" y="0"/>
                </a:lnTo>
                <a:cubicBezTo>
                  <a:pt x="246034" y="226290"/>
                  <a:pt x="442624" y="399791"/>
                  <a:pt x="686676" y="451830"/>
                </a:cubicBezTo>
                <a:cubicBezTo>
                  <a:pt x="648825" y="260867"/>
                  <a:pt x="529416" y="98005"/>
                  <a:pt x="363946" y="0"/>
                </a:cubicBezTo>
                <a:lnTo>
                  <a:pt x="572655" y="0"/>
                </a:lnTo>
                <a:cubicBezTo>
                  <a:pt x="704400" y="121703"/>
                  <a:pt x="793860" y="285283"/>
                  <a:pt x="820162" y="468437"/>
                </a:cubicBezTo>
                <a:cubicBezTo>
                  <a:pt x="820330" y="468490"/>
                  <a:pt x="820499" y="468495"/>
                  <a:pt x="820668" y="468500"/>
                </a:cubicBezTo>
                <a:lnTo>
                  <a:pt x="821208" y="475137"/>
                </a:lnTo>
                <a:cubicBezTo>
                  <a:pt x="826265" y="505143"/>
                  <a:pt x="828714" y="535786"/>
                  <a:pt x="828672" y="566868"/>
                </a:cubicBezTo>
                <a:cubicBezTo>
                  <a:pt x="829984" y="572454"/>
                  <a:pt x="830043" y="578078"/>
                  <a:pt x="830043" y="583715"/>
                </a:cubicBezTo>
                <a:cubicBezTo>
                  <a:pt x="830043" y="587508"/>
                  <a:pt x="830016" y="591293"/>
                  <a:pt x="829450" y="595066"/>
                </a:cubicBezTo>
                <a:lnTo>
                  <a:pt x="828951" y="595033"/>
                </a:lnTo>
                <a:lnTo>
                  <a:pt x="828925" y="595524"/>
                </a:lnTo>
                <a:lnTo>
                  <a:pt x="811806" y="593911"/>
                </a:lnTo>
                <a:cubicBezTo>
                  <a:pt x="779432" y="593388"/>
                  <a:pt x="747552" y="590430"/>
                  <a:pt x="716380" y="584920"/>
                </a:cubicBezTo>
                <a:cubicBezTo>
                  <a:pt x="710803" y="585336"/>
                  <a:pt x="705474" y="584395"/>
                  <a:pt x="700163" y="583392"/>
                </a:cubicBezTo>
                <a:lnTo>
                  <a:pt x="700047" y="582253"/>
                </a:lnTo>
                <a:cubicBezTo>
                  <a:pt x="378172" y="529393"/>
                  <a:pt x="118900" y="299826"/>
                  <a:pt x="34122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7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b="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7950" y="4960137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05462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5238" y="0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1499616"/>
            <a:ext cx="3566160" cy="48097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91990" y="1499616"/>
            <a:ext cx="3566160" cy="4809744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287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05239" y="0"/>
            <a:ext cx="7290054" cy="149961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49961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2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8096" y="2322576"/>
            <a:ext cx="3566160" cy="3986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1990" y="1499616"/>
            <a:ext cx="356616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2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1990" y="2322576"/>
            <a:ext cx="3566160" cy="3986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6013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7114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6687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768096" y="471509"/>
            <a:ext cx="329184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822960"/>
            <a:ext cx="4258818" cy="518464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8096" y="2257506"/>
            <a:ext cx="329184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580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60138"/>
            <a:ext cx="5829300" cy="1463040"/>
          </a:xfrm>
        </p:spPr>
        <p:txBody>
          <a:bodyPr anchor="ctr">
            <a:normAutofit/>
          </a:bodyPr>
          <a:lstStyle>
            <a:lvl1pPr algn="r">
              <a:defRPr sz="4400" spc="2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9141714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57950" y="4960138"/>
            <a:ext cx="24003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6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6290132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09169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15671" y="0"/>
            <a:ext cx="7290054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8096" y="1499616"/>
            <a:ext cx="7290055" cy="4809744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8097" y="6470704"/>
            <a:ext cx="161560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01/03/2016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2200" y="6470704"/>
            <a:ext cx="4426094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r>
              <a:rPr lang="pt-BR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28000" y="6470704"/>
            <a:ext cx="73025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219075" y="241108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8758" y="0"/>
            <a:ext cx="1213919" cy="1211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43663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4400" kern="1200" cap="none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22198/contributions/2509924/" TargetMode="External"/><Relationship Id="rId4" Type="http://schemas.openxmlformats.org/officeDocument/2006/relationships/hyperlink" Target="mailto:niko.neufeld@cern.ch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chart" Target="../charts/char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lfaxdirect.com/" TargetMode="External"/><Relationship Id="rId4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broadcom.com/application/cloud_scale_network/cloud_configurator.php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4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tiff"/><Relationship Id="rId3" Type="http://schemas.openxmlformats.org/officeDocument/2006/relationships/image" Target="../media/image5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8906" y="4960137"/>
            <a:ext cx="6070600" cy="1463040"/>
          </a:xfrm>
        </p:spPr>
        <p:txBody>
          <a:bodyPr>
            <a:noAutofit/>
          </a:bodyPr>
          <a:lstStyle/>
          <a:p>
            <a:r>
              <a:rPr lang="en-US" sz="3600" dirty="0">
                <a:hlinkClick r:id="rId3"/>
              </a:rPr>
              <a:t> (quasi) real-time connectivity requirements</a:t>
            </a:r>
            <a:r>
              <a:rPr lang="en-US" sz="3600" dirty="0" smtClean="0">
                <a:solidFill>
                  <a:schemeClr val="tx1"/>
                </a:solidFill>
              </a:rPr>
              <a:t/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</a:rPr>
              <a:t>”CERN </a:t>
            </a:r>
            <a:r>
              <a:rPr lang="en-US" sz="3600" dirty="0" err="1" smtClean="0">
                <a:solidFill>
                  <a:schemeClr val="tx1"/>
                </a:solidFill>
              </a:rPr>
              <a:t>openlab</a:t>
            </a:r>
            <a:r>
              <a:rPr lang="en-US" sz="3600" dirty="0" smtClean="0">
                <a:solidFill>
                  <a:schemeClr val="tx1"/>
                </a:solidFill>
              </a:rPr>
              <a:t> workshop 23/4/17” </a:t>
            </a: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743700" y="5088473"/>
            <a:ext cx="2400300" cy="1463040"/>
          </a:xfrm>
        </p:spPr>
        <p:txBody>
          <a:bodyPr/>
          <a:lstStyle/>
          <a:p>
            <a:r>
              <a:rPr lang="en-US" dirty="0" smtClean="0"/>
              <a:t>Niko Neufeld</a:t>
            </a:r>
          </a:p>
          <a:p>
            <a:r>
              <a:rPr lang="en-US" sz="1200" i="1" dirty="0" smtClean="0">
                <a:hlinkClick r:id="rId4"/>
              </a:rPr>
              <a:t>niko.neufeld@cern.ch</a:t>
            </a:r>
            <a:endParaRPr lang="en-US" sz="1200" i="1" dirty="0" smtClean="0"/>
          </a:p>
          <a:p>
            <a:endParaRPr lang="en-US" sz="12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887453" y="4491789"/>
            <a:ext cx="267733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https://</a:t>
            </a:r>
            <a:r>
              <a:rPr lang="en-US" sz="900" dirty="0" err="1">
                <a:solidFill>
                  <a:schemeClr val="bg1"/>
                </a:solidFill>
              </a:rPr>
              <a:t>www.afinite.co.uk</a:t>
            </a:r>
            <a:r>
              <a:rPr lang="en-US" sz="900" dirty="0">
                <a:solidFill>
                  <a:schemeClr val="bg1"/>
                </a:solidFill>
              </a:rPr>
              <a:t>/media/85/</a:t>
            </a:r>
            <a:r>
              <a:rPr lang="en-US" sz="900" dirty="0" err="1">
                <a:solidFill>
                  <a:schemeClr val="bg1"/>
                </a:solidFill>
              </a:rPr>
              <a:t>Connectivity.jpg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008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Silicon photonics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405238" y="2169042"/>
            <a:ext cx="4109612" cy="3031608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cap="none" dirty="0" smtClean="0"/>
              <a:t>Challenging, but very hot topic </a:t>
            </a:r>
            <a:r>
              <a:rPr lang="en-US" cap="none" dirty="0" smtClean="0">
                <a:sym typeface="Wingdings"/>
              </a:rPr>
              <a:t> industry interest (hint, hint )</a:t>
            </a:r>
          </a:p>
          <a:p>
            <a:pPr lvl="1"/>
            <a:r>
              <a:rPr lang="en-US" cap="none" dirty="0" smtClean="0">
                <a:sym typeface="Wingdings"/>
              </a:rPr>
              <a:t>High bandwidth (10, 25 </a:t>
            </a:r>
            <a:r>
              <a:rPr lang="en-US" cap="none" dirty="0" err="1" smtClean="0">
                <a:sym typeface="Wingdings"/>
              </a:rPr>
              <a:t>Gbit</a:t>
            </a:r>
            <a:r>
              <a:rPr lang="en-US" cap="none" dirty="0" smtClean="0">
                <a:sym typeface="Wingdings"/>
              </a:rPr>
              <a:t>/s)</a:t>
            </a:r>
            <a:r>
              <a:rPr lang="mr-IN" cap="none" dirty="0" smtClean="0">
                <a:sym typeface="Wingdings"/>
              </a:rPr>
              <a:t>…</a:t>
            </a:r>
            <a:endParaRPr lang="en-US" cap="none" dirty="0" smtClean="0">
              <a:sym typeface="Wingdings"/>
            </a:endParaRPr>
          </a:p>
          <a:p>
            <a:r>
              <a:rPr lang="en-US" cap="none" dirty="0" smtClean="0">
                <a:sym typeface="Wingdings"/>
              </a:rPr>
              <a:t>Allows very tight integration, very compact, </a:t>
            </a:r>
            <a:r>
              <a:rPr lang="en-US" i="1" cap="none" dirty="0" smtClean="0">
                <a:solidFill>
                  <a:srgbClr val="FF0000"/>
                </a:solidFill>
                <a:sym typeface="Wingdings"/>
              </a:rPr>
              <a:t>dense optical transmitters directly from</a:t>
            </a:r>
            <a:r>
              <a:rPr lang="en-US" cap="none" dirty="0" smtClean="0">
                <a:sym typeface="Wingdings"/>
              </a:rPr>
              <a:t> front-end </a:t>
            </a:r>
            <a:r>
              <a:rPr lang="en-US" i="1" cap="none" dirty="0" smtClean="0">
                <a:solidFill>
                  <a:srgbClr val="FF0000"/>
                </a:solidFill>
                <a:sym typeface="Wingdings"/>
              </a:rPr>
              <a:t>ASICs</a:t>
            </a:r>
          </a:p>
          <a:p>
            <a:r>
              <a:rPr lang="en-US" cap="none" dirty="0" smtClean="0">
                <a:sym typeface="Wingdings"/>
              </a:rPr>
              <a:t>Lots of challenges:</a:t>
            </a:r>
          </a:p>
          <a:p>
            <a:pPr lvl="1"/>
            <a:r>
              <a:rPr lang="en-US" cap="none" dirty="0" smtClean="0">
                <a:sym typeface="Wingdings"/>
              </a:rPr>
              <a:t>Integration with other electronics and packaging</a:t>
            </a:r>
          </a:p>
          <a:p>
            <a:pPr lvl="1"/>
            <a:r>
              <a:rPr lang="en-US" cap="none" dirty="0" smtClean="0">
                <a:sym typeface="Wingdings"/>
              </a:rPr>
              <a:t>Radiation hardness needs to be established (some first encouraging results have been achieved)</a:t>
            </a:r>
          </a:p>
          <a:p>
            <a:endParaRPr lang="en-US" cap="none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9664" y="2296633"/>
            <a:ext cx="4748564" cy="277338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629150" y="5085233"/>
            <a:ext cx="440857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Source: S. </a:t>
            </a:r>
            <a:r>
              <a:rPr lang="en-US" sz="1050" dirty="0" err="1"/>
              <a:t>Seif</a:t>
            </a:r>
            <a:r>
              <a:rPr lang="en-US" sz="1050" dirty="0"/>
              <a:t> El Nasr-</a:t>
            </a:r>
            <a:r>
              <a:rPr lang="en-US" sz="1050" dirty="0" err="1"/>
              <a:t>Storey</a:t>
            </a:r>
            <a:r>
              <a:rPr lang="en-US" sz="1050" dirty="0"/>
              <a:t> et al. http://http://</a:t>
            </a:r>
            <a:r>
              <a:rPr lang="en-US" sz="1050" dirty="0" err="1"/>
              <a:t>cds.cern.ch</a:t>
            </a:r>
            <a:r>
              <a:rPr lang="en-US" sz="1050" dirty="0"/>
              <a:t>/record/2025925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347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Transiting to COTS</a:t>
            </a:r>
            <a:endParaRPr lang="en-US" dirty="0"/>
          </a:p>
        </p:txBody>
      </p:sp>
      <p:sp>
        <p:nvSpPr>
          <p:cNvPr id="6" name="Rectangle 101"/>
          <p:cNvSpPr>
            <a:spLocks noChangeArrowheads="1"/>
          </p:cNvSpPr>
          <p:nvPr/>
        </p:nvSpPr>
        <p:spPr bwMode="auto">
          <a:xfrm>
            <a:off x="6087495" y="3771717"/>
            <a:ext cx="2594372" cy="728663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7" name="Rectangle 102"/>
          <p:cNvSpPr>
            <a:spLocks noChangeArrowheads="1"/>
          </p:cNvSpPr>
          <p:nvPr/>
        </p:nvSpPr>
        <p:spPr bwMode="auto">
          <a:xfrm>
            <a:off x="6061301" y="3825295"/>
            <a:ext cx="2593181" cy="728663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8" name="Rectangle 103"/>
          <p:cNvSpPr>
            <a:spLocks noChangeArrowheads="1"/>
          </p:cNvSpPr>
          <p:nvPr/>
        </p:nvSpPr>
        <p:spPr bwMode="auto">
          <a:xfrm>
            <a:off x="4576592" y="3878874"/>
            <a:ext cx="1067990" cy="594122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9" name="Rectangle 104"/>
          <p:cNvSpPr>
            <a:spLocks noChangeArrowheads="1"/>
          </p:cNvSpPr>
          <p:nvPr/>
        </p:nvSpPr>
        <p:spPr bwMode="auto">
          <a:xfrm>
            <a:off x="6035107" y="3878873"/>
            <a:ext cx="2591991" cy="728663"/>
          </a:xfrm>
          <a:prstGeom prst="rect">
            <a:avLst/>
          </a:prstGeom>
          <a:solidFill>
            <a:srgbClr val="FFCC66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10" name="AutoShape 119"/>
          <p:cNvSpPr>
            <a:spLocks noChangeArrowheads="1"/>
          </p:cNvSpPr>
          <p:nvPr/>
        </p:nvSpPr>
        <p:spPr bwMode="auto">
          <a:xfrm rot="-5400000">
            <a:off x="8328251" y="4188436"/>
            <a:ext cx="228600" cy="17145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11" name="Line 121"/>
          <p:cNvSpPr>
            <a:spLocks noChangeShapeType="1"/>
          </p:cNvSpPr>
          <p:nvPr/>
        </p:nvSpPr>
        <p:spPr bwMode="auto">
          <a:xfrm>
            <a:off x="8528276" y="4274161"/>
            <a:ext cx="171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350"/>
          </a:p>
        </p:txBody>
      </p:sp>
      <p:sp>
        <p:nvSpPr>
          <p:cNvPr id="12" name="Rectangle 123"/>
          <p:cNvSpPr>
            <a:spLocks noChangeArrowheads="1"/>
          </p:cNvSpPr>
          <p:nvPr/>
        </p:nvSpPr>
        <p:spPr bwMode="auto">
          <a:xfrm>
            <a:off x="5313588" y="4013414"/>
            <a:ext cx="228600" cy="34290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13" name="Line 124"/>
          <p:cNvSpPr>
            <a:spLocks noChangeShapeType="1"/>
          </p:cNvSpPr>
          <p:nvPr/>
        </p:nvSpPr>
        <p:spPr bwMode="auto">
          <a:xfrm>
            <a:off x="5370738" y="4013414"/>
            <a:ext cx="0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350"/>
          </a:p>
        </p:txBody>
      </p:sp>
      <p:sp>
        <p:nvSpPr>
          <p:cNvPr id="14" name="Line 125"/>
          <p:cNvSpPr>
            <a:spLocks noChangeShapeType="1"/>
          </p:cNvSpPr>
          <p:nvPr/>
        </p:nvSpPr>
        <p:spPr bwMode="auto">
          <a:xfrm>
            <a:off x="5427888" y="4013414"/>
            <a:ext cx="0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350"/>
          </a:p>
        </p:txBody>
      </p:sp>
      <p:sp>
        <p:nvSpPr>
          <p:cNvPr id="15" name="Line 126"/>
          <p:cNvSpPr>
            <a:spLocks noChangeShapeType="1"/>
          </p:cNvSpPr>
          <p:nvPr/>
        </p:nvSpPr>
        <p:spPr bwMode="auto">
          <a:xfrm>
            <a:off x="5485038" y="4013414"/>
            <a:ext cx="0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350"/>
          </a:p>
        </p:txBody>
      </p:sp>
      <p:sp>
        <p:nvSpPr>
          <p:cNvPr id="16" name="Rectangle 127"/>
          <p:cNvSpPr>
            <a:spLocks noChangeArrowheads="1"/>
          </p:cNvSpPr>
          <p:nvPr/>
        </p:nvSpPr>
        <p:spPr bwMode="auto">
          <a:xfrm>
            <a:off x="4690892" y="4002698"/>
            <a:ext cx="514350" cy="3429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900" dirty="0"/>
              <a:t>Data </a:t>
            </a:r>
          </a:p>
          <a:p>
            <a:r>
              <a:rPr lang="en-US" sz="900" dirty="0"/>
              <a:t>formatting</a:t>
            </a:r>
          </a:p>
        </p:txBody>
      </p:sp>
      <p:sp>
        <p:nvSpPr>
          <p:cNvPr id="17" name="Line 128"/>
          <p:cNvSpPr>
            <a:spLocks noChangeShapeType="1"/>
          </p:cNvSpPr>
          <p:nvPr/>
        </p:nvSpPr>
        <p:spPr bwMode="auto">
          <a:xfrm flipH="1">
            <a:off x="5199288" y="4184864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350"/>
          </a:p>
        </p:txBody>
      </p:sp>
      <p:sp>
        <p:nvSpPr>
          <p:cNvPr id="18" name="Line 133"/>
          <p:cNvSpPr>
            <a:spLocks noChangeShapeType="1"/>
          </p:cNvSpPr>
          <p:nvPr/>
        </p:nvSpPr>
        <p:spPr bwMode="auto">
          <a:xfrm flipH="1">
            <a:off x="8180613" y="4264636"/>
            <a:ext cx="17145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350"/>
          </a:p>
        </p:txBody>
      </p:sp>
      <p:sp>
        <p:nvSpPr>
          <p:cNvPr id="19" name="Rectangle 134"/>
          <p:cNvSpPr>
            <a:spLocks noChangeArrowheads="1"/>
          </p:cNvSpPr>
          <p:nvPr/>
        </p:nvSpPr>
        <p:spPr bwMode="auto">
          <a:xfrm>
            <a:off x="6169648" y="3959836"/>
            <a:ext cx="189309" cy="439341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r>
              <a:rPr lang="en-US" sz="1350"/>
              <a:t>MUX</a:t>
            </a:r>
          </a:p>
        </p:txBody>
      </p:sp>
      <p:sp>
        <p:nvSpPr>
          <p:cNvPr id="20" name="Line 135"/>
          <p:cNvSpPr>
            <a:spLocks noChangeShapeType="1"/>
          </p:cNvSpPr>
          <p:nvPr/>
        </p:nvSpPr>
        <p:spPr bwMode="auto">
          <a:xfrm flipH="1">
            <a:off x="6358957" y="4068183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350"/>
          </a:p>
        </p:txBody>
      </p:sp>
      <p:sp>
        <p:nvSpPr>
          <p:cNvPr id="21" name="Line 136"/>
          <p:cNvSpPr>
            <a:spLocks noChangeShapeType="1"/>
          </p:cNvSpPr>
          <p:nvPr/>
        </p:nvSpPr>
        <p:spPr bwMode="auto">
          <a:xfrm flipH="1">
            <a:off x="5656488" y="4175339"/>
            <a:ext cx="51316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350"/>
          </a:p>
        </p:txBody>
      </p:sp>
      <p:sp>
        <p:nvSpPr>
          <p:cNvPr id="22" name="Oval 137"/>
          <p:cNvSpPr>
            <a:spLocks noChangeArrowheads="1"/>
          </p:cNvSpPr>
          <p:nvPr/>
        </p:nvSpPr>
        <p:spPr bwMode="auto">
          <a:xfrm>
            <a:off x="5914854" y="4175339"/>
            <a:ext cx="57150" cy="114300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23" name="Line 138"/>
          <p:cNvSpPr>
            <a:spLocks noChangeShapeType="1"/>
          </p:cNvSpPr>
          <p:nvPr/>
        </p:nvSpPr>
        <p:spPr bwMode="auto">
          <a:xfrm flipH="1">
            <a:off x="5656488" y="4070564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350"/>
          </a:p>
        </p:txBody>
      </p:sp>
      <p:sp>
        <p:nvSpPr>
          <p:cNvPr id="24" name="Line 139"/>
          <p:cNvSpPr>
            <a:spLocks noChangeShapeType="1"/>
          </p:cNvSpPr>
          <p:nvPr/>
        </p:nvSpPr>
        <p:spPr bwMode="auto">
          <a:xfrm flipH="1">
            <a:off x="5656488" y="4299164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350"/>
          </a:p>
        </p:txBody>
      </p:sp>
      <p:sp>
        <p:nvSpPr>
          <p:cNvPr id="25" name="Line 140"/>
          <p:cNvSpPr>
            <a:spLocks noChangeShapeType="1"/>
          </p:cNvSpPr>
          <p:nvPr/>
        </p:nvSpPr>
        <p:spPr bwMode="auto">
          <a:xfrm flipH="1">
            <a:off x="5656488" y="4413464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350"/>
          </a:p>
        </p:txBody>
      </p:sp>
      <p:sp>
        <p:nvSpPr>
          <p:cNvPr id="26" name="Line 141"/>
          <p:cNvSpPr>
            <a:spLocks noChangeShapeType="1"/>
          </p:cNvSpPr>
          <p:nvPr/>
        </p:nvSpPr>
        <p:spPr bwMode="auto">
          <a:xfrm flipH="1">
            <a:off x="5656488" y="3956264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350"/>
          </a:p>
        </p:txBody>
      </p:sp>
      <p:sp>
        <p:nvSpPr>
          <p:cNvPr id="27" name="Line 142"/>
          <p:cNvSpPr>
            <a:spLocks noChangeShapeType="1"/>
          </p:cNvSpPr>
          <p:nvPr/>
        </p:nvSpPr>
        <p:spPr bwMode="auto">
          <a:xfrm flipH="1">
            <a:off x="4462292" y="4174148"/>
            <a:ext cx="22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350"/>
          </a:p>
        </p:txBody>
      </p:sp>
      <p:sp>
        <p:nvSpPr>
          <p:cNvPr id="28" name="Text Box 143"/>
          <p:cNvSpPr txBox="1">
            <a:spLocks noChangeArrowheads="1"/>
          </p:cNvSpPr>
          <p:nvPr/>
        </p:nvSpPr>
        <p:spPr bwMode="auto">
          <a:xfrm>
            <a:off x="3938314" y="4334287"/>
            <a:ext cx="517642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350" dirty="0"/>
              <a:t>DAQ</a:t>
            </a:r>
          </a:p>
        </p:txBody>
      </p:sp>
      <p:sp>
        <p:nvSpPr>
          <p:cNvPr id="29" name="Line 144"/>
          <p:cNvSpPr>
            <a:spLocks noChangeShapeType="1"/>
          </p:cNvSpPr>
          <p:nvPr/>
        </p:nvSpPr>
        <p:spPr bwMode="auto">
          <a:xfrm>
            <a:off x="5845798" y="3797911"/>
            <a:ext cx="0" cy="837010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0" name="Rectangle 151"/>
          <p:cNvSpPr>
            <a:spLocks noChangeArrowheads="1"/>
          </p:cNvSpPr>
          <p:nvPr/>
        </p:nvSpPr>
        <p:spPr bwMode="auto">
          <a:xfrm>
            <a:off x="7492432" y="4094377"/>
            <a:ext cx="685800" cy="342900"/>
          </a:xfrm>
          <a:prstGeom prst="rect">
            <a:avLst/>
          </a:prstGeom>
          <a:solidFill>
            <a:srgbClr val="CC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900"/>
              <a:t>Zero-</a:t>
            </a:r>
          </a:p>
          <a:p>
            <a:r>
              <a:rPr lang="en-US" sz="900"/>
              <a:t>suppression</a:t>
            </a:r>
          </a:p>
        </p:txBody>
      </p:sp>
      <p:sp>
        <p:nvSpPr>
          <p:cNvPr id="31" name="Rectangle 152"/>
          <p:cNvSpPr>
            <a:spLocks noChangeArrowheads="1"/>
          </p:cNvSpPr>
          <p:nvPr/>
        </p:nvSpPr>
        <p:spPr bwMode="auto">
          <a:xfrm>
            <a:off x="6863782" y="4094377"/>
            <a:ext cx="514350" cy="342900"/>
          </a:xfrm>
          <a:prstGeom prst="rect">
            <a:avLst/>
          </a:prstGeom>
          <a:solidFill>
            <a:srgbClr val="66CC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en-US" sz="900" dirty="0"/>
              <a:t>Data </a:t>
            </a:r>
          </a:p>
          <a:p>
            <a:r>
              <a:rPr lang="en-US" sz="900" dirty="0"/>
              <a:t>formatting</a:t>
            </a:r>
          </a:p>
        </p:txBody>
      </p:sp>
      <p:sp>
        <p:nvSpPr>
          <p:cNvPr id="32" name="Line 153"/>
          <p:cNvSpPr>
            <a:spLocks noChangeShapeType="1"/>
          </p:cNvSpPr>
          <p:nvPr/>
        </p:nvSpPr>
        <p:spPr bwMode="auto">
          <a:xfrm flipH="1">
            <a:off x="7378132" y="4265827"/>
            <a:ext cx="1143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sz="1350"/>
          </a:p>
        </p:txBody>
      </p:sp>
      <p:sp>
        <p:nvSpPr>
          <p:cNvPr id="33" name="Line 154"/>
          <p:cNvSpPr>
            <a:spLocks noChangeShapeType="1"/>
          </p:cNvSpPr>
          <p:nvPr/>
        </p:nvSpPr>
        <p:spPr bwMode="auto">
          <a:xfrm flipH="1">
            <a:off x="6358957" y="4257492"/>
            <a:ext cx="1619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4" name="Rectangle 155"/>
          <p:cNvSpPr>
            <a:spLocks noChangeArrowheads="1"/>
          </p:cNvSpPr>
          <p:nvPr/>
        </p:nvSpPr>
        <p:spPr bwMode="auto">
          <a:xfrm>
            <a:off x="6520882" y="4094377"/>
            <a:ext cx="228600" cy="342900"/>
          </a:xfrm>
          <a:prstGeom prst="rect">
            <a:avLst/>
          </a:prstGeom>
          <a:solidFill>
            <a:srgbClr val="FFCCCC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sp>
        <p:nvSpPr>
          <p:cNvPr id="35" name="Line 156"/>
          <p:cNvSpPr>
            <a:spLocks noChangeShapeType="1"/>
          </p:cNvSpPr>
          <p:nvPr/>
        </p:nvSpPr>
        <p:spPr bwMode="auto">
          <a:xfrm>
            <a:off x="6578032" y="4094377"/>
            <a:ext cx="0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350"/>
          </a:p>
        </p:txBody>
      </p:sp>
      <p:sp>
        <p:nvSpPr>
          <p:cNvPr id="36" name="Line 157"/>
          <p:cNvSpPr>
            <a:spLocks noChangeShapeType="1"/>
          </p:cNvSpPr>
          <p:nvPr/>
        </p:nvSpPr>
        <p:spPr bwMode="auto">
          <a:xfrm>
            <a:off x="6635182" y="4094377"/>
            <a:ext cx="0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350"/>
          </a:p>
        </p:txBody>
      </p:sp>
      <p:sp>
        <p:nvSpPr>
          <p:cNvPr id="37" name="Line 158"/>
          <p:cNvSpPr>
            <a:spLocks noChangeShapeType="1"/>
          </p:cNvSpPr>
          <p:nvPr/>
        </p:nvSpPr>
        <p:spPr bwMode="auto">
          <a:xfrm>
            <a:off x="6692332" y="4094377"/>
            <a:ext cx="0" cy="342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 sz="1350"/>
          </a:p>
        </p:txBody>
      </p:sp>
      <p:sp>
        <p:nvSpPr>
          <p:cNvPr id="38" name="Line 159"/>
          <p:cNvSpPr>
            <a:spLocks noChangeShapeType="1"/>
          </p:cNvSpPr>
          <p:nvPr/>
        </p:nvSpPr>
        <p:spPr bwMode="auto">
          <a:xfrm flipH="1">
            <a:off x="6736386" y="4257492"/>
            <a:ext cx="13573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1350"/>
          </a:p>
        </p:txBody>
      </p:sp>
      <p:grpSp>
        <p:nvGrpSpPr>
          <p:cNvPr id="39" name="Group 160"/>
          <p:cNvGrpSpPr>
            <a:grpSpLocks/>
          </p:cNvGrpSpPr>
          <p:nvPr/>
        </p:nvGrpSpPr>
        <p:grpSpPr bwMode="auto">
          <a:xfrm>
            <a:off x="7141474" y="4709570"/>
            <a:ext cx="228600" cy="228600"/>
            <a:chOff x="528" y="3120"/>
            <a:chExt cx="432" cy="288"/>
          </a:xfrm>
        </p:grpSpPr>
        <p:sp>
          <p:nvSpPr>
            <p:cNvPr id="40" name="Rectangle 161"/>
            <p:cNvSpPr>
              <a:spLocks noChangeArrowheads="1"/>
            </p:cNvSpPr>
            <p:nvPr/>
          </p:nvSpPr>
          <p:spPr bwMode="auto">
            <a:xfrm>
              <a:off x="528" y="3120"/>
              <a:ext cx="432" cy="288"/>
            </a:xfrm>
            <a:prstGeom prst="rect">
              <a:avLst/>
            </a:prstGeom>
            <a:solidFill>
              <a:srgbClr val="FFFF9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350"/>
            </a:p>
          </p:txBody>
        </p:sp>
        <p:sp>
          <p:nvSpPr>
            <p:cNvPr id="41" name="Line 162"/>
            <p:cNvSpPr>
              <a:spLocks noChangeShapeType="1"/>
            </p:cNvSpPr>
            <p:nvPr/>
          </p:nvSpPr>
          <p:spPr bwMode="auto">
            <a:xfrm>
              <a:off x="576" y="312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42" name="Line 163"/>
            <p:cNvSpPr>
              <a:spLocks noChangeShapeType="1"/>
            </p:cNvSpPr>
            <p:nvPr/>
          </p:nvSpPr>
          <p:spPr bwMode="auto">
            <a:xfrm>
              <a:off x="624" y="312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43" name="Line 164"/>
            <p:cNvSpPr>
              <a:spLocks noChangeShapeType="1"/>
            </p:cNvSpPr>
            <p:nvPr/>
          </p:nvSpPr>
          <p:spPr bwMode="auto">
            <a:xfrm>
              <a:off x="672" y="312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44" name="Line 165"/>
            <p:cNvSpPr>
              <a:spLocks noChangeShapeType="1"/>
            </p:cNvSpPr>
            <p:nvPr/>
          </p:nvSpPr>
          <p:spPr bwMode="auto">
            <a:xfrm>
              <a:off x="720" y="312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45" name="Line 166"/>
            <p:cNvSpPr>
              <a:spLocks noChangeShapeType="1"/>
            </p:cNvSpPr>
            <p:nvPr/>
          </p:nvSpPr>
          <p:spPr bwMode="auto">
            <a:xfrm>
              <a:off x="768" y="312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46" name="Line 167"/>
            <p:cNvSpPr>
              <a:spLocks noChangeShapeType="1"/>
            </p:cNvSpPr>
            <p:nvPr/>
          </p:nvSpPr>
          <p:spPr bwMode="auto">
            <a:xfrm>
              <a:off x="816" y="312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47" name="Line 168"/>
            <p:cNvSpPr>
              <a:spLocks noChangeShapeType="1"/>
            </p:cNvSpPr>
            <p:nvPr/>
          </p:nvSpPr>
          <p:spPr bwMode="auto">
            <a:xfrm>
              <a:off x="864" y="312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350"/>
            </a:p>
          </p:txBody>
        </p:sp>
        <p:sp>
          <p:nvSpPr>
            <p:cNvPr id="48" name="Line 169"/>
            <p:cNvSpPr>
              <a:spLocks noChangeShapeType="1"/>
            </p:cNvSpPr>
            <p:nvPr/>
          </p:nvSpPr>
          <p:spPr bwMode="auto">
            <a:xfrm>
              <a:off x="912" y="3120"/>
              <a:ext cx="0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350"/>
            </a:p>
          </p:txBody>
        </p:sp>
      </p:grpSp>
      <p:grpSp>
        <p:nvGrpSpPr>
          <p:cNvPr id="49" name="Group 170"/>
          <p:cNvGrpSpPr>
            <a:grpSpLocks/>
          </p:cNvGrpSpPr>
          <p:nvPr/>
        </p:nvGrpSpPr>
        <p:grpSpPr bwMode="auto">
          <a:xfrm>
            <a:off x="7140348" y="4995320"/>
            <a:ext cx="114300" cy="228600"/>
            <a:chOff x="624" y="3168"/>
            <a:chExt cx="192" cy="288"/>
          </a:xfrm>
        </p:grpSpPr>
        <p:sp>
          <p:nvSpPr>
            <p:cNvPr id="50" name="Rectangle 171"/>
            <p:cNvSpPr>
              <a:spLocks noChangeArrowheads="1"/>
            </p:cNvSpPr>
            <p:nvPr/>
          </p:nvSpPr>
          <p:spPr bwMode="auto">
            <a:xfrm>
              <a:off x="624" y="3168"/>
              <a:ext cx="192" cy="288"/>
            </a:xfrm>
            <a:prstGeom prst="rect">
              <a:avLst/>
            </a:prstGeom>
            <a:solidFill>
              <a:srgbClr val="FFCC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 sz="1200"/>
            </a:p>
          </p:txBody>
        </p:sp>
        <p:sp>
          <p:nvSpPr>
            <p:cNvPr id="51" name="Line 172"/>
            <p:cNvSpPr>
              <a:spLocks noChangeShapeType="1"/>
            </p:cNvSpPr>
            <p:nvPr/>
          </p:nvSpPr>
          <p:spPr bwMode="auto">
            <a:xfrm>
              <a:off x="672" y="3168"/>
              <a:ext cx="1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52" name="Line 173"/>
            <p:cNvSpPr>
              <a:spLocks noChangeShapeType="1"/>
            </p:cNvSpPr>
            <p:nvPr/>
          </p:nvSpPr>
          <p:spPr bwMode="auto">
            <a:xfrm>
              <a:off x="720" y="3168"/>
              <a:ext cx="1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200"/>
            </a:p>
          </p:txBody>
        </p:sp>
        <p:sp>
          <p:nvSpPr>
            <p:cNvPr id="53" name="Line 174"/>
            <p:cNvSpPr>
              <a:spLocks noChangeShapeType="1"/>
            </p:cNvSpPr>
            <p:nvPr/>
          </p:nvSpPr>
          <p:spPr bwMode="auto">
            <a:xfrm>
              <a:off x="768" y="3168"/>
              <a:ext cx="1" cy="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1200"/>
            </a:p>
          </p:txBody>
        </p:sp>
      </p:grpSp>
      <p:sp>
        <p:nvSpPr>
          <p:cNvPr id="54" name="Text Box 175"/>
          <p:cNvSpPr txBox="1">
            <a:spLocks noChangeArrowheads="1"/>
          </p:cNvSpPr>
          <p:nvPr/>
        </p:nvSpPr>
        <p:spPr bwMode="auto">
          <a:xfrm>
            <a:off x="7418076" y="4608462"/>
            <a:ext cx="1337626" cy="415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l"/>
            <a:r>
              <a:rPr lang="en-US" sz="1050"/>
              <a:t>Data buffering </a:t>
            </a:r>
          </a:p>
          <a:p>
            <a:pPr algn="l"/>
            <a:r>
              <a:rPr lang="en-US" sz="1050"/>
              <a:t>during trigger</a:t>
            </a:r>
          </a:p>
        </p:txBody>
      </p:sp>
      <p:sp>
        <p:nvSpPr>
          <p:cNvPr id="55" name="Text Box 176"/>
          <p:cNvSpPr txBox="1">
            <a:spLocks noChangeArrowheads="1"/>
          </p:cNvSpPr>
          <p:nvPr/>
        </p:nvSpPr>
        <p:spPr bwMode="auto">
          <a:xfrm>
            <a:off x="7242742" y="4977473"/>
            <a:ext cx="1475276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200" err="1"/>
              <a:t>Derandomizer</a:t>
            </a:r>
            <a:r>
              <a:rPr lang="en-US" sz="1200" dirty="0"/>
              <a:t> buffer</a:t>
            </a:r>
          </a:p>
        </p:txBody>
      </p:sp>
      <p:sp>
        <p:nvSpPr>
          <p:cNvPr id="56" name="Text Box 52"/>
          <p:cNvSpPr txBox="1">
            <a:spLocks noChangeArrowheads="1"/>
          </p:cNvSpPr>
          <p:nvPr/>
        </p:nvSpPr>
        <p:spPr bwMode="auto">
          <a:xfrm>
            <a:off x="6889469" y="3405175"/>
            <a:ext cx="1024639" cy="3000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" dirty="0"/>
              <a:t>On-detector</a:t>
            </a:r>
          </a:p>
        </p:txBody>
      </p:sp>
      <p:sp>
        <p:nvSpPr>
          <p:cNvPr id="57" name="Text Box 53"/>
          <p:cNvSpPr txBox="1">
            <a:spLocks noChangeArrowheads="1"/>
          </p:cNvSpPr>
          <p:nvPr/>
        </p:nvSpPr>
        <p:spPr bwMode="auto">
          <a:xfrm>
            <a:off x="4595134" y="3486138"/>
            <a:ext cx="1064715" cy="30008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350"/>
              <a:t>Off-detector</a:t>
            </a:r>
          </a:p>
        </p:txBody>
      </p:sp>
      <p:sp>
        <p:nvSpPr>
          <p:cNvPr id="58" name="Rectangle 57"/>
          <p:cNvSpPr/>
          <p:nvPr/>
        </p:nvSpPr>
        <p:spPr>
          <a:xfrm>
            <a:off x="4548509" y="2797682"/>
            <a:ext cx="4344468" cy="1825908"/>
          </a:xfrm>
          <a:prstGeom prst="rect">
            <a:avLst/>
          </a:prstGeom>
          <a:solidFill>
            <a:srgbClr val="00B05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59" name="TextBox 58"/>
          <p:cNvSpPr txBox="1"/>
          <p:nvPr/>
        </p:nvSpPr>
        <p:spPr>
          <a:xfrm>
            <a:off x="5542188" y="2883142"/>
            <a:ext cx="141231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/>
              <a:t>Custom Electronics</a:t>
            </a:r>
          </a:p>
        </p:txBody>
      </p:sp>
      <p:sp>
        <p:nvSpPr>
          <p:cNvPr id="60" name="Rectangle 59"/>
          <p:cNvSpPr/>
          <p:nvPr/>
        </p:nvSpPr>
        <p:spPr>
          <a:xfrm>
            <a:off x="125186" y="2809013"/>
            <a:ext cx="3741954" cy="1825908"/>
          </a:xfrm>
          <a:prstGeom prst="rect">
            <a:avLst/>
          </a:prstGeom>
          <a:solidFill>
            <a:srgbClr val="FFC000">
              <a:alpha val="18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61" name="TextBox 60"/>
          <p:cNvSpPr txBox="1"/>
          <p:nvPr/>
        </p:nvSpPr>
        <p:spPr>
          <a:xfrm>
            <a:off x="1421626" y="2883142"/>
            <a:ext cx="183755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Commercial of the Shelf</a:t>
            </a:r>
          </a:p>
        </p:txBody>
      </p:sp>
      <p:sp>
        <p:nvSpPr>
          <p:cNvPr id="62" name="Rectangle 61"/>
          <p:cNvSpPr/>
          <p:nvPr/>
        </p:nvSpPr>
        <p:spPr>
          <a:xfrm>
            <a:off x="3325092" y="3287736"/>
            <a:ext cx="477982" cy="1266222"/>
          </a:xfrm>
          <a:prstGeom prst="rect">
            <a:avLst/>
          </a:prstGeom>
          <a:solidFill>
            <a:schemeClr val="accent2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Switching network</a:t>
            </a:r>
          </a:p>
        </p:txBody>
      </p:sp>
      <p:grpSp>
        <p:nvGrpSpPr>
          <p:cNvPr id="69" name="Group 68"/>
          <p:cNvGrpSpPr/>
          <p:nvPr/>
        </p:nvGrpSpPr>
        <p:grpSpPr>
          <a:xfrm>
            <a:off x="1027942" y="3236585"/>
            <a:ext cx="893618" cy="1070264"/>
            <a:chOff x="1704109" y="6622473"/>
            <a:chExt cx="1191491" cy="1427018"/>
          </a:xfrm>
        </p:grpSpPr>
        <p:sp>
          <p:nvSpPr>
            <p:cNvPr id="63" name="Rectangle 62"/>
            <p:cNvSpPr/>
            <p:nvPr/>
          </p:nvSpPr>
          <p:spPr>
            <a:xfrm>
              <a:off x="1704109" y="6622473"/>
              <a:ext cx="429491" cy="6650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856509" y="6774873"/>
              <a:ext cx="429491" cy="6650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2008909" y="6927273"/>
              <a:ext cx="429491" cy="6650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2161309" y="7079673"/>
              <a:ext cx="429491" cy="6650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2313709" y="7232073"/>
              <a:ext cx="429491" cy="6650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2466109" y="7384473"/>
              <a:ext cx="429491" cy="6650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483178" y="3236585"/>
            <a:ext cx="893618" cy="1070264"/>
            <a:chOff x="1704109" y="6622473"/>
            <a:chExt cx="1191491" cy="1427018"/>
          </a:xfrm>
        </p:grpSpPr>
        <p:sp>
          <p:nvSpPr>
            <p:cNvPr id="71" name="Rectangle 70"/>
            <p:cNvSpPr/>
            <p:nvPr/>
          </p:nvSpPr>
          <p:spPr>
            <a:xfrm>
              <a:off x="1704109" y="6622473"/>
              <a:ext cx="429491" cy="6650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1856509" y="6774873"/>
              <a:ext cx="429491" cy="6650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2008909" y="6927273"/>
              <a:ext cx="429491" cy="6650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4" name="Rectangle 73"/>
            <p:cNvSpPr/>
            <p:nvPr/>
          </p:nvSpPr>
          <p:spPr>
            <a:xfrm>
              <a:off x="2161309" y="7079673"/>
              <a:ext cx="429491" cy="6650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2313709" y="7232073"/>
              <a:ext cx="429491" cy="6650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2466109" y="7384473"/>
              <a:ext cx="429491" cy="6650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grpSp>
        <p:nvGrpSpPr>
          <p:cNvPr id="77" name="Group 76"/>
          <p:cNvGrpSpPr/>
          <p:nvPr/>
        </p:nvGrpSpPr>
        <p:grpSpPr>
          <a:xfrm>
            <a:off x="1681425" y="3236585"/>
            <a:ext cx="893618" cy="1070264"/>
            <a:chOff x="1704109" y="6622473"/>
            <a:chExt cx="1191491" cy="1427018"/>
          </a:xfrm>
        </p:grpSpPr>
        <p:sp>
          <p:nvSpPr>
            <p:cNvPr id="78" name="Rectangle 77"/>
            <p:cNvSpPr/>
            <p:nvPr/>
          </p:nvSpPr>
          <p:spPr>
            <a:xfrm>
              <a:off x="1704109" y="6622473"/>
              <a:ext cx="429491" cy="6650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1856509" y="6774873"/>
              <a:ext cx="429491" cy="6650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2008909" y="6927273"/>
              <a:ext cx="429491" cy="6650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2161309" y="7079673"/>
              <a:ext cx="429491" cy="6650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2313709" y="7232073"/>
              <a:ext cx="429491" cy="6650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2466109" y="7384473"/>
              <a:ext cx="429491" cy="66501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cxnSp>
        <p:nvCxnSpPr>
          <p:cNvPr id="85" name="Straight Arrow Connector 84"/>
          <p:cNvCxnSpPr/>
          <p:nvPr/>
        </p:nvCxnSpPr>
        <p:spPr>
          <a:xfrm flipH="1">
            <a:off x="2643721" y="3569148"/>
            <a:ext cx="712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flipH="1">
            <a:off x="2643721" y="3683448"/>
            <a:ext cx="712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flipH="1">
            <a:off x="2643721" y="3797748"/>
            <a:ext cx="712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/>
          <p:nvPr/>
        </p:nvCxnSpPr>
        <p:spPr>
          <a:xfrm flipH="1">
            <a:off x="2643721" y="3912048"/>
            <a:ext cx="712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Arrow Connector 88"/>
          <p:cNvCxnSpPr/>
          <p:nvPr/>
        </p:nvCxnSpPr>
        <p:spPr>
          <a:xfrm flipH="1">
            <a:off x="2643721" y="4026348"/>
            <a:ext cx="712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Arrow Connector 89"/>
          <p:cNvCxnSpPr/>
          <p:nvPr/>
        </p:nvCxnSpPr>
        <p:spPr>
          <a:xfrm flipH="1">
            <a:off x="2643721" y="4140648"/>
            <a:ext cx="712538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Box 90"/>
          <p:cNvSpPr txBox="1"/>
          <p:nvPr/>
        </p:nvSpPr>
        <p:spPr>
          <a:xfrm>
            <a:off x="2685644" y="4962966"/>
            <a:ext cx="1806648" cy="5078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350" dirty="0"/>
              <a:t>Optional</a:t>
            </a:r>
            <a:r>
              <a:rPr lang="en-US" sz="1350"/>
              <a:t>, if </a:t>
            </a:r>
            <a:br>
              <a:rPr lang="en-US" sz="1350"/>
            </a:br>
            <a:r>
              <a:rPr lang="en-US" sz="1350"/>
              <a:t>event-building </a:t>
            </a:r>
            <a:r>
              <a:rPr lang="en-US" sz="1350" dirty="0"/>
              <a:t>required</a:t>
            </a:r>
          </a:p>
        </p:txBody>
      </p:sp>
      <p:sp>
        <p:nvSpPr>
          <p:cNvPr id="92" name="TextBox 91"/>
          <p:cNvSpPr txBox="1"/>
          <p:nvPr/>
        </p:nvSpPr>
        <p:spPr>
          <a:xfrm>
            <a:off x="986396" y="3686950"/>
            <a:ext cx="152131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/>
              <a:t>Processing Elements</a:t>
            </a:r>
          </a:p>
        </p:txBody>
      </p:sp>
      <p:cxnSp>
        <p:nvCxnSpPr>
          <p:cNvPr id="94" name="Straight Connector 93"/>
          <p:cNvCxnSpPr>
            <a:stCxn id="91" idx="0"/>
            <a:endCxn id="62" idx="2"/>
          </p:cNvCxnSpPr>
          <p:nvPr/>
        </p:nvCxnSpPr>
        <p:spPr>
          <a:xfrm flipH="1" flipV="1">
            <a:off x="3564083" y="4553958"/>
            <a:ext cx="24885" cy="409008"/>
          </a:xfrm>
          <a:prstGeom prst="line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TextBox 98"/>
          <p:cNvSpPr txBox="1"/>
          <p:nvPr/>
        </p:nvSpPr>
        <p:spPr>
          <a:xfrm>
            <a:off x="3803074" y="2405495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/>
          </a:p>
        </p:txBody>
      </p:sp>
      <p:sp>
        <p:nvSpPr>
          <p:cNvPr id="3" name="Rectangle 2"/>
          <p:cNvSpPr/>
          <p:nvPr/>
        </p:nvSpPr>
        <p:spPr>
          <a:xfrm>
            <a:off x="3969904" y="3021641"/>
            <a:ext cx="479292" cy="1334673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350" dirty="0">
                <a:solidFill>
                  <a:schemeClr val="tx1"/>
                </a:solidFill>
              </a:rPr>
              <a:t>Transition   module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198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Transitioning to COTS </a:t>
            </a:r>
            <a:br>
              <a:rPr lang="en-US" dirty="0" smtClean="0"/>
            </a:br>
            <a:r>
              <a:rPr lang="en-US" dirty="0" smtClean="0"/>
              <a:t>using PCIe and an (intel) FPGA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4294967295"/>
          </p:nvPr>
        </p:nvSpPr>
        <p:spPr>
          <a:xfrm>
            <a:off x="685330" y="1977656"/>
            <a:ext cx="3829520" cy="3222994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Today transitioning to COTS </a:t>
            </a:r>
            <a:r>
              <a:rPr lang="en-US" sz="1600" i="1" dirty="0" smtClean="0">
                <a:solidFill>
                  <a:srgbClr val="FF0000"/>
                </a:solidFill>
              </a:rPr>
              <a:t>means PCIe </a:t>
            </a:r>
            <a:r>
              <a:rPr lang="en-US" sz="1600" i="1" dirty="0">
                <a:solidFill>
                  <a:srgbClr val="FF0000"/>
                </a:solidFill>
              </a:rPr>
              <a:t>or </a:t>
            </a:r>
            <a:r>
              <a:rPr lang="en-US" sz="1600" i="1" dirty="0" smtClean="0">
                <a:solidFill>
                  <a:srgbClr val="FF0000"/>
                </a:solidFill>
              </a:rPr>
              <a:t>Ethernet</a:t>
            </a:r>
            <a:endParaRPr lang="en-US" sz="1600" i="1" dirty="0">
              <a:solidFill>
                <a:srgbClr val="FF0000"/>
              </a:solidFill>
            </a:endParaRPr>
          </a:p>
          <a:p>
            <a:r>
              <a:rPr lang="en-US" sz="1800" dirty="0" smtClean="0"/>
              <a:t>Example: PCIe40, developed by CPP Marseille</a:t>
            </a:r>
          </a:p>
          <a:p>
            <a:r>
              <a:rPr lang="en-US" sz="1800" dirty="0" smtClean="0"/>
              <a:t>Will be used by ALICE and LHCb for LHC run-3</a:t>
            </a:r>
          </a:p>
          <a:p>
            <a:r>
              <a:rPr lang="en-US" sz="1800" dirty="0" smtClean="0"/>
              <a:t>48 bi-directional links</a:t>
            </a:r>
          </a:p>
          <a:p>
            <a:pPr lvl="1"/>
            <a:r>
              <a:rPr lang="en-US" sz="1400" dirty="0" smtClean="0"/>
              <a:t>up to 10 </a:t>
            </a:r>
            <a:r>
              <a:rPr lang="en-US" sz="1400" dirty="0" err="1" smtClean="0"/>
              <a:t>gbit</a:t>
            </a:r>
            <a:r>
              <a:rPr lang="en-US" sz="1400" dirty="0" smtClean="0"/>
              <a:t>/s</a:t>
            </a:r>
          </a:p>
          <a:p>
            <a:pPr lvl="1"/>
            <a:r>
              <a:rPr lang="en-US" sz="1400" dirty="0" smtClean="0"/>
              <a:t>Free choice of protocol (ex. </a:t>
            </a:r>
            <a:r>
              <a:rPr lang="en-US" sz="1400" dirty="0" err="1" smtClean="0"/>
              <a:t>Gbt</a:t>
            </a:r>
            <a:r>
              <a:rPr lang="en-US" sz="1400" dirty="0" smtClean="0"/>
              <a:t>, </a:t>
            </a:r>
            <a:r>
              <a:rPr lang="en-US" sz="1400" dirty="0" err="1" smtClean="0"/>
              <a:t>ethernet</a:t>
            </a:r>
            <a:r>
              <a:rPr lang="en-US" sz="1400" dirty="0" smtClean="0"/>
              <a:t> </a:t>
            </a:r>
            <a:r>
              <a:rPr lang="en-US" sz="1400" dirty="0" err="1" smtClean="0"/>
              <a:t>etc</a:t>
            </a:r>
            <a:r>
              <a:rPr lang="mr-IN" sz="1400" dirty="0" smtClean="0"/>
              <a:t>…</a:t>
            </a:r>
            <a:endParaRPr lang="en-US" sz="1400" dirty="0"/>
          </a:p>
          <a:p>
            <a:pPr lvl="1"/>
            <a:r>
              <a:rPr lang="en-US" sz="1400" dirty="0" smtClean="0"/>
              <a:t>Multimode </a:t>
            </a:r>
            <a:r>
              <a:rPr lang="en-US" sz="1400" dirty="0" err="1" smtClean="0"/>
              <a:t>fibre</a:t>
            </a:r>
            <a:r>
              <a:rPr lang="en-US" sz="1400" dirty="0" smtClean="0"/>
              <a:t> 850 nm</a:t>
            </a:r>
          </a:p>
          <a:p>
            <a:r>
              <a:rPr lang="en-US" sz="1800" dirty="0" smtClean="0"/>
              <a:t>Can bring up to 110 </a:t>
            </a:r>
            <a:r>
              <a:rPr lang="en-US" sz="1800" dirty="0"/>
              <a:t>G</a:t>
            </a:r>
            <a:r>
              <a:rPr lang="en-US" sz="1800" dirty="0" smtClean="0"/>
              <a:t>bit/ into a PC over PCIe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2277" y="2455921"/>
            <a:ext cx="3829050" cy="160026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2522" y="4151166"/>
            <a:ext cx="3818805" cy="1503348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330" y="5962489"/>
            <a:ext cx="7683194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dirty="0"/>
              <a:t>H</a:t>
            </a:r>
            <a:r>
              <a:rPr lang="en-US" dirty="0" smtClean="0"/>
              <a:t>igh-port density, cost-effective solution </a:t>
            </a:r>
            <a:r>
              <a:rPr lang="mr-IN" dirty="0" smtClean="0"/>
              <a:t>–</a:t>
            </a:r>
            <a:r>
              <a:rPr lang="en-US" dirty="0" smtClean="0"/>
              <a:t> more integration possible? CPU/FPGA?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708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8750" y="1029892"/>
            <a:ext cx="6286500" cy="423193"/>
          </a:xfrm>
        </p:spPr>
        <p:txBody>
          <a:bodyPr>
            <a:normAutofit fontScale="90000"/>
          </a:bodyPr>
          <a:lstStyle/>
          <a:p>
            <a:r>
              <a:rPr lang="en-US" sz="3000" dirty="0">
                <a:latin typeface="Calibri" charset="0"/>
                <a:ea typeface="Calibri" charset="0"/>
                <a:cs typeface="Calibri" charset="0"/>
              </a:rPr>
              <a:t>Event-building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7522369" y="5643559"/>
            <a:ext cx="376238" cy="194072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B24AF377-3FB9-47A3-97B4-ECD8F8073FBE}" type="slidenum">
              <a:rPr lang="en-US" smtClean="0">
                <a:latin typeface="Calibri" charset="0"/>
                <a:ea typeface="Calibri" charset="0"/>
                <a:cs typeface="Calibri" charset="0"/>
              </a:rPr>
              <a:pPr>
                <a:defRPr/>
              </a:pPr>
              <a:t>13</a:t>
            </a:fld>
            <a:endParaRPr lang="en-US" dirty="0"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960104" y="1821489"/>
            <a:ext cx="2646294" cy="540060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rgbClr val="BFBF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  <a:latin typeface="Calibri" charset="0"/>
                <a:ea typeface="Calibri" charset="0"/>
                <a:cs typeface="Calibri" charset="0"/>
              </a:rPr>
              <a:t>Detector</a:t>
            </a:r>
          </a:p>
        </p:txBody>
      </p:sp>
      <p:sp>
        <p:nvSpPr>
          <p:cNvPr id="9" name="Rounded Rectangle 8"/>
          <p:cNvSpPr/>
          <p:nvPr/>
        </p:nvSpPr>
        <p:spPr>
          <a:xfrm>
            <a:off x="960104" y="2631579"/>
            <a:ext cx="324036" cy="324036"/>
          </a:xfrm>
          <a:prstGeom prst="roundRect">
            <a:avLst/>
          </a:prstGeom>
          <a:solidFill>
            <a:srgbClr val="BFBFBF"/>
          </a:solidFill>
          <a:ln>
            <a:solidFill>
              <a:srgbClr val="BFBF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/>
            <a:endParaRPr lang="en-US" sz="135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1291856" y="2631579"/>
            <a:ext cx="324036" cy="324036"/>
          </a:xfrm>
          <a:prstGeom prst="roundRect">
            <a:avLst/>
          </a:prstGeom>
          <a:solidFill>
            <a:srgbClr val="BFBFBF"/>
          </a:solidFill>
          <a:ln>
            <a:solidFill>
              <a:srgbClr val="BFBF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/>
            <a:endParaRPr lang="en-US" sz="135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1" name="Rounded Rectangle 10"/>
          <p:cNvSpPr/>
          <p:nvPr/>
        </p:nvSpPr>
        <p:spPr>
          <a:xfrm>
            <a:off x="1623607" y="2631579"/>
            <a:ext cx="324036" cy="324036"/>
          </a:xfrm>
          <a:prstGeom prst="roundRect">
            <a:avLst/>
          </a:prstGeom>
          <a:solidFill>
            <a:srgbClr val="BFBFBF"/>
          </a:solidFill>
          <a:ln>
            <a:solidFill>
              <a:srgbClr val="BFBF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/>
            <a:endParaRPr lang="en-US" sz="135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1955358" y="2631579"/>
            <a:ext cx="324036" cy="324036"/>
          </a:xfrm>
          <a:prstGeom prst="roundRect">
            <a:avLst/>
          </a:prstGeom>
          <a:solidFill>
            <a:srgbClr val="BFBFBF"/>
          </a:solidFill>
          <a:ln>
            <a:solidFill>
              <a:srgbClr val="BFBF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/>
            <a:endParaRPr lang="en-US" sz="135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" name="Rounded Rectangle 12"/>
          <p:cNvSpPr/>
          <p:nvPr/>
        </p:nvSpPr>
        <p:spPr>
          <a:xfrm>
            <a:off x="2287109" y="2631579"/>
            <a:ext cx="324036" cy="324036"/>
          </a:xfrm>
          <a:prstGeom prst="roundRect">
            <a:avLst/>
          </a:prstGeom>
          <a:solidFill>
            <a:srgbClr val="BFBFBF"/>
          </a:solidFill>
          <a:ln>
            <a:solidFill>
              <a:srgbClr val="BFBF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/>
            <a:endParaRPr lang="en-US" sz="135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4" name="Rounded Rectangle 13"/>
          <p:cNvSpPr/>
          <p:nvPr/>
        </p:nvSpPr>
        <p:spPr>
          <a:xfrm>
            <a:off x="2618861" y="2631579"/>
            <a:ext cx="324036" cy="324036"/>
          </a:xfrm>
          <a:prstGeom prst="roundRect">
            <a:avLst/>
          </a:prstGeom>
          <a:solidFill>
            <a:srgbClr val="BFBFBF"/>
          </a:solidFill>
          <a:ln>
            <a:solidFill>
              <a:srgbClr val="BFBF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/>
            <a:endParaRPr lang="en-US" sz="135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2950612" y="2631579"/>
            <a:ext cx="324036" cy="324036"/>
          </a:xfrm>
          <a:prstGeom prst="roundRect">
            <a:avLst/>
          </a:prstGeom>
          <a:solidFill>
            <a:srgbClr val="BFBFBF"/>
          </a:solidFill>
          <a:ln>
            <a:solidFill>
              <a:srgbClr val="BFBF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/>
            <a:endParaRPr lang="en-US" sz="135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3282362" y="2631579"/>
            <a:ext cx="324036" cy="324036"/>
          </a:xfrm>
          <a:prstGeom prst="roundRect">
            <a:avLst/>
          </a:prstGeom>
          <a:solidFill>
            <a:srgbClr val="BFBFBF"/>
          </a:solidFill>
          <a:ln>
            <a:solidFill>
              <a:srgbClr val="BFBFB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lnSpcReduction="10000"/>
          </a:bodyPr>
          <a:lstStyle/>
          <a:p>
            <a:pPr algn="ctr"/>
            <a:endParaRPr lang="en-US" sz="135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960104" y="3225645"/>
            <a:ext cx="2646294" cy="540060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r>
              <a:rPr lang="en-US" sz="135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Switching network</a:t>
            </a:r>
          </a:p>
        </p:txBody>
      </p:sp>
      <p:grpSp>
        <p:nvGrpSpPr>
          <p:cNvPr id="18" name="Group 17"/>
          <p:cNvGrpSpPr/>
          <p:nvPr/>
        </p:nvGrpSpPr>
        <p:grpSpPr>
          <a:xfrm>
            <a:off x="960104" y="4791819"/>
            <a:ext cx="162018" cy="756084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9" name="Rounded Rectangle 18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185947" y="4791819"/>
            <a:ext cx="162018" cy="756084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3" name="Rounded Rectangle 22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4" name="Rounded Rectangle 23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5" name="Rounded Rectangle 24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411790" y="4791819"/>
            <a:ext cx="162018" cy="756084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27" name="Rounded Rectangle 26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8" name="Rounded Rectangle 27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637633" y="4791819"/>
            <a:ext cx="162018" cy="756084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1" name="Rounded Rectangle 30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32" name="Rounded Rectangle 31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33" name="Rounded Rectangle 32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1863476" y="4791819"/>
            <a:ext cx="162018" cy="756084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5" name="Rounded Rectangle 34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37" name="Rounded Rectangle 36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2089319" y="4791819"/>
            <a:ext cx="162018" cy="756084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9" name="Rounded Rectangle 38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315162" y="4791819"/>
            <a:ext cx="162018" cy="756084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3" name="Rounded Rectangle 42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44" name="Rounded Rectangle 43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45" name="Rounded Rectangle 44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541005" y="4791819"/>
            <a:ext cx="162018" cy="756084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7" name="Rounded Rectangle 46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48" name="Rounded Rectangle 47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49" name="Rounded Rectangle 48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2766848" y="4791819"/>
            <a:ext cx="162018" cy="756084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1" name="Rounded Rectangle 50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52" name="Rounded Rectangle 51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53" name="Rounded Rectangle 52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2992691" y="4791819"/>
            <a:ext cx="162018" cy="756084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5" name="Rounded Rectangle 54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56" name="Rounded Rectangle 55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57" name="Rounded Rectangle 56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58" name="Group 57"/>
          <p:cNvGrpSpPr/>
          <p:nvPr/>
        </p:nvGrpSpPr>
        <p:grpSpPr>
          <a:xfrm>
            <a:off x="3218534" y="4791819"/>
            <a:ext cx="162018" cy="756084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59" name="Rounded Rectangle 58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60" name="Rounded Rectangle 59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61" name="Rounded Rectangle 60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grpSp>
        <p:nvGrpSpPr>
          <p:cNvPr id="62" name="Group 61"/>
          <p:cNvGrpSpPr/>
          <p:nvPr/>
        </p:nvGrpSpPr>
        <p:grpSpPr>
          <a:xfrm>
            <a:off x="3444380" y="4791819"/>
            <a:ext cx="162018" cy="756084"/>
            <a:chOff x="683568" y="4653136"/>
            <a:chExt cx="216024" cy="1008112"/>
          </a:xfrm>
          <a:solidFill>
            <a:srgbClr val="BFBFB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3" name="Rounded Rectangle 62"/>
            <p:cNvSpPr/>
            <p:nvPr/>
          </p:nvSpPr>
          <p:spPr>
            <a:xfrm>
              <a:off x="683568" y="465313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64" name="Rounded Rectangle 63"/>
            <p:cNvSpPr/>
            <p:nvPr/>
          </p:nvSpPr>
          <p:spPr>
            <a:xfrm>
              <a:off x="683568" y="501317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65" name="Rounded Rectangle 64"/>
            <p:cNvSpPr/>
            <p:nvPr/>
          </p:nvSpPr>
          <p:spPr>
            <a:xfrm>
              <a:off x="683568" y="5373216"/>
              <a:ext cx="216024" cy="288032"/>
            </a:xfrm>
            <a:prstGeom prst="roundRect">
              <a:avLst/>
            </a:prstGeom>
            <a:grpFill/>
            <a:ln>
              <a:solidFill>
                <a:srgbClr val="BFBFB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625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sp>
        <p:nvSpPr>
          <p:cNvPr id="66" name="Freeform 65"/>
          <p:cNvSpPr/>
          <p:nvPr/>
        </p:nvSpPr>
        <p:spPr>
          <a:xfrm rot="10800000">
            <a:off x="1059541" y="4143748"/>
            <a:ext cx="2600864" cy="427007"/>
          </a:xfrm>
          <a:custGeom>
            <a:avLst/>
            <a:gdLst>
              <a:gd name="connsiteX0" fmla="*/ 60385 w 3467819"/>
              <a:gd name="connsiteY0" fmla="*/ 198407 h 569343"/>
              <a:gd name="connsiteX1" fmla="*/ 60385 w 3467819"/>
              <a:gd name="connsiteY1" fmla="*/ 198407 h 569343"/>
              <a:gd name="connsiteX2" fmla="*/ 146649 w 3467819"/>
              <a:gd name="connsiteY2" fmla="*/ 189781 h 569343"/>
              <a:gd name="connsiteX3" fmla="*/ 198407 w 3467819"/>
              <a:gd name="connsiteY3" fmla="*/ 155275 h 569343"/>
              <a:gd name="connsiteX4" fmla="*/ 224287 w 3467819"/>
              <a:gd name="connsiteY4" fmla="*/ 138022 h 569343"/>
              <a:gd name="connsiteX5" fmla="*/ 250166 w 3467819"/>
              <a:gd name="connsiteY5" fmla="*/ 120769 h 569343"/>
              <a:gd name="connsiteX6" fmla="*/ 276045 w 3467819"/>
              <a:gd name="connsiteY6" fmla="*/ 112143 h 569343"/>
              <a:gd name="connsiteX7" fmla="*/ 379562 w 3467819"/>
              <a:gd name="connsiteY7" fmla="*/ 60384 h 569343"/>
              <a:gd name="connsiteX8" fmla="*/ 405441 w 3467819"/>
              <a:gd name="connsiteY8" fmla="*/ 51758 h 569343"/>
              <a:gd name="connsiteX9" fmla="*/ 431321 w 3467819"/>
              <a:gd name="connsiteY9" fmla="*/ 60384 h 569343"/>
              <a:gd name="connsiteX10" fmla="*/ 508958 w 3467819"/>
              <a:gd name="connsiteY10" fmla="*/ 103517 h 569343"/>
              <a:gd name="connsiteX11" fmla="*/ 552090 w 3467819"/>
              <a:gd name="connsiteY11" fmla="*/ 94890 h 569343"/>
              <a:gd name="connsiteX12" fmla="*/ 603849 w 3467819"/>
              <a:gd name="connsiteY12" fmla="*/ 60384 h 569343"/>
              <a:gd name="connsiteX13" fmla="*/ 629728 w 3467819"/>
              <a:gd name="connsiteY13" fmla="*/ 51758 h 569343"/>
              <a:gd name="connsiteX14" fmla="*/ 681487 w 3467819"/>
              <a:gd name="connsiteY14" fmla="*/ 77637 h 569343"/>
              <a:gd name="connsiteX15" fmla="*/ 733245 w 3467819"/>
              <a:gd name="connsiteY15" fmla="*/ 103517 h 569343"/>
              <a:gd name="connsiteX16" fmla="*/ 1000664 w 3467819"/>
              <a:gd name="connsiteY16" fmla="*/ 103517 h 569343"/>
              <a:gd name="connsiteX17" fmla="*/ 1017917 w 3467819"/>
              <a:gd name="connsiteY17" fmla="*/ 129396 h 569343"/>
              <a:gd name="connsiteX18" fmla="*/ 1069675 w 3467819"/>
              <a:gd name="connsiteY18" fmla="*/ 146649 h 569343"/>
              <a:gd name="connsiteX19" fmla="*/ 1173192 w 3467819"/>
              <a:gd name="connsiteY19" fmla="*/ 138022 h 569343"/>
              <a:gd name="connsiteX20" fmla="*/ 1216324 w 3467819"/>
              <a:gd name="connsiteY20" fmla="*/ 94890 h 569343"/>
              <a:gd name="connsiteX21" fmla="*/ 1242204 w 3467819"/>
              <a:gd name="connsiteY21" fmla="*/ 86264 h 569343"/>
              <a:gd name="connsiteX22" fmla="*/ 1285336 w 3467819"/>
              <a:gd name="connsiteY22" fmla="*/ 94890 h 569343"/>
              <a:gd name="connsiteX23" fmla="*/ 1311215 w 3467819"/>
              <a:gd name="connsiteY23" fmla="*/ 112143 h 569343"/>
              <a:gd name="connsiteX24" fmla="*/ 1354347 w 3467819"/>
              <a:gd name="connsiteY24" fmla="*/ 129396 h 569343"/>
              <a:gd name="connsiteX25" fmla="*/ 1380226 w 3467819"/>
              <a:gd name="connsiteY25" fmla="*/ 155275 h 569343"/>
              <a:gd name="connsiteX26" fmla="*/ 1457864 w 3467819"/>
              <a:gd name="connsiteY26" fmla="*/ 94890 h 569343"/>
              <a:gd name="connsiteX27" fmla="*/ 1475117 w 3467819"/>
              <a:gd name="connsiteY27" fmla="*/ 69011 h 569343"/>
              <a:gd name="connsiteX28" fmla="*/ 1500996 w 3467819"/>
              <a:gd name="connsiteY28" fmla="*/ 60384 h 569343"/>
              <a:gd name="connsiteX29" fmla="*/ 1544128 w 3467819"/>
              <a:gd name="connsiteY29" fmla="*/ 94890 h 569343"/>
              <a:gd name="connsiteX30" fmla="*/ 1570007 w 3467819"/>
              <a:gd name="connsiteY30" fmla="*/ 103517 h 569343"/>
              <a:gd name="connsiteX31" fmla="*/ 1578634 w 3467819"/>
              <a:gd name="connsiteY31" fmla="*/ 129396 h 569343"/>
              <a:gd name="connsiteX32" fmla="*/ 1682151 w 3467819"/>
              <a:gd name="connsiteY32" fmla="*/ 77637 h 569343"/>
              <a:gd name="connsiteX33" fmla="*/ 1708030 w 3467819"/>
              <a:gd name="connsiteY33" fmla="*/ 60384 h 569343"/>
              <a:gd name="connsiteX34" fmla="*/ 1725283 w 3467819"/>
              <a:gd name="connsiteY34" fmla="*/ 34505 h 569343"/>
              <a:gd name="connsiteX35" fmla="*/ 1733909 w 3467819"/>
              <a:gd name="connsiteY35" fmla="*/ 60384 h 569343"/>
              <a:gd name="connsiteX36" fmla="*/ 1759788 w 3467819"/>
              <a:gd name="connsiteY36" fmla="*/ 77637 h 569343"/>
              <a:gd name="connsiteX37" fmla="*/ 1785668 w 3467819"/>
              <a:gd name="connsiteY37" fmla="*/ 86264 h 569343"/>
              <a:gd name="connsiteX38" fmla="*/ 1811547 w 3467819"/>
              <a:gd name="connsiteY38" fmla="*/ 103517 h 569343"/>
              <a:gd name="connsiteX39" fmla="*/ 1863305 w 3467819"/>
              <a:gd name="connsiteY39" fmla="*/ 112143 h 569343"/>
              <a:gd name="connsiteX40" fmla="*/ 1975449 w 3467819"/>
              <a:gd name="connsiteY40" fmla="*/ 155275 h 569343"/>
              <a:gd name="connsiteX41" fmla="*/ 2018581 w 3467819"/>
              <a:gd name="connsiteY41" fmla="*/ 146649 h 569343"/>
              <a:gd name="connsiteX42" fmla="*/ 2044460 w 3467819"/>
              <a:gd name="connsiteY42" fmla="*/ 120769 h 569343"/>
              <a:gd name="connsiteX43" fmla="*/ 2070339 w 3467819"/>
              <a:gd name="connsiteY43" fmla="*/ 103517 h 569343"/>
              <a:gd name="connsiteX44" fmla="*/ 2130724 w 3467819"/>
              <a:gd name="connsiteY44" fmla="*/ 60384 h 569343"/>
              <a:gd name="connsiteX45" fmla="*/ 2208362 w 3467819"/>
              <a:gd name="connsiteY45" fmla="*/ 0 h 569343"/>
              <a:gd name="connsiteX46" fmla="*/ 2260121 w 3467819"/>
              <a:gd name="connsiteY46" fmla="*/ 8626 h 569343"/>
              <a:gd name="connsiteX47" fmla="*/ 2277373 w 3467819"/>
              <a:gd name="connsiteY47" fmla="*/ 34505 h 569343"/>
              <a:gd name="connsiteX48" fmla="*/ 2303253 w 3467819"/>
              <a:gd name="connsiteY48" fmla="*/ 43132 h 569343"/>
              <a:gd name="connsiteX49" fmla="*/ 2363638 w 3467819"/>
              <a:gd name="connsiteY49" fmla="*/ 120769 h 569343"/>
              <a:gd name="connsiteX50" fmla="*/ 2389517 w 3467819"/>
              <a:gd name="connsiteY50" fmla="*/ 129396 h 569343"/>
              <a:gd name="connsiteX51" fmla="*/ 2493034 w 3467819"/>
              <a:gd name="connsiteY51" fmla="*/ 112143 h 569343"/>
              <a:gd name="connsiteX52" fmla="*/ 2518913 w 3467819"/>
              <a:gd name="connsiteY52" fmla="*/ 94890 h 569343"/>
              <a:gd name="connsiteX53" fmla="*/ 2536166 w 3467819"/>
              <a:gd name="connsiteY53" fmla="*/ 69011 h 569343"/>
              <a:gd name="connsiteX54" fmla="*/ 2544792 w 3467819"/>
              <a:gd name="connsiteY54" fmla="*/ 43132 h 569343"/>
              <a:gd name="connsiteX55" fmla="*/ 2579298 w 3467819"/>
              <a:gd name="connsiteY55" fmla="*/ 51758 h 569343"/>
              <a:gd name="connsiteX56" fmla="*/ 2613804 w 3467819"/>
              <a:gd name="connsiteY56" fmla="*/ 86264 h 569343"/>
              <a:gd name="connsiteX57" fmla="*/ 2639683 w 3467819"/>
              <a:gd name="connsiteY57" fmla="*/ 103517 h 569343"/>
              <a:gd name="connsiteX58" fmla="*/ 2656936 w 3467819"/>
              <a:gd name="connsiteY58" fmla="*/ 129396 h 569343"/>
              <a:gd name="connsiteX59" fmla="*/ 2734573 w 3467819"/>
              <a:gd name="connsiteY59" fmla="*/ 146649 h 569343"/>
              <a:gd name="connsiteX60" fmla="*/ 2794958 w 3467819"/>
              <a:gd name="connsiteY60" fmla="*/ 120769 h 569343"/>
              <a:gd name="connsiteX61" fmla="*/ 2872596 w 3467819"/>
              <a:gd name="connsiteY61" fmla="*/ 86264 h 569343"/>
              <a:gd name="connsiteX62" fmla="*/ 2924354 w 3467819"/>
              <a:gd name="connsiteY62" fmla="*/ 51758 h 569343"/>
              <a:gd name="connsiteX63" fmla="*/ 2984739 w 3467819"/>
              <a:gd name="connsiteY63" fmla="*/ 34505 h 569343"/>
              <a:gd name="connsiteX64" fmla="*/ 3071004 w 3467819"/>
              <a:gd name="connsiteY64" fmla="*/ 86264 h 569343"/>
              <a:gd name="connsiteX65" fmla="*/ 3096883 w 3467819"/>
              <a:gd name="connsiteY65" fmla="*/ 103517 h 569343"/>
              <a:gd name="connsiteX66" fmla="*/ 3131388 w 3467819"/>
              <a:gd name="connsiteY66" fmla="*/ 112143 h 569343"/>
              <a:gd name="connsiteX67" fmla="*/ 3174521 w 3467819"/>
              <a:gd name="connsiteY67" fmla="*/ 103517 h 569343"/>
              <a:gd name="connsiteX68" fmla="*/ 3278038 w 3467819"/>
              <a:gd name="connsiteY68" fmla="*/ 60384 h 569343"/>
              <a:gd name="connsiteX69" fmla="*/ 3303917 w 3467819"/>
              <a:gd name="connsiteY69" fmla="*/ 77637 h 569343"/>
              <a:gd name="connsiteX70" fmla="*/ 3329796 w 3467819"/>
              <a:gd name="connsiteY70" fmla="*/ 129396 h 569343"/>
              <a:gd name="connsiteX71" fmla="*/ 3355675 w 3467819"/>
              <a:gd name="connsiteY71" fmla="*/ 138022 h 569343"/>
              <a:gd name="connsiteX72" fmla="*/ 3424687 w 3467819"/>
              <a:gd name="connsiteY72" fmla="*/ 120769 h 569343"/>
              <a:gd name="connsiteX73" fmla="*/ 3467819 w 3467819"/>
              <a:gd name="connsiteY73" fmla="*/ 103517 h 569343"/>
              <a:gd name="connsiteX74" fmla="*/ 3467819 w 3467819"/>
              <a:gd name="connsiteY74" fmla="*/ 293298 h 569343"/>
              <a:gd name="connsiteX75" fmla="*/ 3200400 w 3467819"/>
              <a:gd name="connsiteY75" fmla="*/ 457200 h 569343"/>
              <a:gd name="connsiteX76" fmla="*/ 3105509 w 3467819"/>
              <a:gd name="connsiteY76" fmla="*/ 370935 h 569343"/>
              <a:gd name="connsiteX77" fmla="*/ 2838090 w 3467819"/>
              <a:gd name="connsiteY77" fmla="*/ 414067 h 569343"/>
              <a:gd name="connsiteX78" fmla="*/ 2579298 w 3467819"/>
              <a:gd name="connsiteY78" fmla="*/ 569343 h 569343"/>
              <a:gd name="connsiteX79" fmla="*/ 2501660 w 3467819"/>
              <a:gd name="connsiteY79" fmla="*/ 491705 h 569343"/>
              <a:gd name="connsiteX80" fmla="*/ 2216988 w 3467819"/>
              <a:gd name="connsiteY80" fmla="*/ 388188 h 569343"/>
              <a:gd name="connsiteX81" fmla="*/ 2182483 w 3467819"/>
              <a:gd name="connsiteY81" fmla="*/ 448573 h 569343"/>
              <a:gd name="connsiteX82" fmla="*/ 1871932 w 3467819"/>
              <a:gd name="connsiteY82" fmla="*/ 508958 h 569343"/>
              <a:gd name="connsiteX83" fmla="*/ 1802921 w 3467819"/>
              <a:gd name="connsiteY83" fmla="*/ 431320 h 569343"/>
              <a:gd name="connsiteX84" fmla="*/ 1518249 w 3467819"/>
              <a:gd name="connsiteY84" fmla="*/ 353683 h 569343"/>
              <a:gd name="connsiteX85" fmla="*/ 1406105 w 3467819"/>
              <a:gd name="connsiteY85" fmla="*/ 414067 h 569343"/>
              <a:gd name="connsiteX86" fmla="*/ 1026543 w 3467819"/>
              <a:gd name="connsiteY86" fmla="*/ 327803 h 569343"/>
              <a:gd name="connsiteX87" fmla="*/ 776377 w 3467819"/>
              <a:gd name="connsiteY87" fmla="*/ 422694 h 569343"/>
              <a:gd name="connsiteX88" fmla="*/ 448573 w 3467819"/>
              <a:gd name="connsiteY88" fmla="*/ 405441 h 569343"/>
              <a:gd name="connsiteX89" fmla="*/ 345056 w 3467819"/>
              <a:gd name="connsiteY89" fmla="*/ 310550 h 569343"/>
              <a:gd name="connsiteX90" fmla="*/ 198407 w 3467819"/>
              <a:gd name="connsiteY90" fmla="*/ 379562 h 569343"/>
              <a:gd name="connsiteX91" fmla="*/ 69011 w 3467819"/>
              <a:gd name="connsiteY91" fmla="*/ 388188 h 569343"/>
              <a:gd name="connsiteX92" fmla="*/ 0 w 3467819"/>
              <a:gd name="connsiteY92" fmla="*/ 224286 h 569343"/>
              <a:gd name="connsiteX93" fmla="*/ 60385 w 3467819"/>
              <a:gd name="connsiteY93" fmla="*/ 198407 h 56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3467819" h="569343">
                <a:moveTo>
                  <a:pt x="60385" y="198407"/>
                </a:moveTo>
                <a:lnTo>
                  <a:pt x="60385" y="198407"/>
                </a:lnTo>
                <a:cubicBezTo>
                  <a:pt x="89140" y="195532"/>
                  <a:pt x="119066" y="198401"/>
                  <a:pt x="146649" y="189781"/>
                </a:cubicBezTo>
                <a:cubicBezTo>
                  <a:pt x="166440" y="183596"/>
                  <a:pt x="181154" y="166777"/>
                  <a:pt x="198407" y="155275"/>
                </a:cubicBezTo>
                <a:lnTo>
                  <a:pt x="224287" y="138022"/>
                </a:lnTo>
                <a:cubicBezTo>
                  <a:pt x="232913" y="132271"/>
                  <a:pt x="240330" y="124047"/>
                  <a:pt x="250166" y="120769"/>
                </a:cubicBezTo>
                <a:lnTo>
                  <a:pt x="276045" y="112143"/>
                </a:lnTo>
                <a:cubicBezTo>
                  <a:pt x="342934" y="67550"/>
                  <a:pt x="308134" y="84193"/>
                  <a:pt x="379562" y="60384"/>
                </a:cubicBezTo>
                <a:lnTo>
                  <a:pt x="405441" y="51758"/>
                </a:lnTo>
                <a:cubicBezTo>
                  <a:pt x="414068" y="54633"/>
                  <a:pt x="423372" y="55968"/>
                  <a:pt x="431321" y="60384"/>
                </a:cubicBezTo>
                <a:cubicBezTo>
                  <a:pt x="520315" y="109825"/>
                  <a:pt x="450397" y="83995"/>
                  <a:pt x="508958" y="103517"/>
                </a:cubicBezTo>
                <a:cubicBezTo>
                  <a:pt x="523335" y="100641"/>
                  <a:pt x="538742" y="100957"/>
                  <a:pt x="552090" y="94890"/>
                </a:cubicBezTo>
                <a:cubicBezTo>
                  <a:pt x="570967" y="86309"/>
                  <a:pt x="584177" y="66941"/>
                  <a:pt x="603849" y="60384"/>
                </a:cubicBezTo>
                <a:lnTo>
                  <a:pt x="629728" y="51758"/>
                </a:lnTo>
                <a:cubicBezTo>
                  <a:pt x="694768" y="73437"/>
                  <a:pt x="614604" y="44195"/>
                  <a:pt x="681487" y="77637"/>
                </a:cubicBezTo>
                <a:cubicBezTo>
                  <a:pt x="752912" y="113350"/>
                  <a:pt x="659084" y="54075"/>
                  <a:pt x="733245" y="103517"/>
                </a:cubicBezTo>
                <a:cubicBezTo>
                  <a:pt x="782368" y="100931"/>
                  <a:pt x="937153" y="85371"/>
                  <a:pt x="1000664" y="103517"/>
                </a:cubicBezTo>
                <a:cubicBezTo>
                  <a:pt x="1010633" y="106365"/>
                  <a:pt x="1009125" y="123901"/>
                  <a:pt x="1017917" y="129396"/>
                </a:cubicBezTo>
                <a:cubicBezTo>
                  <a:pt x="1033339" y="139035"/>
                  <a:pt x="1069675" y="146649"/>
                  <a:pt x="1069675" y="146649"/>
                </a:cubicBezTo>
                <a:cubicBezTo>
                  <a:pt x="1104181" y="143773"/>
                  <a:pt x="1139239" y="144813"/>
                  <a:pt x="1173192" y="138022"/>
                </a:cubicBezTo>
                <a:cubicBezTo>
                  <a:pt x="1207698" y="131121"/>
                  <a:pt x="1193320" y="113293"/>
                  <a:pt x="1216324" y="94890"/>
                </a:cubicBezTo>
                <a:cubicBezTo>
                  <a:pt x="1223425" y="89210"/>
                  <a:pt x="1233577" y="89139"/>
                  <a:pt x="1242204" y="86264"/>
                </a:cubicBezTo>
                <a:cubicBezTo>
                  <a:pt x="1256581" y="89139"/>
                  <a:pt x="1271608" y="89742"/>
                  <a:pt x="1285336" y="94890"/>
                </a:cubicBezTo>
                <a:cubicBezTo>
                  <a:pt x="1295044" y="98530"/>
                  <a:pt x="1301942" y="107506"/>
                  <a:pt x="1311215" y="112143"/>
                </a:cubicBezTo>
                <a:cubicBezTo>
                  <a:pt x="1325065" y="119068"/>
                  <a:pt x="1339970" y="123645"/>
                  <a:pt x="1354347" y="129396"/>
                </a:cubicBezTo>
                <a:cubicBezTo>
                  <a:pt x="1362973" y="138022"/>
                  <a:pt x="1368101" y="156622"/>
                  <a:pt x="1380226" y="155275"/>
                </a:cubicBezTo>
                <a:cubicBezTo>
                  <a:pt x="1397893" y="153312"/>
                  <a:pt x="1443352" y="112304"/>
                  <a:pt x="1457864" y="94890"/>
                </a:cubicBezTo>
                <a:cubicBezTo>
                  <a:pt x="1464501" y="86925"/>
                  <a:pt x="1467021" y="75488"/>
                  <a:pt x="1475117" y="69011"/>
                </a:cubicBezTo>
                <a:cubicBezTo>
                  <a:pt x="1482217" y="63331"/>
                  <a:pt x="1492370" y="63260"/>
                  <a:pt x="1500996" y="60384"/>
                </a:cubicBezTo>
                <a:cubicBezTo>
                  <a:pt x="1566044" y="82068"/>
                  <a:pt x="1488386" y="50296"/>
                  <a:pt x="1544128" y="94890"/>
                </a:cubicBezTo>
                <a:cubicBezTo>
                  <a:pt x="1551228" y="100570"/>
                  <a:pt x="1561381" y="100641"/>
                  <a:pt x="1570007" y="103517"/>
                </a:cubicBezTo>
                <a:cubicBezTo>
                  <a:pt x="1572883" y="112143"/>
                  <a:pt x="1569632" y="128110"/>
                  <a:pt x="1578634" y="129396"/>
                </a:cubicBezTo>
                <a:cubicBezTo>
                  <a:pt x="1608046" y="133597"/>
                  <a:pt x="1663169" y="90292"/>
                  <a:pt x="1682151" y="77637"/>
                </a:cubicBezTo>
                <a:lnTo>
                  <a:pt x="1708030" y="60384"/>
                </a:lnTo>
                <a:cubicBezTo>
                  <a:pt x="1713781" y="51758"/>
                  <a:pt x="1714915" y="34505"/>
                  <a:pt x="1725283" y="34505"/>
                </a:cubicBezTo>
                <a:cubicBezTo>
                  <a:pt x="1734376" y="34505"/>
                  <a:pt x="1728229" y="53284"/>
                  <a:pt x="1733909" y="60384"/>
                </a:cubicBezTo>
                <a:cubicBezTo>
                  <a:pt x="1740386" y="68480"/>
                  <a:pt x="1750515" y="73000"/>
                  <a:pt x="1759788" y="77637"/>
                </a:cubicBezTo>
                <a:cubicBezTo>
                  <a:pt x="1767921" y="81704"/>
                  <a:pt x="1777535" y="82197"/>
                  <a:pt x="1785668" y="86264"/>
                </a:cubicBezTo>
                <a:cubicBezTo>
                  <a:pt x="1794941" y="90901"/>
                  <a:pt x="1801711" y="100238"/>
                  <a:pt x="1811547" y="103517"/>
                </a:cubicBezTo>
                <a:cubicBezTo>
                  <a:pt x="1828140" y="109048"/>
                  <a:pt x="1846052" y="109268"/>
                  <a:pt x="1863305" y="112143"/>
                </a:cubicBezTo>
                <a:cubicBezTo>
                  <a:pt x="1953143" y="142089"/>
                  <a:pt x="1916544" y="125822"/>
                  <a:pt x="1975449" y="155275"/>
                </a:cubicBezTo>
                <a:cubicBezTo>
                  <a:pt x="1989826" y="152400"/>
                  <a:pt x="2005467" y="153206"/>
                  <a:pt x="2018581" y="146649"/>
                </a:cubicBezTo>
                <a:cubicBezTo>
                  <a:pt x="2029493" y="141193"/>
                  <a:pt x="2035088" y="128579"/>
                  <a:pt x="2044460" y="120769"/>
                </a:cubicBezTo>
                <a:cubicBezTo>
                  <a:pt x="2052424" y="114132"/>
                  <a:pt x="2062467" y="110264"/>
                  <a:pt x="2070339" y="103517"/>
                </a:cubicBezTo>
                <a:cubicBezTo>
                  <a:pt x="2122441" y="58859"/>
                  <a:pt x="2083172" y="76236"/>
                  <a:pt x="2130724" y="60384"/>
                </a:cubicBezTo>
                <a:cubicBezTo>
                  <a:pt x="2188913" y="2196"/>
                  <a:pt x="2159336" y="16341"/>
                  <a:pt x="2208362" y="0"/>
                </a:cubicBezTo>
                <a:cubicBezTo>
                  <a:pt x="2225615" y="2875"/>
                  <a:pt x="2244477" y="804"/>
                  <a:pt x="2260121" y="8626"/>
                </a:cubicBezTo>
                <a:cubicBezTo>
                  <a:pt x="2269394" y="13262"/>
                  <a:pt x="2269277" y="28028"/>
                  <a:pt x="2277373" y="34505"/>
                </a:cubicBezTo>
                <a:cubicBezTo>
                  <a:pt x="2284474" y="40186"/>
                  <a:pt x="2294626" y="40256"/>
                  <a:pt x="2303253" y="43132"/>
                </a:cubicBezTo>
                <a:cubicBezTo>
                  <a:pt x="2316966" y="63702"/>
                  <a:pt x="2339311" y="104551"/>
                  <a:pt x="2363638" y="120769"/>
                </a:cubicBezTo>
                <a:cubicBezTo>
                  <a:pt x="2371204" y="125813"/>
                  <a:pt x="2380891" y="126520"/>
                  <a:pt x="2389517" y="129396"/>
                </a:cubicBezTo>
                <a:cubicBezTo>
                  <a:pt x="2404727" y="127495"/>
                  <a:pt x="2469568" y="122200"/>
                  <a:pt x="2493034" y="112143"/>
                </a:cubicBezTo>
                <a:cubicBezTo>
                  <a:pt x="2502563" y="108059"/>
                  <a:pt x="2510287" y="100641"/>
                  <a:pt x="2518913" y="94890"/>
                </a:cubicBezTo>
                <a:cubicBezTo>
                  <a:pt x="2524664" y="86264"/>
                  <a:pt x="2531529" y="78284"/>
                  <a:pt x="2536166" y="69011"/>
                </a:cubicBezTo>
                <a:cubicBezTo>
                  <a:pt x="2540232" y="60878"/>
                  <a:pt x="2536349" y="46509"/>
                  <a:pt x="2544792" y="43132"/>
                </a:cubicBezTo>
                <a:cubicBezTo>
                  <a:pt x="2555800" y="38729"/>
                  <a:pt x="2567796" y="48883"/>
                  <a:pt x="2579298" y="51758"/>
                </a:cubicBezTo>
                <a:cubicBezTo>
                  <a:pt x="2590800" y="63260"/>
                  <a:pt x="2601454" y="75678"/>
                  <a:pt x="2613804" y="86264"/>
                </a:cubicBezTo>
                <a:cubicBezTo>
                  <a:pt x="2621676" y="93011"/>
                  <a:pt x="2632352" y="96186"/>
                  <a:pt x="2639683" y="103517"/>
                </a:cubicBezTo>
                <a:cubicBezTo>
                  <a:pt x="2647014" y="110848"/>
                  <a:pt x="2648310" y="123645"/>
                  <a:pt x="2656936" y="129396"/>
                </a:cubicBezTo>
                <a:cubicBezTo>
                  <a:pt x="2662155" y="132875"/>
                  <a:pt x="2733626" y="146460"/>
                  <a:pt x="2734573" y="146649"/>
                </a:cubicBezTo>
                <a:cubicBezTo>
                  <a:pt x="2806393" y="128693"/>
                  <a:pt x="2735380" y="150558"/>
                  <a:pt x="2794958" y="120769"/>
                </a:cubicBezTo>
                <a:cubicBezTo>
                  <a:pt x="2846877" y="94810"/>
                  <a:pt x="2826858" y="113707"/>
                  <a:pt x="2872596" y="86264"/>
                </a:cubicBezTo>
                <a:cubicBezTo>
                  <a:pt x="2890376" y="75596"/>
                  <a:pt x="2904238" y="56787"/>
                  <a:pt x="2924354" y="51758"/>
                </a:cubicBezTo>
                <a:cubicBezTo>
                  <a:pt x="2967682" y="40927"/>
                  <a:pt x="2947613" y="46881"/>
                  <a:pt x="2984739" y="34505"/>
                </a:cubicBezTo>
                <a:cubicBezTo>
                  <a:pt x="3037790" y="61031"/>
                  <a:pt x="3008547" y="44626"/>
                  <a:pt x="3071004" y="86264"/>
                </a:cubicBezTo>
                <a:cubicBezTo>
                  <a:pt x="3079630" y="92015"/>
                  <a:pt x="3086825" y="101003"/>
                  <a:pt x="3096883" y="103517"/>
                </a:cubicBezTo>
                <a:lnTo>
                  <a:pt x="3131388" y="112143"/>
                </a:lnTo>
                <a:cubicBezTo>
                  <a:pt x="3145766" y="109268"/>
                  <a:pt x="3160836" y="108780"/>
                  <a:pt x="3174521" y="103517"/>
                </a:cubicBezTo>
                <a:cubicBezTo>
                  <a:pt x="3322393" y="46644"/>
                  <a:pt x="3187116" y="83116"/>
                  <a:pt x="3278038" y="60384"/>
                </a:cubicBezTo>
                <a:cubicBezTo>
                  <a:pt x="3286664" y="66135"/>
                  <a:pt x="3297441" y="69541"/>
                  <a:pt x="3303917" y="77637"/>
                </a:cubicBezTo>
                <a:cubicBezTo>
                  <a:pt x="3331698" y="112365"/>
                  <a:pt x="3289397" y="97077"/>
                  <a:pt x="3329796" y="129396"/>
                </a:cubicBezTo>
                <a:cubicBezTo>
                  <a:pt x="3336896" y="135076"/>
                  <a:pt x="3347049" y="135147"/>
                  <a:pt x="3355675" y="138022"/>
                </a:cubicBezTo>
                <a:cubicBezTo>
                  <a:pt x="3372086" y="134740"/>
                  <a:pt x="3407000" y="129612"/>
                  <a:pt x="3424687" y="120769"/>
                </a:cubicBezTo>
                <a:cubicBezTo>
                  <a:pt x="3465572" y="100327"/>
                  <a:pt x="3434529" y="103517"/>
                  <a:pt x="3467819" y="103517"/>
                </a:cubicBezTo>
                <a:lnTo>
                  <a:pt x="3467819" y="293298"/>
                </a:lnTo>
                <a:lnTo>
                  <a:pt x="3200400" y="457200"/>
                </a:lnTo>
                <a:lnTo>
                  <a:pt x="3105509" y="370935"/>
                </a:lnTo>
                <a:lnTo>
                  <a:pt x="2838090" y="414067"/>
                </a:lnTo>
                <a:lnTo>
                  <a:pt x="2579298" y="569343"/>
                </a:lnTo>
                <a:lnTo>
                  <a:pt x="2501660" y="491705"/>
                </a:lnTo>
                <a:lnTo>
                  <a:pt x="2216988" y="388188"/>
                </a:lnTo>
                <a:lnTo>
                  <a:pt x="2182483" y="448573"/>
                </a:lnTo>
                <a:lnTo>
                  <a:pt x="1871932" y="508958"/>
                </a:lnTo>
                <a:lnTo>
                  <a:pt x="1802921" y="431320"/>
                </a:lnTo>
                <a:lnTo>
                  <a:pt x="1518249" y="353683"/>
                </a:lnTo>
                <a:lnTo>
                  <a:pt x="1406105" y="414067"/>
                </a:lnTo>
                <a:lnTo>
                  <a:pt x="1026543" y="327803"/>
                </a:lnTo>
                <a:lnTo>
                  <a:pt x="776377" y="422694"/>
                </a:lnTo>
                <a:lnTo>
                  <a:pt x="448573" y="405441"/>
                </a:lnTo>
                <a:lnTo>
                  <a:pt x="345056" y="310550"/>
                </a:lnTo>
                <a:lnTo>
                  <a:pt x="198407" y="379562"/>
                </a:lnTo>
                <a:cubicBezTo>
                  <a:pt x="103623" y="390093"/>
                  <a:pt x="146808" y="388188"/>
                  <a:pt x="69011" y="388188"/>
                </a:cubicBezTo>
                <a:lnTo>
                  <a:pt x="0" y="224286"/>
                </a:lnTo>
                <a:lnTo>
                  <a:pt x="60385" y="198407"/>
                </a:lnTo>
                <a:close/>
              </a:path>
            </a:pathLst>
          </a:custGeom>
          <a:blipFill>
            <a:blip r:embed="rId3"/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sz="135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67" name="Freeform 66"/>
          <p:cNvSpPr/>
          <p:nvPr/>
        </p:nvSpPr>
        <p:spPr>
          <a:xfrm>
            <a:off x="1068118" y="3819712"/>
            <a:ext cx="2600864" cy="427007"/>
          </a:xfrm>
          <a:custGeom>
            <a:avLst/>
            <a:gdLst>
              <a:gd name="connsiteX0" fmla="*/ 60385 w 3467819"/>
              <a:gd name="connsiteY0" fmla="*/ 198407 h 569343"/>
              <a:gd name="connsiteX1" fmla="*/ 60385 w 3467819"/>
              <a:gd name="connsiteY1" fmla="*/ 198407 h 569343"/>
              <a:gd name="connsiteX2" fmla="*/ 146649 w 3467819"/>
              <a:gd name="connsiteY2" fmla="*/ 189781 h 569343"/>
              <a:gd name="connsiteX3" fmla="*/ 198407 w 3467819"/>
              <a:gd name="connsiteY3" fmla="*/ 155275 h 569343"/>
              <a:gd name="connsiteX4" fmla="*/ 224287 w 3467819"/>
              <a:gd name="connsiteY4" fmla="*/ 138022 h 569343"/>
              <a:gd name="connsiteX5" fmla="*/ 250166 w 3467819"/>
              <a:gd name="connsiteY5" fmla="*/ 120769 h 569343"/>
              <a:gd name="connsiteX6" fmla="*/ 276045 w 3467819"/>
              <a:gd name="connsiteY6" fmla="*/ 112143 h 569343"/>
              <a:gd name="connsiteX7" fmla="*/ 379562 w 3467819"/>
              <a:gd name="connsiteY7" fmla="*/ 60384 h 569343"/>
              <a:gd name="connsiteX8" fmla="*/ 405441 w 3467819"/>
              <a:gd name="connsiteY8" fmla="*/ 51758 h 569343"/>
              <a:gd name="connsiteX9" fmla="*/ 431321 w 3467819"/>
              <a:gd name="connsiteY9" fmla="*/ 60384 h 569343"/>
              <a:gd name="connsiteX10" fmla="*/ 508958 w 3467819"/>
              <a:gd name="connsiteY10" fmla="*/ 103517 h 569343"/>
              <a:gd name="connsiteX11" fmla="*/ 552090 w 3467819"/>
              <a:gd name="connsiteY11" fmla="*/ 94890 h 569343"/>
              <a:gd name="connsiteX12" fmla="*/ 603849 w 3467819"/>
              <a:gd name="connsiteY12" fmla="*/ 60384 h 569343"/>
              <a:gd name="connsiteX13" fmla="*/ 629728 w 3467819"/>
              <a:gd name="connsiteY13" fmla="*/ 51758 h 569343"/>
              <a:gd name="connsiteX14" fmla="*/ 681487 w 3467819"/>
              <a:gd name="connsiteY14" fmla="*/ 77637 h 569343"/>
              <a:gd name="connsiteX15" fmla="*/ 733245 w 3467819"/>
              <a:gd name="connsiteY15" fmla="*/ 103517 h 569343"/>
              <a:gd name="connsiteX16" fmla="*/ 1000664 w 3467819"/>
              <a:gd name="connsiteY16" fmla="*/ 103517 h 569343"/>
              <a:gd name="connsiteX17" fmla="*/ 1017917 w 3467819"/>
              <a:gd name="connsiteY17" fmla="*/ 129396 h 569343"/>
              <a:gd name="connsiteX18" fmla="*/ 1069675 w 3467819"/>
              <a:gd name="connsiteY18" fmla="*/ 146649 h 569343"/>
              <a:gd name="connsiteX19" fmla="*/ 1173192 w 3467819"/>
              <a:gd name="connsiteY19" fmla="*/ 138022 h 569343"/>
              <a:gd name="connsiteX20" fmla="*/ 1216324 w 3467819"/>
              <a:gd name="connsiteY20" fmla="*/ 94890 h 569343"/>
              <a:gd name="connsiteX21" fmla="*/ 1242204 w 3467819"/>
              <a:gd name="connsiteY21" fmla="*/ 86264 h 569343"/>
              <a:gd name="connsiteX22" fmla="*/ 1285336 w 3467819"/>
              <a:gd name="connsiteY22" fmla="*/ 94890 h 569343"/>
              <a:gd name="connsiteX23" fmla="*/ 1311215 w 3467819"/>
              <a:gd name="connsiteY23" fmla="*/ 112143 h 569343"/>
              <a:gd name="connsiteX24" fmla="*/ 1354347 w 3467819"/>
              <a:gd name="connsiteY24" fmla="*/ 129396 h 569343"/>
              <a:gd name="connsiteX25" fmla="*/ 1380226 w 3467819"/>
              <a:gd name="connsiteY25" fmla="*/ 155275 h 569343"/>
              <a:gd name="connsiteX26" fmla="*/ 1457864 w 3467819"/>
              <a:gd name="connsiteY26" fmla="*/ 94890 h 569343"/>
              <a:gd name="connsiteX27" fmla="*/ 1475117 w 3467819"/>
              <a:gd name="connsiteY27" fmla="*/ 69011 h 569343"/>
              <a:gd name="connsiteX28" fmla="*/ 1500996 w 3467819"/>
              <a:gd name="connsiteY28" fmla="*/ 60384 h 569343"/>
              <a:gd name="connsiteX29" fmla="*/ 1544128 w 3467819"/>
              <a:gd name="connsiteY29" fmla="*/ 94890 h 569343"/>
              <a:gd name="connsiteX30" fmla="*/ 1570007 w 3467819"/>
              <a:gd name="connsiteY30" fmla="*/ 103517 h 569343"/>
              <a:gd name="connsiteX31" fmla="*/ 1578634 w 3467819"/>
              <a:gd name="connsiteY31" fmla="*/ 129396 h 569343"/>
              <a:gd name="connsiteX32" fmla="*/ 1682151 w 3467819"/>
              <a:gd name="connsiteY32" fmla="*/ 77637 h 569343"/>
              <a:gd name="connsiteX33" fmla="*/ 1708030 w 3467819"/>
              <a:gd name="connsiteY33" fmla="*/ 60384 h 569343"/>
              <a:gd name="connsiteX34" fmla="*/ 1725283 w 3467819"/>
              <a:gd name="connsiteY34" fmla="*/ 34505 h 569343"/>
              <a:gd name="connsiteX35" fmla="*/ 1733909 w 3467819"/>
              <a:gd name="connsiteY35" fmla="*/ 60384 h 569343"/>
              <a:gd name="connsiteX36" fmla="*/ 1759788 w 3467819"/>
              <a:gd name="connsiteY36" fmla="*/ 77637 h 569343"/>
              <a:gd name="connsiteX37" fmla="*/ 1785668 w 3467819"/>
              <a:gd name="connsiteY37" fmla="*/ 86264 h 569343"/>
              <a:gd name="connsiteX38" fmla="*/ 1811547 w 3467819"/>
              <a:gd name="connsiteY38" fmla="*/ 103517 h 569343"/>
              <a:gd name="connsiteX39" fmla="*/ 1863305 w 3467819"/>
              <a:gd name="connsiteY39" fmla="*/ 112143 h 569343"/>
              <a:gd name="connsiteX40" fmla="*/ 1975449 w 3467819"/>
              <a:gd name="connsiteY40" fmla="*/ 155275 h 569343"/>
              <a:gd name="connsiteX41" fmla="*/ 2018581 w 3467819"/>
              <a:gd name="connsiteY41" fmla="*/ 146649 h 569343"/>
              <a:gd name="connsiteX42" fmla="*/ 2044460 w 3467819"/>
              <a:gd name="connsiteY42" fmla="*/ 120769 h 569343"/>
              <a:gd name="connsiteX43" fmla="*/ 2070339 w 3467819"/>
              <a:gd name="connsiteY43" fmla="*/ 103517 h 569343"/>
              <a:gd name="connsiteX44" fmla="*/ 2130724 w 3467819"/>
              <a:gd name="connsiteY44" fmla="*/ 60384 h 569343"/>
              <a:gd name="connsiteX45" fmla="*/ 2208362 w 3467819"/>
              <a:gd name="connsiteY45" fmla="*/ 0 h 569343"/>
              <a:gd name="connsiteX46" fmla="*/ 2260121 w 3467819"/>
              <a:gd name="connsiteY46" fmla="*/ 8626 h 569343"/>
              <a:gd name="connsiteX47" fmla="*/ 2277373 w 3467819"/>
              <a:gd name="connsiteY47" fmla="*/ 34505 h 569343"/>
              <a:gd name="connsiteX48" fmla="*/ 2303253 w 3467819"/>
              <a:gd name="connsiteY48" fmla="*/ 43132 h 569343"/>
              <a:gd name="connsiteX49" fmla="*/ 2363638 w 3467819"/>
              <a:gd name="connsiteY49" fmla="*/ 120769 h 569343"/>
              <a:gd name="connsiteX50" fmla="*/ 2389517 w 3467819"/>
              <a:gd name="connsiteY50" fmla="*/ 129396 h 569343"/>
              <a:gd name="connsiteX51" fmla="*/ 2493034 w 3467819"/>
              <a:gd name="connsiteY51" fmla="*/ 112143 h 569343"/>
              <a:gd name="connsiteX52" fmla="*/ 2518913 w 3467819"/>
              <a:gd name="connsiteY52" fmla="*/ 94890 h 569343"/>
              <a:gd name="connsiteX53" fmla="*/ 2536166 w 3467819"/>
              <a:gd name="connsiteY53" fmla="*/ 69011 h 569343"/>
              <a:gd name="connsiteX54" fmla="*/ 2544792 w 3467819"/>
              <a:gd name="connsiteY54" fmla="*/ 43132 h 569343"/>
              <a:gd name="connsiteX55" fmla="*/ 2579298 w 3467819"/>
              <a:gd name="connsiteY55" fmla="*/ 51758 h 569343"/>
              <a:gd name="connsiteX56" fmla="*/ 2613804 w 3467819"/>
              <a:gd name="connsiteY56" fmla="*/ 86264 h 569343"/>
              <a:gd name="connsiteX57" fmla="*/ 2639683 w 3467819"/>
              <a:gd name="connsiteY57" fmla="*/ 103517 h 569343"/>
              <a:gd name="connsiteX58" fmla="*/ 2656936 w 3467819"/>
              <a:gd name="connsiteY58" fmla="*/ 129396 h 569343"/>
              <a:gd name="connsiteX59" fmla="*/ 2734573 w 3467819"/>
              <a:gd name="connsiteY59" fmla="*/ 146649 h 569343"/>
              <a:gd name="connsiteX60" fmla="*/ 2794958 w 3467819"/>
              <a:gd name="connsiteY60" fmla="*/ 120769 h 569343"/>
              <a:gd name="connsiteX61" fmla="*/ 2872596 w 3467819"/>
              <a:gd name="connsiteY61" fmla="*/ 86264 h 569343"/>
              <a:gd name="connsiteX62" fmla="*/ 2924354 w 3467819"/>
              <a:gd name="connsiteY62" fmla="*/ 51758 h 569343"/>
              <a:gd name="connsiteX63" fmla="*/ 2984739 w 3467819"/>
              <a:gd name="connsiteY63" fmla="*/ 34505 h 569343"/>
              <a:gd name="connsiteX64" fmla="*/ 3071004 w 3467819"/>
              <a:gd name="connsiteY64" fmla="*/ 86264 h 569343"/>
              <a:gd name="connsiteX65" fmla="*/ 3096883 w 3467819"/>
              <a:gd name="connsiteY65" fmla="*/ 103517 h 569343"/>
              <a:gd name="connsiteX66" fmla="*/ 3131388 w 3467819"/>
              <a:gd name="connsiteY66" fmla="*/ 112143 h 569343"/>
              <a:gd name="connsiteX67" fmla="*/ 3174521 w 3467819"/>
              <a:gd name="connsiteY67" fmla="*/ 103517 h 569343"/>
              <a:gd name="connsiteX68" fmla="*/ 3278038 w 3467819"/>
              <a:gd name="connsiteY68" fmla="*/ 60384 h 569343"/>
              <a:gd name="connsiteX69" fmla="*/ 3303917 w 3467819"/>
              <a:gd name="connsiteY69" fmla="*/ 77637 h 569343"/>
              <a:gd name="connsiteX70" fmla="*/ 3329796 w 3467819"/>
              <a:gd name="connsiteY70" fmla="*/ 129396 h 569343"/>
              <a:gd name="connsiteX71" fmla="*/ 3355675 w 3467819"/>
              <a:gd name="connsiteY71" fmla="*/ 138022 h 569343"/>
              <a:gd name="connsiteX72" fmla="*/ 3424687 w 3467819"/>
              <a:gd name="connsiteY72" fmla="*/ 120769 h 569343"/>
              <a:gd name="connsiteX73" fmla="*/ 3467819 w 3467819"/>
              <a:gd name="connsiteY73" fmla="*/ 103517 h 569343"/>
              <a:gd name="connsiteX74" fmla="*/ 3467819 w 3467819"/>
              <a:gd name="connsiteY74" fmla="*/ 293298 h 569343"/>
              <a:gd name="connsiteX75" fmla="*/ 3200400 w 3467819"/>
              <a:gd name="connsiteY75" fmla="*/ 457200 h 569343"/>
              <a:gd name="connsiteX76" fmla="*/ 3105509 w 3467819"/>
              <a:gd name="connsiteY76" fmla="*/ 370935 h 569343"/>
              <a:gd name="connsiteX77" fmla="*/ 2838090 w 3467819"/>
              <a:gd name="connsiteY77" fmla="*/ 414067 h 569343"/>
              <a:gd name="connsiteX78" fmla="*/ 2579298 w 3467819"/>
              <a:gd name="connsiteY78" fmla="*/ 569343 h 569343"/>
              <a:gd name="connsiteX79" fmla="*/ 2501660 w 3467819"/>
              <a:gd name="connsiteY79" fmla="*/ 491705 h 569343"/>
              <a:gd name="connsiteX80" fmla="*/ 2216988 w 3467819"/>
              <a:gd name="connsiteY80" fmla="*/ 388188 h 569343"/>
              <a:gd name="connsiteX81" fmla="*/ 2182483 w 3467819"/>
              <a:gd name="connsiteY81" fmla="*/ 448573 h 569343"/>
              <a:gd name="connsiteX82" fmla="*/ 1871932 w 3467819"/>
              <a:gd name="connsiteY82" fmla="*/ 508958 h 569343"/>
              <a:gd name="connsiteX83" fmla="*/ 1802921 w 3467819"/>
              <a:gd name="connsiteY83" fmla="*/ 431320 h 569343"/>
              <a:gd name="connsiteX84" fmla="*/ 1518249 w 3467819"/>
              <a:gd name="connsiteY84" fmla="*/ 353683 h 569343"/>
              <a:gd name="connsiteX85" fmla="*/ 1406105 w 3467819"/>
              <a:gd name="connsiteY85" fmla="*/ 414067 h 569343"/>
              <a:gd name="connsiteX86" fmla="*/ 1026543 w 3467819"/>
              <a:gd name="connsiteY86" fmla="*/ 327803 h 569343"/>
              <a:gd name="connsiteX87" fmla="*/ 776377 w 3467819"/>
              <a:gd name="connsiteY87" fmla="*/ 422694 h 569343"/>
              <a:gd name="connsiteX88" fmla="*/ 448573 w 3467819"/>
              <a:gd name="connsiteY88" fmla="*/ 405441 h 569343"/>
              <a:gd name="connsiteX89" fmla="*/ 345056 w 3467819"/>
              <a:gd name="connsiteY89" fmla="*/ 310550 h 569343"/>
              <a:gd name="connsiteX90" fmla="*/ 198407 w 3467819"/>
              <a:gd name="connsiteY90" fmla="*/ 379562 h 569343"/>
              <a:gd name="connsiteX91" fmla="*/ 69011 w 3467819"/>
              <a:gd name="connsiteY91" fmla="*/ 388188 h 569343"/>
              <a:gd name="connsiteX92" fmla="*/ 0 w 3467819"/>
              <a:gd name="connsiteY92" fmla="*/ 224286 h 569343"/>
              <a:gd name="connsiteX93" fmla="*/ 60385 w 3467819"/>
              <a:gd name="connsiteY93" fmla="*/ 198407 h 569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</a:cxnLst>
            <a:rect l="l" t="t" r="r" b="b"/>
            <a:pathLst>
              <a:path w="3467819" h="569343">
                <a:moveTo>
                  <a:pt x="60385" y="198407"/>
                </a:moveTo>
                <a:lnTo>
                  <a:pt x="60385" y="198407"/>
                </a:lnTo>
                <a:cubicBezTo>
                  <a:pt x="89140" y="195532"/>
                  <a:pt x="119066" y="198401"/>
                  <a:pt x="146649" y="189781"/>
                </a:cubicBezTo>
                <a:cubicBezTo>
                  <a:pt x="166440" y="183596"/>
                  <a:pt x="181154" y="166777"/>
                  <a:pt x="198407" y="155275"/>
                </a:cubicBezTo>
                <a:lnTo>
                  <a:pt x="224287" y="138022"/>
                </a:lnTo>
                <a:cubicBezTo>
                  <a:pt x="232913" y="132271"/>
                  <a:pt x="240330" y="124047"/>
                  <a:pt x="250166" y="120769"/>
                </a:cubicBezTo>
                <a:lnTo>
                  <a:pt x="276045" y="112143"/>
                </a:lnTo>
                <a:cubicBezTo>
                  <a:pt x="342934" y="67550"/>
                  <a:pt x="308134" y="84193"/>
                  <a:pt x="379562" y="60384"/>
                </a:cubicBezTo>
                <a:lnTo>
                  <a:pt x="405441" y="51758"/>
                </a:lnTo>
                <a:cubicBezTo>
                  <a:pt x="414068" y="54633"/>
                  <a:pt x="423372" y="55968"/>
                  <a:pt x="431321" y="60384"/>
                </a:cubicBezTo>
                <a:cubicBezTo>
                  <a:pt x="520315" y="109825"/>
                  <a:pt x="450397" y="83995"/>
                  <a:pt x="508958" y="103517"/>
                </a:cubicBezTo>
                <a:cubicBezTo>
                  <a:pt x="523335" y="100641"/>
                  <a:pt x="538742" y="100957"/>
                  <a:pt x="552090" y="94890"/>
                </a:cubicBezTo>
                <a:cubicBezTo>
                  <a:pt x="570967" y="86309"/>
                  <a:pt x="584177" y="66941"/>
                  <a:pt x="603849" y="60384"/>
                </a:cubicBezTo>
                <a:lnTo>
                  <a:pt x="629728" y="51758"/>
                </a:lnTo>
                <a:cubicBezTo>
                  <a:pt x="694768" y="73437"/>
                  <a:pt x="614604" y="44195"/>
                  <a:pt x="681487" y="77637"/>
                </a:cubicBezTo>
                <a:cubicBezTo>
                  <a:pt x="752912" y="113350"/>
                  <a:pt x="659084" y="54075"/>
                  <a:pt x="733245" y="103517"/>
                </a:cubicBezTo>
                <a:cubicBezTo>
                  <a:pt x="782368" y="100931"/>
                  <a:pt x="937153" y="85371"/>
                  <a:pt x="1000664" y="103517"/>
                </a:cubicBezTo>
                <a:cubicBezTo>
                  <a:pt x="1010633" y="106365"/>
                  <a:pt x="1009125" y="123901"/>
                  <a:pt x="1017917" y="129396"/>
                </a:cubicBezTo>
                <a:cubicBezTo>
                  <a:pt x="1033339" y="139035"/>
                  <a:pt x="1069675" y="146649"/>
                  <a:pt x="1069675" y="146649"/>
                </a:cubicBezTo>
                <a:cubicBezTo>
                  <a:pt x="1104181" y="143773"/>
                  <a:pt x="1139239" y="144813"/>
                  <a:pt x="1173192" y="138022"/>
                </a:cubicBezTo>
                <a:cubicBezTo>
                  <a:pt x="1207698" y="131121"/>
                  <a:pt x="1193320" y="113293"/>
                  <a:pt x="1216324" y="94890"/>
                </a:cubicBezTo>
                <a:cubicBezTo>
                  <a:pt x="1223425" y="89210"/>
                  <a:pt x="1233577" y="89139"/>
                  <a:pt x="1242204" y="86264"/>
                </a:cubicBezTo>
                <a:cubicBezTo>
                  <a:pt x="1256581" y="89139"/>
                  <a:pt x="1271608" y="89742"/>
                  <a:pt x="1285336" y="94890"/>
                </a:cubicBezTo>
                <a:cubicBezTo>
                  <a:pt x="1295044" y="98530"/>
                  <a:pt x="1301942" y="107506"/>
                  <a:pt x="1311215" y="112143"/>
                </a:cubicBezTo>
                <a:cubicBezTo>
                  <a:pt x="1325065" y="119068"/>
                  <a:pt x="1339970" y="123645"/>
                  <a:pt x="1354347" y="129396"/>
                </a:cubicBezTo>
                <a:cubicBezTo>
                  <a:pt x="1362973" y="138022"/>
                  <a:pt x="1368101" y="156622"/>
                  <a:pt x="1380226" y="155275"/>
                </a:cubicBezTo>
                <a:cubicBezTo>
                  <a:pt x="1397893" y="153312"/>
                  <a:pt x="1443352" y="112304"/>
                  <a:pt x="1457864" y="94890"/>
                </a:cubicBezTo>
                <a:cubicBezTo>
                  <a:pt x="1464501" y="86925"/>
                  <a:pt x="1467021" y="75488"/>
                  <a:pt x="1475117" y="69011"/>
                </a:cubicBezTo>
                <a:cubicBezTo>
                  <a:pt x="1482217" y="63331"/>
                  <a:pt x="1492370" y="63260"/>
                  <a:pt x="1500996" y="60384"/>
                </a:cubicBezTo>
                <a:cubicBezTo>
                  <a:pt x="1566044" y="82068"/>
                  <a:pt x="1488386" y="50296"/>
                  <a:pt x="1544128" y="94890"/>
                </a:cubicBezTo>
                <a:cubicBezTo>
                  <a:pt x="1551228" y="100570"/>
                  <a:pt x="1561381" y="100641"/>
                  <a:pt x="1570007" y="103517"/>
                </a:cubicBezTo>
                <a:cubicBezTo>
                  <a:pt x="1572883" y="112143"/>
                  <a:pt x="1569632" y="128110"/>
                  <a:pt x="1578634" y="129396"/>
                </a:cubicBezTo>
                <a:cubicBezTo>
                  <a:pt x="1608046" y="133597"/>
                  <a:pt x="1663169" y="90292"/>
                  <a:pt x="1682151" y="77637"/>
                </a:cubicBezTo>
                <a:lnTo>
                  <a:pt x="1708030" y="60384"/>
                </a:lnTo>
                <a:cubicBezTo>
                  <a:pt x="1713781" y="51758"/>
                  <a:pt x="1714915" y="34505"/>
                  <a:pt x="1725283" y="34505"/>
                </a:cubicBezTo>
                <a:cubicBezTo>
                  <a:pt x="1734376" y="34505"/>
                  <a:pt x="1728229" y="53284"/>
                  <a:pt x="1733909" y="60384"/>
                </a:cubicBezTo>
                <a:cubicBezTo>
                  <a:pt x="1740386" y="68480"/>
                  <a:pt x="1750515" y="73000"/>
                  <a:pt x="1759788" y="77637"/>
                </a:cubicBezTo>
                <a:cubicBezTo>
                  <a:pt x="1767921" y="81704"/>
                  <a:pt x="1777535" y="82197"/>
                  <a:pt x="1785668" y="86264"/>
                </a:cubicBezTo>
                <a:cubicBezTo>
                  <a:pt x="1794941" y="90901"/>
                  <a:pt x="1801711" y="100238"/>
                  <a:pt x="1811547" y="103517"/>
                </a:cubicBezTo>
                <a:cubicBezTo>
                  <a:pt x="1828140" y="109048"/>
                  <a:pt x="1846052" y="109268"/>
                  <a:pt x="1863305" y="112143"/>
                </a:cubicBezTo>
                <a:cubicBezTo>
                  <a:pt x="1953143" y="142089"/>
                  <a:pt x="1916544" y="125822"/>
                  <a:pt x="1975449" y="155275"/>
                </a:cubicBezTo>
                <a:cubicBezTo>
                  <a:pt x="1989826" y="152400"/>
                  <a:pt x="2005467" y="153206"/>
                  <a:pt x="2018581" y="146649"/>
                </a:cubicBezTo>
                <a:cubicBezTo>
                  <a:pt x="2029493" y="141193"/>
                  <a:pt x="2035088" y="128579"/>
                  <a:pt x="2044460" y="120769"/>
                </a:cubicBezTo>
                <a:cubicBezTo>
                  <a:pt x="2052424" y="114132"/>
                  <a:pt x="2062467" y="110264"/>
                  <a:pt x="2070339" y="103517"/>
                </a:cubicBezTo>
                <a:cubicBezTo>
                  <a:pt x="2122441" y="58859"/>
                  <a:pt x="2083172" y="76236"/>
                  <a:pt x="2130724" y="60384"/>
                </a:cubicBezTo>
                <a:cubicBezTo>
                  <a:pt x="2188913" y="2196"/>
                  <a:pt x="2159336" y="16341"/>
                  <a:pt x="2208362" y="0"/>
                </a:cubicBezTo>
                <a:cubicBezTo>
                  <a:pt x="2225615" y="2875"/>
                  <a:pt x="2244477" y="804"/>
                  <a:pt x="2260121" y="8626"/>
                </a:cubicBezTo>
                <a:cubicBezTo>
                  <a:pt x="2269394" y="13262"/>
                  <a:pt x="2269277" y="28028"/>
                  <a:pt x="2277373" y="34505"/>
                </a:cubicBezTo>
                <a:cubicBezTo>
                  <a:pt x="2284474" y="40186"/>
                  <a:pt x="2294626" y="40256"/>
                  <a:pt x="2303253" y="43132"/>
                </a:cubicBezTo>
                <a:cubicBezTo>
                  <a:pt x="2316966" y="63702"/>
                  <a:pt x="2339311" y="104551"/>
                  <a:pt x="2363638" y="120769"/>
                </a:cubicBezTo>
                <a:cubicBezTo>
                  <a:pt x="2371204" y="125813"/>
                  <a:pt x="2380891" y="126520"/>
                  <a:pt x="2389517" y="129396"/>
                </a:cubicBezTo>
                <a:cubicBezTo>
                  <a:pt x="2404727" y="127495"/>
                  <a:pt x="2469568" y="122200"/>
                  <a:pt x="2493034" y="112143"/>
                </a:cubicBezTo>
                <a:cubicBezTo>
                  <a:pt x="2502563" y="108059"/>
                  <a:pt x="2510287" y="100641"/>
                  <a:pt x="2518913" y="94890"/>
                </a:cubicBezTo>
                <a:cubicBezTo>
                  <a:pt x="2524664" y="86264"/>
                  <a:pt x="2531529" y="78284"/>
                  <a:pt x="2536166" y="69011"/>
                </a:cubicBezTo>
                <a:cubicBezTo>
                  <a:pt x="2540232" y="60878"/>
                  <a:pt x="2536349" y="46509"/>
                  <a:pt x="2544792" y="43132"/>
                </a:cubicBezTo>
                <a:cubicBezTo>
                  <a:pt x="2555800" y="38729"/>
                  <a:pt x="2567796" y="48883"/>
                  <a:pt x="2579298" y="51758"/>
                </a:cubicBezTo>
                <a:cubicBezTo>
                  <a:pt x="2590800" y="63260"/>
                  <a:pt x="2601454" y="75678"/>
                  <a:pt x="2613804" y="86264"/>
                </a:cubicBezTo>
                <a:cubicBezTo>
                  <a:pt x="2621676" y="93011"/>
                  <a:pt x="2632352" y="96186"/>
                  <a:pt x="2639683" y="103517"/>
                </a:cubicBezTo>
                <a:cubicBezTo>
                  <a:pt x="2647014" y="110848"/>
                  <a:pt x="2648310" y="123645"/>
                  <a:pt x="2656936" y="129396"/>
                </a:cubicBezTo>
                <a:cubicBezTo>
                  <a:pt x="2662155" y="132875"/>
                  <a:pt x="2733626" y="146460"/>
                  <a:pt x="2734573" y="146649"/>
                </a:cubicBezTo>
                <a:cubicBezTo>
                  <a:pt x="2806393" y="128693"/>
                  <a:pt x="2735380" y="150558"/>
                  <a:pt x="2794958" y="120769"/>
                </a:cubicBezTo>
                <a:cubicBezTo>
                  <a:pt x="2846877" y="94810"/>
                  <a:pt x="2826858" y="113707"/>
                  <a:pt x="2872596" y="86264"/>
                </a:cubicBezTo>
                <a:cubicBezTo>
                  <a:pt x="2890376" y="75596"/>
                  <a:pt x="2904238" y="56787"/>
                  <a:pt x="2924354" y="51758"/>
                </a:cubicBezTo>
                <a:cubicBezTo>
                  <a:pt x="2967682" y="40927"/>
                  <a:pt x="2947613" y="46881"/>
                  <a:pt x="2984739" y="34505"/>
                </a:cubicBezTo>
                <a:cubicBezTo>
                  <a:pt x="3037790" y="61031"/>
                  <a:pt x="3008547" y="44626"/>
                  <a:pt x="3071004" y="86264"/>
                </a:cubicBezTo>
                <a:cubicBezTo>
                  <a:pt x="3079630" y="92015"/>
                  <a:pt x="3086825" y="101003"/>
                  <a:pt x="3096883" y="103517"/>
                </a:cubicBezTo>
                <a:lnTo>
                  <a:pt x="3131388" y="112143"/>
                </a:lnTo>
                <a:cubicBezTo>
                  <a:pt x="3145766" y="109268"/>
                  <a:pt x="3160836" y="108780"/>
                  <a:pt x="3174521" y="103517"/>
                </a:cubicBezTo>
                <a:cubicBezTo>
                  <a:pt x="3322393" y="46644"/>
                  <a:pt x="3187116" y="83116"/>
                  <a:pt x="3278038" y="60384"/>
                </a:cubicBezTo>
                <a:cubicBezTo>
                  <a:pt x="3286664" y="66135"/>
                  <a:pt x="3297441" y="69541"/>
                  <a:pt x="3303917" y="77637"/>
                </a:cubicBezTo>
                <a:cubicBezTo>
                  <a:pt x="3331698" y="112365"/>
                  <a:pt x="3289397" y="97077"/>
                  <a:pt x="3329796" y="129396"/>
                </a:cubicBezTo>
                <a:cubicBezTo>
                  <a:pt x="3336896" y="135076"/>
                  <a:pt x="3347049" y="135147"/>
                  <a:pt x="3355675" y="138022"/>
                </a:cubicBezTo>
                <a:cubicBezTo>
                  <a:pt x="3372086" y="134740"/>
                  <a:pt x="3407000" y="129612"/>
                  <a:pt x="3424687" y="120769"/>
                </a:cubicBezTo>
                <a:cubicBezTo>
                  <a:pt x="3465572" y="100327"/>
                  <a:pt x="3434529" y="103517"/>
                  <a:pt x="3467819" y="103517"/>
                </a:cubicBezTo>
                <a:lnTo>
                  <a:pt x="3467819" y="293298"/>
                </a:lnTo>
                <a:lnTo>
                  <a:pt x="3200400" y="457200"/>
                </a:lnTo>
                <a:lnTo>
                  <a:pt x="3105509" y="370935"/>
                </a:lnTo>
                <a:lnTo>
                  <a:pt x="2838090" y="414067"/>
                </a:lnTo>
                <a:lnTo>
                  <a:pt x="2579298" y="569343"/>
                </a:lnTo>
                <a:lnTo>
                  <a:pt x="2501660" y="491705"/>
                </a:lnTo>
                <a:lnTo>
                  <a:pt x="2216988" y="388188"/>
                </a:lnTo>
                <a:lnTo>
                  <a:pt x="2182483" y="448573"/>
                </a:lnTo>
                <a:lnTo>
                  <a:pt x="1871932" y="508958"/>
                </a:lnTo>
                <a:lnTo>
                  <a:pt x="1802921" y="431320"/>
                </a:lnTo>
                <a:lnTo>
                  <a:pt x="1518249" y="353683"/>
                </a:lnTo>
                <a:lnTo>
                  <a:pt x="1406105" y="414067"/>
                </a:lnTo>
                <a:lnTo>
                  <a:pt x="1026543" y="327803"/>
                </a:lnTo>
                <a:lnTo>
                  <a:pt x="776377" y="422694"/>
                </a:lnTo>
                <a:lnTo>
                  <a:pt x="448573" y="405441"/>
                </a:lnTo>
                <a:lnTo>
                  <a:pt x="345056" y="310550"/>
                </a:lnTo>
                <a:lnTo>
                  <a:pt x="198407" y="379562"/>
                </a:lnTo>
                <a:cubicBezTo>
                  <a:pt x="103623" y="390093"/>
                  <a:pt x="146808" y="388188"/>
                  <a:pt x="69011" y="388188"/>
                </a:cubicBezTo>
                <a:lnTo>
                  <a:pt x="0" y="224286"/>
                </a:lnTo>
                <a:lnTo>
                  <a:pt x="60385" y="198407"/>
                </a:lnTo>
                <a:close/>
              </a:path>
            </a:pathLst>
          </a:custGeom>
          <a:blipFill>
            <a:blip r:embed="rId3"/>
            <a:tile tx="0" ty="0" sx="100000" sy="100000" flip="none" algn="tl"/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algn="ctr"/>
            <a:endParaRPr lang="en-US" sz="135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grpSp>
        <p:nvGrpSpPr>
          <p:cNvPr id="68" name="Group 67"/>
          <p:cNvGrpSpPr/>
          <p:nvPr/>
        </p:nvGrpSpPr>
        <p:grpSpPr>
          <a:xfrm>
            <a:off x="2256249" y="3873717"/>
            <a:ext cx="619080" cy="648072"/>
            <a:chOff x="4211960" y="2132856"/>
            <a:chExt cx="825440" cy="864096"/>
          </a:xfrm>
        </p:grpSpPr>
        <p:grpSp>
          <p:nvGrpSpPr>
            <p:cNvPr id="69" name="Group 68"/>
            <p:cNvGrpSpPr/>
            <p:nvPr/>
          </p:nvGrpSpPr>
          <p:grpSpPr>
            <a:xfrm>
              <a:off x="4391980" y="2132856"/>
              <a:ext cx="216024" cy="864096"/>
              <a:chOff x="4391980" y="2132856"/>
              <a:chExt cx="216024" cy="864096"/>
            </a:xfrm>
          </p:grpSpPr>
          <p:cxnSp>
            <p:nvCxnSpPr>
              <p:cNvPr id="71" name="Straight Connector 70"/>
              <p:cNvCxnSpPr/>
              <p:nvPr/>
            </p:nvCxnSpPr>
            <p:spPr>
              <a:xfrm>
                <a:off x="4391980" y="2132856"/>
                <a:ext cx="21602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/>
              <p:nvPr/>
            </p:nvCxnSpPr>
            <p:spPr>
              <a:xfrm rot="5400000">
                <a:off x="4067944" y="2564110"/>
                <a:ext cx="864096" cy="1588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Straight Connector 72"/>
              <p:cNvCxnSpPr/>
              <p:nvPr/>
            </p:nvCxnSpPr>
            <p:spPr>
              <a:xfrm>
                <a:off x="4391980" y="2996158"/>
                <a:ext cx="216024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0" name="TextBox 69"/>
            <p:cNvSpPr txBox="1"/>
            <p:nvPr/>
          </p:nvSpPr>
          <p:spPr>
            <a:xfrm>
              <a:off x="4211960" y="2420888"/>
              <a:ext cx="8254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50" dirty="0">
                  <a:latin typeface="Calibri" charset="0"/>
                  <a:ea typeface="Calibri" charset="0"/>
                  <a:cs typeface="Calibri" charset="0"/>
                </a:rPr>
                <a:t>100 m rock</a:t>
              </a:r>
            </a:p>
          </p:txBody>
        </p:sp>
      </p:grpSp>
      <p:cxnSp>
        <p:nvCxnSpPr>
          <p:cNvPr id="74" name="Straight Arrow Connector 73"/>
          <p:cNvCxnSpPr/>
          <p:nvPr/>
        </p:nvCxnSpPr>
        <p:spPr>
          <a:xfrm rot="5400000">
            <a:off x="987107" y="2495969"/>
            <a:ext cx="270030" cy="1191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rot="5400000">
            <a:off x="1153025" y="2495969"/>
            <a:ext cx="270030" cy="1191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rot="5400000">
            <a:off x="1318943" y="2495969"/>
            <a:ext cx="270030" cy="1191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/>
          <p:nvPr/>
        </p:nvCxnSpPr>
        <p:spPr>
          <a:xfrm rot="5400000">
            <a:off x="1484861" y="2495969"/>
            <a:ext cx="270030" cy="1191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/>
          <p:nvPr/>
        </p:nvCxnSpPr>
        <p:spPr>
          <a:xfrm rot="5400000">
            <a:off x="1650779" y="2495969"/>
            <a:ext cx="270030" cy="1191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rot="5400000">
            <a:off x="1816697" y="2495969"/>
            <a:ext cx="270030" cy="1191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80"/>
          <p:cNvCxnSpPr/>
          <p:nvPr/>
        </p:nvCxnSpPr>
        <p:spPr>
          <a:xfrm rot="5400000">
            <a:off x="2480369" y="2495969"/>
            <a:ext cx="270030" cy="1191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/>
          <p:cNvCxnSpPr/>
          <p:nvPr/>
        </p:nvCxnSpPr>
        <p:spPr>
          <a:xfrm rot="5400000">
            <a:off x="2978123" y="2495969"/>
            <a:ext cx="270030" cy="1191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Straight Arrow Connector 82"/>
          <p:cNvCxnSpPr/>
          <p:nvPr/>
        </p:nvCxnSpPr>
        <p:spPr>
          <a:xfrm rot="5400000">
            <a:off x="3144041" y="2495969"/>
            <a:ext cx="270030" cy="1191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Arrow Connector 83"/>
          <p:cNvCxnSpPr/>
          <p:nvPr/>
        </p:nvCxnSpPr>
        <p:spPr>
          <a:xfrm rot="5400000">
            <a:off x="3309961" y="2495969"/>
            <a:ext cx="270030" cy="1191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rot="5400000">
            <a:off x="1982615" y="2495969"/>
            <a:ext cx="270030" cy="1191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/>
          <p:cNvCxnSpPr/>
          <p:nvPr/>
        </p:nvCxnSpPr>
        <p:spPr>
          <a:xfrm rot="5400000">
            <a:off x="2148533" y="2495969"/>
            <a:ext cx="270030" cy="1191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7" name="TextBox 86"/>
          <p:cNvSpPr txBox="1"/>
          <p:nvPr/>
        </p:nvSpPr>
        <p:spPr>
          <a:xfrm>
            <a:off x="1662182" y="2624727"/>
            <a:ext cx="118359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Readout Units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714154" y="5031361"/>
            <a:ext cx="1237711" cy="30008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350" dirty="0">
                <a:solidFill>
                  <a:srgbClr val="000000"/>
                </a:solidFill>
                <a:latin typeface="Calibri" charset="0"/>
                <a:ea typeface="Calibri" charset="0"/>
                <a:cs typeface="Calibri" charset="0"/>
              </a:rPr>
              <a:t>Compute Units</a:t>
            </a:r>
          </a:p>
        </p:txBody>
      </p:sp>
      <p:cxnSp>
        <p:nvCxnSpPr>
          <p:cNvPr id="89" name="Straight Arrow Connector 88"/>
          <p:cNvCxnSpPr/>
          <p:nvPr/>
        </p:nvCxnSpPr>
        <p:spPr>
          <a:xfrm rot="5400000">
            <a:off x="987107" y="3090035"/>
            <a:ext cx="270030" cy="1191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Straight Arrow Connector 90"/>
          <p:cNvCxnSpPr/>
          <p:nvPr/>
        </p:nvCxnSpPr>
        <p:spPr>
          <a:xfrm rot="5400000">
            <a:off x="1251203" y="3090035"/>
            <a:ext cx="270030" cy="1191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Arrow Connector 91"/>
          <p:cNvCxnSpPr/>
          <p:nvPr/>
        </p:nvCxnSpPr>
        <p:spPr>
          <a:xfrm rot="5400000">
            <a:off x="1515298" y="3090035"/>
            <a:ext cx="270030" cy="1191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3" name="Straight Arrow Connector 92"/>
          <p:cNvCxnSpPr/>
          <p:nvPr/>
        </p:nvCxnSpPr>
        <p:spPr>
          <a:xfrm rot="5400000">
            <a:off x="1779393" y="3090035"/>
            <a:ext cx="270030" cy="1191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4" name="Straight Arrow Connector 93"/>
          <p:cNvCxnSpPr/>
          <p:nvPr/>
        </p:nvCxnSpPr>
        <p:spPr>
          <a:xfrm rot="5400000">
            <a:off x="2043488" y="3090035"/>
            <a:ext cx="270030" cy="1191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Arrow Connector 94"/>
          <p:cNvCxnSpPr/>
          <p:nvPr/>
        </p:nvCxnSpPr>
        <p:spPr>
          <a:xfrm rot="5400000">
            <a:off x="2307584" y="3090035"/>
            <a:ext cx="270030" cy="1191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 rot="5400000">
            <a:off x="2571679" y="3090035"/>
            <a:ext cx="270030" cy="1191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/>
          <p:nvPr/>
        </p:nvCxnSpPr>
        <p:spPr>
          <a:xfrm rot="5400000">
            <a:off x="2835774" y="3090035"/>
            <a:ext cx="270030" cy="1191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/>
          <p:nvPr/>
        </p:nvCxnSpPr>
        <p:spPr>
          <a:xfrm rot="5400000">
            <a:off x="3099869" y="3090035"/>
            <a:ext cx="270030" cy="1191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/>
          <p:cNvCxnSpPr/>
          <p:nvPr/>
        </p:nvCxnSpPr>
        <p:spPr>
          <a:xfrm rot="5400000">
            <a:off x="3363967" y="3090035"/>
            <a:ext cx="270030" cy="1191"/>
          </a:xfrm>
          <a:prstGeom prst="straightConnector1">
            <a:avLst/>
          </a:prstGeom>
          <a:ln w="38100" cmpd="thickThin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/>
          <p:cNvCxnSpPr/>
          <p:nvPr/>
        </p:nvCxnSpPr>
        <p:spPr>
          <a:xfrm rot="5400000">
            <a:off x="2314451" y="2495969"/>
            <a:ext cx="270030" cy="1191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/>
          <p:cNvCxnSpPr/>
          <p:nvPr/>
        </p:nvCxnSpPr>
        <p:spPr>
          <a:xfrm rot="5400000">
            <a:off x="2646287" y="2495969"/>
            <a:ext cx="270030" cy="1191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/>
          <p:cNvCxnSpPr/>
          <p:nvPr/>
        </p:nvCxnSpPr>
        <p:spPr>
          <a:xfrm rot="5400000">
            <a:off x="2812205" y="2495969"/>
            <a:ext cx="270030" cy="1191"/>
          </a:xfrm>
          <a:prstGeom prst="straightConnector1">
            <a:avLst/>
          </a:prstGeom>
          <a:ln cmpd="dbl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/>
          <p:cNvCxnSpPr/>
          <p:nvPr/>
        </p:nvCxnSpPr>
        <p:spPr>
          <a:xfrm rot="5400000">
            <a:off x="690670" y="4305169"/>
            <a:ext cx="971513" cy="596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/>
          <p:cNvCxnSpPr/>
          <p:nvPr/>
        </p:nvCxnSpPr>
        <p:spPr>
          <a:xfrm rot="5400000">
            <a:off x="1068712" y="4305169"/>
            <a:ext cx="971513" cy="596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/>
          <p:cNvCxnSpPr/>
          <p:nvPr/>
        </p:nvCxnSpPr>
        <p:spPr>
          <a:xfrm rot="5400000">
            <a:off x="1446754" y="4305169"/>
            <a:ext cx="971513" cy="596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/>
          <p:cNvCxnSpPr/>
          <p:nvPr/>
        </p:nvCxnSpPr>
        <p:spPr>
          <a:xfrm rot="5400000">
            <a:off x="1824796" y="4305169"/>
            <a:ext cx="971513" cy="596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/>
          <p:cNvCxnSpPr/>
          <p:nvPr/>
        </p:nvCxnSpPr>
        <p:spPr>
          <a:xfrm rot="5400000">
            <a:off x="2202838" y="4305169"/>
            <a:ext cx="971513" cy="596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/>
          <p:cNvCxnSpPr/>
          <p:nvPr/>
        </p:nvCxnSpPr>
        <p:spPr>
          <a:xfrm rot="5400000">
            <a:off x="2580880" y="4305169"/>
            <a:ext cx="971513" cy="596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 rot="5400000">
            <a:off x="2958922" y="4305169"/>
            <a:ext cx="971513" cy="596"/>
          </a:xfrm>
          <a:prstGeom prst="straightConnector1">
            <a:avLst/>
          </a:prstGeom>
          <a:ln w="63500" cmpd="tri">
            <a:solidFill>
              <a:schemeClr val="tx1">
                <a:alpha val="50000"/>
              </a:schemeClr>
            </a:solidFill>
            <a:prstDash val="solid"/>
            <a:tailEnd type="arrow" w="sm" len="sm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1" name="Group 110"/>
          <p:cNvGrpSpPr/>
          <p:nvPr/>
        </p:nvGrpSpPr>
        <p:grpSpPr>
          <a:xfrm>
            <a:off x="963962" y="1605465"/>
            <a:ext cx="2646294" cy="162018"/>
            <a:chOff x="683568" y="908720"/>
            <a:chExt cx="3528392" cy="216024"/>
          </a:xfrm>
        </p:grpSpPr>
        <p:sp>
          <p:nvSpPr>
            <p:cNvPr id="112" name="Rectangle 111"/>
            <p:cNvSpPr/>
            <p:nvPr/>
          </p:nvSpPr>
          <p:spPr>
            <a:xfrm>
              <a:off x="683568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13" name="Rectangle 112"/>
            <p:cNvSpPr/>
            <p:nvPr/>
          </p:nvSpPr>
          <p:spPr>
            <a:xfrm>
              <a:off x="909193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14" name="Rectangle 113"/>
            <p:cNvSpPr/>
            <p:nvPr/>
          </p:nvSpPr>
          <p:spPr>
            <a:xfrm>
              <a:off x="1134818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1360443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1586068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17" name="Rectangle 116"/>
            <p:cNvSpPr/>
            <p:nvPr/>
          </p:nvSpPr>
          <p:spPr>
            <a:xfrm>
              <a:off x="1811693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18" name="Rectangle 117"/>
            <p:cNvSpPr/>
            <p:nvPr/>
          </p:nvSpPr>
          <p:spPr>
            <a:xfrm>
              <a:off x="2037318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2262943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20" name="Rectangle 119"/>
            <p:cNvSpPr/>
            <p:nvPr/>
          </p:nvSpPr>
          <p:spPr>
            <a:xfrm>
              <a:off x="2488568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21" name="Rectangle 120"/>
            <p:cNvSpPr/>
            <p:nvPr/>
          </p:nvSpPr>
          <p:spPr>
            <a:xfrm>
              <a:off x="2714193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2939818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23" name="Rectangle 122"/>
            <p:cNvSpPr/>
            <p:nvPr/>
          </p:nvSpPr>
          <p:spPr>
            <a:xfrm>
              <a:off x="3165443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3391068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3616693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26" name="Rectangle 125"/>
            <p:cNvSpPr/>
            <p:nvPr/>
          </p:nvSpPr>
          <p:spPr>
            <a:xfrm>
              <a:off x="3842318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  <p:sp>
          <p:nvSpPr>
            <p:cNvPr id="127" name="Rectangle 126"/>
            <p:cNvSpPr/>
            <p:nvPr/>
          </p:nvSpPr>
          <p:spPr>
            <a:xfrm>
              <a:off x="4067944" y="908720"/>
              <a:ext cx="144016" cy="216024"/>
            </a:xfrm>
            <a:prstGeom prst="rect">
              <a:avLst/>
            </a:prstGeom>
            <a:solidFill>
              <a:srgbClr val="92D050"/>
            </a:solidFill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rmAutofit fontScale="40000" lnSpcReduction="20000"/>
            </a:bodyPr>
            <a:lstStyle/>
            <a:p>
              <a:pPr algn="ctr"/>
              <a:endParaRPr lang="en-US" sz="1350" dirty="0">
                <a:solidFill>
                  <a:schemeClr val="tx1"/>
                </a:solidFill>
                <a:latin typeface="Calibri" charset="0"/>
                <a:ea typeface="Calibri" charset="0"/>
                <a:cs typeface="Calibri" charset="0"/>
              </a:endParaRPr>
            </a:p>
          </p:txBody>
        </p:sp>
      </p:grpSp>
      <p:sp>
        <p:nvSpPr>
          <p:cNvPr id="128" name="Rectangle 127"/>
          <p:cNvSpPr/>
          <p:nvPr/>
        </p:nvSpPr>
        <p:spPr>
          <a:xfrm>
            <a:off x="1014603" y="2746560"/>
            <a:ext cx="216024" cy="162018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endParaRPr lang="en-US" sz="135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1361785" y="2746560"/>
            <a:ext cx="216024" cy="162018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endParaRPr lang="en-US" sz="135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1662182" y="2746560"/>
            <a:ext cx="216024" cy="162018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endParaRPr lang="en-US" sz="135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1" name="Rectangle 130"/>
          <p:cNvSpPr/>
          <p:nvPr/>
        </p:nvSpPr>
        <p:spPr>
          <a:xfrm>
            <a:off x="2009023" y="2756216"/>
            <a:ext cx="216024" cy="162018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endParaRPr lang="en-US" sz="135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2" name="Rectangle 131"/>
          <p:cNvSpPr/>
          <p:nvPr/>
        </p:nvSpPr>
        <p:spPr>
          <a:xfrm>
            <a:off x="2340859" y="2756216"/>
            <a:ext cx="216024" cy="162018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endParaRPr lang="en-US" sz="135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3" name="Rectangle 132"/>
          <p:cNvSpPr/>
          <p:nvPr/>
        </p:nvSpPr>
        <p:spPr>
          <a:xfrm>
            <a:off x="2672695" y="2746560"/>
            <a:ext cx="216024" cy="162018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endParaRPr lang="en-US" sz="135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4" name="Rectangle 133"/>
          <p:cNvSpPr/>
          <p:nvPr/>
        </p:nvSpPr>
        <p:spPr>
          <a:xfrm>
            <a:off x="2989682" y="2746560"/>
            <a:ext cx="216024" cy="162018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endParaRPr lang="en-US" sz="135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3333025" y="2746560"/>
            <a:ext cx="216024" cy="162018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endParaRPr lang="en-US" sz="135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36" name="Rectangle 135"/>
          <p:cNvSpPr/>
          <p:nvPr/>
        </p:nvSpPr>
        <p:spPr>
          <a:xfrm>
            <a:off x="2580777" y="4798788"/>
            <a:ext cx="216024" cy="162018"/>
          </a:xfrm>
          <a:prstGeom prst="rect">
            <a:avLst/>
          </a:prstGeom>
          <a:solidFill>
            <a:srgbClr val="92D050"/>
          </a:solidFill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pPr algn="ctr"/>
            <a:endParaRPr lang="en-US" sz="1350" dirty="0">
              <a:solidFill>
                <a:schemeClr val="tx1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4755885" y="1829898"/>
            <a:ext cx="3568965" cy="371800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marL="257175" indent="-257175">
              <a:buFont typeface="Arial" charset="0"/>
              <a:buChar char="•"/>
            </a:pPr>
            <a:r>
              <a:rPr lang="en-US" sz="2100" dirty="0">
                <a:latin typeface="Calibri" charset="0"/>
                <a:ea typeface="Calibri" charset="0"/>
                <a:cs typeface="Calibri" charset="0"/>
              </a:rPr>
              <a:t>Every Readout Unit has a piece of one data-set (“event”)</a:t>
            </a:r>
          </a:p>
          <a:p>
            <a:pPr marL="257175" indent="-257175">
              <a:buFont typeface="Arial" charset="0"/>
              <a:buChar char="•"/>
            </a:pPr>
            <a:r>
              <a:rPr lang="en-US" sz="2100" dirty="0">
                <a:latin typeface="Calibri" charset="0"/>
                <a:ea typeface="Calibri" charset="0"/>
                <a:cs typeface="Calibri" charset="0"/>
              </a:rPr>
              <a:t>If all pieces must be brought together into a single compute unit for filtering then event-building is required</a:t>
            </a:r>
          </a:p>
          <a:p>
            <a:pPr marL="257175" indent="-257175">
              <a:buFont typeface="Arial" charset="0"/>
              <a:buChar char="•"/>
            </a:pPr>
            <a:r>
              <a:rPr lang="en-US" sz="2100" dirty="0">
                <a:latin typeface="Calibri" charset="0"/>
                <a:ea typeface="Calibri" charset="0"/>
                <a:cs typeface="Calibri" charset="0"/>
              </a:rPr>
              <a:t>This can be most easily be done by a switching network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Niko Neufeld, real-time connectivity requirements, openlab workshop 23/03/17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6761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399 -0.00509 L -0.00399 0.2361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2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10" dur="2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9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95 -0.00509 L 0.22049 0.38307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" y="1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3.53921E-6 L 0.17326 0.3881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7" y="19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3.53921E-6 L 0.11927 0.38307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0" y="192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3.91858E-6 L 0.06302 0.3881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" y="194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3.53921E-6 L 0.02604 0.39348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" y="197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53921E-6 L -0.02466 0.39348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" y="197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3.53921E-6 L -0.07535 0.39348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" y="197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9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3.53921E-6 L -0.12587 0.39348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3" y="19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xit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2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3" presetClass="exit" presetSubtype="1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0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animBg="1"/>
      <p:bldP spid="128" grpId="1" animBg="1"/>
      <p:bldP spid="128" grpId="2" animBg="1"/>
      <p:bldP spid="129" grpId="0" animBg="1"/>
      <p:bldP spid="129" grpId="1" animBg="1"/>
      <p:bldP spid="129" grpId="2" animBg="1"/>
      <p:bldP spid="130" grpId="0" animBg="1"/>
      <p:bldP spid="130" grpId="1" animBg="1"/>
      <p:bldP spid="130" grpId="2" animBg="1"/>
      <p:bldP spid="131" grpId="0" animBg="1"/>
      <p:bldP spid="131" grpId="1" animBg="1"/>
      <p:bldP spid="131" grpId="2" animBg="1"/>
      <p:bldP spid="132" grpId="0" animBg="1"/>
      <p:bldP spid="132" grpId="1" animBg="1"/>
      <p:bldP spid="132" grpId="2" animBg="1"/>
      <p:bldP spid="133" grpId="0" animBg="1"/>
      <p:bldP spid="133" grpId="1" animBg="1"/>
      <p:bldP spid="133" grpId="2" animBg="1"/>
      <p:bldP spid="134" grpId="0" animBg="1"/>
      <p:bldP spid="134" grpId="1" animBg="1"/>
      <p:bldP spid="134" grpId="2" animBg="1"/>
      <p:bldP spid="135" grpId="0" animBg="1"/>
      <p:bldP spid="135" grpId="1" animBg="1"/>
      <p:bldP spid="135" grpId="2" animBg="1"/>
      <p:bldP spid="13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LAN technologies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685330" y="2632569"/>
            <a:ext cx="3448520" cy="2598840"/>
          </a:xfrm>
          <a:prstGeom prst="rect">
            <a:avLst/>
          </a:prstGeom>
        </p:spPr>
        <p:txBody>
          <a:bodyPr>
            <a:normAutofit fontScale="47500" lnSpcReduction="20000"/>
          </a:bodyPr>
          <a:lstStyle/>
          <a:p>
            <a:r>
              <a:rPr lang="en-US" dirty="0" smtClean="0"/>
              <a:t>Ethernet (</a:t>
            </a:r>
            <a:r>
              <a:rPr lang="en-US" dirty="0" err="1" smtClean="0"/>
              <a:t>Ieee</a:t>
            </a:r>
            <a:r>
              <a:rPr lang="en-US" dirty="0" smtClean="0"/>
              <a:t> 802.3 xx)</a:t>
            </a:r>
          </a:p>
          <a:p>
            <a:pPr lvl="1"/>
            <a:r>
              <a:rPr lang="en-US" i="1" dirty="0" smtClean="0">
                <a:solidFill>
                  <a:srgbClr val="FF0000"/>
                </a:solidFill>
              </a:rPr>
              <a:t>The </a:t>
            </a:r>
            <a:r>
              <a:rPr lang="en-US" dirty="0" smtClean="0"/>
              <a:t>LAN </a:t>
            </a:r>
          </a:p>
          <a:p>
            <a:pPr lvl="1"/>
            <a:r>
              <a:rPr lang="en-US" dirty="0" smtClean="0"/>
              <a:t>Normally used in conjunction with IP (and </a:t>
            </a:r>
            <a:r>
              <a:rPr lang="en-US" dirty="0" err="1" smtClean="0"/>
              <a:t>tcp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Infiniband</a:t>
            </a:r>
            <a:r>
              <a:rPr lang="en-US" dirty="0" smtClean="0"/>
              <a:t> (IB)</a:t>
            </a:r>
          </a:p>
          <a:p>
            <a:pPr lvl="1"/>
            <a:r>
              <a:rPr lang="en-US" dirty="0" smtClean="0"/>
              <a:t>Open standard, single vendor</a:t>
            </a:r>
          </a:p>
          <a:p>
            <a:pPr lvl="1"/>
            <a:r>
              <a:rPr lang="en-US" dirty="0" smtClean="0"/>
              <a:t>Complete stack(no need for IP or TCP) </a:t>
            </a:r>
            <a:r>
              <a:rPr lang="en-US" dirty="0" err="1" smtClean="0"/>
              <a:t>rmance</a:t>
            </a:r>
            <a:r>
              <a:rPr lang="en-US" dirty="0" smtClean="0"/>
              <a:t> computing and as a back-end for storage </a:t>
            </a:r>
          </a:p>
          <a:p>
            <a:pPr lvl="1"/>
            <a:r>
              <a:rPr lang="en-US" dirty="0" smtClean="0"/>
              <a:t>Low </a:t>
            </a:r>
            <a:r>
              <a:rPr lang="en-US" dirty="0" err="1" smtClean="0"/>
              <a:t>cpu</a:t>
            </a:r>
            <a:r>
              <a:rPr lang="en-US" dirty="0" smtClean="0"/>
              <a:t> usage on clients by using remote direct memory access (</a:t>
            </a:r>
            <a:r>
              <a:rPr lang="en-US" dirty="0" err="1" smtClean="0"/>
              <a:t>rdma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Low latency</a:t>
            </a:r>
          </a:p>
          <a:p>
            <a:r>
              <a:rPr lang="en-US" dirty="0" smtClean="0"/>
              <a:t>Omni-path </a:t>
            </a:r>
          </a:p>
          <a:p>
            <a:pPr lvl="1"/>
            <a:r>
              <a:rPr lang="en-US" dirty="0" smtClean="0"/>
              <a:t>Intel alternative to </a:t>
            </a:r>
            <a:r>
              <a:rPr lang="en-US" dirty="0" err="1" smtClean="0"/>
              <a:t>infiniband</a:t>
            </a:r>
            <a:endParaRPr lang="en-US" dirty="0" smtClean="0"/>
          </a:p>
          <a:p>
            <a:pPr lvl="1"/>
            <a:r>
              <a:rPr lang="en-US" dirty="0" smtClean="0"/>
              <a:t>Lowest cost per unit bandwidth</a:t>
            </a:r>
          </a:p>
          <a:p>
            <a:r>
              <a:rPr lang="en-US" dirty="0" smtClean="0"/>
              <a:t>Anything else is exotic</a:t>
            </a:r>
          </a:p>
          <a:p>
            <a:endParaRPr lang="en-US" i="1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6505" y="2438400"/>
            <a:ext cx="4262165" cy="27930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6549012" y="3273681"/>
            <a:ext cx="4027064" cy="2135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88" dirty="0"/>
              <a:t>http://</a:t>
            </a:r>
            <a:r>
              <a:rPr lang="en-US" sz="788" dirty="0" err="1"/>
              <a:t>www.digibarn.com</a:t>
            </a:r>
            <a:r>
              <a:rPr lang="en-US" sz="788" dirty="0"/>
              <a:t>/collections/diagrams/</a:t>
            </a:r>
            <a:r>
              <a:rPr lang="en-US" sz="788" dirty="0" err="1"/>
              <a:t>ethernet</a:t>
            </a:r>
            <a:r>
              <a:rPr lang="en-US" sz="788" dirty="0"/>
              <a:t>-original/</a:t>
            </a:r>
            <a:r>
              <a:rPr lang="en-US" sz="788" dirty="0" err="1"/>
              <a:t>composit-ethernet-sketch.jpg</a:t>
            </a:r>
            <a:endParaRPr lang="en-US" sz="788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76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DAQ challenges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q"/>
            </a:pPr>
            <a:r>
              <a:rPr lang="en-US" dirty="0" smtClean="0"/>
              <a:t>Transport multiple Terabit/s reliably and cost-effectively</a:t>
            </a:r>
          </a:p>
          <a:p>
            <a:pPr>
              <a:buFont typeface="Wingdings" charset="2"/>
              <a:buChar char="q"/>
            </a:pPr>
            <a:r>
              <a:rPr lang="en-US" b="1" dirty="0" smtClean="0">
                <a:solidFill>
                  <a:schemeClr val="tx2"/>
                </a:solidFill>
              </a:rPr>
              <a:t>500 port full duplex, full bi-sectional bandwidth network, aiming at 80% sustained link-load @ &gt;= 100 Gbit/s / link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Integrate the network closely and efficiently with compute resources (be they classical CPU, “many-core” or accelerator-assisted)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Multiple network technologies should seamlessly co-exist in the same integrated fabric (</a:t>
            </a:r>
            <a:r>
              <a:rPr lang="en-US" sz="2400" dirty="0" smtClean="0"/>
              <a:t>“the right link for the right task”</a:t>
            </a:r>
            <a:r>
              <a:rPr lang="en-US" dirty="0" smtClean="0"/>
              <a:t>) </a:t>
            </a:r>
          </a:p>
          <a:p>
            <a:pPr>
              <a:buFont typeface="Wingdings" charset="2"/>
              <a:buChar char="q"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Niko Neufeld, real-time connectivity requirements, openlab workshop 23/03/17</a:t>
            </a:r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412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Future network needs for LHC DAQ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Niko Neufeld, real-time connectivity requirements, openlab workshop 23/03/17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4917371"/>
              </p:ext>
            </p:extLst>
          </p:nvPr>
        </p:nvGraphicFramePr>
        <p:xfrm>
          <a:off x="520854" y="1263535"/>
          <a:ext cx="7859965" cy="5334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271654" y="2705376"/>
            <a:ext cx="1080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latin typeface="+mn-lt"/>
              </a:rPr>
              <a:t>2020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43546" y="4399597"/>
            <a:ext cx="1080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+mn-lt"/>
              </a:rPr>
              <a:t>2020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206240" y="3105486"/>
            <a:ext cx="1080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latin typeface="+mn-lt"/>
              </a:rPr>
              <a:t>2026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125586" y="3676254"/>
            <a:ext cx="10806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latin typeface="+mn-lt"/>
              </a:rPr>
              <a:t>2026</a:t>
            </a:r>
          </a:p>
        </p:txBody>
      </p:sp>
    </p:spTree>
    <p:extLst>
      <p:ext uri="{BB962C8B-B14F-4D97-AF65-F5344CB8AC3E}">
        <p14:creationId xmlns:p14="http://schemas.microsoft.com/office/powerpoint/2010/main" val="203354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Chart 18"/>
          <p:cNvGraphicFramePr>
            <a:graphicFrameLocks/>
          </p:cNvGraphicFramePr>
          <p:nvPr>
            <p:extLst/>
          </p:nvPr>
        </p:nvGraphicFramePr>
        <p:xfrm>
          <a:off x="1428750" y="2037323"/>
          <a:ext cx="6663690" cy="3413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428750" y="1106604"/>
            <a:ext cx="6286500" cy="49859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evolution of Network Interconnects</a:t>
            </a:r>
            <a:endParaRPr lang="en-GB" dirty="0"/>
          </a:p>
        </p:txBody>
      </p:sp>
      <p:cxnSp>
        <p:nvCxnSpPr>
          <p:cNvPr id="12" name="Straight Arrow Connector 11"/>
          <p:cNvCxnSpPr/>
          <p:nvPr/>
        </p:nvCxnSpPr>
        <p:spPr>
          <a:xfrm rot="16200000" flipH="1">
            <a:off x="2640034" y="3565400"/>
            <a:ext cx="1093786" cy="1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090184" y="3034591"/>
            <a:ext cx="109313" cy="432122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760595" y="3212121"/>
            <a:ext cx="572091" cy="531821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667660" y="2637014"/>
            <a:ext cx="1063673" cy="397577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r>
              <a:rPr lang="en-US" sz="1350" dirty="0"/>
              <a:t>PCIe Gen4</a:t>
            </a:r>
          </a:p>
          <a:p>
            <a:endParaRPr lang="en-US" sz="1350" dirty="0"/>
          </a:p>
        </p:txBody>
      </p:sp>
      <p:sp>
        <p:nvSpPr>
          <p:cNvPr id="22" name="TextBox 21"/>
          <p:cNvSpPr txBox="1"/>
          <p:nvPr/>
        </p:nvSpPr>
        <p:spPr>
          <a:xfrm>
            <a:off x="2723225" y="2538849"/>
            <a:ext cx="1063673" cy="387227"/>
          </a:xfrm>
          <a:prstGeom prst="rect">
            <a:avLst/>
          </a:prstGeom>
          <a:noFill/>
        </p:spPr>
        <p:txBody>
          <a:bodyPr wrap="square" rtlCol="0">
            <a:normAutofit fontScale="92500" lnSpcReduction="20000"/>
          </a:bodyPr>
          <a:lstStyle/>
          <a:p>
            <a:r>
              <a:rPr lang="en-US" sz="1350" dirty="0"/>
              <a:t>PCIe Gen3</a:t>
            </a:r>
          </a:p>
          <a:p>
            <a:r>
              <a:rPr lang="en-US" sz="1350" dirty="0"/>
              <a:t>available</a:t>
            </a:r>
          </a:p>
          <a:p>
            <a:endParaRPr lang="en-US" sz="1350" dirty="0"/>
          </a:p>
        </p:txBody>
      </p:sp>
      <p:sp>
        <p:nvSpPr>
          <p:cNvPr id="23" name="TextBox 22"/>
          <p:cNvSpPr txBox="1"/>
          <p:nvPr/>
        </p:nvSpPr>
        <p:spPr>
          <a:xfrm>
            <a:off x="6589926" y="2000648"/>
            <a:ext cx="1063673" cy="551595"/>
          </a:xfrm>
          <a:prstGeom prst="rect">
            <a:avLst/>
          </a:prstGeom>
          <a:noFill/>
        </p:spPr>
        <p:txBody>
          <a:bodyPr wrap="square" rtlCol="0">
            <a:normAutofit fontScale="92500" lnSpcReduction="20000"/>
          </a:bodyPr>
          <a:lstStyle/>
          <a:p>
            <a:r>
              <a:rPr lang="en-US" sz="1350" dirty="0"/>
              <a:t>HDR (200 Gb/s) HCA</a:t>
            </a:r>
          </a:p>
          <a:p>
            <a:r>
              <a:rPr lang="en-US" sz="1350" dirty="0"/>
              <a:t>expected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4166274" y="2907023"/>
            <a:ext cx="1063673" cy="387227"/>
          </a:xfrm>
          <a:prstGeom prst="rect">
            <a:avLst/>
          </a:prstGeom>
          <a:noFill/>
        </p:spPr>
        <p:txBody>
          <a:bodyPr wrap="square" rtlCol="0">
            <a:normAutofit fontScale="92500"/>
          </a:bodyPr>
          <a:lstStyle/>
          <a:p>
            <a:r>
              <a:rPr lang="en-US" sz="1350" dirty="0"/>
              <a:t>100 </a:t>
            </a:r>
            <a:r>
              <a:rPr lang="en-US" sz="1350" dirty="0" err="1"/>
              <a:t>GbE</a:t>
            </a:r>
            <a:r>
              <a:rPr lang="en-US" sz="1350" dirty="0"/>
              <a:t> NIC</a:t>
            </a:r>
          </a:p>
        </p:txBody>
      </p:sp>
      <p:cxnSp>
        <p:nvCxnSpPr>
          <p:cNvPr id="38" name="Straight Arrow Connector 37"/>
          <p:cNvCxnSpPr/>
          <p:nvPr/>
        </p:nvCxnSpPr>
        <p:spPr>
          <a:xfrm>
            <a:off x="6792896" y="2453688"/>
            <a:ext cx="71946" cy="278774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65893" y="2483479"/>
            <a:ext cx="1294007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en-US" sz="1350" dirty="0"/>
              <a:t>Only general purpose technologies shown</a:t>
            </a:r>
          </a:p>
          <a:p>
            <a:pPr marL="214313" indent="-214313">
              <a:buFont typeface="Arial" charset="0"/>
              <a:buChar char="•"/>
            </a:pPr>
            <a:r>
              <a:rPr lang="en-US" sz="1350" dirty="0"/>
              <a:t>Driven by SERDES speed: 10, 25, 50 GHz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964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much does a Gigabit/s cost?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4294967295"/>
            <p:extLst/>
          </p:nvPr>
        </p:nvGraphicFramePr>
        <p:xfrm>
          <a:off x="685800" y="2287972"/>
          <a:ext cx="7437383" cy="2912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91207" y="5291302"/>
            <a:ext cx="40959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Source: http://</a:t>
            </a:r>
            <a:r>
              <a:rPr lang="en-US" sz="1050" dirty="0" err="1"/>
              <a:t>www.kernelsoftware.com</a:t>
            </a:r>
            <a:r>
              <a:rPr lang="en-US" sz="1050" dirty="0"/>
              <a:t>/products/catalog/</a:t>
            </a:r>
            <a:r>
              <a:rPr lang="en-US" sz="1050" dirty="0" err="1"/>
              <a:t>mellanox.html</a:t>
            </a:r>
            <a:endParaRPr lang="en-US" sz="105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404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1138968"/>
            <a:ext cx="7773338" cy="1197133"/>
          </a:xfrm>
        </p:spPr>
        <p:txBody>
          <a:bodyPr/>
          <a:lstStyle/>
          <a:p>
            <a:r>
              <a:rPr lang="en-US" dirty="0" smtClean="0"/>
              <a:t>Cost example DAQ  (Fat Tree)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685330" y="2450399"/>
            <a:ext cx="7772870" cy="2843116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buFont typeface="Wingdings" charset="2"/>
              <a:buChar char="q"/>
            </a:pPr>
            <a:r>
              <a:rPr lang="en-US" dirty="0" smtClean="0"/>
              <a:t>Based on Ethernet (40G)</a:t>
            </a:r>
          </a:p>
          <a:p>
            <a:pPr>
              <a:buFont typeface="Wingdings" charset="2"/>
              <a:buChar char="q"/>
            </a:pPr>
            <a:r>
              <a:rPr lang="en-US" dirty="0"/>
              <a:t>A</a:t>
            </a:r>
            <a:r>
              <a:rPr lang="en-US" dirty="0" smtClean="0"/>
              <a:t>ssume 100 data sources and </a:t>
            </a:r>
            <a:br>
              <a:rPr lang="en-US" dirty="0" smtClean="0"/>
            </a:br>
            <a:r>
              <a:rPr lang="en-US" dirty="0" smtClean="0"/>
              <a:t>150  computers, 40G / server!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The radix is here 32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We need 35 switches, 474 cables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Cost (assuming typical discounts) ~ 333000 USD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Assumes perfect scaling!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38497" y="5298953"/>
            <a:ext cx="5419753" cy="1015663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en-US" sz="1200" dirty="0"/>
              <a:t>DIY:</a:t>
            </a:r>
          </a:p>
          <a:p>
            <a:r>
              <a:rPr lang="en-US" sz="1200" dirty="0">
                <a:hlinkClick r:id="rId2"/>
              </a:rPr>
              <a:t>http://www.broadcom.com/application/cloud_scale_network/cloud_configurator.php</a:t>
            </a:r>
            <a:endParaRPr lang="en-US" sz="1200" dirty="0"/>
          </a:p>
          <a:p>
            <a:r>
              <a:rPr lang="en-US" sz="1200" dirty="0"/>
              <a:t>(design the network + network costs)</a:t>
            </a:r>
          </a:p>
          <a:p>
            <a:r>
              <a:rPr lang="en-US" sz="1200" dirty="0">
                <a:hlinkClick r:id="rId3"/>
              </a:rPr>
              <a:t>http://www.colfaxdirect.com</a:t>
            </a:r>
            <a:r>
              <a:rPr lang="en-US" sz="1200" dirty="0"/>
              <a:t> (adapter cost)</a:t>
            </a:r>
          </a:p>
          <a:p>
            <a:endParaRPr lang="en-US" sz="12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9922" y="1858129"/>
            <a:ext cx="4054078" cy="231661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52558" y="4174585"/>
            <a:ext cx="3230372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/>
              <a:t>Source: https</a:t>
            </a:r>
            <a:r>
              <a:rPr lang="en-US" sz="1050" dirty="0"/>
              <a:t>://</a:t>
            </a:r>
            <a:r>
              <a:rPr lang="en-US" sz="1050" dirty="0" err="1"/>
              <a:t>computing.llnl.gov</a:t>
            </a:r>
            <a:r>
              <a:rPr lang="en-US" sz="1050" dirty="0"/>
              <a:t>/tutorials/</a:t>
            </a:r>
            <a:r>
              <a:rPr lang="en-US" sz="1050" dirty="0" err="1"/>
              <a:t>lc_resources</a:t>
            </a:r>
            <a:r>
              <a:rPr lang="en-US" sz="1050" dirty="0"/>
              <a:t>/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542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 &amp; disclaimer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of this is not original, though some of it I arrived at independently </a:t>
            </a:r>
            <a:r>
              <a:rPr lang="en-US" dirty="0" smtClean="0">
                <a:sym typeface="Wingdings"/>
              </a:rPr>
              <a:t></a:t>
            </a:r>
            <a:endParaRPr lang="en-US" dirty="0" smtClean="0"/>
          </a:p>
          <a:p>
            <a:r>
              <a:rPr lang="en-US" dirty="0" smtClean="0"/>
              <a:t>Too vast a topic for 15 minutes, you will be subject to heavy presenter’s bias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028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Scaling in practice</a:t>
            </a:r>
            <a:endParaRPr lang="en-US" sz="3600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68350" y="1723569"/>
            <a:ext cx="7289800" cy="436177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Niko Neufeld, real-time connectivity requirements, openlab workshop 23/03/17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779984" y="6067598"/>
            <a:ext cx="3460243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400" smtClean="0"/>
              <a:t>A lot of challenges remain!</a:t>
            </a:r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149566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Long-distance data-transport a.k.a. the Prevessin challenge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q"/>
            </a:pPr>
            <a:r>
              <a:rPr lang="en-US" dirty="0"/>
              <a:t>The </a:t>
            </a:r>
            <a:r>
              <a:rPr lang="en-US" dirty="0" smtClean="0"/>
              <a:t>servers </a:t>
            </a:r>
            <a:r>
              <a:rPr lang="en-US" dirty="0"/>
              <a:t>can be hosted elsewhere. In that case the 32 </a:t>
            </a:r>
            <a:r>
              <a:rPr lang="en-US" dirty="0" err="1"/>
              <a:t>Tbit</a:t>
            </a:r>
            <a:r>
              <a:rPr lang="en-US" dirty="0"/>
              <a:t>/s raw data need to be transported off-site</a:t>
            </a:r>
          </a:p>
          <a:p>
            <a:pPr>
              <a:buFont typeface="Wingdings" charset="2"/>
              <a:buChar char="q"/>
            </a:pPr>
            <a:r>
              <a:rPr lang="en-US" dirty="0"/>
              <a:t>Distance</a:t>
            </a:r>
            <a:r>
              <a:rPr lang="en-US" dirty="0">
                <a:solidFill>
                  <a:srgbClr val="FFFF00"/>
                </a:solidFill>
              </a:rPr>
              <a:t>: </a:t>
            </a:r>
            <a:r>
              <a:rPr lang="en-US" dirty="0">
                <a:solidFill>
                  <a:srgbClr val="FF0000"/>
                </a:solidFill>
              </a:rPr>
              <a:t>about </a:t>
            </a:r>
            <a:r>
              <a:rPr lang="en-US" dirty="0" smtClean="0">
                <a:solidFill>
                  <a:srgbClr val="FF0000"/>
                </a:solidFill>
              </a:rPr>
              <a:t>4 </a:t>
            </a:r>
            <a:r>
              <a:rPr lang="en-US" dirty="0">
                <a:solidFill>
                  <a:srgbClr val="FF0000"/>
                </a:solidFill>
              </a:rPr>
              <a:t>km </a:t>
            </a:r>
            <a:r>
              <a:rPr lang="en-US" dirty="0" smtClean="0">
                <a:solidFill>
                  <a:srgbClr val="FF0000"/>
                </a:solidFill>
              </a:rPr>
              <a:t>(for ALICE and LHCb)</a:t>
            </a:r>
            <a:endParaRPr lang="en-US" dirty="0">
              <a:solidFill>
                <a:srgbClr val="FF0000"/>
              </a:solidFill>
            </a:endParaRPr>
          </a:p>
          <a:p>
            <a:pPr>
              <a:buFont typeface="Wingdings" charset="2"/>
              <a:buChar char="q"/>
            </a:pPr>
            <a:r>
              <a:rPr lang="en-US" dirty="0" smtClean="0"/>
              <a:t>Lay many new </a:t>
            </a:r>
            <a:r>
              <a:rPr lang="en-US" dirty="0" err="1" smtClean="0"/>
              <a:t>fibres</a:t>
            </a:r>
            <a:r>
              <a:rPr lang="en-US" dirty="0" smtClean="0"/>
              <a:t> or use </a:t>
            </a:r>
            <a:r>
              <a:rPr lang="en-US" dirty="0"/>
              <a:t>of DWDM</a:t>
            </a:r>
          </a:p>
          <a:p>
            <a:pPr>
              <a:buFont typeface="Wingdings" charset="2"/>
              <a:buChar char="q"/>
            </a:pPr>
            <a:r>
              <a:rPr lang="en-US" dirty="0"/>
              <a:t>Using 25 </a:t>
            </a:r>
            <a:r>
              <a:rPr lang="en-US" dirty="0" smtClean="0"/>
              <a:t>GHz </a:t>
            </a:r>
            <a:r>
              <a:rPr lang="en-US" dirty="0"/>
              <a:t>wavelength about 1200 lambdas are needed in the maximum </a:t>
            </a:r>
            <a:r>
              <a:rPr lang="en-US" dirty="0" smtClean="0"/>
              <a:t>configuration</a:t>
            </a:r>
            <a:endParaRPr lang="en-US" dirty="0"/>
          </a:p>
          <a:p>
            <a:pPr>
              <a:buFont typeface="Wingdings" charset="2"/>
              <a:buChar char="q"/>
            </a:pPr>
            <a:r>
              <a:rPr lang="en-US" dirty="0"/>
              <a:t>The solution should be compact, </a:t>
            </a:r>
            <a:r>
              <a:rPr lang="en-US" dirty="0">
                <a:solidFill>
                  <a:srgbClr val="FF0000"/>
                </a:solidFill>
              </a:rPr>
              <a:t>does </a:t>
            </a:r>
            <a:r>
              <a:rPr lang="en-US" b="1" dirty="0">
                <a:solidFill>
                  <a:srgbClr val="FF0000"/>
                </a:solidFill>
              </a:rPr>
              <a:t>not</a:t>
            </a:r>
            <a:r>
              <a:rPr lang="en-US" dirty="0">
                <a:solidFill>
                  <a:srgbClr val="FF0000"/>
                </a:solidFill>
              </a:rPr>
              <a:t> need </a:t>
            </a:r>
            <a:r>
              <a:rPr lang="en-US" dirty="0" smtClean="0">
                <a:solidFill>
                  <a:srgbClr val="FF0000"/>
                </a:solidFill>
              </a:rPr>
              <a:t>99.999% </a:t>
            </a:r>
            <a:r>
              <a:rPr lang="en-US" dirty="0" smtClean="0"/>
              <a:t>availability, </a:t>
            </a:r>
            <a:r>
              <a:rPr lang="en-US" dirty="0"/>
              <a:t>it should be scalable (starting smaller to be ramped up to max later)</a:t>
            </a:r>
          </a:p>
          <a:p>
            <a:pPr>
              <a:buFont typeface="Wingdings" charset="2"/>
              <a:buChar char="q"/>
            </a:pPr>
            <a:r>
              <a:rPr lang="en-US" dirty="0"/>
              <a:t>Traffic is essentially </a:t>
            </a:r>
            <a:r>
              <a:rPr lang="en-US" dirty="0" err="1">
                <a:solidFill>
                  <a:srgbClr val="FF0000"/>
                </a:solidFill>
              </a:rPr>
              <a:t>uni</a:t>
            </a:r>
            <a:r>
              <a:rPr lang="en-US" dirty="0">
                <a:solidFill>
                  <a:srgbClr val="FF0000"/>
                </a:solidFill>
              </a:rPr>
              <a:t>-directional</a:t>
            </a:r>
            <a:r>
              <a:rPr lang="en-US" dirty="0"/>
              <a:t> </a:t>
            </a:r>
            <a:r>
              <a:rPr lang="en-US" dirty="0">
                <a:sym typeface="Wingdings"/>
              </a:rPr>
              <a:t> </a:t>
            </a:r>
            <a:r>
              <a:rPr lang="en-US" dirty="0" smtClean="0">
                <a:sym typeface="Wingdings"/>
              </a:rPr>
              <a:t>Could this be exploited?</a:t>
            </a:r>
          </a:p>
          <a:p>
            <a:pPr>
              <a:buFont typeface="Wingdings" charset="2"/>
              <a:buChar char="q"/>
            </a:pPr>
            <a:r>
              <a:rPr lang="en-US" dirty="0" smtClean="0">
                <a:sym typeface="Wingdings"/>
              </a:rPr>
              <a:t>In any case data transport cost / </a:t>
            </a:r>
            <a:r>
              <a:rPr lang="en-US" dirty="0" err="1" smtClean="0">
                <a:sym typeface="Wingdings"/>
              </a:rPr>
              <a:t>Tbit</a:t>
            </a:r>
            <a:r>
              <a:rPr lang="en-US" dirty="0" smtClean="0">
                <a:sym typeface="Wingdings"/>
              </a:rPr>
              <a:t>/s is significant, compression of data is attractive, if cost-efficient</a:t>
            </a:r>
            <a:endParaRPr lang="en-US" dirty="0"/>
          </a:p>
          <a:p>
            <a:pPr>
              <a:buFont typeface="Wingdings" charset="2"/>
              <a:buChar char="q"/>
            </a:pP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Niko Neufeld, real-time connectivity requirements, openlab workshop 23/03/17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7F593E-4D65-AC44-A603-FB3151009ECD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0718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8096" y="1499616"/>
            <a:ext cx="7662672" cy="4809744"/>
          </a:xfrm>
        </p:spPr>
        <p:txBody>
          <a:bodyPr/>
          <a:lstStyle/>
          <a:p>
            <a:pPr>
              <a:buFont typeface="Wingdings" charset="2"/>
              <a:buChar char="q"/>
            </a:pPr>
            <a:r>
              <a:rPr lang="en-US" dirty="0" smtClean="0"/>
              <a:t>Significant challenges remain in all areas of data movement</a:t>
            </a:r>
          </a:p>
          <a:p>
            <a:pPr lvl="1">
              <a:buFont typeface="Wingdings" charset="2"/>
              <a:buChar char="q"/>
            </a:pPr>
            <a:r>
              <a:rPr lang="en-US" dirty="0" smtClean="0"/>
              <a:t>Not only online but also offline</a:t>
            </a:r>
          </a:p>
          <a:p>
            <a:pPr>
              <a:buFont typeface="Wingdings" charset="2"/>
              <a:buChar char="q"/>
            </a:pPr>
            <a:r>
              <a:rPr lang="en-US" dirty="0" smtClean="0"/>
              <a:t>Getting the data out and distributed is crucial for more and better physics in all future experiments</a:t>
            </a:r>
            <a:endParaRPr lang="en-US" dirty="0" smtClean="0"/>
          </a:p>
          <a:p>
            <a:pPr>
              <a:buFont typeface="Wingdings" charset="2"/>
              <a:buChar char="q"/>
            </a:pPr>
            <a:r>
              <a:rPr lang="en-US" dirty="0" smtClean="0"/>
              <a:t>LAN growth is still strong, but Online requirements are very high and budgets are limited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8119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4 tasks with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4400" dirty="0" smtClean="0"/>
              <a:t>Getting </a:t>
            </a:r>
            <a:r>
              <a:rPr lang="en-US" sz="3200" dirty="0" smtClean="0"/>
              <a:t>from the sensors</a:t>
            </a:r>
            <a:endParaRPr lang="en-US" sz="4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4400" dirty="0" smtClean="0"/>
              <a:t>Distributing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400" dirty="0" smtClean="0"/>
              <a:t>Processing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400" dirty="0" smtClean="0"/>
              <a:t>Storing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03496" y="1732827"/>
            <a:ext cx="3080084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Specific </a:t>
            </a:r>
            <a:r>
              <a:rPr lang="en-US" sz="2000" smtClean="0"/>
              <a:t>to Online</a:t>
            </a:r>
            <a:r>
              <a:rPr lang="en-US" sz="2000"/>
              <a:t> </a:t>
            </a:r>
            <a:r>
              <a:rPr lang="en-US" sz="2000" smtClean="0"/>
              <a:t>computing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169281" y="3985997"/>
            <a:ext cx="252152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Not covered in this talk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6175615" y="2589756"/>
            <a:ext cx="2387192" cy="70788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Both Online &amp; Offline</a:t>
            </a:r>
          </a:p>
          <a:p>
            <a:r>
              <a:rPr lang="en-US" sz="2000" dirty="0" smtClean="0"/>
              <a:t>Repeated cycles </a:t>
            </a:r>
            <a:endParaRPr lang="en-US" sz="2000" dirty="0"/>
          </a:p>
        </p:txBody>
      </p:sp>
      <p:sp>
        <p:nvSpPr>
          <p:cNvPr id="10" name="Curved Up Arrow 9"/>
          <p:cNvSpPr/>
          <p:nvPr/>
        </p:nvSpPr>
        <p:spPr>
          <a:xfrm rot="16200000">
            <a:off x="3755144" y="2884026"/>
            <a:ext cx="1888236" cy="1089180"/>
          </a:xfrm>
          <a:prstGeom prst="curved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7854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ideal experiment: get all data which your instrument provides!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charset="2"/>
              <a:buChar char="q"/>
            </a:pPr>
            <a:r>
              <a:rPr lang="en-US" sz="2800" dirty="0" smtClean="0"/>
              <a:t>In theory this should allow you to extract anything of interest</a:t>
            </a:r>
          </a:p>
          <a:p>
            <a:pPr>
              <a:buFont typeface="Wingdings" charset="2"/>
              <a:buChar char="q"/>
            </a:pPr>
            <a:r>
              <a:rPr lang="en-US" sz="2800" dirty="0" smtClean="0"/>
              <a:t>In practice this can be a lot of data. Typical LHC experiment has 10^7 sensors with new values every 25 ns </a:t>
            </a:r>
            <a:r>
              <a:rPr lang="mr-IN" sz="2800" dirty="0" smtClean="0"/>
              <a:t>–</a:t>
            </a:r>
            <a:r>
              <a:rPr lang="en-US" sz="2800" dirty="0" smtClean="0"/>
              <a:t> assuming (pessimistically) 8 bit ADC for each sensor </a:t>
            </a:r>
            <a:r>
              <a:rPr lang="mr-IN" sz="2800" dirty="0" smtClean="0"/>
              <a:t>–</a:t>
            </a:r>
            <a:r>
              <a:rPr lang="en-US" sz="2800" dirty="0" smtClean="0"/>
              <a:t> this gives 400 </a:t>
            </a:r>
            <a:r>
              <a:rPr lang="en-US" sz="2800" dirty="0" err="1" smtClean="0"/>
              <a:t>Tbyte</a:t>
            </a:r>
            <a:r>
              <a:rPr lang="en-US" sz="2800" dirty="0" smtClean="0"/>
              <a:t> / second (!)</a:t>
            </a:r>
          </a:p>
          <a:p>
            <a:pPr>
              <a:buFont typeface="Wingdings" charset="2"/>
              <a:buChar char="q"/>
            </a:pPr>
            <a:r>
              <a:rPr lang="en-US" sz="2800" dirty="0" smtClean="0"/>
              <a:t>What is limiting us?</a:t>
            </a:r>
          </a:p>
        </p:txBody>
      </p:sp>
    </p:spTree>
    <p:extLst>
      <p:ext uri="{BB962C8B-B14F-4D97-AF65-F5344CB8AC3E}">
        <p14:creationId xmlns:p14="http://schemas.microsoft.com/office/powerpoint/2010/main" val="1701268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4 limitations with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4400" dirty="0" smtClean="0"/>
              <a:t>Getting </a:t>
            </a:r>
            <a:r>
              <a:rPr lang="en-US" sz="3200" dirty="0" smtClean="0"/>
              <a:t>from the sensors</a:t>
            </a:r>
            <a:endParaRPr lang="en-US" sz="4400" dirty="0" smtClean="0"/>
          </a:p>
          <a:p>
            <a:pPr marL="457200" indent="-457200">
              <a:buFont typeface="+mj-lt"/>
              <a:buAutoNum type="arabicPeriod"/>
            </a:pPr>
            <a:r>
              <a:rPr lang="en-US" sz="4400" dirty="0" smtClean="0"/>
              <a:t>Distributing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400" dirty="0" smtClean="0"/>
              <a:t>Processing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4400" dirty="0" smtClean="0"/>
              <a:t>Storing</a:t>
            </a:r>
            <a:endParaRPr lang="en-US" sz="4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903496" y="1732827"/>
            <a:ext cx="3080084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Specific </a:t>
            </a:r>
            <a:r>
              <a:rPr lang="en-US" sz="2000" smtClean="0"/>
              <a:t>to Online</a:t>
            </a:r>
            <a:r>
              <a:rPr lang="en-US" sz="2000"/>
              <a:t> </a:t>
            </a:r>
            <a:r>
              <a:rPr lang="en-US" sz="2000" smtClean="0"/>
              <a:t>computing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169281" y="3985997"/>
            <a:ext cx="252152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Not covered in this talk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6182776" y="3387772"/>
            <a:ext cx="2521524" cy="40011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Not covered in this talk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87366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readout chain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en-US" sz="2400" dirty="0"/>
              <a:t>Ideally all these functions are integrated in the front-end chip</a:t>
            </a:r>
          </a:p>
          <a:p>
            <a:pPr marL="214313" indent="-214313">
              <a:buFont typeface="Arial" charset="0"/>
              <a:buChar char="•"/>
            </a:pPr>
            <a:r>
              <a:rPr lang="en-US" sz="2400" dirty="0"/>
              <a:t>There will be challenges with power (dissipation), in particular at high rate detectors, and, in some cases, </a:t>
            </a:r>
            <a:r>
              <a:rPr lang="en-US" sz="2400" dirty="0" smtClean="0"/>
              <a:t>radiation</a:t>
            </a:r>
            <a:endParaRPr lang="en-US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Line 3"/>
          <p:cNvSpPr>
            <a:spLocks noChangeShapeType="1"/>
          </p:cNvSpPr>
          <p:nvPr/>
        </p:nvSpPr>
        <p:spPr bwMode="auto">
          <a:xfrm>
            <a:off x="6024563" y="1664494"/>
            <a:ext cx="0" cy="78581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auto">
          <a:xfrm rot="10800000" flipH="1">
            <a:off x="5809060" y="1750219"/>
            <a:ext cx="431006" cy="185738"/>
          </a:xfrm>
          <a:prstGeom prst="triangle">
            <a:avLst>
              <a:gd name="adj" fmla="val 49995"/>
            </a:avLst>
          </a:prstGeom>
          <a:solidFill>
            <a:schemeClr val="bg1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5732860" y="1433512"/>
            <a:ext cx="583406" cy="223838"/>
          </a:xfrm>
          <a:prstGeom prst="rect">
            <a:avLst/>
          </a:prstGeom>
          <a:solidFill>
            <a:srgbClr val="CCFF66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9" name="Rectangle 6"/>
          <p:cNvSpPr>
            <a:spLocks noChangeArrowheads="1"/>
          </p:cNvSpPr>
          <p:nvPr/>
        </p:nvSpPr>
        <p:spPr bwMode="auto">
          <a:xfrm>
            <a:off x="5504260" y="2027635"/>
            <a:ext cx="1040606" cy="264319"/>
          </a:xfrm>
          <a:prstGeom prst="rect">
            <a:avLst/>
          </a:prstGeom>
          <a:solidFill>
            <a:schemeClr val="bg1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>
            <a:off x="5567363" y="2060973"/>
            <a:ext cx="0" cy="197644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>
            <a:off x="5567363" y="2258616"/>
            <a:ext cx="9144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12" name="Line 9"/>
          <p:cNvSpPr>
            <a:spLocks noChangeShapeType="1"/>
          </p:cNvSpPr>
          <p:nvPr/>
        </p:nvSpPr>
        <p:spPr bwMode="auto">
          <a:xfrm>
            <a:off x="6024563" y="1941910"/>
            <a:ext cx="0" cy="7977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6923485" y="1719263"/>
            <a:ext cx="673261" cy="300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9056" tIns="34529" rIns="69056" bIns="34529">
            <a:spAutoFit/>
          </a:bodyPr>
          <a:lstStyle/>
          <a:p>
            <a:pPr eaLnBrk="0" hangingPunct="0"/>
            <a:r>
              <a:rPr lang="en-US" sz="1500">
                <a:latin typeface="+mj-lt"/>
              </a:rPr>
              <a:t>Amplifier</a:t>
            </a:r>
          </a:p>
        </p:txBody>
      </p:sp>
      <p:sp>
        <p:nvSpPr>
          <p:cNvPr id="14" name="Rectangle 11"/>
          <p:cNvSpPr>
            <a:spLocks noChangeArrowheads="1"/>
          </p:cNvSpPr>
          <p:nvPr/>
        </p:nvSpPr>
        <p:spPr bwMode="auto">
          <a:xfrm>
            <a:off x="6923485" y="2012156"/>
            <a:ext cx="442429" cy="300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9056" tIns="34529" rIns="69056" bIns="34529">
            <a:spAutoFit/>
          </a:bodyPr>
          <a:lstStyle/>
          <a:p>
            <a:pPr eaLnBrk="0" hangingPunct="0"/>
            <a:r>
              <a:rPr lang="en-US" sz="1500">
                <a:latin typeface="+mj-lt"/>
              </a:rPr>
              <a:t>Filter</a:t>
            </a:r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5567363" y="2100263"/>
            <a:ext cx="5334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16" name="Arc 13"/>
          <p:cNvSpPr>
            <a:spLocks/>
          </p:cNvSpPr>
          <p:nvPr/>
        </p:nvSpPr>
        <p:spPr bwMode="auto">
          <a:xfrm>
            <a:off x="6100763" y="2101453"/>
            <a:ext cx="305991" cy="117872"/>
          </a:xfrm>
          <a:custGeom>
            <a:avLst/>
            <a:gdLst>
              <a:gd name="T0" fmla="*/ 0 w 21712"/>
              <a:gd name="T1" fmla="*/ 0 h 21600"/>
              <a:gd name="T2" fmla="*/ 407988 w 21712"/>
              <a:gd name="T3" fmla="*/ 157162 h 21600"/>
              <a:gd name="T4" fmla="*/ 2105 w 21712"/>
              <a:gd name="T5" fmla="*/ 157162 h 21600"/>
              <a:gd name="T6" fmla="*/ 0 60000 65536"/>
              <a:gd name="T7" fmla="*/ 0 60000 65536"/>
              <a:gd name="T8" fmla="*/ 0 60000 65536"/>
              <a:gd name="T9" fmla="*/ 0 w 21712"/>
              <a:gd name="T10" fmla="*/ 0 h 21600"/>
              <a:gd name="T11" fmla="*/ 21712 w 21712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712" h="21600" fill="none" extrusionOk="0">
                <a:moveTo>
                  <a:pt x="0" y="0"/>
                </a:moveTo>
                <a:cubicBezTo>
                  <a:pt x="37" y="0"/>
                  <a:pt x="74" y="-1"/>
                  <a:pt x="112" y="-1"/>
                </a:cubicBezTo>
                <a:cubicBezTo>
                  <a:pt x="12041" y="-1"/>
                  <a:pt x="21712" y="9670"/>
                  <a:pt x="21712" y="21600"/>
                </a:cubicBezTo>
              </a:path>
              <a:path w="21712" h="21600" stroke="0" extrusionOk="0">
                <a:moveTo>
                  <a:pt x="0" y="0"/>
                </a:moveTo>
                <a:cubicBezTo>
                  <a:pt x="37" y="0"/>
                  <a:pt x="74" y="-1"/>
                  <a:pt x="112" y="-1"/>
                </a:cubicBezTo>
                <a:cubicBezTo>
                  <a:pt x="12041" y="-1"/>
                  <a:pt x="21712" y="9670"/>
                  <a:pt x="21712" y="21600"/>
                </a:cubicBezTo>
                <a:lnTo>
                  <a:pt x="112" y="21600"/>
                </a:lnTo>
                <a:close/>
              </a:path>
            </a:pathLst>
          </a:custGeom>
          <a:noFill/>
          <a:ln w="25399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17" name="Rectangle 14"/>
          <p:cNvSpPr>
            <a:spLocks noChangeArrowheads="1"/>
          </p:cNvSpPr>
          <p:nvPr/>
        </p:nvSpPr>
        <p:spPr bwMode="auto">
          <a:xfrm>
            <a:off x="5504260" y="2383632"/>
            <a:ext cx="1040606" cy="264319"/>
          </a:xfrm>
          <a:prstGeom prst="rect">
            <a:avLst/>
          </a:prstGeom>
          <a:solidFill>
            <a:schemeClr val="bg1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>
            <a:off x="5567363" y="2416969"/>
            <a:ext cx="0" cy="197644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19" name="Line 16"/>
          <p:cNvSpPr>
            <a:spLocks noChangeShapeType="1"/>
          </p:cNvSpPr>
          <p:nvPr/>
        </p:nvSpPr>
        <p:spPr bwMode="auto">
          <a:xfrm>
            <a:off x="5567363" y="2614613"/>
            <a:ext cx="9144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20" name="Line 17"/>
          <p:cNvSpPr>
            <a:spLocks noChangeShapeType="1"/>
          </p:cNvSpPr>
          <p:nvPr/>
        </p:nvSpPr>
        <p:spPr bwMode="auto">
          <a:xfrm>
            <a:off x="6024563" y="2297907"/>
            <a:ext cx="0" cy="7977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21" name="Rectangle 18"/>
          <p:cNvSpPr>
            <a:spLocks noChangeArrowheads="1"/>
          </p:cNvSpPr>
          <p:nvPr/>
        </p:nvSpPr>
        <p:spPr bwMode="auto">
          <a:xfrm>
            <a:off x="6923485" y="2350294"/>
            <a:ext cx="537005" cy="300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9056" tIns="34529" rIns="69056" bIns="34529">
            <a:spAutoFit/>
          </a:bodyPr>
          <a:lstStyle/>
          <a:p>
            <a:pPr eaLnBrk="0" hangingPunct="0"/>
            <a:r>
              <a:rPr lang="en-US" sz="1500">
                <a:latin typeface="+mj-lt"/>
              </a:rPr>
              <a:t>Shaper</a:t>
            </a:r>
          </a:p>
        </p:txBody>
      </p:sp>
      <p:sp>
        <p:nvSpPr>
          <p:cNvPr id="22" name="Freeform 19"/>
          <p:cNvSpPr>
            <a:spLocks/>
          </p:cNvSpPr>
          <p:nvPr/>
        </p:nvSpPr>
        <p:spPr bwMode="auto">
          <a:xfrm>
            <a:off x="5567363" y="2427685"/>
            <a:ext cx="915591" cy="147638"/>
          </a:xfrm>
          <a:custGeom>
            <a:avLst/>
            <a:gdLst>
              <a:gd name="T0" fmla="*/ 12 w 577"/>
              <a:gd name="T1" fmla="*/ 170 h 180"/>
              <a:gd name="T2" fmla="*/ 37 w 577"/>
              <a:gd name="T3" fmla="*/ 173 h 180"/>
              <a:gd name="T4" fmla="*/ 58 w 577"/>
              <a:gd name="T5" fmla="*/ 174 h 180"/>
              <a:gd name="T6" fmla="*/ 76 w 577"/>
              <a:gd name="T7" fmla="*/ 176 h 180"/>
              <a:gd name="T8" fmla="*/ 103 w 577"/>
              <a:gd name="T9" fmla="*/ 176 h 180"/>
              <a:gd name="T10" fmla="*/ 117 w 577"/>
              <a:gd name="T11" fmla="*/ 176 h 180"/>
              <a:gd name="T12" fmla="*/ 135 w 577"/>
              <a:gd name="T13" fmla="*/ 174 h 180"/>
              <a:gd name="T14" fmla="*/ 148 w 577"/>
              <a:gd name="T15" fmla="*/ 171 h 180"/>
              <a:gd name="T16" fmla="*/ 160 w 577"/>
              <a:gd name="T17" fmla="*/ 167 h 180"/>
              <a:gd name="T18" fmla="*/ 178 w 577"/>
              <a:gd name="T19" fmla="*/ 158 h 180"/>
              <a:gd name="T20" fmla="*/ 184 w 577"/>
              <a:gd name="T21" fmla="*/ 149 h 180"/>
              <a:gd name="T22" fmla="*/ 190 w 577"/>
              <a:gd name="T23" fmla="*/ 138 h 180"/>
              <a:gd name="T24" fmla="*/ 199 w 577"/>
              <a:gd name="T25" fmla="*/ 117 h 180"/>
              <a:gd name="T26" fmla="*/ 205 w 577"/>
              <a:gd name="T27" fmla="*/ 107 h 180"/>
              <a:gd name="T28" fmla="*/ 213 w 577"/>
              <a:gd name="T29" fmla="*/ 90 h 180"/>
              <a:gd name="T30" fmla="*/ 220 w 577"/>
              <a:gd name="T31" fmla="*/ 66 h 180"/>
              <a:gd name="T32" fmla="*/ 226 w 577"/>
              <a:gd name="T33" fmla="*/ 47 h 180"/>
              <a:gd name="T34" fmla="*/ 235 w 577"/>
              <a:gd name="T35" fmla="*/ 23 h 180"/>
              <a:gd name="T36" fmla="*/ 244 w 577"/>
              <a:gd name="T37" fmla="*/ 6 h 180"/>
              <a:gd name="T38" fmla="*/ 255 w 577"/>
              <a:gd name="T39" fmla="*/ 0 h 180"/>
              <a:gd name="T40" fmla="*/ 274 w 577"/>
              <a:gd name="T41" fmla="*/ 0 h 180"/>
              <a:gd name="T42" fmla="*/ 288 w 577"/>
              <a:gd name="T43" fmla="*/ 3 h 180"/>
              <a:gd name="T44" fmla="*/ 298 w 577"/>
              <a:gd name="T45" fmla="*/ 11 h 180"/>
              <a:gd name="T46" fmla="*/ 303 w 577"/>
              <a:gd name="T47" fmla="*/ 26 h 180"/>
              <a:gd name="T48" fmla="*/ 306 w 577"/>
              <a:gd name="T49" fmla="*/ 39 h 180"/>
              <a:gd name="T50" fmla="*/ 307 w 577"/>
              <a:gd name="T51" fmla="*/ 63 h 180"/>
              <a:gd name="T52" fmla="*/ 309 w 577"/>
              <a:gd name="T53" fmla="*/ 80 h 180"/>
              <a:gd name="T54" fmla="*/ 309 w 577"/>
              <a:gd name="T55" fmla="*/ 93 h 180"/>
              <a:gd name="T56" fmla="*/ 312 w 577"/>
              <a:gd name="T57" fmla="*/ 104 h 180"/>
              <a:gd name="T58" fmla="*/ 316 w 577"/>
              <a:gd name="T59" fmla="*/ 114 h 180"/>
              <a:gd name="T60" fmla="*/ 331 w 577"/>
              <a:gd name="T61" fmla="*/ 123 h 180"/>
              <a:gd name="T62" fmla="*/ 348 w 577"/>
              <a:gd name="T63" fmla="*/ 132 h 180"/>
              <a:gd name="T64" fmla="*/ 357 w 577"/>
              <a:gd name="T65" fmla="*/ 137 h 180"/>
              <a:gd name="T66" fmla="*/ 379 w 577"/>
              <a:gd name="T67" fmla="*/ 143 h 180"/>
              <a:gd name="T68" fmla="*/ 400 w 577"/>
              <a:gd name="T69" fmla="*/ 147 h 180"/>
              <a:gd name="T70" fmla="*/ 420 w 577"/>
              <a:gd name="T71" fmla="*/ 150 h 180"/>
              <a:gd name="T72" fmla="*/ 436 w 577"/>
              <a:gd name="T73" fmla="*/ 153 h 180"/>
              <a:gd name="T74" fmla="*/ 451 w 577"/>
              <a:gd name="T75" fmla="*/ 155 h 180"/>
              <a:gd name="T76" fmla="*/ 481 w 577"/>
              <a:gd name="T77" fmla="*/ 156 h 180"/>
              <a:gd name="T78" fmla="*/ 499 w 577"/>
              <a:gd name="T79" fmla="*/ 161 h 180"/>
              <a:gd name="T80" fmla="*/ 517 w 577"/>
              <a:gd name="T81" fmla="*/ 162 h 180"/>
              <a:gd name="T82" fmla="*/ 531 w 577"/>
              <a:gd name="T83" fmla="*/ 165 h 180"/>
              <a:gd name="T84" fmla="*/ 547 w 577"/>
              <a:gd name="T85" fmla="*/ 167 h 180"/>
              <a:gd name="T86" fmla="*/ 576 w 577"/>
              <a:gd name="T87" fmla="*/ 179 h 18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577"/>
              <a:gd name="T133" fmla="*/ 0 h 180"/>
              <a:gd name="T134" fmla="*/ 577 w 577"/>
              <a:gd name="T135" fmla="*/ 180 h 180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577" h="180">
                <a:moveTo>
                  <a:pt x="0" y="179"/>
                </a:moveTo>
                <a:lnTo>
                  <a:pt x="12" y="170"/>
                </a:lnTo>
                <a:lnTo>
                  <a:pt x="22" y="171"/>
                </a:lnTo>
                <a:lnTo>
                  <a:pt x="37" y="173"/>
                </a:lnTo>
                <a:lnTo>
                  <a:pt x="42" y="174"/>
                </a:lnTo>
                <a:lnTo>
                  <a:pt x="58" y="174"/>
                </a:lnTo>
                <a:lnTo>
                  <a:pt x="67" y="174"/>
                </a:lnTo>
                <a:lnTo>
                  <a:pt x="76" y="176"/>
                </a:lnTo>
                <a:lnTo>
                  <a:pt x="91" y="176"/>
                </a:lnTo>
                <a:lnTo>
                  <a:pt x="103" y="176"/>
                </a:lnTo>
                <a:lnTo>
                  <a:pt x="108" y="176"/>
                </a:lnTo>
                <a:lnTo>
                  <a:pt x="117" y="176"/>
                </a:lnTo>
                <a:lnTo>
                  <a:pt x="123" y="174"/>
                </a:lnTo>
                <a:lnTo>
                  <a:pt x="135" y="174"/>
                </a:lnTo>
                <a:lnTo>
                  <a:pt x="139" y="173"/>
                </a:lnTo>
                <a:lnTo>
                  <a:pt x="148" y="171"/>
                </a:lnTo>
                <a:lnTo>
                  <a:pt x="154" y="170"/>
                </a:lnTo>
                <a:lnTo>
                  <a:pt x="160" y="167"/>
                </a:lnTo>
                <a:lnTo>
                  <a:pt x="172" y="164"/>
                </a:lnTo>
                <a:lnTo>
                  <a:pt x="178" y="158"/>
                </a:lnTo>
                <a:lnTo>
                  <a:pt x="181" y="153"/>
                </a:lnTo>
                <a:lnTo>
                  <a:pt x="184" y="149"/>
                </a:lnTo>
                <a:lnTo>
                  <a:pt x="189" y="143"/>
                </a:lnTo>
                <a:lnTo>
                  <a:pt x="190" y="138"/>
                </a:lnTo>
                <a:lnTo>
                  <a:pt x="193" y="129"/>
                </a:lnTo>
                <a:lnTo>
                  <a:pt x="199" y="117"/>
                </a:lnTo>
                <a:lnTo>
                  <a:pt x="202" y="113"/>
                </a:lnTo>
                <a:lnTo>
                  <a:pt x="205" y="107"/>
                </a:lnTo>
                <a:lnTo>
                  <a:pt x="208" y="95"/>
                </a:lnTo>
                <a:lnTo>
                  <a:pt x="213" y="90"/>
                </a:lnTo>
                <a:lnTo>
                  <a:pt x="216" y="78"/>
                </a:lnTo>
                <a:lnTo>
                  <a:pt x="220" y="66"/>
                </a:lnTo>
                <a:lnTo>
                  <a:pt x="225" y="56"/>
                </a:lnTo>
                <a:lnTo>
                  <a:pt x="226" y="47"/>
                </a:lnTo>
                <a:lnTo>
                  <a:pt x="229" y="38"/>
                </a:lnTo>
                <a:lnTo>
                  <a:pt x="235" y="23"/>
                </a:lnTo>
                <a:lnTo>
                  <a:pt x="241" y="11"/>
                </a:lnTo>
                <a:lnTo>
                  <a:pt x="244" y="6"/>
                </a:lnTo>
                <a:lnTo>
                  <a:pt x="250" y="3"/>
                </a:lnTo>
                <a:lnTo>
                  <a:pt x="255" y="0"/>
                </a:lnTo>
                <a:lnTo>
                  <a:pt x="268" y="0"/>
                </a:lnTo>
                <a:lnTo>
                  <a:pt x="274" y="0"/>
                </a:lnTo>
                <a:lnTo>
                  <a:pt x="279" y="2"/>
                </a:lnTo>
                <a:lnTo>
                  <a:pt x="288" y="3"/>
                </a:lnTo>
                <a:lnTo>
                  <a:pt x="294" y="6"/>
                </a:lnTo>
                <a:lnTo>
                  <a:pt x="298" y="11"/>
                </a:lnTo>
                <a:lnTo>
                  <a:pt x="303" y="21"/>
                </a:lnTo>
                <a:lnTo>
                  <a:pt x="303" y="26"/>
                </a:lnTo>
                <a:lnTo>
                  <a:pt x="304" y="35"/>
                </a:lnTo>
                <a:lnTo>
                  <a:pt x="306" y="39"/>
                </a:lnTo>
                <a:lnTo>
                  <a:pt x="306" y="51"/>
                </a:lnTo>
                <a:lnTo>
                  <a:pt x="307" y="63"/>
                </a:lnTo>
                <a:lnTo>
                  <a:pt x="309" y="68"/>
                </a:lnTo>
                <a:lnTo>
                  <a:pt x="309" y="80"/>
                </a:lnTo>
                <a:lnTo>
                  <a:pt x="309" y="84"/>
                </a:lnTo>
                <a:lnTo>
                  <a:pt x="309" y="93"/>
                </a:lnTo>
                <a:lnTo>
                  <a:pt x="310" y="99"/>
                </a:lnTo>
                <a:lnTo>
                  <a:pt x="312" y="104"/>
                </a:lnTo>
                <a:lnTo>
                  <a:pt x="313" y="108"/>
                </a:lnTo>
                <a:lnTo>
                  <a:pt x="316" y="114"/>
                </a:lnTo>
                <a:lnTo>
                  <a:pt x="321" y="117"/>
                </a:lnTo>
                <a:lnTo>
                  <a:pt x="331" y="123"/>
                </a:lnTo>
                <a:lnTo>
                  <a:pt x="343" y="129"/>
                </a:lnTo>
                <a:lnTo>
                  <a:pt x="348" y="132"/>
                </a:lnTo>
                <a:lnTo>
                  <a:pt x="352" y="135"/>
                </a:lnTo>
                <a:lnTo>
                  <a:pt x="357" y="137"/>
                </a:lnTo>
                <a:lnTo>
                  <a:pt x="369" y="140"/>
                </a:lnTo>
                <a:lnTo>
                  <a:pt x="379" y="143"/>
                </a:lnTo>
                <a:lnTo>
                  <a:pt x="394" y="144"/>
                </a:lnTo>
                <a:lnTo>
                  <a:pt x="400" y="147"/>
                </a:lnTo>
                <a:lnTo>
                  <a:pt x="409" y="150"/>
                </a:lnTo>
                <a:lnTo>
                  <a:pt x="420" y="150"/>
                </a:lnTo>
                <a:lnTo>
                  <a:pt x="424" y="150"/>
                </a:lnTo>
                <a:lnTo>
                  <a:pt x="436" y="153"/>
                </a:lnTo>
                <a:lnTo>
                  <a:pt x="445" y="153"/>
                </a:lnTo>
                <a:lnTo>
                  <a:pt x="451" y="155"/>
                </a:lnTo>
                <a:lnTo>
                  <a:pt x="463" y="156"/>
                </a:lnTo>
                <a:lnTo>
                  <a:pt x="481" y="156"/>
                </a:lnTo>
                <a:lnTo>
                  <a:pt x="493" y="159"/>
                </a:lnTo>
                <a:lnTo>
                  <a:pt x="499" y="161"/>
                </a:lnTo>
                <a:lnTo>
                  <a:pt x="511" y="162"/>
                </a:lnTo>
                <a:lnTo>
                  <a:pt x="517" y="162"/>
                </a:lnTo>
                <a:lnTo>
                  <a:pt x="526" y="164"/>
                </a:lnTo>
                <a:lnTo>
                  <a:pt x="531" y="165"/>
                </a:lnTo>
                <a:lnTo>
                  <a:pt x="543" y="165"/>
                </a:lnTo>
                <a:lnTo>
                  <a:pt x="547" y="167"/>
                </a:lnTo>
                <a:lnTo>
                  <a:pt x="553" y="167"/>
                </a:lnTo>
                <a:lnTo>
                  <a:pt x="576" y="179"/>
                </a:lnTo>
              </a:path>
            </a:pathLst>
          </a:custGeom>
          <a:noFill/>
          <a:ln w="25399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1350">
              <a:latin typeface="+mj-lt"/>
            </a:endParaRPr>
          </a:p>
        </p:txBody>
      </p:sp>
      <p:sp>
        <p:nvSpPr>
          <p:cNvPr id="23" name="Rectangle 20"/>
          <p:cNvSpPr>
            <a:spLocks noChangeArrowheads="1"/>
          </p:cNvSpPr>
          <p:nvPr/>
        </p:nvSpPr>
        <p:spPr bwMode="auto">
          <a:xfrm>
            <a:off x="5504260" y="2739629"/>
            <a:ext cx="1040606" cy="264319"/>
          </a:xfrm>
          <a:prstGeom prst="rect">
            <a:avLst/>
          </a:prstGeom>
          <a:solidFill>
            <a:schemeClr val="bg1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24" name="Line 21"/>
          <p:cNvSpPr>
            <a:spLocks noChangeShapeType="1"/>
          </p:cNvSpPr>
          <p:nvPr/>
        </p:nvSpPr>
        <p:spPr bwMode="auto">
          <a:xfrm>
            <a:off x="5567363" y="2772966"/>
            <a:ext cx="0" cy="197644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25" name="Line 22"/>
          <p:cNvSpPr>
            <a:spLocks noChangeShapeType="1"/>
          </p:cNvSpPr>
          <p:nvPr/>
        </p:nvSpPr>
        <p:spPr bwMode="auto">
          <a:xfrm>
            <a:off x="5567363" y="2970610"/>
            <a:ext cx="9144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26" name="Line 23"/>
          <p:cNvSpPr>
            <a:spLocks noChangeShapeType="1"/>
          </p:cNvSpPr>
          <p:nvPr/>
        </p:nvSpPr>
        <p:spPr bwMode="auto">
          <a:xfrm>
            <a:off x="6024563" y="2653903"/>
            <a:ext cx="0" cy="7977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27" name="Rectangle 24"/>
          <p:cNvSpPr>
            <a:spLocks noChangeArrowheads="1"/>
          </p:cNvSpPr>
          <p:nvPr/>
        </p:nvSpPr>
        <p:spPr bwMode="auto">
          <a:xfrm>
            <a:off x="6923485" y="2749154"/>
            <a:ext cx="1239185" cy="300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9056" tIns="34529" rIns="69056" bIns="34529">
            <a:spAutoFit/>
          </a:bodyPr>
          <a:lstStyle/>
          <a:p>
            <a:pPr eaLnBrk="0" hangingPunct="0"/>
            <a:r>
              <a:rPr lang="en-US" sz="1500" dirty="0">
                <a:latin typeface="+mj-lt"/>
              </a:rPr>
              <a:t>Range compression</a:t>
            </a:r>
          </a:p>
        </p:txBody>
      </p:sp>
      <p:sp>
        <p:nvSpPr>
          <p:cNvPr id="28" name="Arc 25"/>
          <p:cNvSpPr>
            <a:spLocks/>
          </p:cNvSpPr>
          <p:nvPr/>
        </p:nvSpPr>
        <p:spPr bwMode="auto">
          <a:xfrm>
            <a:off x="5568554" y="2852737"/>
            <a:ext cx="381000" cy="119063"/>
          </a:xfrm>
          <a:custGeom>
            <a:avLst/>
            <a:gdLst>
              <a:gd name="T0" fmla="*/ 0 w 21600"/>
              <a:gd name="T1" fmla="*/ 158750 h 21600"/>
              <a:gd name="T2" fmla="*/ 505883 w 21600"/>
              <a:gd name="T3" fmla="*/ 0 h 21600"/>
              <a:gd name="T4" fmla="*/ 508000 w 21600"/>
              <a:gd name="T5" fmla="*/ 158750 h 21600"/>
              <a:gd name="T6" fmla="*/ 0 60000 65536"/>
              <a:gd name="T7" fmla="*/ 0 60000 65536"/>
              <a:gd name="T8" fmla="*/ 0 60000 65536"/>
              <a:gd name="T9" fmla="*/ 0 w 21600"/>
              <a:gd name="T10" fmla="*/ 0 h 21600"/>
              <a:gd name="T11" fmla="*/ 21600 w 21600"/>
              <a:gd name="T12" fmla="*/ 21600 h 21600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1600" h="21600" fill="none" extrusionOk="0">
                <a:moveTo>
                  <a:pt x="-1" y="21599"/>
                </a:moveTo>
                <a:cubicBezTo>
                  <a:pt x="-1" y="9705"/>
                  <a:pt x="9615" y="49"/>
                  <a:pt x="21510" y="0"/>
                </a:cubicBezTo>
              </a:path>
              <a:path w="21600" h="21600" stroke="0" extrusionOk="0">
                <a:moveTo>
                  <a:pt x="-1" y="21599"/>
                </a:moveTo>
                <a:cubicBezTo>
                  <a:pt x="-1" y="9705"/>
                  <a:pt x="9615" y="49"/>
                  <a:pt x="21510" y="0"/>
                </a:cubicBezTo>
                <a:lnTo>
                  <a:pt x="21600" y="21600"/>
                </a:lnTo>
                <a:close/>
              </a:path>
            </a:pathLst>
          </a:custGeom>
          <a:noFill/>
          <a:ln w="25399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29" name="Line 26"/>
          <p:cNvSpPr>
            <a:spLocks noChangeShapeType="1"/>
          </p:cNvSpPr>
          <p:nvPr/>
        </p:nvSpPr>
        <p:spPr bwMode="auto">
          <a:xfrm>
            <a:off x="5948363" y="2851547"/>
            <a:ext cx="4572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30" name="Rectangle 27"/>
          <p:cNvSpPr>
            <a:spLocks noChangeArrowheads="1"/>
          </p:cNvSpPr>
          <p:nvPr/>
        </p:nvSpPr>
        <p:spPr bwMode="auto">
          <a:xfrm>
            <a:off x="5809060" y="3095625"/>
            <a:ext cx="431006" cy="225029"/>
          </a:xfrm>
          <a:prstGeom prst="rect">
            <a:avLst/>
          </a:prstGeom>
          <a:solidFill>
            <a:schemeClr val="bg1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31" name="Line 28"/>
          <p:cNvSpPr>
            <a:spLocks noChangeShapeType="1"/>
          </p:cNvSpPr>
          <p:nvPr/>
        </p:nvSpPr>
        <p:spPr bwMode="auto">
          <a:xfrm>
            <a:off x="6024563" y="3009900"/>
            <a:ext cx="0" cy="158354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32" name="Line 29"/>
          <p:cNvSpPr>
            <a:spLocks noChangeShapeType="1"/>
          </p:cNvSpPr>
          <p:nvPr/>
        </p:nvSpPr>
        <p:spPr bwMode="auto">
          <a:xfrm>
            <a:off x="6024563" y="3287316"/>
            <a:ext cx="0" cy="119063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33" name="Line 30"/>
          <p:cNvSpPr>
            <a:spLocks noChangeShapeType="1"/>
          </p:cNvSpPr>
          <p:nvPr/>
        </p:nvSpPr>
        <p:spPr bwMode="auto">
          <a:xfrm flipH="1">
            <a:off x="6024563" y="3168253"/>
            <a:ext cx="152400" cy="119063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34" name="Line 31"/>
          <p:cNvSpPr>
            <a:spLocks noChangeShapeType="1"/>
          </p:cNvSpPr>
          <p:nvPr/>
        </p:nvSpPr>
        <p:spPr bwMode="auto">
          <a:xfrm>
            <a:off x="4881563" y="3248025"/>
            <a:ext cx="762000" cy="0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stealth" w="med" len="med"/>
          </a:ln>
        </p:spPr>
        <p:txBody>
          <a:bodyPr wrap="none" anchor="ctr"/>
          <a:lstStyle/>
          <a:p>
            <a:r>
              <a:rPr lang="en-GB" sz="1350" dirty="0">
                <a:latin typeface="+mj-lt"/>
              </a:rPr>
              <a:t>    clock</a:t>
            </a:r>
          </a:p>
          <a:p>
            <a:endParaRPr lang="en-GB" sz="1350" dirty="0">
              <a:latin typeface="+mj-lt"/>
            </a:endParaRPr>
          </a:p>
        </p:txBody>
      </p:sp>
      <p:sp>
        <p:nvSpPr>
          <p:cNvPr id="35" name="Rectangle 33"/>
          <p:cNvSpPr>
            <a:spLocks noChangeArrowheads="1"/>
          </p:cNvSpPr>
          <p:nvPr/>
        </p:nvSpPr>
        <p:spPr bwMode="auto">
          <a:xfrm>
            <a:off x="6923485" y="3144441"/>
            <a:ext cx="663643" cy="300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9056" tIns="34529" rIns="69056" bIns="34529">
            <a:spAutoFit/>
          </a:bodyPr>
          <a:lstStyle/>
          <a:p>
            <a:pPr eaLnBrk="0" hangingPunct="0"/>
            <a:r>
              <a:rPr lang="en-US" sz="1500">
                <a:latin typeface="+mj-lt"/>
              </a:rPr>
              <a:t>Sampling</a:t>
            </a:r>
          </a:p>
        </p:txBody>
      </p:sp>
      <p:sp>
        <p:nvSpPr>
          <p:cNvPr id="36" name="Rectangle 34"/>
          <p:cNvSpPr>
            <a:spLocks noChangeArrowheads="1"/>
          </p:cNvSpPr>
          <p:nvPr/>
        </p:nvSpPr>
        <p:spPr bwMode="auto">
          <a:xfrm>
            <a:off x="5428060" y="3412332"/>
            <a:ext cx="1193006" cy="698897"/>
          </a:xfrm>
          <a:prstGeom prst="rect">
            <a:avLst/>
          </a:prstGeom>
          <a:solidFill>
            <a:srgbClr val="CBCBCB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37" name="Rectangle 35"/>
          <p:cNvSpPr>
            <a:spLocks noChangeArrowheads="1"/>
          </p:cNvSpPr>
          <p:nvPr/>
        </p:nvSpPr>
        <p:spPr bwMode="auto">
          <a:xfrm>
            <a:off x="5504260" y="3451623"/>
            <a:ext cx="1040606" cy="264319"/>
          </a:xfrm>
          <a:prstGeom prst="rect">
            <a:avLst/>
          </a:prstGeom>
          <a:solidFill>
            <a:schemeClr val="bg1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38" name="Line 36"/>
          <p:cNvSpPr>
            <a:spLocks noChangeShapeType="1"/>
          </p:cNvSpPr>
          <p:nvPr/>
        </p:nvSpPr>
        <p:spPr bwMode="auto">
          <a:xfrm>
            <a:off x="5567363" y="3484960"/>
            <a:ext cx="0" cy="197644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39" name="Line 37"/>
          <p:cNvSpPr>
            <a:spLocks noChangeShapeType="1"/>
          </p:cNvSpPr>
          <p:nvPr/>
        </p:nvSpPr>
        <p:spPr bwMode="auto">
          <a:xfrm>
            <a:off x="5567363" y="3682604"/>
            <a:ext cx="9144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40" name="Rectangle 38"/>
          <p:cNvSpPr>
            <a:spLocks noChangeArrowheads="1"/>
          </p:cNvSpPr>
          <p:nvPr/>
        </p:nvSpPr>
        <p:spPr bwMode="auto">
          <a:xfrm>
            <a:off x="5504260" y="3807619"/>
            <a:ext cx="1040606" cy="264319"/>
          </a:xfrm>
          <a:prstGeom prst="rect">
            <a:avLst/>
          </a:prstGeom>
          <a:solidFill>
            <a:schemeClr val="bg1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41" name="Line 39"/>
          <p:cNvSpPr>
            <a:spLocks noChangeShapeType="1"/>
          </p:cNvSpPr>
          <p:nvPr/>
        </p:nvSpPr>
        <p:spPr bwMode="auto">
          <a:xfrm>
            <a:off x="5567363" y="3840957"/>
            <a:ext cx="0" cy="197644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42" name="Line 40"/>
          <p:cNvSpPr>
            <a:spLocks noChangeShapeType="1"/>
          </p:cNvSpPr>
          <p:nvPr/>
        </p:nvSpPr>
        <p:spPr bwMode="auto">
          <a:xfrm>
            <a:off x="5567363" y="4038600"/>
            <a:ext cx="9144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43" name="Line 41"/>
          <p:cNvSpPr>
            <a:spLocks noChangeShapeType="1"/>
          </p:cNvSpPr>
          <p:nvPr/>
        </p:nvSpPr>
        <p:spPr bwMode="auto">
          <a:xfrm>
            <a:off x="6024563" y="3721894"/>
            <a:ext cx="0" cy="7977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44" name="Line 42"/>
          <p:cNvSpPr>
            <a:spLocks noChangeShapeType="1"/>
          </p:cNvSpPr>
          <p:nvPr/>
        </p:nvSpPr>
        <p:spPr bwMode="auto">
          <a:xfrm>
            <a:off x="5643563" y="3643313"/>
            <a:ext cx="0" cy="39291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45" name="Line 43"/>
          <p:cNvSpPr>
            <a:spLocks noChangeShapeType="1"/>
          </p:cNvSpPr>
          <p:nvPr/>
        </p:nvSpPr>
        <p:spPr bwMode="auto">
          <a:xfrm>
            <a:off x="5719763" y="3643313"/>
            <a:ext cx="0" cy="39291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46" name="Line 44"/>
          <p:cNvSpPr>
            <a:spLocks noChangeShapeType="1"/>
          </p:cNvSpPr>
          <p:nvPr/>
        </p:nvSpPr>
        <p:spPr bwMode="auto">
          <a:xfrm>
            <a:off x="5795963" y="3604023"/>
            <a:ext cx="0" cy="78581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47" name="Line 45"/>
          <p:cNvSpPr>
            <a:spLocks noChangeShapeType="1"/>
          </p:cNvSpPr>
          <p:nvPr/>
        </p:nvSpPr>
        <p:spPr bwMode="auto">
          <a:xfrm>
            <a:off x="5872163" y="3564732"/>
            <a:ext cx="0" cy="11787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48" name="Line 46"/>
          <p:cNvSpPr>
            <a:spLocks noChangeShapeType="1"/>
          </p:cNvSpPr>
          <p:nvPr/>
        </p:nvSpPr>
        <p:spPr bwMode="auto">
          <a:xfrm>
            <a:off x="5948363" y="3524250"/>
            <a:ext cx="0" cy="158354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49" name="Line 47"/>
          <p:cNvSpPr>
            <a:spLocks noChangeShapeType="1"/>
          </p:cNvSpPr>
          <p:nvPr/>
        </p:nvSpPr>
        <p:spPr bwMode="auto">
          <a:xfrm>
            <a:off x="6024563" y="3564732"/>
            <a:ext cx="0" cy="11787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50" name="Line 48"/>
          <p:cNvSpPr>
            <a:spLocks noChangeShapeType="1"/>
          </p:cNvSpPr>
          <p:nvPr/>
        </p:nvSpPr>
        <p:spPr bwMode="auto">
          <a:xfrm>
            <a:off x="6100763" y="3604023"/>
            <a:ext cx="0" cy="78581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51" name="Line 49"/>
          <p:cNvSpPr>
            <a:spLocks noChangeShapeType="1"/>
          </p:cNvSpPr>
          <p:nvPr/>
        </p:nvSpPr>
        <p:spPr bwMode="auto">
          <a:xfrm>
            <a:off x="6176963" y="3643313"/>
            <a:ext cx="0" cy="39291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52" name="Line 50"/>
          <p:cNvSpPr>
            <a:spLocks noChangeShapeType="1"/>
          </p:cNvSpPr>
          <p:nvPr/>
        </p:nvSpPr>
        <p:spPr bwMode="auto">
          <a:xfrm>
            <a:off x="6253163" y="3643313"/>
            <a:ext cx="0" cy="39291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53" name="Line 51"/>
          <p:cNvSpPr>
            <a:spLocks noChangeShapeType="1"/>
          </p:cNvSpPr>
          <p:nvPr/>
        </p:nvSpPr>
        <p:spPr bwMode="auto">
          <a:xfrm>
            <a:off x="6329363" y="3643313"/>
            <a:ext cx="0" cy="39291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54" name="Freeform 52"/>
          <p:cNvSpPr>
            <a:spLocks/>
          </p:cNvSpPr>
          <p:nvPr/>
        </p:nvSpPr>
        <p:spPr bwMode="auto">
          <a:xfrm>
            <a:off x="5567363" y="3851673"/>
            <a:ext cx="915591" cy="148828"/>
          </a:xfrm>
          <a:custGeom>
            <a:avLst/>
            <a:gdLst>
              <a:gd name="T0" fmla="*/ 12 w 577"/>
              <a:gd name="T1" fmla="*/ 170 h 180"/>
              <a:gd name="T2" fmla="*/ 37 w 577"/>
              <a:gd name="T3" fmla="*/ 173 h 180"/>
              <a:gd name="T4" fmla="*/ 58 w 577"/>
              <a:gd name="T5" fmla="*/ 174 h 180"/>
              <a:gd name="T6" fmla="*/ 76 w 577"/>
              <a:gd name="T7" fmla="*/ 176 h 180"/>
              <a:gd name="T8" fmla="*/ 103 w 577"/>
              <a:gd name="T9" fmla="*/ 176 h 180"/>
              <a:gd name="T10" fmla="*/ 117 w 577"/>
              <a:gd name="T11" fmla="*/ 176 h 180"/>
              <a:gd name="T12" fmla="*/ 135 w 577"/>
              <a:gd name="T13" fmla="*/ 174 h 180"/>
              <a:gd name="T14" fmla="*/ 148 w 577"/>
              <a:gd name="T15" fmla="*/ 171 h 180"/>
              <a:gd name="T16" fmla="*/ 160 w 577"/>
              <a:gd name="T17" fmla="*/ 167 h 180"/>
              <a:gd name="T18" fmla="*/ 178 w 577"/>
              <a:gd name="T19" fmla="*/ 158 h 180"/>
              <a:gd name="T20" fmla="*/ 184 w 577"/>
              <a:gd name="T21" fmla="*/ 149 h 180"/>
              <a:gd name="T22" fmla="*/ 190 w 577"/>
              <a:gd name="T23" fmla="*/ 138 h 180"/>
              <a:gd name="T24" fmla="*/ 199 w 577"/>
              <a:gd name="T25" fmla="*/ 117 h 180"/>
              <a:gd name="T26" fmla="*/ 205 w 577"/>
              <a:gd name="T27" fmla="*/ 107 h 180"/>
              <a:gd name="T28" fmla="*/ 213 w 577"/>
              <a:gd name="T29" fmla="*/ 90 h 180"/>
              <a:gd name="T30" fmla="*/ 220 w 577"/>
              <a:gd name="T31" fmla="*/ 66 h 180"/>
              <a:gd name="T32" fmla="*/ 226 w 577"/>
              <a:gd name="T33" fmla="*/ 47 h 180"/>
              <a:gd name="T34" fmla="*/ 235 w 577"/>
              <a:gd name="T35" fmla="*/ 23 h 180"/>
              <a:gd name="T36" fmla="*/ 244 w 577"/>
              <a:gd name="T37" fmla="*/ 6 h 180"/>
              <a:gd name="T38" fmla="*/ 255 w 577"/>
              <a:gd name="T39" fmla="*/ 0 h 180"/>
              <a:gd name="T40" fmla="*/ 274 w 577"/>
              <a:gd name="T41" fmla="*/ 0 h 180"/>
              <a:gd name="T42" fmla="*/ 288 w 577"/>
              <a:gd name="T43" fmla="*/ 3 h 180"/>
              <a:gd name="T44" fmla="*/ 298 w 577"/>
              <a:gd name="T45" fmla="*/ 11 h 180"/>
              <a:gd name="T46" fmla="*/ 303 w 577"/>
              <a:gd name="T47" fmla="*/ 26 h 180"/>
              <a:gd name="T48" fmla="*/ 306 w 577"/>
              <a:gd name="T49" fmla="*/ 39 h 180"/>
              <a:gd name="T50" fmla="*/ 307 w 577"/>
              <a:gd name="T51" fmla="*/ 63 h 180"/>
              <a:gd name="T52" fmla="*/ 309 w 577"/>
              <a:gd name="T53" fmla="*/ 80 h 180"/>
              <a:gd name="T54" fmla="*/ 309 w 577"/>
              <a:gd name="T55" fmla="*/ 93 h 180"/>
              <a:gd name="T56" fmla="*/ 312 w 577"/>
              <a:gd name="T57" fmla="*/ 104 h 180"/>
              <a:gd name="T58" fmla="*/ 316 w 577"/>
              <a:gd name="T59" fmla="*/ 114 h 180"/>
              <a:gd name="T60" fmla="*/ 331 w 577"/>
              <a:gd name="T61" fmla="*/ 123 h 180"/>
              <a:gd name="T62" fmla="*/ 348 w 577"/>
              <a:gd name="T63" fmla="*/ 132 h 180"/>
              <a:gd name="T64" fmla="*/ 357 w 577"/>
              <a:gd name="T65" fmla="*/ 137 h 180"/>
              <a:gd name="T66" fmla="*/ 379 w 577"/>
              <a:gd name="T67" fmla="*/ 143 h 180"/>
              <a:gd name="T68" fmla="*/ 400 w 577"/>
              <a:gd name="T69" fmla="*/ 147 h 180"/>
              <a:gd name="T70" fmla="*/ 420 w 577"/>
              <a:gd name="T71" fmla="*/ 150 h 180"/>
              <a:gd name="T72" fmla="*/ 436 w 577"/>
              <a:gd name="T73" fmla="*/ 153 h 180"/>
              <a:gd name="T74" fmla="*/ 451 w 577"/>
              <a:gd name="T75" fmla="*/ 155 h 180"/>
              <a:gd name="T76" fmla="*/ 481 w 577"/>
              <a:gd name="T77" fmla="*/ 156 h 180"/>
              <a:gd name="T78" fmla="*/ 499 w 577"/>
              <a:gd name="T79" fmla="*/ 161 h 180"/>
              <a:gd name="T80" fmla="*/ 517 w 577"/>
              <a:gd name="T81" fmla="*/ 162 h 180"/>
              <a:gd name="T82" fmla="*/ 531 w 577"/>
              <a:gd name="T83" fmla="*/ 165 h 180"/>
              <a:gd name="T84" fmla="*/ 547 w 577"/>
              <a:gd name="T85" fmla="*/ 167 h 180"/>
              <a:gd name="T86" fmla="*/ 576 w 577"/>
              <a:gd name="T87" fmla="*/ 179 h 18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577"/>
              <a:gd name="T133" fmla="*/ 0 h 180"/>
              <a:gd name="T134" fmla="*/ 577 w 577"/>
              <a:gd name="T135" fmla="*/ 180 h 180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577" h="180">
                <a:moveTo>
                  <a:pt x="0" y="179"/>
                </a:moveTo>
                <a:lnTo>
                  <a:pt x="12" y="170"/>
                </a:lnTo>
                <a:lnTo>
                  <a:pt x="22" y="171"/>
                </a:lnTo>
                <a:lnTo>
                  <a:pt x="37" y="173"/>
                </a:lnTo>
                <a:lnTo>
                  <a:pt x="42" y="174"/>
                </a:lnTo>
                <a:lnTo>
                  <a:pt x="58" y="174"/>
                </a:lnTo>
                <a:lnTo>
                  <a:pt x="67" y="174"/>
                </a:lnTo>
                <a:lnTo>
                  <a:pt x="76" y="176"/>
                </a:lnTo>
                <a:lnTo>
                  <a:pt x="91" y="176"/>
                </a:lnTo>
                <a:lnTo>
                  <a:pt x="103" y="176"/>
                </a:lnTo>
                <a:lnTo>
                  <a:pt x="108" y="176"/>
                </a:lnTo>
                <a:lnTo>
                  <a:pt x="117" y="176"/>
                </a:lnTo>
                <a:lnTo>
                  <a:pt x="123" y="174"/>
                </a:lnTo>
                <a:lnTo>
                  <a:pt x="135" y="174"/>
                </a:lnTo>
                <a:lnTo>
                  <a:pt x="139" y="173"/>
                </a:lnTo>
                <a:lnTo>
                  <a:pt x="148" y="171"/>
                </a:lnTo>
                <a:lnTo>
                  <a:pt x="154" y="170"/>
                </a:lnTo>
                <a:lnTo>
                  <a:pt x="160" y="167"/>
                </a:lnTo>
                <a:lnTo>
                  <a:pt x="172" y="164"/>
                </a:lnTo>
                <a:lnTo>
                  <a:pt x="178" y="158"/>
                </a:lnTo>
                <a:lnTo>
                  <a:pt x="181" y="153"/>
                </a:lnTo>
                <a:lnTo>
                  <a:pt x="184" y="149"/>
                </a:lnTo>
                <a:lnTo>
                  <a:pt x="189" y="143"/>
                </a:lnTo>
                <a:lnTo>
                  <a:pt x="190" y="138"/>
                </a:lnTo>
                <a:lnTo>
                  <a:pt x="193" y="129"/>
                </a:lnTo>
                <a:lnTo>
                  <a:pt x="199" y="117"/>
                </a:lnTo>
                <a:lnTo>
                  <a:pt x="202" y="113"/>
                </a:lnTo>
                <a:lnTo>
                  <a:pt x="205" y="107"/>
                </a:lnTo>
                <a:lnTo>
                  <a:pt x="208" y="95"/>
                </a:lnTo>
                <a:lnTo>
                  <a:pt x="213" y="90"/>
                </a:lnTo>
                <a:lnTo>
                  <a:pt x="216" y="78"/>
                </a:lnTo>
                <a:lnTo>
                  <a:pt x="220" y="66"/>
                </a:lnTo>
                <a:lnTo>
                  <a:pt x="225" y="56"/>
                </a:lnTo>
                <a:lnTo>
                  <a:pt x="226" y="47"/>
                </a:lnTo>
                <a:lnTo>
                  <a:pt x="229" y="38"/>
                </a:lnTo>
                <a:lnTo>
                  <a:pt x="235" y="23"/>
                </a:lnTo>
                <a:lnTo>
                  <a:pt x="241" y="11"/>
                </a:lnTo>
                <a:lnTo>
                  <a:pt x="244" y="6"/>
                </a:lnTo>
                <a:lnTo>
                  <a:pt x="250" y="3"/>
                </a:lnTo>
                <a:lnTo>
                  <a:pt x="255" y="0"/>
                </a:lnTo>
                <a:lnTo>
                  <a:pt x="268" y="0"/>
                </a:lnTo>
                <a:lnTo>
                  <a:pt x="274" y="0"/>
                </a:lnTo>
                <a:lnTo>
                  <a:pt x="279" y="2"/>
                </a:lnTo>
                <a:lnTo>
                  <a:pt x="288" y="3"/>
                </a:lnTo>
                <a:lnTo>
                  <a:pt x="294" y="6"/>
                </a:lnTo>
                <a:lnTo>
                  <a:pt x="298" y="11"/>
                </a:lnTo>
                <a:lnTo>
                  <a:pt x="303" y="21"/>
                </a:lnTo>
                <a:lnTo>
                  <a:pt x="303" y="26"/>
                </a:lnTo>
                <a:lnTo>
                  <a:pt x="304" y="35"/>
                </a:lnTo>
                <a:lnTo>
                  <a:pt x="306" y="39"/>
                </a:lnTo>
                <a:lnTo>
                  <a:pt x="306" y="51"/>
                </a:lnTo>
                <a:lnTo>
                  <a:pt x="307" y="63"/>
                </a:lnTo>
                <a:lnTo>
                  <a:pt x="309" y="68"/>
                </a:lnTo>
                <a:lnTo>
                  <a:pt x="309" y="80"/>
                </a:lnTo>
                <a:lnTo>
                  <a:pt x="309" y="84"/>
                </a:lnTo>
                <a:lnTo>
                  <a:pt x="309" y="93"/>
                </a:lnTo>
                <a:lnTo>
                  <a:pt x="310" y="99"/>
                </a:lnTo>
                <a:lnTo>
                  <a:pt x="312" y="104"/>
                </a:lnTo>
                <a:lnTo>
                  <a:pt x="313" y="108"/>
                </a:lnTo>
                <a:lnTo>
                  <a:pt x="316" y="114"/>
                </a:lnTo>
                <a:lnTo>
                  <a:pt x="321" y="117"/>
                </a:lnTo>
                <a:lnTo>
                  <a:pt x="331" y="123"/>
                </a:lnTo>
                <a:lnTo>
                  <a:pt x="343" y="129"/>
                </a:lnTo>
                <a:lnTo>
                  <a:pt x="348" y="132"/>
                </a:lnTo>
                <a:lnTo>
                  <a:pt x="352" y="135"/>
                </a:lnTo>
                <a:lnTo>
                  <a:pt x="357" y="137"/>
                </a:lnTo>
                <a:lnTo>
                  <a:pt x="369" y="140"/>
                </a:lnTo>
                <a:lnTo>
                  <a:pt x="379" y="143"/>
                </a:lnTo>
                <a:lnTo>
                  <a:pt x="394" y="144"/>
                </a:lnTo>
                <a:lnTo>
                  <a:pt x="400" y="147"/>
                </a:lnTo>
                <a:lnTo>
                  <a:pt x="409" y="150"/>
                </a:lnTo>
                <a:lnTo>
                  <a:pt x="420" y="150"/>
                </a:lnTo>
                <a:lnTo>
                  <a:pt x="424" y="150"/>
                </a:lnTo>
                <a:lnTo>
                  <a:pt x="436" y="153"/>
                </a:lnTo>
                <a:lnTo>
                  <a:pt x="445" y="153"/>
                </a:lnTo>
                <a:lnTo>
                  <a:pt x="451" y="155"/>
                </a:lnTo>
                <a:lnTo>
                  <a:pt x="463" y="156"/>
                </a:lnTo>
                <a:lnTo>
                  <a:pt x="481" y="156"/>
                </a:lnTo>
                <a:lnTo>
                  <a:pt x="493" y="159"/>
                </a:lnTo>
                <a:lnTo>
                  <a:pt x="499" y="161"/>
                </a:lnTo>
                <a:lnTo>
                  <a:pt x="511" y="162"/>
                </a:lnTo>
                <a:lnTo>
                  <a:pt x="517" y="162"/>
                </a:lnTo>
                <a:lnTo>
                  <a:pt x="526" y="164"/>
                </a:lnTo>
                <a:lnTo>
                  <a:pt x="531" y="165"/>
                </a:lnTo>
                <a:lnTo>
                  <a:pt x="543" y="165"/>
                </a:lnTo>
                <a:lnTo>
                  <a:pt x="547" y="167"/>
                </a:lnTo>
                <a:lnTo>
                  <a:pt x="553" y="167"/>
                </a:lnTo>
                <a:lnTo>
                  <a:pt x="576" y="179"/>
                </a:lnTo>
              </a:path>
            </a:pathLst>
          </a:custGeom>
          <a:noFill/>
          <a:ln w="25399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1350">
              <a:latin typeface="+mj-lt"/>
            </a:endParaRPr>
          </a:p>
        </p:txBody>
      </p:sp>
      <p:sp>
        <p:nvSpPr>
          <p:cNvPr id="55" name="Line 53"/>
          <p:cNvSpPr>
            <a:spLocks noChangeShapeType="1"/>
          </p:cNvSpPr>
          <p:nvPr/>
        </p:nvSpPr>
        <p:spPr bwMode="auto">
          <a:xfrm>
            <a:off x="5567363" y="3960019"/>
            <a:ext cx="9144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56" name="Rectangle 54"/>
          <p:cNvSpPr>
            <a:spLocks noChangeArrowheads="1"/>
          </p:cNvSpPr>
          <p:nvPr/>
        </p:nvSpPr>
        <p:spPr bwMode="auto">
          <a:xfrm>
            <a:off x="6923485" y="3461147"/>
            <a:ext cx="833562" cy="300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9056" tIns="34529" rIns="69056" bIns="34529">
            <a:spAutoFit/>
          </a:bodyPr>
          <a:lstStyle/>
          <a:p>
            <a:pPr eaLnBrk="0" hangingPunct="0"/>
            <a:r>
              <a:rPr lang="en-US" sz="1500">
                <a:latin typeface="+mj-lt"/>
              </a:rPr>
              <a:t>Digital filter</a:t>
            </a:r>
          </a:p>
        </p:txBody>
      </p:sp>
      <p:sp>
        <p:nvSpPr>
          <p:cNvPr id="57" name="Rectangle 55"/>
          <p:cNvSpPr>
            <a:spLocks noChangeArrowheads="1"/>
          </p:cNvSpPr>
          <p:nvPr/>
        </p:nvSpPr>
        <p:spPr bwMode="auto">
          <a:xfrm>
            <a:off x="6923485" y="3774281"/>
            <a:ext cx="1125500" cy="300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9056" tIns="34529" rIns="69056" bIns="34529">
            <a:spAutoFit/>
          </a:bodyPr>
          <a:lstStyle/>
          <a:p>
            <a:pPr eaLnBrk="0" hangingPunct="0"/>
            <a:r>
              <a:rPr lang="en-US" sz="1500">
                <a:latin typeface="+mj-lt"/>
              </a:rPr>
              <a:t>Zero suppression</a:t>
            </a:r>
          </a:p>
        </p:txBody>
      </p:sp>
      <p:sp>
        <p:nvSpPr>
          <p:cNvPr id="58" name="Rectangle 56"/>
          <p:cNvSpPr>
            <a:spLocks noChangeArrowheads="1"/>
          </p:cNvSpPr>
          <p:nvPr/>
        </p:nvSpPr>
        <p:spPr bwMode="auto">
          <a:xfrm>
            <a:off x="5732860" y="4204098"/>
            <a:ext cx="583406" cy="225028"/>
          </a:xfrm>
          <a:prstGeom prst="rect">
            <a:avLst/>
          </a:prstGeom>
          <a:solidFill>
            <a:srgbClr val="CCFF66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59" name="Line 57"/>
          <p:cNvSpPr>
            <a:spLocks noChangeShapeType="1"/>
          </p:cNvSpPr>
          <p:nvPr/>
        </p:nvSpPr>
        <p:spPr bwMode="auto">
          <a:xfrm>
            <a:off x="6024563" y="4118373"/>
            <a:ext cx="0" cy="78581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60" name="Rectangle 58"/>
          <p:cNvSpPr>
            <a:spLocks noChangeArrowheads="1"/>
          </p:cNvSpPr>
          <p:nvPr/>
        </p:nvSpPr>
        <p:spPr bwMode="auto">
          <a:xfrm>
            <a:off x="5504260" y="4520804"/>
            <a:ext cx="1040606" cy="264319"/>
          </a:xfrm>
          <a:prstGeom prst="rect">
            <a:avLst/>
          </a:prstGeom>
          <a:solidFill>
            <a:schemeClr val="bg1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61" name="Line 59"/>
          <p:cNvSpPr>
            <a:spLocks noChangeShapeType="1"/>
          </p:cNvSpPr>
          <p:nvPr/>
        </p:nvSpPr>
        <p:spPr bwMode="auto">
          <a:xfrm>
            <a:off x="5567363" y="4554141"/>
            <a:ext cx="0" cy="197644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62" name="Line 60"/>
          <p:cNvSpPr>
            <a:spLocks noChangeShapeType="1"/>
          </p:cNvSpPr>
          <p:nvPr/>
        </p:nvSpPr>
        <p:spPr bwMode="auto">
          <a:xfrm>
            <a:off x="5567363" y="4751785"/>
            <a:ext cx="9144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63" name="Freeform 61"/>
          <p:cNvSpPr>
            <a:spLocks/>
          </p:cNvSpPr>
          <p:nvPr/>
        </p:nvSpPr>
        <p:spPr bwMode="auto">
          <a:xfrm>
            <a:off x="5567363" y="4564856"/>
            <a:ext cx="915591" cy="148829"/>
          </a:xfrm>
          <a:custGeom>
            <a:avLst/>
            <a:gdLst>
              <a:gd name="T0" fmla="*/ 12 w 577"/>
              <a:gd name="T1" fmla="*/ 170 h 180"/>
              <a:gd name="T2" fmla="*/ 37 w 577"/>
              <a:gd name="T3" fmla="*/ 173 h 180"/>
              <a:gd name="T4" fmla="*/ 58 w 577"/>
              <a:gd name="T5" fmla="*/ 174 h 180"/>
              <a:gd name="T6" fmla="*/ 76 w 577"/>
              <a:gd name="T7" fmla="*/ 176 h 180"/>
              <a:gd name="T8" fmla="*/ 103 w 577"/>
              <a:gd name="T9" fmla="*/ 176 h 180"/>
              <a:gd name="T10" fmla="*/ 117 w 577"/>
              <a:gd name="T11" fmla="*/ 176 h 180"/>
              <a:gd name="T12" fmla="*/ 135 w 577"/>
              <a:gd name="T13" fmla="*/ 174 h 180"/>
              <a:gd name="T14" fmla="*/ 148 w 577"/>
              <a:gd name="T15" fmla="*/ 171 h 180"/>
              <a:gd name="T16" fmla="*/ 160 w 577"/>
              <a:gd name="T17" fmla="*/ 167 h 180"/>
              <a:gd name="T18" fmla="*/ 178 w 577"/>
              <a:gd name="T19" fmla="*/ 158 h 180"/>
              <a:gd name="T20" fmla="*/ 184 w 577"/>
              <a:gd name="T21" fmla="*/ 149 h 180"/>
              <a:gd name="T22" fmla="*/ 190 w 577"/>
              <a:gd name="T23" fmla="*/ 138 h 180"/>
              <a:gd name="T24" fmla="*/ 199 w 577"/>
              <a:gd name="T25" fmla="*/ 117 h 180"/>
              <a:gd name="T26" fmla="*/ 205 w 577"/>
              <a:gd name="T27" fmla="*/ 107 h 180"/>
              <a:gd name="T28" fmla="*/ 213 w 577"/>
              <a:gd name="T29" fmla="*/ 90 h 180"/>
              <a:gd name="T30" fmla="*/ 220 w 577"/>
              <a:gd name="T31" fmla="*/ 66 h 180"/>
              <a:gd name="T32" fmla="*/ 226 w 577"/>
              <a:gd name="T33" fmla="*/ 47 h 180"/>
              <a:gd name="T34" fmla="*/ 235 w 577"/>
              <a:gd name="T35" fmla="*/ 23 h 180"/>
              <a:gd name="T36" fmla="*/ 244 w 577"/>
              <a:gd name="T37" fmla="*/ 6 h 180"/>
              <a:gd name="T38" fmla="*/ 255 w 577"/>
              <a:gd name="T39" fmla="*/ 0 h 180"/>
              <a:gd name="T40" fmla="*/ 274 w 577"/>
              <a:gd name="T41" fmla="*/ 0 h 180"/>
              <a:gd name="T42" fmla="*/ 288 w 577"/>
              <a:gd name="T43" fmla="*/ 3 h 180"/>
              <a:gd name="T44" fmla="*/ 298 w 577"/>
              <a:gd name="T45" fmla="*/ 11 h 180"/>
              <a:gd name="T46" fmla="*/ 303 w 577"/>
              <a:gd name="T47" fmla="*/ 26 h 180"/>
              <a:gd name="T48" fmla="*/ 306 w 577"/>
              <a:gd name="T49" fmla="*/ 39 h 180"/>
              <a:gd name="T50" fmla="*/ 307 w 577"/>
              <a:gd name="T51" fmla="*/ 63 h 180"/>
              <a:gd name="T52" fmla="*/ 309 w 577"/>
              <a:gd name="T53" fmla="*/ 80 h 180"/>
              <a:gd name="T54" fmla="*/ 309 w 577"/>
              <a:gd name="T55" fmla="*/ 93 h 180"/>
              <a:gd name="T56" fmla="*/ 312 w 577"/>
              <a:gd name="T57" fmla="*/ 104 h 180"/>
              <a:gd name="T58" fmla="*/ 316 w 577"/>
              <a:gd name="T59" fmla="*/ 114 h 180"/>
              <a:gd name="T60" fmla="*/ 331 w 577"/>
              <a:gd name="T61" fmla="*/ 123 h 180"/>
              <a:gd name="T62" fmla="*/ 348 w 577"/>
              <a:gd name="T63" fmla="*/ 132 h 180"/>
              <a:gd name="T64" fmla="*/ 357 w 577"/>
              <a:gd name="T65" fmla="*/ 137 h 180"/>
              <a:gd name="T66" fmla="*/ 379 w 577"/>
              <a:gd name="T67" fmla="*/ 143 h 180"/>
              <a:gd name="T68" fmla="*/ 400 w 577"/>
              <a:gd name="T69" fmla="*/ 147 h 180"/>
              <a:gd name="T70" fmla="*/ 420 w 577"/>
              <a:gd name="T71" fmla="*/ 150 h 180"/>
              <a:gd name="T72" fmla="*/ 436 w 577"/>
              <a:gd name="T73" fmla="*/ 153 h 180"/>
              <a:gd name="T74" fmla="*/ 451 w 577"/>
              <a:gd name="T75" fmla="*/ 155 h 180"/>
              <a:gd name="T76" fmla="*/ 481 w 577"/>
              <a:gd name="T77" fmla="*/ 156 h 180"/>
              <a:gd name="T78" fmla="*/ 499 w 577"/>
              <a:gd name="T79" fmla="*/ 161 h 180"/>
              <a:gd name="T80" fmla="*/ 517 w 577"/>
              <a:gd name="T81" fmla="*/ 162 h 180"/>
              <a:gd name="T82" fmla="*/ 531 w 577"/>
              <a:gd name="T83" fmla="*/ 165 h 180"/>
              <a:gd name="T84" fmla="*/ 547 w 577"/>
              <a:gd name="T85" fmla="*/ 167 h 180"/>
              <a:gd name="T86" fmla="*/ 576 w 577"/>
              <a:gd name="T87" fmla="*/ 179 h 180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w 577"/>
              <a:gd name="T133" fmla="*/ 0 h 180"/>
              <a:gd name="T134" fmla="*/ 577 w 577"/>
              <a:gd name="T135" fmla="*/ 180 h 180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T132" t="T133" r="T134" b="T135"/>
            <a:pathLst>
              <a:path w="577" h="180">
                <a:moveTo>
                  <a:pt x="0" y="179"/>
                </a:moveTo>
                <a:lnTo>
                  <a:pt x="12" y="170"/>
                </a:lnTo>
                <a:lnTo>
                  <a:pt x="22" y="171"/>
                </a:lnTo>
                <a:lnTo>
                  <a:pt x="37" y="173"/>
                </a:lnTo>
                <a:lnTo>
                  <a:pt x="42" y="174"/>
                </a:lnTo>
                <a:lnTo>
                  <a:pt x="58" y="174"/>
                </a:lnTo>
                <a:lnTo>
                  <a:pt x="67" y="174"/>
                </a:lnTo>
                <a:lnTo>
                  <a:pt x="76" y="176"/>
                </a:lnTo>
                <a:lnTo>
                  <a:pt x="91" y="176"/>
                </a:lnTo>
                <a:lnTo>
                  <a:pt x="103" y="176"/>
                </a:lnTo>
                <a:lnTo>
                  <a:pt x="108" y="176"/>
                </a:lnTo>
                <a:lnTo>
                  <a:pt x="117" y="176"/>
                </a:lnTo>
                <a:lnTo>
                  <a:pt x="123" y="174"/>
                </a:lnTo>
                <a:lnTo>
                  <a:pt x="135" y="174"/>
                </a:lnTo>
                <a:lnTo>
                  <a:pt x="139" y="173"/>
                </a:lnTo>
                <a:lnTo>
                  <a:pt x="148" y="171"/>
                </a:lnTo>
                <a:lnTo>
                  <a:pt x="154" y="170"/>
                </a:lnTo>
                <a:lnTo>
                  <a:pt x="160" y="167"/>
                </a:lnTo>
                <a:lnTo>
                  <a:pt x="172" y="164"/>
                </a:lnTo>
                <a:lnTo>
                  <a:pt x="178" y="158"/>
                </a:lnTo>
                <a:lnTo>
                  <a:pt x="181" y="153"/>
                </a:lnTo>
                <a:lnTo>
                  <a:pt x="184" y="149"/>
                </a:lnTo>
                <a:lnTo>
                  <a:pt x="189" y="143"/>
                </a:lnTo>
                <a:lnTo>
                  <a:pt x="190" y="138"/>
                </a:lnTo>
                <a:lnTo>
                  <a:pt x="193" y="129"/>
                </a:lnTo>
                <a:lnTo>
                  <a:pt x="199" y="117"/>
                </a:lnTo>
                <a:lnTo>
                  <a:pt x="202" y="113"/>
                </a:lnTo>
                <a:lnTo>
                  <a:pt x="205" y="107"/>
                </a:lnTo>
                <a:lnTo>
                  <a:pt x="208" y="95"/>
                </a:lnTo>
                <a:lnTo>
                  <a:pt x="213" y="90"/>
                </a:lnTo>
                <a:lnTo>
                  <a:pt x="216" y="78"/>
                </a:lnTo>
                <a:lnTo>
                  <a:pt x="220" y="66"/>
                </a:lnTo>
                <a:lnTo>
                  <a:pt x="225" y="56"/>
                </a:lnTo>
                <a:lnTo>
                  <a:pt x="226" y="47"/>
                </a:lnTo>
                <a:lnTo>
                  <a:pt x="229" y="38"/>
                </a:lnTo>
                <a:lnTo>
                  <a:pt x="235" y="23"/>
                </a:lnTo>
                <a:lnTo>
                  <a:pt x="241" y="11"/>
                </a:lnTo>
                <a:lnTo>
                  <a:pt x="244" y="6"/>
                </a:lnTo>
                <a:lnTo>
                  <a:pt x="250" y="3"/>
                </a:lnTo>
                <a:lnTo>
                  <a:pt x="255" y="0"/>
                </a:lnTo>
                <a:lnTo>
                  <a:pt x="268" y="0"/>
                </a:lnTo>
                <a:lnTo>
                  <a:pt x="274" y="0"/>
                </a:lnTo>
                <a:lnTo>
                  <a:pt x="279" y="2"/>
                </a:lnTo>
                <a:lnTo>
                  <a:pt x="288" y="3"/>
                </a:lnTo>
                <a:lnTo>
                  <a:pt x="294" y="6"/>
                </a:lnTo>
                <a:lnTo>
                  <a:pt x="298" y="11"/>
                </a:lnTo>
                <a:lnTo>
                  <a:pt x="303" y="21"/>
                </a:lnTo>
                <a:lnTo>
                  <a:pt x="303" y="26"/>
                </a:lnTo>
                <a:lnTo>
                  <a:pt x="304" y="35"/>
                </a:lnTo>
                <a:lnTo>
                  <a:pt x="306" y="39"/>
                </a:lnTo>
                <a:lnTo>
                  <a:pt x="306" y="51"/>
                </a:lnTo>
                <a:lnTo>
                  <a:pt x="307" y="63"/>
                </a:lnTo>
                <a:lnTo>
                  <a:pt x="309" y="68"/>
                </a:lnTo>
                <a:lnTo>
                  <a:pt x="309" y="80"/>
                </a:lnTo>
                <a:lnTo>
                  <a:pt x="309" y="84"/>
                </a:lnTo>
                <a:lnTo>
                  <a:pt x="309" y="93"/>
                </a:lnTo>
                <a:lnTo>
                  <a:pt x="310" y="99"/>
                </a:lnTo>
                <a:lnTo>
                  <a:pt x="312" y="104"/>
                </a:lnTo>
                <a:lnTo>
                  <a:pt x="313" y="108"/>
                </a:lnTo>
                <a:lnTo>
                  <a:pt x="316" y="114"/>
                </a:lnTo>
                <a:lnTo>
                  <a:pt x="321" y="117"/>
                </a:lnTo>
                <a:lnTo>
                  <a:pt x="331" y="123"/>
                </a:lnTo>
                <a:lnTo>
                  <a:pt x="343" y="129"/>
                </a:lnTo>
                <a:lnTo>
                  <a:pt x="348" y="132"/>
                </a:lnTo>
                <a:lnTo>
                  <a:pt x="352" y="135"/>
                </a:lnTo>
                <a:lnTo>
                  <a:pt x="357" y="137"/>
                </a:lnTo>
                <a:lnTo>
                  <a:pt x="369" y="140"/>
                </a:lnTo>
                <a:lnTo>
                  <a:pt x="379" y="143"/>
                </a:lnTo>
                <a:lnTo>
                  <a:pt x="394" y="144"/>
                </a:lnTo>
                <a:lnTo>
                  <a:pt x="400" y="147"/>
                </a:lnTo>
                <a:lnTo>
                  <a:pt x="409" y="150"/>
                </a:lnTo>
                <a:lnTo>
                  <a:pt x="420" y="150"/>
                </a:lnTo>
                <a:lnTo>
                  <a:pt x="424" y="150"/>
                </a:lnTo>
                <a:lnTo>
                  <a:pt x="436" y="153"/>
                </a:lnTo>
                <a:lnTo>
                  <a:pt x="445" y="153"/>
                </a:lnTo>
                <a:lnTo>
                  <a:pt x="451" y="155"/>
                </a:lnTo>
                <a:lnTo>
                  <a:pt x="463" y="156"/>
                </a:lnTo>
                <a:lnTo>
                  <a:pt x="481" y="156"/>
                </a:lnTo>
                <a:lnTo>
                  <a:pt x="493" y="159"/>
                </a:lnTo>
                <a:lnTo>
                  <a:pt x="499" y="161"/>
                </a:lnTo>
                <a:lnTo>
                  <a:pt x="511" y="162"/>
                </a:lnTo>
                <a:lnTo>
                  <a:pt x="517" y="162"/>
                </a:lnTo>
                <a:lnTo>
                  <a:pt x="526" y="164"/>
                </a:lnTo>
                <a:lnTo>
                  <a:pt x="531" y="165"/>
                </a:lnTo>
                <a:lnTo>
                  <a:pt x="543" y="165"/>
                </a:lnTo>
                <a:lnTo>
                  <a:pt x="547" y="167"/>
                </a:lnTo>
                <a:lnTo>
                  <a:pt x="553" y="167"/>
                </a:lnTo>
                <a:lnTo>
                  <a:pt x="576" y="179"/>
                </a:lnTo>
              </a:path>
            </a:pathLst>
          </a:custGeom>
          <a:noFill/>
          <a:ln w="25399" cap="rnd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/>
          <a:lstStyle/>
          <a:p>
            <a:endParaRPr lang="en-GB" sz="1350">
              <a:latin typeface="+mj-lt"/>
            </a:endParaRPr>
          </a:p>
        </p:txBody>
      </p:sp>
      <p:sp>
        <p:nvSpPr>
          <p:cNvPr id="64" name="Line 62"/>
          <p:cNvSpPr>
            <a:spLocks noChangeShapeType="1"/>
          </p:cNvSpPr>
          <p:nvPr/>
        </p:nvSpPr>
        <p:spPr bwMode="auto">
          <a:xfrm>
            <a:off x="6024563" y="4435078"/>
            <a:ext cx="0" cy="7977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65" name="Line 63"/>
          <p:cNvSpPr>
            <a:spLocks noChangeShapeType="1"/>
          </p:cNvSpPr>
          <p:nvPr/>
        </p:nvSpPr>
        <p:spPr bwMode="auto">
          <a:xfrm>
            <a:off x="5719763" y="4276725"/>
            <a:ext cx="6096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66" name="Line 64"/>
          <p:cNvSpPr>
            <a:spLocks noChangeShapeType="1"/>
          </p:cNvSpPr>
          <p:nvPr/>
        </p:nvSpPr>
        <p:spPr bwMode="auto">
          <a:xfrm>
            <a:off x="5719763" y="4355306"/>
            <a:ext cx="6096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67" name="Line 65"/>
          <p:cNvSpPr>
            <a:spLocks noChangeShapeType="1"/>
          </p:cNvSpPr>
          <p:nvPr/>
        </p:nvSpPr>
        <p:spPr bwMode="auto">
          <a:xfrm>
            <a:off x="5719763" y="4435079"/>
            <a:ext cx="6096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68" name="Rectangle 66"/>
          <p:cNvSpPr>
            <a:spLocks noChangeArrowheads="1"/>
          </p:cNvSpPr>
          <p:nvPr/>
        </p:nvSpPr>
        <p:spPr bwMode="auto">
          <a:xfrm>
            <a:off x="6923485" y="4140994"/>
            <a:ext cx="488980" cy="300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9056" tIns="34529" rIns="69056" bIns="34529">
            <a:spAutoFit/>
          </a:bodyPr>
          <a:lstStyle/>
          <a:p>
            <a:pPr eaLnBrk="0" hangingPunct="0"/>
            <a:r>
              <a:rPr lang="en-US" sz="1500">
                <a:latin typeface="+mj-lt"/>
              </a:rPr>
              <a:t>Buffer</a:t>
            </a:r>
          </a:p>
        </p:txBody>
      </p:sp>
      <p:sp>
        <p:nvSpPr>
          <p:cNvPr id="69" name="Line 67"/>
          <p:cNvSpPr>
            <a:spLocks noChangeShapeType="1"/>
          </p:cNvSpPr>
          <p:nvPr/>
        </p:nvSpPr>
        <p:spPr bwMode="auto">
          <a:xfrm>
            <a:off x="5995988" y="4568429"/>
            <a:ext cx="0" cy="178594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70" name="Line 68"/>
          <p:cNvSpPr>
            <a:spLocks noChangeShapeType="1"/>
          </p:cNvSpPr>
          <p:nvPr/>
        </p:nvSpPr>
        <p:spPr bwMode="auto">
          <a:xfrm flipV="1">
            <a:off x="5591175" y="4655344"/>
            <a:ext cx="404813" cy="2381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stealth" w="med" len="med"/>
            <a:tailEnd type="stealth" w="med" len="med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71" name="Rectangle 69"/>
          <p:cNvSpPr>
            <a:spLocks noChangeArrowheads="1"/>
          </p:cNvSpPr>
          <p:nvPr/>
        </p:nvSpPr>
        <p:spPr bwMode="auto">
          <a:xfrm>
            <a:off x="5732860" y="4876800"/>
            <a:ext cx="583406" cy="225029"/>
          </a:xfrm>
          <a:prstGeom prst="rect">
            <a:avLst/>
          </a:prstGeom>
          <a:solidFill>
            <a:srgbClr val="CCFF66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72" name="Rectangle 70"/>
          <p:cNvSpPr>
            <a:spLocks noChangeArrowheads="1"/>
          </p:cNvSpPr>
          <p:nvPr/>
        </p:nvSpPr>
        <p:spPr bwMode="auto">
          <a:xfrm>
            <a:off x="5504260" y="5193507"/>
            <a:ext cx="1040606" cy="145256"/>
          </a:xfrm>
          <a:prstGeom prst="rect">
            <a:avLst/>
          </a:prstGeom>
          <a:solidFill>
            <a:srgbClr val="FFCC99"/>
          </a:solidFill>
          <a:ln w="25399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73" name="Line 71"/>
          <p:cNvSpPr>
            <a:spLocks noChangeShapeType="1"/>
          </p:cNvSpPr>
          <p:nvPr/>
        </p:nvSpPr>
        <p:spPr bwMode="auto">
          <a:xfrm>
            <a:off x="6024563" y="5107782"/>
            <a:ext cx="0" cy="7977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74" name="Line 72"/>
          <p:cNvSpPr>
            <a:spLocks noChangeShapeType="1"/>
          </p:cNvSpPr>
          <p:nvPr/>
        </p:nvSpPr>
        <p:spPr bwMode="auto">
          <a:xfrm>
            <a:off x="5719763" y="4949429"/>
            <a:ext cx="6096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75" name="Line 73"/>
          <p:cNvSpPr>
            <a:spLocks noChangeShapeType="1"/>
          </p:cNvSpPr>
          <p:nvPr/>
        </p:nvSpPr>
        <p:spPr bwMode="auto">
          <a:xfrm>
            <a:off x="5719763" y="5029200"/>
            <a:ext cx="6096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76" name="Line 74"/>
          <p:cNvSpPr>
            <a:spLocks noChangeShapeType="1"/>
          </p:cNvSpPr>
          <p:nvPr/>
        </p:nvSpPr>
        <p:spPr bwMode="auto">
          <a:xfrm>
            <a:off x="5719763" y="5107781"/>
            <a:ext cx="609600" cy="0"/>
          </a:xfrm>
          <a:prstGeom prst="line">
            <a:avLst/>
          </a:prstGeom>
          <a:noFill/>
          <a:ln w="126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77" name="Line 75"/>
          <p:cNvSpPr>
            <a:spLocks noChangeShapeType="1"/>
          </p:cNvSpPr>
          <p:nvPr/>
        </p:nvSpPr>
        <p:spPr bwMode="auto">
          <a:xfrm>
            <a:off x="6024563" y="4791076"/>
            <a:ext cx="0" cy="79772"/>
          </a:xfrm>
          <a:prstGeom prst="line">
            <a:avLst/>
          </a:prstGeom>
          <a:noFill/>
          <a:ln w="25399">
            <a:solidFill>
              <a:schemeClr val="tx1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78" name="Rectangle 76"/>
          <p:cNvSpPr>
            <a:spLocks noChangeArrowheads="1"/>
          </p:cNvSpPr>
          <p:nvPr/>
        </p:nvSpPr>
        <p:spPr bwMode="auto">
          <a:xfrm>
            <a:off x="6923485" y="5078016"/>
            <a:ext cx="1154226" cy="300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9056" tIns="34529" rIns="69056" bIns="34529">
            <a:spAutoFit/>
          </a:bodyPr>
          <a:lstStyle/>
          <a:p>
            <a:pPr eaLnBrk="0" hangingPunct="0"/>
            <a:r>
              <a:rPr lang="en-US" sz="1500">
                <a:latin typeface="+mj-lt"/>
              </a:rPr>
              <a:t>Format &amp; Readout</a:t>
            </a:r>
          </a:p>
        </p:txBody>
      </p:sp>
      <p:sp>
        <p:nvSpPr>
          <p:cNvPr id="79" name="Rectangle 77"/>
          <p:cNvSpPr>
            <a:spLocks noChangeArrowheads="1"/>
          </p:cNvSpPr>
          <p:nvPr/>
        </p:nvSpPr>
        <p:spPr bwMode="auto">
          <a:xfrm>
            <a:off x="6923485" y="4847035"/>
            <a:ext cx="488980" cy="300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9056" tIns="34529" rIns="69056" bIns="34529">
            <a:spAutoFit/>
          </a:bodyPr>
          <a:lstStyle/>
          <a:p>
            <a:pPr eaLnBrk="0" hangingPunct="0"/>
            <a:r>
              <a:rPr lang="en-US" sz="1500">
                <a:latin typeface="+mj-lt"/>
              </a:rPr>
              <a:t>Buffer</a:t>
            </a:r>
          </a:p>
        </p:txBody>
      </p:sp>
      <p:sp>
        <p:nvSpPr>
          <p:cNvPr id="80" name="Rectangle 78"/>
          <p:cNvSpPr>
            <a:spLocks noChangeArrowheads="1"/>
          </p:cNvSpPr>
          <p:nvPr/>
        </p:nvSpPr>
        <p:spPr bwMode="auto">
          <a:xfrm>
            <a:off x="6923485" y="4501754"/>
            <a:ext cx="1178591" cy="300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9056" tIns="34529" rIns="69056" bIns="34529">
            <a:spAutoFit/>
          </a:bodyPr>
          <a:lstStyle/>
          <a:p>
            <a:pPr eaLnBrk="0" hangingPunct="0"/>
            <a:r>
              <a:rPr lang="en-US" sz="1500">
                <a:latin typeface="+mj-lt"/>
              </a:rPr>
              <a:t>Feature extraction</a:t>
            </a:r>
          </a:p>
        </p:txBody>
      </p:sp>
      <p:sp>
        <p:nvSpPr>
          <p:cNvPr id="81" name="Rectangle 79"/>
          <p:cNvSpPr>
            <a:spLocks noChangeArrowheads="1"/>
          </p:cNvSpPr>
          <p:nvPr/>
        </p:nvSpPr>
        <p:spPr bwMode="auto">
          <a:xfrm>
            <a:off x="6923485" y="1416844"/>
            <a:ext cx="1134926" cy="300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9056" tIns="34529" rIns="69056" bIns="34529">
            <a:spAutoFit/>
          </a:bodyPr>
          <a:lstStyle/>
          <a:p>
            <a:pPr eaLnBrk="0" hangingPunct="0"/>
            <a:r>
              <a:rPr lang="en-US" sz="1500">
                <a:latin typeface="+mj-lt"/>
              </a:rPr>
              <a:t>Detector / Sensor</a:t>
            </a:r>
          </a:p>
        </p:txBody>
      </p:sp>
      <p:sp>
        <p:nvSpPr>
          <p:cNvPr id="82" name="AutoShape 80"/>
          <p:cNvSpPr>
            <a:spLocks noChangeArrowheads="1"/>
          </p:cNvSpPr>
          <p:nvPr/>
        </p:nvSpPr>
        <p:spPr bwMode="auto">
          <a:xfrm>
            <a:off x="5711428" y="5344716"/>
            <a:ext cx="670322" cy="427434"/>
          </a:xfrm>
          <a:prstGeom prst="downArrow">
            <a:avLst>
              <a:gd name="adj1" fmla="val 52046"/>
              <a:gd name="adj2" fmla="val 40667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1350">
              <a:latin typeface="+mj-lt"/>
            </a:endParaRPr>
          </a:p>
        </p:txBody>
      </p:sp>
      <p:sp>
        <p:nvSpPr>
          <p:cNvPr id="83" name="Rectangle 81"/>
          <p:cNvSpPr>
            <a:spLocks noChangeArrowheads="1"/>
          </p:cNvSpPr>
          <p:nvPr/>
        </p:nvSpPr>
        <p:spPr bwMode="auto">
          <a:xfrm>
            <a:off x="6933010" y="5409010"/>
            <a:ext cx="1667123" cy="300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9056" tIns="34529" rIns="69056" bIns="34529">
            <a:spAutoFit/>
          </a:bodyPr>
          <a:lstStyle/>
          <a:p>
            <a:pPr eaLnBrk="0" hangingPunct="0"/>
            <a:r>
              <a:rPr lang="en-US" sz="1500">
                <a:latin typeface="+mj-lt"/>
              </a:rPr>
              <a:t>to Data Acquisition System</a:t>
            </a:r>
          </a:p>
        </p:txBody>
      </p:sp>
    </p:spTree>
    <p:extLst>
      <p:ext uri="{BB962C8B-B14F-4D97-AF65-F5344CB8AC3E}">
        <p14:creationId xmlns:p14="http://schemas.microsoft.com/office/powerpoint/2010/main" val="92081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last (first) mile</a:t>
            </a:r>
            <a:endParaRPr lang="en-US" dirty="0"/>
          </a:p>
        </p:txBody>
      </p:sp>
      <p:pic>
        <p:nvPicPr>
          <p:cNvPr id="18" name="Content Placeholder 17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665852" y="1412344"/>
            <a:ext cx="3565525" cy="2368617"/>
          </a:xfrm>
          <a:prstGeom prst="rect">
            <a:avLst/>
          </a:prstGeom>
        </p:spPr>
      </p:pic>
      <p:pic>
        <p:nvPicPr>
          <p:cNvPr id="19" name="Content Placeholder 18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390381" y="1412344"/>
            <a:ext cx="3565525" cy="2679237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7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925033" y="4784651"/>
            <a:ext cx="70948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last mile is (still) in copper</a:t>
            </a:r>
          </a:p>
          <a:p>
            <a:r>
              <a:rPr lang="en-US" dirty="0" smtClean="0"/>
              <a:t>Optical modules too large / too power hungry / not radiation hard enough</a:t>
            </a:r>
          </a:p>
          <a:p>
            <a:r>
              <a:rPr lang="en-US" dirty="0" smtClean="0"/>
              <a:t>But copper is not what we want in the way of our particles!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This is the ultimate limit to high-rate read-out</a:t>
            </a:r>
          </a:p>
        </p:txBody>
      </p:sp>
      <p:sp>
        <p:nvSpPr>
          <p:cNvPr id="21" name="Oval 20"/>
          <p:cNvSpPr/>
          <p:nvPr/>
        </p:nvSpPr>
        <p:spPr>
          <a:xfrm>
            <a:off x="4082902" y="1073888"/>
            <a:ext cx="2700670" cy="2573079"/>
          </a:xfrm>
          <a:prstGeom prst="ellipse">
            <a:avLst/>
          </a:prstGeom>
          <a:noFill/>
          <a:ln w="28575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9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1257130"/>
            <a:ext cx="7773338" cy="1197133"/>
          </a:xfrm>
        </p:spPr>
        <p:txBody>
          <a:bodyPr/>
          <a:lstStyle/>
          <a:p>
            <a:r>
              <a:rPr lang="en-US" dirty="0" smtClean="0"/>
              <a:t>Very high density readout 1): wireless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685330" y="2632570"/>
            <a:ext cx="3829520" cy="256808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sz="1800" dirty="0" err="1"/>
              <a:t>Wadapt</a:t>
            </a:r>
            <a:r>
              <a:rPr lang="en-US" sz="1800" dirty="0"/>
              <a:t>: </a:t>
            </a:r>
            <a:r>
              <a:rPr lang="en-US" dirty="0"/>
              <a:t>“</a:t>
            </a:r>
            <a:r>
              <a:rPr lang="en-US" b="1" dirty="0"/>
              <a:t>Wireless Allowing Data And Power </a:t>
            </a:r>
            <a:r>
              <a:rPr lang="en-US" b="1" dirty="0" smtClean="0"/>
              <a:t>Transmission”</a:t>
            </a:r>
          </a:p>
          <a:p>
            <a:r>
              <a:rPr lang="en-US" dirty="0" smtClean="0"/>
              <a:t>Original idea by R. Brenner (Uppsala)</a:t>
            </a:r>
          </a:p>
          <a:p>
            <a:r>
              <a:rPr lang="en-US" dirty="0" smtClean="0"/>
              <a:t>Radial </a:t>
            </a:r>
            <a:r>
              <a:rPr lang="en-US" dirty="0" err="1" smtClean="0"/>
              <a:t>Datatransfer</a:t>
            </a:r>
            <a:endParaRPr lang="en-US" dirty="0" smtClean="0"/>
          </a:p>
          <a:p>
            <a:pPr lvl="1"/>
            <a:r>
              <a:rPr lang="en-US" dirty="0" smtClean="0"/>
              <a:t>Communication between layers</a:t>
            </a:r>
          </a:p>
          <a:p>
            <a:r>
              <a:rPr lang="en-US" dirty="0" smtClean="0"/>
              <a:t>Signal cannot traverse layers</a:t>
            </a:r>
          </a:p>
          <a:p>
            <a:pPr lvl="1"/>
            <a:r>
              <a:rPr lang="en-US" dirty="0" smtClean="0"/>
              <a:t>Reuse of frequency channels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905" y="2454263"/>
            <a:ext cx="4327638" cy="274638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016753" y="2667762"/>
            <a:ext cx="18473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135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92578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cap="none" dirty="0" smtClean="0"/>
              <a:t>The next link for LHC: </a:t>
            </a:r>
            <a:r>
              <a:rPr lang="en-US" cap="none" dirty="0" err="1" smtClean="0"/>
              <a:t>LpGBTX</a:t>
            </a:r>
            <a:r>
              <a:rPr lang="en-US" cap="none" dirty="0" smtClean="0"/>
              <a:t> (draft characteristics)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4294967295"/>
          </p:nvPr>
        </p:nvSpPr>
        <p:spPr>
          <a:xfrm>
            <a:off x="685330" y="2632570"/>
            <a:ext cx="3829520" cy="2568080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r>
              <a:rPr lang="en-US" cap="none" dirty="0" smtClean="0"/>
              <a:t>500 </a:t>
            </a:r>
            <a:r>
              <a:rPr lang="en-US" cap="none" dirty="0" err="1" smtClean="0"/>
              <a:t>mW</a:t>
            </a:r>
            <a:r>
              <a:rPr lang="en-US" cap="none" dirty="0" smtClean="0"/>
              <a:t> (target)</a:t>
            </a:r>
          </a:p>
          <a:p>
            <a:pPr lvl="1"/>
            <a:r>
              <a:rPr lang="en-US" cap="none" dirty="0" smtClean="0"/>
              <a:t>5.12 </a:t>
            </a:r>
            <a:r>
              <a:rPr lang="en-US" cap="none" dirty="0" err="1" smtClean="0"/>
              <a:t>Gbit</a:t>
            </a:r>
            <a:r>
              <a:rPr lang="en-US" cap="none" dirty="0" smtClean="0"/>
              <a:t>/s low power</a:t>
            </a:r>
          </a:p>
          <a:p>
            <a:r>
              <a:rPr lang="en-US" cap="none" dirty="0" smtClean="0"/>
              <a:t>10.24 </a:t>
            </a:r>
            <a:r>
              <a:rPr lang="en-US" cap="none" dirty="0" err="1" smtClean="0"/>
              <a:t>Gbit</a:t>
            </a:r>
            <a:r>
              <a:rPr lang="en-US" cap="none" dirty="0" smtClean="0"/>
              <a:t>/s (”high” speed)</a:t>
            </a:r>
          </a:p>
          <a:p>
            <a:r>
              <a:rPr lang="en-US" cap="none" dirty="0" smtClean="0"/>
              <a:t>Includes possibility for strong Forward Error Correction (FEC)</a:t>
            </a:r>
          </a:p>
          <a:p>
            <a:r>
              <a:rPr lang="en-US" cap="none" dirty="0" smtClean="0"/>
              <a:t>Bidirectional link including possibility to use for synchronous (trigger) commands, clock and slow-control: </a:t>
            </a:r>
            <a:r>
              <a:rPr lang="en-US" i="1" cap="none" dirty="0" smtClean="0">
                <a:solidFill>
                  <a:srgbClr val="FF0000"/>
                </a:solidFill>
              </a:rPr>
              <a:t>one link for everything</a:t>
            </a:r>
          </a:p>
          <a:p>
            <a:r>
              <a:rPr lang="en-US" dirty="0"/>
              <a:t>https://</a:t>
            </a:r>
            <a:r>
              <a:rPr lang="en-US" dirty="0" err="1"/>
              <a:t>espace.cern.ch</a:t>
            </a:r>
            <a:r>
              <a:rPr lang="en-US" dirty="0"/>
              <a:t>/GBT-Project/</a:t>
            </a:r>
            <a:r>
              <a:rPr lang="en-US" dirty="0" err="1"/>
              <a:t>default.aspx</a:t>
            </a:r>
            <a:endParaRPr lang="en-US" dirty="0"/>
          </a:p>
          <a:p>
            <a:endParaRPr lang="en-US" cap="none" dirty="0" smtClean="0"/>
          </a:p>
          <a:p>
            <a:pPr lvl="1"/>
            <a:endParaRPr lang="en-US" cap="none" dirty="0" smtClean="0"/>
          </a:p>
          <a:p>
            <a:endParaRPr lang="en-US" cap="none" dirty="0" smtClean="0"/>
          </a:p>
          <a:p>
            <a:endParaRPr lang="en-US" cap="none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2264" y="2632569"/>
            <a:ext cx="3888432" cy="2483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Niko Neufeld, real-time connectivity requirements, openlab workshop 23/03/17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242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ntegral">
  <a:themeElements>
    <a:clrScheme name="Integral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Integral">
      <a:majorFont>
        <a:latin typeface="Tw Cen MT Condensed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Integral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40971</TotalTime>
  <Words>1318</Words>
  <Application>Microsoft Macintosh PowerPoint</Application>
  <PresentationFormat>On-screen Show (4:3)</PresentationFormat>
  <Paragraphs>231</Paragraphs>
  <Slides>22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30" baseType="lpstr">
      <vt:lpstr>Calibri</vt:lpstr>
      <vt:lpstr>Mangal</vt:lpstr>
      <vt:lpstr>Tw Cen MT</vt:lpstr>
      <vt:lpstr>Tw Cen MT Condensed</vt:lpstr>
      <vt:lpstr>Wingdings</vt:lpstr>
      <vt:lpstr>Wingdings 3</vt:lpstr>
      <vt:lpstr>Arial</vt:lpstr>
      <vt:lpstr>Integral</vt:lpstr>
      <vt:lpstr> (quasi) real-time connectivity requirements ”CERN openlab workshop 23/4/17” </vt:lpstr>
      <vt:lpstr>Acknowledgements &amp; disclaimer</vt:lpstr>
      <vt:lpstr>The 4 tasks with data</vt:lpstr>
      <vt:lpstr>The ideal experiment: get all data which your instrument provides!</vt:lpstr>
      <vt:lpstr>The 4 limitations with data</vt:lpstr>
      <vt:lpstr>The readout chain</vt:lpstr>
      <vt:lpstr>The last (first) mile</vt:lpstr>
      <vt:lpstr>Very high density readout 1): wireless</vt:lpstr>
      <vt:lpstr>The next link for LHC: LpGBTX (draft characteristics)</vt:lpstr>
      <vt:lpstr>Silicon photonics</vt:lpstr>
      <vt:lpstr>Transiting to COTS</vt:lpstr>
      <vt:lpstr>Transitioning to COTS  using PCIe and an (intel) FPGA</vt:lpstr>
      <vt:lpstr>Event-building</vt:lpstr>
      <vt:lpstr>LAN technologies</vt:lpstr>
      <vt:lpstr>DAQ challenges</vt:lpstr>
      <vt:lpstr>Future network needs for LHC DAQ</vt:lpstr>
      <vt:lpstr>The evolution of Network Interconnects</vt:lpstr>
      <vt:lpstr>How much does a Gigabit/s cost?</vt:lpstr>
      <vt:lpstr>Cost example DAQ  (Fat Tree) </vt:lpstr>
      <vt:lpstr>Scaling in practice</vt:lpstr>
      <vt:lpstr>Long-distance data-transport a.k.a. the Prevessin challenge </vt:lpstr>
      <vt:lpstr>Conclusions</vt:lpstr>
    </vt:vector>
  </TitlesOfParts>
  <Company>CERN</Company>
  <LinksUpToDate>false</LinksUpToDate>
  <SharedDoc>false</SharedDoc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LHCb: Status and plans for the online system UPGRADE</dc:title>
  <dc:creator>Paolo Durante</dc:creator>
  <cp:lastModifiedBy>Niko Neufeld</cp:lastModifiedBy>
  <cp:revision>448</cp:revision>
  <dcterms:created xsi:type="dcterms:W3CDTF">2016-02-23T18:20:44Z</dcterms:created>
  <dcterms:modified xsi:type="dcterms:W3CDTF">2017-03-23T10:32:08Z</dcterms:modified>
</cp:coreProperties>
</file>