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1" autoAdjust="0"/>
    <p:restoredTop sz="94660"/>
  </p:normalViewPr>
  <p:slideViewPr>
    <p:cSldViewPr snapToGrid="0">
      <p:cViewPr varScale="1">
        <p:scale>
          <a:sx n="122" d="100"/>
          <a:sy n="122" d="100"/>
        </p:scale>
        <p:origin x="15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6597413-0A82-4A77-B88A-7B7EEAA8F203}" type="datetimeFigureOut">
              <a:rPr lang="en-GB" smtClean="0"/>
              <a:t>25/04/2017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64035F-FB0E-4622-AEBF-813277C9D922}" type="slidenum">
              <a:rPr lang="en-GB" smtClean="0"/>
              <a:t>‹#›</a:t>
            </a:fld>
            <a:endParaRPr lang="en-GB"/>
          </a:p>
        </p:txBody>
      </p:sp>
    </p:spTree>
    <p:extLst>
      <p:ext uri="{BB962C8B-B14F-4D97-AF65-F5344CB8AC3E}">
        <p14:creationId xmlns:p14="http://schemas.microsoft.com/office/powerpoint/2010/main" val="2359152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597413-0A82-4A77-B88A-7B7EEAA8F203}" type="datetimeFigureOut">
              <a:rPr lang="en-GB" smtClean="0"/>
              <a:t>25/04/2017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64035F-FB0E-4622-AEBF-813277C9D922}" type="slidenum">
              <a:rPr lang="en-GB" smtClean="0"/>
              <a:t>‹#›</a:t>
            </a:fld>
            <a:endParaRPr lang="en-GB"/>
          </a:p>
        </p:txBody>
      </p:sp>
    </p:spTree>
    <p:extLst>
      <p:ext uri="{BB962C8B-B14F-4D97-AF65-F5344CB8AC3E}">
        <p14:creationId xmlns:p14="http://schemas.microsoft.com/office/powerpoint/2010/main" val="2631359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597413-0A82-4A77-B88A-7B7EEAA8F203}" type="datetimeFigureOut">
              <a:rPr lang="en-GB" smtClean="0"/>
              <a:t>25/04/2017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64035F-FB0E-4622-AEBF-813277C9D922}" type="slidenum">
              <a:rPr lang="en-GB" smtClean="0"/>
              <a:t>‹#›</a:t>
            </a:fld>
            <a:endParaRPr lang="en-GB"/>
          </a:p>
        </p:txBody>
      </p:sp>
    </p:spTree>
    <p:extLst>
      <p:ext uri="{BB962C8B-B14F-4D97-AF65-F5344CB8AC3E}">
        <p14:creationId xmlns:p14="http://schemas.microsoft.com/office/powerpoint/2010/main" val="2422470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597413-0A82-4A77-B88A-7B7EEAA8F203}" type="datetimeFigureOut">
              <a:rPr lang="en-GB" smtClean="0"/>
              <a:t>25/04/2017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64035F-FB0E-4622-AEBF-813277C9D922}" type="slidenum">
              <a:rPr lang="en-GB" smtClean="0"/>
              <a:t>‹#›</a:t>
            </a:fld>
            <a:endParaRPr lang="en-GB"/>
          </a:p>
        </p:txBody>
      </p:sp>
    </p:spTree>
    <p:extLst>
      <p:ext uri="{BB962C8B-B14F-4D97-AF65-F5344CB8AC3E}">
        <p14:creationId xmlns:p14="http://schemas.microsoft.com/office/powerpoint/2010/main" val="3675205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597413-0A82-4A77-B88A-7B7EEAA8F203}" type="datetimeFigureOut">
              <a:rPr lang="en-GB" smtClean="0"/>
              <a:t>25/04/2017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64035F-FB0E-4622-AEBF-813277C9D922}" type="slidenum">
              <a:rPr lang="en-GB" smtClean="0"/>
              <a:t>‹#›</a:t>
            </a:fld>
            <a:endParaRPr lang="en-GB"/>
          </a:p>
        </p:txBody>
      </p:sp>
    </p:spTree>
    <p:extLst>
      <p:ext uri="{BB962C8B-B14F-4D97-AF65-F5344CB8AC3E}">
        <p14:creationId xmlns:p14="http://schemas.microsoft.com/office/powerpoint/2010/main" val="37834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6597413-0A82-4A77-B88A-7B7EEAA8F203}" type="datetimeFigureOut">
              <a:rPr lang="en-GB" smtClean="0"/>
              <a:t>25/04/2017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564035F-FB0E-4622-AEBF-813277C9D922}" type="slidenum">
              <a:rPr lang="en-GB" smtClean="0"/>
              <a:t>‹#›</a:t>
            </a:fld>
            <a:endParaRPr lang="en-GB"/>
          </a:p>
        </p:txBody>
      </p:sp>
    </p:spTree>
    <p:extLst>
      <p:ext uri="{BB962C8B-B14F-4D97-AF65-F5344CB8AC3E}">
        <p14:creationId xmlns:p14="http://schemas.microsoft.com/office/powerpoint/2010/main" val="1509422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6597413-0A82-4A77-B88A-7B7EEAA8F203}" type="datetimeFigureOut">
              <a:rPr lang="en-GB" smtClean="0"/>
              <a:t>25/04/2017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564035F-FB0E-4622-AEBF-813277C9D922}" type="slidenum">
              <a:rPr lang="en-GB" smtClean="0"/>
              <a:t>‹#›</a:t>
            </a:fld>
            <a:endParaRPr lang="en-GB"/>
          </a:p>
        </p:txBody>
      </p:sp>
    </p:spTree>
    <p:extLst>
      <p:ext uri="{BB962C8B-B14F-4D97-AF65-F5344CB8AC3E}">
        <p14:creationId xmlns:p14="http://schemas.microsoft.com/office/powerpoint/2010/main" val="1395185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6597413-0A82-4A77-B88A-7B7EEAA8F203}" type="datetimeFigureOut">
              <a:rPr lang="en-GB" smtClean="0"/>
              <a:t>25/04/2017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564035F-FB0E-4622-AEBF-813277C9D922}" type="slidenum">
              <a:rPr lang="en-GB" smtClean="0"/>
              <a:t>‹#›</a:t>
            </a:fld>
            <a:endParaRPr lang="en-GB"/>
          </a:p>
        </p:txBody>
      </p:sp>
    </p:spTree>
    <p:extLst>
      <p:ext uri="{BB962C8B-B14F-4D97-AF65-F5344CB8AC3E}">
        <p14:creationId xmlns:p14="http://schemas.microsoft.com/office/powerpoint/2010/main" val="458018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597413-0A82-4A77-B88A-7B7EEAA8F203}" type="datetimeFigureOut">
              <a:rPr lang="en-GB" smtClean="0"/>
              <a:t>25/04/2017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564035F-FB0E-4622-AEBF-813277C9D922}" type="slidenum">
              <a:rPr lang="en-GB" smtClean="0"/>
              <a:t>‹#›</a:t>
            </a:fld>
            <a:endParaRPr lang="en-GB"/>
          </a:p>
        </p:txBody>
      </p:sp>
    </p:spTree>
    <p:extLst>
      <p:ext uri="{BB962C8B-B14F-4D97-AF65-F5344CB8AC3E}">
        <p14:creationId xmlns:p14="http://schemas.microsoft.com/office/powerpoint/2010/main" val="2588480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597413-0A82-4A77-B88A-7B7EEAA8F203}" type="datetimeFigureOut">
              <a:rPr lang="en-GB" smtClean="0"/>
              <a:t>25/04/2017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564035F-FB0E-4622-AEBF-813277C9D922}" type="slidenum">
              <a:rPr lang="en-GB" smtClean="0"/>
              <a:t>‹#›</a:t>
            </a:fld>
            <a:endParaRPr lang="en-GB"/>
          </a:p>
        </p:txBody>
      </p:sp>
    </p:spTree>
    <p:extLst>
      <p:ext uri="{BB962C8B-B14F-4D97-AF65-F5344CB8AC3E}">
        <p14:creationId xmlns:p14="http://schemas.microsoft.com/office/powerpoint/2010/main" val="3508619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597413-0A82-4A77-B88A-7B7EEAA8F203}" type="datetimeFigureOut">
              <a:rPr lang="en-GB" smtClean="0"/>
              <a:t>25/04/2017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564035F-FB0E-4622-AEBF-813277C9D922}" type="slidenum">
              <a:rPr lang="en-GB" smtClean="0"/>
              <a:t>‹#›</a:t>
            </a:fld>
            <a:endParaRPr lang="en-GB"/>
          </a:p>
        </p:txBody>
      </p:sp>
    </p:spTree>
    <p:extLst>
      <p:ext uri="{BB962C8B-B14F-4D97-AF65-F5344CB8AC3E}">
        <p14:creationId xmlns:p14="http://schemas.microsoft.com/office/powerpoint/2010/main" val="2549847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597413-0A82-4A77-B88A-7B7EEAA8F203}" type="datetimeFigureOut">
              <a:rPr lang="en-GB" smtClean="0"/>
              <a:t>25/04/2017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4035F-FB0E-4622-AEBF-813277C9D922}" type="slidenum">
              <a:rPr lang="en-GB" smtClean="0"/>
              <a:t>‹#›</a:t>
            </a:fld>
            <a:endParaRPr lang="en-GB"/>
          </a:p>
        </p:txBody>
      </p:sp>
    </p:spTree>
    <p:extLst>
      <p:ext uri="{BB962C8B-B14F-4D97-AF65-F5344CB8AC3E}">
        <p14:creationId xmlns:p14="http://schemas.microsoft.com/office/powerpoint/2010/main" val="2716753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4000" b="1" dirty="0">
                <a:solidFill>
                  <a:srgbClr val="002060"/>
                </a:solidFill>
              </a:rPr>
              <a:t>Status of CERN – JINR </a:t>
            </a:r>
            <a:r>
              <a:rPr lang="en-GB" sz="4000" b="1" dirty="0" smtClean="0">
                <a:solidFill>
                  <a:srgbClr val="002060"/>
                </a:solidFill>
              </a:rPr>
              <a:t/>
            </a:r>
            <a:br>
              <a:rPr lang="en-GB" sz="4000" b="1" dirty="0" smtClean="0">
                <a:solidFill>
                  <a:srgbClr val="002060"/>
                </a:solidFill>
              </a:rPr>
            </a:br>
            <a:r>
              <a:rPr lang="en-GB" sz="4000" b="1" dirty="0" smtClean="0">
                <a:solidFill>
                  <a:srgbClr val="002060"/>
                </a:solidFill>
              </a:rPr>
              <a:t>Protocols and Addenda</a:t>
            </a:r>
            <a:endParaRPr lang="en-GB" sz="4000" b="1" dirty="0">
              <a:solidFill>
                <a:srgbClr val="002060"/>
              </a:solidFill>
            </a:endParaRPr>
          </a:p>
        </p:txBody>
      </p:sp>
      <p:sp>
        <p:nvSpPr>
          <p:cNvPr id="3" name="Subtitle 2"/>
          <p:cNvSpPr>
            <a:spLocks noGrp="1"/>
          </p:cNvSpPr>
          <p:nvPr>
            <p:ph type="subTitle" idx="1"/>
          </p:nvPr>
        </p:nvSpPr>
        <p:spPr>
          <a:xfrm>
            <a:off x="1578708" y="4439138"/>
            <a:ext cx="9144000" cy="890954"/>
          </a:xfrm>
        </p:spPr>
        <p:txBody>
          <a:bodyPr>
            <a:normAutofit fontScale="92500" lnSpcReduction="20000"/>
          </a:bodyPr>
          <a:lstStyle/>
          <a:p>
            <a:pPr>
              <a:spcBef>
                <a:spcPts val="0"/>
              </a:spcBef>
              <a:spcAft>
                <a:spcPts val="1200"/>
              </a:spcAft>
            </a:pPr>
            <a:r>
              <a:rPr lang="en-US" i="1" dirty="0" smtClean="0"/>
              <a:t>Vladimir Karjavine, JINR</a:t>
            </a:r>
          </a:p>
          <a:p>
            <a:r>
              <a:rPr lang="en-US" i="1" dirty="0" smtClean="0"/>
              <a:t>CERN, 25.04.2017</a:t>
            </a:r>
            <a:endParaRPr lang="en-GB" i="1" dirty="0"/>
          </a:p>
          <a:p>
            <a:endParaRPr lang="en-GB" dirty="0"/>
          </a:p>
        </p:txBody>
      </p:sp>
      <p:sp>
        <p:nvSpPr>
          <p:cNvPr id="4" name="Rectangle 3"/>
          <p:cNvSpPr/>
          <p:nvPr/>
        </p:nvSpPr>
        <p:spPr>
          <a:xfrm>
            <a:off x="2284458" y="937697"/>
            <a:ext cx="7393691" cy="461665"/>
          </a:xfrm>
          <a:prstGeom prst="rect">
            <a:avLst/>
          </a:prstGeom>
        </p:spPr>
        <p:txBody>
          <a:bodyPr wrap="none">
            <a:spAutoFit/>
          </a:bodyPr>
          <a:lstStyle/>
          <a:p>
            <a:r>
              <a:rPr lang="en-US" sz="2400" i="1" dirty="0" smtClean="0"/>
              <a:t>The Joint Committee for CERN-JINR Scientific Cooperation </a:t>
            </a:r>
          </a:p>
        </p:txBody>
      </p:sp>
    </p:spTree>
    <p:extLst>
      <p:ext uri="{BB962C8B-B14F-4D97-AF65-F5344CB8AC3E}">
        <p14:creationId xmlns:p14="http://schemas.microsoft.com/office/powerpoint/2010/main" val="10642528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20331" y="892233"/>
            <a:ext cx="10722992" cy="4297183"/>
          </a:xfrm>
        </p:spPr>
        <p:txBody>
          <a:bodyPr>
            <a:normAutofit/>
          </a:bodyPr>
          <a:lstStyle/>
          <a:p>
            <a:pPr marL="342900" indent="-342900" algn="l">
              <a:buFont typeface="Wingdings" panose="05000000000000000000" pitchFamily="2" charset="2"/>
              <a:buChar char="§"/>
            </a:pPr>
            <a:r>
              <a:rPr lang="en-GB" dirty="0" smtClean="0"/>
              <a:t>The goal is to look over JINR-CERN contractual documents (MoU’s, protocols, addendums), in order to check status and give recommendation for  termination, prolongation or updating of the documents.</a:t>
            </a:r>
            <a:endParaRPr lang="en-US" dirty="0" smtClean="0"/>
          </a:p>
          <a:p>
            <a:pPr algn="l"/>
            <a:endParaRPr lang="en-US" sz="1400" dirty="0" smtClean="0"/>
          </a:p>
          <a:p>
            <a:pPr marL="342900" indent="-342900" algn="l">
              <a:buFont typeface="Wingdings" panose="05000000000000000000" pitchFamily="2" charset="2"/>
              <a:buChar char="§"/>
            </a:pPr>
            <a:r>
              <a:rPr lang="en-US" dirty="0" smtClean="0"/>
              <a:t>Table includes </a:t>
            </a:r>
            <a:r>
              <a:rPr lang="en-US" dirty="0" smtClean="0">
                <a:solidFill>
                  <a:srgbClr val="002060"/>
                </a:solidFill>
              </a:rPr>
              <a:t>recent </a:t>
            </a:r>
            <a:r>
              <a:rPr lang="en-GB" dirty="0" smtClean="0"/>
              <a:t>contractual </a:t>
            </a:r>
            <a:r>
              <a:rPr lang="en-US" dirty="0" smtClean="0"/>
              <a:t>documents for collaboration and common developments in the following areas: </a:t>
            </a:r>
            <a:endParaRPr lang="en-US" dirty="0"/>
          </a:p>
          <a:p>
            <a:pPr marL="342900" indent="-342900" algn="l">
              <a:buFontTx/>
              <a:buChar char="-"/>
            </a:pPr>
            <a:r>
              <a:rPr lang="en-US" dirty="0" smtClean="0"/>
              <a:t>LHC experiments.</a:t>
            </a:r>
          </a:p>
          <a:p>
            <a:pPr marL="342900" indent="-342900" algn="l">
              <a:buFontTx/>
              <a:buChar char="-"/>
            </a:pPr>
            <a:r>
              <a:rPr lang="en-US" dirty="0" smtClean="0"/>
              <a:t>Information technologies.</a:t>
            </a:r>
          </a:p>
          <a:p>
            <a:pPr marL="342900" indent="-342900" algn="l">
              <a:buFontTx/>
              <a:buChar char="-"/>
            </a:pPr>
            <a:r>
              <a:rPr lang="en-US" dirty="0" smtClean="0"/>
              <a:t>Detectors and read-out electronics. </a:t>
            </a:r>
          </a:p>
          <a:p>
            <a:pPr marL="342900" indent="-342900" algn="l">
              <a:buFontTx/>
              <a:buChar char="-"/>
            </a:pPr>
            <a:r>
              <a:rPr lang="en-US" dirty="0" smtClean="0"/>
              <a:t>Accelerator physics and technology. Design and construction of magnets. </a:t>
            </a:r>
          </a:p>
        </p:txBody>
      </p:sp>
    </p:spTree>
    <p:extLst>
      <p:ext uri="{BB962C8B-B14F-4D97-AF65-F5344CB8AC3E}">
        <p14:creationId xmlns:p14="http://schemas.microsoft.com/office/powerpoint/2010/main" val="20036795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673268046"/>
              </p:ext>
            </p:extLst>
          </p:nvPr>
        </p:nvGraphicFramePr>
        <p:xfrm>
          <a:off x="343876" y="711202"/>
          <a:ext cx="11684000" cy="5784314"/>
        </p:xfrm>
        <a:graphic>
          <a:graphicData uri="http://schemas.openxmlformats.org/drawingml/2006/table">
            <a:tbl>
              <a:tblPr firstRow="1" firstCol="1" bandRow="1"/>
              <a:tblGrid>
                <a:gridCol w="1193222"/>
                <a:gridCol w="530321"/>
                <a:gridCol w="928061"/>
                <a:gridCol w="2080773"/>
                <a:gridCol w="2493244"/>
                <a:gridCol w="1168178"/>
                <a:gridCol w="1077583"/>
                <a:gridCol w="1085685"/>
                <a:gridCol w="1126933"/>
              </a:tblGrid>
              <a:tr h="472365">
                <a:tc>
                  <a:txBody>
                    <a:bodyPr/>
                    <a:lstStyle/>
                    <a:p>
                      <a:pPr marL="0" marR="0" algn="ctr">
                        <a:lnSpc>
                          <a:spcPct val="107000"/>
                        </a:lnSpc>
                        <a:spcBef>
                          <a:spcPts val="0"/>
                        </a:spcBef>
                        <a:spcAft>
                          <a:spcPts val="0"/>
                        </a:spcAft>
                      </a:pPr>
                      <a:r>
                        <a:rPr lang="en-US" sz="1100" b="1" dirty="0">
                          <a:effectLst/>
                          <a:latin typeface="Calibri" panose="020F0502020204030204" pitchFamily="34" charset="0"/>
                          <a:ea typeface="Calibri" panose="020F0502020204030204" pitchFamily="34" charset="0"/>
                          <a:cs typeface="Times New Roman" panose="02020603050405020304" pitchFamily="18" charset="0"/>
                        </a:rPr>
                        <a:t>Document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553" marR="515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Date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553" marR="515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Type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553" marR="515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Parent document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553" marR="515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Title / content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553" marR="515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Status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553" marR="515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Contact person CERN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553" marR="515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Contact person JINR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553" marR="515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Decision Continue/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GB" sz="1100" b="1">
                          <a:effectLst/>
                          <a:latin typeface="Calibri" panose="020F0502020204030204" pitchFamily="34" charset="0"/>
                          <a:ea typeface="Calibri" panose="020F0502020204030204" pitchFamily="34" charset="0"/>
                          <a:cs typeface="Times New Roman" panose="02020603050405020304" pitchFamily="18" charset="0"/>
                        </a:rPr>
                        <a:t>Close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553" marR="515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169">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CERN/P123</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2015</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Protocol</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Cooperation Agreement concerning Scientific  and technical co-operation in high energy physics</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Participation by JINR in Large Hadron Collider project (LHC)</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Active</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DG CERN</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JINR director</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Continue</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18340">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Addendum</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P123/A1</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2016</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Addendum</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Protocol CERN/P123</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Collaboration in the design, manufacture and assembly of the Precision Laser Inclinometer to monitor ground angular oscillations during the LHC operations with the aim of studying their effects on the luminosity for the HL LHC beam delivered to the ATLAS experiment  </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Completed</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B. Girilamo</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J. Budagov</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Prolonged</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18340">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Amendment</a:t>
                      </a:r>
                    </a:p>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to addendum P123/A1</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2017</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Amendment</a:t>
                      </a:r>
                    </a:p>
                    <a:p>
                      <a:pPr marL="0" marR="0" algn="ctr">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to addendum</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Addendum</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P123/A1</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Collaboration in the design, manufacture and assembly of the Precision Laser Inclinometer to monitor ground angular oscillations during the LHC operations with the aim of studying their effects on the luminosity for the HL LHC beam delivered to the ATLAS experiment  </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Active</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B. Girilamo</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J. Budagov</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Continue</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1462">
                <a:tc>
                  <a:txBody>
                    <a:bodyPr/>
                    <a:lstStyle/>
                    <a:p>
                      <a:pPr marL="0" marR="0">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CERN/</a:t>
                      </a:r>
                      <a:r>
                        <a:rPr lang="en-GB" sz="1100">
                          <a:effectLst/>
                          <a:latin typeface="Calibri" panose="020F0502020204030204" pitchFamily="34" charset="0"/>
                          <a:ea typeface="Calibri" panose="020F0502020204030204" pitchFamily="34" charset="0"/>
                          <a:cs typeface="Times New Roman" panose="02020603050405020304" pitchFamily="18" charset="0"/>
                        </a:rPr>
                        <a:t>P124 </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2015</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Protocol</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Cooperation Agreement concerning Scientific  and technical co-operation in high energy physics</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Collaboration and common developments in the area of neutrino physics and technology and related fields</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Active</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M, Nessi</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N. Rusakovich</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Continue</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878">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P075/LHC</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2005</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Protocol</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1992 co-operation agreement</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Collaboration on information technologies (IT) in LHC Era</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Active</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E. Elsen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V. Korenkov</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Continue</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169">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CERN-P115</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2014</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Protocol</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Cooperation Agreement concerning Scientific and technical co-operation in high energy physics</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Collaboration and common developments in the area f controls and related software activities for accelerators</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Completed</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M. Draper</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V. Korenkov</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To close</a:t>
                      </a:r>
                    </a:p>
                  </a:txBody>
                  <a:tcPr marL="51553" marR="515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6"/>
          <p:cNvSpPr/>
          <p:nvPr/>
        </p:nvSpPr>
        <p:spPr>
          <a:xfrm>
            <a:off x="3054283" y="163209"/>
            <a:ext cx="5991577" cy="470000"/>
          </a:xfrm>
          <a:prstGeom prst="rect">
            <a:avLst/>
          </a:prstGeom>
        </p:spPr>
        <p:txBody>
          <a:bodyPr wrap="none">
            <a:spAutoFit/>
          </a:bodyPr>
          <a:lstStyle/>
          <a:p>
            <a:pPr>
              <a:lnSpc>
                <a:spcPct val="107000"/>
              </a:lnSpc>
              <a:spcAft>
                <a:spcPts val="800"/>
              </a:spcAft>
            </a:pPr>
            <a:r>
              <a:rPr lang="en-GB" sz="2400" b="1" dirty="0" smtClean="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Status of CERN – JINR Contractual Documents</a:t>
            </a:r>
            <a:endParaRPr lang="en-GB" sz="2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867657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84829643"/>
              </p:ext>
            </p:extLst>
          </p:nvPr>
        </p:nvGraphicFramePr>
        <p:xfrm>
          <a:off x="765907" y="156310"/>
          <a:ext cx="11043139" cy="6637340"/>
        </p:xfrm>
        <a:graphic>
          <a:graphicData uri="http://schemas.openxmlformats.org/drawingml/2006/table">
            <a:tbl>
              <a:tblPr firstRow="1" firstCol="1" bandRow="1"/>
              <a:tblGrid>
                <a:gridCol w="1127774"/>
                <a:gridCol w="501234"/>
                <a:gridCol w="877156"/>
                <a:gridCol w="1966643"/>
                <a:gridCol w="2356492"/>
                <a:gridCol w="1104106"/>
                <a:gridCol w="1018478"/>
                <a:gridCol w="1026134"/>
                <a:gridCol w="1065122"/>
              </a:tblGrid>
              <a:tr h="690711">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CERN-P115</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2014</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Protocol</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Cooperation Agreement concerning Scientific and technical co-operation in high energy physics</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Collaboration and common developments in the area f controls and related software activities for accelerators</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Completed</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M. Draper</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V. Korenkov</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To close</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033">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Addendum</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P115/A.1</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2015</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Addendum</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Protocol CERN-P115</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Collaboration in the development of ”Plan version2”, CERN planning tool for long shutdowns</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Completed</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D. Mathieson</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V. Korenkov</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To close</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033">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Addendum</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P115/A.2</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2016</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Addendum</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Protocol CERN-P115</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Collaboration in software development for administrative applications</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Active</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D. Mathieson</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V. Korenkov</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Continue</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033">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MoU-CERN-JINR_24OCT2012</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2012</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MOU</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CERN/LHCC_2005-006</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P064/LHC July 2003</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Collaboration in the Deployment and Exploration of the World Wide LHC Computing GRID (WLCG)</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Active</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I. Bird</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V. Korenkov</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Continue</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0711">
                <a:tc>
                  <a:txBody>
                    <a:bodyPr/>
                    <a:lstStyle/>
                    <a:p>
                      <a:pPr marL="0" marR="0">
                        <a:lnSpc>
                          <a:spcPct val="107000"/>
                        </a:lnSpc>
                        <a:spcBef>
                          <a:spcPts val="0"/>
                        </a:spcBef>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CERN-P100</a:t>
                      </a:r>
                    </a:p>
                    <a:p>
                      <a:pPr marL="0" marR="0">
                        <a:lnSpc>
                          <a:spcPct val="107000"/>
                        </a:lnSpc>
                        <a:spcBef>
                          <a:spcPts val="0"/>
                        </a:spcBef>
                        <a:spcAft>
                          <a:spcPts val="0"/>
                        </a:spcAft>
                      </a:pP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10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2010</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Protocol</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Cooperation Agreement concerning Scientific  and technical co-operation in high energy physics</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The Joint Development of computer programmes for JINR’s administrative and financial activities. </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(Software, AIS, EVM for NICA)</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Applied </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successfully</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D. Mathieson</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N. Rusakovich</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V. Korenkov</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Update</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690711">
                <a:tc>
                  <a:txBody>
                    <a:bodyPr/>
                    <a:lstStyle/>
                    <a:p>
                      <a:pPr marL="0" marR="0">
                        <a:lnSpc>
                          <a:spcPct val="107000"/>
                        </a:lnSpc>
                        <a:spcBef>
                          <a:spcPts val="0"/>
                        </a:spcBef>
                        <a:spcAft>
                          <a:spcPts val="0"/>
                        </a:spcAft>
                      </a:pPr>
                      <a:r>
                        <a:rPr lang="en-US" sz="1100" i="1">
                          <a:effectLst/>
                          <a:latin typeface="Calibri" panose="020F0502020204030204" pitchFamily="34" charset="0"/>
                          <a:ea typeface="Calibri" panose="020F0502020204030204" pitchFamily="34" charset="0"/>
                          <a:cs typeface="Times New Roman" panose="02020603050405020304" pitchFamily="18" charset="0"/>
                        </a:rPr>
                        <a:t>CERN/</a:t>
                      </a:r>
                      <a:r>
                        <a:rPr lang="en-GB" sz="1100" i="1">
                          <a:effectLst/>
                          <a:latin typeface="Calibri" panose="020F0502020204030204" pitchFamily="34" charset="0"/>
                          <a:ea typeface="Calibri" panose="020F0502020204030204" pitchFamily="34" charset="0"/>
                          <a:cs typeface="Times New Roman" panose="02020603050405020304" pitchFamily="18" charset="0"/>
                        </a:rPr>
                        <a:t>PXXX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i="1">
                          <a:effectLst/>
                          <a:latin typeface="Calibri" panose="020F0502020204030204" pitchFamily="34" charset="0"/>
                          <a:ea typeface="Calibri" panose="020F0502020204030204" pitchFamily="34" charset="0"/>
                          <a:cs typeface="Times New Roman" panose="02020603050405020304" pitchFamily="18" charset="0"/>
                        </a:rPr>
                        <a:t>2017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Protocol</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i="1" dirty="0">
                          <a:effectLst/>
                          <a:latin typeface="Calibri" panose="020F0502020204030204" pitchFamily="34" charset="0"/>
                          <a:ea typeface="Calibri" panose="020F0502020204030204" pitchFamily="34" charset="0"/>
                          <a:cs typeface="Times New Roman" panose="02020603050405020304" pitchFamily="18" charset="0"/>
                        </a:rPr>
                        <a:t>Cooperation Agreement concerning Scientific  and technical co-operation in high energy physics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i="1">
                          <a:effectLst/>
                          <a:latin typeface="Calibri" panose="020F0502020204030204" pitchFamily="34" charset="0"/>
                          <a:ea typeface="Calibri" panose="020F0502020204030204" pitchFamily="34" charset="0"/>
                          <a:cs typeface="Times New Roman" panose="02020603050405020304" pitchFamily="18" charset="0"/>
                        </a:rPr>
                        <a:t>Production of the Gas Electron Multiplier (GEM) detectors for the Baryonic Matter experiment (BM@N) at Nuclotron, JINR.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i="1">
                          <a:effectLst/>
                          <a:latin typeface="Calibri" panose="020F0502020204030204" pitchFamily="34" charset="0"/>
                          <a:ea typeface="Calibri" panose="020F0502020204030204" pitchFamily="34" charset="0"/>
                          <a:cs typeface="Times New Roman" panose="02020603050405020304" pitchFamily="18" charset="0"/>
                        </a:rPr>
                        <a:t>active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i="1">
                          <a:effectLst/>
                          <a:latin typeface="Calibri" panose="020F0502020204030204" pitchFamily="34" charset="0"/>
                          <a:ea typeface="Calibri" panose="020F0502020204030204" pitchFamily="34" charset="0"/>
                          <a:cs typeface="Times New Roman" panose="02020603050405020304" pitchFamily="18" charset="0"/>
                        </a:rPr>
                        <a:t>Rui de Oliveira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i="1">
                          <a:effectLst/>
                          <a:latin typeface="Calibri" panose="020F0502020204030204" pitchFamily="34" charset="0"/>
                          <a:ea typeface="Calibri" panose="020F0502020204030204" pitchFamily="34" charset="0"/>
                          <a:cs typeface="Times New Roman" panose="02020603050405020304" pitchFamily="18" charset="0"/>
                        </a:rPr>
                        <a:t>V. Karjavine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1100" i="1">
                          <a:effectLst/>
                          <a:latin typeface="Calibri" panose="020F0502020204030204" pitchFamily="34" charset="0"/>
                          <a:ea typeface="Calibri" panose="020F0502020204030204" pitchFamily="34" charset="0"/>
                          <a:cs typeface="Times New Roman" panose="02020603050405020304" pitchFamily="18" charset="0"/>
                        </a:rPr>
                        <a:t>M. Kapishin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i="1">
                          <a:effectLst/>
                          <a:latin typeface="Calibri" panose="020F0502020204030204" pitchFamily="34" charset="0"/>
                          <a:ea typeface="Calibri" panose="020F0502020204030204" pitchFamily="34" charset="0"/>
                          <a:cs typeface="Times New Roman" panose="02020603050405020304" pitchFamily="18" charset="0"/>
                        </a:rPr>
                        <a:t>In preparation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345355">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MoU</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2016</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Production of Carbon Fiber Spaceframe for NICA</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active</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L. Mussa</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Y. </a:t>
                      </a:r>
                      <a:r>
                        <a:rPr lang="en-GB" sz="1100">
                          <a:effectLst/>
                          <a:latin typeface="Calibri" panose="020F0502020204030204" pitchFamily="34" charset="0"/>
                          <a:ea typeface="Calibri" panose="020F0502020204030204" pitchFamily="34" charset="0"/>
                          <a:cs typeface="Times New Roman" panose="02020603050405020304" pitchFamily="18" charset="0"/>
                        </a:rPr>
                        <a:t>Murin</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Continue</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518033">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MoU</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2017</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Development of MAPC technology ALICE type ITS for MPD/NICA</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In preparation</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L. Mussa</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Y. </a:t>
                      </a:r>
                      <a:r>
                        <a:rPr lang="en-GB" sz="1100">
                          <a:effectLst/>
                          <a:latin typeface="Calibri" panose="020F0502020204030204" pitchFamily="34" charset="0"/>
                          <a:ea typeface="Calibri" panose="020F0502020204030204" pitchFamily="34" charset="0"/>
                          <a:cs typeface="Times New Roman" panose="02020603050405020304" pitchFamily="18" charset="0"/>
                        </a:rPr>
                        <a:t>Murin</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i="1">
                          <a:effectLst/>
                          <a:latin typeface="Calibri" panose="020F0502020204030204" pitchFamily="34" charset="0"/>
                          <a:ea typeface="Calibri" panose="020F0502020204030204" pitchFamily="34" charset="0"/>
                          <a:cs typeface="Times New Roman" panose="02020603050405020304" pitchFamily="18" charset="0"/>
                        </a:rPr>
                        <a:t>In preparation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863389">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CERN/Pxxx</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2017</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Protocol</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i="1">
                          <a:effectLst/>
                          <a:latin typeface="Calibri" panose="020F0502020204030204" pitchFamily="34" charset="0"/>
                          <a:ea typeface="Calibri" panose="020F0502020204030204" pitchFamily="34" charset="0"/>
                          <a:cs typeface="Times New Roman" panose="02020603050405020304" pitchFamily="18" charset="0"/>
                        </a:rPr>
                        <a:t>Cooperation Agreement concerning Scientific  and technical co-operation in high energy physics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Development of read-out electronics for TPC MPD/NICA (SAMPA chip)</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i="1">
                          <a:effectLst/>
                          <a:latin typeface="Calibri" panose="020F0502020204030204" pitchFamily="34" charset="0"/>
                          <a:ea typeface="Calibri" panose="020F0502020204030204" pitchFamily="34" charset="0"/>
                          <a:cs typeface="Times New Roman" panose="02020603050405020304" pitchFamily="18" charset="0"/>
                        </a:rPr>
                        <a:t>In preparation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i="1">
                          <a:effectLst/>
                          <a:latin typeface="Calibri" panose="020F0502020204030204" pitchFamily="34" charset="0"/>
                          <a:ea typeface="Calibri" panose="020F0502020204030204" pitchFamily="34" charset="0"/>
                          <a:cs typeface="Times New Roman" panose="02020603050405020304" pitchFamily="18" charset="0"/>
                        </a:rPr>
                        <a:t>A. Kluge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i="1" dirty="0">
                          <a:effectLst/>
                          <a:latin typeface="Calibri" panose="020F0502020204030204" pitchFamily="34" charset="0"/>
                          <a:ea typeface="Calibri" panose="020F0502020204030204" pitchFamily="34" charset="0"/>
                          <a:cs typeface="Times New Roman" panose="02020603050405020304" pitchFamily="18" charset="0"/>
                        </a:rPr>
                        <a:t>S. Movchan,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1100" i="1" dirty="0">
                          <a:effectLst/>
                          <a:latin typeface="Calibri" panose="020F0502020204030204" pitchFamily="34" charset="0"/>
                          <a:ea typeface="Calibri" panose="020F0502020204030204" pitchFamily="34" charset="0"/>
                          <a:cs typeface="Times New Roman" panose="02020603050405020304" pitchFamily="18" charset="0"/>
                        </a:rPr>
                        <a:t>V. </a:t>
                      </a:r>
                      <a:r>
                        <a:rPr lang="en-GB" sz="1100" i="1" smtClean="0">
                          <a:effectLst/>
                          <a:latin typeface="Calibri" panose="020F0502020204030204" pitchFamily="34" charset="0"/>
                          <a:ea typeface="Calibri" panose="020F0502020204030204" pitchFamily="34" charset="0"/>
                          <a:cs typeface="Times New Roman" panose="02020603050405020304" pitchFamily="18" charset="0"/>
                        </a:rPr>
                        <a:t>Golovatyuk</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i="1" dirty="0">
                          <a:effectLst/>
                          <a:latin typeface="Calibri" panose="020F0502020204030204" pitchFamily="34" charset="0"/>
                          <a:ea typeface="Calibri" panose="020F0502020204030204" pitchFamily="34" charset="0"/>
                          <a:cs typeface="Times New Roman" panose="02020603050405020304" pitchFamily="18" charset="0"/>
                        </a:rPr>
                        <a:t>In preparation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036066">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CERN-P101</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2010</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Protocol</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Cooperation Agreement concerning Scientific  and technical co-operation in high energy physics</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Collaboration and common developments in the area of accelerator physics and technology as well as related fields.  </a:t>
                      </a:r>
                    </a:p>
                    <a:p>
                      <a:pPr marL="0" marR="0">
                        <a:lnSpc>
                          <a:spcPct val="107000"/>
                        </a:lnSpc>
                        <a:spcBef>
                          <a:spcPts val="0"/>
                        </a:spcBef>
                        <a:spcAft>
                          <a:spcPts val="0"/>
                        </a:spcAft>
                      </a:pPr>
                      <a:r>
                        <a:rPr lang="en-US" sz="1100" dirty="0">
                          <a:solidFill>
                            <a:srgbClr val="008000"/>
                          </a:solidFill>
                          <a:effectLst/>
                          <a:latin typeface="Calibri" panose="020F0502020204030204" pitchFamily="34" charset="0"/>
                          <a:ea typeface="Calibri" panose="020F0502020204030204" pitchFamily="34" charset="0"/>
                          <a:cs typeface="Helvetica" panose="020B0604020202020204" pitchFamily="34" charset="0"/>
                        </a:rPr>
                        <a:t>New title: Problems of particle dynamics in ion (proton) </a:t>
                      </a:r>
                      <a:r>
                        <a:rPr lang="en-US" sz="1100" dirty="0" smtClean="0">
                          <a:solidFill>
                            <a:srgbClr val="008000"/>
                          </a:solidFill>
                          <a:effectLst/>
                          <a:latin typeface="Calibri" panose="020F0502020204030204" pitchFamily="34" charset="0"/>
                          <a:ea typeface="Calibri" panose="020F0502020204030204" pitchFamily="34" charset="0"/>
                          <a:cs typeface="Helvetica" panose="020B0604020202020204" pitchFamily="34" charset="0"/>
                        </a:rPr>
                        <a:t>colliders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Completed</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F. Kaspers</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I. Meshkov</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Update</a:t>
                      </a:r>
                    </a:p>
                  </a:txBody>
                  <a:tcPr marL="47906" marR="479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bl>
          </a:graphicData>
        </a:graphic>
      </p:graphicFrame>
    </p:spTree>
    <p:extLst>
      <p:ext uri="{BB962C8B-B14F-4D97-AF65-F5344CB8AC3E}">
        <p14:creationId xmlns:p14="http://schemas.microsoft.com/office/powerpoint/2010/main" val="29183889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602977071"/>
              </p:ext>
            </p:extLst>
          </p:nvPr>
        </p:nvGraphicFramePr>
        <p:xfrm>
          <a:off x="586154" y="595681"/>
          <a:ext cx="11246338" cy="2569550"/>
        </p:xfrm>
        <a:graphic>
          <a:graphicData uri="http://schemas.openxmlformats.org/drawingml/2006/table">
            <a:tbl>
              <a:tblPr firstRow="1" firstCol="1" bandRow="1"/>
              <a:tblGrid>
                <a:gridCol w="1396103"/>
                <a:gridCol w="497941"/>
                <a:gridCol w="871396"/>
                <a:gridCol w="1953726"/>
                <a:gridCol w="2341013"/>
                <a:gridCol w="1096852"/>
                <a:gridCol w="1011788"/>
                <a:gridCol w="1019395"/>
                <a:gridCol w="1058124"/>
              </a:tblGrid>
              <a:tr h="1073041">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CERN-MoU-2016-017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2016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MoU</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Collaboration in the measure and mapping of the magnetic field of the superconducting solenoid for the Multi-Purpose Detector (MPD) experiment at the NICA collider.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Active</a:t>
                      </a:r>
                    </a:p>
                    <a:p>
                      <a:pPr marL="0" marR="0">
                        <a:lnSpc>
                          <a:spcPct val="107000"/>
                        </a:lnSpc>
                        <a:spcBef>
                          <a:spcPts val="0"/>
                        </a:spcBef>
                        <a:spcAft>
                          <a:spcPts val="0"/>
                        </a:spcAft>
                      </a:pP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lang="en-GB" sz="1100" dirty="0" smtClean="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Adapting to a protocol form</a:t>
                      </a:r>
                    </a:p>
                    <a:p>
                      <a:pPr marL="0" marR="0">
                        <a:lnSpc>
                          <a:spcPct val="107000"/>
                        </a:lnSpc>
                        <a:spcBef>
                          <a:spcPts val="0"/>
                        </a:spcBef>
                        <a:spcAft>
                          <a:spcPts val="0"/>
                        </a:spcAft>
                      </a:pP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 Vodopyanov</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nSpc>
                          <a:spcPct val="107000"/>
                        </a:lnSpc>
                        <a:spcBef>
                          <a:spcPts val="0"/>
                        </a:spcBef>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Continue</a:t>
                      </a:r>
                    </a:p>
                    <a:p>
                      <a:pPr marL="0" marR="0">
                        <a:lnSpc>
                          <a:spcPct val="107000"/>
                        </a:lnSpc>
                        <a:spcBef>
                          <a:spcPts val="0"/>
                        </a:spcBef>
                        <a:spcAft>
                          <a:spcPts val="0"/>
                        </a:spcAft>
                      </a:pP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lang="en-GB" sz="1100" dirty="0" smtClean="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Adapting to a protocol form</a:t>
                      </a:r>
                    </a:p>
                    <a:p>
                      <a:pPr marL="0" marR="0">
                        <a:lnSpc>
                          <a:spcPct val="107000"/>
                        </a:lnSpc>
                        <a:spcBef>
                          <a:spcPts val="0"/>
                        </a:spcBef>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639992">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P101/TE-A4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2016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Addendum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Protocol CERN-P101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Scientific collaboration for design and construction of magnets for the CERN accelerator complex</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Active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D. Tommasini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G. Shirkov</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V. Karjavine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Continue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6517">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MoU Future Circular Collider</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2014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MoU</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For the Future Circular Collider (FCC) study hosted by CERN,</a:t>
                      </a:r>
                    </a:p>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Active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M. Benedict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A. Kovalenko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Continue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6"/>
          <p:cNvSpPr/>
          <p:nvPr/>
        </p:nvSpPr>
        <p:spPr>
          <a:xfrm>
            <a:off x="468922" y="3613836"/>
            <a:ext cx="10285047" cy="369332"/>
          </a:xfrm>
          <a:prstGeom prst="rect">
            <a:avLst/>
          </a:prstGeom>
        </p:spPr>
        <p:txBody>
          <a:bodyPr wrap="square">
            <a:spAutoFit/>
          </a:bodyPr>
          <a:lstStyle/>
          <a:p>
            <a:r>
              <a:rPr lang="en-US" i="1" dirty="0" smtClean="0"/>
              <a:t>*) </a:t>
            </a:r>
            <a:r>
              <a:rPr lang="en-GB" i="1" dirty="0" smtClean="0"/>
              <a:t>Documents highlighted in green are concerning cooperation in the area of the NICA accelerator complex. </a:t>
            </a:r>
            <a:endParaRPr lang="en-GB" i="1" dirty="0"/>
          </a:p>
        </p:txBody>
      </p:sp>
    </p:spTree>
    <p:extLst>
      <p:ext uri="{BB962C8B-B14F-4D97-AF65-F5344CB8AC3E}">
        <p14:creationId xmlns:p14="http://schemas.microsoft.com/office/powerpoint/2010/main" val="14246410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TotalTime>
  <Words>833</Words>
  <Application>Microsoft Office PowerPoint</Application>
  <PresentationFormat>Widescreen</PresentationFormat>
  <Paragraphs>227</Paragraphs>
  <Slides>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Calibri</vt:lpstr>
      <vt:lpstr>Calibri Light</vt:lpstr>
      <vt:lpstr>Helvetica</vt:lpstr>
      <vt:lpstr>Times New Roman</vt:lpstr>
      <vt:lpstr>Wingdings</vt:lpstr>
      <vt:lpstr>Office Theme</vt:lpstr>
      <vt:lpstr>Status of CERN – JINR  Protocols and Addenda</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CERN – JINR  Contractual Documents</dc:title>
  <dc:creator>Vladimir Karjavine</dc:creator>
  <cp:lastModifiedBy>Vladimir Karjavine</cp:lastModifiedBy>
  <cp:revision>26</cp:revision>
  <dcterms:created xsi:type="dcterms:W3CDTF">2017-04-24T15:22:02Z</dcterms:created>
  <dcterms:modified xsi:type="dcterms:W3CDTF">2017-04-25T12:14:54Z</dcterms:modified>
</cp:coreProperties>
</file>