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21388388"/>
  <p:notesSz cx="6858000" cy="9144000"/>
  <p:defaultTextStyle>
    <a:defPPr>
      <a:defRPr lang="en-US"/>
    </a:defPPr>
    <a:lvl1pPr marL="0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3193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6386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9580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72773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5966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9159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02353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45546" algn="l" defTabSz="1043193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7">
          <p15:clr>
            <a:srgbClr val="A4A3A4"/>
          </p15:clr>
        </p15:guide>
        <p15:guide id="2" pos="47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456"/>
    <a:srgbClr val="AB2D55"/>
    <a:srgbClr val="ED3763"/>
    <a:srgbClr val="5F1F33"/>
    <a:srgbClr val="683572"/>
    <a:srgbClr val="6C1869"/>
    <a:srgbClr val="F6BC1C"/>
    <a:srgbClr val="CCA21C"/>
    <a:srgbClr val="8917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158" autoAdjust="0"/>
    <p:restoredTop sz="89970" autoAdjust="0"/>
  </p:normalViewPr>
  <p:slideViewPr>
    <p:cSldViewPr snapToGrid="0" snapToObjects="1">
      <p:cViewPr>
        <p:scale>
          <a:sx n="40" d="100"/>
          <a:sy n="40" d="100"/>
        </p:scale>
        <p:origin x="3248" y="-144"/>
      </p:cViewPr>
      <p:guideLst>
        <p:guide orient="horz" pos="673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09" y="6644264"/>
            <a:ext cx="12855496" cy="458464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8617" y="12120087"/>
            <a:ext cx="10586879" cy="54659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9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2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5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4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2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64982" y="856529"/>
            <a:ext cx="3402925" cy="182494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6206" y="856529"/>
            <a:ext cx="9956708" cy="182494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4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1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701" y="13744021"/>
            <a:ext cx="12855496" cy="4247972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701" y="9065313"/>
            <a:ext cx="12855496" cy="4678708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93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386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5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77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96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915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235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554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84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205" y="4990626"/>
            <a:ext cx="6679817" cy="1411534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8091" y="4990626"/>
            <a:ext cx="6679817" cy="1411534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6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206" y="4787634"/>
            <a:ext cx="6682443" cy="1995258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93" indent="0">
              <a:buNone/>
              <a:defRPr sz="4600" b="1"/>
            </a:lvl2pPr>
            <a:lvl3pPr marL="2086386" indent="0">
              <a:buNone/>
              <a:defRPr sz="4100" b="1"/>
            </a:lvl3pPr>
            <a:lvl4pPr marL="3129580" indent="0">
              <a:buNone/>
              <a:defRPr sz="3700" b="1"/>
            </a:lvl4pPr>
            <a:lvl5pPr marL="4172773" indent="0">
              <a:buNone/>
              <a:defRPr sz="3700" b="1"/>
            </a:lvl5pPr>
            <a:lvl6pPr marL="5215966" indent="0">
              <a:buNone/>
              <a:defRPr sz="3700" b="1"/>
            </a:lvl6pPr>
            <a:lvl7pPr marL="6259159" indent="0">
              <a:buNone/>
              <a:defRPr sz="3700" b="1"/>
            </a:lvl7pPr>
            <a:lvl8pPr marL="7302353" indent="0">
              <a:buNone/>
              <a:defRPr sz="3700" b="1"/>
            </a:lvl8pPr>
            <a:lvl9pPr marL="8345546" indent="0">
              <a:buNone/>
              <a:defRPr sz="37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206" y="6782891"/>
            <a:ext cx="6682443" cy="12323080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2840" y="4787634"/>
            <a:ext cx="6685068" cy="1995258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93" indent="0">
              <a:buNone/>
              <a:defRPr sz="4600" b="1"/>
            </a:lvl2pPr>
            <a:lvl3pPr marL="2086386" indent="0">
              <a:buNone/>
              <a:defRPr sz="4100" b="1"/>
            </a:lvl3pPr>
            <a:lvl4pPr marL="3129580" indent="0">
              <a:buNone/>
              <a:defRPr sz="3700" b="1"/>
            </a:lvl4pPr>
            <a:lvl5pPr marL="4172773" indent="0">
              <a:buNone/>
              <a:defRPr sz="3700" b="1"/>
            </a:lvl5pPr>
            <a:lvl6pPr marL="5215966" indent="0">
              <a:buNone/>
              <a:defRPr sz="3700" b="1"/>
            </a:lvl6pPr>
            <a:lvl7pPr marL="6259159" indent="0">
              <a:buNone/>
              <a:defRPr sz="3700" b="1"/>
            </a:lvl7pPr>
            <a:lvl8pPr marL="7302353" indent="0">
              <a:buNone/>
              <a:defRPr sz="3700" b="1"/>
            </a:lvl8pPr>
            <a:lvl9pPr marL="8345546" indent="0">
              <a:buNone/>
              <a:defRPr sz="37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82840" y="6782891"/>
            <a:ext cx="6685068" cy="12323080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91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7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206" y="851574"/>
            <a:ext cx="4975729" cy="362414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3108" y="851576"/>
            <a:ext cx="8454799" cy="18254397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206" y="4475720"/>
            <a:ext cx="4975729" cy="14630253"/>
          </a:xfrm>
        </p:spPr>
        <p:txBody>
          <a:bodyPr/>
          <a:lstStyle>
            <a:lvl1pPr marL="0" indent="0">
              <a:buNone/>
              <a:defRPr sz="3200"/>
            </a:lvl1pPr>
            <a:lvl2pPr marL="1043193" indent="0">
              <a:buNone/>
              <a:defRPr sz="2700"/>
            </a:lvl2pPr>
            <a:lvl3pPr marL="2086386" indent="0">
              <a:buNone/>
              <a:defRPr sz="2300"/>
            </a:lvl3pPr>
            <a:lvl4pPr marL="3129580" indent="0">
              <a:buNone/>
              <a:defRPr sz="2100"/>
            </a:lvl4pPr>
            <a:lvl5pPr marL="4172773" indent="0">
              <a:buNone/>
              <a:defRPr sz="2100"/>
            </a:lvl5pPr>
            <a:lvl6pPr marL="5215966" indent="0">
              <a:buNone/>
              <a:defRPr sz="2100"/>
            </a:lvl6pPr>
            <a:lvl7pPr marL="6259159" indent="0">
              <a:buNone/>
              <a:defRPr sz="2100"/>
            </a:lvl7pPr>
            <a:lvl8pPr marL="7302353" indent="0">
              <a:buNone/>
              <a:defRPr sz="2100"/>
            </a:lvl8pPr>
            <a:lvl9pPr marL="8345546" indent="0">
              <a:buNone/>
              <a:defRPr sz="2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432" y="14971872"/>
            <a:ext cx="9074468" cy="176751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4432" y="1911092"/>
            <a:ext cx="9074468" cy="12833033"/>
          </a:xfrm>
        </p:spPr>
        <p:txBody>
          <a:bodyPr/>
          <a:lstStyle>
            <a:lvl1pPr marL="0" indent="0">
              <a:buNone/>
              <a:defRPr sz="7300"/>
            </a:lvl1pPr>
            <a:lvl2pPr marL="1043193" indent="0">
              <a:buNone/>
              <a:defRPr sz="6400"/>
            </a:lvl2pPr>
            <a:lvl3pPr marL="2086386" indent="0">
              <a:buNone/>
              <a:defRPr sz="5500"/>
            </a:lvl3pPr>
            <a:lvl4pPr marL="3129580" indent="0">
              <a:buNone/>
              <a:defRPr sz="4600"/>
            </a:lvl4pPr>
            <a:lvl5pPr marL="4172773" indent="0">
              <a:buNone/>
              <a:defRPr sz="4600"/>
            </a:lvl5pPr>
            <a:lvl6pPr marL="5215966" indent="0">
              <a:buNone/>
              <a:defRPr sz="4600"/>
            </a:lvl6pPr>
            <a:lvl7pPr marL="6259159" indent="0">
              <a:buNone/>
              <a:defRPr sz="4600"/>
            </a:lvl7pPr>
            <a:lvl8pPr marL="7302353" indent="0">
              <a:buNone/>
              <a:defRPr sz="4600"/>
            </a:lvl8pPr>
            <a:lvl9pPr marL="8345546" indent="0">
              <a:buNone/>
              <a:defRPr sz="4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4432" y="16739386"/>
            <a:ext cx="9074468" cy="2510163"/>
          </a:xfrm>
        </p:spPr>
        <p:txBody>
          <a:bodyPr/>
          <a:lstStyle>
            <a:lvl1pPr marL="0" indent="0">
              <a:buNone/>
              <a:defRPr sz="3200"/>
            </a:lvl1pPr>
            <a:lvl2pPr marL="1043193" indent="0">
              <a:buNone/>
              <a:defRPr sz="2700"/>
            </a:lvl2pPr>
            <a:lvl3pPr marL="2086386" indent="0">
              <a:buNone/>
              <a:defRPr sz="2300"/>
            </a:lvl3pPr>
            <a:lvl4pPr marL="3129580" indent="0">
              <a:buNone/>
              <a:defRPr sz="2100"/>
            </a:lvl4pPr>
            <a:lvl5pPr marL="4172773" indent="0">
              <a:buNone/>
              <a:defRPr sz="2100"/>
            </a:lvl5pPr>
            <a:lvl6pPr marL="5215966" indent="0">
              <a:buNone/>
              <a:defRPr sz="2100"/>
            </a:lvl6pPr>
            <a:lvl7pPr marL="6259159" indent="0">
              <a:buNone/>
              <a:defRPr sz="2100"/>
            </a:lvl7pPr>
            <a:lvl8pPr marL="7302353" indent="0">
              <a:buNone/>
              <a:defRPr sz="2100"/>
            </a:lvl8pPr>
            <a:lvl9pPr marL="8345546" indent="0">
              <a:buNone/>
              <a:defRPr sz="21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1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206" y="856527"/>
            <a:ext cx="13611702" cy="3564731"/>
          </a:xfrm>
          <a:prstGeom prst="rect">
            <a:avLst/>
          </a:prstGeom>
        </p:spPr>
        <p:txBody>
          <a:bodyPr vert="horz" lIns="208639" tIns="104319" rIns="208639" bIns="104319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206" y="4990626"/>
            <a:ext cx="13611702" cy="14115347"/>
          </a:xfrm>
          <a:prstGeom prst="rect">
            <a:avLst/>
          </a:prstGeom>
        </p:spPr>
        <p:txBody>
          <a:bodyPr vert="horz" lIns="208639" tIns="104319" rIns="208639" bIns="104319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206" y="19823868"/>
            <a:ext cx="3528960" cy="1138734"/>
          </a:xfrm>
          <a:prstGeom prst="rect">
            <a:avLst/>
          </a:prstGeom>
        </p:spPr>
        <p:txBody>
          <a:bodyPr vert="horz" lIns="208639" tIns="104319" rIns="208639" bIns="104319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B57E7-2F36-F840-9D7B-9D334D54D5FF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7406" y="19823868"/>
            <a:ext cx="4789302" cy="1138734"/>
          </a:xfrm>
          <a:prstGeom prst="rect">
            <a:avLst/>
          </a:prstGeom>
        </p:spPr>
        <p:txBody>
          <a:bodyPr vert="horz" lIns="208639" tIns="104319" rIns="208639" bIns="104319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8948" y="19823868"/>
            <a:ext cx="3528960" cy="1138734"/>
          </a:xfrm>
          <a:prstGeom prst="rect">
            <a:avLst/>
          </a:prstGeom>
        </p:spPr>
        <p:txBody>
          <a:bodyPr vert="horz" lIns="208639" tIns="104319" rIns="208639" bIns="104319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8B414-5F5A-EE43-AF01-C2BB6A29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3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193" rtl="0" eaLnBrk="1" latinLnBrk="0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95" indent="-782395" algn="l" defTabSz="1043193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189" indent="-651996" algn="l" defTabSz="1043193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983" indent="-521597" algn="l" defTabSz="1043193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1176" indent="-521597" algn="l" defTabSz="104319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4370" indent="-521597" algn="l" defTabSz="1043193" rtl="0" eaLnBrk="1" latinLnBrk="0" hangingPunct="1">
        <a:spcBef>
          <a:spcPct val="20000"/>
        </a:spcBef>
        <a:buFont typeface="Arial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563" indent="-521597" algn="l" defTabSz="1043193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756" indent="-521597" algn="l" defTabSz="1043193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949" indent="-521597" algn="l" defTabSz="1043193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7143" indent="-521597" algn="l" defTabSz="1043193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93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386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580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773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966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9159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2353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5546" algn="l" defTabSz="1043193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gif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png"/><Relationship Id="rId15" Type="http://schemas.openxmlformats.org/officeDocument/2006/relationships/image" Target="../media/image14.jpeg"/><Relationship Id="rId16" Type="http://schemas.openxmlformats.org/officeDocument/2006/relationships/image" Target="../media/image15.jpeg"/><Relationship Id="rId17" Type="http://schemas.openxmlformats.org/officeDocument/2006/relationships/image" Target="../media/image16.png"/><Relationship Id="rId18" Type="http://schemas.openxmlformats.org/officeDocument/2006/relationships/image" Target="../media/image17.jpe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CERN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587" y="19045225"/>
            <a:ext cx="623372" cy="623372"/>
          </a:xfrm>
          <a:prstGeom prst="rect">
            <a:avLst/>
          </a:prstGeom>
        </p:spPr>
      </p:pic>
      <p:pic>
        <p:nvPicPr>
          <p:cNvPr id="57" name="Picture 56" descr="PS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7327" y="19029629"/>
            <a:ext cx="976227" cy="343633"/>
          </a:xfrm>
          <a:prstGeom prst="rect">
            <a:avLst/>
          </a:prstGeom>
        </p:spPr>
      </p:pic>
      <p:pic>
        <p:nvPicPr>
          <p:cNvPr id="64" name="Picture 63" descr="Manchester_col_white_backgrou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35" y="19023013"/>
            <a:ext cx="1302112" cy="551538"/>
          </a:xfrm>
          <a:prstGeom prst="rect">
            <a:avLst/>
          </a:prstGeom>
        </p:spPr>
      </p:pic>
      <p:pic>
        <p:nvPicPr>
          <p:cNvPr id="70" name="Picture 69" descr="MedAustron_N_oT_Panton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991" y="20070930"/>
            <a:ext cx="1666600" cy="353627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635317" y="20742495"/>
            <a:ext cx="1446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This project has received funding from the European Union’s Horizon 2020 research and innovation </a:t>
            </a:r>
            <a:r>
              <a:rPr lang="en-US" sz="1800" b="1" i="1" dirty="0" err="1">
                <a:solidFill>
                  <a:srgbClr val="002060"/>
                </a:solidFill>
                <a:latin typeface="Arial"/>
                <a:cs typeface="Arial"/>
              </a:rPr>
              <a:t>programme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 under the Marie </a:t>
            </a:r>
            <a:r>
              <a:rPr lang="en-US" sz="1800" b="1" i="1" dirty="0" err="1">
                <a:solidFill>
                  <a:srgbClr val="002060"/>
                </a:solidFill>
                <a:latin typeface="Arial"/>
                <a:cs typeface="Arial"/>
              </a:rPr>
              <a:t>Skłodowska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-Curie 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cs typeface="Arial"/>
              </a:rPr>
              <a:t>Grant </a:t>
            </a:r>
            <a:r>
              <a:rPr lang="en-US" sz="1800" b="1" i="1" dirty="0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en-US" sz="1800" b="1" i="1" dirty="0" smtClean="0">
                <a:solidFill>
                  <a:srgbClr val="002060"/>
                </a:solidFill>
                <a:latin typeface="Arial"/>
                <a:cs typeface="Arial"/>
              </a:rPr>
              <a:t>greement No 642889</a:t>
            </a:r>
            <a:endParaRPr lang="en-US" sz="18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9931" y="12054001"/>
            <a:ext cx="789434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Heavy-Ion Medical Accelerator in Chiba, HIMAC, 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was 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constructed for the cancer radiotherapy (RT) with heavy-ions. In 2003, the Japanese government approved the carbon-ion RT with HIMAC as a highly advanced medical technology. After that, NIRS developed a standard carbon-ion RT facility in order to boost the carbon-ion RT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it-IT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 present, NIRS has just proposed a new research project </a:t>
            </a:r>
            <a:r>
              <a:rPr lang="en-US" sz="2800" i="1">
                <a:solidFill>
                  <a:schemeClr val="tx1">
                    <a:lumMod val="95000"/>
                    <a:lumOff val="5000"/>
                  </a:schemeClr>
                </a:solidFill>
              </a:rPr>
              <a:t>for </a:t>
            </a:r>
            <a:r>
              <a:rPr lang="en-US" sz="2800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 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compact heavy-ions RT facility, the so-called 5</a:t>
            </a:r>
            <a:r>
              <a:rPr lang="en-US" sz="2800" i="1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generation heavy-ion RT machine in Japan. In the treatment, multi-ions will be used in order to control both the biological dose and the RBE. We will report the development of heavy-ion RT with HIMAC and also the new project.</a:t>
            </a:r>
            <a:endParaRPr lang="it-IT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5553" y="14158875"/>
            <a:ext cx="12326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smtClean="0">
                <a:solidFill>
                  <a:schemeClr val="bg1"/>
                </a:solidFill>
              </a:rPr>
              <a:t> 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medicis-promed.web.cern.ch/sites/medicis-promed.web.cern.ch/files/Partner%20logos/ILL-logo-we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04" y="19926381"/>
            <a:ext cx="628096" cy="59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cis-promed.web.cern.ch/sites/medicis-promed.web.cern.ch/files/Partner%20logos/EPFL%20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017" y="19057728"/>
            <a:ext cx="967744" cy="46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edicis-promed.web.cern.ch/sites/medicis-promed.web.cern.ch/files/Partner%20logos/jgu_logo_kaste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336" y="19065913"/>
            <a:ext cx="633413" cy="6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edicis-promed.web.cern.ch/sites/medicis-promed.web.cern.ch/files/Partner%20logos/CHUV_Simple_RVB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013" y="19029629"/>
            <a:ext cx="780958" cy="41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medicis-promed.web.cern.ch/sites/medicis-promed.web.cern.ch/files/Partner%20logos/OUC-2013-RGB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67" y="19072452"/>
            <a:ext cx="1207414" cy="35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medicis-promed.web.cern.ch/sites/medicis-promed.web.cern.ch/files/Partner%20logos/arronax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19" y="19803846"/>
            <a:ext cx="756469" cy="75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edicis-promed.web.cern.ch/sites/medicis-promed.web.cern.ch/files/Partner%20logos/University%20de%20Genev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043" y="19874840"/>
            <a:ext cx="1558681" cy="61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medicis-promed.web.cern.ch/sites/medicis-promed.web.cern.ch/files/Partner%20logos/IST%20log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205" y="19789234"/>
            <a:ext cx="1342245" cy="68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medicis-promed.web.cern.ch/sites/medicis-promed.web.cern.ch/files/Partner%20logos/KULEUVEN_LOGO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227" y="19036816"/>
            <a:ext cx="1532355" cy="54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medicis-promed.web.cern.ch/sites/medicis-promed.web.cern.ch/files/Partner%20logos/LogoLemerPax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571" y="20047093"/>
            <a:ext cx="1581421" cy="38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medicis-promed.web.cern.ch/sites/medicis-promed.web.cern.ch/themes/cern_overwrite/img/medicis-background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79" y="2147594"/>
            <a:ext cx="13604079" cy="955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uppo 65"/>
          <p:cNvGrpSpPr/>
          <p:nvPr/>
        </p:nvGrpSpPr>
        <p:grpSpPr>
          <a:xfrm>
            <a:off x="786819" y="430285"/>
            <a:ext cx="13550707" cy="1364674"/>
            <a:chOff x="0" y="0"/>
            <a:chExt cx="7143701" cy="1008112"/>
          </a:xfrm>
        </p:grpSpPr>
        <p:pic>
          <p:nvPicPr>
            <p:cNvPr id="67" name="Image 1" descr="/Users/cristina/Documents/Medicis-Promed logo_4.png"/>
            <p:cNvPicPr/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16224" cy="10081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Picture 2" descr="C:\Users\Monica.Necchi\Documents\CNAO\2016 Modulistica\MODULISTICA AZIENDALE\jpg Logo\logo cnao.jp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400" y="122939"/>
              <a:ext cx="3543301" cy="762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CasellaDiTesto 1"/>
          <p:cNvSpPr txBox="1"/>
          <p:nvPr/>
        </p:nvSpPr>
        <p:spPr>
          <a:xfrm>
            <a:off x="1116292" y="7072431"/>
            <a:ext cx="769798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chemeClr val="bg1"/>
                </a:solidFill>
              </a:rPr>
              <a:t>HEAVY-ION </a:t>
            </a:r>
          </a:p>
          <a:p>
            <a:r>
              <a:rPr lang="it-IT" sz="4800" b="1" dirty="0" smtClean="0">
                <a:solidFill>
                  <a:schemeClr val="bg1"/>
                </a:solidFill>
              </a:rPr>
              <a:t>RADIOTHERAPY </a:t>
            </a:r>
          </a:p>
          <a:p>
            <a:r>
              <a:rPr lang="it-IT" sz="4800" b="1" dirty="0" smtClean="0">
                <a:solidFill>
                  <a:schemeClr val="bg1"/>
                </a:solidFill>
              </a:rPr>
              <a:t>WITH HIMAC</a:t>
            </a:r>
          </a:p>
          <a:p>
            <a:endParaRPr lang="it-IT" sz="3600" b="1" dirty="0" smtClean="0">
              <a:solidFill>
                <a:schemeClr val="bg1"/>
              </a:solidFill>
            </a:endParaRPr>
          </a:p>
          <a:p>
            <a:r>
              <a:rPr lang="it-IT" sz="4000" b="1" dirty="0" smtClean="0">
                <a:solidFill>
                  <a:schemeClr val="bg1"/>
                </a:solidFill>
              </a:rPr>
              <a:t>MR. </a:t>
            </a:r>
            <a:r>
              <a:rPr lang="it-IT" sz="4000" b="1" dirty="0" err="1" smtClean="0">
                <a:solidFill>
                  <a:schemeClr val="bg1"/>
                </a:solidFill>
              </a:rPr>
              <a:t>Koji</a:t>
            </a:r>
            <a:r>
              <a:rPr lang="it-IT" sz="4000" b="1" dirty="0" smtClean="0">
                <a:solidFill>
                  <a:schemeClr val="bg1"/>
                </a:solidFill>
              </a:rPr>
              <a:t> </a:t>
            </a:r>
            <a:r>
              <a:rPr lang="it-IT" sz="4000" b="1" dirty="0" err="1" smtClean="0">
                <a:solidFill>
                  <a:schemeClr val="bg1"/>
                </a:solidFill>
              </a:rPr>
              <a:t>Noda</a:t>
            </a:r>
            <a:endParaRPr lang="it-IT" sz="4000" b="1" dirty="0" smtClean="0">
              <a:solidFill>
                <a:schemeClr val="bg1"/>
              </a:solidFill>
            </a:endParaRPr>
          </a:p>
          <a:p>
            <a:r>
              <a:rPr lang="it-IT" sz="2800" b="1" dirty="0" smtClean="0">
                <a:solidFill>
                  <a:schemeClr val="bg1"/>
                </a:solidFill>
              </a:rPr>
              <a:t>General </a:t>
            </a:r>
            <a:r>
              <a:rPr lang="it-IT" sz="2800" b="1" dirty="0" err="1" smtClean="0">
                <a:solidFill>
                  <a:schemeClr val="bg1"/>
                </a:solidFill>
              </a:rPr>
              <a:t>Director</a:t>
            </a:r>
            <a:endParaRPr lang="it-IT" sz="2800" b="1" dirty="0">
              <a:solidFill>
                <a:schemeClr val="bg1"/>
              </a:solidFill>
            </a:endParaRPr>
          </a:p>
          <a:p>
            <a:r>
              <a:rPr lang="it-IT" sz="2800" b="1" dirty="0" smtClean="0">
                <a:solidFill>
                  <a:schemeClr val="bg1"/>
                </a:solidFill>
              </a:rPr>
              <a:t>National </a:t>
            </a:r>
            <a:r>
              <a:rPr lang="it-IT" sz="2800" b="1" dirty="0" err="1" smtClean="0">
                <a:solidFill>
                  <a:schemeClr val="bg1"/>
                </a:solidFill>
              </a:rPr>
              <a:t>Institute</a:t>
            </a:r>
            <a:r>
              <a:rPr lang="it-IT" sz="2800" b="1" dirty="0" smtClean="0">
                <a:solidFill>
                  <a:schemeClr val="bg1"/>
                </a:solidFill>
              </a:rPr>
              <a:t> of </a:t>
            </a:r>
            <a:r>
              <a:rPr lang="it-IT" sz="2800" b="1" dirty="0" err="1" smtClean="0">
                <a:solidFill>
                  <a:schemeClr val="bg1"/>
                </a:solidFill>
              </a:rPr>
              <a:t>Radiological</a:t>
            </a:r>
            <a:r>
              <a:rPr lang="it-IT" sz="2800" b="1" dirty="0" smtClean="0">
                <a:solidFill>
                  <a:schemeClr val="bg1"/>
                </a:solidFill>
              </a:rPr>
              <a:t> </a:t>
            </a:r>
            <a:r>
              <a:rPr lang="it-IT" sz="2800" b="1" dirty="0" err="1" smtClean="0">
                <a:solidFill>
                  <a:schemeClr val="bg1"/>
                </a:solidFill>
              </a:rPr>
              <a:t>Sciences</a:t>
            </a:r>
            <a:r>
              <a:rPr lang="en-US" sz="2800" b="1" dirty="0" smtClean="0">
                <a:solidFill>
                  <a:schemeClr val="bg1"/>
                </a:solidFill>
              </a:rPr>
              <a:t>, </a:t>
            </a:r>
            <a:r>
              <a:rPr lang="en-US" sz="2800" b="1" dirty="0">
                <a:solidFill>
                  <a:schemeClr val="bg1"/>
                </a:solidFill>
              </a:rPr>
              <a:t>Japan </a:t>
            </a:r>
            <a:endParaRPr lang="en-GB" sz="2800" b="1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1" r="10473"/>
          <a:stretch/>
        </p:blipFill>
        <p:spPr>
          <a:xfrm>
            <a:off x="11382250" y="8060505"/>
            <a:ext cx="3123808" cy="366295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477156" y="12194679"/>
            <a:ext cx="5319694" cy="4126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endParaRPr lang="fr-FR" sz="35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Engravers MT" charset="0"/>
              <a:cs typeface="Engravers MT" charset="0"/>
            </a:endParaRPr>
          </a:p>
          <a:p>
            <a:pPr algn="ctr">
              <a:lnSpc>
                <a:spcPct val="107000"/>
              </a:lnSpc>
            </a:pPr>
            <a:r>
              <a:rPr lang="fr-FR" sz="50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Public Lecture</a:t>
            </a:r>
          </a:p>
          <a:p>
            <a:pPr algn="ctr">
              <a:lnSpc>
                <a:spcPct val="107000"/>
              </a:lnSpc>
            </a:pPr>
            <a:endParaRPr lang="fr-FR" sz="3500" b="1" dirty="0">
              <a:solidFill>
                <a:schemeClr val="accent1">
                  <a:lumMod val="75000"/>
                </a:schemeClr>
              </a:solidFill>
              <a:latin typeface="+mj-lt"/>
              <a:ea typeface="Engravers MT" charset="0"/>
              <a:cs typeface="Engravers MT" charset="0"/>
            </a:endParaRPr>
          </a:p>
          <a:p>
            <a:pPr algn="ctr">
              <a:lnSpc>
                <a:spcPct val="107000"/>
              </a:lnSpc>
            </a:pPr>
            <a:r>
              <a:rPr lang="fr-FR" sz="4000" b="1" i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Monday</a:t>
            </a:r>
            <a:r>
              <a:rPr lang="fr-FR" sz="40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 5th </a:t>
            </a:r>
            <a:r>
              <a:rPr lang="fr-FR" sz="4000" b="1" i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June</a:t>
            </a:r>
            <a:endParaRPr lang="fr-FR" sz="4000" b="1" i="1" dirty="0" smtClean="0">
              <a:solidFill>
                <a:schemeClr val="accent1">
                  <a:lumMod val="75000"/>
                </a:schemeClr>
              </a:solidFill>
              <a:latin typeface="+mj-lt"/>
              <a:ea typeface="Engravers MT" charset="0"/>
              <a:cs typeface="Engravers MT" charset="0"/>
            </a:endParaRPr>
          </a:p>
          <a:p>
            <a:pPr algn="ctr">
              <a:lnSpc>
                <a:spcPct val="107000"/>
              </a:lnSpc>
            </a:pPr>
            <a:r>
              <a:rPr lang="fr-FR" sz="30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18:00-19:00 </a:t>
            </a:r>
            <a:r>
              <a:rPr lang="fr-FR" sz="3000" b="1" i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Fondazione</a:t>
            </a:r>
            <a:r>
              <a:rPr lang="fr-FR" sz="30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 CNAO, Auditorium</a:t>
            </a:r>
          </a:p>
          <a:p>
            <a:pPr algn="ctr">
              <a:lnSpc>
                <a:spcPct val="107000"/>
              </a:lnSpc>
            </a:pPr>
            <a:r>
              <a:rPr lang="fr-FR" sz="25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Free entrance – </a:t>
            </a:r>
            <a:r>
              <a:rPr lang="fr-FR" sz="2500" b="1" i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Conference</a:t>
            </a:r>
            <a:r>
              <a:rPr lang="fr-FR" sz="25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Engravers MT" charset="0"/>
                <a:cs typeface="Engravers MT" charset="0"/>
              </a:rPr>
              <a:t> in English</a:t>
            </a:r>
            <a:endParaRPr lang="fr-FR" sz="2500" b="1" i="1" dirty="0">
              <a:solidFill>
                <a:schemeClr val="accent1">
                  <a:lumMod val="75000"/>
                </a:schemeClr>
              </a:solidFill>
              <a:latin typeface="+mj-lt"/>
              <a:ea typeface="Engravers MT" charset="0"/>
              <a:cs typeface="Engravers MT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465" y="19501456"/>
            <a:ext cx="1102714" cy="109127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035" y="19399169"/>
            <a:ext cx="2640078" cy="140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17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177</Words>
  <Application>Microsoft Macintosh PowerPoint</Application>
  <PresentationFormat>Personnalisé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Engravers MT</vt:lpstr>
      <vt:lpstr>Arial</vt:lpstr>
      <vt:lpstr>Office Theme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Utilisateur de Microsoft Office</cp:lastModifiedBy>
  <cp:revision>79</cp:revision>
  <cp:lastPrinted>2017-05-22T15:24:21Z</cp:lastPrinted>
  <dcterms:created xsi:type="dcterms:W3CDTF">2015-09-16T10:48:23Z</dcterms:created>
  <dcterms:modified xsi:type="dcterms:W3CDTF">2017-05-22T15:46:39Z</dcterms:modified>
</cp:coreProperties>
</file>