
<file path=[Content_Types].xml><?xml version="1.0" encoding="utf-8"?>
<Types xmlns="http://schemas.openxmlformats.org/package/2006/content-types">
  <Default Extension="png" ContentType="image/png"/>
  <Default Extension="bin" ContentType="application/vnd.openxmlformats-officedocument.oleObject"/>
  <Default Extension="jpeg" ContentType="image/jpeg"/>
  <Default Extension="emf" ContentType="image/x-emf"/>
  <Default Extension="wmf" ContentType="image/x-wmf"/>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4"/>
  </p:notesMasterIdLst>
  <p:handoutMasterIdLst>
    <p:handoutMasterId r:id="rId55"/>
  </p:handoutMasterIdLst>
  <p:sldIdLst>
    <p:sldId id="277" r:id="rId2"/>
    <p:sldId id="276" r:id="rId3"/>
    <p:sldId id="278" r:id="rId4"/>
    <p:sldId id="279" r:id="rId5"/>
    <p:sldId id="285" r:id="rId6"/>
    <p:sldId id="280" r:id="rId7"/>
    <p:sldId id="281" r:id="rId8"/>
    <p:sldId id="297" r:id="rId9"/>
    <p:sldId id="294" r:id="rId10"/>
    <p:sldId id="295" r:id="rId11"/>
    <p:sldId id="329" r:id="rId12"/>
    <p:sldId id="317" r:id="rId13"/>
    <p:sldId id="308" r:id="rId14"/>
    <p:sldId id="334" r:id="rId15"/>
    <p:sldId id="335" r:id="rId16"/>
    <p:sldId id="306" r:id="rId17"/>
    <p:sldId id="331" r:id="rId18"/>
    <p:sldId id="332" r:id="rId19"/>
    <p:sldId id="333" r:id="rId20"/>
    <p:sldId id="307" r:id="rId21"/>
    <p:sldId id="336" r:id="rId22"/>
    <p:sldId id="338" r:id="rId23"/>
    <p:sldId id="343" r:id="rId24"/>
    <p:sldId id="339" r:id="rId25"/>
    <p:sldId id="340" r:id="rId26"/>
    <p:sldId id="341" r:id="rId27"/>
    <p:sldId id="342" r:id="rId28"/>
    <p:sldId id="344" r:id="rId29"/>
    <p:sldId id="299" r:id="rId30"/>
    <p:sldId id="330" r:id="rId31"/>
    <p:sldId id="298" r:id="rId32"/>
    <p:sldId id="300" r:id="rId33"/>
    <p:sldId id="345" r:id="rId34"/>
    <p:sldId id="349" r:id="rId35"/>
    <p:sldId id="346" r:id="rId36"/>
    <p:sldId id="319" r:id="rId37"/>
    <p:sldId id="353" r:id="rId38"/>
    <p:sldId id="356" r:id="rId39"/>
    <p:sldId id="357" r:id="rId40"/>
    <p:sldId id="358" r:id="rId41"/>
    <p:sldId id="370" r:id="rId42"/>
    <p:sldId id="363" r:id="rId43"/>
    <p:sldId id="359" r:id="rId44"/>
    <p:sldId id="364" r:id="rId45"/>
    <p:sldId id="360" r:id="rId46"/>
    <p:sldId id="365" r:id="rId47"/>
    <p:sldId id="367" r:id="rId48"/>
    <p:sldId id="368" r:id="rId49"/>
    <p:sldId id="303" r:id="rId50"/>
    <p:sldId id="366" r:id="rId51"/>
    <p:sldId id="350" r:id="rId52"/>
    <p:sldId id="351" r:id="rId53"/>
  </p:sldIdLst>
  <p:sldSz cx="8640763" cy="6480175"/>
  <p:notesSz cx="6797675" cy="9928225"/>
  <p:defaultTextStyle>
    <a:defPPr>
      <a:defRPr lang="en-US"/>
    </a:defPPr>
    <a:lvl1pPr algn="l" rtl="0" fontAlgn="base">
      <a:spcBef>
        <a:spcPct val="0"/>
      </a:spcBef>
      <a:spcAft>
        <a:spcPct val="0"/>
      </a:spcAft>
      <a:defRPr sz="1700"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sz="1700"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sz="1700"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sz="1700"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sz="1700" kern="1200">
        <a:solidFill>
          <a:schemeClr val="tx1"/>
        </a:solidFill>
        <a:latin typeface="Arial" panose="020B0604020202020204" pitchFamily="34" charset="0"/>
        <a:ea typeface="+mn-ea"/>
        <a:cs typeface="+mn-cs"/>
      </a:defRPr>
    </a:lvl5pPr>
    <a:lvl6pPr marL="2286000" algn="l" defTabSz="914400" rtl="0" eaLnBrk="1" latinLnBrk="0" hangingPunct="1">
      <a:defRPr sz="1700" kern="1200">
        <a:solidFill>
          <a:schemeClr val="tx1"/>
        </a:solidFill>
        <a:latin typeface="Arial" panose="020B0604020202020204" pitchFamily="34" charset="0"/>
        <a:ea typeface="+mn-ea"/>
        <a:cs typeface="+mn-cs"/>
      </a:defRPr>
    </a:lvl6pPr>
    <a:lvl7pPr marL="2743200" algn="l" defTabSz="914400" rtl="0" eaLnBrk="1" latinLnBrk="0" hangingPunct="1">
      <a:defRPr sz="1700" kern="1200">
        <a:solidFill>
          <a:schemeClr val="tx1"/>
        </a:solidFill>
        <a:latin typeface="Arial" panose="020B0604020202020204" pitchFamily="34" charset="0"/>
        <a:ea typeface="+mn-ea"/>
        <a:cs typeface="+mn-cs"/>
      </a:defRPr>
    </a:lvl7pPr>
    <a:lvl8pPr marL="3200400" algn="l" defTabSz="914400" rtl="0" eaLnBrk="1" latinLnBrk="0" hangingPunct="1">
      <a:defRPr sz="1700" kern="1200">
        <a:solidFill>
          <a:schemeClr val="tx1"/>
        </a:solidFill>
        <a:latin typeface="Arial" panose="020B0604020202020204" pitchFamily="34" charset="0"/>
        <a:ea typeface="+mn-ea"/>
        <a:cs typeface="+mn-cs"/>
      </a:defRPr>
    </a:lvl8pPr>
    <a:lvl9pPr marL="3657600" algn="l" defTabSz="914400" rtl="0" eaLnBrk="1" latinLnBrk="0" hangingPunct="1">
      <a:defRPr sz="1700"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xmlns="">
        <p15:guide id="1" orient="horz" pos="998">
          <p15:clr>
            <a:srgbClr val="A4A3A4"/>
          </p15:clr>
        </p15:guide>
        <p15:guide id="2" orient="horz" pos="3765">
          <p15:clr>
            <a:srgbClr val="A4A3A4"/>
          </p15:clr>
        </p15:guide>
        <p15:guide id="3" orient="horz" pos="1519">
          <p15:clr>
            <a:srgbClr val="A4A3A4"/>
          </p15:clr>
        </p15:guide>
        <p15:guide id="4" orient="horz" pos="3062">
          <p15:clr>
            <a:srgbClr val="A4A3A4"/>
          </p15:clr>
        </p15:guide>
        <p15:guide id="5" pos="498">
          <p15:clr>
            <a:srgbClr val="A4A3A4"/>
          </p15:clr>
        </p15:guide>
        <p15:guide id="6" pos="4944">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142" autoAdjust="0"/>
    <p:restoredTop sz="93846" autoAdjust="0"/>
  </p:normalViewPr>
  <p:slideViewPr>
    <p:cSldViewPr>
      <p:cViewPr>
        <p:scale>
          <a:sx n="125" d="100"/>
          <a:sy n="125" d="100"/>
        </p:scale>
        <p:origin x="-912" y="414"/>
      </p:cViewPr>
      <p:guideLst>
        <p:guide orient="horz" pos="998"/>
        <p:guide orient="horz" pos="3765"/>
        <p:guide orient="horz" pos="1519"/>
        <p:guide orient="horz" pos="3062"/>
        <p:guide pos="498"/>
        <p:guide pos="494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handoutMaster" Target="handoutMasters/handout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atin typeface="Arial" charset="0"/>
              </a:defRPr>
            </a:lvl1pPr>
          </a:lstStyle>
          <a:p>
            <a:pPr>
              <a:defRPr/>
            </a:pPr>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atin typeface="Arial" charset="0"/>
              </a:defRPr>
            </a:lvl1pPr>
          </a:lstStyle>
          <a:p>
            <a:pPr>
              <a:defRPr/>
            </a:pPr>
            <a:fld id="{5CC84345-8556-4CD2-8272-958B3DBDBD6D}" type="datetimeFigureOut">
              <a:rPr lang="en-US"/>
              <a:pPr>
                <a:defRPr/>
              </a:pPr>
              <a:t>5/30/2017</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atin typeface="Arial" charset="0"/>
              </a:defRPr>
            </a:lvl1pPr>
          </a:lstStyle>
          <a:p>
            <a:pPr>
              <a:defRPr/>
            </a:pPr>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7E776524-A3E1-4F31-B1A4-90210F4CADCD}" type="slidenum">
              <a:rPr lang="en-US" altLang="nl-NL"/>
              <a:pPr/>
              <a:t>‹nr.›</a:t>
            </a:fld>
            <a:endParaRPr lang="en-US" altLang="nl-NL"/>
          </a:p>
        </p:txBody>
      </p:sp>
    </p:spTree>
    <p:extLst>
      <p:ext uri="{BB962C8B-B14F-4D97-AF65-F5344CB8AC3E}">
        <p14:creationId xmlns:p14="http://schemas.microsoft.com/office/powerpoint/2010/main" val="295262976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atin typeface="Arial" charset="0"/>
              </a:defRPr>
            </a:lvl1pPr>
          </a:lstStyle>
          <a:p>
            <a:pPr>
              <a:defRPr/>
            </a:pPr>
            <a:endParaRPr lang="en-US" altLang="en-US"/>
          </a:p>
        </p:txBody>
      </p:sp>
      <p:sp>
        <p:nvSpPr>
          <p:cNvPr id="5123" name="Rectangle 3"/>
          <p:cNvSpPr>
            <a:spLocks noGrp="1" noChangeArrowheads="1"/>
          </p:cNvSpPr>
          <p:nvPr>
            <p:ph type="dt" idx="1"/>
          </p:nvPr>
        </p:nvSpPr>
        <p:spPr bwMode="auto">
          <a:xfrm>
            <a:off x="3849688" y="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atin typeface="Arial" charset="0"/>
              </a:defRPr>
            </a:lvl1pPr>
          </a:lstStyle>
          <a:p>
            <a:pPr>
              <a:defRPr/>
            </a:pPr>
            <a:endParaRPr lang="en-US" altLang="en-US"/>
          </a:p>
        </p:txBody>
      </p:sp>
      <p:sp>
        <p:nvSpPr>
          <p:cNvPr id="16388" name="Rectangle 4"/>
          <p:cNvSpPr>
            <a:spLocks noGrp="1" noRot="1" noChangeAspect="1" noChangeArrowheads="1" noTextEdit="1"/>
          </p:cNvSpPr>
          <p:nvPr>
            <p:ph type="sldImg" idx="2"/>
          </p:nvPr>
        </p:nvSpPr>
        <p:spPr bwMode="auto">
          <a:xfrm>
            <a:off x="917575" y="744538"/>
            <a:ext cx="4962525" cy="3722687"/>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5125" name="Rectangle 5"/>
          <p:cNvSpPr>
            <a:spLocks noGrp="1" noChangeArrowheads="1"/>
          </p:cNvSpPr>
          <p:nvPr>
            <p:ph type="body" sz="quarter" idx="3"/>
          </p:nvPr>
        </p:nvSpPr>
        <p:spPr bwMode="auto">
          <a:xfrm>
            <a:off x="679450" y="4716463"/>
            <a:ext cx="5438775" cy="446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altLang="en-US" noProof="0" smtClean="0"/>
              <a:t>Click to edit Master text styles</a:t>
            </a:r>
          </a:p>
          <a:p>
            <a:pPr lvl="1"/>
            <a:r>
              <a:rPr lang="en-US" altLang="en-US" noProof="0" smtClean="0"/>
              <a:t>Second level</a:t>
            </a:r>
          </a:p>
          <a:p>
            <a:pPr lvl="2"/>
            <a:r>
              <a:rPr lang="en-US" altLang="en-US" noProof="0" smtClean="0"/>
              <a:t>Third level</a:t>
            </a:r>
          </a:p>
          <a:p>
            <a:pPr lvl="3"/>
            <a:r>
              <a:rPr lang="en-US" altLang="en-US" noProof="0" smtClean="0"/>
              <a:t>Fourth level</a:t>
            </a:r>
          </a:p>
          <a:p>
            <a:pPr lvl="4"/>
            <a:r>
              <a:rPr lang="en-US" altLang="en-US" noProof="0" smtClean="0"/>
              <a:t>Fifth level</a:t>
            </a:r>
          </a:p>
        </p:txBody>
      </p:sp>
      <p:sp>
        <p:nvSpPr>
          <p:cNvPr id="5126" name="Rectangle 6"/>
          <p:cNvSpPr>
            <a:spLocks noGrp="1" noChangeArrowheads="1"/>
          </p:cNvSpPr>
          <p:nvPr>
            <p:ph type="ftr" sz="quarter" idx="4"/>
          </p:nvPr>
        </p:nvSpPr>
        <p:spPr bwMode="auto">
          <a:xfrm>
            <a:off x="0"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atin typeface="Arial" charset="0"/>
              </a:defRPr>
            </a:lvl1pPr>
          </a:lstStyle>
          <a:p>
            <a:pPr>
              <a:defRPr/>
            </a:pPr>
            <a:endParaRPr lang="en-US" altLang="en-US"/>
          </a:p>
        </p:txBody>
      </p:sp>
      <p:sp>
        <p:nvSpPr>
          <p:cNvPr id="5127" name="Rectangle 7"/>
          <p:cNvSpPr>
            <a:spLocks noGrp="1" noChangeArrowheads="1"/>
          </p:cNvSpPr>
          <p:nvPr>
            <p:ph type="sldNum" sz="quarter" idx="5"/>
          </p:nvPr>
        </p:nvSpPr>
        <p:spPr bwMode="auto">
          <a:xfrm>
            <a:off x="3849688" y="9429750"/>
            <a:ext cx="2946400" cy="496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CAC2860-9A74-4BAF-958F-1492B5726976}" type="slidenum">
              <a:rPr lang="en-US" altLang="en-US"/>
              <a:pPr/>
              <a:t>‹nr.›</a:t>
            </a:fld>
            <a:endParaRPr lang="en-US" altLang="en-US"/>
          </a:p>
        </p:txBody>
      </p:sp>
    </p:spTree>
    <p:extLst>
      <p:ext uri="{BB962C8B-B14F-4D97-AF65-F5344CB8AC3E}">
        <p14:creationId xmlns:p14="http://schemas.microsoft.com/office/powerpoint/2010/main" val="395984922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ncbi.nlm.nih.gov/pubmed/?term=Cost-effectiveness+thresholds+in+health+care:+a+bookshelf+guide+to+their+meaning+and+use" TargetMode="External"/><Relationship Id="rId2" Type="http://schemas.openxmlformats.org/officeDocument/2006/relationships/slide" Target="../slides/slide32.xml"/><Relationship Id="rId1" Type="http://schemas.openxmlformats.org/officeDocument/2006/relationships/notesMaster" Target="../notesMasters/notesMaster1.xml"/><Relationship Id="rId4" Type="http://schemas.openxmlformats.org/officeDocument/2006/relationships/hyperlink" Target="https://www.ncbi.nlm.nih.gov/pubmed/?term=Culyer%20AJ%5bAuthor%5d&amp;cauthor=true&amp;cauthor_uid=26906561" TargetMode="Externa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cbs.nl/nl-nl/artikelen/nieuws/2017/20/zorguitgaven-stijgen-in-2016-met-1-8-procent/zorg" TargetMode="External"/><Relationship Id="rId2" Type="http://schemas.openxmlformats.org/officeDocument/2006/relationships/slide" Target="../slides/slide29.xml"/><Relationship Id="rId1" Type="http://schemas.openxmlformats.org/officeDocument/2006/relationships/notesMaster" Target="../notesMasters/notesMaster1.xml"/><Relationship Id="rId4" Type="http://schemas.openxmlformats.org/officeDocument/2006/relationships/hyperlink" Target="https://www.cbs.nl/nl-nl/artikelen/nieuws/2017/20/zorguitgaven-stijgen-in-2016-met-1-8-procent/bruto-binnenlands-product"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DCA2763-2091-466F-9E48-D844962747BE}" type="slidenum">
              <a:rPr lang="en-US" altLang="nl-NL"/>
              <a:pPr/>
              <a:t>1</a:t>
            </a:fld>
            <a:endParaRPr lang="en-US" altLang="nl-NL"/>
          </a:p>
        </p:txBody>
      </p:sp>
      <p:sp>
        <p:nvSpPr>
          <p:cNvPr id="14338" name="Rectangle 2"/>
          <p:cNvSpPr>
            <a:spLocks noGrp="1" noRot="1" noChangeAspect="1" noChangeArrowheads="1" noTextEdit="1"/>
          </p:cNvSpPr>
          <p:nvPr>
            <p:ph type="sldImg"/>
          </p:nvPr>
        </p:nvSpPr>
        <p:spPr>
          <a:ln/>
        </p:spPr>
      </p:sp>
      <p:sp>
        <p:nvSpPr>
          <p:cNvPr id="14339" name="Rectangle 3"/>
          <p:cNvSpPr>
            <a:spLocks noGrp="1" noChangeArrowheads="1"/>
          </p:cNvSpPr>
          <p:nvPr>
            <p:ph type="body" idx="1"/>
          </p:nvPr>
        </p:nvSpPr>
        <p:spPr/>
        <p:txBody>
          <a:bodyPr/>
          <a:lstStyle/>
          <a:p>
            <a:endParaRPr lang="nl-NL" altLang="nl-NL" dirty="0"/>
          </a:p>
        </p:txBody>
      </p:sp>
    </p:spTree>
    <p:extLst>
      <p:ext uri="{BB962C8B-B14F-4D97-AF65-F5344CB8AC3E}">
        <p14:creationId xmlns:p14="http://schemas.microsoft.com/office/powerpoint/2010/main" val="2040642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sng" kern="1200" dirty="0" smtClean="0">
                <a:solidFill>
                  <a:schemeClr val="tx1"/>
                </a:solidFill>
                <a:effectLst/>
                <a:latin typeface="Arial" charset="0"/>
                <a:ea typeface="+mn-ea"/>
                <a:cs typeface="+mn-cs"/>
                <a:hlinkClick r:id="rId3" tooltip="Health economics, policy, and law."/>
              </a:rPr>
              <a:t>Health Econ Policy Law.</a:t>
            </a:r>
            <a:r>
              <a:rPr lang="en-US" sz="1200" b="0" i="0" kern="1200" dirty="0" smtClean="0">
                <a:solidFill>
                  <a:schemeClr val="tx1"/>
                </a:solidFill>
                <a:effectLst/>
                <a:latin typeface="Arial" charset="0"/>
                <a:ea typeface="+mn-ea"/>
                <a:cs typeface="+mn-cs"/>
              </a:rPr>
              <a:t> 2016 Oct;11(4):415-32. </a:t>
            </a:r>
            <a:r>
              <a:rPr lang="en-US" sz="1200" b="0" i="0" kern="1200" dirty="0" err="1" smtClean="0">
                <a:solidFill>
                  <a:schemeClr val="tx1"/>
                </a:solidFill>
                <a:effectLst/>
                <a:latin typeface="Arial" charset="0"/>
                <a:ea typeface="+mn-ea"/>
                <a:cs typeface="+mn-cs"/>
              </a:rPr>
              <a:t>doi</a:t>
            </a:r>
            <a:r>
              <a:rPr lang="en-US" sz="1200" b="0" i="0" kern="1200" dirty="0" smtClean="0">
                <a:solidFill>
                  <a:schemeClr val="tx1"/>
                </a:solidFill>
                <a:effectLst/>
                <a:latin typeface="Arial" charset="0"/>
                <a:ea typeface="+mn-ea"/>
                <a:cs typeface="+mn-cs"/>
              </a:rPr>
              <a:t>: 10.1017/S1744133116000049. </a:t>
            </a:r>
            <a:r>
              <a:rPr lang="en-US" sz="1200" b="0" i="0" kern="1200" dirty="0" err="1" smtClean="0">
                <a:solidFill>
                  <a:schemeClr val="tx1"/>
                </a:solidFill>
                <a:effectLst/>
                <a:latin typeface="Arial" charset="0"/>
                <a:ea typeface="+mn-ea"/>
                <a:cs typeface="+mn-cs"/>
              </a:rPr>
              <a:t>Epub</a:t>
            </a:r>
            <a:r>
              <a:rPr lang="en-US" sz="1200" b="0" i="0" kern="1200" dirty="0" smtClean="0">
                <a:solidFill>
                  <a:schemeClr val="tx1"/>
                </a:solidFill>
                <a:effectLst/>
                <a:latin typeface="Arial" charset="0"/>
                <a:ea typeface="+mn-ea"/>
                <a:cs typeface="+mn-cs"/>
              </a:rPr>
              <a:t> 2016 Feb 24.</a:t>
            </a:r>
          </a:p>
          <a:p>
            <a:r>
              <a:rPr lang="en-US" sz="1200" b="1" i="0" kern="1200" dirty="0" smtClean="0">
                <a:solidFill>
                  <a:schemeClr val="tx1"/>
                </a:solidFill>
                <a:effectLst/>
                <a:latin typeface="Arial" charset="0"/>
                <a:ea typeface="+mn-ea"/>
                <a:cs typeface="+mn-cs"/>
              </a:rPr>
              <a:t>Cost-effectiveness thresholds in health care: a bookshelf guide to their meaning and use.</a:t>
            </a:r>
          </a:p>
          <a:p>
            <a:r>
              <a:rPr lang="en-US" sz="1200" b="0" i="0" u="sng" kern="1200" dirty="0" err="1" smtClean="0">
                <a:solidFill>
                  <a:schemeClr val="tx1"/>
                </a:solidFill>
                <a:effectLst/>
                <a:latin typeface="Arial" charset="0"/>
                <a:ea typeface="+mn-ea"/>
                <a:cs typeface="+mn-cs"/>
                <a:hlinkClick r:id="rId4"/>
              </a:rPr>
              <a:t>Culyer</a:t>
            </a:r>
            <a:r>
              <a:rPr lang="en-US" sz="1200" b="0" i="0" u="sng" kern="1200" dirty="0" smtClean="0">
                <a:solidFill>
                  <a:schemeClr val="tx1"/>
                </a:solidFill>
                <a:effectLst/>
                <a:latin typeface="Arial" charset="0"/>
                <a:ea typeface="+mn-ea"/>
                <a:cs typeface="+mn-cs"/>
                <a:hlinkClick r:id="rId4"/>
              </a:rPr>
              <a:t> AJ</a:t>
            </a:r>
            <a:r>
              <a:rPr lang="en-US" sz="1200" b="0" i="0" kern="1200" baseline="30000" dirty="0" smtClean="0">
                <a:solidFill>
                  <a:schemeClr val="tx1"/>
                </a:solidFill>
                <a:effectLst/>
                <a:latin typeface="Arial" charset="0"/>
                <a:ea typeface="+mn-ea"/>
                <a:cs typeface="+mn-cs"/>
              </a:rPr>
              <a:t>1</a:t>
            </a:r>
            <a:r>
              <a:rPr lang="en-US" sz="1200" b="0" i="0" kern="1200" dirty="0" smtClean="0">
                <a:solidFill>
                  <a:schemeClr val="tx1"/>
                </a:solidFill>
                <a:effectLst/>
                <a:latin typeface="Arial" charset="0"/>
                <a:ea typeface="+mn-ea"/>
                <a:cs typeface="+mn-cs"/>
              </a:rPr>
              <a:t>.</a:t>
            </a:r>
          </a:p>
          <a:p>
            <a:endParaRPr lang="nl-NL" dirty="0" smtClean="0"/>
          </a:p>
          <a:p>
            <a:r>
              <a:rPr lang="nl-NL" dirty="0" smtClean="0"/>
              <a:t>https://www.york.ac.uk/che/research/teehta/thresholds/</a:t>
            </a:r>
            <a:endParaRPr lang="nl-NL" dirty="0"/>
          </a:p>
        </p:txBody>
      </p:sp>
      <p:sp>
        <p:nvSpPr>
          <p:cNvPr id="4" name="Slide Number Placeholder 3"/>
          <p:cNvSpPr>
            <a:spLocks noGrp="1"/>
          </p:cNvSpPr>
          <p:nvPr>
            <p:ph type="sldNum" sz="quarter" idx="10"/>
          </p:nvPr>
        </p:nvSpPr>
        <p:spPr/>
        <p:txBody>
          <a:bodyPr/>
          <a:lstStyle/>
          <a:p>
            <a:fld id="{7CAC2860-9A74-4BAF-958F-1492B5726976}" type="slidenum">
              <a:rPr lang="en-US" altLang="en-US" smtClean="0"/>
              <a:pPr/>
              <a:t>32</a:t>
            </a:fld>
            <a:endParaRPr lang="en-US" altLang="en-US"/>
          </a:p>
        </p:txBody>
      </p:sp>
    </p:spTree>
    <p:extLst>
      <p:ext uri="{BB962C8B-B14F-4D97-AF65-F5344CB8AC3E}">
        <p14:creationId xmlns:p14="http://schemas.microsoft.com/office/powerpoint/2010/main" val="421267834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Z </a:t>
            </a:r>
            <a:r>
              <a:rPr lang="nl-NL" dirty="0" err="1" smtClean="0"/>
              <a:t>adopted</a:t>
            </a:r>
            <a:r>
              <a:rPr lang="nl-NL" dirty="0" smtClean="0"/>
              <a:t> </a:t>
            </a:r>
            <a:r>
              <a:rPr lang="nl-NL" dirty="0" err="1" smtClean="0"/>
              <a:t>and</a:t>
            </a:r>
            <a:r>
              <a:rPr lang="nl-NL" dirty="0" smtClean="0"/>
              <a:t> H displaced</a:t>
            </a:r>
            <a:endParaRPr lang="nl-NL" dirty="0"/>
          </a:p>
        </p:txBody>
      </p:sp>
      <p:sp>
        <p:nvSpPr>
          <p:cNvPr id="4" name="Tijdelijke aanduiding voor dianummer 3"/>
          <p:cNvSpPr>
            <a:spLocks noGrp="1"/>
          </p:cNvSpPr>
          <p:nvPr>
            <p:ph type="sldNum" sz="quarter" idx="10"/>
          </p:nvPr>
        </p:nvSpPr>
        <p:spPr/>
        <p:txBody>
          <a:bodyPr/>
          <a:lstStyle/>
          <a:p>
            <a:fld id="{7CAC2860-9A74-4BAF-958F-1492B5726976}" type="slidenum">
              <a:rPr lang="en-US" altLang="en-US" smtClean="0"/>
              <a:pPr/>
              <a:t>34</a:t>
            </a:fld>
            <a:endParaRPr lang="en-US" altLang="en-US"/>
          </a:p>
        </p:txBody>
      </p:sp>
    </p:spTree>
    <p:extLst>
      <p:ext uri="{BB962C8B-B14F-4D97-AF65-F5344CB8AC3E}">
        <p14:creationId xmlns:p14="http://schemas.microsoft.com/office/powerpoint/2010/main" val="21883619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lvl1pPr eaLnBrk="0" hangingPunct="0">
              <a:spcBef>
                <a:spcPct val="30000"/>
              </a:spcBef>
              <a:defRPr sz="1200">
                <a:solidFill>
                  <a:schemeClr val="tx1"/>
                </a:solidFill>
                <a:latin typeface="Arial" panose="020B0604020202020204" pitchFamily="34" charset="0"/>
              </a:defRPr>
            </a:lvl1pPr>
            <a:lvl2pPr marL="742950" indent="-285750" eaLnBrk="0" hangingPunct="0">
              <a:spcBef>
                <a:spcPct val="30000"/>
              </a:spcBef>
              <a:defRPr sz="1200">
                <a:solidFill>
                  <a:schemeClr val="tx1"/>
                </a:solidFill>
                <a:latin typeface="Arial" panose="020B0604020202020204" pitchFamily="34" charset="0"/>
              </a:defRPr>
            </a:lvl2pPr>
            <a:lvl3pPr marL="1143000" indent="-228600" eaLnBrk="0" hangingPunct="0">
              <a:spcBef>
                <a:spcPct val="30000"/>
              </a:spcBef>
              <a:defRPr sz="1200">
                <a:solidFill>
                  <a:schemeClr val="tx1"/>
                </a:solidFill>
                <a:latin typeface="Arial" panose="020B0604020202020204" pitchFamily="34" charset="0"/>
              </a:defRPr>
            </a:lvl3pPr>
            <a:lvl4pPr marL="1600200" indent="-228600" eaLnBrk="0" hangingPunct="0">
              <a:spcBef>
                <a:spcPct val="30000"/>
              </a:spcBef>
              <a:defRPr sz="1200">
                <a:solidFill>
                  <a:schemeClr val="tx1"/>
                </a:solidFill>
                <a:latin typeface="Arial" panose="020B0604020202020204" pitchFamily="34" charset="0"/>
              </a:defRPr>
            </a:lvl4pPr>
            <a:lvl5pPr marL="2057400" indent="-228600" eaLnBrk="0" hangingPunct="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eaLnBrk="1" hangingPunct="1">
              <a:spcBef>
                <a:spcPct val="0"/>
              </a:spcBef>
            </a:pPr>
            <a:fld id="{8A833156-A4AC-46DF-BA01-09CDEAC58990}" type="slidenum">
              <a:rPr lang="nl-NL" altLang="nl-NL"/>
              <a:pPr eaLnBrk="1" hangingPunct="1">
                <a:spcBef>
                  <a:spcPct val="0"/>
                </a:spcBef>
              </a:pPr>
              <a:t>36</a:t>
            </a:fld>
            <a:endParaRPr lang="nl-NL" altLang="nl-NL"/>
          </a:p>
        </p:txBody>
      </p:sp>
      <p:sp>
        <p:nvSpPr>
          <p:cNvPr id="73731" name="Rectangle 1026"/>
          <p:cNvSpPr>
            <a:spLocks noGrp="1" noRot="1" noChangeAspect="1" noChangeArrowheads="1" noTextEdit="1"/>
          </p:cNvSpPr>
          <p:nvPr>
            <p:ph type="sldImg"/>
          </p:nvPr>
        </p:nvSpPr>
        <p:spPr>
          <a:ln/>
        </p:spPr>
      </p:sp>
      <p:sp>
        <p:nvSpPr>
          <p:cNvPr id="73732" name="Rectangle 1027"/>
          <p:cNvSpPr>
            <a:spLocks noGrp="1" noChangeArrowheads="1"/>
          </p:cNvSpPr>
          <p:nvPr>
            <p:ph type="body" idx="1"/>
          </p:nvPr>
        </p:nvSpPr>
        <p:spPr>
          <a:noFill/>
        </p:spPr>
        <p:txBody>
          <a:bodyPr/>
          <a:lstStyle/>
          <a:p>
            <a:r>
              <a:rPr lang="nl-NL" altLang="nl-NL" dirty="0" smtClean="0">
                <a:latin typeface="Arial" panose="020B0604020202020204" pitchFamily="34" charset="0"/>
              </a:rPr>
              <a:t>https://www.york.ac.uk/che/research/teehta/thresholds/</a:t>
            </a:r>
          </a:p>
          <a:p>
            <a:r>
              <a:rPr lang="nl-NL" altLang="nl-NL" dirty="0" err="1" smtClean="0">
                <a:latin typeface="Arial" panose="020B0604020202020204" pitchFamily="34" charset="0"/>
              </a:rPr>
              <a:t>So</a:t>
            </a:r>
            <a:r>
              <a:rPr lang="nl-NL" altLang="nl-NL" dirty="0" smtClean="0">
                <a:latin typeface="Arial" panose="020B0604020202020204" pitchFamily="34" charset="0"/>
              </a:rPr>
              <a:t> the </a:t>
            </a:r>
            <a:r>
              <a:rPr lang="nl-NL" altLang="nl-NL" dirty="0" err="1" smtClean="0">
                <a:latin typeface="Arial" panose="020B0604020202020204" pitchFamily="34" charset="0"/>
              </a:rPr>
              <a:t>threshold</a:t>
            </a:r>
            <a:r>
              <a:rPr lang="nl-NL" altLang="nl-NL" dirty="0" smtClean="0">
                <a:latin typeface="Arial" panose="020B0604020202020204" pitchFamily="34" charset="0"/>
              </a:rPr>
              <a:t> </a:t>
            </a:r>
            <a:r>
              <a:rPr lang="nl-NL" altLang="nl-NL" dirty="0" err="1" smtClean="0">
                <a:latin typeface="Arial" panose="020B0604020202020204" pitchFamily="34" charset="0"/>
              </a:rPr>
              <a:t>might</a:t>
            </a:r>
            <a:r>
              <a:rPr lang="nl-NL" altLang="nl-NL" dirty="0" smtClean="0">
                <a:latin typeface="Arial" panose="020B0604020202020204" pitchFamily="34" charset="0"/>
              </a:rPr>
              <a:t> </a:t>
            </a:r>
            <a:r>
              <a:rPr lang="nl-NL" altLang="nl-NL" dirty="0" err="1" smtClean="0">
                <a:latin typeface="Arial" panose="020B0604020202020204" pitchFamily="34" charset="0"/>
              </a:rPr>
              <a:t>be</a:t>
            </a:r>
            <a:r>
              <a:rPr lang="nl-NL" altLang="nl-NL" dirty="0" smtClean="0">
                <a:latin typeface="Arial" panose="020B0604020202020204" pitchFamily="34" charset="0"/>
              </a:rPr>
              <a:t> </a:t>
            </a:r>
            <a:r>
              <a:rPr lang="nl-NL" altLang="nl-NL" dirty="0" err="1" smtClean="0">
                <a:latin typeface="Arial" panose="020B0604020202020204" pitchFamily="34" charset="0"/>
              </a:rPr>
              <a:t>too</a:t>
            </a:r>
            <a:r>
              <a:rPr lang="nl-NL" altLang="nl-NL" dirty="0" smtClean="0">
                <a:latin typeface="Arial" panose="020B0604020202020204" pitchFamily="34" charset="0"/>
              </a:rPr>
              <a:t> high</a:t>
            </a:r>
            <a:r>
              <a:rPr lang="nl-NL" altLang="nl-NL" baseline="0" dirty="0" smtClean="0">
                <a:latin typeface="Arial" panose="020B0604020202020204" pitchFamily="34" charset="0"/>
              </a:rPr>
              <a:t> or the budget </a:t>
            </a:r>
            <a:r>
              <a:rPr lang="nl-NL" altLang="nl-NL" baseline="0" dirty="0" err="1" smtClean="0">
                <a:latin typeface="Arial" panose="020B0604020202020204" pitchFamily="34" charset="0"/>
              </a:rPr>
              <a:t>too</a:t>
            </a:r>
            <a:r>
              <a:rPr lang="nl-NL" altLang="nl-NL" baseline="0" dirty="0" smtClean="0">
                <a:latin typeface="Arial" panose="020B0604020202020204" pitchFamily="34" charset="0"/>
              </a:rPr>
              <a:t> low</a:t>
            </a:r>
            <a:endParaRPr lang="nl-NL" altLang="nl-NL" dirty="0" smtClean="0">
              <a:latin typeface="Arial" panose="020B0604020202020204" pitchFamily="34" charset="0"/>
            </a:endParaRPr>
          </a:p>
        </p:txBody>
      </p:sp>
    </p:spTree>
    <p:extLst>
      <p:ext uri="{BB962C8B-B14F-4D97-AF65-F5344CB8AC3E}">
        <p14:creationId xmlns:p14="http://schemas.microsoft.com/office/powerpoint/2010/main" val="4454416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smtClean="0">
                <a:latin typeface="Calibri" pitchFamily="34" charset="0"/>
              </a:rPr>
              <a:t>Proton therapy is an emerging radiation technology world-wide</a:t>
            </a:r>
          </a:p>
          <a:p>
            <a:pPr eaLnBrk="1" hangingPunct="1"/>
            <a:r>
              <a:rPr lang="en-US" altLang="nl-NL" smtClean="0">
                <a:latin typeface="Calibri" pitchFamily="34" charset="0"/>
              </a:rPr>
              <a:t>Based on theoretical considerations, the in-depth dose distribution of proton therapy allows a more accurate dose administration, </a:t>
            </a:r>
            <a:r>
              <a:rPr lang="nl-NL" altLang="nl-NL" smtClean="0">
                <a:latin typeface="Calibri" pitchFamily="34" charset="0"/>
              </a:rPr>
              <a:t>compared to tradiational photon therapy.</a:t>
            </a:r>
          </a:p>
          <a:p>
            <a:pPr eaLnBrk="1" hangingPunct="1"/>
            <a:r>
              <a:rPr lang="nl-NL" altLang="nl-NL" smtClean="0">
                <a:latin typeface="Calibri" pitchFamily="34" charset="0"/>
              </a:rPr>
              <a:t>Potential to: 1) administer a higher dose to the tumor (increasing tumor control( and/or 2) lower dose to health tissues (decreasing treatment toxicity)</a:t>
            </a:r>
            <a:endParaRPr lang="en-US" altLang="nl-NL" smtClean="0">
              <a:latin typeface="Calibri" pitchFamily="34" charset="0"/>
            </a:endParaRPr>
          </a:p>
          <a:p>
            <a:pPr eaLnBrk="1" hangingPunct="1"/>
            <a:r>
              <a:rPr lang="nl-NL" altLang="nl-NL" smtClean="0">
                <a:latin typeface="Calibri" pitchFamily="34" charset="0"/>
              </a:rPr>
              <a:t>In HNC the benefit of proton therapy is mainly expected in decreasing treatment toxicity</a:t>
            </a:r>
          </a:p>
          <a:p>
            <a:pPr eaLnBrk="1" hangingPunct="1"/>
            <a:r>
              <a:rPr lang="nl-NL" altLang="nl-NL" smtClean="0">
                <a:latin typeface="Calibri" pitchFamily="34" charset="0"/>
              </a:rPr>
              <a:t>Next to the benefits proton therapy is associated with increased costs</a:t>
            </a:r>
            <a:endParaRPr lang="en-US" altLang="nl-NL" smtClean="0">
              <a:latin typeface="Calibri" pitchFamily="34" charset="0"/>
            </a:endParaRPr>
          </a:p>
          <a:p>
            <a:pPr eaLnBrk="1" hangingPunct="1"/>
            <a:r>
              <a:rPr lang="en-US" altLang="nl-NL" smtClean="0">
                <a:latin typeface="Calibri" pitchFamily="34" charset="0"/>
              </a:rPr>
              <a:t>	Estimated investment ± €100 mln</a:t>
            </a:r>
          </a:p>
          <a:p>
            <a:pPr lvl="1" eaLnBrk="1" hangingPunct="1"/>
            <a:r>
              <a:rPr lang="en-US" altLang="nl-NL" smtClean="0">
                <a:latin typeface="Calibri" pitchFamily="34" charset="0"/>
              </a:rPr>
              <a:t>	Estimated cost per treatment €10,036 vs €21,077</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Rot="1" noChangeAspect="1" noChangeArrowheads="1" noTextEdit="1"/>
          </p:cNvSpPr>
          <p:nvPr>
            <p:ph type="sldImg"/>
          </p:nvPr>
        </p:nvSpPr>
        <p:spPr>
          <a:ln/>
        </p:spPr>
      </p:sp>
      <p:sp>
        <p:nvSpPr>
          <p:cNvPr id="19459"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smtClean="0">
                <a:latin typeface="Calibri" pitchFamily="34" charset="0"/>
              </a:rPr>
              <a:t>In the absence of comparative effectiveness research (as is the case with many innovative RT techniques).</a:t>
            </a:r>
          </a:p>
          <a:p>
            <a:pPr eaLnBrk="1" hangingPunct="1"/>
            <a:endParaRPr lang="nl-NL" altLang="nl-NL" smtClean="0">
              <a:latin typeface="Calibri" pitchFamily="34" charset="0"/>
            </a:endParaRPr>
          </a:p>
          <a:p>
            <a:pPr eaLnBrk="1" hangingPunct="1"/>
            <a:r>
              <a:rPr lang="nl-NL" altLang="nl-NL" smtClean="0">
                <a:latin typeface="Calibri" pitchFamily="34" charset="0"/>
              </a:rPr>
              <a:t>Strategieen uitleggen!!!</a:t>
            </a:r>
          </a:p>
          <a:p>
            <a:pPr eaLnBrk="1" hangingPunct="1"/>
            <a:endParaRPr lang="nl-NL" altLang="nl-NL" smtClean="0">
              <a:latin typeface="Calibri" pitchFamily="34" charset="0"/>
            </a:endParaRPr>
          </a:p>
          <a:p>
            <a:pPr eaLnBrk="1" hangingPunct="1"/>
            <a:r>
              <a:rPr lang="nl-NL" altLang="nl-NL" smtClean="0">
                <a:latin typeface="Calibri" pitchFamily="34" charset="0"/>
              </a:rPr>
              <a:t>NTCP models can be used to estimate the probability of toxicity based on the RT dose to the organs at risk. For example, based on the expected dose to the swallowing structures we can estimate the probability of dysphagia or swallowing difficulties based on NTCP models. </a:t>
            </a:r>
          </a:p>
          <a:p>
            <a:pPr eaLnBrk="1" hangingPunct="1"/>
            <a:r>
              <a:rPr lang="nl-NL" altLang="nl-NL" smtClean="0">
                <a:latin typeface="Calibri" pitchFamily="34" charset="0"/>
              </a:rPr>
              <a:t>These dose parameters which are used can be estimated using </a:t>
            </a:r>
            <a:r>
              <a:rPr lang="en-US" altLang="nl-NL" smtClean="0">
                <a:latin typeface="Calibri" pitchFamily="34" charset="0"/>
              </a:rPr>
              <a:t>planning studies. These are theoretical models estimate based on a CT scan the dose distribution in an individual patient and thus can be used to estimate the radiation dose to organs at risk. Per patient, this can be done for each radiotherapy technique separately.</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ln/>
        </p:spPr>
      </p:sp>
      <p:sp>
        <p:nvSpPr>
          <p:cNvPr id="20483"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altLang="nl-NL" smtClean="0">
                <a:latin typeface="Calibri" pitchFamily="34" charset="0"/>
              </a:rPr>
              <a:t>To explore the value of NTCP models combined with planning studies in analyzing the potential cost-effectiveness of proton radiotherapy as opposed to photon radiotherapy we constructed a Markov model</a:t>
            </a:r>
          </a:p>
          <a:p>
            <a:pPr eaLnBrk="1" hangingPunct="1"/>
            <a:endParaRPr lang="nl-NL" altLang="nl-NL" smtClean="0">
              <a:latin typeface="Calibri" pitchFamily="34" charset="0"/>
            </a:endParaRPr>
          </a:p>
          <a:p>
            <a:pPr eaLnBrk="1" hangingPunct="1"/>
            <a:r>
              <a:rPr lang="en-US" altLang="nl-NL" smtClean="0">
                <a:latin typeface="Calibri" pitchFamily="34" charset="0"/>
              </a:rPr>
              <a:t>We constructed a Markov model to synthesize all available evidence. Our objective was to estimate the cost-effectiveness of proton therapy in head and neck cancer compared with the best available photon radiation (IMRT), we constructed a Markov model.</a:t>
            </a:r>
          </a:p>
          <a:p>
            <a:pPr eaLnBrk="1" hangingPunct="1"/>
            <a:r>
              <a:rPr lang="en-US" altLang="nl-NL" smtClean="0">
                <a:latin typeface="Calibri" pitchFamily="34" charset="0"/>
              </a:rPr>
              <a:t>Cut-off toxicity grade 2 and higher (both xerostomia and dysphagia)</a:t>
            </a:r>
          </a:p>
          <a:p>
            <a:pPr eaLnBrk="1" hangingPunct="1"/>
            <a:endParaRPr lang="nl-NL" altLang="nl-NL" smtClean="0">
              <a:latin typeface="Calibri" pitchFamily="34" charset="0"/>
            </a:endParaRPr>
          </a:p>
          <a:p>
            <a:pPr eaLnBrk="1" hangingPunct="1"/>
            <a:r>
              <a:rPr lang="en-US" altLang="nl-NL" smtClean="0">
                <a:latin typeface="Calibri" pitchFamily="34" charset="0"/>
              </a:rPr>
              <a:t>Cycle time: 6 months during the first year, afterwards 1 year</a:t>
            </a:r>
          </a:p>
          <a:p>
            <a:pPr eaLnBrk="1" hangingPunct="1"/>
            <a:r>
              <a:rPr lang="en-US" altLang="nl-NL" smtClean="0">
                <a:latin typeface="Calibri" pitchFamily="34" charset="0"/>
              </a:rPr>
              <a:t>Life-time time horizon</a:t>
            </a:r>
          </a:p>
          <a:p>
            <a:pPr eaLnBrk="1" hangingPunct="1"/>
            <a:r>
              <a:rPr lang="en-US" altLang="nl-NL" smtClean="0">
                <a:latin typeface="Calibri" pitchFamily="34" charset="0"/>
              </a:rPr>
              <a:t>Health care perspective</a:t>
            </a:r>
            <a:endParaRPr lang="nl-NL" altLang="nl-NL" smtClean="0">
              <a:latin typeface="Calibri" pitchFamily="34" charset="0"/>
            </a:endParaRPr>
          </a:p>
          <a:p>
            <a:pPr eaLnBrk="1" hangingPunct="1"/>
            <a:endParaRPr lang="nl-NL" altLang="nl-NL" smtClean="0">
              <a:latin typeface="Calibri" pitchFamily="34" charset="0"/>
            </a:endParaRPr>
          </a:p>
          <a:p>
            <a:pPr eaLnBrk="1" hangingPunct="1"/>
            <a:r>
              <a:rPr lang="nl-NL" altLang="nl-NL" smtClean="0">
                <a:latin typeface="Calibri" pitchFamily="34" charset="0"/>
              </a:rPr>
              <a:t>This is the visual representation of the Markov model</a:t>
            </a:r>
          </a:p>
          <a:p>
            <a:pPr eaLnBrk="1" hangingPunct="1"/>
            <a:r>
              <a:rPr lang="nl-NL" altLang="nl-NL" smtClean="0">
                <a:latin typeface="Calibri" pitchFamily="34" charset="0"/>
              </a:rPr>
              <a:t>Disease-free patients were subdivided according to the degree of toxicity (xerostomia and/or dyspahgia). After the first year, toxicity was assumed to be constant.</a:t>
            </a:r>
          </a:p>
          <a:p>
            <a:pPr eaLnBrk="1" hangingPunct="1"/>
            <a:r>
              <a:rPr lang="nl-NL" altLang="nl-NL" smtClean="0">
                <a:latin typeface="Calibri" pitchFamily="34" charset="0"/>
              </a:rPr>
              <a:t>Disease free patients were at risk for loco-regional recurrences and distant metastases. After disease progression, patients were not subdivided according toxicity.</a:t>
            </a:r>
          </a:p>
          <a:p>
            <a:pPr eaLnBrk="1" hangingPunct="1"/>
            <a:r>
              <a:rPr lang="nl-NL" altLang="nl-NL" smtClean="0">
                <a:latin typeface="Calibri" pitchFamily="34" charset="0"/>
              </a:rPr>
              <a:t>The final absorbing state was death (either cancer related or due to other causes)</a:t>
            </a:r>
          </a:p>
          <a:p>
            <a:pPr eaLnBrk="1" hangingPunct="1"/>
            <a:r>
              <a:rPr lang="nl-NL" altLang="nl-NL" smtClean="0">
                <a:latin typeface="Calibri" pitchFamily="34" charset="0"/>
              </a:rPr>
              <a:t>Major assumption: that probability of disease progression and mortality were assumed to be equal for both comparators.</a:t>
            </a:r>
            <a:endParaRPr lang="en-US" altLang="nl-NL" smtClean="0">
              <a:latin typeface="Calibri" pitchFamily="34" charset="0"/>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ln/>
        </p:spPr>
      </p:sp>
      <p:sp>
        <p:nvSpPr>
          <p:cNvPr id="50179" name="Notes Placeholder 2"/>
          <p:cNvSpPr>
            <a:spLocks noGrp="1"/>
          </p:cNvSpPr>
          <p:nvPr>
            <p:ph type="body" idx="1"/>
          </p:nvPr>
        </p:nvSpPr>
        <p:spPr>
          <a:noFill/>
        </p:spPr>
        <p:txBody>
          <a:bodyPr/>
          <a:lstStyle/>
          <a:p>
            <a:r>
              <a:rPr lang="nl-NL" altLang="nl-NL" smtClean="0"/>
              <a:t>Alhoewel deze selectie methode veelbelovend is en er weinig of geen alternatieven beschikbaar zijn dient men zich te realiseren dat het een model betreft dat de werkelijkheid tracht te voorspellen. Wanneer geschikte empirische data beschikbaar komen dient dit model gevalideerd en eventueel geüpdatet te worden.</a:t>
            </a:r>
          </a:p>
        </p:txBody>
      </p:sp>
      <p:sp>
        <p:nvSpPr>
          <p:cNvPr id="50180" name="Slide Number Placeholder 3"/>
          <p:cNvSpPr>
            <a:spLocks noGrp="1"/>
          </p:cNvSpPr>
          <p:nvPr>
            <p:ph type="sldNum" sz="quarter" idx="5"/>
          </p:nvPr>
        </p:nvSpPr>
        <p:spPr>
          <a:noFill/>
        </p:spPr>
        <p:txBody>
          <a:bodyPr/>
          <a:lstStyle>
            <a:lvl1pPr defTabSz="912940" eaLnBrk="0" hangingPunct="0">
              <a:defRPr sz="3900">
                <a:solidFill>
                  <a:srgbClr val="00AEEC"/>
                </a:solidFill>
                <a:latin typeface="Arial" pitchFamily="34" charset="0"/>
              </a:defRPr>
            </a:lvl1pPr>
            <a:lvl2pPr marL="716872" indent="-275720" defTabSz="912940" eaLnBrk="0" hangingPunct="0">
              <a:defRPr sz="3900">
                <a:solidFill>
                  <a:srgbClr val="00AEEC"/>
                </a:solidFill>
                <a:latin typeface="Arial" pitchFamily="34" charset="0"/>
              </a:defRPr>
            </a:lvl2pPr>
            <a:lvl3pPr marL="1102881" indent="-220576" defTabSz="912940" eaLnBrk="0" hangingPunct="0">
              <a:defRPr sz="3900">
                <a:solidFill>
                  <a:srgbClr val="00AEEC"/>
                </a:solidFill>
                <a:latin typeface="Arial" pitchFamily="34" charset="0"/>
              </a:defRPr>
            </a:lvl3pPr>
            <a:lvl4pPr marL="1544033" indent="-220576" defTabSz="912940" eaLnBrk="0" hangingPunct="0">
              <a:defRPr sz="3900">
                <a:solidFill>
                  <a:srgbClr val="00AEEC"/>
                </a:solidFill>
                <a:latin typeface="Arial" pitchFamily="34" charset="0"/>
              </a:defRPr>
            </a:lvl4pPr>
            <a:lvl5pPr marL="1985185" indent="-220576" defTabSz="912940" eaLnBrk="0" hangingPunct="0">
              <a:defRPr sz="3900">
                <a:solidFill>
                  <a:srgbClr val="00AEEC"/>
                </a:solidFill>
                <a:latin typeface="Arial" pitchFamily="34" charset="0"/>
              </a:defRPr>
            </a:lvl5pPr>
            <a:lvl6pPr marL="2426338" indent="-220576" algn="r" defTabSz="912940" eaLnBrk="0" fontAlgn="base" hangingPunct="0">
              <a:spcBef>
                <a:spcPct val="0"/>
              </a:spcBef>
              <a:spcAft>
                <a:spcPct val="0"/>
              </a:spcAft>
              <a:defRPr sz="3900">
                <a:solidFill>
                  <a:srgbClr val="00AEEC"/>
                </a:solidFill>
                <a:latin typeface="Arial" pitchFamily="34" charset="0"/>
              </a:defRPr>
            </a:lvl6pPr>
            <a:lvl7pPr marL="2867490" indent="-220576" algn="r" defTabSz="912940" eaLnBrk="0" fontAlgn="base" hangingPunct="0">
              <a:spcBef>
                <a:spcPct val="0"/>
              </a:spcBef>
              <a:spcAft>
                <a:spcPct val="0"/>
              </a:spcAft>
              <a:defRPr sz="3900">
                <a:solidFill>
                  <a:srgbClr val="00AEEC"/>
                </a:solidFill>
                <a:latin typeface="Arial" pitchFamily="34" charset="0"/>
              </a:defRPr>
            </a:lvl7pPr>
            <a:lvl8pPr marL="3308642" indent="-220576" algn="r" defTabSz="912940" eaLnBrk="0" fontAlgn="base" hangingPunct="0">
              <a:spcBef>
                <a:spcPct val="0"/>
              </a:spcBef>
              <a:spcAft>
                <a:spcPct val="0"/>
              </a:spcAft>
              <a:defRPr sz="3900">
                <a:solidFill>
                  <a:srgbClr val="00AEEC"/>
                </a:solidFill>
                <a:latin typeface="Arial" pitchFamily="34" charset="0"/>
              </a:defRPr>
            </a:lvl8pPr>
            <a:lvl9pPr marL="3749794" indent="-220576" algn="r" defTabSz="912940" eaLnBrk="0" fontAlgn="base" hangingPunct="0">
              <a:spcBef>
                <a:spcPct val="0"/>
              </a:spcBef>
              <a:spcAft>
                <a:spcPct val="0"/>
              </a:spcAft>
              <a:defRPr sz="3900">
                <a:solidFill>
                  <a:srgbClr val="00AEEC"/>
                </a:solidFill>
                <a:latin typeface="Arial" pitchFamily="34" charset="0"/>
              </a:defRPr>
            </a:lvl9pPr>
          </a:lstStyle>
          <a:p>
            <a:pPr eaLnBrk="1" hangingPunct="1"/>
            <a:fld id="{4BDB5174-DA6B-404D-B1B2-478A5F8154B2}" type="slidenum">
              <a:rPr lang="nl-NL" altLang="nl-NL" sz="1200">
                <a:solidFill>
                  <a:schemeClr val="tx1"/>
                </a:solidFill>
                <a:latin typeface="Times New Roman" pitchFamily="18" charset="0"/>
              </a:rPr>
              <a:pPr eaLnBrk="1" hangingPunct="1"/>
              <a:t>41</a:t>
            </a:fld>
            <a:endParaRPr lang="nl-NL" altLang="nl-NL" sz="1200">
              <a:solidFill>
                <a:schemeClr val="tx1"/>
              </a:solidFill>
              <a:latin typeface="Times New Roman" pitchFamily="18"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nl-NL" sz="1200" baseline="0" dirty="0" smtClean="0">
              <a:solidFill>
                <a:schemeClr val="bg1">
                  <a:lumMod val="50000"/>
                </a:schemeClr>
              </a:solidFill>
            </a:endParaRPr>
          </a:p>
        </p:txBody>
      </p:sp>
      <p:sp>
        <p:nvSpPr>
          <p:cNvPr id="4" name="Slide Number Placeholder 3"/>
          <p:cNvSpPr>
            <a:spLocks noGrp="1"/>
          </p:cNvSpPr>
          <p:nvPr>
            <p:ph type="sldNum" sz="quarter" idx="10"/>
          </p:nvPr>
        </p:nvSpPr>
        <p:spPr/>
        <p:txBody>
          <a:bodyPr/>
          <a:lstStyle/>
          <a:p>
            <a:fld id="{2AFD67ED-9CF2-4B7B-B406-49912CAD80F6}" type="slidenum">
              <a:rPr lang="nl-NL" smtClean="0"/>
              <a:t>42</a:t>
            </a:fld>
            <a:endParaRPr lang="nl-NL"/>
          </a:p>
        </p:txBody>
      </p:sp>
    </p:spTree>
    <p:extLst>
      <p:ext uri="{BB962C8B-B14F-4D97-AF65-F5344CB8AC3E}">
        <p14:creationId xmlns:p14="http://schemas.microsoft.com/office/powerpoint/2010/main" val="328476382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Rot="1" noChangeAspect="1" noChangeArrowheads="1" noTextEdit="1"/>
          </p:cNvSpPr>
          <p:nvPr>
            <p:ph type="sldImg"/>
          </p:nvPr>
        </p:nvSpPr>
        <p:spPr>
          <a:ln/>
        </p:spPr>
      </p:sp>
      <p:sp>
        <p:nvSpPr>
          <p:cNvPr id="18435"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smtClean="0">
                <a:latin typeface="Calibri" pitchFamily="34" charset="0"/>
              </a:rPr>
              <a:t>Comparison based on theoretical advantages</a:t>
            </a:r>
          </a:p>
          <a:p>
            <a:pPr eaLnBrk="1" hangingPunct="1"/>
            <a:r>
              <a:rPr lang="en-US" altLang="nl-NL" smtClean="0">
                <a:latin typeface="Calibri" pitchFamily="34" charset="0"/>
              </a:rPr>
              <a:t>Do these theoretical advantages result in clinical benefits for HNC patients?</a:t>
            </a:r>
          </a:p>
          <a:p>
            <a:pPr eaLnBrk="1" hangingPunct="1"/>
            <a:endParaRPr lang="nl-NL" altLang="nl-NL" sz="800" smtClean="0">
              <a:latin typeface="Calibri" pitchFamily="34" charset="0"/>
            </a:endParaRPr>
          </a:p>
          <a:p>
            <a:pPr eaLnBrk="1" hangingPunct="1"/>
            <a:r>
              <a:rPr lang="en-US" altLang="nl-NL" smtClean="0">
                <a:latin typeface="Calibri" pitchFamily="34" charset="0"/>
              </a:rPr>
              <a:t>The overall quantity and quality of clinical proton therapy data is poor</a:t>
            </a:r>
          </a:p>
          <a:p>
            <a:pPr lvl="1" eaLnBrk="1" hangingPunct="1"/>
            <a:r>
              <a:rPr lang="en-US" altLang="nl-NL" smtClean="0">
                <a:latin typeface="Calibri" pitchFamily="34" charset="0"/>
                <a:sym typeface="Wingdings" pitchFamily="2" charset="2"/>
              </a:rPr>
              <a:t>There is no clinical evidence which support the superiority of proton therapy over photon therapy</a:t>
            </a:r>
          </a:p>
          <a:p>
            <a:pPr lvl="1" eaLnBrk="1" hangingPunct="1"/>
            <a:r>
              <a:rPr lang="nl-NL" altLang="nl-NL" smtClean="0">
                <a:latin typeface="Calibri" pitchFamily="34" charset="0"/>
                <a:sym typeface="Wingdings" pitchFamily="2" charset="2"/>
              </a:rPr>
              <a:t>Main benefit of proton therapy expected in reducing toxicity</a:t>
            </a:r>
          </a:p>
          <a:p>
            <a:pPr lvl="1" eaLnBrk="1" hangingPunct="1"/>
            <a:endParaRPr lang="nl-NL" altLang="nl-NL" smtClean="0">
              <a:latin typeface="Calibri" pitchFamily="34" charset="0"/>
              <a:sym typeface="Wingdings" pitchFamily="2" charset="2"/>
            </a:endParaRPr>
          </a:p>
          <a:p>
            <a:pPr lvl="1" eaLnBrk="1" hangingPunct="1"/>
            <a:r>
              <a:rPr lang="nl-NL" altLang="nl-NL" smtClean="0">
                <a:latin typeface="Calibri" pitchFamily="34" charset="0"/>
              </a:rPr>
              <a:t>Although we don’t have any data, we have models which can predict the expected toxicity probability based on these dose distributions. </a:t>
            </a:r>
            <a:endParaRPr lang="en-US" altLang="nl-NL" smtClean="0">
              <a:latin typeface="Calibri" pitchFamily="34"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ln/>
        </p:spPr>
      </p:sp>
      <p:sp>
        <p:nvSpPr>
          <p:cNvPr id="21507"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nl-NL" altLang="nl-NL" smtClean="0">
                <a:latin typeface="Calibri" pitchFamily="34" charset="0"/>
              </a:rPr>
              <a:t>To illustrate this with an example wherein we predict dysphagia using proton therapy and photon therapy.</a:t>
            </a:r>
          </a:p>
          <a:p>
            <a:pPr eaLnBrk="1" hangingPunct="1"/>
            <a:endParaRPr lang="nl-NL" altLang="nl-NL" smtClean="0">
              <a:latin typeface="Calibri" pitchFamily="34" charset="0"/>
            </a:endParaRPr>
          </a:p>
          <a:p>
            <a:pPr eaLnBrk="1" hangingPunct="1"/>
            <a:r>
              <a:rPr lang="nl-NL" altLang="nl-NL" smtClean="0">
                <a:latin typeface="Calibri" pitchFamily="34" charset="0"/>
              </a:rPr>
              <a:t>Patients treated with proton therapy will have a lower probability of dysphagia</a:t>
            </a:r>
            <a:endParaRPr lang="en-US" altLang="nl-NL" smtClean="0">
              <a:latin typeface="Calibri" pitchFamily="34" charset="0"/>
            </a:endParaRPr>
          </a:p>
          <a:p>
            <a:pPr eaLnBrk="1" hangingPunct="1"/>
            <a:endParaRPr lang="nl-NL" altLang="nl-NL" smtClean="0">
              <a:latin typeface="Calibri" pitchFamily="34" charset="0"/>
            </a:endParaRPr>
          </a:p>
          <a:p>
            <a:pPr eaLnBrk="1" hangingPunct="1"/>
            <a:r>
              <a:rPr lang="nl-NL" altLang="nl-NL" smtClean="0">
                <a:latin typeface="Calibri" pitchFamily="34" charset="0"/>
              </a:rPr>
              <a:t>Did this for 25 patients for both IMRT and iMPT. In the probabilistic analyses we incorporated the NTCP or logistic regression models into a Cholesky Decomposition, to account for the correlation between parameters.</a:t>
            </a:r>
            <a:endParaRPr lang="en-US" altLang="nl-NL" smtClean="0">
              <a:latin typeface="Calibri"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dirty="0" smtClean="0"/>
              <a:t>https://www.rijksoverheid.nl/actueel/nieuws/2016/01/28/schippers-longkankermedicijn-nivolumab-vergoed-via-basispakket</a:t>
            </a:r>
          </a:p>
          <a:p>
            <a:r>
              <a:rPr lang="nl-NL" dirty="0" smtClean="0"/>
              <a:t>https://www.kwf.nl/over-kwf/Pages/pb-kwfreactie-advies-medicijn-nivolumab.aspx</a:t>
            </a:r>
            <a:endParaRPr lang="nl-NL" dirty="0"/>
          </a:p>
        </p:txBody>
      </p:sp>
      <p:sp>
        <p:nvSpPr>
          <p:cNvPr id="4" name="Slide Number Placeholder 3"/>
          <p:cNvSpPr>
            <a:spLocks noGrp="1"/>
          </p:cNvSpPr>
          <p:nvPr>
            <p:ph type="sldNum" sz="quarter" idx="10"/>
          </p:nvPr>
        </p:nvSpPr>
        <p:spPr/>
        <p:txBody>
          <a:bodyPr/>
          <a:lstStyle/>
          <a:p>
            <a:fld id="{7CAC2860-9A74-4BAF-958F-1492B5726976}" type="slidenum">
              <a:rPr lang="en-US" altLang="en-US" smtClean="0"/>
              <a:pPr/>
              <a:t>4</a:t>
            </a:fld>
            <a:endParaRPr lang="en-US" altLang="en-US"/>
          </a:p>
        </p:txBody>
      </p:sp>
    </p:spTree>
    <p:extLst>
      <p:ext uri="{BB962C8B-B14F-4D97-AF65-F5344CB8AC3E}">
        <p14:creationId xmlns:p14="http://schemas.microsoft.com/office/powerpoint/2010/main" val="158299352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p:spPr>
        <p:txBody>
          <a:bodyPr/>
          <a:lstStyle/>
          <a:p>
            <a:endParaRPr lang="nl-NL" altLang="nl-NL" smtClean="0"/>
          </a:p>
        </p:txBody>
      </p:sp>
      <p:sp>
        <p:nvSpPr>
          <p:cNvPr id="40964" name="Slide Number Placeholder 3"/>
          <p:cNvSpPr>
            <a:spLocks noGrp="1"/>
          </p:cNvSpPr>
          <p:nvPr>
            <p:ph type="sldNum" sz="quarter" idx="5"/>
          </p:nvPr>
        </p:nvSpPr>
        <p:spPr>
          <a:noFill/>
        </p:spPr>
        <p:txBody>
          <a:bodyPr/>
          <a:lstStyle>
            <a:lvl1pPr defTabSz="912940" eaLnBrk="0" hangingPunct="0">
              <a:defRPr sz="3900">
                <a:solidFill>
                  <a:srgbClr val="00AEEC"/>
                </a:solidFill>
                <a:latin typeface="Arial" pitchFamily="34" charset="0"/>
              </a:defRPr>
            </a:lvl1pPr>
            <a:lvl2pPr marL="716872" indent="-275720" defTabSz="912940" eaLnBrk="0" hangingPunct="0">
              <a:defRPr sz="3900">
                <a:solidFill>
                  <a:srgbClr val="00AEEC"/>
                </a:solidFill>
                <a:latin typeface="Arial" pitchFamily="34" charset="0"/>
              </a:defRPr>
            </a:lvl2pPr>
            <a:lvl3pPr marL="1102881" indent="-220576" defTabSz="912940" eaLnBrk="0" hangingPunct="0">
              <a:defRPr sz="3900">
                <a:solidFill>
                  <a:srgbClr val="00AEEC"/>
                </a:solidFill>
                <a:latin typeface="Arial" pitchFamily="34" charset="0"/>
              </a:defRPr>
            </a:lvl3pPr>
            <a:lvl4pPr marL="1544033" indent="-220576" defTabSz="912940" eaLnBrk="0" hangingPunct="0">
              <a:defRPr sz="3900">
                <a:solidFill>
                  <a:srgbClr val="00AEEC"/>
                </a:solidFill>
                <a:latin typeface="Arial" pitchFamily="34" charset="0"/>
              </a:defRPr>
            </a:lvl4pPr>
            <a:lvl5pPr marL="1985185" indent="-220576" defTabSz="912940" eaLnBrk="0" hangingPunct="0">
              <a:defRPr sz="3900">
                <a:solidFill>
                  <a:srgbClr val="00AEEC"/>
                </a:solidFill>
                <a:latin typeface="Arial" pitchFamily="34" charset="0"/>
              </a:defRPr>
            </a:lvl5pPr>
            <a:lvl6pPr marL="2426338" indent="-220576" algn="r" defTabSz="912940" eaLnBrk="0" fontAlgn="base" hangingPunct="0">
              <a:spcBef>
                <a:spcPct val="0"/>
              </a:spcBef>
              <a:spcAft>
                <a:spcPct val="0"/>
              </a:spcAft>
              <a:defRPr sz="3900">
                <a:solidFill>
                  <a:srgbClr val="00AEEC"/>
                </a:solidFill>
                <a:latin typeface="Arial" pitchFamily="34" charset="0"/>
              </a:defRPr>
            </a:lvl6pPr>
            <a:lvl7pPr marL="2867490" indent="-220576" algn="r" defTabSz="912940" eaLnBrk="0" fontAlgn="base" hangingPunct="0">
              <a:spcBef>
                <a:spcPct val="0"/>
              </a:spcBef>
              <a:spcAft>
                <a:spcPct val="0"/>
              </a:spcAft>
              <a:defRPr sz="3900">
                <a:solidFill>
                  <a:srgbClr val="00AEEC"/>
                </a:solidFill>
                <a:latin typeface="Arial" pitchFamily="34" charset="0"/>
              </a:defRPr>
            </a:lvl7pPr>
            <a:lvl8pPr marL="3308642" indent="-220576" algn="r" defTabSz="912940" eaLnBrk="0" fontAlgn="base" hangingPunct="0">
              <a:spcBef>
                <a:spcPct val="0"/>
              </a:spcBef>
              <a:spcAft>
                <a:spcPct val="0"/>
              </a:spcAft>
              <a:defRPr sz="3900">
                <a:solidFill>
                  <a:srgbClr val="00AEEC"/>
                </a:solidFill>
                <a:latin typeface="Arial" pitchFamily="34" charset="0"/>
              </a:defRPr>
            </a:lvl8pPr>
            <a:lvl9pPr marL="3749794" indent="-220576" algn="r" defTabSz="912940" eaLnBrk="0" fontAlgn="base" hangingPunct="0">
              <a:spcBef>
                <a:spcPct val="0"/>
              </a:spcBef>
              <a:spcAft>
                <a:spcPct val="0"/>
              </a:spcAft>
              <a:defRPr sz="3900">
                <a:solidFill>
                  <a:srgbClr val="00AEEC"/>
                </a:solidFill>
                <a:latin typeface="Arial" pitchFamily="34" charset="0"/>
              </a:defRPr>
            </a:lvl9pPr>
          </a:lstStyle>
          <a:p>
            <a:pPr eaLnBrk="1" hangingPunct="1"/>
            <a:fld id="{048F4C70-7F1D-4D1F-8685-704DD2D2E533}" type="slidenum">
              <a:rPr lang="nl-NL" altLang="nl-NL" sz="1200">
                <a:solidFill>
                  <a:schemeClr val="tx1"/>
                </a:solidFill>
                <a:latin typeface="Times New Roman" pitchFamily="18" charset="0"/>
              </a:rPr>
              <a:pPr eaLnBrk="1" hangingPunct="1"/>
              <a:t>47</a:t>
            </a:fld>
            <a:endParaRPr lang="nl-NL" altLang="nl-NL" sz="1200">
              <a:solidFill>
                <a:schemeClr val="tx1"/>
              </a:solidFill>
              <a:latin typeface="Times New Roman" pitchFamily="18"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p:spPr>
        <p:txBody>
          <a:bodyPr/>
          <a:lstStyle/>
          <a:p>
            <a:endParaRPr lang="nl-NL" altLang="nl-NL" smtClean="0"/>
          </a:p>
          <a:p>
            <a:endParaRPr lang="nl-NL" altLang="nl-NL" smtClean="0"/>
          </a:p>
          <a:p>
            <a:r>
              <a:rPr lang="nl-NL" altLang="nl-NL" smtClean="0"/>
              <a:t>Dus net zoals in het eerder genoemde voorbeeld is het gemiddeld niet kosteneffectief, maar wel voor een geselecteerde subgroep.</a:t>
            </a:r>
          </a:p>
          <a:p>
            <a:endParaRPr lang="nl-NL" altLang="nl-NL" smtClean="0"/>
          </a:p>
        </p:txBody>
      </p:sp>
      <p:sp>
        <p:nvSpPr>
          <p:cNvPr id="41988" name="Slide Number Placeholder 3"/>
          <p:cNvSpPr>
            <a:spLocks noGrp="1"/>
          </p:cNvSpPr>
          <p:nvPr>
            <p:ph type="sldNum" sz="quarter" idx="5"/>
          </p:nvPr>
        </p:nvSpPr>
        <p:spPr>
          <a:noFill/>
        </p:spPr>
        <p:txBody>
          <a:bodyPr/>
          <a:lstStyle>
            <a:lvl1pPr defTabSz="912940" eaLnBrk="0" hangingPunct="0">
              <a:defRPr sz="3900">
                <a:solidFill>
                  <a:srgbClr val="00AEEC"/>
                </a:solidFill>
                <a:latin typeface="Arial" pitchFamily="34" charset="0"/>
              </a:defRPr>
            </a:lvl1pPr>
            <a:lvl2pPr marL="716872" indent="-275720" defTabSz="912940" eaLnBrk="0" hangingPunct="0">
              <a:defRPr sz="3900">
                <a:solidFill>
                  <a:srgbClr val="00AEEC"/>
                </a:solidFill>
                <a:latin typeface="Arial" pitchFamily="34" charset="0"/>
              </a:defRPr>
            </a:lvl2pPr>
            <a:lvl3pPr marL="1102881" indent="-220576" defTabSz="912940" eaLnBrk="0" hangingPunct="0">
              <a:defRPr sz="3900">
                <a:solidFill>
                  <a:srgbClr val="00AEEC"/>
                </a:solidFill>
                <a:latin typeface="Arial" pitchFamily="34" charset="0"/>
              </a:defRPr>
            </a:lvl3pPr>
            <a:lvl4pPr marL="1544033" indent="-220576" defTabSz="912940" eaLnBrk="0" hangingPunct="0">
              <a:defRPr sz="3900">
                <a:solidFill>
                  <a:srgbClr val="00AEEC"/>
                </a:solidFill>
                <a:latin typeface="Arial" pitchFamily="34" charset="0"/>
              </a:defRPr>
            </a:lvl4pPr>
            <a:lvl5pPr marL="1985185" indent="-220576" defTabSz="912940" eaLnBrk="0" hangingPunct="0">
              <a:defRPr sz="3900">
                <a:solidFill>
                  <a:srgbClr val="00AEEC"/>
                </a:solidFill>
                <a:latin typeface="Arial" pitchFamily="34" charset="0"/>
              </a:defRPr>
            </a:lvl5pPr>
            <a:lvl6pPr marL="2426338" indent="-220576" algn="r" defTabSz="912940" eaLnBrk="0" fontAlgn="base" hangingPunct="0">
              <a:spcBef>
                <a:spcPct val="0"/>
              </a:spcBef>
              <a:spcAft>
                <a:spcPct val="0"/>
              </a:spcAft>
              <a:defRPr sz="3900">
                <a:solidFill>
                  <a:srgbClr val="00AEEC"/>
                </a:solidFill>
                <a:latin typeface="Arial" pitchFamily="34" charset="0"/>
              </a:defRPr>
            </a:lvl6pPr>
            <a:lvl7pPr marL="2867490" indent="-220576" algn="r" defTabSz="912940" eaLnBrk="0" fontAlgn="base" hangingPunct="0">
              <a:spcBef>
                <a:spcPct val="0"/>
              </a:spcBef>
              <a:spcAft>
                <a:spcPct val="0"/>
              </a:spcAft>
              <a:defRPr sz="3900">
                <a:solidFill>
                  <a:srgbClr val="00AEEC"/>
                </a:solidFill>
                <a:latin typeface="Arial" pitchFamily="34" charset="0"/>
              </a:defRPr>
            </a:lvl7pPr>
            <a:lvl8pPr marL="3308642" indent="-220576" algn="r" defTabSz="912940" eaLnBrk="0" fontAlgn="base" hangingPunct="0">
              <a:spcBef>
                <a:spcPct val="0"/>
              </a:spcBef>
              <a:spcAft>
                <a:spcPct val="0"/>
              </a:spcAft>
              <a:defRPr sz="3900">
                <a:solidFill>
                  <a:srgbClr val="00AEEC"/>
                </a:solidFill>
                <a:latin typeface="Arial" pitchFamily="34" charset="0"/>
              </a:defRPr>
            </a:lvl8pPr>
            <a:lvl9pPr marL="3749794" indent="-220576" algn="r" defTabSz="912940" eaLnBrk="0" fontAlgn="base" hangingPunct="0">
              <a:spcBef>
                <a:spcPct val="0"/>
              </a:spcBef>
              <a:spcAft>
                <a:spcPct val="0"/>
              </a:spcAft>
              <a:defRPr sz="3900">
                <a:solidFill>
                  <a:srgbClr val="00AEEC"/>
                </a:solidFill>
                <a:latin typeface="Arial" pitchFamily="34" charset="0"/>
              </a:defRPr>
            </a:lvl9pPr>
          </a:lstStyle>
          <a:p>
            <a:pPr eaLnBrk="1" hangingPunct="1"/>
            <a:fld id="{67BF18C3-AFBA-4D24-8C44-D8D8E4DA9B4D}" type="slidenum">
              <a:rPr lang="nl-NL" altLang="nl-NL" sz="1200">
                <a:solidFill>
                  <a:schemeClr val="tx1"/>
                </a:solidFill>
                <a:latin typeface="Times New Roman" pitchFamily="18" charset="0"/>
              </a:rPr>
              <a:pPr eaLnBrk="1" hangingPunct="1"/>
              <a:t>48</a:t>
            </a:fld>
            <a:endParaRPr lang="nl-NL" altLang="nl-NL" sz="1200">
              <a:solidFill>
                <a:schemeClr val="tx1"/>
              </a:solidFill>
              <a:latin typeface="Times New Roman" pitchFamily="18"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dirty="0" smtClean="0"/>
              <a:t>OTHER</a:t>
            </a:r>
            <a:r>
              <a:rPr lang="nl-NL" baseline="0" dirty="0" smtClean="0"/>
              <a:t> </a:t>
            </a:r>
            <a:r>
              <a:rPr lang="nl-NL" baseline="0" dirty="0" err="1" smtClean="0"/>
              <a:t>applications</a:t>
            </a:r>
            <a:r>
              <a:rPr lang="nl-NL" baseline="0" dirty="0" smtClean="0"/>
              <a:t> of HTA</a:t>
            </a:r>
            <a:endParaRPr lang="nl-NL" dirty="0"/>
          </a:p>
        </p:txBody>
      </p:sp>
      <p:sp>
        <p:nvSpPr>
          <p:cNvPr id="4" name="Tijdelijke aanduiding voor dianummer 3"/>
          <p:cNvSpPr>
            <a:spLocks noGrp="1"/>
          </p:cNvSpPr>
          <p:nvPr>
            <p:ph type="sldNum" sz="quarter" idx="10"/>
          </p:nvPr>
        </p:nvSpPr>
        <p:spPr/>
        <p:txBody>
          <a:bodyPr/>
          <a:lstStyle/>
          <a:p>
            <a:fld id="{7CAC2860-9A74-4BAF-958F-1492B5726976}" type="slidenum">
              <a:rPr lang="en-US" altLang="en-US" smtClean="0"/>
              <a:pPr/>
              <a:t>50</a:t>
            </a:fld>
            <a:endParaRPr lang="en-US" altLang="en-US"/>
          </a:p>
        </p:txBody>
      </p:sp>
    </p:spTree>
    <p:extLst>
      <p:ext uri="{BB962C8B-B14F-4D97-AF65-F5344CB8AC3E}">
        <p14:creationId xmlns:p14="http://schemas.microsoft.com/office/powerpoint/2010/main" val="2411136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E93A06-2A2C-4ED8-8A5C-83AE24B0E90B}" type="slidenum">
              <a:rPr lang="en-US" altLang="nl-NL"/>
              <a:pPr/>
              <a:t>21</a:t>
            </a:fld>
            <a:endParaRPr lang="en-US" altLang="nl-NL"/>
          </a:p>
        </p:txBody>
      </p:sp>
      <p:sp>
        <p:nvSpPr>
          <p:cNvPr id="336898" name="Rectangle 2"/>
          <p:cNvSpPr>
            <a:spLocks noGrp="1" noRot="1" noChangeAspect="1" noChangeArrowheads="1" noTextEdit="1"/>
          </p:cNvSpPr>
          <p:nvPr>
            <p:ph type="sldImg"/>
          </p:nvPr>
        </p:nvSpPr>
        <p:spPr>
          <a:xfrm>
            <a:off x="993775" y="768350"/>
            <a:ext cx="5114925" cy="3836988"/>
          </a:xfrm>
          <a:ln/>
        </p:spPr>
      </p:sp>
      <p:sp>
        <p:nvSpPr>
          <p:cNvPr id="336899" name="Rectangle 3"/>
          <p:cNvSpPr>
            <a:spLocks noGrp="1" noChangeArrowheads="1"/>
          </p:cNvSpPr>
          <p:nvPr>
            <p:ph type="body" idx="1"/>
          </p:nvPr>
        </p:nvSpPr>
        <p:spPr>
          <a:xfrm>
            <a:off x="947738" y="4860925"/>
            <a:ext cx="5207000" cy="4605338"/>
          </a:xfrm>
        </p:spPr>
        <p:txBody>
          <a:bodyPr/>
          <a:lstStyle/>
          <a:p>
            <a:r>
              <a:rPr lang="nl-NL" altLang="nl-NL" dirty="0" err="1" smtClean="0"/>
              <a:t>Effects</a:t>
            </a:r>
            <a:r>
              <a:rPr lang="nl-NL" altLang="nl-NL" dirty="0" smtClean="0"/>
              <a:t> </a:t>
            </a:r>
            <a:r>
              <a:rPr lang="nl-NL" altLang="nl-NL" dirty="0"/>
              <a:t>van behandelingen worden vaak in </a:t>
            </a:r>
            <a:r>
              <a:rPr lang="nl-NL" altLang="nl-NL" dirty="0" err="1"/>
              <a:t>QALYs</a:t>
            </a:r>
            <a:r>
              <a:rPr lang="nl-NL" altLang="nl-NL" dirty="0"/>
              <a:t> of </a:t>
            </a:r>
            <a:r>
              <a:rPr lang="nl-NL" altLang="nl-NL" dirty="0" err="1"/>
              <a:t>adjusted</a:t>
            </a:r>
            <a:r>
              <a:rPr lang="nl-NL" altLang="nl-NL" dirty="0"/>
              <a:t> life </a:t>
            </a:r>
            <a:r>
              <a:rPr lang="nl-NL" altLang="nl-NL" dirty="0" err="1"/>
              <a:t>years</a:t>
            </a:r>
            <a:r>
              <a:rPr lang="nl-NL" altLang="nl-NL" dirty="0"/>
              <a:t> </a:t>
            </a:r>
          </a:p>
        </p:txBody>
      </p:sp>
    </p:spTree>
    <p:extLst>
      <p:ext uri="{BB962C8B-B14F-4D97-AF65-F5344CB8AC3E}">
        <p14:creationId xmlns:p14="http://schemas.microsoft.com/office/powerpoint/2010/main" val="2024544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a:ln/>
        </p:spPr>
      </p:sp>
      <p:sp>
        <p:nvSpPr>
          <p:cNvPr id="53251" name="Notes Placeholder 2"/>
          <p:cNvSpPr>
            <a:spLocks noGrp="1"/>
          </p:cNvSpPr>
          <p:nvPr>
            <p:ph type="body" idx="1"/>
          </p:nvPr>
        </p:nvSpPr>
        <p:spPr>
          <a:noFill/>
        </p:spPr>
        <p:txBody>
          <a:bodyPr/>
          <a:lstStyle/>
          <a:p>
            <a:endParaRPr lang="nl-NL" altLang="nl-NL" dirty="0" smtClean="0"/>
          </a:p>
        </p:txBody>
      </p:sp>
      <p:sp>
        <p:nvSpPr>
          <p:cNvPr id="53252" name="Slide Number Placeholder 3"/>
          <p:cNvSpPr>
            <a:spLocks noGrp="1"/>
          </p:cNvSpPr>
          <p:nvPr>
            <p:ph type="sldNum" sz="quarter" idx="5"/>
          </p:nvPr>
        </p:nvSpPr>
        <p:spPr>
          <a:noFill/>
        </p:spPr>
        <p:txBody>
          <a:bodyPr/>
          <a:lstStyle>
            <a:lvl1pPr defTabSz="946150" eaLnBrk="0" hangingPunct="0">
              <a:defRPr sz="4000">
                <a:solidFill>
                  <a:srgbClr val="00AEEC"/>
                </a:solidFill>
                <a:latin typeface="Arial" panose="020B0604020202020204" pitchFamily="34" charset="0"/>
              </a:defRPr>
            </a:lvl1pPr>
            <a:lvl2pPr marL="742950" indent="-285750" defTabSz="946150" eaLnBrk="0" hangingPunct="0">
              <a:defRPr sz="4000">
                <a:solidFill>
                  <a:srgbClr val="00AEEC"/>
                </a:solidFill>
                <a:latin typeface="Arial" panose="020B0604020202020204" pitchFamily="34" charset="0"/>
              </a:defRPr>
            </a:lvl2pPr>
            <a:lvl3pPr marL="1143000" indent="-228600" defTabSz="946150" eaLnBrk="0" hangingPunct="0">
              <a:defRPr sz="4000">
                <a:solidFill>
                  <a:srgbClr val="00AEEC"/>
                </a:solidFill>
                <a:latin typeface="Arial" panose="020B0604020202020204" pitchFamily="34" charset="0"/>
              </a:defRPr>
            </a:lvl3pPr>
            <a:lvl4pPr marL="1600200" indent="-228600" defTabSz="946150" eaLnBrk="0" hangingPunct="0">
              <a:defRPr sz="4000">
                <a:solidFill>
                  <a:srgbClr val="00AEEC"/>
                </a:solidFill>
                <a:latin typeface="Arial" panose="020B0604020202020204" pitchFamily="34" charset="0"/>
              </a:defRPr>
            </a:lvl4pPr>
            <a:lvl5pPr marL="2057400" indent="-228600" defTabSz="946150" eaLnBrk="0" hangingPunct="0">
              <a:defRPr sz="4000">
                <a:solidFill>
                  <a:srgbClr val="00AEEC"/>
                </a:solidFill>
                <a:latin typeface="Arial" panose="020B0604020202020204" pitchFamily="34" charset="0"/>
              </a:defRPr>
            </a:lvl5pPr>
            <a:lvl6pPr marL="2514600" indent="-228600" algn="r" defTabSz="94615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94615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94615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946150"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fld id="{F3BB7E04-E3C6-4310-980C-4E3F650C699B}" type="slidenum">
              <a:rPr lang="nl-NL" altLang="nl-NL" sz="1200">
                <a:solidFill>
                  <a:schemeClr val="tx1"/>
                </a:solidFill>
                <a:latin typeface="Times New Roman" panose="02020603050405020304" pitchFamily="18" charset="0"/>
              </a:rPr>
              <a:pPr eaLnBrk="1" hangingPunct="1"/>
              <a:t>22</a:t>
            </a:fld>
            <a:endParaRPr lang="nl-NL" altLang="nl-NL"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423391066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p:spPr>
        <p:txBody>
          <a:bodyPr/>
          <a:lstStyle/>
          <a:p>
            <a:r>
              <a:rPr lang="nl-NL" altLang="nl-NL" dirty="0" smtClean="0"/>
              <a:t>De resultaten van een economische evaluatie worden weergegeven in deze grafiek.</a:t>
            </a:r>
          </a:p>
          <a:p>
            <a:endParaRPr lang="nl-NL" altLang="nl-NL" dirty="0" smtClean="0"/>
          </a:p>
          <a:p>
            <a:r>
              <a:rPr lang="nl-NL" altLang="nl-NL" dirty="0" smtClean="0"/>
              <a:t>Op de horizontale-as staat het verschil in </a:t>
            </a:r>
            <a:r>
              <a:rPr lang="nl-NL" altLang="nl-NL" dirty="0" err="1" smtClean="0"/>
              <a:t>Effects</a:t>
            </a:r>
            <a:r>
              <a:rPr lang="nl-NL" altLang="nl-NL" dirty="0" smtClean="0"/>
              <a:t> tussen de behandelingen, uitgedrukt in </a:t>
            </a:r>
            <a:r>
              <a:rPr lang="nl-NL" altLang="nl-NL" dirty="0" err="1" smtClean="0"/>
              <a:t>QALYs</a:t>
            </a:r>
            <a:r>
              <a:rPr lang="nl-NL" altLang="nl-NL" dirty="0" smtClean="0"/>
              <a:t>. Op de verticale-as staan de </a:t>
            </a:r>
            <a:r>
              <a:rPr lang="nl-NL" altLang="nl-NL" dirty="0" err="1" smtClean="0"/>
              <a:t>Costs</a:t>
            </a:r>
            <a:r>
              <a:rPr lang="nl-NL" altLang="nl-NL" dirty="0" smtClean="0"/>
              <a:t>, dus of de nieuwe behandeling duurder of goedkoper is dan de huidige behandeling.</a:t>
            </a:r>
          </a:p>
          <a:p>
            <a:endParaRPr lang="nl-NL" altLang="nl-NL" dirty="0" smtClean="0"/>
          </a:p>
          <a:p>
            <a:r>
              <a:rPr lang="nl-NL" altLang="nl-NL" dirty="0" smtClean="0"/>
              <a:t>Wanneer de nieuwe behandeling in vergelijking tot de huidige behandeling zowel effectiever als goedkoper is, bevindt de nieuwe behandeling ze zich in het groene kwadrant rechtsonder. Wanneer de behandeling zowel duurder als minder effectief is, zien we de behandeling in het rode kwadrant linksboven. In deze gevallen is het eenvoudig om vast te stellen of de behandeling wel of niet </a:t>
            </a:r>
            <a:r>
              <a:rPr lang="nl-NL" altLang="nl-NL" dirty="0" err="1" smtClean="0"/>
              <a:t>Costseffectief</a:t>
            </a:r>
            <a:r>
              <a:rPr lang="nl-NL" altLang="nl-NL" dirty="0" smtClean="0"/>
              <a:t> is.</a:t>
            </a:r>
          </a:p>
          <a:p>
            <a:endParaRPr lang="nl-NL" altLang="nl-NL" dirty="0" smtClean="0"/>
          </a:p>
          <a:p>
            <a:r>
              <a:rPr lang="nl-NL" altLang="nl-NL" dirty="0" smtClean="0"/>
              <a:t>Wanneer de behandeling zowel duurder als effectiever is, moeten we weten hoeveel we als maatschappij bereid zijn om te betalen per eenheid gezondheidswinst om te bepalen welke behandeling </a:t>
            </a:r>
            <a:r>
              <a:rPr lang="nl-NL" altLang="nl-NL" dirty="0" err="1" smtClean="0"/>
              <a:t>Costseffectief</a:t>
            </a:r>
            <a:r>
              <a:rPr lang="nl-NL" altLang="nl-NL" dirty="0" smtClean="0"/>
              <a:t> is. Dus wat is 1 extra QALY ons waard uitgedrukt in €. </a:t>
            </a:r>
          </a:p>
          <a:p>
            <a:endParaRPr lang="nl-NL" altLang="nl-NL" dirty="0" smtClean="0"/>
          </a:p>
          <a:p>
            <a:r>
              <a:rPr lang="nl-NL" altLang="nl-NL" dirty="0" smtClean="0"/>
              <a:t>In Nederland wordt vaak aangenomen dat deze drempelwaarde €80,000 is per extra QALY. Dit is nu weergegeven door de groene lijn. Wanneer de gemiddelde </a:t>
            </a:r>
            <a:r>
              <a:rPr lang="nl-NL" altLang="nl-NL" dirty="0" err="1" smtClean="0"/>
              <a:t>Costseffectiviteit</a:t>
            </a:r>
            <a:r>
              <a:rPr lang="nl-NL" altLang="nl-NL" dirty="0" smtClean="0"/>
              <a:t> onder deze drempelwaarde valt dan is de behandeling </a:t>
            </a:r>
            <a:r>
              <a:rPr lang="nl-NL" altLang="nl-NL" dirty="0" err="1" smtClean="0"/>
              <a:t>Costseffectief</a:t>
            </a:r>
            <a:r>
              <a:rPr lang="nl-NL" altLang="nl-NL" dirty="0" smtClean="0"/>
              <a:t>, wanneer de gemiddelde </a:t>
            </a:r>
            <a:r>
              <a:rPr lang="nl-NL" altLang="nl-NL" dirty="0" err="1" smtClean="0"/>
              <a:t>Costseffectiviteit</a:t>
            </a:r>
            <a:r>
              <a:rPr lang="nl-NL" altLang="nl-NL" dirty="0" smtClean="0"/>
              <a:t> boven deze drempelwaarde valt is de nieuwe behandeling dus gemiddeld niet </a:t>
            </a:r>
            <a:r>
              <a:rPr lang="nl-NL" altLang="nl-NL" dirty="0" err="1" smtClean="0"/>
              <a:t>Costseffectief</a:t>
            </a:r>
            <a:r>
              <a:rPr lang="nl-NL" altLang="nl-NL" dirty="0" smtClean="0"/>
              <a:t>. </a:t>
            </a:r>
          </a:p>
        </p:txBody>
      </p:sp>
      <p:sp>
        <p:nvSpPr>
          <p:cNvPr id="33796" name="Slide Number Placeholder 3"/>
          <p:cNvSpPr>
            <a:spLocks noGrp="1"/>
          </p:cNvSpPr>
          <p:nvPr>
            <p:ph type="sldNum" sz="quarter" idx="5"/>
          </p:nvPr>
        </p:nvSpPr>
        <p:spPr>
          <a:noFill/>
        </p:spPr>
        <p:txBody>
          <a:bodyPr/>
          <a:lstStyle>
            <a:lvl1pPr defTabSz="946150" eaLnBrk="0" hangingPunct="0">
              <a:defRPr sz="4000">
                <a:solidFill>
                  <a:srgbClr val="00AEEC"/>
                </a:solidFill>
                <a:latin typeface="Arial" panose="020B0604020202020204" pitchFamily="34" charset="0"/>
              </a:defRPr>
            </a:lvl1pPr>
            <a:lvl2pPr marL="742950" indent="-285750" defTabSz="946150" eaLnBrk="0" hangingPunct="0">
              <a:defRPr sz="4000">
                <a:solidFill>
                  <a:srgbClr val="00AEEC"/>
                </a:solidFill>
                <a:latin typeface="Arial" panose="020B0604020202020204" pitchFamily="34" charset="0"/>
              </a:defRPr>
            </a:lvl2pPr>
            <a:lvl3pPr marL="1143000" indent="-228600" defTabSz="946150" eaLnBrk="0" hangingPunct="0">
              <a:defRPr sz="4000">
                <a:solidFill>
                  <a:srgbClr val="00AEEC"/>
                </a:solidFill>
                <a:latin typeface="Arial" panose="020B0604020202020204" pitchFamily="34" charset="0"/>
              </a:defRPr>
            </a:lvl3pPr>
            <a:lvl4pPr marL="1600200" indent="-228600" defTabSz="946150" eaLnBrk="0" hangingPunct="0">
              <a:defRPr sz="4000">
                <a:solidFill>
                  <a:srgbClr val="00AEEC"/>
                </a:solidFill>
                <a:latin typeface="Arial" panose="020B0604020202020204" pitchFamily="34" charset="0"/>
              </a:defRPr>
            </a:lvl4pPr>
            <a:lvl5pPr marL="2057400" indent="-228600" defTabSz="946150" eaLnBrk="0" hangingPunct="0">
              <a:defRPr sz="4000">
                <a:solidFill>
                  <a:srgbClr val="00AEEC"/>
                </a:solidFill>
                <a:latin typeface="Arial" panose="020B0604020202020204" pitchFamily="34" charset="0"/>
              </a:defRPr>
            </a:lvl5pPr>
            <a:lvl6pPr marL="2514600" indent="-228600" algn="r" defTabSz="94615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94615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94615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946150"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fld id="{412F673C-9FCF-49EA-8522-B88C58921A9A}" type="slidenum">
              <a:rPr lang="nl-NL" altLang="nl-NL" sz="1200">
                <a:solidFill>
                  <a:schemeClr val="tx1"/>
                </a:solidFill>
                <a:latin typeface="Times New Roman" panose="02020603050405020304" pitchFamily="18" charset="0"/>
              </a:rPr>
              <a:pPr eaLnBrk="1" hangingPunct="1"/>
              <a:t>24</a:t>
            </a:fld>
            <a:endParaRPr lang="nl-NL" altLang="nl-NL"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296880934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pPr defTabSz="912813"/>
            <a:r>
              <a:rPr lang="nl-NL" altLang="nl-NL" dirty="0" smtClean="0"/>
              <a:t>We kunnen het gedeelte van het oranje gebied onder deze drempelwaarde lijn dus ook groen arceren wat aangeeft dat in dit gebied de nieuwe behandeling </a:t>
            </a:r>
            <a:r>
              <a:rPr lang="nl-NL" altLang="nl-NL" dirty="0" err="1" smtClean="0"/>
              <a:t>Costseffectief</a:t>
            </a:r>
            <a:r>
              <a:rPr lang="nl-NL" altLang="nl-NL" dirty="0" smtClean="0"/>
              <a:t> is. Hetzelfde geld voor het oranje gebied boven de groene lijn, wanneer de </a:t>
            </a:r>
            <a:r>
              <a:rPr lang="nl-NL" altLang="nl-NL" dirty="0" err="1" smtClean="0"/>
              <a:t>Costseffectiviteitsschatting</a:t>
            </a:r>
            <a:r>
              <a:rPr lang="nl-NL" altLang="nl-NL" dirty="0" smtClean="0"/>
              <a:t> hier wordt weergegeven is de nieuwe behandeling dus niet </a:t>
            </a:r>
            <a:r>
              <a:rPr lang="nl-NL" altLang="nl-NL" dirty="0" err="1" smtClean="0"/>
              <a:t>Costseffectief</a:t>
            </a:r>
            <a:r>
              <a:rPr lang="nl-NL" altLang="nl-NL" dirty="0" smtClean="0"/>
              <a:t>.</a:t>
            </a:r>
          </a:p>
          <a:p>
            <a:pPr defTabSz="912813"/>
            <a:endParaRPr lang="nl-NL" altLang="nl-NL" dirty="0" smtClean="0"/>
          </a:p>
        </p:txBody>
      </p:sp>
      <p:sp>
        <p:nvSpPr>
          <p:cNvPr id="34820" name="Slide Number Placeholder 3"/>
          <p:cNvSpPr>
            <a:spLocks noGrp="1"/>
          </p:cNvSpPr>
          <p:nvPr>
            <p:ph type="sldNum" sz="quarter" idx="5"/>
          </p:nvPr>
        </p:nvSpPr>
        <p:spPr>
          <a:noFill/>
        </p:spPr>
        <p:txBody>
          <a:bodyPr/>
          <a:lstStyle>
            <a:lvl1pPr defTabSz="946150" eaLnBrk="0" hangingPunct="0">
              <a:defRPr sz="4000">
                <a:solidFill>
                  <a:srgbClr val="00AEEC"/>
                </a:solidFill>
                <a:latin typeface="Arial" panose="020B0604020202020204" pitchFamily="34" charset="0"/>
              </a:defRPr>
            </a:lvl1pPr>
            <a:lvl2pPr marL="742950" indent="-285750" defTabSz="946150" eaLnBrk="0" hangingPunct="0">
              <a:defRPr sz="4000">
                <a:solidFill>
                  <a:srgbClr val="00AEEC"/>
                </a:solidFill>
                <a:latin typeface="Arial" panose="020B0604020202020204" pitchFamily="34" charset="0"/>
              </a:defRPr>
            </a:lvl2pPr>
            <a:lvl3pPr marL="1143000" indent="-228600" defTabSz="946150" eaLnBrk="0" hangingPunct="0">
              <a:defRPr sz="4000">
                <a:solidFill>
                  <a:srgbClr val="00AEEC"/>
                </a:solidFill>
                <a:latin typeface="Arial" panose="020B0604020202020204" pitchFamily="34" charset="0"/>
              </a:defRPr>
            </a:lvl3pPr>
            <a:lvl4pPr marL="1600200" indent="-228600" defTabSz="946150" eaLnBrk="0" hangingPunct="0">
              <a:defRPr sz="4000">
                <a:solidFill>
                  <a:srgbClr val="00AEEC"/>
                </a:solidFill>
                <a:latin typeface="Arial" panose="020B0604020202020204" pitchFamily="34" charset="0"/>
              </a:defRPr>
            </a:lvl4pPr>
            <a:lvl5pPr marL="2057400" indent="-228600" defTabSz="946150" eaLnBrk="0" hangingPunct="0">
              <a:defRPr sz="4000">
                <a:solidFill>
                  <a:srgbClr val="00AEEC"/>
                </a:solidFill>
                <a:latin typeface="Arial" panose="020B0604020202020204" pitchFamily="34" charset="0"/>
              </a:defRPr>
            </a:lvl5pPr>
            <a:lvl6pPr marL="2514600" indent="-228600" algn="r" defTabSz="94615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94615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94615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946150"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fld id="{F2F84A33-B768-461F-9E99-67B721B2556B}" type="slidenum">
              <a:rPr lang="nl-NL" altLang="nl-NL" sz="1200">
                <a:solidFill>
                  <a:schemeClr val="tx1"/>
                </a:solidFill>
                <a:latin typeface="Times New Roman" panose="02020603050405020304" pitchFamily="18" charset="0"/>
              </a:rPr>
              <a:pPr eaLnBrk="1" hangingPunct="1"/>
              <a:t>25</a:t>
            </a:fld>
            <a:endParaRPr lang="nl-NL" altLang="nl-NL"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104799218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pPr defTabSz="912813"/>
            <a:r>
              <a:rPr lang="nl-NL" altLang="nl-NL" dirty="0" smtClean="0"/>
              <a:t>Laten we dit illustreren met een voorbeeld waarbij een nieuwe behandeling duurder en effectiever is dan bestaande behandeling. De gemiddelde </a:t>
            </a:r>
            <a:r>
              <a:rPr lang="nl-NL" altLang="nl-NL" dirty="0" err="1" smtClean="0"/>
              <a:t>Costseffectiviteit</a:t>
            </a:r>
            <a:r>
              <a:rPr lang="nl-NL" altLang="nl-NL" dirty="0" smtClean="0"/>
              <a:t> wordt weergegeven boven de drempelwaarde. Dus de nieuwe behandeling is niet </a:t>
            </a:r>
            <a:r>
              <a:rPr lang="nl-NL" altLang="nl-NL" dirty="0" err="1" smtClean="0"/>
              <a:t>Costseffectief</a:t>
            </a:r>
            <a:r>
              <a:rPr lang="nl-NL" altLang="nl-NL" dirty="0" smtClean="0"/>
              <a:t> en zou op basis van deze gegevens niet vergoed worden.</a:t>
            </a:r>
          </a:p>
          <a:p>
            <a:pPr defTabSz="912813"/>
            <a:endParaRPr lang="nl-NL" altLang="nl-NL" dirty="0" smtClean="0"/>
          </a:p>
        </p:txBody>
      </p:sp>
      <p:sp>
        <p:nvSpPr>
          <p:cNvPr id="35844" name="Slide Number Placeholder 3"/>
          <p:cNvSpPr>
            <a:spLocks noGrp="1"/>
          </p:cNvSpPr>
          <p:nvPr>
            <p:ph type="sldNum" sz="quarter" idx="5"/>
          </p:nvPr>
        </p:nvSpPr>
        <p:spPr>
          <a:noFill/>
        </p:spPr>
        <p:txBody>
          <a:bodyPr/>
          <a:lstStyle>
            <a:lvl1pPr defTabSz="946150" eaLnBrk="0" hangingPunct="0">
              <a:defRPr sz="4000">
                <a:solidFill>
                  <a:srgbClr val="00AEEC"/>
                </a:solidFill>
                <a:latin typeface="Arial" panose="020B0604020202020204" pitchFamily="34" charset="0"/>
              </a:defRPr>
            </a:lvl1pPr>
            <a:lvl2pPr marL="742950" indent="-285750" defTabSz="946150" eaLnBrk="0" hangingPunct="0">
              <a:defRPr sz="4000">
                <a:solidFill>
                  <a:srgbClr val="00AEEC"/>
                </a:solidFill>
                <a:latin typeface="Arial" panose="020B0604020202020204" pitchFamily="34" charset="0"/>
              </a:defRPr>
            </a:lvl2pPr>
            <a:lvl3pPr marL="1143000" indent="-228600" defTabSz="946150" eaLnBrk="0" hangingPunct="0">
              <a:defRPr sz="4000">
                <a:solidFill>
                  <a:srgbClr val="00AEEC"/>
                </a:solidFill>
                <a:latin typeface="Arial" panose="020B0604020202020204" pitchFamily="34" charset="0"/>
              </a:defRPr>
            </a:lvl3pPr>
            <a:lvl4pPr marL="1600200" indent="-228600" defTabSz="946150" eaLnBrk="0" hangingPunct="0">
              <a:defRPr sz="4000">
                <a:solidFill>
                  <a:srgbClr val="00AEEC"/>
                </a:solidFill>
                <a:latin typeface="Arial" panose="020B0604020202020204" pitchFamily="34" charset="0"/>
              </a:defRPr>
            </a:lvl4pPr>
            <a:lvl5pPr marL="2057400" indent="-228600" defTabSz="946150" eaLnBrk="0" hangingPunct="0">
              <a:defRPr sz="4000">
                <a:solidFill>
                  <a:srgbClr val="00AEEC"/>
                </a:solidFill>
                <a:latin typeface="Arial" panose="020B0604020202020204" pitchFamily="34" charset="0"/>
              </a:defRPr>
            </a:lvl5pPr>
            <a:lvl6pPr marL="2514600" indent="-228600" algn="r" defTabSz="94615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94615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94615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946150"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fld id="{D53100D5-B3E3-49FD-A311-2F5A17A77C38}" type="slidenum">
              <a:rPr lang="nl-NL" altLang="nl-NL" sz="1200">
                <a:solidFill>
                  <a:schemeClr val="tx1"/>
                </a:solidFill>
                <a:latin typeface="Times New Roman" panose="02020603050405020304" pitchFamily="18" charset="0"/>
              </a:rPr>
              <a:pPr eaLnBrk="1" hangingPunct="1"/>
              <a:t>26</a:t>
            </a:fld>
            <a:endParaRPr lang="nl-NL" altLang="nl-NL"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41901863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p:cNvSpPr>
            <a:spLocks noGrp="1" noRot="1" noChangeAspect="1" noTextEdit="1"/>
          </p:cNvSpPr>
          <p:nvPr>
            <p:ph type="sldImg"/>
          </p:nvPr>
        </p:nvSpPr>
        <p:spPr>
          <a:ln/>
        </p:spPr>
      </p:sp>
      <p:sp>
        <p:nvSpPr>
          <p:cNvPr id="36867" name="Notes Placeholder 2"/>
          <p:cNvSpPr>
            <a:spLocks noGrp="1"/>
          </p:cNvSpPr>
          <p:nvPr>
            <p:ph type="body" idx="1"/>
          </p:nvPr>
        </p:nvSpPr>
        <p:spPr>
          <a:noFill/>
        </p:spPr>
        <p:txBody>
          <a:bodyPr/>
          <a:lstStyle/>
          <a:p>
            <a:pPr>
              <a:spcBef>
                <a:spcPct val="0"/>
              </a:spcBef>
            </a:pPr>
            <a:r>
              <a:rPr lang="nl-NL" altLang="nl-NL" dirty="0" smtClean="0"/>
              <a:t>Echter wanneer we de verschillen tussen patiënten meenemen en naar de individuele </a:t>
            </a:r>
            <a:r>
              <a:rPr lang="nl-NL" altLang="nl-NL" dirty="0" err="1" smtClean="0"/>
              <a:t>Costseffectiviteit</a:t>
            </a:r>
            <a:r>
              <a:rPr lang="nl-NL" altLang="nl-NL" dirty="0" smtClean="0"/>
              <a:t> kijken, dit zijn de mannetjes en de vrouwtjes in het figuur, wordt het duidelijk dat de gemiddelde </a:t>
            </a:r>
            <a:r>
              <a:rPr lang="nl-NL" altLang="nl-NL" dirty="0" err="1" smtClean="0"/>
              <a:t>Costseffectiviteit</a:t>
            </a:r>
            <a:r>
              <a:rPr lang="nl-NL" altLang="nl-NL" dirty="0" smtClean="0"/>
              <a:t> niet van toepassing is op iedereen. Voor sommige individuen is de behandeling </a:t>
            </a:r>
            <a:r>
              <a:rPr lang="nl-NL" altLang="nl-NL" dirty="0" err="1" smtClean="0"/>
              <a:t>Costseffectief</a:t>
            </a:r>
            <a:r>
              <a:rPr lang="nl-NL" altLang="nl-NL" dirty="0" smtClean="0"/>
              <a:t> en voor anderen niet. Wanneer we kijken naar subgroepen op basis van geslacht, zou de behandeling gemiddeld wel </a:t>
            </a:r>
            <a:r>
              <a:rPr lang="nl-NL" altLang="nl-NL" dirty="0" err="1" smtClean="0"/>
              <a:t>Costseffectief</a:t>
            </a:r>
            <a:r>
              <a:rPr lang="nl-NL" altLang="nl-NL" dirty="0" smtClean="0"/>
              <a:t> zijn voor vrouwen, dit is geïllustreerd met de rode driehoek. Voor mannen is het gemiddeld niet </a:t>
            </a:r>
            <a:r>
              <a:rPr lang="nl-NL" altLang="nl-NL" dirty="0" err="1" smtClean="0"/>
              <a:t>Costseffectief</a:t>
            </a:r>
            <a:r>
              <a:rPr lang="nl-NL" altLang="nl-NL" dirty="0" smtClean="0"/>
              <a:t> want de blauwe vierkant ligt boven de drempelwaarde lijn, voor sommige individuele mannen is de nieuwe behandeling zelfs minder effectief, zie de 2 MANNETJES aan de linker zijde van de verticale as.</a:t>
            </a:r>
          </a:p>
          <a:p>
            <a:pPr>
              <a:spcBef>
                <a:spcPct val="0"/>
              </a:spcBef>
            </a:pPr>
            <a:r>
              <a:rPr lang="nl-NL" altLang="nl-NL" dirty="0" smtClean="0"/>
              <a:t>Wanneer we enkel naar de gemiddelde </a:t>
            </a:r>
            <a:r>
              <a:rPr lang="nl-NL" altLang="nl-NL" dirty="0" err="1" smtClean="0"/>
              <a:t>Costseffectiviteit</a:t>
            </a:r>
            <a:r>
              <a:rPr lang="nl-NL" altLang="nl-NL" dirty="0" smtClean="0"/>
              <a:t> zouden kijken, zou de nieuwe behandeling op basis van deze informatie voor niemand worden vergoed, dit terwijl de nieuwe behandeling wel </a:t>
            </a:r>
            <a:r>
              <a:rPr lang="nl-NL" altLang="nl-NL" dirty="0" err="1" smtClean="0"/>
              <a:t>Costseffectief</a:t>
            </a:r>
            <a:r>
              <a:rPr lang="nl-NL" altLang="nl-NL" dirty="0" smtClean="0"/>
              <a:t> is voor vrouwen. De behandeling wel vergoeden voor vrouwen zou een betere optie zijn vanuit het </a:t>
            </a:r>
            <a:r>
              <a:rPr lang="nl-NL" altLang="nl-NL" dirty="0" err="1" smtClean="0"/>
              <a:t>Costseffectiviteit</a:t>
            </a:r>
            <a:r>
              <a:rPr lang="nl-NL" altLang="nl-NL" dirty="0" smtClean="0"/>
              <a:t> oogpunt. </a:t>
            </a:r>
          </a:p>
        </p:txBody>
      </p:sp>
      <p:sp>
        <p:nvSpPr>
          <p:cNvPr id="36868" name="Slide Number Placeholder 3"/>
          <p:cNvSpPr>
            <a:spLocks noGrp="1"/>
          </p:cNvSpPr>
          <p:nvPr>
            <p:ph type="sldNum" sz="quarter" idx="5"/>
          </p:nvPr>
        </p:nvSpPr>
        <p:spPr>
          <a:noFill/>
        </p:spPr>
        <p:txBody>
          <a:bodyPr/>
          <a:lstStyle>
            <a:lvl1pPr defTabSz="946150" eaLnBrk="0" hangingPunct="0">
              <a:defRPr sz="4000">
                <a:solidFill>
                  <a:srgbClr val="00AEEC"/>
                </a:solidFill>
                <a:latin typeface="Arial" panose="020B0604020202020204" pitchFamily="34" charset="0"/>
              </a:defRPr>
            </a:lvl1pPr>
            <a:lvl2pPr marL="742950" indent="-285750" defTabSz="946150" eaLnBrk="0" hangingPunct="0">
              <a:defRPr sz="4000">
                <a:solidFill>
                  <a:srgbClr val="00AEEC"/>
                </a:solidFill>
                <a:latin typeface="Arial" panose="020B0604020202020204" pitchFamily="34" charset="0"/>
              </a:defRPr>
            </a:lvl2pPr>
            <a:lvl3pPr marL="1143000" indent="-228600" defTabSz="946150" eaLnBrk="0" hangingPunct="0">
              <a:defRPr sz="4000">
                <a:solidFill>
                  <a:srgbClr val="00AEEC"/>
                </a:solidFill>
                <a:latin typeface="Arial" panose="020B0604020202020204" pitchFamily="34" charset="0"/>
              </a:defRPr>
            </a:lvl3pPr>
            <a:lvl4pPr marL="1600200" indent="-228600" defTabSz="946150" eaLnBrk="0" hangingPunct="0">
              <a:defRPr sz="4000">
                <a:solidFill>
                  <a:srgbClr val="00AEEC"/>
                </a:solidFill>
                <a:latin typeface="Arial" panose="020B0604020202020204" pitchFamily="34" charset="0"/>
              </a:defRPr>
            </a:lvl4pPr>
            <a:lvl5pPr marL="2057400" indent="-228600" defTabSz="946150" eaLnBrk="0" hangingPunct="0">
              <a:defRPr sz="4000">
                <a:solidFill>
                  <a:srgbClr val="00AEEC"/>
                </a:solidFill>
                <a:latin typeface="Arial" panose="020B0604020202020204" pitchFamily="34" charset="0"/>
              </a:defRPr>
            </a:lvl5pPr>
            <a:lvl6pPr marL="2514600" indent="-228600" algn="r" defTabSz="94615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94615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94615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946150"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fld id="{3DF0E594-54C7-438D-8198-19EA34FAC3DF}" type="slidenum">
              <a:rPr lang="nl-NL" altLang="nl-NL" sz="1200">
                <a:solidFill>
                  <a:schemeClr val="tx1"/>
                </a:solidFill>
                <a:latin typeface="Times New Roman" panose="02020603050405020304" pitchFamily="18" charset="0"/>
              </a:rPr>
              <a:pPr eaLnBrk="1" hangingPunct="1"/>
              <a:t>27</a:t>
            </a:fld>
            <a:endParaRPr lang="nl-NL" altLang="nl-NL" sz="1200">
              <a:solidFill>
                <a:schemeClr val="tx1"/>
              </a:solidFill>
              <a:latin typeface="Times New Roman" panose="02020603050405020304" pitchFamily="18" charset="0"/>
            </a:endParaRPr>
          </a:p>
        </p:txBody>
      </p:sp>
    </p:spTree>
    <p:extLst>
      <p:ext uri="{BB962C8B-B14F-4D97-AF65-F5344CB8AC3E}">
        <p14:creationId xmlns:p14="http://schemas.microsoft.com/office/powerpoint/2010/main" val="51336181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l-NL" b="0" dirty="0" smtClean="0"/>
              <a:t>Bbp (</a:t>
            </a:r>
            <a:r>
              <a:rPr lang="nl-NL" sz="1200" b="0" i="0" kern="1200" dirty="0" smtClean="0">
                <a:solidFill>
                  <a:schemeClr val="tx1"/>
                </a:solidFill>
                <a:effectLst/>
                <a:latin typeface="Arial" charset="0"/>
                <a:ea typeface="+mn-ea"/>
                <a:cs typeface="+mn-cs"/>
              </a:rPr>
              <a:t>bruto binnenlands product)</a:t>
            </a:r>
            <a:r>
              <a:rPr lang="nl-NL" baseline="0" dirty="0" smtClean="0"/>
              <a:t> = GDP (</a:t>
            </a:r>
            <a:r>
              <a:rPr lang="nl-NL" sz="1200" b="0" i="0" kern="1200" dirty="0" smtClean="0">
                <a:solidFill>
                  <a:schemeClr val="tx1"/>
                </a:solidFill>
                <a:effectLst/>
                <a:latin typeface="Arial" charset="0"/>
                <a:ea typeface="+mn-ea"/>
                <a:cs typeface="+mn-cs"/>
              </a:rPr>
              <a:t>Gross </a:t>
            </a:r>
            <a:r>
              <a:rPr lang="nl-NL" sz="1200" b="0" i="0" kern="1200" dirty="0" err="1" smtClean="0">
                <a:solidFill>
                  <a:schemeClr val="tx1"/>
                </a:solidFill>
                <a:effectLst/>
                <a:latin typeface="Arial" charset="0"/>
                <a:ea typeface="+mn-ea"/>
                <a:cs typeface="+mn-cs"/>
              </a:rPr>
              <a:t>Domestic</a:t>
            </a:r>
            <a:r>
              <a:rPr lang="nl-NL" sz="1200" b="0" i="0" kern="1200" dirty="0" smtClean="0">
                <a:solidFill>
                  <a:schemeClr val="tx1"/>
                </a:solidFill>
                <a:effectLst/>
                <a:latin typeface="Arial" charset="0"/>
                <a:ea typeface="+mn-ea"/>
                <a:cs typeface="+mn-cs"/>
              </a:rPr>
              <a:t> Product)</a:t>
            </a:r>
            <a:endParaRPr lang="nl-NL" dirty="0" smtClean="0"/>
          </a:p>
          <a:p>
            <a:endParaRPr lang="nl-NL" dirty="0" smtClean="0"/>
          </a:p>
          <a:p>
            <a:r>
              <a:rPr lang="nl-NL" b="1" dirty="0" smtClean="0"/>
              <a:t>https://www.cbs.nl/nl-nl/nieuws/2017/20/zorguitgaven-stijgen-in-2016-met-1-8-procent </a:t>
            </a:r>
          </a:p>
          <a:p>
            <a:endParaRPr lang="nl-NL" dirty="0" smtClean="0"/>
          </a:p>
          <a:p>
            <a:pPr marL="0" marR="0" lvl="0" indent="0" algn="l" defTabSz="914400" rtl="0" eaLnBrk="0" fontAlgn="base" latinLnBrk="0" hangingPunct="0">
              <a:lnSpc>
                <a:spcPct val="100000"/>
              </a:lnSpc>
              <a:spcBef>
                <a:spcPct val="30000"/>
              </a:spcBef>
              <a:spcAft>
                <a:spcPct val="0"/>
              </a:spcAft>
              <a:buClrTx/>
              <a:buSzTx/>
              <a:buFontTx/>
              <a:buNone/>
              <a:tabLst/>
              <a:defRPr/>
            </a:pPr>
            <a:r>
              <a:rPr lang="nl-NL" dirty="0" smtClean="0"/>
              <a:t>In 2016 is </a:t>
            </a:r>
            <a:r>
              <a:rPr lang="nl-NL" b="1" dirty="0" smtClean="0"/>
              <a:t>ruim 96 miljard euro uitgegeven aan zorg. </a:t>
            </a:r>
            <a:r>
              <a:rPr lang="nl-NL" dirty="0" smtClean="0"/>
              <a:t>Dat is 1,7 miljard euro (1,8 procent) meer dan in 2015. Het grootste deel, bijna 60 miljard euro, is gefinancierd via de Zorgverzekeringswet en de Wet langdurige zorg. Het was het vierde jaar op rij dat de </a:t>
            </a:r>
            <a:r>
              <a:rPr lang="nl-NL" dirty="0" err="1" smtClean="0"/>
              <a:t>zorgCosts</a:t>
            </a:r>
            <a:r>
              <a:rPr lang="nl-NL" dirty="0" smtClean="0"/>
              <a:t> minder toenamen dan het bbp. Dit meldt het CBS op basis van de nieuwste, voorlopige, cijfers over de </a:t>
            </a:r>
            <a:r>
              <a:rPr lang="nl-NL" dirty="0" err="1" smtClean="0"/>
              <a:t>zorguitgaven.</a:t>
            </a:r>
            <a:r>
              <a:rPr lang="nl-NL" sz="1200" kern="1200" dirty="0" err="1" smtClean="0">
                <a:solidFill>
                  <a:schemeClr val="tx1"/>
                </a:solidFill>
                <a:effectLst/>
                <a:latin typeface="Arial" charset="0"/>
                <a:ea typeface="+mn-ea"/>
                <a:cs typeface="+mn-cs"/>
              </a:rPr>
              <a:t>Grote</a:t>
            </a:r>
            <a:r>
              <a:rPr lang="nl-NL" sz="1200" kern="1200" dirty="0" smtClean="0">
                <a:solidFill>
                  <a:schemeClr val="tx1"/>
                </a:solidFill>
                <a:effectLst/>
                <a:latin typeface="Arial" charset="0"/>
                <a:ea typeface="+mn-ea"/>
                <a:cs typeface="+mn-cs"/>
              </a:rPr>
              <a:t> veranderingen in de uitgaven aan de aanbieders van </a:t>
            </a:r>
            <a:r>
              <a:rPr lang="nl-NL" sz="1200" u="sng" kern="1200" dirty="0" smtClean="0">
                <a:solidFill>
                  <a:schemeClr val="tx1"/>
                </a:solidFill>
                <a:effectLst/>
                <a:latin typeface="Arial" charset="0"/>
                <a:ea typeface="+mn-ea"/>
                <a:cs typeface="+mn-cs"/>
                <a:hlinkClick r:id="rId3"/>
              </a:rPr>
              <a:t>zorg</a:t>
            </a:r>
            <a:r>
              <a:rPr lang="nl-NL" sz="1200" kern="1200" dirty="0" smtClean="0">
                <a:solidFill>
                  <a:schemeClr val="tx1"/>
                </a:solidFill>
                <a:effectLst/>
                <a:latin typeface="Arial" charset="0"/>
                <a:ea typeface="+mn-ea"/>
                <a:cs typeface="+mn-cs"/>
              </a:rPr>
              <a:t> zijn er in 2016 niet geweest. Aan ziekenhuizen (inclusief medisch specialisten) is 27 miljard euro uitgegeven, 0,6 miljard (2,5 procent) meer dan in 2015. De uitgaven aan geneesmiddelen via openbare apotheken, drogisten en supermarkten waren 5,6 miljard euro, ruim 3 procent meer dan in 2015. De uitgaven aan langdurige zorg (ouderenzorg en gehandicaptenzorg) zijn licht gestegen, na een daling in 2015. Vooral de betalingen via het persoonsgebonden budget van de Wet langdurige zorg namen fors toe, met 11,5 procent. </a:t>
            </a:r>
            <a:br>
              <a:rPr lang="nl-NL" sz="1200" kern="1200" dirty="0" smtClean="0">
                <a:solidFill>
                  <a:schemeClr val="tx1"/>
                </a:solidFill>
                <a:effectLst/>
                <a:latin typeface="Arial" charset="0"/>
                <a:ea typeface="+mn-ea"/>
                <a:cs typeface="+mn-cs"/>
              </a:rPr>
            </a:br>
            <a:r>
              <a:rPr lang="nl-NL" sz="1200" kern="1200" dirty="0" smtClean="0">
                <a:solidFill>
                  <a:schemeClr val="tx1"/>
                </a:solidFill>
                <a:effectLst/>
                <a:latin typeface="Arial" charset="0"/>
                <a:ea typeface="+mn-ea"/>
                <a:cs typeface="+mn-cs"/>
              </a:rPr>
              <a:t>Een relatief gering bedrag van 1,1 miljard euro is in 2016 uitgegeven aan asielzoekerscentra en overige internaten, </a:t>
            </a:r>
            <a:r>
              <a:rPr lang="nl-NL" sz="1200" kern="1200" dirty="0" err="1" smtClean="0">
                <a:solidFill>
                  <a:schemeClr val="tx1"/>
                </a:solidFill>
                <a:effectLst/>
                <a:latin typeface="Arial" charset="0"/>
                <a:ea typeface="+mn-ea"/>
                <a:cs typeface="+mn-cs"/>
              </a:rPr>
              <a:t>Costs</a:t>
            </a:r>
            <a:r>
              <a:rPr lang="nl-NL" sz="1200" kern="1200" dirty="0" smtClean="0">
                <a:solidFill>
                  <a:schemeClr val="tx1"/>
                </a:solidFill>
                <a:effectLst/>
                <a:latin typeface="Arial" charset="0"/>
                <a:ea typeface="+mn-ea"/>
                <a:cs typeface="+mn-cs"/>
              </a:rPr>
              <a:t> die onder de zorguitgaven vallen. Deze uitgaven namen met ruim 200 miljoen euro (29 procent) toe. Het gemiddeld aantal asielzoekers in de opvang was in 2016 groter dan in 2015.</a:t>
            </a:r>
          </a:p>
          <a:p>
            <a:r>
              <a:rPr lang="nl-NL" sz="1200" b="0" i="0" kern="1200" dirty="0" smtClean="0">
                <a:solidFill>
                  <a:schemeClr val="tx1"/>
                </a:solidFill>
                <a:effectLst/>
                <a:latin typeface="Arial" charset="0"/>
                <a:ea typeface="+mn-ea"/>
                <a:cs typeface="+mn-cs"/>
              </a:rPr>
              <a:t>De 1,7 miljard euro extra uitgaven aan zorg in 2016 zijn voor het overgrote deel (1,2 miljard euro) gefinancierd via de Zorgverzekeringswet. De financiering via de eigen betalingen en de aanvullende verzekeringen was 0,2 miljard hoger dan in 2015. De rest van de extra uitgaven is gedaan via de overheid en de Wet langdurige zorg.</a:t>
            </a:r>
          </a:p>
          <a:p>
            <a:r>
              <a:rPr lang="nl-NL" sz="1200" b="0" i="0" kern="1200" dirty="0" smtClean="0">
                <a:solidFill>
                  <a:schemeClr val="tx1"/>
                </a:solidFill>
                <a:effectLst/>
                <a:latin typeface="Arial" charset="0"/>
                <a:ea typeface="+mn-ea"/>
                <a:cs typeface="+mn-cs"/>
              </a:rPr>
              <a:t>Verhouding tot bbp</a:t>
            </a:r>
          </a:p>
          <a:p>
            <a:r>
              <a:rPr lang="nl-NL" sz="1200" b="0" i="0" kern="1200" dirty="0" smtClean="0">
                <a:solidFill>
                  <a:schemeClr val="tx1"/>
                </a:solidFill>
                <a:effectLst/>
                <a:latin typeface="Arial" charset="0"/>
                <a:ea typeface="+mn-ea"/>
                <a:cs typeface="+mn-cs"/>
              </a:rPr>
              <a:t>De zorguitgaven zijn voor het vierde jaar op rij minder hard gegroeid dan het bbp. De </a:t>
            </a:r>
            <a:r>
              <a:rPr lang="nl-NL" sz="1200" b="0" i="0" kern="1200" dirty="0" err="1" smtClean="0">
                <a:solidFill>
                  <a:schemeClr val="tx1"/>
                </a:solidFill>
                <a:effectLst/>
                <a:latin typeface="Arial" charset="0"/>
                <a:ea typeface="+mn-ea"/>
                <a:cs typeface="+mn-cs"/>
              </a:rPr>
              <a:t>zorgCosts</a:t>
            </a:r>
            <a:r>
              <a:rPr lang="nl-NL" sz="1200" b="0" i="0" kern="1200" dirty="0" smtClean="0">
                <a:solidFill>
                  <a:schemeClr val="tx1"/>
                </a:solidFill>
                <a:effectLst/>
                <a:latin typeface="Arial" charset="0"/>
                <a:ea typeface="+mn-ea"/>
                <a:cs typeface="+mn-cs"/>
              </a:rPr>
              <a:t> stegen met 1,8 procent, minder dan de groei van het </a:t>
            </a:r>
            <a:r>
              <a:rPr lang="nl-NL" sz="1200" b="0" i="0" u="sng" kern="1200" dirty="0" smtClean="0">
                <a:solidFill>
                  <a:schemeClr val="tx1"/>
                </a:solidFill>
                <a:effectLst/>
                <a:latin typeface="Arial" charset="0"/>
                <a:ea typeface="+mn-ea"/>
                <a:cs typeface="+mn-cs"/>
                <a:hlinkClick r:id="rId4"/>
              </a:rPr>
              <a:t>bbp</a:t>
            </a:r>
            <a:r>
              <a:rPr lang="nl-NL" sz="1200" b="0" i="0" kern="1200" dirty="0" smtClean="0">
                <a:solidFill>
                  <a:schemeClr val="tx1"/>
                </a:solidFill>
                <a:effectLst/>
                <a:latin typeface="Arial" charset="0"/>
                <a:ea typeface="+mn-ea"/>
                <a:cs typeface="+mn-cs"/>
              </a:rPr>
              <a:t> (3,1 procent, in werkelijke prijzen). Het aandeel van de zorguitgaven in het bbp daalde van 14,0 procent in 2015 tot 13,8 procent in 2016. Afgebakend volgens internationaal afgesproken richtlijnen vormen de uitgaven aan gezondheidszorg 10,5 procent van het bbp. Ook dit cijfer was lager dan in 2015.</a:t>
            </a:r>
          </a:p>
          <a:p>
            <a:pPr marL="0" marR="0" lvl="0" indent="0" algn="l" defTabSz="914400" rtl="0" eaLnBrk="0" fontAlgn="base" latinLnBrk="0" hangingPunct="0">
              <a:lnSpc>
                <a:spcPct val="100000"/>
              </a:lnSpc>
              <a:spcBef>
                <a:spcPct val="30000"/>
              </a:spcBef>
              <a:spcAft>
                <a:spcPct val="0"/>
              </a:spcAft>
              <a:buClrTx/>
              <a:buSzTx/>
              <a:buFontTx/>
              <a:buNone/>
              <a:tabLst/>
              <a:defRPr/>
            </a:pPr>
            <a:endParaRPr lang="nl-NL" sz="1200" kern="1200" dirty="0" smtClean="0">
              <a:solidFill>
                <a:schemeClr val="tx1"/>
              </a:solidFill>
              <a:effectLst/>
              <a:latin typeface="Arial" charset="0"/>
              <a:ea typeface="+mn-ea"/>
              <a:cs typeface="+mn-cs"/>
            </a:endParaRPr>
          </a:p>
          <a:p>
            <a:endParaRPr lang="nl-NL" dirty="0" smtClean="0"/>
          </a:p>
          <a:p>
            <a:endParaRPr lang="nl-NL" dirty="0"/>
          </a:p>
        </p:txBody>
      </p:sp>
      <p:sp>
        <p:nvSpPr>
          <p:cNvPr id="4" name="Slide Number Placeholder 3"/>
          <p:cNvSpPr>
            <a:spLocks noGrp="1"/>
          </p:cNvSpPr>
          <p:nvPr>
            <p:ph type="sldNum" sz="quarter" idx="10"/>
          </p:nvPr>
        </p:nvSpPr>
        <p:spPr/>
        <p:txBody>
          <a:bodyPr/>
          <a:lstStyle/>
          <a:p>
            <a:fld id="{7CAC2860-9A74-4BAF-958F-1492B5726976}" type="slidenum">
              <a:rPr lang="en-US" altLang="en-US" smtClean="0"/>
              <a:pPr/>
              <a:t>29</a:t>
            </a:fld>
            <a:endParaRPr lang="en-US" altLang="en-US"/>
          </a:p>
        </p:txBody>
      </p:sp>
    </p:spTree>
    <p:extLst>
      <p:ext uri="{BB962C8B-B14F-4D97-AF65-F5344CB8AC3E}">
        <p14:creationId xmlns:p14="http://schemas.microsoft.com/office/powerpoint/2010/main" val="52690858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 name="Picture 8" descr="mumc_powerpoint_02a"/>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0" y="0"/>
            <a:ext cx="8640763" cy="648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099" name="Rectangle 3"/>
          <p:cNvSpPr>
            <a:spLocks noGrp="1" noChangeArrowheads="1"/>
          </p:cNvSpPr>
          <p:nvPr>
            <p:ph type="ctrTitle"/>
          </p:nvPr>
        </p:nvSpPr>
        <p:spPr/>
        <p:txBody>
          <a:bodyPr lIns="86400"/>
          <a:lstStyle>
            <a:lvl1pPr>
              <a:defRPr>
                <a:solidFill>
                  <a:schemeClr val="bg1"/>
                </a:solidFill>
              </a:defRPr>
            </a:lvl1pPr>
          </a:lstStyle>
          <a:p>
            <a:pPr lvl="0"/>
            <a:r>
              <a:rPr lang="en-US" altLang="en-US" noProof="0" smtClean="0"/>
              <a:t>Click to edit Master title style</a:t>
            </a:r>
          </a:p>
        </p:txBody>
      </p:sp>
      <p:sp>
        <p:nvSpPr>
          <p:cNvPr id="4100" name="Rectangle 4"/>
          <p:cNvSpPr>
            <a:spLocks noGrp="1" noChangeArrowheads="1"/>
          </p:cNvSpPr>
          <p:nvPr>
            <p:ph type="subTitle" idx="1"/>
          </p:nvPr>
        </p:nvSpPr>
        <p:spPr>
          <a:xfrm>
            <a:off x="790575" y="1584325"/>
            <a:ext cx="7058025" cy="719138"/>
          </a:xfrm>
        </p:spPr>
        <p:txBody>
          <a:bodyPr/>
          <a:lstStyle>
            <a:lvl1pPr>
              <a:lnSpc>
                <a:spcPct val="100000"/>
              </a:lnSpc>
              <a:spcAft>
                <a:spcPct val="0"/>
              </a:spcAft>
              <a:defRPr sz="1800">
                <a:solidFill>
                  <a:schemeClr val="bg1"/>
                </a:solidFill>
              </a:defRPr>
            </a:lvl1pPr>
          </a:lstStyle>
          <a:p>
            <a:pPr lvl="0"/>
            <a:r>
              <a:rPr lang="en-US" altLang="en-US" noProof="0" smtClean="0"/>
              <a:t>Click to edit Master subtitle style</a:t>
            </a:r>
          </a:p>
        </p:txBody>
      </p:sp>
      <p:sp>
        <p:nvSpPr>
          <p:cNvPr id="5" name="Rectangle 5"/>
          <p:cNvSpPr>
            <a:spLocks noGrp="1" noChangeArrowheads="1"/>
          </p:cNvSpPr>
          <p:nvPr>
            <p:ph type="ftr" sz="quarter" idx="10"/>
          </p:nvPr>
        </p:nvSpPr>
        <p:spPr>
          <a:xfrm>
            <a:off x="790575" y="0"/>
            <a:ext cx="7058025" cy="323850"/>
          </a:xfrm>
        </p:spPr>
        <p:txBody>
          <a:bodyPr/>
          <a:lstStyle>
            <a:lvl1pPr eaLnBrk="1" hangingPunct="1">
              <a:lnSpc>
                <a:spcPct val="100000"/>
              </a:lnSpc>
              <a:spcAft>
                <a:spcPct val="0"/>
              </a:spcAft>
              <a:defRPr/>
            </a:lvl1pPr>
          </a:lstStyle>
          <a:p>
            <a:r>
              <a:rPr lang="en-US" altLang="en-US" dirty="0" smtClean="0"/>
              <a:t>MEDICIS-</a:t>
            </a:r>
            <a:r>
              <a:rPr lang="en-US" altLang="en-US" dirty="0" err="1" smtClean="0"/>
              <a:t>Promed</a:t>
            </a:r>
            <a:r>
              <a:rPr lang="en-US" altLang="en-US" dirty="0" smtClean="0"/>
              <a:t> Summer School | June 7th 2017</a:t>
            </a:r>
          </a:p>
        </p:txBody>
      </p:sp>
    </p:spTree>
    <p:extLst>
      <p:ext uri="{BB962C8B-B14F-4D97-AF65-F5344CB8AC3E}">
        <p14:creationId xmlns:p14="http://schemas.microsoft.com/office/powerpoint/2010/main" val="85779832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5" name="Rectangle 6"/>
          <p:cNvSpPr>
            <a:spLocks noGrp="1" noChangeArrowheads="1"/>
          </p:cNvSpPr>
          <p:nvPr>
            <p:ph type="sldNum" sz="quarter" idx="11"/>
          </p:nvPr>
        </p:nvSpPr>
        <p:spPr>
          <a:ln/>
        </p:spPr>
        <p:txBody>
          <a:bodyPr/>
          <a:lstStyle>
            <a:lvl1pPr>
              <a:defRPr/>
            </a:lvl1pPr>
          </a:lstStyle>
          <a:p>
            <a:fld id="{25F9CE9F-92DB-4C55-B2D8-F6FED7A6E91F}" type="slidenum">
              <a:rPr lang="en-US" altLang="en-US"/>
              <a:pPr/>
              <a:t>‹nr.›</a:t>
            </a:fld>
            <a:endParaRPr lang="en-US" altLang="en-US"/>
          </a:p>
        </p:txBody>
      </p:sp>
    </p:spTree>
    <p:extLst>
      <p:ext uri="{BB962C8B-B14F-4D97-AF65-F5344CB8AC3E}">
        <p14:creationId xmlns:p14="http://schemas.microsoft.com/office/powerpoint/2010/main" val="2578031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057900" y="323850"/>
            <a:ext cx="1790700" cy="56530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684213" y="323850"/>
            <a:ext cx="5221287" cy="56530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5"/>
          <p:cNvSpPr>
            <a:spLocks noGrp="1" noChangeArrowheads="1"/>
          </p:cNvSpPr>
          <p:nvPr>
            <p:ph type="ftr" sz="quarter" idx="10"/>
          </p:nvPr>
        </p:nvSpPr>
        <p:spPr>
          <a:ln/>
        </p:spPr>
        <p:txBody>
          <a:bodyPr/>
          <a:lstStyle>
            <a:lvl1pPr>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5" name="Rectangle 6"/>
          <p:cNvSpPr>
            <a:spLocks noGrp="1" noChangeArrowheads="1"/>
          </p:cNvSpPr>
          <p:nvPr>
            <p:ph type="sldNum" sz="quarter" idx="11"/>
          </p:nvPr>
        </p:nvSpPr>
        <p:spPr>
          <a:ln/>
        </p:spPr>
        <p:txBody>
          <a:bodyPr/>
          <a:lstStyle>
            <a:lvl1pPr>
              <a:defRPr/>
            </a:lvl1pPr>
          </a:lstStyle>
          <a:p>
            <a:fld id="{16A48777-B110-4400-A1BA-1FA8E128BAD2}" type="slidenum">
              <a:rPr lang="en-US" altLang="en-US"/>
              <a:pPr/>
              <a:t>‹nr.›</a:t>
            </a:fld>
            <a:endParaRPr lang="en-US" altLang="en-US"/>
          </a:p>
        </p:txBody>
      </p:sp>
    </p:spTree>
    <p:extLst>
      <p:ext uri="{BB962C8B-B14F-4D97-AF65-F5344CB8AC3E}">
        <p14:creationId xmlns:p14="http://schemas.microsoft.com/office/powerpoint/2010/main" val="31580973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684213" y="323850"/>
            <a:ext cx="7164387" cy="1152525"/>
          </a:xfrm>
        </p:spPr>
        <p:txBody>
          <a:bodyPr/>
          <a:lstStyle/>
          <a:p>
            <a:r>
              <a:rPr lang="en-US" smtClean="0"/>
              <a:t>Click to edit Master title style</a:t>
            </a:r>
            <a:endParaRPr lang="en-US"/>
          </a:p>
        </p:txBody>
      </p:sp>
      <p:sp>
        <p:nvSpPr>
          <p:cNvPr id="3" name="Chart Placeholder 2"/>
          <p:cNvSpPr>
            <a:spLocks noGrp="1"/>
          </p:cNvSpPr>
          <p:nvPr>
            <p:ph type="chart" idx="1"/>
          </p:nvPr>
        </p:nvSpPr>
        <p:spPr>
          <a:xfrm>
            <a:off x="790575" y="1584325"/>
            <a:ext cx="7058025" cy="4392613"/>
          </a:xfrm>
        </p:spPr>
        <p:txBody>
          <a:bodyPr/>
          <a:lstStyle/>
          <a:p>
            <a:pPr lvl="0"/>
            <a:endParaRPr lang="en-US" noProof="0" smtClean="0"/>
          </a:p>
        </p:txBody>
      </p:sp>
      <p:sp>
        <p:nvSpPr>
          <p:cNvPr id="4" name="Rectangle 5"/>
          <p:cNvSpPr>
            <a:spLocks noGrp="1" noChangeArrowheads="1"/>
          </p:cNvSpPr>
          <p:nvPr>
            <p:ph type="ftr" sz="quarter" idx="10"/>
          </p:nvPr>
        </p:nvSpPr>
        <p:spPr>
          <a:ln/>
        </p:spPr>
        <p:txBody>
          <a:bodyPr/>
          <a:lstStyle>
            <a:lvl1pPr>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5" name="Rectangle 6"/>
          <p:cNvSpPr>
            <a:spLocks noGrp="1" noChangeArrowheads="1"/>
          </p:cNvSpPr>
          <p:nvPr>
            <p:ph type="sldNum" sz="quarter" idx="11"/>
          </p:nvPr>
        </p:nvSpPr>
        <p:spPr>
          <a:ln/>
        </p:spPr>
        <p:txBody>
          <a:bodyPr/>
          <a:lstStyle>
            <a:lvl1pPr>
              <a:defRPr/>
            </a:lvl1pPr>
          </a:lstStyle>
          <a:p>
            <a:fld id="{2228F832-A17F-4BBC-B2F7-3F043FE985C3}" type="slidenum">
              <a:rPr lang="en-US" altLang="en-US"/>
              <a:pPr/>
              <a:t>‹nr.›</a:t>
            </a:fld>
            <a:endParaRPr lang="en-US" altLang="en-US"/>
          </a:p>
        </p:txBody>
      </p:sp>
    </p:spTree>
    <p:extLst>
      <p:ext uri="{BB962C8B-B14F-4D97-AF65-F5344CB8AC3E}">
        <p14:creationId xmlns:p14="http://schemas.microsoft.com/office/powerpoint/2010/main" val="6718477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73533" y="790522"/>
            <a:ext cx="7992706" cy="652517"/>
          </a:xfrm>
        </p:spPr>
        <p:txBody>
          <a:bodyPr/>
          <a:lstStyle/>
          <a:p>
            <a:r>
              <a:rPr lang="en-US" smtClean="0"/>
              <a:t>Click to edit Master title style</a:t>
            </a:r>
            <a:endParaRPr lang="nl-NL"/>
          </a:p>
        </p:txBody>
      </p:sp>
      <p:sp>
        <p:nvSpPr>
          <p:cNvPr id="3" name="Text Placeholder 2"/>
          <p:cNvSpPr>
            <a:spLocks noGrp="1"/>
          </p:cNvSpPr>
          <p:nvPr>
            <p:ph type="body" sz="half" idx="1"/>
          </p:nvPr>
        </p:nvSpPr>
        <p:spPr>
          <a:xfrm>
            <a:off x="366032" y="1513542"/>
            <a:ext cx="3894344" cy="41851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
        <p:nvSpPr>
          <p:cNvPr id="4" name="Content Placeholder 3"/>
          <p:cNvSpPr>
            <a:spLocks noGrp="1"/>
          </p:cNvSpPr>
          <p:nvPr>
            <p:ph sz="half" idx="2"/>
          </p:nvPr>
        </p:nvSpPr>
        <p:spPr>
          <a:xfrm>
            <a:off x="4404389" y="1513542"/>
            <a:ext cx="3894344" cy="41851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nl-NL"/>
          </a:p>
        </p:txBody>
      </p:sp>
    </p:spTree>
    <p:extLst>
      <p:ext uri="{BB962C8B-B14F-4D97-AF65-F5344CB8AC3E}">
        <p14:creationId xmlns:p14="http://schemas.microsoft.com/office/powerpoint/2010/main" val="13899300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5"/>
          <p:cNvSpPr>
            <a:spLocks noGrp="1" noChangeArrowheads="1"/>
          </p:cNvSpPr>
          <p:nvPr>
            <p:ph type="ftr" sz="quarter" idx="10"/>
          </p:nvPr>
        </p:nvSpPr>
        <p:spPr>
          <a:ln/>
        </p:spPr>
        <p:txBody>
          <a:bodyPr/>
          <a:lstStyle>
            <a:lvl1pPr eaLnBrk="1" hangingPunct="1">
              <a:lnSpc>
                <a:spcPct val="100000"/>
              </a:lnSpc>
              <a:spcAft>
                <a:spcPct val="0"/>
              </a:spcAft>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5" name="Rectangle 6"/>
          <p:cNvSpPr>
            <a:spLocks noGrp="1" noChangeArrowheads="1"/>
          </p:cNvSpPr>
          <p:nvPr>
            <p:ph type="sldNum" sz="quarter" idx="11"/>
          </p:nvPr>
        </p:nvSpPr>
        <p:spPr>
          <a:ln/>
        </p:spPr>
        <p:txBody>
          <a:bodyPr/>
          <a:lstStyle>
            <a:lvl1pPr>
              <a:defRPr/>
            </a:lvl1pPr>
          </a:lstStyle>
          <a:p>
            <a:fld id="{653AE7A6-E735-4E1B-BBD1-DB76CDA3F7AC}" type="slidenum">
              <a:rPr lang="en-US" altLang="en-US"/>
              <a:pPr/>
              <a:t>‹nr.›</a:t>
            </a:fld>
            <a:endParaRPr lang="en-US" altLang="en-US"/>
          </a:p>
        </p:txBody>
      </p:sp>
    </p:spTree>
    <p:extLst>
      <p:ext uri="{BB962C8B-B14F-4D97-AF65-F5344CB8AC3E}">
        <p14:creationId xmlns:p14="http://schemas.microsoft.com/office/powerpoint/2010/main" val="324259785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82625" y="4164013"/>
            <a:ext cx="7345363" cy="1287462"/>
          </a:xfrm>
        </p:spPr>
        <p:txBody>
          <a:bodyPr/>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682625" y="2746375"/>
            <a:ext cx="7345363" cy="1417638"/>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5"/>
          <p:cNvSpPr>
            <a:spLocks noGrp="1" noChangeArrowheads="1"/>
          </p:cNvSpPr>
          <p:nvPr>
            <p:ph type="ftr" sz="quarter" idx="10"/>
          </p:nvPr>
        </p:nvSpPr>
        <p:spPr>
          <a:ln/>
        </p:spPr>
        <p:txBody>
          <a:bodyPr/>
          <a:lstStyle>
            <a:lvl1pPr>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5" name="Rectangle 6"/>
          <p:cNvSpPr>
            <a:spLocks noGrp="1" noChangeArrowheads="1"/>
          </p:cNvSpPr>
          <p:nvPr>
            <p:ph type="sldNum" sz="quarter" idx="11"/>
          </p:nvPr>
        </p:nvSpPr>
        <p:spPr>
          <a:ln/>
        </p:spPr>
        <p:txBody>
          <a:bodyPr/>
          <a:lstStyle>
            <a:lvl1pPr>
              <a:defRPr/>
            </a:lvl1pPr>
          </a:lstStyle>
          <a:p>
            <a:fld id="{66C4683A-E3D2-4C9E-A386-0FED22456177}" type="slidenum">
              <a:rPr lang="en-US" altLang="en-US"/>
              <a:pPr/>
              <a:t>‹nr.›</a:t>
            </a:fld>
            <a:endParaRPr lang="en-US" altLang="en-US"/>
          </a:p>
        </p:txBody>
      </p:sp>
    </p:spTree>
    <p:extLst>
      <p:ext uri="{BB962C8B-B14F-4D97-AF65-F5344CB8AC3E}">
        <p14:creationId xmlns:p14="http://schemas.microsoft.com/office/powerpoint/2010/main" val="364187983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790575" y="1584325"/>
            <a:ext cx="3452813" cy="4392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395788" y="1584325"/>
            <a:ext cx="3452812" cy="43926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5"/>
          <p:cNvSpPr>
            <a:spLocks noGrp="1" noChangeArrowheads="1"/>
          </p:cNvSpPr>
          <p:nvPr>
            <p:ph type="ftr" sz="quarter" idx="10"/>
          </p:nvPr>
        </p:nvSpPr>
        <p:spPr>
          <a:ln/>
        </p:spPr>
        <p:txBody>
          <a:bodyPr/>
          <a:lstStyle>
            <a:lvl1pPr>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6" name="Rectangle 6"/>
          <p:cNvSpPr>
            <a:spLocks noGrp="1" noChangeArrowheads="1"/>
          </p:cNvSpPr>
          <p:nvPr>
            <p:ph type="sldNum" sz="quarter" idx="11"/>
          </p:nvPr>
        </p:nvSpPr>
        <p:spPr>
          <a:ln/>
        </p:spPr>
        <p:txBody>
          <a:bodyPr/>
          <a:lstStyle>
            <a:lvl1pPr>
              <a:defRPr/>
            </a:lvl1pPr>
          </a:lstStyle>
          <a:p>
            <a:fld id="{B5B33450-C293-4FED-86E7-1F53A93D8B31}" type="slidenum">
              <a:rPr lang="en-US" altLang="en-US"/>
              <a:pPr/>
              <a:t>‹nr.›</a:t>
            </a:fld>
            <a:endParaRPr lang="en-US" altLang="en-US"/>
          </a:p>
        </p:txBody>
      </p:sp>
    </p:spTree>
    <p:extLst>
      <p:ext uri="{BB962C8B-B14F-4D97-AF65-F5344CB8AC3E}">
        <p14:creationId xmlns:p14="http://schemas.microsoft.com/office/powerpoint/2010/main" val="34777365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31800" y="258763"/>
            <a:ext cx="7777163" cy="1081087"/>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31800" y="1450975"/>
            <a:ext cx="3817938" cy="6048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31800" y="2055813"/>
            <a:ext cx="3817938" cy="37322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389438" y="1450975"/>
            <a:ext cx="3819525" cy="604838"/>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389438" y="2055813"/>
            <a:ext cx="3819525" cy="3732212"/>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5"/>
          <p:cNvSpPr>
            <a:spLocks noGrp="1" noChangeArrowheads="1"/>
          </p:cNvSpPr>
          <p:nvPr>
            <p:ph type="ftr" sz="quarter" idx="10"/>
          </p:nvPr>
        </p:nvSpPr>
        <p:spPr>
          <a:ln/>
        </p:spPr>
        <p:txBody>
          <a:bodyPr/>
          <a:lstStyle>
            <a:lvl1pPr>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8" name="Rectangle 6"/>
          <p:cNvSpPr>
            <a:spLocks noGrp="1" noChangeArrowheads="1"/>
          </p:cNvSpPr>
          <p:nvPr>
            <p:ph type="sldNum" sz="quarter" idx="11"/>
          </p:nvPr>
        </p:nvSpPr>
        <p:spPr>
          <a:ln/>
        </p:spPr>
        <p:txBody>
          <a:bodyPr/>
          <a:lstStyle>
            <a:lvl1pPr>
              <a:defRPr/>
            </a:lvl1pPr>
          </a:lstStyle>
          <a:p>
            <a:fld id="{1E148AC4-8B36-4B5F-8A5F-71CAB0634635}" type="slidenum">
              <a:rPr lang="en-US" altLang="en-US"/>
              <a:pPr/>
              <a:t>‹nr.›</a:t>
            </a:fld>
            <a:endParaRPr lang="en-US" altLang="en-US"/>
          </a:p>
        </p:txBody>
      </p:sp>
    </p:spTree>
    <p:extLst>
      <p:ext uri="{BB962C8B-B14F-4D97-AF65-F5344CB8AC3E}">
        <p14:creationId xmlns:p14="http://schemas.microsoft.com/office/powerpoint/2010/main" val="11188136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5"/>
          <p:cNvSpPr>
            <a:spLocks noGrp="1" noChangeArrowheads="1"/>
          </p:cNvSpPr>
          <p:nvPr>
            <p:ph type="ftr" sz="quarter" idx="10"/>
          </p:nvPr>
        </p:nvSpPr>
        <p:spPr>
          <a:ln/>
        </p:spPr>
        <p:txBody>
          <a:bodyPr/>
          <a:lstStyle>
            <a:lvl1pPr>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4" name="Rectangle 6"/>
          <p:cNvSpPr>
            <a:spLocks noGrp="1" noChangeArrowheads="1"/>
          </p:cNvSpPr>
          <p:nvPr>
            <p:ph type="sldNum" sz="quarter" idx="11"/>
          </p:nvPr>
        </p:nvSpPr>
        <p:spPr>
          <a:ln/>
        </p:spPr>
        <p:txBody>
          <a:bodyPr/>
          <a:lstStyle>
            <a:lvl1pPr>
              <a:defRPr/>
            </a:lvl1pPr>
          </a:lstStyle>
          <a:p>
            <a:fld id="{48D1E95E-9BFD-4F59-B472-7C1429ED81BF}" type="slidenum">
              <a:rPr lang="en-US" altLang="en-US"/>
              <a:pPr/>
              <a:t>‹nr.›</a:t>
            </a:fld>
            <a:endParaRPr lang="en-US" altLang="en-US"/>
          </a:p>
        </p:txBody>
      </p:sp>
    </p:spTree>
    <p:extLst>
      <p:ext uri="{BB962C8B-B14F-4D97-AF65-F5344CB8AC3E}">
        <p14:creationId xmlns:p14="http://schemas.microsoft.com/office/powerpoint/2010/main" val="148395573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5"/>
          <p:cNvSpPr>
            <a:spLocks noGrp="1" noChangeArrowheads="1"/>
          </p:cNvSpPr>
          <p:nvPr>
            <p:ph type="ftr" sz="quarter" idx="10"/>
          </p:nvPr>
        </p:nvSpPr>
        <p:spPr>
          <a:ln/>
        </p:spPr>
        <p:txBody>
          <a:bodyPr/>
          <a:lstStyle>
            <a:lvl1pPr>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3" name="Rectangle 6"/>
          <p:cNvSpPr>
            <a:spLocks noGrp="1" noChangeArrowheads="1"/>
          </p:cNvSpPr>
          <p:nvPr>
            <p:ph type="sldNum" sz="quarter" idx="11"/>
          </p:nvPr>
        </p:nvSpPr>
        <p:spPr>
          <a:ln/>
        </p:spPr>
        <p:txBody>
          <a:bodyPr/>
          <a:lstStyle>
            <a:lvl1pPr>
              <a:defRPr/>
            </a:lvl1pPr>
          </a:lstStyle>
          <a:p>
            <a:fld id="{F186825A-FB8A-4A4D-BB0A-7EEB3E180947}" type="slidenum">
              <a:rPr lang="en-US" altLang="en-US"/>
              <a:pPr/>
              <a:t>‹nr.›</a:t>
            </a:fld>
            <a:endParaRPr lang="en-US" altLang="en-US"/>
          </a:p>
        </p:txBody>
      </p:sp>
    </p:spTree>
    <p:extLst>
      <p:ext uri="{BB962C8B-B14F-4D97-AF65-F5344CB8AC3E}">
        <p14:creationId xmlns:p14="http://schemas.microsoft.com/office/powerpoint/2010/main" val="304119599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31800" y="258763"/>
            <a:ext cx="2843213" cy="1096962"/>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378200" y="258763"/>
            <a:ext cx="4830763" cy="552926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31800" y="1355725"/>
            <a:ext cx="2843213" cy="44323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6" name="Rectangle 6"/>
          <p:cNvSpPr>
            <a:spLocks noGrp="1" noChangeArrowheads="1"/>
          </p:cNvSpPr>
          <p:nvPr>
            <p:ph type="sldNum" sz="quarter" idx="11"/>
          </p:nvPr>
        </p:nvSpPr>
        <p:spPr>
          <a:ln/>
        </p:spPr>
        <p:txBody>
          <a:bodyPr/>
          <a:lstStyle>
            <a:lvl1pPr>
              <a:defRPr/>
            </a:lvl1pPr>
          </a:lstStyle>
          <a:p>
            <a:fld id="{02D1F5A6-8295-4001-8F93-551560744170}" type="slidenum">
              <a:rPr lang="en-US" altLang="en-US"/>
              <a:pPr/>
              <a:t>‹nr.›</a:t>
            </a:fld>
            <a:endParaRPr lang="en-US" altLang="en-US"/>
          </a:p>
        </p:txBody>
      </p:sp>
    </p:spTree>
    <p:extLst>
      <p:ext uri="{BB962C8B-B14F-4D97-AF65-F5344CB8AC3E}">
        <p14:creationId xmlns:p14="http://schemas.microsoft.com/office/powerpoint/2010/main" val="12093336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93863" y="4535488"/>
            <a:ext cx="5184775" cy="536575"/>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693863" y="579438"/>
            <a:ext cx="5184775" cy="3887787"/>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693863" y="5072063"/>
            <a:ext cx="5184775" cy="76041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5"/>
          <p:cNvSpPr>
            <a:spLocks noGrp="1" noChangeArrowheads="1"/>
          </p:cNvSpPr>
          <p:nvPr>
            <p:ph type="ftr" sz="quarter" idx="10"/>
          </p:nvPr>
        </p:nvSpPr>
        <p:spPr>
          <a:ln/>
        </p:spPr>
        <p:txBody>
          <a:bodyPr/>
          <a:lstStyle>
            <a:lvl1pPr>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6" name="Rectangle 6"/>
          <p:cNvSpPr>
            <a:spLocks noGrp="1" noChangeArrowheads="1"/>
          </p:cNvSpPr>
          <p:nvPr>
            <p:ph type="sldNum" sz="quarter" idx="11"/>
          </p:nvPr>
        </p:nvSpPr>
        <p:spPr>
          <a:ln/>
        </p:spPr>
        <p:txBody>
          <a:bodyPr/>
          <a:lstStyle>
            <a:lvl1pPr>
              <a:defRPr/>
            </a:lvl1pPr>
          </a:lstStyle>
          <a:p>
            <a:fld id="{395B0FA4-2D6A-4990-8897-7FE8EAEA9B92}" type="slidenum">
              <a:rPr lang="en-US" altLang="en-US"/>
              <a:pPr/>
              <a:t>‹nr.›</a:t>
            </a:fld>
            <a:endParaRPr lang="en-US" altLang="en-US"/>
          </a:p>
        </p:txBody>
      </p:sp>
    </p:spTree>
    <p:extLst>
      <p:ext uri="{BB962C8B-B14F-4D97-AF65-F5344CB8AC3E}">
        <p14:creationId xmlns:p14="http://schemas.microsoft.com/office/powerpoint/2010/main" val="35064053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1.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Picture 8" descr="mumc_powerpoint_01a"/>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0"/>
            <a:ext cx="8640763" cy="6480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7" name="Rectangle 2"/>
          <p:cNvSpPr>
            <a:spLocks noGrp="1" noChangeArrowheads="1"/>
          </p:cNvSpPr>
          <p:nvPr>
            <p:ph type="title"/>
          </p:nvPr>
        </p:nvSpPr>
        <p:spPr bwMode="auto">
          <a:xfrm>
            <a:off x="684213" y="323850"/>
            <a:ext cx="7164387" cy="1152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0000" tIns="216000" rIns="0" bIns="0" numCol="1" anchor="t" anchorCtr="0" compatLnSpc="1">
            <a:prstTxWarp prst="textNoShape">
              <a:avLst/>
            </a:prstTxWarp>
          </a:bodyPr>
          <a:lstStyle/>
          <a:p>
            <a:pPr lvl="0"/>
            <a:r>
              <a:rPr lang="en-US" altLang="en-US" smtClean="0"/>
              <a:t>Click to edit Master title style</a:t>
            </a:r>
          </a:p>
        </p:txBody>
      </p:sp>
      <p:sp>
        <p:nvSpPr>
          <p:cNvPr id="1028" name="Rectangle 3"/>
          <p:cNvSpPr>
            <a:spLocks noGrp="1" noChangeArrowheads="1"/>
          </p:cNvSpPr>
          <p:nvPr>
            <p:ph type="body" idx="1"/>
          </p:nvPr>
        </p:nvSpPr>
        <p:spPr bwMode="auto">
          <a:xfrm>
            <a:off x="790575" y="1584325"/>
            <a:ext cx="7058025" cy="4392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t" anchorCtr="0" compatLnSpc="1">
            <a:prstTxWarp prst="textNoShape">
              <a:avLst/>
            </a:prstTxWarp>
          </a:bodyPr>
          <a:lstStyle/>
          <a:p>
            <a:pPr lvl="0"/>
            <a:r>
              <a:rPr lang="en-US" altLang="en-US" smtClean="0"/>
              <a:t>Click to edit Master text styles</a:t>
            </a:r>
          </a:p>
          <a:p>
            <a:pPr lvl="1"/>
            <a:r>
              <a:rPr lang="en-US" altLang="en-US" smtClean="0"/>
              <a:t>Second level</a:t>
            </a:r>
          </a:p>
          <a:p>
            <a:pPr lvl="2"/>
            <a:r>
              <a:rPr lang="en-US" altLang="en-US" smtClean="0"/>
              <a:t>Third level</a:t>
            </a:r>
          </a:p>
          <a:p>
            <a:pPr lvl="3"/>
            <a:r>
              <a:rPr lang="en-US" altLang="en-US" smtClean="0"/>
              <a:t>Fourth level</a:t>
            </a:r>
          </a:p>
          <a:p>
            <a:pPr lvl="4"/>
            <a:r>
              <a:rPr lang="en-US" altLang="en-US" smtClean="0"/>
              <a:t>Fifth level</a:t>
            </a:r>
          </a:p>
        </p:txBody>
      </p:sp>
      <p:sp>
        <p:nvSpPr>
          <p:cNvPr id="1029" name="Rectangle 5"/>
          <p:cNvSpPr>
            <a:spLocks noGrp="1" noChangeArrowheads="1"/>
          </p:cNvSpPr>
          <p:nvPr>
            <p:ph type="ftr" sz="quarter" idx="3"/>
          </p:nvPr>
        </p:nvSpPr>
        <p:spPr bwMode="auto">
          <a:xfrm>
            <a:off x="790575" y="0"/>
            <a:ext cx="6589713"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72000" rIns="0" bIns="0" numCol="1" anchor="t" anchorCtr="0" compatLnSpc="1">
            <a:prstTxWarp prst="textNoShape">
              <a:avLst/>
            </a:prstTxWarp>
          </a:bodyPr>
          <a:lstStyle>
            <a:lvl1pPr defTabSz="863600" eaLnBrk="1" hangingPunct="1">
              <a:lnSpc>
                <a:spcPct val="100000"/>
              </a:lnSpc>
              <a:spcAft>
                <a:spcPct val="0"/>
              </a:spcAft>
              <a:defRPr sz="1200">
                <a:solidFill>
                  <a:schemeClr val="bg1"/>
                </a:solidFill>
                <a:latin typeface="Arial" charset="0"/>
              </a:defRPr>
            </a:lvl1pPr>
          </a:lstStyle>
          <a:p>
            <a:r>
              <a:rPr lang="en-US" altLang="en-US" dirty="0" smtClean="0"/>
              <a:t>MEDICIS-</a:t>
            </a:r>
            <a:r>
              <a:rPr lang="en-US" altLang="en-US" dirty="0" err="1" smtClean="0"/>
              <a:t>Promed</a:t>
            </a:r>
            <a:r>
              <a:rPr lang="en-US" altLang="en-US" dirty="0" smtClean="0"/>
              <a:t> Summer School | Bram Ramaekers | June 7th 2017</a:t>
            </a:r>
          </a:p>
        </p:txBody>
      </p:sp>
      <p:sp>
        <p:nvSpPr>
          <p:cNvPr id="1030" name="Rectangle 6"/>
          <p:cNvSpPr>
            <a:spLocks noGrp="1" noChangeArrowheads="1"/>
          </p:cNvSpPr>
          <p:nvPr>
            <p:ph type="sldNum" sz="quarter" idx="4"/>
          </p:nvPr>
        </p:nvSpPr>
        <p:spPr bwMode="auto">
          <a:xfrm>
            <a:off x="7453313" y="0"/>
            <a:ext cx="395287" cy="3238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72000" rIns="0" bIns="0" numCol="1" anchor="t" anchorCtr="0" compatLnSpc="1">
            <a:prstTxWarp prst="textNoShape">
              <a:avLst/>
            </a:prstTxWarp>
          </a:bodyPr>
          <a:lstStyle>
            <a:lvl1pPr algn="r" defTabSz="863600">
              <a:defRPr sz="1200">
                <a:solidFill>
                  <a:schemeClr val="bg1"/>
                </a:solidFill>
              </a:defRPr>
            </a:lvl1pPr>
          </a:lstStyle>
          <a:p>
            <a:fld id="{4364740C-2E2C-4DE7-A2C4-EF1AD4512E20}" type="slidenum">
              <a:rPr lang="en-US" altLang="en-US"/>
              <a:pPr/>
              <a:t>‹nr.›</a:t>
            </a:fld>
            <a:endParaRPr lang="en-US" altLang="en-US"/>
          </a:p>
        </p:txBody>
      </p:sp>
    </p:spTree>
  </p:cSld>
  <p:clrMap bg1="lt1" tx1="dk1" bg2="lt2" tx2="dk2" accent1="accent1" accent2="accent2" accent3="accent3" accent4="accent4" accent5="accent5" accent6="accent6" hlink="hlink" folHlink="folHlink"/>
  <p:sldLayoutIdLst>
    <p:sldLayoutId id="2147483755" r:id="rId1"/>
    <p:sldLayoutId id="2147483744" r:id="rId2"/>
    <p:sldLayoutId id="2147483745" r:id="rId3"/>
    <p:sldLayoutId id="2147483746" r:id="rId4"/>
    <p:sldLayoutId id="2147483747" r:id="rId5"/>
    <p:sldLayoutId id="2147483748" r:id="rId6"/>
    <p:sldLayoutId id="2147483749" r:id="rId7"/>
    <p:sldLayoutId id="2147483750" r:id="rId8"/>
    <p:sldLayoutId id="2147483751" r:id="rId9"/>
    <p:sldLayoutId id="2147483752" r:id="rId10"/>
    <p:sldLayoutId id="2147483753" r:id="rId11"/>
    <p:sldLayoutId id="2147483754" r:id="rId12"/>
    <p:sldLayoutId id="2147483756" r:id="rId13"/>
  </p:sldLayoutIdLst>
  <p:timing>
    <p:tnLst>
      <p:par>
        <p:cTn id="1" dur="indefinite" restart="never" nodeType="tmRoot"/>
      </p:par>
    </p:tnLst>
  </p:timing>
  <p:hf hdr="0" dt="0"/>
  <p:txStyles>
    <p:titleStyle>
      <a:lvl1pPr algn="l" defTabSz="863600" rtl="0" eaLnBrk="0" fontAlgn="base" hangingPunct="0">
        <a:lnSpc>
          <a:spcPct val="90000"/>
        </a:lnSpc>
        <a:spcBef>
          <a:spcPct val="0"/>
        </a:spcBef>
        <a:spcAft>
          <a:spcPct val="0"/>
        </a:spcAft>
        <a:defRPr sz="2800" b="1">
          <a:solidFill>
            <a:schemeClr val="tx1"/>
          </a:solidFill>
          <a:latin typeface="+mj-lt"/>
          <a:ea typeface="+mj-ea"/>
          <a:cs typeface="+mj-cs"/>
        </a:defRPr>
      </a:lvl1pPr>
      <a:lvl2pPr algn="l" defTabSz="863600" rtl="0" eaLnBrk="0" fontAlgn="base" hangingPunct="0">
        <a:lnSpc>
          <a:spcPct val="90000"/>
        </a:lnSpc>
        <a:spcBef>
          <a:spcPct val="0"/>
        </a:spcBef>
        <a:spcAft>
          <a:spcPct val="0"/>
        </a:spcAft>
        <a:defRPr sz="2800" b="1">
          <a:solidFill>
            <a:schemeClr val="tx1"/>
          </a:solidFill>
          <a:latin typeface="Arial" charset="0"/>
        </a:defRPr>
      </a:lvl2pPr>
      <a:lvl3pPr algn="l" defTabSz="863600" rtl="0" eaLnBrk="0" fontAlgn="base" hangingPunct="0">
        <a:lnSpc>
          <a:spcPct val="90000"/>
        </a:lnSpc>
        <a:spcBef>
          <a:spcPct val="0"/>
        </a:spcBef>
        <a:spcAft>
          <a:spcPct val="0"/>
        </a:spcAft>
        <a:defRPr sz="2800" b="1">
          <a:solidFill>
            <a:schemeClr val="tx1"/>
          </a:solidFill>
          <a:latin typeface="Arial" charset="0"/>
        </a:defRPr>
      </a:lvl3pPr>
      <a:lvl4pPr algn="l" defTabSz="863600" rtl="0" eaLnBrk="0" fontAlgn="base" hangingPunct="0">
        <a:lnSpc>
          <a:spcPct val="90000"/>
        </a:lnSpc>
        <a:spcBef>
          <a:spcPct val="0"/>
        </a:spcBef>
        <a:spcAft>
          <a:spcPct val="0"/>
        </a:spcAft>
        <a:defRPr sz="2800" b="1">
          <a:solidFill>
            <a:schemeClr val="tx1"/>
          </a:solidFill>
          <a:latin typeface="Arial" charset="0"/>
        </a:defRPr>
      </a:lvl4pPr>
      <a:lvl5pPr algn="l" defTabSz="863600" rtl="0" eaLnBrk="0" fontAlgn="base" hangingPunct="0">
        <a:lnSpc>
          <a:spcPct val="90000"/>
        </a:lnSpc>
        <a:spcBef>
          <a:spcPct val="0"/>
        </a:spcBef>
        <a:spcAft>
          <a:spcPct val="0"/>
        </a:spcAft>
        <a:defRPr sz="2800" b="1">
          <a:solidFill>
            <a:schemeClr val="tx1"/>
          </a:solidFill>
          <a:latin typeface="Arial" charset="0"/>
        </a:defRPr>
      </a:lvl5pPr>
      <a:lvl6pPr marL="457200" algn="l" defTabSz="863600" rtl="0" fontAlgn="base">
        <a:lnSpc>
          <a:spcPct val="90000"/>
        </a:lnSpc>
        <a:spcBef>
          <a:spcPct val="0"/>
        </a:spcBef>
        <a:spcAft>
          <a:spcPct val="0"/>
        </a:spcAft>
        <a:defRPr sz="2800" b="1">
          <a:solidFill>
            <a:schemeClr val="tx1"/>
          </a:solidFill>
          <a:latin typeface="Arial" charset="0"/>
        </a:defRPr>
      </a:lvl6pPr>
      <a:lvl7pPr marL="914400" algn="l" defTabSz="863600" rtl="0" fontAlgn="base">
        <a:lnSpc>
          <a:spcPct val="90000"/>
        </a:lnSpc>
        <a:spcBef>
          <a:spcPct val="0"/>
        </a:spcBef>
        <a:spcAft>
          <a:spcPct val="0"/>
        </a:spcAft>
        <a:defRPr sz="2800" b="1">
          <a:solidFill>
            <a:schemeClr val="tx1"/>
          </a:solidFill>
          <a:latin typeface="Arial" charset="0"/>
        </a:defRPr>
      </a:lvl7pPr>
      <a:lvl8pPr marL="1371600" algn="l" defTabSz="863600" rtl="0" fontAlgn="base">
        <a:lnSpc>
          <a:spcPct val="90000"/>
        </a:lnSpc>
        <a:spcBef>
          <a:spcPct val="0"/>
        </a:spcBef>
        <a:spcAft>
          <a:spcPct val="0"/>
        </a:spcAft>
        <a:defRPr sz="2800" b="1">
          <a:solidFill>
            <a:schemeClr val="tx1"/>
          </a:solidFill>
          <a:latin typeface="Arial" charset="0"/>
        </a:defRPr>
      </a:lvl8pPr>
      <a:lvl9pPr marL="1828800" algn="l" defTabSz="863600" rtl="0" fontAlgn="base">
        <a:lnSpc>
          <a:spcPct val="90000"/>
        </a:lnSpc>
        <a:spcBef>
          <a:spcPct val="0"/>
        </a:spcBef>
        <a:spcAft>
          <a:spcPct val="0"/>
        </a:spcAft>
        <a:defRPr sz="2800" b="1">
          <a:solidFill>
            <a:schemeClr val="tx1"/>
          </a:solidFill>
          <a:latin typeface="Arial" charset="0"/>
        </a:defRPr>
      </a:lvl9pPr>
    </p:titleStyle>
    <p:bodyStyle>
      <a:lvl1pPr algn="l" defTabSz="863600" rtl="0" eaLnBrk="0" fontAlgn="base" hangingPunct="0">
        <a:lnSpc>
          <a:spcPct val="95000"/>
        </a:lnSpc>
        <a:spcBef>
          <a:spcPct val="0"/>
        </a:spcBef>
        <a:spcAft>
          <a:spcPct val="40000"/>
        </a:spcAft>
        <a:defRPr sz="2200">
          <a:solidFill>
            <a:schemeClr val="tx1"/>
          </a:solidFill>
          <a:latin typeface="+mn-lt"/>
          <a:ea typeface="+mn-ea"/>
          <a:cs typeface="+mn-cs"/>
        </a:defRPr>
      </a:lvl1pPr>
      <a:lvl2pPr marL="227013" indent="-225425" algn="l" defTabSz="863600" rtl="0" eaLnBrk="0" fontAlgn="base" hangingPunct="0">
        <a:lnSpc>
          <a:spcPct val="95000"/>
        </a:lnSpc>
        <a:spcBef>
          <a:spcPct val="0"/>
        </a:spcBef>
        <a:spcAft>
          <a:spcPct val="40000"/>
        </a:spcAft>
        <a:buChar char="•"/>
        <a:defRPr sz="2200">
          <a:solidFill>
            <a:schemeClr val="tx1"/>
          </a:solidFill>
          <a:latin typeface="+mn-lt"/>
        </a:defRPr>
      </a:lvl2pPr>
      <a:lvl3pPr marL="498475" indent="-269875" algn="l" defTabSz="863600" rtl="0" eaLnBrk="0" fontAlgn="base" hangingPunct="0">
        <a:lnSpc>
          <a:spcPct val="95000"/>
        </a:lnSpc>
        <a:spcBef>
          <a:spcPct val="0"/>
        </a:spcBef>
        <a:spcAft>
          <a:spcPct val="40000"/>
        </a:spcAft>
        <a:buFont typeface="Arial" panose="020B0604020202020204" pitchFamily="34" charset="0"/>
        <a:buChar char="–"/>
        <a:defRPr sz="2000">
          <a:solidFill>
            <a:schemeClr val="tx1"/>
          </a:solidFill>
          <a:latin typeface="+mn-lt"/>
        </a:defRPr>
      </a:lvl3pPr>
      <a:lvl4pPr marL="754063" indent="-254000" algn="l" defTabSz="863600" rtl="0" eaLnBrk="0" fontAlgn="base" hangingPunct="0">
        <a:lnSpc>
          <a:spcPct val="95000"/>
        </a:lnSpc>
        <a:spcBef>
          <a:spcPct val="0"/>
        </a:spcBef>
        <a:spcAft>
          <a:spcPct val="40000"/>
        </a:spcAft>
        <a:buChar char="–"/>
        <a:defRPr>
          <a:solidFill>
            <a:schemeClr val="tx1"/>
          </a:solidFill>
          <a:latin typeface="+mn-lt"/>
        </a:defRPr>
      </a:lvl4pPr>
      <a:lvl5pPr marL="1035050" indent="-279400" algn="l" defTabSz="863600" rtl="0" eaLnBrk="0" fontAlgn="base" hangingPunct="0">
        <a:lnSpc>
          <a:spcPct val="95000"/>
        </a:lnSpc>
        <a:spcBef>
          <a:spcPct val="0"/>
        </a:spcBef>
        <a:spcAft>
          <a:spcPct val="40000"/>
        </a:spcAft>
        <a:buFont typeface="Arial" panose="020B0604020202020204" pitchFamily="34" charset="0"/>
        <a:buChar char="–"/>
        <a:defRPr sz="1600">
          <a:solidFill>
            <a:schemeClr val="tx1"/>
          </a:solidFill>
          <a:latin typeface="+mn-lt"/>
        </a:defRPr>
      </a:lvl5pPr>
      <a:lvl6pPr marL="1492250" indent="-279400" algn="l" defTabSz="863600" rtl="0" fontAlgn="base">
        <a:lnSpc>
          <a:spcPct val="95000"/>
        </a:lnSpc>
        <a:spcBef>
          <a:spcPct val="0"/>
        </a:spcBef>
        <a:spcAft>
          <a:spcPct val="40000"/>
        </a:spcAft>
        <a:buFont typeface="Arial" charset="0"/>
        <a:buChar char="–"/>
        <a:defRPr sz="2200">
          <a:solidFill>
            <a:schemeClr val="tx1"/>
          </a:solidFill>
          <a:latin typeface="+mn-lt"/>
        </a:defRPr>
      </a:lvl6pPr>
      <a:lvl7pPr marL="1949450" indent="-279400" algn="l" defTabSz="863600" rtl="0" fontAlgn="base">
        <a:lnSpc>
          <a:spcPct val="95000"/>
        </a:lnSpc>
        <a:spcBef>
          <a:spcPct val="0"/>
        </a:spcBef>
        <a:spcAft>
          <a:spcPct val="40000"/>
        </a:spcAft>
        <a:buFont typeface="Arial" charset="0"/>
        <a:buChar char="–"/>
        <a:defRPr sz="2200">
          <a:solidFill>
            <a:schemeClr val="tx1"/>
          </a:solidFill>
          <a:latin typeface="+mn-lt"/>
        </a:defRPr>
      </a:lvl7pPr>
      <a:lvl8pPr marL="2406650" indent="-279400" algn="l" defTabSz="863600" rtl="0" fontAlgn="base">
        <a:lnSpc>
          <a:spcPct val="95000"/>
        </a:lnSpc>
        <a:spcBef>
          <a:spcPct val="0"/>
        </a:spcBef>
        <a:spcAft>
          <a:spcPct val="40000"/>
        </a:spcAft>
        <a:buFont typeface="Arial" charset="0"/>
        <a:buChar char="–"/>
        <a:defRPr sz="2200">
          <a:solidFill>
            <a:schemeClr val="tx1"/>
          </a:solidFill>
          <a:latin typeface="+mn-lt"/>
        </a:defRPr>
      </a:lvl8pPr>
      <a:lvl9pPr marL="2863850" indent="-279400" algn="l" defTabSz="863600" rtl="0" fontAlgn="base">
        <a:lnSpc>
          <a:spcPct val="95000"/>
        </a:lnSpc>
        <a:spcBef>
          <a:spcPct val="0"/>
        </a:spcBef>
        <a:spcAft>
          <a:spcPct val="40000"/>
        </a:spcAft>
        <a:buFont typeface="Arial" charset="0"/>
        <a:buChar char="–"/>
        <a:defRPr sz="22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image" Target="../media/image9.emf"/></Relationships>
</file>

<file path=ppt/slides/_rels/slide24.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6.emf"/><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18.emf"/></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7.xml"/><Relationship Id="rId1" Type="http://schemas.openxmlformats.org/officeDocument/2006/relationships/slideLayout" Target="../slideLayouts/slideLayout6.xml"/><Relationship Id="rId4" Type="http://schemas.openxmlformats.org/officeDocument/2006/relationships/image" Target="../media/image21.emf"/></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4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26.emf"/></Relationships>
</file>

<file path=ppt/slides/_rels/slide48.xml.rels><?xml version="1.0" encoding="UTF-8" standalone="yes"?>
<Relationships xmlns="http://schemas.openxmlformats.org/package/2006/relationships"><Relationship Id="rId3" Type="http://schemas.openxmlformats.org/officeDocument/2006/relationships/image" Target="../media/image26.emf"/><Relationship Id="rId2" Type="http://schemas.openxmlformats.org/officeDocument/2006/relationships/notesSlide" Target="../notesSlides/notesSlide21.xml"/><Relationship Id="rId1" Type="http://schemas.openxmlformats.org/officeDocument/2006/relationships/slideLayout" Target="../slideLayouts/slideLayout2.xml"/><Relationship Id="rId4" Type="http://schemas.openxmlformats.org/officeDocument/2006/relationships/image" Target="../media/image27.emf"/></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28.emf"/><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hyperlink" Target="mailto:bram.ramaekers@mumc.n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ctrTitle"/>
          </p:nvPr>
        </p:nvSpPr>
        <p:spPr/>
        <p:txBody>
          <a:bodyPr/>
          <a:lstStyle/>
          <a:p>
            <a:r>
              <a:rPr lang="en-US" altLang="en-US" sz="2400" dirty="0" smtClean="0"/>
              <a:t>Introduction </a:t>
            </a:r>
            <a:r>
              <a:rPr lang="en-US" altLang="en-US" sz="2400" dirty="0"/>
              <a:t>to health economic </a:t>
            </a:r>
            <a:r>
              <a:rPr lang="en-US" altLang="en-US" sz="2400" dirty="0" smtClean="0"/>
              <a:t>evaluation: </a:t>
            </a:r>
            <a:br>
              <a:rPr lang="en-US" altLang="en-US" sz="2400" dirty="0" smtClean="0"/>
            </a:br>
            <a:r>
              <a:rPr lang="en-US" altLang="en-US" sz="1800" dirty="0" smtClean="0"/>
              <a:t>The </a:t>
            </a:r>
            <a:r>
              <a:rPr lang="en-US" altLang="en-US" sz="1800" dirty="0"/>
              <a:t>case of proton therapy in head and neck cancer </a:t>
            </a:r>
            <a:br>
              <a:rPr lang="en-US" altLang="en-US" sz="1800" dirty="0"/>
            </a:br>
            <a:r>
              <a:rPr lang="en-US" altLang="en-US" sz="2400" dirty="0" smtClean="0"/>
              <a:t/>
            </a:r>
            <a:br>
              <a:rPr lang="en-US" altLang="en-US" sz="2400" dirty="0" smtClean="0"/>
            </a:br>
            <a:endParaRPr lang="en-US" altLang="nl-NL" b="0" dirty="0"/>
          </a:p>
        </p:txBody>
      </p:sp>
      <p:sp>
        <p:nvSpPr>
          <p:cNvPr id="6147" name="Rectangle 3"/>
          <p:cNvSpPr>
            <a:spLocks noGrp="1" noChangeArrowheads="1"/>
          </p:cNvSpPr>
          <p:nvPr>
            <p:ph type="subTitle" idx="1"/>
          </p:nvPr>
        </p:nvSpPr>
        <p:spPr/>
        <p:txBody>
          <a:bodyPr/>
          <a:lstStyle/>
          <a:p>
            <a:r>
              <a:rPr lang="en-US" altLang="nl-NL" dirty="0" smtClean="0"/>
              <a:t>Bram Ramaekers, PhD</a:t>
            </a:r>
          </a:p>
          <a:p>
            <a:endParaRPr lang="en-US" altLang="nl-NL" sz="800" dirty="0" smtClean="0"/>
          </a:p>
          <a:p>
            <a:r>
              <a:rPr lang="en-US" altLang="nl-NL" sz="1200" dirty="0" smtClean="0"/>
              <a:t>Department </a:t>
            </a:r>
            <a:r>
              <a:rPr lang="en-US" altLang="nl-NL" sz="1200" dirty="0"/>
              <a:t>of Clinical Epidemiology &amp; </a:t>
            </a:r>
            <a:r>
              <a:rPr lang="en-US" altLang="nl-NL" sz="1200" dirty="0" smtClean="0"/>
              <a:t>Medical </a:t>
            </a:r>
            <a:r>
              <a:rPr lang="en-US" altLang="nl-NL" sz="1200" dirty="0"/>
              <a:t>Technology Assessment</a:t>
            </a:r>
          </a:p>
          <a:p>
            <a:r>
              <a:rPr lang="en-US" altLang="nl-NL" sz="1200" dirty="0" smtClean="0"/>
              <a:t>bram.ramaekers@mumc.nl</a:t>
            </a:r>
            <a:endParaRPr lang="en-US" altLang="nl-NL" sz="1200" dirty="0"/>
          </a:p>
          <a:p>
            <a:endParaRPr lang="en-US" altLang="nl-NL" dirty="0"/>
          </a:p>
        </p:txBody>
      </p:sp>
      <p:pic>
        <p:nvPicPr>
          <p:cNvPr id="6148" name="Picture 4" descr="mumc_powerpoint_beeld_02"/>
          <p:cNvPicPr>
            <a:picLocks noChangeAspect="1" noChangeArrowheads="1"/>
          </p:cNvPicPr>
          <p:nvPr/>
        </p:nvPicPr>
        <p:blipFill>
          <a:blip r:embed="rId3" cstate="print">
            <a:extLst>
              <a:ext uri="{28A0092B-C50C-407E-A947-70E740481C1C}">
                <a14:useLocalDpi xmlns:a14="http://schemas.microsoft.com/office/drawing/2010/main" val="0"/>
              </a:ext>
            </a:extLst>
          </a:blip>
          <a:srcRect r="2115"/>
          <a:stretch>
            <a:fillRect/>
          </a:stretch>
        </p:blipFill>
        <p:spPr bwMode="auto">
          <a:xfrm>
            <a:off x="790575" y="2411413"/>
            <a:ext cx="3600450" cy="2446337"/>
          </a:xfrm>
          <a:prstGeom prst="rect">
            <a:avLst/>
          </a:prstGeom>
          <a:noFill/>
          <a:extLst>
            <a:ext uri="{909E8E84-426E-40DD-AFC4-6F175D3DCCD1}">
              <a14:hiddenFill xmlns:a14="http://schemas.microsoft.com/office/drawing/2010/main">
                <a:solidFill>
                  <a:srgbClr val="FFFFFF"/>
                </a:solidFill>
              </a14:hiddenFill>
            </a:ext>
          </a:extLst>
        </p:spPr>
      </p:pic>
      <p:sp>
        <p:nvSpPr>
          <p:cNvPr id="6" name="Footer Placeholder 3"/>
          <p:cNvSpPr>
            <a:spLocks noGrp="1"/>
          </p:cNvSpPr>
          <p:nvPr>
            <p:ph type="ftr" sz="quarter" idx="10"/>
          </p:nvPr>
        </p:nvSpPr>
        <p:spPr>
          <a:xfrm>
            <a:off x="790575" y="0"/>
            <a:ext cx="6589713" cy="323850"/>
          </a:xfrm>
        </p:spPr>
        <p:txBody>
          <a:bodyPr/>
          <a:lstStyle/>
          <a:p>
            <a:r>
              <a:rPr lang="en-US" altLang="en-US" dirty="0" smtClean="0"/>
              <a:t>MEDICIS-</a:t>
            </a:r>
            <a:r>
              <a:rPr lang="en-US" altLang="en-US" dirty="0" err="1" smtClean="0"/>
              <a:t>Promed</a:t>
            </a:r>
            <a:r>
              <a:rPr lang="en-US" altLang="en-US" dirty="0" smtClean="0"/>
              <a:t> Summer School | June 7th 2017</a:t>
            </a:r>
          </a:p>
        </p:txBody>
      </p:sp>
    </p:spTree>
    <p:extLst>
      <p:ext uri="{BB962C8B-B14F-4D97-AF65-F5344CB8AC3E}">
        <p14:creationId xmlns:p14="http://schemas.microsoft.com/office/powerpoint/2010/main" val="255153831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Economic</a:t>
            </a:r>
            <a:r>
              <a:rPr lang="nl-NL" dirty="0" smtClean="0"/>
              <a:t> </a:t>
            </a:r>
            <a:r>
              <a:rPr lang="nl-NL" dirty="0" err="1" smtClean="0"/>
              <a:t>evaluation</a:t>
            </a:r>
            <a:endParaRPr lang="nl-NL" dirty="0"/>
          </a:p>
        </p:txBody>
      </p:sp>
      <p:sp>
        <p:nvSpPr>
          <p:cNvPr id="3" name="Content Placeholder 2"/>
          <p:cNvSpPr>
            <a:spLocks noGrp="1"/>
          </p:cNvSpPr>
          <p:nvPr>
            <p:ph idx="1"/>
          </p:nvPr>
        </p:nvSpPr>
        <p:spPr/>
        <p:txBody>
          <a:bodyPr/>
          <a:lstStyle/>
          <a:p>
            <a:r>
              <a:rPr lang="en-US" sz="2400" dirty="0" smtClean="0"/>
              <a:t>‘The comparative analysis of alternative courses of action in terms of both their costs and their effects’. </a:t>
            </a:r>
          </a:p>
          <a:p>
            <a:r>
              <a:rPr lang="en-US" sz="1800" dirty="0" smtClean="0"/>
              <a:t>(Drummond et al., 1996)</a:t>
            </a:r>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10</a:t>
            </a:fld>
            <a:endParaRPr lang="en-US" altLang="en-US"/>
          </a:p>
        </p:txBody>
      </p:sp>
      <p:sp>
        <p:nvSpPr>
          <p:cNvPr id="6" name="Oval Callout 5"/>
          <p:cNvSpPr/>
          <p:nvPr/>
        </p:nvSpPr>
        <p:spPr bwMode="auto">
          <a:xfrm>
            <a:off x="3635872" y="3312095"/>
            <a:ext cx="3744416" cy="2304256"/>
          </a:xfrm>
          <a:prstGeom prst="wedgeEllipseCallout">
            <a:avLst>
              <a:gd name="adj1" fmla="val -50694"/>
              <a:gd name="adj2" fmla="val -86784"/>
            </a:avLst>
          </a:prstGeom>
          <a:ln>
            <a:headEnd type="none" w="med" len="med"/>
            <a:tailEnd type="none" w="med" len="med"/>
          </a:ln>
          <a:extLst/>
        </p:spPr>
        <p:style>
          <a:lnRef idx="2">
            <a:schemeClr val="accent1"/>
          </a:lnRef>
          <a:fillRef idx="1">
            <a:schemeClr val="lt1"/>
          </a:fillRef>
          <a:effectRef idx="0">
            <a:schemeClr val="accent1"/>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ctr" defTabSz="863600" rtl="0" eaLnBrk="1" fontAlgn="base" latinLnBrk="0" hangingPunct="1">
              <a:lnSpc>
                <a:spcPct val="100000"/>
              </a:lnSpc>
              <a:spcBef>
                <a:spcPct val="0"/>
              </a:spcBef>
              <a:spcAft>
                <a:spcPct val="0"/>
              </a:spcAft>
              <a:buClrTx/>
              <a:buSzTx/>
              <a:buFontTx/>
              <a:buNone/>
              <a:tabLst/>
            </a:pPr>
            <a:r>
              <a:rPr kumimoji="0" lang="nl-NL" sz="2400" i="0" u="none" strike="noStrike" normalizeH="0" baseline="0" dirty="0" smtClean="0">
                <a:ln w="0"/>
                <a:solidFill>
                  <a:schemeClr val="tx1"/>
                </a:solidFill>
                <a:effectLst>
                  <a:outerShdw blurRad="38100" dist="19050" dir="2700000" algn="tl" rotWithShape="0">
                    <a:schemeClr val="dk1">
                      <a:alpha val="40000"/>
                    </a:schemeClr>
                  </a:outerShdw>
                </a:effectLst>
                <a:latin typeface="Arial" charset="0"/>
              </a:rPr>
              <a:t>Value </a:t>
            </a:r>
            <a:r>
              <a:rPr kumimoji="0" lang="nl-NL" sz="2400" i="0" u="none" strike="noStrike" normalizeH="0" baseline="0" dirty="0" err="1" smtClean="0">
                <a:ln w="0"/>
                <a:solidFill>
                  <a:schemeClr val="tx1"/>
                </a:solidFill>
                <a:effectLst>
                  <a:outerShdw blurRad="38100" dist="19050" dir="2700000" algn="tl" rotWithShape="0">
                    <a:schemeClr val="dk1">
                      <a:alpha val="40000"/>
                    </a:schemeClr>
                  </a:outerShdw>
                </a:effectLst>
                <a:latin typeface="Arial" charset="0"/>
              </a:rPr>
              <a:t>for</a:t>
            </a:r>
            <a:r>
              <a:rPr kumimoji="0" lang="nl-NL" sz="2400" i="0" u="none" strike="noStrike" normalizeH="0" baseline="0" dirty="0" smtClean="0">
                <a:ln w="0"/>
                <a:solidFill>
                  <a:schemeClr val="tx1"/>
                </a:solidFill>
                <a:effectLst>
                  <a:outerShdw blurRad="38100" dist="19050" dir="2700000" algn="tl" rotWithShape="0">
                    <a:schemeClr val="dk1">
                      <a:alpha val="40000"/>
                    </a:schemeClr>
                  </a:outerShdw>
                </a:effectLst>
                <a:latin typeface="Arial" charset="0"/>
              </a:rPr>
              <a:t> money</a:t>
            </a:r>
            <a:endParaRPr kumimoji="0" lang="nl-NL" sz="1700" i="0" u="none" strike="noStrike" normalizeH="0" baseline="0" dirty="0" smtClean="0">
              <a:ln w="0"/>
              <a:solidFill>
                <a:schemeClr val="tx1"/>
              </a:solidFill>
              <a:effectLst>
                <a:outerShdw blurRad="38100" dist="19050" dir="2700000" algn="tl" rotWithShape="0">
                  <a:schemeClr val="dk1">
                    <a:alpha val="40000"/>
                  </a:schemeClr>
                </a:outerShdw>
              </a:effectLst>
              <a:latin typeface="Arial" charset="0"/>
            </a:endParaRPr>
          </a:p>
        </p:txBody>
      </p:sp>
      <p:pic>
        <p:nvPicPr>
          <p:cNvPr id="7" name="Picture 6"/>
          <p:cNvPicPr>
            <a:picLocks noChangeAspect="1"/>
          </p:cNvPicPr>
          <p:nvPr/>
        </p:nvPicPr>
        <p:blipFill rotWithShape="1">
          <a:blip r:embed="rId2"/>
          <a:srcRect t="21122" r="-349"/>
          <a:stretch/>
        </p:blipFill>
        <p:spPr>
          <a:xfrm>
            <a:off x="4608413" y="4139913"/>
            <a:ext cx="2160240" cy="1476438"/>
          </a:xfrm>
          <a:prstGeom prst="rect">
            <a:avLst/>
          </a:prstGeom>
        </p:spPr>
      </p:pic>
    </p:spTree>
    <p:extLst>
      <p:ext uri="{BB962C8B-B14F-4D97-AF65-F5344CB8AC3E}">
        <p14:creationId xmlns:p14="http://schemas.microsoft.com/office/powerpoint/2010/main" val="2525570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Characteristics</a:t>
            </a:r>
            <a:r>
              <a:rPr lang="nl-NL" dirty="0" smtClean="0"/>
              <a:t> of health care </a:t>
            </a:r>
            <a:r>
              <a:rPr lang="nl-NL" dirty="0" err="1" smtClean="0"/>
              <a:t>evaluations</a:t>
            </a:r>
            <a:endParaRPr lang="nl-NL"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1512696545"/>
              </p:ext>
            </p:extLst>
          </p:nvPr>
        </p:nvGraphicFramePr>
        <p:xfrm>
          <a:off x="790575" y="2032723"/>
          <a:ext cx="7058024" cy="3495817"/>
        </p:xfrm>
        <a:graphic>
          <a:graphicData uri="http://schemas.openxmlformats.org/drawingml/2006/table">
            <a:tbl>
              <a:tblPr>
                <a:tableStyleId>{5C22544A-7EE6-4342-B048-85BDC9FD1C3A}</a:tableStyleId>
              </a:tblPr>
              <a:tblGrid>
                <a:gridCol w="1637436"/>
                <a:gridCol w="1957169"/>
                <a:gridCol w="1505719"/>
                <a:gridCol w="1957700"/>
              </a:tblGrid>
              <a:tr h="1223695">
                <a:tc>
                  <a:txBody>
                    <a:bodyPr/>
                    <a:lstStyle/>
                    <a:p>
                      <a:pPr algn="ctr">
                        <a:spcAft>
                          <a:spcPts val="0"/>
                        </a:spcAft>
                      </a:pPr>
                      <a:r>
                        <a:rPr lang="nl-NL" sz="1800" b="1" dirty="0">
                          <a:effectLst/>
                        </a:rPr>
                        <a:t> </a:t>
                      </a:r>
                      <a:endParaRPr lang="nl-NL" sz="1000" b="1"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nl-NL" sz="2000" b="1" dirty="0">
                          <a:effectLst/>
                        </a:rPr>
                        <a:t> </a:t>
                      </a:r>
                      <a:endParaRPr lang="nl-NL" sz="1000" b="1" dirty="0">
                        <a:effectLst/>
                      </a:endParaRPr>
                    </a:p>
                    <a:p>
                      <a:pPr algn="l">
                        <a:spcAft>
                          <a:spcPts val="0"/>
                        </a:spcAft>
                      </a:pPr>
                      <a:r>
                        <a:rPr lang="en-GB" sz="2000" b="1" dirty="0" smtClean="0">
                          <a:effectLst/>
                        </a:rPr>
                        <a:t>Examines </a:t>
                      </a:r>
                      <a:endParaRPr lang="nl-NL" sz="1000" b="1" dirty="0" smtClean="0">
                        <a:effectLst/>
                      </a:endParaRPr>
                    </a:p>
                    <a:p>
                      <a:pPr algn="l">
                        <a:spcAft>
                          <a:spcPts val="0"/>
                        </a:spcAft>
                      </a:pPr>
                      <a:r>
                        <a:rPr lang="en-GB" sz="2000" b="1" dirty="0" smtClean="0">
                          <a:effectLst/>
                        </a:rPr>
                        <a:t>only </a:t>
                      </a:r>
                      <a:r>
                        <a:rPr lang="en-GB" sz="2000" b="1" dirty="0">
                          <a:effectLst/>
                        </a:rPr>
                        <a:t>consequences</a:t>
                      </a:r>
                      <a:endParaRPr lang="nl-NL" sz="1000" b="1"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en-GB" sz="2000" b="1" dirty="0">
                          <a:effectLst/>
                        </a:rPr>
                        <a:t> </a:t>
                      </a:r>
                      <a:endParaRPr lang="nl-NL" sz="1000" b="1" dirty="0">
                        <a:effectLst/>
                      </a:endParaRPr>
                    </a:p>
                    <a:p>
                      <a:pPr algn="l">
                        <a:spcAft>
                          <a:spcPts val="0"/>
                        </a:spcAft>
                      </a:pPr>
                      <a:r>
                        <a:rPr lang="en-GB" sz="2000" b="1" dirty="0" smtClean="0">
                          <a:effectLst/>
                        </a:rPr>
                        <a:t>Examines </a:t>
                      </a:r>
                      <a:r>
                        <a:rPr lang="en-GB" sz="2000" b="1" dirty="0">
                          <a:effectLst/>
                        </a:rPr>
                        <a:t>only </a:t>
                      </a:r>
                      <a:endParaRPr lang="nl-NL" sz="1000" b="1" dirty="0">
                        <a:effectLst/>
                      </a:endParaRPr>
                    </a:p>
                    <a:p>
                      <a:pPr algn="l">
                        <a:spcAft>
                          <a:spcPts val="0"/>
                        </a:spcAft>
                      </a:pPr>
                      <a:r>
                        <a:rPr lang="en-GB" sz="2000" b="1" dirty="0">
                          <a:effectLst/>
                        </a:rPr>
                        <a:t>costs</a:t>
                      </a:r>
                      <a:endParaRPr lang="nl-NL" sz="1000" b="1"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spcAft>
                          <a:spcPts val="0"/>
                        </a:spcAft>
                      </a:pPr>
                      <a:r>
                        <a:rPr lang="en-GB" sz="2000" b="1" dirty="0">
                          <a:effectLst/>
                        </a:rPr>
                        <a:t> </a:t>
                      </a:r>
                      <a:endParaRPr lang="nl-NL" sz="1000" b="1" dirty="0">
                        <a:effectLst/>
                      </a:endParaRPr>
                    </a:p>
                    <a:p>
                      <a:pPr algn="l">
                        <a:spcAft>
                          <a:spcPts val="0"/>
                        </a:spcAft>
                      </a:pPr>
                      <a:r>
                        <a:rPr lang="en-GB" sz="2000" b="1" dirty="0" smtClean="0">
                          <a:effectLst/>
                        </a:rPr>
                        <a:t>Examines </a:t>
                      </a:r>
                      <a:r>
                        <a:rPr lang="en-GB" sz="2000" b="1" dirty="0">
                          <a:effectLst/>
                        </a:rPr>
                        <a:t>both effects and costs</a:t>
                      </a:r>
                      <a:endParaRPr lang="nl-NL" sz="1000" b="1"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36061">
                <a:tc>
                  <a:txBody>
                    <a:bodyPr/>
                    <a:lstStyle/>
                    <a:p>
                      <a:pPr algn="l">
                        <a:spcAft>
                          <a:spcPts val="0"/>
                        </a:spcAft>
                      </a:pPr>
                      <a:r>
                        <a:rPr lang="en-GB" sz="2000" b="1" dirty="0">
                          <a:effectLst/>
                        </a:rPr>
                        <a:t> </a:t>
                      </a:r>
                      <a:endParaRPr lang="nl-NL" sz="1000" b="1" dirty="0">
                        <a:effectLst/>
                      </a:endParaRPr>
                    </a:p>
                    <a:p>
                      <a:pPr algn="l">
                        <a:spcAft>
                          <a:spcPts val="0"/>
                        </a:spcAft>
                      </a:pPr>
                      <a:r>
                        <a:rPr lang="en-GB" sz="2000" b="1" dirty="0" smtClean="0">
                          <a:effectLst/>
                        </a:rPr>
                        <a:t>No </a:t>
                      </a:r>
                      <a:r>
                        <a:rPr lang="en-GB" sz="2000" b="1" dirty="0">
                          <a:effectLst/>
                        </a:rPr>
                        <a:t>comparison</a:t>
                      </a:r>
                      <a:endParaRPr lang="nl-NL" sz="1000" b="1"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 </a:t>
                      </a:r>
                      <a:endParaRPr lang="nl-NL" sz="1000" dirty="0">
                        <a:effectLst/>
                      </a:endParaRPr>
                    </a:p>
                    <a:p>
                      <a:pPr algn="ctr">
                        <a:spcAft>
                          <a:spcPts val="0"/>
                        </a:spcAft>
                      </a:pPr>
                      <a:r>
                        <a:rPr lang="en-GB" sz="1800" dirty="0" smtClean="0">
                          <a:effectLst/>
                        </a:rPr>
                        <a:t>Outcome </a:t>
                      </a:r>
                      <a:r>
                        <a:rPr lang="en-GB" sz="1800" dirty="0">
                          <a:effectLst/>
                        </a:rPr>
                        <a:t>description</a:t>
                      </a:r>
                      <a:endParaRPr lang="nl-NL" sz="1000"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 </a:t>
                      </a:r>
                      <a:endParaRPr lang="nl-NL" sz="1000" dirty="0">
                        <a:effectLst/>
                      </a:endParaRPr>
                    </a:p>
                    <a:p>
                      <a:pPr algn="ctr">
                        <a:spcAft>
                          <a:spcPts val="0"/>
                        </a:spcAft>
                      </a:pPr>
                      <a:r>
                        <a:rPr lang="en-GB" sz="1800" dirty="0" smtClean="0">
                          <a:effectLst/>
                        </a:rPr>
                        <a:t>Cost </a:t>
                      </a:r>
                      <a:r>
                        <a:rPr lang="en-GB" sz="1800" dirty="0">
                          <a:effectLst/>
                        </a:rPr>
                        <a:t>description</a:t>
                      </a:r>
                      <a:endParaRPr lang="nl-NL" sz="1000"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 </a:t>
                      </a:r>
                      <a:endParaRPr lang="nl-NL" sz="1000" dirty="0">
                        <a:effectLst/>
                      </a:endParaRPr>
                    </a:p>
                    <a:p>
                      <a:pPr algn="ctr">
                        <a:spcAft>
                          <a:spcPts val="0"/>
                        </a:spcAft>
                      </a:pPr>
                      <a:r>
                        <a:rPr lang="en-GB" sz="1800" dirty="0" smtClean="0">
                          <a:effectLst/>
                        </a:rPr>
                        <a:t>Cost-outcome </a:t>
                      </a:r>
                      <a:r>
                        <a:rPr lang="en-GB" sz="1800" dirty="0">
                          <a:effectLst/>
                        </a:rPr>
                        <a:t>description</a:t>
                      </a:r>
                      <a:endParaRPr lang="nl-NL" sz="1000"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36061">
                <a:tc>
                  <a:txBody>
                    <a:bodyPr/>
                    <a:lstStyle/>
                    <a:p>
                      <a:pPr algn="l">
                        <a:spcAft>
                          <a:spcPts val="0"/>
                        </a:spcAft>
                      </a:pPr>
                      <a:r>
                        <a:rPr lang="en-GB" sz="2000" b="1" dirty="0">
                          <a:effectLst/>
                        </a:rPr>
                        <a:t> </a:t>
                      </a:r>
                      <a:endParaRPr lang="nl-NL" sz="1000" b="1" dirty="0">
                        <a:effectLst/>
                      </a:endParaRPr>
                    </a:p>
                    <a:p>
                      <a:pPr algn="l">
                        <a:spcAft>
                          <a:spcPts val="0"/>
                        </a:spcAft>
                      </a:pPr>
                      <a:r>
                        <a:rPr lang="en-GB" sz="2000" b="1" dirty="0" smtClean="0">
                          <a:effectLst/>
                        </a:rPr>
                        <a:t>Comparison</a:t>
                      </a:r>
                      <a:endParaRPr lang="nl-NL" sz="1000" b="1"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 </a:t>
                      </a:r>
                      <a:endParaRPr lang="nl-NL" sz="1000" dirty="0">
                        <a:effectLst/>
                      </a:endParaRPr>
                    </a:p>
                    <a:p>
                      <a:pPr algn="ctr">
                        <a:spcAft>
                          <a:spcPts val="0"/>
                        </a:spcAft>
                      </a:pPr>
                      <a:r>
                        <a:rPr lang="en-GB" sz="1800" dirty="0" smtClean="0">
                          <a:effectLst/>
                        </a:rPr>
                        <a:t>Efficacy </a:t>
                      </a:r>
                      <a:r>
                        <a:rPr lang="en-GB" sz="1800" dirty="0">
                          <a:effectLst/>
                        </a:rPr>
                        <a:t>or effectiveness evaluation</a:t>
                      </a:r>
                      <a:endParaRPr lang="nl-NL" sz="1000"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 </a:t>
                      </a:r>
                      <a:endParaRPr lang="nl-NL" sz="1000" dirty="0">
                        <a:effectLst/>
                      </a:endParaRPr>
                    </a:p>
                    <a:p>
                      <a:pPr algn="ctr">
                        <a:spcAft>
                          <a:spcPts val="0"/>
                        </a:spcAft>
                      </a:pPr>
                      <a:r>
                        <a:rPr lang="en-GB" sz="1800" dirty="0" smtClean="0">
                          <a:effectLst/>
                        </a:rPr>
                        <a:t>Cost </a:t>
                      </a:r>
                      <a:r>
                        <a:rPr lang="en-GB" sz="1800" dirty="0">
                          <a:effectLst/>
                        </a:rPr>
                        <a:t>analysis</a:t>
                      </a:r>
                      <a:endParaRPr lang="nl-NL" sz="1000"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Aft>
                          <a:spcPts val="0"/>
                        </a:spcAft>
                      </a:pPr>
                      <a:r>
                        <a:rPr lang="en-GB" sz="1800" dirty="0">
                          <a:effectLst/>
                        </a:rPr>
                        <a:t> </a:t>
                      </a:r>
                      <a:endParaRPr lang="nl-NL" sz="1000" dirty="0">
                        <a:effectLst/>
                      </a:endParaRPr>
                    </a:p>
                    <a:p>
                      <a:pPr algn="ctr">
                        <a:spcAft>
                          <a:spcPts val="0"/>
                        </a:spcAft>
                      </a:pPr>
                      <a:r>
                        <a:rPr lang="en-GB" sz="1800" dirty="0" smtClean="0">
                          <a:effectLst/>
                        </a:rPr>
                        <a:t>Full </a:t>
                      </a:r>
                      <a:r>
                        <a:rPr lang="en-GB" sz="1800" dirty="0">
                          <a:effectLst/>
                        </a:rPr>
                        <a:t>economic evaluation</a:t>
                      </a:r>
                      <a:endParaRPr lang="nl-NL" sz="1000" dirty="0">
                        <a:effectLst/>
                        <a:latin typeface="Courier"/>
                        <a:ea typeface="Times New Roman" panose="02020603050405020304" pitchFamily="18" charset="0"/>
                        <a:cs typeface="Times New Roman" panose="02020603050405020304" pitchFamily="18" charset="0"/>
                      </a:endParaRPr>
                    </a:p>
                  </a:txBody>
                  <a:tcPr marL="57361" marR="57361"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11</a:t>
            </a:fld>
            <a:endParaRPr lang="en-US" altLang="en-US"/>
          </a:p>
        </p:txBody>
      </p:sp>
      <p:sp>
        <p:nvSpPr>
          <p:cNvPr id="7" name="Rectangle 1"/>
          <p:cNvSpPr>
            <a:spLocks noChangeArrowheads="1"/>
          </p:cNvSpPr>
          <p:nvPr/>
        </p:nvSpPr>
        <p:spPr bwMode="auto">
          <a:xfrm>
            <a:off x="790575" y="2032000"/>
            <a:ext cx="8640763"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nl-NL"/>
          </a:p>
        </p:txBody>
      </p:sp>
      <p:sp>
        <p:nvSpPr>
          <p:cNvPr id="9" name="Oval 5"/>
          <p:cNvSpPr>
            <a:spLocks noChangeArrowheads="1"/>
          </p:cNvSpPr>
          <p:nvPr/>
        </p:nvSpPr>
        <p:spPr bwMode="auto">
          <a:xfrm>
            <a:off x="5867399" y="4221739"/>
            <a:ext cx="1981200" cy="1600200"/>
          </a:xfrm>
          <a:prstGeom prst="ellipse">
            <a:avLst/>
          </a:prstGeom>
          <a:noFill/>
          <a:ln>
            <a:headEnd/>
            <a:tailEnd/>
          </a:ln>
        </p:spPr>
        <p:style>
          <a:lnRef idx="2">
            <a:schemeClr val="accent1"/>
          </a:lnRef>
          <a:fillRef idx="1">
            <a:schemeClr val="lt1"/>
          </a:fillRef>
          <a:effectRef idx="0">
            <a:schemeClr val="accent1"/>
          </a:effectRef>
          <a:fontRef idx="minor">
            <a:schemeClr val="dk1"/>
          </a:fontRef>
        </p:style>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endParaRPr lang="nl-NL" altLang="en-US"/>
          </a:p>
        </p:txBody>
      </p:sp>
      <p:sp>
        <p:nvSpPr>
          <p:cNvPr id="10" name="Text Box 4"/>
          <p:cNvSpPr txBox="1">
            <a:spLocks noChangeArrowheads="1"/>
          </p:cNvSpPr>
          <p:nvPr/>
        </p:nvSpPr>
        <p:spPr bwMode="auto">
          <a:xfrm>
            <a:off x="2088133" y="6019800"/>
            <a:ext cx="644626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smtClean="0">
                <a:latin typeface="Tahoma" panose="020B0604030504040204" pitchFamily="34" charset="0"/>
              </a:rPr>
              <a:t>Drummond M et al. Methods for the Economic Evaluation of Health Care </a:t>
            </a:r>
            <a:r>
              <a:rPr lang="en-US" altLang="en-US" sz="1200" dirty="0" err="1" smtClean="0">
                <a:latin typeface="Tahoma" panose="020B0604030504040204" pitchFamily="34" charset="0"/>
              </a:rPr>
              <a:t>Programmes</a:t>
            </a:r>
            <a:r>
              <a:rPr lang="en-US" altLang="en-US" sz="1200" dirty="0" smtClean="0">
                <a:latin typeface="Tahoma" panose="020B0604030504040204" pitchFamily="34" charset="0"/>
              </a:rPr>
              <a:t> (Fourth Edition). Oxford 2015</a:t>
            </a:r>
            <a:endParaRPr lang="nl-NL" altLang="en-US" sz="1200" dirty="0">
              <a:latin typeface="Tahoma" panose="020B0604030504040204" pitchFamily="34" charset="0"/>
            </a:endParaRPr>
          </a:p>
        </p:txBody>
      </p:sp>
    </p:spTree>
    <p:extLst>
      <p:ext uri="{BB962C8B-B14F-4D97-AF65-F5344CB8AC3E}">
        <p14:creationId xmlns:p14="http://schemas.microsoft.com/office/powerpoint/2010/main" val="11270651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Types of </a:t>
            </a:r>
            <a:r>
              <a:rPr lang="nl-NL" dirty="0" err="1" smtClean="0"/>
              <a:t>economic</a:t>
            </a:r>
            <a:r>
              <a:rPr lang="nl-NL" dirty="0" smtClean="0"/>
              <a:t> </a:t>
            </a:r>
            <a:r>
              <a:rPr lang="nl-NL" dirty="0" err="1" smtClean="0"/>
              <a:t>evaluation</a:t>
            </a:r>
            <a:endParaRPr lang="nl-NL" dirty="0"/>
          </a:p>
        </p:txBody>
      </p:sp>
      <p:graphicFrame>
        <p:nvGraphicFramePr>
          <p:cNvPr id="8" name="Content Placeholder 7"/>
          <p:cNvGraphicFramePr>
            <a:graphicFrameLocks noGrp="1"/>
          </p:cNvGraphicFramePr>
          <p:nvPr>
            <p:ph idx="1"/>
            <p:extLst>
              <p:ext uri="{D42A27DB-BD31-4B8C-83A1-F6EECF244321}">
                <p14:modId xmlns:p14="http://schemas.microsoft.com/office/powerpoint/2010/main" val="1768589143"/>
              </p:ext>
            </p:extLst>
          </p:nvPr>
        </p:nvGraphicFramePr>
        <p:xfrm>
          <a:off x="684214" y="1584325"/>
          <a:ext cx="7164387" cy="4392612"/>
        </p:xfrm>
        <a:graphic>
          <a:graphicData uri="http://schemas.openxmlformats.org/drawingml/2006/table">
            <a:tbl>
              <a:tblPr>
                <a:tableStyleId>{5C22544A-7EE6-4342-B048-85BDC9FD1C3A}</a:tableStyleId>
              </a:tblPr>
              <a:tblGrid>
                <a:gridCol w="2388129"/>
                <a:gridCol w="1392054"/>
                <a:gridCol w="3384204"/>
              </a:tblGrid>
              <a:tr h="645825">
                <a:tc>
                  <a:txBody>
                    <a:bodyPr/>
                    <a:lstStyle/>
                    <a:p>
                      <a:pPr algn="l" rtl="0" fontAlgn="ctr"/>
                      <a:r>
                        <a:rPr lang="nl-NL" sz="2000" b="1" u="none" strike="noStrike" dirty="0">
                          <a:effectLst/>
                        </a:rPr>
                        <a:t>Types</a:t>
                      </a:r>
                      <a:endParaRPr lang="nl-NL" sz="2000" b="1" i="0" u="none" strike="noStrike" dirty="0">
                        <a:solidFill>
                          <a:srgbClr val="000000"/>
                        </a:solidFill>
                        <a:effectLst/>
                        <a:latin typeface="Arial" panose="020B0604020202020204" pitchFamily="34" charset="0"/>
                      </a:endParaRPr>
                    </a:p>
                  </a:txBody>
                  <a:tcPr marL="2513" marR="2513" marT="251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r>
                        <a:rPr lang="nl-NL" sz="2000" b="1" u="none" strike="noStrike" dirty="0">
                          <a:effectLst/>
                        </a:rPr>
                        <a:t>Evaluation of </a:t>
                      </a:r>
                      <a:r>
                        <a:rPr lang="nl-NL" sz="2000" b="1" u="none" strike="noStrike" dirty="0" err="1">
                          <a:effectLst/>
                        </a:rPr>
                        <a:t>costs</a:t>
                      </a:r>
                      <a:endParaRPr lang="nl-NL" sz="2000" b="1" i="0" u="none" strike="noStrike" dirty="0">
                        <a:solidFill>
                          <a:srgbClr val="000000"/>
                        </a:solidFill>
                        <a:effectLst/>
                        <a:latin typeface="Arial" panose="020B0604020202020204" pitchFamily="34" charset="0"/>
                      </a:endParaRPr>
                    </a:p>
                  </a:txBody>
                  <a:tcPr marL="2513" marR="2513" marT="251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r>
                        <a:rPr lang="nl-NL" sz="2000" b="1" u="none" strike="noStrike" dirty="0">
                          <a:effectLst/>
                        </a:rPr>
                        <a:t>Evaluation of </a:t>
                      </a:r>
                      <a:r>
                        <a:rPr lang="nl-NL" sz="2000" b="1" u="none" strike="noStrike" dirty="0" err="1">
                          <a:effectLst/>
                        </a:rPr>
                        <a:t>effectiveness</a:t>
                      </a:r>
                      <a:endParaRPr lang="nl-NL" sz="2000" b="1" i="0" u="none" strike="noStrike" dirty="0">
                        <a:solidFill>
                          <a:srgbClr val="000000"/>
                        </a:solidFill>
                        <a:effectLst/>
                        <a:latin typeface="Arial" panose="020B0604020202020204" pitchFamily="34" charset="0"/>
                      </a:endParaRPr>
                    </a:p>
                  </a:txBody>
                  <a:tcPr marL="2513" marR="2513" marT="2513"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248929">
                <a:tc>
                  <a:txBody>
                    <a:bodyPr/>
                    <a:lstStyle/>
                    <a:p>
                      <a:pPr algn="l" rtl="0" fontAlgn="ctr"/>
                      <a:r>
                        <a:rPr lang="nl-NL" sz="2000" u="none" strike="noStrike" dirty="0" err="1">
                          <a:effectLst/>
                        </a:rPr>
                        <a:t>Cost-minimalisation</a:t>
                      </a:r>
                      <a:endParaRPr lang="nl-NL" sz="2000" b="0" i="0" u="none" strike="noStrike" dirty="0">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r>
                        <a:rPr lang="nl-NL" sz="2000" u="none" strike="noStrike" dirty="0">
                          <a:effectLst/>
                        </a:rPr>
                        <a:t>Yes</a:t>
                      </a:r>
                      <a:endParaRPr lang="nl-NL" sz="2000" b="0" i="0" u="none" strike="noStrike" dirty="0">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r>
                        <a:rPr lang="en-US" sz="2000" u="none" strike="noStrike" dirty="0">
                          <a:effectLst/>
                        </a:rPr>
                        <a:t>No, equal effectiveness has already been demonstrated</a:t>
                      </a:r>
                      <a:endParaRPr lang="en-US" sz="2000" b="0" i="0" u="none" strike="noStrike" dirty="0">
                        <a:solidFill>
                          <a:srgbClr val="FF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171028">
                <a:tc>
                  <a:txBody>
                    <a:bodyPr/>
                    <a:lstStyle/>
                    <a:p>
                      <a:pPr algn="l" rtl="0" fontAlgn="ctr"/>
                      <a:r>
                        <a:rPr lang="nl-NL" sz="2000" u="none" strike="noStrike">
                          <a:effectLst/>
                        </a:rPr>
                        <a:t>Cost-effectiveness</a:t>
                      </a:r>
                      <a:endParaRPr lang="nl-NL" sz="2000" b="0" i="0" u="none" strike="noStrike">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r>
                        <a:rPr lang="nl-NL" sz="2000" u="none" strike="noStrike">
                          <a:effectLst/>
                        </a:rPr>
                        <a:t>Yes</a:t>
                      </a:r>
                      <a:endParaRPr lang="nl-NL" sz="2000" b="0" i="0" u="none" strike="noStrike">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r>
                        <a:rPr lang="en-US" sz="2000" u="none" strike="noStrike" dirty="0">
                          <a:effectLst/>
                        </a:rPr>
                        <a:t>Yes, clinical outcomes (recurrence, disease-free </a:t>
                      </a:r>
                      <a:r>
                        <a:rPr lang="en-US" sz="2000" u="none" strike="noStrike" dirty="0" smtClean="0">
                          <a:effectLst/>
                        </a:rPr>
                        <a:t>survival, </a:t>
                      </a:r>
                      <a:r>
                        <a:rPr lang="en-US" sz="2000" u="none" strike="noStrike" dirty="0" err="1" smtClean="0">
                          <a:effectLst/>
                        </a:rPr>
                        <a:t>etc</a:t>
                      </a:r>
                      <a:r>
                        <a:rPr lang="en-US" sz="2000" u="none" strike="noStrike" dirty="0">
                          <a:effectLst/>
                        </a:rPr>
                        <a:t>)</a:t>
                      </a:r>
                      <a:endParaRPr lang="en-US" sz="2000" b="0" i="0" u="none" strike="noStrike" dirty="0">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09091">
                <a:tc>
                  <a:txBody>
                    <a:bodyPr/>
                    <a:lstStyle/>
                    <a:p>
                      <a:pPr algn="l" rtl="0" fontAlgn="ctr"/>
                      <a:r>
                        <a:rPr lang="nl-NL" sz="2000" u="none" strike="noStrike" dirty="0" err="1">
                          <a:effectLst/>
                        </a:rPr>
                        <a:t>Cost-utility</a:t>
                      </a:r>
                      <a:endParaRPr lang="nl-NL" sz="2000" b="0" i="0" u="none" strike="noStrike" dirty="0">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rowSpan="2">
                  <a:txBody>
                    <a:bodyPr/>
                    <a:lstStyle/>
                    <a:p>
                      <a:pPr algn="l" rtl="0" fontAlgn="ctr"/>
                      <a:r>
                        <a:rPr lang="nl-NL" sz="2000" u="none" strike="noStrike">
                          <a:effectLst/>
                        </a:rPr>
                        <a:t>Yes</a:t>
                      </a:r>
                      <a:endParaRPr lang="nl-NL" sz="2000" b="0" i="0" u="none" strike="noStrike">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2">
                  <a:txBody>
                    <a:bodyPr/>
                    <a:lstStyle/>
                    <a:p>
                      <a:pPr algn="l" rtl="0" fontAlgn="ctr"/>
                      <a:r>
                        <a:rPr lang="en-US" sz="2000" u="none" strike="noStrike">
                          <a:effectLst/>
                        </a:rPr>
                        <a:t>Yes, Quality adjusted life-years:  QALY’s</a:t>
                      </a:r>
                      <a:endParaRPr lang="en-US" sz="2000" b="0" i="0" u="none" strike="noStrike">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69919">
                <a:tc>
                  <a:txBody>
                    <a:bodyPr/>
                    <a:lstStyle/>
                    <a:p>
                      <a:pPr algn="l" rtl="0" fontAlgn="ctr"/>
                      <a:r>
                        <a:rPr lang="nl-NL" sz="2000" i="1" u="none" strike="noStrike" dirty="0">
                          <a:effectLst/>
                        </a:rPr>
                        <a:t>(</a:t>
                      </a:r>
                      <a:r>
                        <a:rPr lang="nl-NL" sz="2000" i="1" u="none" strike="noStrike" dirty="0" err="1">
                          <a:effectLst/>
                        </a:rPr>
                        <a:t>cost-effectiveness</a:t>
                      </a:r>
                      <a:r>
                        <a:rPr lang="nl-NL" sz="2000" i="1" u="none" strike="noStrike" dirty="0">
                          <a:effectLst/>
                        </a:rPr>
                        <a:t>)</a:t>
                      </a:r>
                      <a:endParaRPr lang="nl-NL" sz="2000" b="0" i="1" u="none" strike="noStrike" dirty="0">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endParaRPr lang="nl-NL"/>
                    </a:p>
                  </a:txBody>
                  <a:tcPr/>
                </a:tc>
                <a:tc vMerge="1">
                  <a:txBody>
                    <a:bodyPr/>
                    <a:lstStyle/>
                    <a:p>
                      <a:endParaRPr lang="nl-NL"/>
                    </a:p>
                  </a:txBody>
                  <a:tcPr/>
                </a:tc>
              </a:tr>
              <a:tr h="547820">
                <a:tc>
                  <a:txBody>
                    <a:bodyPr/>
                    <a:lstStyle/>
                    <a:p>
                      <a:pPr algn="l" rtl="0" fontAlgn="ctr"/>
                      <a:r>
                        <a:rPr lang="nl-NL" sz="2000" u="none" strike="noStrike">
                          <a:effectLst/>
                        </a:rPr>
                        <a:t>Cost-benefit</a:t>
                      </a:r>
                      <a:endParaRPr lang="nl-NL" sz="2000" b="0" i="0" u="none" strike="noStrike">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r>
                        <a:rPr lang="nl-NL" sz="2000" u="none" strike="noStrike">
                          <a:effectLst/>
                        </a:rPr>
                        <a:t>Yes</a:t>
                      </a:r>
                      <a:endParaRPr lang="nl-NL" sz="2000" b="0" i="0" u="none" strike="noStrike">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rtl="0" fontAlgn="ctr"/>
                      <a:r>
                        <a:rPr lang="nl-NL" sz="2000" u="none" strike="noStrike" dirty="0">
                          <a:effectLst/>
                        </a:rPr>
                        <a:t>Yes, in </a:t>
                      </a:r>
                      <a:r>
                        <a:rPr lang="nl-NL" sz="2000" u="none" strike="noStrike" dirty="0" err="1">
                          <a:effectLst/>
                        </a:rPr>
                        <a:t>monetary</a:t>
                      </a:r>
                      <a:r>
                        <a:rPr lang="nl-NL" sz="2000" u="none" strike="noStrike" dirty="0">
                          <a:effectLst/>
                        </a:rPr>
                        <a:t> units</a:t>
                      </a:r>
                      <a:endParaRPr lang="nl-NL" sz="2000" b="0" i="0" u="none" strike="noStrike" dirty="0">
                        <a:solidFill>
                          <a:srgbClr val="000000"/>
                        </a:solidFill>
                        <a:effectLst/>
                        <a:latin typeface="Arial" panose="020B0604020202020204" pitchFamily="34" charset="0"/>
                      </a:endParaRPr>
                    </a:p>
                  </a:txBody>
                  <a:tcPr marL="2513" marR="2513" marT="2513"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12</a:t>
            </a:fld>
            <a:endParaRPr lang="en-US" altLang="en-US"/>
          </a:p>
        </p:txBody>
      </p:sp>
      <p:sp>
        <p:nvSpPr>
          <p:cNvPr id="10" name="Oval Callout 9"/>
          <p:cNvSpPr/>
          <p:nvPr/>
        </p:nvSpPr>
        <p:spPr bwMode="auto">
          <a:xfrm>
            <a:off x="6553213" y="3384103"/>
            <a:ext cx="1800200" cy="1152128"/>
          </a:xfrm>
          <a:prstGeom prst="wedgeEllipseCallout">
            <a:avLst>
              <a:gd name="adj1" fmla="val -55587"/>
              <a:gd name="adj2" fmla="val 7294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200" b="0" i="0" u="none" strike="noStrike" cap="none" normalizeH="0" baseline="0" dirty="0" smtClean="0">
              <a:ln>
                <a:noFill/>
              </a:ln>
              <a:solidFill>
                <a:schemeClr val="bg1"/>
              </a:solidFill>
              <a:effectLst/>
              <a:latin typeface="Arial" charset="0"/>
            </a:endParaRPr>
          </a:p>
          <a:p>
            <a:pPr marL="0" marR="0" indent="0" algn="ctr" defTabSz="863600" rtl="0" eaLnBrk="1" fontAlgn="base" latinLnBrk="0" hangingPunct="1">
              <a:lnSpc>
                <a:spcPct val="100000"/>
              </a:lnSpc>
              <a:spcBef>
                <a:spcPct val="0"/>
              </a:spcBef>
              <a:spcAft>
                <a:spcPct val="0"/>
              </a:spcAft>
              <a:buClrTx/>
              <a:buSzTx/>
              <a:buFontTx/>
              <a:buNone/>
              <a:tabLst/>
            </a:pPr>
            <a:r>
              <a:rPr kumimoji="0" lang="nl-NL" sz="1800" b="0" i="0" u="none" strike="noStrike" cap="none" normalizeH="0" baseline="0" dirty="0" smtClean="0">
                <a:ln>
                  <a:noFill/>
                </a:ln>
                <a:solidFill>
                  <a:schemeClr val="bg1"/>
                </a:solidFill>
                <a:effectLst/>
                <a:latin typeface="Arial" charset="0"/>
              </a:rPr>
              <a:t>EQ5D</a:t>
            </a:r>
          </a:p>
        </p:txBody>
      </p:sp>
      <p:sp>
        <p:nvSpPr>
          <p:cNvPr id="7" name="Text Box 4"/>
          <p:cNvSpPr txBox="1">
            <a:spLocks noChangeArrowheads="1"/>
          </p:cNvSpPr>
          <p:nvPr/>
        </p:nvSpPr>
        <p:spPr bwMode="auto">
          <a:xfrm>
            <a:off x="2088133" y="6019800"/>
            <a:ext cx="644626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smtClean="0">
                <a:latin typeface="Tahoma" panose="020B0604030504040204" pitchFamily="34" charset="0"/>
              </a:rPr>
              <a:t>Drummond M et al. Methods for the Economic Evaluation of Health Care </a:t>
            </a:r>
            <a:r>
              <a:rPr lang="en-US" altLang="en-US" sz="1200" dirty="0" err="1" smtClean="0">
                <a:latin typeface="Tahoma" panose="020B0604030504040204" pitchFamily="34" charset="0"/>
              </a:rPr>
              <a:t>Programmes</a:t>
            </a:r>
            <a:r>
              <a:rPr lang="en-US" altLang="en-US" sz="1200" dirty="0" smtClean="0">
                <a:latin typeface="Tahoma" panose="020B0604030504040204" pitchFamily="34" charset="0"/>
              </a:rPr>
              <a:t> (Fourth Edition). Oxford 2015</a:t>
            </a:r>
            <a:endParaRPr lang="nl-NL" altLang="en-US" sz="1200" dirty="0">
              <a:latin typeface="Tahoma" panose="020B0604030504040204" pitchFamily="34" charset="0"/>
            </a:endParaRPr>
          </a:p>
        </p:txBody>
      </p:sp>
    </p:spTree>
    <p:extLst>
      <p:ext uri="{BB962C8B-B14F-4D97-AF65-F5344CB8AC3E}">
        <p14:creationId xmlns:p14="http://schemas.microsoft.com/office/powerpoint/2010/main" val="802446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a:xfrm>
            <a:off x="504825" y="360363"/>
            <a:ext cx="7631113" cy="1079500"/>
          </a:xfrm>
        </p:spPr>
        <p:txBody>
          <a:bodyPr/>
          <a:lstStyle/>
          <a:p>
            <a:pPr eaLnBrk="1" hangingPunct="1"/>
            <a:r>
              <a:rPr lang="en-US" altLang="nl-NL" dirty="0" smtClean="0"/>
              <a:t>Valuating health effects</a:t>
            </a:r>
          </a:p>
        </p:txBody>
      </p:sp>
      <p:sp>
        <p:nvSpPr>
          <p:cNvPr id="930819" name="Text Box 3"/>
          <p:cNvSpPr txBox="1">
            <a:spLocks noChangeArrowheads="1"/>
          </p:cNvSpPr>
          <p:nvPr/>
        </p:nvSpPr>
        <p:spPr bwMode="auto">
          <a:xfrm>
            <a:off x="2808288" y="1674813"/>
            <a:ext cx="3024187" cy="381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6402" tIns="43201" rIns="86402" bIns="43201">
            <a:spAutoFit/>
          </a:bodyPr>
          <a:lstStyle/>
          <a:p>
            <a:pPr algn="ctr">
              <a:spcBef>
                <a:spcPct val="50000"/>
              </a:spcBef>
              <a:defRPr/>
            </a:pPr>
            <a:r>
              <a:rPr lang="en-US" sz="1900" dirty="0">
                <a:latin typeface="Tahoma" charset="0"/>
                <a:ea typeface="ＭＳ Ｐゴシック" charset="0"/>
              </a:rPr>
              <a:t>Measures of health effects</a:t>
            </a:r>
          </a:p>
        </p:txBody>
      </p:sp>
      <p:sp>
        <p:nvSpPr>
          <p:cNvPr id="930820" name="Text Box 4"/>
          <p:cNvSpPr txBox="1">
            <a:spLocks noChangeArrowheads="1"/>
          </p:cNvSpPr>
          <p:nvPr/>
        </p:nvSpPr>
        <p:spPr bwMode="auto">
          <a:xfrm>
            <a:off x="4608513" y="2324100"/>
            <a:ext cx="3744912" cy="379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6402" tIns="43201" rIns="86402" bIns="43201">
            <a:spAutoFit/>
          </a:bodyPr>
          <a:lstStyle/>
          <a:p>
            <a:pPr algn="ctr">
              <a:spcBef>
                <a:spcPct val="50000"/>
              </a:spcBef>
              <a:defRPr/>
            </a:pPr>
            <a:r>
              <a:rPr lang="en-US" sz="1900" dirty="0">
                <a:latin typeface="Tahoma" charset="0"/>
                <a:ea typeface="ＭＳ Ｐゴシック" charset="0"/>
              </a:rPr>
              <a:t>Final outcomes</a:t>
            </a:r>
          </a:p>
        </p:txBody>
      </p:sp>
      <p:sp>
        <p:nvSpPr>
          <p:cNvPr id="930821" name="Text Box 5"/>
          <p:cNvSpPr txBox="1">
            <a:spLocks noChangeArrowheads="1"/>
          </p:cNvSpPr>
          <p:nvPr/>
        </p:nvSpPr>
        <p:spPr bwMode="auto">
          <a:xfrm>
            <a:off x="1368425" y="2703513"/>
            <a:ext cx="1655763" cy="5492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6402" tIns="43201" rIns="86402" bIns="43201">
            <a:spAutoFit/>
          </a:bodyPr>
          <a:lstStyle/>
          <a:p>
            <a:pPr algn="ctr">
              <a:spcBef>
                <a:spcPct val="50000"/>
              </a:spcBef>
              <a:defRPr/>
            </a:pPr>
            <a:r>
              <a:rPr lang="en-US" sz="1200" dirty="0" err="1">
                <a:latin typeface="Tahoma" charset="0"/>
                <a:ea typeface="ＭＳ Ｐゴシック" charset="0"/>
              </a:rPr>
              <a:t>Glyceamic</a:t>
            </a:r>
            <a:r>
              <a:rPr lang="en-US" sz="1200" dirty="0">
                <a:latin typeface="Tahoma" charset="0"/>
                <a:ea typeface="ＭＳ Ｐゴシック" charset="0"/>
              </a:rPr>
              <a:t> control</a:t>
            </a:r>
          </a:p>
          <a:p>
            <a:pPr algn="ctr">
              <a:spcBef>
                <a:spcPct val="50000"/>
              </a:spcBef>
              <a:defRPr/>
            </a:pPr>
            <a:r>
              <a:rPr lang="en-US" sz="1200" dirty="0">
                <a:latin typeface="Tahoma" charset="0"/>
                <a:ea typeface="ＭＳ Ｐゴシック" charset="0"/>
              </a:rPr>
              <a:t>Cholesterol</a:t>
            </a:r>
          </a:p>
        </p:txBody>
      </p:sp>
      <p:sp>
        <p:nvSpPr>
          <p:cNvPr id="930825" name="Text Box 9"/>
          <p:cNvSpPr txBox="1">
            <a:spLocks noChangeArrowheads="1"/>
          </p:cNvSpPr>
          <p:nvPr/>
        </p:nvSpPr>
        <p:spPr bwMode="auto">
          <a:xfrm>
            <a:off x="647700" y="2324100"/>
            <a:ext cx="3455988" cy="3794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6402" tIns="43201" rIns="86402" bIns="43201">
            <a:spAutoFit/>
          </a:bodyPr>
          <a:lstStyle/>
          <a:p>
            <a:pPr algn="ctr">
              <a:spcBef>
                <a:spcPct val="50000"/>
              </a:spcBef>
              <a:defRPr/>
            </a:pPr>
            <a:r>
              <a:rPr lang="en-US" sz="1900" dirty="0">
                <a:latin typeface="Tahoma" charset="0"/>
                <a:ea typeface="ＭＳ Ｐゴシック" charset="0"/>
              </a:rPr>
              <a:t>Intermediate outcomes</a:t>
            </a:r>
          </a:p>
        </p:txBody>
      </p:sp>
      <p:sp>
        <p:nvSpPr>
          <p:cNvPr id="930828" name="Text Box 12"/>
          <p:cNvSpPr txBox="1">
            <a:spLocks noChangeArrowheads="1"/>
          </p:cNvSpPr>
          <p:nvPr/>
        </p:nvSpPr>
        <p:spPr bwMode="auto">
          <a:xfrm>
            <a:off x="6588125" y="4494213"/>
            <a:ext cx="15843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6402" tIns="43201" rIns="86402" bIns="43201">
            <a:spAutoFit/>
          </a:bodyPr>
          <a:lstStyle/>
          <a:p>
            <a:pPr algn="ctr">
              <a:spcBef>
                <a:spcPct val="50000"/>
              </a:spcBef>
              <a:defRPr/>
            </a:pPr>
            <a:r>
              <a:rPr lang="en-US" sz="1600" i="1" dirty="0">
                <a:latin typeface="Tahoma" charset="0"/>
                <a:ea typeface="ＭＳ Ｐゴシック" charset="0"/>
              </a:rPr>
              <a:t>Generic </a:t>
            </a:r>
          </a:p>
        </p:txBody>
      </p:sp>
      <p:cxnSp>
        <p:nvCxnSpPr>
          <p:cNvPr id="930829" name="AutoShape 13"/>
          <p:cNvCxnSpPr>
            <a:cxnSpLocks noChangeShapeType="1"/>
            <a:stCxn id="930819" idx="2"/>
            <a:endCxn id="930825" idx="0"/>
          </p:cNvCxnSpPr>
          <p:nvPr/>
        </p:nvCxnSpPr>
        <p:spPr bwMode="auto">
          <a:xfrm flipH="1">
            <a:off x="2376488" y="2055813"/>
            <a:ext cx="1944687" cy="268287"/>
          </a:xfrm>
          <a:prstGeom prst="straightConnector1">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30830" name="AutoShape 14"/>
          <p:cNvCxnSpPr>
            <a:cxnSpLocks noChangeShapeType="1"/>
            <a:stCxn id="930819" idx="2"/>
            <a:endCxn id="930820" idx="0"/>
          </p:cNvCxnSpPr>
          <p:nvPr/>
        </p:nvCxnSpPr>
        <p:spPr bwMode="auto">
          <a:xfrm>
            <a:off x="4321175" y="2055813"/>
            <a:ext cx="2159000" cy="268287"/>
          </a:xfrm>
          <a:prstGeom prst="straightConnector1">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930832" name="AutoShape 16"/>
          <p:cNvCxnSpPr>
            <a:cxnSpLocks noChangeShapeType="1"/>
          </p:cNvCxnSpPr>
          <p:nvPr/>
        </p:nvCxnSpPr>
        <p:spPr bwMode="auto">
          <a:xfrm flipH="1">
            <a:off x="5400675" y="2703513"/>
            <a:ext cx="1079500" cy="339725"/>
          </a:xfrm>
          <a:prstGeom prst="straightConnector1">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sp>
        <p:nvSpPr>
          <p:cNvPr id="29" name="Text Box 5"/>
          <p:cNvSpPr txBox="1">
            <a:spLocks noChangeArrowheads="1"/>
          </p:cNvSpPr>
          <p:nvPr/>
        </p:nvSpPr>
        <p:spPr bwMode="auto">
          <a:xfrm>
            <a:off x="3625850" y="3178175"/>
            <a:ext cx="2397125" cy="889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6402" tIns="43201" rIns="86402" bIns="43201">
            <a:spAutoFit/>
          </a:bodyPr>
          <a:lstStyle/>
          <a:p>
            <a:pPr algn="ctr">
              <a:spcBef>
                <a:spcPct val="50000"/>
              </a:spcBef>
              <a:defRPr/>
            </a:pPr>
            <a:r>
              <a:rPr lang="en-US" sz="1900" dirty="0">
                <a:latin typeface="Tahoma" charset="0"/>
                <a:ea typeface="ＭＳ Ｐゴシック" charset="0"/>
              </a:rPr>
              <a:t>Single dimension</a:t>
            </a:r>
          </a:p>
          <a:p>
            <a:pPr algn="ctr">
              <a:spcBef>
                <a:spcPct val="50000"/>
              </a:spcBef>
              <a:defRPr/>
            </a:pPr>
            <a:r>
              <a:rPr lang="en-US" sz="1100" dirty="0">
                <a:latin typeface="Tahoma" charset="0"/>
                <a:ea typeface="ＭＳ Ｐゴシック" charset="0"/>
              </a:rPr>
              <a:t>Mortality rate</a:t>
            </a:r>
          </a:p>
          <a:p>
            <a:pPr algn="ctr">
              <a:spcBef>
                <a:spcPct val="50000"/>
              </a:spcBef>
              <a:defRPr/>
            </a:pPr>
            <a:r>
              <a:rPr lang="en-US" sz="1100" dirty="0">
                <a:latin typeface="Tahoma" charset="0"/>
                <a:ea typeface="ＭＳ Ｐゴシック" charset="0"/>
              </a:rPr>
              <a:t>Events</a:t>
            </a:r>
          </a:p>
        </p:txBody>
      </p:sp>
      <p:sp>
        <p:nvSpPr>
          <p:cNvPr id="30" name="Text Box 5"/>
          <p:cNvSpPr txBox="1">
            <a:spLocks noChangeArrowheads="1"/>
          </p:cNvSpPr>
          <p:nvPr/>
        </p:nvSpPr>
        <p:spPr bwMode="auto">
          <a:xfrm>
            <a:off x="5832475" y="3190875"/>
            <a:ext cx="3024188" cy="657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6402" tIns="43201" rIns="86402" bIns="43201">
            <a:spAutoFit/>
          </a:bodyPr>
          <a:lstStyle/>
          <a:p>
            <a:pPr algn="ctr">
              <a:spcBef>
                <a:spcPct val="50000"/>
              </a:spcBef>
              <a:defRPr/>
            </a:pPr>
            <a:r>
              <a:rPr lang="en-US" sz="1900" dirty="0">
                <a:latin typeface="Tahoma" charset="0"/>
                <a:ea typeface="ＭＳ Ｐゴシック" charset="0"/>
              </a:rPr>
              <a:t>Multiple dimensions</a:t>
            </a:r>
          </a:p>
          <a:p>
            <a:pPr algn="ctr">
              <a:spcBef>
                <a:spcPct val="50000"/>
              </a:spcBef>
              <a:defRPr/>
            </a:pPr>
            <a:r>
              <a:rPr lang="en-US" sz="1100" dirty="0">
                <a:latin typeface="Tahoma" charset="0"/>
                <a:ea typeface="ＭＳ Ｐゴシック" charset="0"/>
              </a:rPr>
              <a:t>Attributes of health </a:t>
            </a:r>
          </a:p>
        </p:txBody>
      </p:sp>
      <p:sp>
        <p:nvSpPr>
          <p:cNvPr id="31" name="Text Box 12"/>
          <p:cNvSpPr txBox="1">
            <a:spLocks noChangeArrowheads="1"/>
          </p:cNvSpPr>
          <p:nvPr/>
        </p:nvSpPr>
        <p:spPr bwMode="auto">
          <a:xfrm>
            <a:off x="4514850" y="4494213"/>
            <a:ext cx="1990725" cy="333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lIns="86402" tIns="43201" rIns="86402" bIns="43201">
            <a:spAutoFit/>
          </a:bodyPr>
          <a:lstStyle/>
          <a:p>
            <a:pPr algn="ctr">
              <a:spcBef>
                <a:spcPct val="50000"/>
              </a:spcBef>
              <a:defRPr/>
            </a:pPr>
            <a:r>
              <a:rPr lang="en-US" sz="1600" i="1" dirty="0">
                <a:latin typeface="Tahoma" charset="0"/>
                <a:ea typeface="ＭＳ Ｐゴシック" charset="0"/>
              </a:rPr>
              <a:t>Disease-specific </a:t>
            </a:r>
          </a:p>
        </p:txBody>
      </p:sp>
      <p:cxnSp>
        <p:nvCxnSpPr>
          <p:cNvPr id="35" name="AutoShape 16"/>
          <p:cNvCxnSpPr>
            <a:cxnSpLocks noChangeShapeType="1"/>
          </p:cNvCxnSpPr>
          <p:nvPr/>
        </p:nvCxnSpPr>
        <p:spPr bwMode="auto">
          <a:xfrm>
            <a:off x="6619875" y="2717800"/>
            <a:ext cx="1068388" cy="311150"/>
          </a:xfrm>
          <a:prstGeom prst="straightConnector1">
            <a:avLst/>
          </a:prstGeom>
          <a:noFill/>
          <a:ln w="38100">
            <a:solidFill>
              <a:schemeClr val="tx1"/>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cxnSp>
      <p:cxnSp>
        <p:nvCxnSpPr>
          <p:cNvPr id="31760" name="Rechte verbindingslijn met pijl 7"/>
          <p:cNvCxnSpPr>
            <a:cxnSpLocks noChangeShapeType="1"/>
          </p:cNvCxnSpPr>
          <p:nvPr/>
        </p:nvCxnSpPr>
        <p:spPr bwMode="auto">
          <a:xfrm flipH="1">
            <a:off x="5940425" y="4067175"/>
            <a:ext cx="755650" cy="388938"/>
          </a:xfrm>
          <a:prstGeom prst="straightConnector1">
            <a:avLst/>
          </a:prstGeom>
          <a:noFill/>
          <a:ln w="254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31761" name="Rechte verbindingslijn met pijl 9"/>
          <p:cNvCxnSpPr>
            <a:cxnSpLocks noChangeShapeType="1"/>
            <a:endCxn id="930828" idx="0"/>
          </p:cNvCxnSpPr>
          <p:nvPr/>
        </p:nvCxnSpPr>
        <p:spPr bwMode="auto">
          <a:xfrm>
            <a:off x="7154863" y="4103688"/>
            <a:ext cx="225425" cy="390525"/>
          </a:xfrm>
          <a:prstGeom prst="straightConnector1">
            <a:avLst/>
          </a:prstGeom>
          <a:noFill/>
          <a:ln w="25400" algn="ctr">
            <a:solidFill>
              <a:schemeClr val="tx1"/>
            </a:solidFill>
            <a:round/>
            <a:headEnd/>
            <a:tailEnd type="arrow"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1762" name="Tekstvak 10"/>
          <p:cNvSpPr txBox="1">
            <a:spLocks noChangeArrowheads="1"/>
          </p:cNvSpPr>
          <p:nvPr/>
        </p:nvSpPr>
        <p:spPr bwMode="auto">
          <a:xfrm>
            <a:off x="4514850" y="4968875"/>
            <a:ext cx="1965325"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5000"/>
              </a:lnSpc>
              <a:spcAft>
                <a:spcPct val="40000"/>
              </a:spcAft>
              <a:defRPr sz="2200">
                <a:solidFill>
                  <a:schemeClr val="tx1"/>
                </a:solidFill>
                <a:latin typeface="Arial" panose="020B0604020202020204" pitchFamily="34" charset="0"/>
              </a:defRPr>
            </a:lvl1pPr>
            <a:lvl2pPr marL="742950" indent="-285750" eaLnBrk="0" hangingPunct="0">
              <a:lnSpc>
                <a:spcPct val="95000"/>
              </a:lnSpc>
              <a:spcAft>
                <a:spcPct val="40000"/>
              </a:spcAft>
              <a:buChar char="•"/>
              <a:defRPr sz="2200">
                <a:solidFill>
                  <a:schemeClr val="tx1"/>
                </a:solidFill>
                <a:latin typeface="Arial" panose="020B0604020202020204" pitchFamily="34" charset="0"/>
              </a:defRPr>
            </a:lvl2pPr>
            <a:lvl3pPr marL="1143000" indent="-228600" eaLnBrk="0" hangingPunct="0">
              <a:lnSpc>
                <a:spcPct val="95000"/>
              </a:lnSpc>
              <a:spcAft>
                <a:spcPct val="40000"/>
              </a:spcAft>
              <a:buFont typeface="Arial" panose="020B0604020202020204" pitchFamily="34" charset="0"/>
              <a:buChar char="–"/>
              <a:defRPr sz="2200">
                <a:solidFill>
                  <a:schemeClr val="tx1"/>
                </a:solidFill>
                <a:latin typeface="Arial" panose="020B0604020202020204" pitchFamily="34" charset="0"/>
              </a:defRPr>
            </a:lvl3pPr>
            <a:lvl4pPr marL="1600200" indent="-228600" eaLnBrk="0" hangingPunct="0">
              <a:lnSpc>
                <a:spcPct val="95000"/>
              </a:lnSpc>
              <a:spcAft>
                <a:spcPct val="40000"/>
              </a:spcAft>
              <a:buChar char="–"/>
              <a:defRPr sz="2200">
                <a:solidFill>
                  <a:schemeClr val="tx1"/>
                </a:solidFill>
                <a:latin typeface="Arial" panose="020B0604020202020204" pitchFamily="34" charset="0"/>
              </a:defRPr>
            </a:lvl4pPr>
            <a:lvl5pPr marL="2057400" indent="-228600" eaLnBrk="0" hangingPunct="0">
              <a:lnSpc>
                <a:spcPct val="95000"/>
              </a:lnSpc>
              <a:spcAft>
                <a:spcPct val="40000"/>
              </a:spcAft>
              <a:buFont typeface="Arial" panose="020B0604020202020204" pitchFamily="34" charset="0"/>
              <a:buChar char="–"/>
              <a:defRPr sz="2200">
                <a:solidFill>
                  <a:schemeClr val="tx1"/>
                </a:solidFill>
                <a:latin typeface="Arial" panose="020B0604020202020204" pitchFamily="34" charset="0"/>
              </a:defRPr>
            </a:lvl5pPr>
            <a:lvl6pPr marL="25146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6pPr>
            <a:lvl7pPr marL="29718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7pPr>
            <a:lvl8pPr marL="34290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8pPr>
            <a:lvl9pPr marL="38862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9pPr>
          </a:lstStyle>
          <a:p>
            <a:pPr eaLnBrk="1" hangingPunct="1">
              <a:lnSpc>
                <a:spcPct val="100000"/>
              </a:lnSpc>
              <a:spcAft>
                <a:spcPct val="0"/>
              </a:spcAft>
            </a:pPr>
            <a:r>
              <a:rPr lang="nl-NL" altLang="nl-NL" sz="1400" dirty="0" smtClean="0"/>
              <a:t>EORTC-QLQ</a:t>
            </a:r>
            <a:endParaRPr lang="nl-NL" altLang="nl-NL" sz="1400" dirty="0"/>
          </a:p>
        </p:txBody>
      </p:sp>
      <p:sp>
        <p:nvSpPr>
          <p:cNvPr id="31763" name="Tekstvak 25"/>
          <p:cNvSpPr txBox="1">
            <a:spLocks noChangeArrowheads="1"/>
          </p:cNvSpPr>
          <p:nvPr/>
        </p:nvSpPr>
        <p:spPr bwMode="auto">
          <a:xfrm>
            <a:off x="6929438" y="4968875"/>
            <a:ext cx="1223962" cy="306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5000"/>
              </a:lnSpc>
              <a:spcAft>
                <a:spcPct val="40000"/>
              </a:spcAft>
              <a:defRPr sz="2200">
                <a:solidFill>
                  <a:schemeClr val="tx1"/>
                </a:solidFill>
                <a:latin typeface="Arial" panose="020B0604020202020204" pitchFamily="34" charset="0"/>
              </a:defRPr>
            </a:lvl1pPr>
            <a:lvl2pPr marL="742950" indent="-285750" eaLnBrk="0" hangingPunct="0">
              <a:lnSpc>
                <a:spcPct val="95000"/>
              </a:lnSpc>
              <a:spcAft>
                <a:spcPct val="40000"/>
              </a:spcAft>
              <a:buChar char="•"/>
              <a:defRPr sz="2200">
                <a:solidFill>
                  <a:schemeClr val="tx1"/>
                </a:solidFill>
                <a:latin typeface="Arial" panose="020B0604020202020204" pitchFamily="34" charset="0"/>
              </a:defRPr>
            </a:lvl2pPr>
            <a:lvl3pPr marL="1143000" indent="-228600" eaLnBrk="0" hangingPunct="0">
              <a:lnSpc>
                <a:spcPct val="95000"/>
              </a:lnSpc>
              <a:spcAft>
                <a:spcPct val="40000"/>
              </a:spcAft>
              <a:buFont typeface="Arial" panose="020B0604020202020204" pitchFamily="34" charset="0"/>
              <a:buChar char="–"/>
              <a:defRPr sz="2200">
                <a:solidFill>
                  <a:schemeClr val="tx1"/>
                </a:solidFill>
                <a:latin typeface="Arial" panose="020B0604020202020204" pitchFamily="34" charset="0"/>
              </a:defRPr>
            </a:lvl3pPr>
            <a:lvl4pPr marL="1600200" indent="-228600" eaLnBrk="0" hangingPunct="0">
              <a:lnSpc>
                <a:spcPct val="95000"/>
              </a:lnSpc>
              <a:spcAft>
                <a:spcPct val="40000"/>
              </a:spcAft>
              <a:buChar char="–"/>
              <a:defRPr sz="2200">
                <a:solidFill>
                  <a:schemeClr val="tx1"/>
                </a:solidFill>
                <a:latin typeface="Arial" panose="020B0604020202020204" pitchFamily="34" charset="0"/>
              </a:defRPr>
            </a:lvl4pPr>
            <a:lvl5pPr marL="2057400" indent="-228600" eaLnBrk="0" hangingPunct="0">
              <a:lnSpc>
                <a:spcPct val="95000"/>
              </a:lnSpc>
              <a:spcAft>
                <a:spcPct val="40000"/>
              </a:spcAft>
              <a:buFont typeface="Arial" panose="020B0604020202020204" pitchFamily="34" charset="0"/>
              <a:buChar char="–"/>
              <a:defRPr sz="2200">
                <a:solidFill>
                  <a:schemeClr val="tx1"/>
                </a:solidFill>
                <a:latin typeface="Arial" panose="020B0604020202020204" pitchFamily="34" charset="0"/>
              </a:defRPr>
            </a:lvl5pPr>
            <a:lvl6pPr marL="25146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6pPr>
            <a:lvl7pPr marL="29718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7pPr>
            <a:lvl8pPr marL="34290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8pPr>
            <a:lvl9pPr marL="38862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9pPr>
          </a:lstStyle>
          <a:p>
            <a:pPr eaLnBrk="1" hangingPunct="1">
              <a:lnSpc>
                <a:spcPct val="100000"/>
              </a:lnSpc>
              <a:spcAft>
                <a:spcPct val="0"/>
              </a:spcAft>
            </a:pPr>
            <a:r>
              <a:rPr lang="nl-NL" altLang="nl-NL" sz="1400" b="1" dirty="0" smtClean="0">
                <a:solidFill>
                  <a:srgbClr val="FF0000"/>
                </a:solidFill>
              </a:rPr>
              <a:t>EQ5D</a:t>
            </a:r>
            <a:endParaRPr lang="nl-NL" altLang="nl-NL" sz="1400" b="1" dirty="0">
              <a:solidFill>
                <a:srgbClr val="FF0000"/>
              </a:solidFill>
            </a:endParaRPr>
          </a:p>
        </p:txBody>
      </p:sp>
      <p:sp>
        <p:nvSpPr>
          <p:cNvPr id="20" name="Footer Placeholder 3"/>
          <p:cNvSpPr>
            <a:spLocks noGrp="1"/>
          </p:cNvSpPr>
          <p:nvPr>
            <p:ph type="ftr" sz="quarter" idx="10"/>
          </p:nvPr>
        </p:nvSpPr>
        <p:spPr>
          <a:xfrm>
            <a:off x="790575" y="0"/>
            <a:ext cx="6589713" cy="323850"/>
          </a:xfrm>
        </p:spPr>
        <p:txBody>
          <a:bodyPr/>
          <a:lstStyle/>
          <a:p>
            <a:r>
              <a:rPr lang="en-US" altLang="en-US" dirty="0" smtClean="0"/>
              <a:t>MEDICIS-</a:t>
            </a:r>
            <a:r>
              <a:rPr lang="en-US" altLang="en-US" dirty="0" err="1" smtClean="0"/>
              <a:t>Promed</a:t>
            </a:r>
            <a:r>
              <a:rPr lang="en-US" altLang="en-US" dirty="0" smtClean="0"/>
              <a:t> Summer School | Bram Ramaekers | June 7th 2017</a:t>
            </a:r>
          </a:p>
        </p:txBody>
      </p:sp>
      <p:sp>
        <p:nvSpPr>
          <p:cNvPr id="22" name="Text Box 4"/>
          <p:cNvSpPr txBox="1">
            <a:spLocks noChangeArrowheads="1"/>
          </p:cNvSpPr>
          <p:nvPr/>
        </p:nvSpPr>
        <p:spPr bwMode="auto">
          <a:xfrm>
            <a:off x="2088133" y="6019800"/>
            <a:ext cx="6446267" cy="460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smtClean="0">
                <a:latin typeface="Tahoma" panose="020B0604030504040204" pitchFamily="34" charset="0"/>
              </a:rPr>
              <a:t>Drummond M et al. Methods for the Economic Evaluation of Health Care </a:t>
            </a:r>
            <a:r>
              <a:rPr lang="en-US" altLang="en-US" sz="1200" dirty="0" err="1" smtClean="0">
                <a:latin typeface="Tahoma" panose="020B0604030504040204" pitchFamily="34" charset="0"/>
              </a:rPr>
              <a:t>Programmes</a:t>
            </a:r>
            <a:r>
              <a:rPr lang="en-US" altLang="en-US" sz="1200" dirty="0" smtClean="0">
                <a:latin typeface="Tahoma" panose="020B0604030504040204" pitchFamily="34" charset="0"/>
              </a:rPr>
              <a:t> (Fourth Edition). Oxford 2015</a:t>
            </a:r>
            <a:endParaRPr lang="nl-NL" altLang="en-US" sz="1200" dirty="0">
              <a:latin typeface="Tahoma" panose="020B0604030504040204" pitchFamily="34" charset="0"/>
            </a:endParaRPr>
          </a:p>
        </p:txBody>
      </p:sp>
      <p:sp>
        <p:nvSpPr>
          <p:cNvPr id="2" name="Rectangle 1"/>
          <p:cNvSpPr/>
          <p:nvPr/>
        </p:nvSpPr>
        <p:spPr>
          <a:xfrm>
            <a:off x="149987" y="4066640"/>
            <a:ext cx="4318000" cy="1138773"/>
          </a:xfrm>
          <a:prstGeom prst="rect">
            <a:avLst/>
          </a:prstGeom>
        </p:spPr>
        <p:style>
          <a:lnRef idx="2">
            <a:schemeClr val="accent1"/>
          </a:lnRef>
          <a:fillRef idx="1">
            <a:schemeClr val="lt1"/>
          </a:fillRef>
          <a:effectRef idx="0">
            <a:schemeClr val="accent1"/>
          </a:effectRef>
          <a:fontRef idx="minor">
            <a:schemeClr val="dk1"/>
          </a:fontRef>
        </p:style>
        <p:txBody>
          <a:bodyPr>
            <a:spAutoFit/>
          </a:bodyPr>
          <a:lstStyle/>
          <a:p>
            <a:pPr marL="342900" indent="-342900">
              <a:buFont typeface="Arial" panose="020B0604020202020204" pitchFamily="34" charset="0"/>
              <a:buChar char="•"/>
            </a:pPr>
            <a:r>
              <a:rPr lang="nl-NL" dirty="0" err="1" smtClean="0"/>
              <a:t>Why</a:t>
            </a:r>
            <a:r>
              <a:rPr lang="nl-NL" dirty="0" smtClean="0"/>
              <a:t> </a:t>
            </a:r>
            <a:r>
              <a:rPr lang="nl-NL" dirty="0" err="1" smtClean="0"/>
              <a:t>should</a:t>
            </a:r>
            <a:r>
              <a:rPr lang="nl-NL" dirty="0" smtClean="0"/>
              <a:t> we </a:t>
            </a:r>
            <a:r>
              <a:rPr lang="nl-NL" dirty="0" err="1" smtClean="0"/>
              <a:t>use</a:t>
            </a:r>
            <a:r>
              <a:rPr lang="nl-NL" dirty="0" smtClean="0"/>
              <a:t> </a:t>
            </a:r>
            <a:r>
              <a:rPr lang="nl-NL" dirty="0" err="1" smtClean="0"/>
              <a:t>QALYs</a:t>
            </a:r>
            <a:r>
              <a:rPr lang="nl-NL" dirty="0" smtClean="0"/>
              <a:t> (EQ5D)?</a:t>
            </a:r>
          </a:p>
          <a:p>
            <a:pPr marL="342900" indent="-342900">
              <a:buFont typeface="Arial" panose="020B0604020202020204" pitchFamily="34" charset="0"/>
              <a:buChar char="•"/>
            </a:pPr>
            <a:r>
              <a:rPr lang="nl-NL" dirty="0" smtClean="0"/>
              <a:t>How </a:t>
            </a:r>
            <a:r>
              <a:rPr lang="nl-NL" dirty="0" err="1" smtClean="0"/>
              <a:t>would</a:t>
            </a:r>
            <a:r>
              <a:rPr lang="nl-NL" dirty="0" smtClean="0"/>
              <a:t> </a:t>
            </a:r>
            <a:r>
              <a:rPr lang="nl-NL" dirty="0" err="1" smtClean="0"/>
              <a:t>you</a:t>
            </a:r>
            <a:r>
              <a:rPr lang="nl-NL" dirty="0" smtClean="0"/>
              <a:t> </a:t>
            </a:r>
            <a:r>
              <a:rPr lang="nl-NL" dirty="0" err="1" smtClean="0"/>
              <a:t>measure</a:t>
            </a:r>
            <a:r>
              <a:rPr lang="nl-NL" dirty="0" smtClean="0"/>
              <a:t> / </a:t>
            </a:r>
            <a:r>
              <a:rPr lang="nl-NL" dirty="0" err="1" smtClean="0"/>
              <a:t>valuate</a:t>
            </a:r>
            <a:r>
              <a:rPr lang="nl-NL" dirty="0" smtClean="0"/>
              <a:t> health </a:t>
            </a:r>
            <a:r>
              <a:rPr lang="nl-NL" dirty="0" err="1" smtClean="0"/>
              <a:t>effects</a:t>
            </a:r>
            <a:r>
              <a:rPr lang="nl-NL" dirty="0" smtClean="0"/>
              <a:t> </a:t>
            </a:r>
            <a:r>
              <a:rPr lang="nl-NL" dirty="0" err="1" smtClean="0"/>
              <a:t>for</a:t>
            </a:r>
            <a:r>
              <a:rPr lang="nl-NL" dirty="0" smtClean="0"/>
              <a:t> </a:t>
            </a:r>
            <a:r>
              <a:rPr lang="nl-NL" dirty="0" err="1" smtClean="0"/>
              <a:t>use</a:t>
            </a:r>
            <a:r>
              <a:rPr lang="nl-NL" dirty="0" smtClean="0"/>
              <a:t> in </a:t>
            </a:r>
            <a:r>
              <a:rPr lang="nl-NL" dirty="0" err="1" smtClean="0"/>
              <a:t>an</a:t>
            </a:r>
            <a:r>
              <a:rPr lang="nl-NL" dirty="0" smtClean="0"/>
              <a:t> </a:t>
            </a:r>
            <a:r>
              <a:rPr lang="nl-NL" dirty="0" err="1" smtClean="0"/>
              <a:t>economic</a:t>
            </a:r>
            <a:r>
              <a:rPr lang="nl-NL" dirty="0" smtClean="0"/>
              <a:t> </a:t>
            </a:r>
            <a:r>
              <a:rPr lang="nl-NL" dirty="0" err="1" smtClean="0"/>
              <a:t>evaluation</a:t>
            </a:r>
            <a:r>
              <a:rPr lang="nl-NL" dirty="0" smtClean="0"/>
              <a:t>?</a:t>
            </a:r>
            <a:endParaRPr lang="nl-NL" dirty="0"/>
          </a:p>
        </p:txBody>
      </p:sp>
    </p:spTree>
    <p:extLst>
      <p:ext uri="{BB962C8B-B14F-4D97-AF65-F5344CB8AC3E}">
        <p14:creationId xmlns:p14="http://schemas.microsoft.com/office/powerpoint/2010/main" val="3417718393"/>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nl-NL" dirty="0" smtClean="0"/>
              <a:t>Disease-specific instruments</a:t>
            </a:r>
            <a:endParaRPr lang="nl-NL" dirty="0"/>
          </a:p>
        </p:txBody>
      </p:sp>
      <p:sp>
        <p:nvSpPr>
          <p:cNvPr id="3" name="Content Placeholder 2"/>
          <p:cNvSpPr>
            <a:spLocks noGrp="1"/>
          </p:cNvSpPr>
          <p:nvPr>
            <p:ph idx="1"/>
          </p:nvPr>
        </p:nvSpPr>
        <p:spPr/>
        <p:txBody>
          <a:bodyPr/>
          <a:lstStyle/>
          <a:p>
            <a:r>
              <a:rPr lang="en-US" dirty="0" smtClean="0"/>
              <a:t>Pro’s</a:t>
            </a:r>
          </a:p>
          <a:p>
            <a:pPr marL="342900" indent="-342900">
              <a:buFont typeface="Arial" panose="020B0604020202020204" pitchFamily="34" charset="0"/>
              <a:buChar char="•"/>
            </a:pPr>
            <a:r>
              <a:rPr lang="en-US" dirty="0" smtClean="0"/>
              <a:t>Clinically sensible &amp; relevant </a:t>
            </a:r>
          </a:p>
          <a:p>
            <a:pPr marL="342900" indent="-342900">
              <a:buFont typeface="Arial" panose="020B0604020202020204" pitchFamily="34" charset="0"/>
              <a:buChar char="•"/>
            </a:pPr>
            <a:r>
              <a:rPr lang="en-US" dirty="0" smtClean="0"/>
              <a:t>Are more responsive for specific impact of a particular disease</a:t>
            </a:r>
          </a:p>
          <a:p>
            <a:endParaRPr lang="en-US" dirty="0" smtClean="0"/>
          </a:p>
          <a:p>
            <a:r>
              <a:rPr lang="en-US" dirty="0" smtClean="0"/>
              <a:t>Con’s</a:t>
            </a:r>
          </a:p>
          <a:p>
            <a:pPr marL="342900" indent="-342900">
              <a:buFont typeface="Arial" panose="020B0604020202020204" pitchFamily="34" charset="0"/>
              <a:buChar char="•"/>
            </a:pPr>
            <a:r>
              <a:rPr lang="en-US" dirty="0" smtClean="0"/>
              <a:t>Do not allow cross-condition comparison</a:t>
            </a:r>
          </a:p>
          <a:p>
            <a:pPr marL="342900" indent="-342900">
              <a:buFont typeface="Arial" panose="020B0604020202020204" pitchFamily="34" charset="0"/>
              <a:buChar char="•"/>
            </a:pPr>
            <a:r>
              <a:rPr lang="en-US" dirty="0" smtClean="0"/>
              <a:t>Limited to comparing treatments within a disease</a:t>
            </a:r>
          </a:p>
          <a:p>
            <a:endParaRPr lang="nl-NL"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14</a:t>
            </a:fld>
            <a:endParaRPr lang="en-US" altLang="en-US"/>
          </a:p>
        </p:txBody>
      </p:sp>
    </p:spTree>
    <p:extLst>
      <p:ext uri="{BB962C8B-B14F-4D97-AF65-F5344CB8AC3E}">
        <p14:creationId xmlns:p14="http://schemas.microsoft.com/office/powerpoint/2010/main" val="38622863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nl-NL" dirty="0" smtClean="0"/>
              <a:t>Generic instruments</a:t>
            </a:r>
            <a:endParaRPr lang="nl-NL" dirty="0"/>
          </a:p>
        </p:txBody>
      </p:sp>
      <p:sp>
        <p:nvSpPr>
          <p:cNvPr id="3" name="Content Placeholder 2"/>
          <p:cNvSpPr>
            <a:spLocks noGrp="1"/>
          </p:cNvSpPr>
          <p:nvPr>
            <p:ph idx="1"/>
          </p:nvPr>
        </p:nvSpPr>
        <p:spPr/>
        <p:txBody>
          <a:bodyPr/>
          <a:lstStyle/>
          <a:p>
            <a:r>
              <a:rPr lang="en-US" dirty="0" smtClean="0"/>
              <a:t>Pro’s</a:t>
            </a:r>
          </a:p>
          <a:p>
            <a:pPr marL="342900" indent="-342900">
              <a:buFont typeface="Arial" panose="020B0604020202020204" pitchFamily="34" charset="0"/>
              <a:buChar char="•"/>
            </a:pPr>
            <a:r>
              <a:rPr lang="en-US" dirty="0" smtClean="0"/>
              <a:t>Include a broad range of dimensions related to quality of life.</a:t>
            </a:r>
          </a:p>
          <a:p>
            <a:pPr marL="342900" indent="-342900">
              <a:buFont typeface="Arial" panose="020B0604020202020204" pitchFamily="34" charset="0"/>
              <a:buChar char="•"/>
            </a:pPr>
            <a:r>
              <a:rPr lang="en-US" dirty="0" smtClean="0"/>
              <a:t>Capture the impact of co-morbidities and side-effects of a treatment.</a:t>
            </a:r>
          </a:p>
          <a:p>
            <a:pPr marL="342900" indent="-342900">
              <a:buFont typeface="Arial" panose="020B0604020202020204" pitchFamily="34" charset="0"/>
              <a:buChar char="•"/>
            </a:pPr>
            <a:r>
              <a:rPr lang="en-US" dirty="0" smtClean="0"/>
              <a:t>Comparison between different diseases is possible</a:t>
            </a:r>
          </a:p>
          <a:p>
            <a:endParaRPr lang="en-US" dirty="0" smtClean="0"/>
          </a:p>
          <a:p>
            <a:r>
              <a:rPr lang="en-US" dirty="0" smtClean="0"/>
              <a:t>Con’s</a:t>
            </a:r>
          </a:p>
          <a:p>
            <a:pPr marL="342900" indent="-342900">
              <a:buFont typeface="Arial" panose="020B0604020202020204" pitchFamily="34" charset="0"/>
              <a:buChar char="•"/>
            </a:pPr>
            <a:r>
              <a:rPr lang="en-US" dirty="0" smtClean="0"/>
              <a:t>Less sensitive for minor change</a:t>
            </a:r>
          </a:p>
          <a:p>
            <a:endParaRPr lang="en-US" dirty="0" smtClean="0"/>
          </a:p>
          <a:p>
            <a:endParaRPr lang="nl-NL"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15</a:t>
            </a:fld>
            <a:endParaRPr lang="en-US" altLang="en-US"/>
          </a:p>
        </p:txBody>
      </p:sp>
    </p:spTree>
    <p:extLst>
      <p:ext uri="{BB962C8B-B14F-4D97-AF65-F5344CB8AC3E}">
        <p14:creationId xmlns:p14="http://schemas.microsoft.com/office/powerpoint/2010/main" val="207578216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Utility</a:t>
            </a:r>
            <a:endParaRPr lang="nl-NL"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nl-NL" dirty="0" err="1" smtClean="0"/>
              <a:t>Preference</a:t>
            </a:r>
            <a:r>
              <a:rPr lang="nl-NL" dirty="0" smtClean="0"/>
              <a:t> </a:t>
            </a:r>
            <a:r>
              <a:rPr lang="nl-NL" dirty="0" err="1" smtClean="0"/>
              <a:t>based</a:t>
            </a:r>
            <a:endParaRPr lang="nl-NL" dirty="0" smtClean="0"/>
          </a:p>
          <a:p>
            <a:pPr marL="569913" lvl="1" indent="-342900">
              <a:buFont typeface="Arial" panose="020B0604020202020204" pitchFamily="34" charset="0"/>
              <a:buChar char="•"/>
            </a:pPr>
            <a:r>
              <a:rPr lang="nl-NL" sz="1800" dirty="0" err="1" smtClean="0"/>
              <a:t>Preference</a:t>
            </a:r>
            <a:r>
              <a:rPr lang="nl-NL" sz="1800" dirty="0" smtClean="0"/>
              <a:t> </a:t>
            </a:r>
            <a:r>
              <a:rPr lang="nl-NL" sz="1800" dirty="0" err="1" smtClean="0"/>
              <a:t>an</a:t>
            </a:r>
            <a:r>
              <a:rPr lang="nl-NL" sz="1800" dirty="0" smtClean="0"/>
              <a:t> </a:t>
            </a:r>
            <a:r>
              <a:rPr lang="nl-NL" sz="1800" dirty="0" err="1" smtClean="0"/>
              <a:t>individual</a:t>
            </a:r>
            <a:r>
              <a:rPr lang="nl-NL" sz="1800" dirty="0" smtClean="0"/>
              <a:t>/society has </a:t>
            </a:r>
            <a:r>
              <a:rPr lang="nl-NL" sz="1800" dirty="0" err="1" smtClean="0"/>
              <a:t>for</a:t>
            </a:r>
            <a:r>
              <a:rPr lang="nl-NL" sz="1800" dirty="0" smtClean="0"/>
              <a:t> a </a:t>
            </a:r>
            <a:r>
              <a:rPr lang="nl-NL" sz="1800" dirty="0" err="1" smtClean="0"/>
              <a:t>certain</a:t>
            </a:r>
            <a:r>
              <a:rPr lang="nl-NL" sz="1800" dirty="0" smtClean="0"/>
              <a:t> health state</a:t>
            </a:r>
          </a:p>
          <a:p>
            <a:pPr marL="342900" indent="-342900">
              <a:buFont typeface="Arial" panose="020B0604020202020204" pitchFamily="34" charset="0"/>
              <a:buChar char="•"/>
            </a:pPr>
            <a:r>
              <a:rPr lang="nl-NL" dirty="0" err="1" smtClean="0"/>
              <a:t>Utility</a:t>
            </a:r>
            <a:r>
              <a:rPr lang="nl-NL" dirty="0" smtClean="0"/>
              <a:t> </a:t>
            </a:r>
            <a:r>
              <a:rPr lang="nl-NL" dirty="0" err="1" smtClean="0"/>
              <a:t>values</a:t>
            </a:r>
            <a:endParaRPr lang="nl-NL" dirty="0" smtClean="0"/>
          </a:p>
          <a:p>
            <a:pPr marL="569913" lvl="1" indent="-342900">
              <a:buFont typeface="Arial" panose="020B0604020202020204" pitchFamily="34" charset="0"/>
              <a:buChar char="•"/>
            </a:pPr>
            <a:r>
              <a:rPr lang="nl-NL" sz="1800" dirty="0" smtClean="0"/>
              <a:t>1.00 = perfect health </a:t>
            </a:r>
          </a:p>
          <a:p>
            <a:pPr marL="569913" lvl="1" indent="-342900">
              <a:buFont typeface="Arial" panose="020B0604020202020204" pitchFamily="34" charset="0"/>
              <a:buChar char="•"/>
            </a:pPr>
            <a:r>
              <a:rPr lang="nl-NL" sz="1800" dirty="0" smtClean="0"/>
              <a:t>0.00 = </a:t>
            </a:r>
            <a:r>
              <a:rPr lang="nl-NL" sz="1800" dirty="0" err="1" smtClean="0"/>
              <a:t>death</a:t>
            </a:r>
            <a:endParaRPr lang="nl-NL" sz="1800" dirty="0" smtClean="0"/>
          </a:p>
          <a:p>
            <a:pPr marL="569913" lvl="1" indent="-342900">
              <a:buFont typeface="Arial" panose="020B0604020202020204" pitchFamily="34" charset="0"/>
              <a:buChar char="•"/>
            </a:pPr>
            <a:r>
              <a:rPr lang="nl-NL" sz="1800" dirty="0" smtClean="0"/>
              <a:t>&lt;0.00 = health </a:t>
            </a:r>
            <a:r>
              <a:rPr lang="nl-NL" sz="1800" dirty="0" err="1" smtClean="0"/>
              <a:t>states</a:t>
            </a:r>
            <a:r>
              <a:rPr lang="nl-NL" sz="1800" dirty="0" smtClean="0"/>
              <a:t> </a:t>
            </a:r>
            <a:r>
              <a:rPr lang="nl-NL" sz="1800" dirty="0" err="1" smtClean="0"/>
              <a:t>worser</a:t>
            </a:r>
            <a:r>
              <a:rPr lang="nl-NL" sz="1800" dirty="0" smtClean="0"/>
              <a:t> </a:t>
            </a:r>
            <a:r>
              <a:rPr lang="nl-NL" sz="1800" dirty="0" err="1" smtClean="0"/>
              <a:t>than</a:t>
            </a:r>
            <a:r>
              <a:rPr lang="nl-NL" sz="1800" dirty="0" smtClean="0"/>
              <a:t> </a:t>
            </a:r>
            <a:r>
              <a:rPr lang="nl-NL" sz="1800" dirty="0" err="1" smtClean="0"/>
              <a:t>death</a:t>
            </a:r>
            <a:endParaRPr lang="nl-NL" sz="1800" dirty="0"/>
          </a:p>
          <a:p>
            <a:pPr marL="342900" indent="-342900">
              <a:buFont typeface="Arial" panose="020B0604020202020204" pitchFamily="34" charset="0"/>
              <a:buChar char="•"/>
            </a:pPr>
            <a:r>
              <a:rPr lang="nl-NL" dirty="0" smtClean="0"/>
              <a:t>Direct </a:t>
            </a:r>
            <a:r>
              <a:rPr lang="nl-NL" dirty="0" err="1" smtClean="0"/>
              <a:t>measurment</a:t>
            </a:r>
            <a:r>
              <a:rPr lang="nl-NL" dirty="0" smtClean="0"/>
              <a:t> (standard </a:t>
            </a:r>
            <a:r>
              <a:rPr lang="nl-NL" dirty="0" err="1" smtClean="0"/>
              <a:t>gamble</a:t>
            </a:r>
            <a:r>
              <a:rPr lang="nl-NL" dirty="0" smtClean="0"/>
              <a:t>)</a:t>
            </a:r>
          </a:p>
          <a:p>
            <a:pPr marL="342900" indent="-342900">
              <a:buFont typeface="Arial" panose="020B0604020202020204" pitchFamily="34" charset="0"/>
              <a:buChar char="•"/>
            </a:pPr>
            <a:r>
              <a:rPr lang="nl-NL" dirty="0" smtClean="0"/>
              <a:t>Indirect </a:t>
            </a:r>
            <a:r>
              <a:rPr lang="nl-NL" dirty="0" err="1" smtClean="0"/>
              <a:t>measurement</a:t>
            </a:r>
            <a:r>
              <a:rPr lang="nl-NL" dirty="0" smtClean="0"/>
              <a:t> (</a:t>
            </a:r>
            <a:r>
              <a:rPr lang="nl-NL" dirty="0" err="1" smtClean="0"/>
              <a:t>multi-attribute</a:t>
            </a:r>
            <a:r>
              <a:rPr lang="nl-NL" dirty="0" smtClean="0"/>
              <a:t> questionnaires)</a:t>
            </a:r>
          </a:p>
          <a:p>
            <a:pPr marL="569913" lvl="1" indent="-342900">
              <a:buFont typeface="Arial" panose="020B0604020202020204" pitchFamily="34" charset="0"/>
              <a:buChar char="•"/>
            </a:pPr>
            <a:r>
              <a:rPr lang="nl-NL" sz="1800" dirty="0" smtClean="0"/>
              <a:t>e.g. EQ5D </a:t>
            </a:r>
            <a:br>
              <a:rPr lang="nl-NL" sz="1800" dirty="0" smtClean="0"/>
            </a:br>
            <a:r>
              <a:rPr lang="nl-NL" sz="1200" dirty="0" smtClean="0"/>
              <a:t>(most </a:t>
            </a:r>
            <a:r>
              <a:rPr lang="nl-NL" sz="1200" dirty="0" err="1" smtClean="0"/>
              <a:t>commonly</a:t>
            </a:r>
            <a:r>
              <a:rPr lang="nl-NL" sz="1200" dirty="0" smtClean="0"/>
              <a:t> </a:t>
            </a:r>
            <a:r>
              <a:rPr lang="nl-NL" sz="1200" dirty="0" err="1" smtClean="0"/>
              <a:t>used</a:t>
            </a:r>
            <a:r>
              <a:rPr lang="nl-NL" sz="1200" dirty="0" smtClean="0"/>
              <a:t> </a:t>
            </a:r>
            <a:r>
              <a:rPr lang="nl-NL" sz="1200" dirty="0" err="1" smtClean="0"/>
              <a:t>and</a:t>
            </a:r>
            <a:r>
              <a:rPr lang="nl-NL" sz="1200" dirty="0" smtClean="0"/>
              <a:t> </a:t>
            </a:r>
            <a:r>
              <a:rPr lang="nl-NL" sz="1200" dirty="0" err="1" smtClean="0"/>
              <a:t>preferred</a:t>
            </a:r>
            <a:r>
              <a:rPr lang="nl-NL" sz="1200" dirty="0" smtClean="0"/>
              <a:t> </a:t>
            </a:r>
            <a:r>
              <a:rPr lang="nl-NL" sz="1200" dirty="0" err="1" smtClean="0"/>
              <a:t>by</a:t>
            </a:r>
            <a:r>
              <a:rPr lang="nl-NL" sz="1200" dirty="0" smtClean="0"/>
              <a:t> National Health </a:t>
            </a:r>
            <a:r>
              <a:rPr lang="nl-NL" sz="1200" dirty="0" err="1" smtClean="0"/>
              <a:t>authorities</a:t>
            </a:r>
            <a:r>
              <a:rPr lang="nl-NL" sz="1200" dirty="0" smtClean="0"/>
              <a:t> </a:t>
            </a:r>
            <a:r>
              <a:rPr lang="nl-NL" sz="1200" dirty="0" err="1" smtClean="0"/>
              <a:t>such</a:t>
            </a:r>
            <a:r>
              <a:rPr lang="nl-NL" sz="1200" dirty="0" smtClean="0"/>
              <a:t> as NICE </a:t>
            </a:r>
            <a:r>
              <a:rPr lang="nl-NL" sz="1200" dirty="0" err="1" smtClean="0"/>
              <a:t>and</a:t>
            </a:r>
            <a:r>
              <a:rPr lang="nl-NL" sz="1200" dirty="0" smtClean="0"/>
              <a:t> </a:t>
            </a:r>
            <a:r>
              <a:rPr lang="nl-NL" sz="1200" dirty="0" err="1" smtClean="0"/>
              <a:t>ZiNL</a:t>
            </a:r>
            <a:r>
              <a:rPr lang="nl-NL" sz="1200" dirty="0" smtClean="0"/>
              <a:t>)</a:t>
            </a:r>
            <a:endParaRPr lang="nl-NL" sz="1200"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16</a:t>
            </a:fld>
            <a:endParaRPr lang="en-US" altLang="en-US"/>
          </a:p>
        </p:txBody>
      </p:sp>
    </p:spTree>
    <p:extLst>
      <p:ext uri="{BB962C8B-B14F-4D97-AF65-F5344CB8AC3E}">
        <p14:creationId xmlns:p14="http://schemas.microsoft.com/office/powerpoint/2010/main" val="15227641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Euroqol</a:t>
            </a:r>
            <a:r>
              <a:rPr lang="nl-NL" dirty="0" smtClean="0"/>
              <a:t> (EQ5D questionnaire)</a:t>
            </a:r>
            <a:endParaRPr lang="nl-NL" dirty="0"/>
          </a:p>
        </p:txBody>
      </p:sp>
      <p:sp>
        <p:nvSpPr>
          <p:cNvPr id="3" name="Content Placeholder 2"/>
          <p:cNvSpPr>
            <a:spLocks noGrp="1"/>
          </p:cNvSpPr>
          <p:nvPr>
            <p:ph idx="1"/>
          </p:nvPr>
        </p:nvSpPr>
        <p:spPr>
          <a:xfrm>
            <a:off x="790575" y="1151855"/>
            <a:ext cx="7058025" cy="4825083"/>
          </a:xfrm>
        </p:spPr>
        <p:txBody>
          <a:bodyPr/>
          <a:lstStyle/>
          <a:p>
            <a:pPr marL="457200" indent="-457200" eaLnBrk="1" hangingPunct="1">
              <a:lnSpc>
                <a:spcPct val="90000"/>
              </a:lnSpc>
            </a:pPr>
            <a:r>
              <a:rPr lang="en-GB" altLang="nl-NL" sz="1000" b="1" dirty="0" smtClean="0">
                <a:cs typeface="Arial" panose="020B0604020202020204" pitchFamily="34" charset="0"/>
              </a:rPr>
              <a:t>Mobility</a:t>
            </a:r>
            <a:endParaRPr lang="nl-NL" altLang="nl-NL" sz="1000" b="1"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1.</a:t>
            </a:r>
            <a:r>
              <a:rPr lang="en-GB" altLang="nl-NL" sz="1000" dirty="0" smtClean="0">
                <a:cs typeface="Times New Roman" panose="02020603050405020304" pitchFamily="18" charset="0"/>
              </a:rPr>
              <a:t>       </a:t>
            </a:r>
            <a:r>
              <a:rPr lang="en-GB" altLang="nl-NL" sz="1000" dirty="0" smtClean="0">
                <a:cs typeface="Arial" panose="020B0604020202020204" pitchFamily="34" charset="0"/>
              </a:rPr>
              <a:t>No problems walking</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2.</a:t>
            </a:r>
            <a:r>
              <a:rPr lang="en-GB" altLang="nl-NL" sz="1000" dirty="0" smtClean="0">
                <a:cs typeface="Times New Roman" panose="02020603050405020304" pitchFamily="18" charset="0"/>
              </a:rPr>
              <a:t>       </a:t>
            </a:r>
            <a:r>
              <a:rPr lang="en-GB" altLang="nl-NL" sz="1000" dirty="0" smtClean="0">
                <a:cs typeface="Arial" panose="020B0604020202020204" pitchFamily="34" charset="0"/>
              </a:rPr>
              <a:t>Some problem walking about</a:t>
            </a:r>
            <a:endParaRPr lang="nl-NL" altLang="nl-NL" sz="1000" dirty="0" smtClean="0">
              <a:solidFill>
                <a:srgbClr val="39A4D9"/>
              </a:solidFill>
            </a:endParaRPr>
          </a:p>
          <a:p>
            <a:pPr marL="457200" indent="-457200" eaLnBrk="1" hangingPunct="1">
              <a:lnSpc>
                <a:spcPct val="90000"/>
              </a:lnSpc>
            </a:pPr>
            <a:r>
              <a:rPr lang="en-GB" altLang="nl-NL" sz="1000" dirty="0" smtClean="0">
                <a:cs typeface="Arial" panose="020B0604020202020204" pitchFamily="34" charset="0"/>
              </a:rPr>
              <a:t>3.</a:t>
            </a:r>
            <a:r>
              <a:rPr lang="en-GB" altLang="nl-NL" sz="1000" dirty="0" smtClean="0">
                <a:cs typeface="Times New Roman" panose="02020603050405020304" pitchFamily="18" charset="0"/>
              </a:rPr>
              <a:t>       </a:t>
            </a:r>
            <a:r>
              <a:rPr lang="en-GB" altLang="nl-NL" sz="1000" dirty="0" smtClean="0">
                <a:cs typeface="Arial" panose="020B0604020202020204" pitchFamily="34" charset="0"/>
              </a:rPr>
              <a:t>Confined to bed</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 </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b="1" dirty="0" smtClean="0">
                <a:cs typeface="Arial" panose="020B0604020202020204" pitchFamily="34" charset="0"/>
              </a:rPr>
              <a:t>Self-care</a:t>
            </a:r>
            <a:endParaRPr lang="nl-NL" altLang="nl-NL" sz="1000" b="1"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1.</a:t>
            </a:r>
            <a:r>
              <a:rPr lang="en-GB" altLang="nl-NL" sz="1000" dirty="0" smtClean="0">
                <a:cs typeface="Times New Roman" panose="02020603050405020304" pitchFamily="18" charset="0"/>
              </a:rPr>
              <a:t>       </a:t>
            </a:r>
            <a:r>
              <a:rPr lang="en-GB" altLang="nl-NL" sz="1000" dirty="0" smtClean="0">
                <a:cs typeface="Arial" panose="020B0604020202020204" pitchFamily="34" charset="0"/>
              </a:rPr>
              <a:t>No problems with self-care</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2.</a:t>
            </a:r>
            <a:r>
              <a:rPr lang="en-GB" altLang="nl-NL" sz="1000" dirty="0" smtClean="0">
                <a:cs typeface="Times New Roman" panose="02020603050405020304" pitchFamily="18" charset="0"/>
              </a:rPr>
              <a:t>       </a:t>
            </a:r>
            <a:r>
              <a:rPr lang="en-GB" altLang="nl-NL" sz="1000" dirty="0" smtClean="0">
                <a:cs typeface="Arial" panose="020B0604020202020204" pitchFamily="34" charset="0"/>
              </a:rPr>
              <a:t>Some problems washing or dressing self</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3.</a:t>
            </a:r>
            <a:r>
              <a:rPr lang="en-GB" altLang="nl-NL" sz="1000" dirty="0" smtClean="0">
                <a:cs typeface="Times New Roman" panose="02020603050405020304" pitchFamily="18" charset="0"/>
              </a:rPr>
              <a:t>       </a:t>
            </a:r>
            <a:r>
              <a:rPr lang="en-GB" altLang="nl-NL" sz="1000" dirty="0" smtClean="0">
                <a:cs typeface="Arial" panose="020B0604020202020204" pitchFamily="34" charset="0"/>
              </a:rPr>
              <a:t>Unable to wash or dress self</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 </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b="1" dirty="0" smtClean="0">
                <a:cs typeface="Arial" panose="020B0604020202020204" pitchFamily="34" charset="0"/>
              </a:rPr>
              <a:t>Usual activities</a:t>
            </a:r>
            <a:endParaRPr lang="nl-NL" altLang="nl-NL" sz="1000" b="1"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1.</a:t>
            </a:r>
            <a:r>
              <a:rPr lang="en-GB" altLang="nl-NL" sz="1000" dirty="0" smtClean="0">
                <a:cs typeface="Times New Roman" panose="02020603050405020304" pitchFamily="18" charset="0"/>
              </a:rPr>
              <a:t>       </a:t>
            </a:r>
            <a:r>
              <a:rPr lang="en-GB" altLang="nl-NL" sz="1000" dirty="0" smtClean="0">
                <a:cs typeface="Arial" panose="020B0604020202020204" pitchFamily="34" charset="0"/>
              </a:rPr>
              <a:t>No problems with performing usual activities (e.g. work, study, housework, family or leisure activities)</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2.</a:t>
            </a:r>
            <a:r>
              <a:rPr lang="en-GB" altLang="nl-NL" sz="1000" dirty="0" smtClean="0">
                <a:cs typeface="Times New Roman" panose="02020603050405020304" pitchFamily="18" charset="0"/>
              </a:rPr>
              <a:t>       </a:t>
            </a:r>
            <a:r>
              <a:rPr lang="en-GB" altLang="nl-NL" sz="1000" dirty="0" smtClean="0">
                <a:cs typeface="Arial" panose="020B0604020202020204" pitchFamily="34" charset="0"/>
              </a:rPr>
              <a:t>Some problems with performing usual activities</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3.</a:t>
            </a:r>
            <a:r>
              <a:rPr lang="en-GB" altLang="nl-NL" sz="1000" dirty="0" smtClean="0">
                <a:cs typeface="Times New Roman" panose="02020603050405020304" pitchFamily="18" charset="0"/>
              </a:rPr>
              <a:t>       </a:t>
            </a:r>
            <a:r>
              <a:rPr lang="en-GB" altLang="nl-NL" sz="1000" dirty="0" smtClean="0">
                <a:cs typeface="Arial" panose="020B0604020202020204" pitchFamily="34" charset="0"/>
              </a:rPr>
              <a:t>Unable to perform usual activities</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 </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b="1" dirty="0" smtClean="0">
                <a:cs typeface="Arial" panose="020B0604020202020204" pitchFamily="34" charset="0"/>
              </a:rPr>
              <a:t>Pain/discomfort</a:t>
            </a:r>
            <a:endParaRPr lang="nl-NL" altLang="nl-NL" sz="1000" b="1"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1.</a:t>
            </a:r>
            <a:r>
              <a:rPr lang="en-GB" altLang="nl-NL" sz="1000" dirty="0" smtClean="0">
                <a:cs typeface="Times New Roman" panose="02020603050405020304" pitchFamily="18" charset="0"/>
              </a:rPr>
              <a:t>       </a:t>
            </a:r>
            <a:r>
              <a:rPr lang="en-GB" altLang="nl-NL" sz="1000" dirty="0" smtClean="0">
                <a:cs typeface="Arial" panose="020B0604020202020204" pitchFamily="34" charset="0"/>
              </a:rPr>
              <a:t>No pain or discomfort</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2.</a:t>
            </a:r>
            <a:r>
              <a:rPr lang="en-GB" altLang="nl-NL" sz="1000" dirty="0" smtClean="0">
                <a:cs typeface="Times New Roman" panose="02020603050405020304" pitchFamily="18" charset="0"/>
              </a:rPr>
              <a:t>       </a:t>
            </a:r>
            <a:r>
              <a:rPr lang="en-GB" altLang="nl-NL" sz="1000" dirty="0" smtClean="0">
                <a:cs typeface="Arial" panose="020B0604020202020204" pitchFamily="34" charset="0"/>
              </a:rPr>
              <a:t>Moderate pain or discomfort</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3.</a:t>
            </a:r>
            <a:r>
              <a:rPr lang="en-GB" altLang="nl-NL" sz="1000" dirty="0" smtClean="0">
                <a:cs typeface="Times New Roman" panose="02020603050405020304" pitchFamily="18" charset="0"/>
              </a:rPr>
              <a:t>       </a:t>
            </a:r>
            <a:r>
              <a:rPr lang="en-GB" altLang="nl-NL" sz="1000" dirty="0" smtClean="0">
                <a:cs typeface="Arial" panose="020B0604020202020204" pitchFamily="34" charset="0"/>
              </a:rPr>
              <a:t>Extreme pain or discomfort</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 </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b="1" dirty="0" smtClean="0">
                <a:cs typeface="Arial" panose="020B0604020202020204" pitchFamily="34" charset="0"/>
              </a:rPr>
              <a:t>Anxiety/depression</a:t>
            </a:r>
            <a:endParaRPr lang="nl-NL" altLang="nl-NL" sz="1000" b="1"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1.</a:t>
            </a:r>
            <a:r>
              <a:rPr lang="en-GB" altLang="nl-NL" sz="1000" dirty="0" smtClean="0">
                <a:cs typeface="Times New Roman" panose="02020603050405020304" pitchFamily="18" charset="0"/>
              </a:rPr>
              <a:t>       </a:t>
            </a:r>
            <a:r>
              <a:rPr lang="en-GB" altLang="nl-NL" sz="1000" dirty="0" smtClean="0">
                <a:cs typeface="Arial" panose="020B0604020202020204" pitchFamily="34" charset="0"/>
              </a:rPr>
              <a:t>Not anxious or depressed</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2.</a:t>
            </a:r>
            <a:r>
              <a:rPr lang="en-GB" altLang="nl-NL" sz="1000" dirty="0" smtClean="0">
                <a:cs typeface="Times New Roman" panose="02020603050405020304" pitchFamily="18" charset="0"/>
              </a:rPr>
              <a:t>       </a:t>
            </a:r>
            <a:r>
              <a:rPr lang="en-GB" altLang="nl-NL" sz="1000" dirty="0" smtClean="0">
                <a:cs typeface="Arial" panose="020B0604020202020204" pitchFamily="34" charset="0"/>
              </a:rPr>
              <a:t>Moderately anxious or depressed</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3.</a:t>
            </a:r>
            <a:r>
              <a:rPr lang="en-GB" altLang="nl-NL" sz="1000" dirty="0" smtClean="0">
                <a:cs typeface="Times New Roman" panose="02020603050405020304" pitchFamily="18" charset="0"/>
              </a:rPr>
              <a:t>       </a:t>
            </a:r>
            <a:r>
              <a:rPr lang="en-GB" altLang="nl-NL" sz="1000" dirty="0" smtClean="0">
                <a:cs typeface="Arial" panose="020B0604020202020204" pitchFamily="34" charset="0"/>
              </a:rPr>
              <a:t>Extremely anxious or depressed</a:t>
            </a:r>
            <a:endParaRPr lang="nl-NL" altLang="nl-NL" sz="1000" dirty="0" smtClean="0">
              <a:cs typeface="Times New Roman" panose="02020603050405020304" pitchFamily="18" charset="0"/>
            </a:endParaRPr>
          </a:p>
          <a:p>
            <a:endParaRPr lang="nl-NL" sz="1000"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17</a:t>
            </a:fld>
            <a:endParaRPr lang="en-US" altLang="en-US"/>
          </a:p>
        </p:txBody>
      </p:sp>
    </p:spTree>
    <p:extLst>
      <p:ext uri="{BB962C8B-B14F-4D97-AF65-F5344CB8AC3E}">
        <p14:creationId xmlns:p14="http://schemas.microsoft.com/office/powerpoint/2010/main" val="337193505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Euroqol</a:t>
            </a:r>
            <a:r>
              <a:rPr lang="nl-NL" dirty="0" smtClean="0"/>
              <a:t> (EQ5D questionnaire)</a:t>
            </a:r>
            <a:endParaRPr lang="nl-NL" dirty="0"/>
          </a:p>
        </p:txBody>
      </p:sp>
      <p:sp>
        <p:nvSpPr>
          <p:cNvPr id="3" name="Content Placeholder 2"/>
          <p:cNvSpPr>
            <a:spLocks noGrp="1"/>
          </p:cNvSpPr>
          <p:nvPr>
            <p:ph idx="1"/>
          </p:nvPr>
        </p:nvSpPr>
        <p:spPr>
          <a:xfrm>
            <a:off x="790575" y="1151855"/>
            <a:ext cx="7058025" cy="4825083"/>
          </a:xfrm>
        </p:spPr>
        <p:txBody>
          <a:bodyPr/>
          <a:lstStyle/>
          <a:p>
            <a:pPr marL="457200" indent="-457200" eaLnBrk="1" hangingPunct="1">
              <a:lnSpc>
                <a:spcPct val="90000"/>
              </a:lnSpc>
            </a:pPr>
            <a:r>
              <a:rPr lang="en-GB" altLang="nl-NL" sz="1000" b="1" dirty="0" smtClean="0">
                <a:cs typeface="Arial" panose="020B0604020202020204" pitchFamily="34" charset="0"/>
              </a:rPr>
              <a:t>Mobility</a:t>
            </a:r>
            <a:endParaRPr lang="nl-NL" altLang="nl-NL" sz="1000" b="1" dirty="0" smtClean="0">
              <a:cs typeface="Times New Roman" panose="02020603050405020304" pitchFamily="18" charset="0"/>
            </a:endParaRPr>
          </a:p>
          <a:p>
            <a:pPr marL="457200" indent="-457200" eaLnBrk="1" hangingPunct="1">
              <a:lnSpc>
                <a:spcPct val="90000"/>
              </a:lnSpc>
            </a:pPr>
            <a:r>
              <a:rPr lang="en-GB" altLang="nl-NL" sz="1000" b="1" dirty="0" smtClean="0">
                <a:solidFill>
                  <a:srgbClr val="FF0000"/>
                </a:solidFill>
                <a:cs typeface="Arial" panose="020B0604020202020204" pitchFamily="34" charset="0"/>
              </a:rPr>
              <a:t>1.</a:t>
            </a:r>
            <a:r>
              <a:rPr lang="en-GB" altLang="nl-NL" sz="1000" b="1" dirty="0" smtClean="0">
                <a:solidFill>
                  <a:srgbClr val="FF0000"/>
                </a:solidFill>
                <a:cs typeface="Times New Roman" panose="02020603050405020304" pitchFamily="18" charset="0"/>
              </a:rPr>
              <a:t>       </a:t>
            </a:r>
            <a:r>
              <a:rPr lang="en-GB" altLang="nl-NL" sz="1000" b="1" dirty="0" smtClean="0">
                <a:solidFill>
                  <a:srgbClr val="FF0000"/>
                </a:solidFill>
                <a:cs typeface="Arial" panose="020B0604020202020204" pitchFamily="34" charset="0"/>
              </a:rPr>
              <a:t>No problems walking</a:t>
            </a:r>
            <a:endParaRPr lang="nl-NL" altLang="nl-NL" sz="1000" b="1" dirty="0" smtClean="0">
              <a:solidFill>
                <a:srgbClr val="FF0000"/>
              </a:solidFill>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2.</a:t>
            </a:r>
            <a:r>
              <a:rPr lang="en-GB" altLang="nl-NL" sz="1000" dirty="0" smtClean="0">
                <a:cs typeface="Times New Roman" panose="02020603050405020304" pitchFamily="18" charset="0"/>
              </a:rPr>
              <a:t>       </a:t>
            </a:r>
            <a:r>
              <a:rPr lang="en-GB" altLang="nl-NL" sz="1000" dirty="0" smtClean="0">
                <a:cs typeface="Arial" panose="020B0604020202020204" pitchFamily="34" charset="0"/>
              </a:rPr>
              <a:t>Some problem walking about</a:t>
            </a:r>
            <a:endParaRPr lang="nl-NL" altLang="nl-NL" sz="1000" dirty="0" smtClean="0">
              <a:solidFill>
                <a:srgbClr val="39A4D9"/>
              </a:solidFill>
            </a:endParaRPr>
          </a:p>
          <a:p>
            <a:pPr marL="457200" indent="-457200" eaLnBrk="1" hangingPunct="1">
              <a:lnSpc>
                <a:spcPct val="90000"/>
              </a:lnSpc>
            </a:pPr>
            <a:r>
              <a:rPr lang="en-GB" altLang="nl-NL" sz="1000" dirty="0" smtClean="0">
                <a:cs typeface="Arial" panose="020B0604020202020204" pitchFamily="34" charset="0"/>
              </a:rPr>
              <a:t>3.</a:t>
            </a:r>
            <a:r>
              <a:rPr lang="en-GB" altLang="nl-NL" sz="1000" dirty="0" smtClean="0">
                <a:cs typeface="Times New Roman" panose="02020603050405020304" pitchFamily="18" charset="0"/>
              </a:rPr>
              <a:t>       </a:t>
            </a:r>
            <a:r>
              <a:rPr lang="en-GB" altLang="nl-NL" sz="1000" dirty="0" smtClean="0">
                <a:cs typeface="Arial" panose="020B0604020202020204" pitchFamily="34" charset="0"/>
              </a:rPr>
              <a:t>Confined to bed</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 </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b="1" dirty="0" smtClean="0">
                <a:cs typeface="Arial" panose="020B0604020202020204" pitchFamily="34" charset="0"/>
              </a:rPr>
              <a:t>Self-care</a:t>
            </a:r>
            <a:endParaRPr lang="nl-NL" altLang="nl-NL" sz="1000" b="1" dirty="0" smtClean="0">
              <a:cs typeface="Times New Roman" panose="02020603050405020304" pitchFamily="18" charset="0"/>
            </a:endParaRPr>
          </a:p>
          <a:p>
            <a:pPr marL="457200" indent="-457200" eaLnBrk="1" hangingPunct="1">
              <a:lnSpc>
                <a:spcPct val="90000"/>
              </a:lnSpc>
            </a:pPr>
            <a:r>
              <a:rPr lang="en-GB" altLang="nl-NL" sz="1000" b="1" dirty="0" smtClean="0">
                <a:solidFill>
                  <a:srgbClr val="FF0000"/>
                </a:solidFill>
                <a:cs typeface="Arial" panose="020B0604020202020204" pitchFamily="34" charset="0"/>
              </a:rPr>
              <a:t>1.</a:t>
            </a:r>
            <a:r>
              <a:rPr lang="en-GB" altLang="nl-NL" sz="1000" b="1" dirty="0" smtClean="0">
                <a:solidFill>
                  <a:srgbClr val="FF0000"/>
                </a:solidFill>
                <a:cs typeface="Times New Roman" panose="02020603050405020304" pitchFamily="18" charset="0"/>
              </a:rPr>
              <a:t>       </a:t>
            </a:r>
            <a:r>
              <a:rPr lang="en-GB" altLang="nl-NL" sz="1000" b="1" dirty="0" smtClean="0">
                <a:solidFill>
                  <a:srgbClr val="FF0000"/>
                </a:solidFill>
                <a:cs typeface="Arial" panose="020B0604020202020204" pitchFamily="34" charset="0"/>
              </a:rPr>
              <a:t>No problems with self-care</a:t>
            </a:r>
            <a:endParaRPr lang="nl-NL" altLang="nl-NL" sz="1000" b="1" dirty="0" smtClean="0">
              <a:solidFill>
                <a:srgbClr val="FF0000"/>
              </a:solidFill>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2.</a:t>
            </a:r>
            <a:r>
              <a:rPr lang="en-GB" altLang="nl-NL" sz="1000" dirty="0" smtClean="0">
                <a:cs typeface="Times New Roman" panose="02020603050405020304" pitchFamily="18" charset="0"/>
              </a:rPr>
              <a:t>       </a:t>
            </a:r>
            <a:r>
              <a:rPr lang="en-GB" altLang="nl-NL" sz="1000" dirty="0" smtClean="0">
                <a:cs typeface="Arial" panose="020B0604020202020204" pitchFamily="34" charset="0"/>
              </a:rPr>
              <a:t>Some problems washing or dressing self</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3.</a:t>
            </a:r>
            <a:r>
              <a:rPr lang="en-GB" altLang="nl-NL" sz="1000" dirty="0" smtClean="0">
                <a:cs typeface="Times New Roman" panose="02020603050405020304" pitchFamily="18" charset="0"/>
              </a:rPr>
              <a:t>       </a:t>
            </a:r>
            <a:r>
              <a:rPr lang="en-GB" altLang="nl-NL" sz="1000" dirty="0" smtClean="0">
                <a:cs typeface="Arial" panose="020B0604020202020204" pitchFamily="34" charset="0"/>
              </a:rPr>
              <a:t>Unable to wash or dress self</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 </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b="1" dirty="0" smtClean="0">
                <a:cs typeface="Arial" panose="020B0604020202020204" pitchFamily="34" charset="0"/>
              </a:rPr>
              <a:t>Usual activities</a:t>
            </a:r>
            <a:endParaRPr lang="nl-NL" altLang="nl-NL" sz="1000" b="1"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1.</a:t>
            </a:r>
            <a:r>
              <a:rPr lang="en-GB" altLang="nl-NL" sz="1000" dirty="0" smtClean="0">
                <a:cs typeface="Times New Roman" panose="02020603050405020304" pitchFamily="18" charset="0"/>
              </a:rPr>
              <a:t>       </a:t>
            </a:r>
            <a:r>
              <a:rPr lang="en-GB" altLang="nl-NL" sz="1000" dirty="0" smtClean="0">
                <a:cs typeface="Arial" panose="020B0604020202020204" pitchFamily="34" charset="0"/>
              </a:rPr>
              <a:t>No problems with performing usual activities (e.g. work, study, housework, family or leisure activities)</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b="1" dirty="0" smtClean="0">
                <a:solidFill>
                  <a:srgbClr val="FF0000"/>
                </a:solidFill>
                <a:cs typeface="Arial" panose="020B0604020202020204" pitchFamily="34" charset="0"/>
              </a:rPr>
              <a:t>2.</a:t>
            </a:r>
            <a:r>
              <a:rPr lang="en-GB" altLang="nl-NL" sz="1000" b="1" dirty="0" smtClean="0">
                <a:solidFill>
                  <a:srgbClr val="FF0000"/>
                </a:solidFill>
                <a:cs typeface="Times New Roman" panose="02020603050405020304" pitchFamily="18" charset="0"/>
              </a:rPr>
              <a:t>       </a:t>
            </a:r>
            <a:r>
              <a:rPr lang="en-GB" altLang="nl-NL" sz="1000" b="1" dirty="0" smtClean="0">
                <a:solidFill>
                  <a:srgbClr val="FF0000"/>
                </a:solidFill>
                <a:cs typeface="Arial" panose="020B0604020202020204" pitchFamily="34" charset="0"/>
              </a:rPr>
              <a:t>Some problems with performing usual activities</a:t>
            </a:r>
            <a:endParaRPr lang="nl-NL" altLang="nl-NL" sz="1000" b="1" dirty="0" smtClean="0">
              <a:solidFill>
                <a:srgbClr val="FF0000"/>
              </a:solidFill>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3.</a:t>
            </a:r>
            <a:r>
              <a:rPr lang="en-GB" altLang="nl-NL" sz="1000" dirty="0" smtClean="0">
                <a:cs typeface="Times New Roman" panose="02020603050405020304" pitchFamily="18" charset="0"/>
              </a:rPr>
              <a:t>       </a:t>
            </a:r>
            <a:r>
              <a:rPr lang="en-GB" altLang="nl-NL" sz="1000" dirty="0" smtClean="0">
                <a:cs typeface="Arial" panose="020B0604020202020204" pitchFamily="34" charset="0"/>
              </a:rPr>
              <a:t>Unable to perform usual activities</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 </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b="1" dirty="0" smtClean="0">
                <a:cs typeface="Arial" panose="020B0604020202020204" pitchFamily="34" charset="0"/>
              </a:rPr>
              <a:t>Pain/discomfort</a:t>
            </a:r>
            <a:endParaRPr lang="nl-NL" altLang="nl-NL" sz="1000" b="1"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1.</a:t>
            </a:r>
            <a:r>
              <a:rPr lang="en-GB" altLang="nl-NL" sz="1000" dirty="0" smtClean="0">
                <a:cs typeface="Times New Roman" panose="02020603050405020304" pitchFamily="18" charset="0"/>
              </a:rPr>
              <a:t>       </a:t>
            </a:r>
            <a:r>
              <a:rPr lang="en-GB" altLang="nl-NL" sz="1000" dirty="0" smtClean="0">
                <a:cs typeface="Arial" panose="020B0604020202020204" pitchFamily="34" charset="0"/>
              </a:rPr>
              <a:t>No pain or discomfort</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b="1" dirty="0" smtClean="0">
                <a:solidFill>
                  <a:srgbClr val="FF0000"/>
                </a:solidFill>
                <a:cs typeface="Arial" panose="020B0604020202020204" pitchFamily="34" charset="0"/>
              </a:rPr>
              <a:t>2.</a:t>
            </a:r>
            <a:r>
              <a:rPr lang="en-GB" altLang="nl-NL" sz="1000" b="1" dirty="0" smtClean="0">
                <a:solidFill>
                  <a:srgbClr val="FF0000"/>
                </a:solidFill>
                <a:cs typeface="Times New Roman" panose="02020603050405020304" pitchFamily="18" charset="0"/>
              </a:rPr>
              <a:t>       </a:t>
            </a:r>
            <a:r>
              <a:rPr lang="en-GB" altLang="nl-NL" sz="1000" b="1" dirty="0" smtClean="0">
                <a:solidFill>
                  <a:srgbClr val="FF0000"/>
                </a:solidFill>
                <a:cs typeface="Arial" panose="020B0604020202020204" pitchFamily="34" charset="0"/>
              </a:rPr>
              <a:t>Moderate pain or discomfort</a:t>
            </a:r>
            <a:endParaRPr lang="nl-NL" altLang="nl-NL" sz="1000" b="1" dirty="0" smtClean="0">
              <a:solidFill>
                <a:srgbClr val="FF0000"/>
              </a:solidFill>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3.</a:t>
            </a:r>
            <a:r>
              <a:rPr lang="en-GB" altLang="nl-NL" sz="1000" dirty="0" smtClean="0">
                <a:cs typeface="Times New Roman" panose="02020603050405020304" pitchFamily="18" charset="0"/>
              </a:rPr>
              <a:t>       </a:t>
            </a:r>
            <a:r>
              <a:rPr lang="en-GB" altLang="nl-NL" sz="1000" dirty="0" smtClean="0">
                <a:cs typeface="Arial" panose="020B0604020202020204" pitchFamily="34" charset="0"/>
              </a:rPr>
              <a:t>Extreme pain or discomfort</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 </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b="1" dirty="0" smtClean="0">
                <a:cs typeface="Arial" panose="020B0604020202020204" pitchFamily="34" charset="0"/>
              </a:rPr>
              <a:t>Anxiety/depression</a:t>
            </a:r>
            <a:endParaRPr lang="nl-NL" altLang="nl-NL" sz="1000" b="1"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1.</a:t>
            </a:r>
            <a:r>
              <a:rPr lang="en-GB" altLang="nl-NL" sz="1000" dirty="0" smtClean="0">
                <a:cs typeface="Times New Roman" panose="02020603050405020304" pitchFamily="18" charset="0"/>
              </a:rPr>
              <a:t>       </a:t>
            </a:r>
            <a:r>
              <a:rPr lang="en-GB" altLang="nl-NL" sz="1000" dirty="0" smtClean="0">
                <a:cs typeface="Arial" panose="020B0604020202020204" pitchFamily="34" charset="0"/>
              </a:rPr>
              <a:t>Not anxious or depressed</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dirty="0" smtClean="0">
                <a:cs typeface="Arial" panose="020B0604020202020204" pitchFamily="34" charset="0"/>
              </a:rPr>
              <a:t>2.</a:t>
            </a:r>
            <a:r>
              <a:rPr lang="en-GB" altLang="nl-NL" sz="1000" dirty="0" smtClean="0">
                <a:cs typeface="Times New Roman" panose="02020603050405020304" pitchFamily="18" charset="0"/>
              </a:rPr>
              <a:t>       </a:t>
            </a:r>
            <a:r>
              <a:rPr lang="en-GB" altLang="nl-NL" sz="1000" dirty="0" smtClean="0">
                <a:cs typeface="Arial" panose="020B0604020202020204" pitchFamily="34" charset="0"/>
              </a:rPr>
              <a:t>Moderately anxious or depressed</a:t>
            </a:r>
            <a:endParaRPr lang="nl-NL" altLang="nl-NL" sz="1000" dirty="0" smtClean="0">
              <a:cs typeface="Times New Roman" panose="02020603050405020304" pitchFamily="18" charset="0"/>
            </a:endParaRPr>
          </a:p>
          <a:p>
            <a:pPr marL="457200" indent="-457200" eaLnBrk="1" hangingPunct="1">
              <a:lnSpc>
                <a:spcPct val="90000"/>
              </a:lnSpc>
            </a:pPr>
            <a:r>
              <a:rPr lang="en-GB" altLang="nl-NL" sz="1000" b="1" dirty="0" smtClean="0">
                <a:solidFill>
                  <a:srgbClr val="FF0000"/>
                </a:solidFill>
                <a:cs typeface="Arial" panose="020B0604020202020204" pitchFamily="34" charset="0"/>
              </a:rPr>
              <a:t>3.</a:t>
            </a:r>
            <a:r>
              <a:rPr lang="en-GB" altLang="nl-NL" sz="1000" b="1" dirty="0" smtClean="0">
                <a:solidFill>
                  <a:srgbClr val="FF0000"/>
                </a:solidFill>
                <a:cs typeface="Times New Roman" panose="02020603050405020304" pitchFamily="18" charset="0"/>
              </a:rPr>
              <a:t>       </a:t>
            </a:r>
            <a:r>
              <a:rPr lang="en-GB" altLang="nl-NL" sz="1000" b="1" dirty="0" smtClean="0">
                <a:solidFill>
                  <a:srgbClr val="FF0000"/>
                </a:solidFill>
                <a:cs typeface="Arial" panose="020B0604020202020204" pitchFamily="34" charset="0"/>
              </a:rPr>
              <a:t>Extremely anxious or depressed</a:t>
            </a:r>
            <a:endParaRPr lang="nl-NL" altLang="nl-NL" sz="1000" b="1" dirty="0" smtClean="0">
              <a:solidFill>
                <a:srgbClr val="FF0000"/>
              </a:solidFill>
              <a:cs typeface="Times New Roman" panose="02020603050405020304" pitchFamily="18" charset="0"/>
            </a:endParaRPr>
          </a:p>
          <a:p>
            <a:endParaRPr lang="nl-NL" sz="1000"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18</a:t>
            </a:fld>
            <a:endParaRPr lang="en-US" altLang="en-US"/>
          </a:p>
        </p:txBody>
      </p:sp>
      <p:sp>
        <p:nvSpPr>
          <p:cNvPr id="6" name="Tekstvak 1"/>
          <p:cNvSpPr txBox="1">
            <a:spLocks noChangeArrowheads="1"/>
          </p:cNvSpPr>
          <p:nvPr/>
        </p:nvSpPr>
        <p:spPr bwMode="auto">
          <a:xfrm>
            <a:off x="4824413" y="4535488"/>
            <a:ext cx="2952750" cy="3540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lnSpc>
                <a:spcPct val="95000"/>
              </a:lnSpc>
              <a:spcAft>
                <a:spcPct val="40000"/>
              </a:spcAft>
              <a:defRPr sz="2200">
                <a:solidFill>
                  <a:schemeClr val="tx1"/>
                </a:solidFill>
                <a:latin typeface="Arial" panose="020B0604020202020204" pitchFamily="34" charset="0"/>
              </a:defRPr>
            </a:lvl1pPr>
            <a:lvl2pPr marL="742950" indent="-285750" eaLnBrk="0" hangingPunct="0">
              <a:lnSpc>
                <a:spcPct val="95000"/>
              </a:lnSpc>
              <a:spcAft>
                <a:spcPct val="40000"/>
              </a:spcAft>
              <a:buChar char="•"/>
              <a:defRPr sz="2200">
                <a:solidFill>
                  <a:schemeClr val="tx1"/>
                </a:solidFill>
                <a:latin typeface="Arial" panose="020B0604020202020204" pitchFamily="34" charset="0"/>
              </a:defRPr>
            </a:lvl2pPr>
            <a:lvl3pPr marL="1143000" indent="-228600" eaLnBrk="0" hangingPunct="0">
              <a:lnSpc>
                <a:spcPct val="95000"/>
              </a:lnSpc>
              <a:spcAft>
                <a:spcPct val="40000"/>
              </a:spcAft>
              <a:buFont typeface="Arial" panose="020B0604020202020204" pitchFamily="34" charset="0"/>
              <a:buChar char="–"/>
              <a:defRPr sz="2200">
                <a:solidFill>
                  <a:schemeClr val="tx1"/>
                </a:solidFill>
                <a:latin typeface="Arial" panose="020B0604020202020204" pitchFamily="34" charset="0"/>
              </a:defRPr>
            </a:lvl3pPr>
            <a:lvl4pPr marL="1600200" indent="-228600" eaLnBrk="0" hangingPunct="0">
              <a:lnSpc>
                <a:spcPct val="95000"/>
              </a:lnSpc>
              <a:spcAft>
                <a:spcPct val="40000"/>
              </a:spcAft>
              <a:buChar char="–"/>
              <a:defRPr sz="2200">
                <a:solidFill>
                  <a:schemeClr val="tx1"/>
                </a:solidFill>
                <a:latin typeface="Arial" panose="020B0604020202020204" pitchFamily="34" charset="0"/>
              </a:defRPr>
            </a:lvl4pPr>
            <a:lvl5pPr marL="2057400" indent="-228600" eaLnBrk="0" hangingPunct="0">
              <a:lnSpc>
                <a:spcPct val="95000"/>
              </a:lnSpc>
              <a:spcAft>
                <a:spcPct val="40000"/>
              </a:spcAft>
              <a:buFont typeface="Arial" panose="020B0604020202020204" pitchFamily="34" charset="0"/>
              <a:buChar char="–"/>
              <a:defRPr sz="2200">
                <a:solidFill>
                  <a:schemeClr val="tx1"/>
                </a:solidFill>
                <a:latin typeface="Arial" panose="020B0604020202020204" pitchFamily="34" charset="0"/>
              </a:defRPr>
            </a:lvl5pPr>
            <a:lvl6pPr marL="25146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6pPr>
            <a:lvl7pPr marL="29718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7pPr>
            <a:lvl8pPr marL="34290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8pPr>
            <a:lvl9pPr marL="3886200" indent="-228600" eaLnBrk="0" fontAlgn="base" hangingPunct="0">
              <a:lnSpc>
                <a:spcPct val="95000"/>
              </a:lnSpc>
              <a:spcBef>
                <a:spcPct val="0"/>
              </a:spcBef>
              <a:spcAft>
                <a:spcPct val="40000"/>
              </a:spcAft>
              <a:buFont typeface="Arial" panose="020B0604020202020204" pitchFamily="34" charset="0"/>
              <a:buChar char="–"/>
              <a:defRPr sz="2200">
                <a:solidFill>
                  <a:schemeClr val="tx1"/>
                </a:solidFill>
                <a:latin typeface="Arial" panose="020B0604020202020204" pitchFamily="34" charset="0"/>
              </a:defRPr>
            </a:lvl9pPr>
          </a:lstStyle>
          <a:p>
            <a:pPr eaLnBrk="1" hangingPunct="1">
              <a:lnSpc>
                <a:spcPct val="100000"/>
              </a:lnSpc>
              <a:spcAft>
                <a:spcPct val="0"/>
              </a:spcAft>
            </a:pPr>
            <a:r>
              <a:rPr lang="nl-NL" altLang="nl-NL" sz="1700" b="1" dirty="0">
                <a:solidFill>
                  <a:srgbClr val="FF0000"/>
                </a:solidFill>
              </a:rPr>
              <a:t>Health status 11223</a:t>
            </a:r>
          </a:p>
        </p:txBody>
      </p:sp>
    </p:spTree>
    <p:extLst>
      <p:ext uri="{BB962C8B-B14F-4D97-AF65-F5344CB8AC3E}">
        <p14:creationId xmlns:p14="http://schemas.microsoft.com/office/powerpoint/2010/main" val="114998881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sv-SE" dirty="0" smtClean="0"/>
              <a:t>Scoring patient 11223 </a:t>
            </a:r>
            <a:br>
              <a:rPr lang="sv-SE" dirty="0" smtClean="0"/>
            </a:br>
            <a:r>
              <a:rPr lang="sv-SE" sz="2000" b="0" dirty="0" smtClean="0"/>
              <a:t>(Dolan tariff)</a:t>
            </a:r>
            <a:endParaRPr lang="nl-NL" b="0" dirty="0"/>
          </a:p>
        </p:txBody>
      </p:sp>
      <p:sp>
        <p:nvSpPr>
          <p:cNvPr id="3" name="Content Placeholder 2"/>
          <p:cNvSpPr>
            <a:spLocks noGrp="1"/>
          </p:cNvSpPr>
          <p:nvPr>
            <p:ph idx="1"/>
          </p:nvPr>
        </p:nvSpPr>
        <p:spPr/>
        <p:txBody>
          <a:bodyPr/>
          <a:lstStyle/>
          <a:p>
            <a:pPr eaLnBrk="1" hangingPunct="1">
              <a:lnSpc>
                <a:spcPct val="80000"/>
              </a:lnSpc>
            </a:pPr>
            <a:r>
              <a:rPr lang="en-GB" altLang="nl-NL" sz="2400" dirty="0" smtClean="0"/>
              <a:t>Full health 	=				1.000</a:t>
            </a:r>
          </a:p>
          <a:p>
            <a:pPr eaLnBrk="1" hangingPunct="1">
              <a:lnSpc>
                <a:spcPct val="80000"/>
              </a:lnSpc>
            </a:pPr>
            <a:r>
              <a:rPr lang="en-GB" altLang="nl-NL" sz="2400" dirty="0" smtClean="0"/>
              <a:t>Constant					 -0.081</a:t>
            </a:r>
          </a:p>
          <a:p>
            <a:pPr eaLnBrk="1" hangingPunct="1">
              <a:lnSpc>
                <a:spcPct val="80000"/>
              </a:lnSpc>
            </a:pPr>
            <a:r>
              <a:rPr lang="en-GB" altLang="nl-NL" sz="2400" dirty="0" smtClean="0"/>
              <a:t>Mobility (level 1)				- 0</a:t>
            </a:r>
          </a:p>
          <a:p>
            <a:pPr eaLnBrk="1" hangingPunct="1">
              <a:lnSpc>
                <a:spcPct val="80000"/>
              </a:lnSpc>
            </a:pPr>
            <a:r>
              <a:rPr lang="en-GB" altLang="nl-NL" sz="2400" dirty="0" smtClean="0"/>
              <a:t>Self-care (level 1)				- 0</a:t>
            </a:r>
          </a:p>
          <a:p>
            <a:pPr eaLnBrk="1" hangingPunct="1">
              <a:lnSpc>
                <a:spcPct val="80000"/>
              </a:lnSpc>
            </a:pPr>
            <a:r>
              <a:rPr lang="en-GB" altLang="nl-NL" sz="2400" dirty="0" smtClean="0"/>
              <a:t>Usual activities (level 2)			- 0.036</a:t>
            </a:r>
          </a:p>
          <a:p>
            <a:pPr eaLnBrk="1" hangingPunct="1">
              <a:lnSpc>
                <a:spcPct val="80000"/>
              </a:lnSpc>
            </a:pPr>
            <a:r>
              <a:rPr lang="en-GB" altLang="nl-NL" sz="2400" dirty="0" smtClean="0"/>
              <a:t>Pain/discomfort (level 2)			- 0.123</a:t>
            </a:r>
          </a:p>
          <a:p>
            <a:pPr eaLnBrk="1" hangingPunct="1">
              <a:lnSpc>
                <a:spcPct val="80000"/>
              </a:lnSpc>
            </a:pPr>
            <a:r>
              <a:rPr lang="en-GB" altLang="nl-NL" sz="2400" dirty="0" smtClean="0"/>
              <a:t>Anxiety/depression (level 3)		- 0.236</a:t>
            </a:r>
          </a:p>
          <a:p>
            <a:pPr eaLnBrk="1" hangingPunct="1">
              <a:lnSpc>
                <a:spcPct val="80000"/>
              </a:lnSpc>
            </a:pPr>
            <a:r>
              <a:rPr lang="en-GB" altLang="nl-NL" sz="2400" dirty="0" smtClean="0"/>
              <a:t>N3						- 0.269</a:t>
            </a:r>
          </a:p>
          <a:p>
            <a:pPr eaLnBrk="1" hangingPunct="1">
              <a:lnSpc>
                <a:spcPct val="80000"/>
              </a:lnSpc>
            </a:pPr>
            <a:endParaRPr lang="en-GB" altLang="nl-NL" sz="2400" dirty="0" smtClean="0"/>
          </a:p>
          <a:p>
            <a:pPr eaLnBrk="1" hangingPunct="1">
              <a:lnSpc>
                <a:spcPct val="80000"/>
              </a:lnSpc>
            </a:pPr>
            <a:r>
              <a:rPr lang="en-GB" altLang="nl-NL" sz="2400" dirty="0" smtClean="0"/>
              <a:t>Estimated value for 11223		</a:t>
            </a:r>
            <a:r>
              <a:rPr lang="en-GB" altLang="nl-NL" sz="2400" dirty="0" smtClean="0">
                <a:solidFill>
                  <a:srgbClr val="FF0000"/>
                </a:solidFill>
              </a:rPr>
              <a:t> </a:t>
            </a:r>
            <a:r>
              <a:rPr lang="en-GB" altLang="nl-NL" sz="2400" b="1" dirty="0" smtClean="0">
                <a:solidFill>
                  <a:srgbClr val="FF0000"/>
                </a:solidFill>
              </a:rPr>
              <a:t>0.255</a:t>
            </a:r>
            <a:r>
              <a:rPr lang="en-GB" altLang="nl-NL" sz="2400" dirty="0" smtClean="0"/>
              <a:t>	</a:t>
            </a:r>
          </a:p>
          <a:p>
            <a:pPr eaLnBrk="1" hangingPunct="1">
              <a:lnSpc>
                <a:spcPct val="80000"/>
              </a:lnSpc>
            </a:pPr>
            <a:r>
              <a:rPr lang="en-GB" altLang="nl-NL" sz="2400" dirty="0" smtClean="0"/>
              <a:t>	</a:t>
            </a:r>
            <a:r>
              <a:rPr lang="nl-NL" altLang="nl-NL" sz="2400" dirty="0" smtClean="0"/>
              <a:t>				</a:t>
            </a:r>
            <a:endParaRPr lang="en-US" altLang="nl-NL" sz="2400" dirty="0" smtClean="0"/>
          </a:p>
          <a:p>
            <a:endParaRPr lang="nl-NL"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Ramaekers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19</a:t>
            </a:fld>
            <a:endParaRPr lang="en-US" altLang="en-US"/>
          </a:p>
        </p:txBody>
      </p:sp>
    </p:spTree>
    <p:extLst>
      <p:ext uri="{BB962C8B-B14F-4D97-AF65-F5344CB8AC3E}">
        <p14:creationId xmlns:p14="http://schemas.microsoft.com/office/powerpoint/2010/main" val="2033771000"/>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What</a:t>
            </a:r>
            <a:r>
              <a:rPr lang="nl-NL" dirty="0" smtClean="0"/>
              <a:t> is health </a:t>
            </a:r>
            <a:r>
              <a:rPr lang="nl-NL" dirty="0" err="1" smtClean="0"/>
              <a:t>economic</a:t>
            </a:r>
            <a:r>
              <a:rPr lang="nl-NL" dirty="0" smtClean="0"/>
              <a:t> </a:t>
            </a:r>
            <a:r>
              <a:rPr lang="nl-NL" dirty="0" err="1" smtClean="0"/>
              <a:t>evaluation</a:t>
            </a:r>
            <a:r>
              <a:rPr lang="nl-NL" dirty="0" smtClean="0"/>
              <a:t>?</a:t>
            </a:r>
            <a:endParaRPr lang="nl-NL" dirty="0"/>
          </a:p>
        </p:txBody>
      </p:sp>
      <p:sp>
        <p:nvSpPr>
          <p:cNvPr id="3" name="Content Placeholder 2"/>
          <p:cNvSpPr>
            <a:spLocks noGrp="1"/>
          </p:cNvSpPr>
          <p:nvPr>
            <p:ph idx="1"/>
          </p:nvPr>
        </p:nvSpPr>
        <p:spPr/>
        <p:txBody>
          <a:bodyPr/>
          <a:lstStyle/>
          <a:p>
            <a:endParaRPr lang="nl-NL" dirty="0" smtClean="0"/>
          </a:p>
          <a:p>
            <a:endParaRPr lang="nl-NL" dirty="0"/>
          </a:p>
          <a:p>
            <a:endParaRPr lang="nl-NL" dirty="0" smtClean="0"/>
          </a:p>
          <a:p>
            <a:endParaRPr lang="nl-NL" dirty="0"/>
          </a:p>
          <a:p>
            <a:r>
              <a:rPr lang="nl-NL" sz="4400" dirty="0" smtClean="0"/>
              <a:t>      =						???</a:t>
            </a:r>
            <a:endParaRPr lang="nl-NL"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Ramaekers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2</a:t>
            </a:fld>
            <a:endParaRPr lang="en-US" altLang="en-US"/>
          </a:p>
        </p:txBody>
      </p:sp>
      <p:pic>
        <p:nvPicPr>
          <p:cNvPr id="6" name="Picture 9" descr="dagobert_gevoel"/>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09950" y="1857375"/>
            <a:ext cx="2324100" cy="3143250"/>
          </a:xfrm>
          <a:prstGeom prst="rect">
            <a:avLst/>
          </a:prstGeom>
          <a:noFill/>
          <a:extLst>
            <a:ext uri="{909E8E84-426E-40DD-AFC4-6F175D3DCCD1}">
              <a14:hiddenFill xmlns:a14="http://schemas.microsoft.com/office/drawing/2010/main">
                <a:solidFill>
                  <a:srgbClr val="FFFFFF"/>
                </a:solidFill>
              </a14:hiddenFill>
            </a:ext>
          </a:extLst>
        </p:spPr>
      </p:pic>
      <p:sp>
        <p:nvSpPr>
          <p:cNvPr id="7" name="Line 11"/>
          <p:cNvSpPr>
            <a:spLocks noChangeShapeType="1"/>
          </p:cNvSpPr>
          <p:nvPr/>
        </p:nvSpPr>
        <p:spPr bwMode="auto">
          <a:xfrm flipV="1">
            <a:off x="2051050" y="1700213"/>
            <a:ext cx="4824413" cy="3960812"/>
          </a:xfrm>
          <a:prstGeom prst="line">
            <a:avLst/>
          </a:prstGeom>
          <a:noFill/>
          <a:ln w="63500">
            <a:solidFill>
              <a:srgbClr val="FF00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a:p>
        </p:txBody>
      </p:sp>
    </p:spTree>
    <p:extLst>
      <p:ext uri="{BB962C8B-B14F-4D97-AF65-F5344CB8AC3E}">
        <p14:creationId xmlns:p14="http://schemas.microsoft.com/office/powerpoint/2010/main" val="3685772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From a utility to a QALY…</a:t>
            </a:r>
            <a:endParaRPr lang="nl-NL" dirty="0"/>
          </a:p>
        </p:txBody>
      </p:sp>
      <p:sp>
        <p:nvSpPr>
          <p:cNvPr id="3" name="Content Placeholder 2"/>
          <p:cNvSpPr>
            <a:spLocks noGrp="1"/>
          </p:cNvSpPr>
          <p:nvPr>
            <p:ph idx="1"/>
          </p:nvPr>
        </p:nvSpPr>
        <p:spPr/>
        <p:txBody>
          <a:bodyPr/>
          <a:lstStyle/>
          <a:p>
            <a:endParaRPr lang="nl-NL"/>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20</a:t>
            </a:fld>
            <a:endParaRPr lang="en-US" altLang="en-US"/>
          </a:p>
        </p:txBody>
      </p:sp>
      <p:sp>
        <p:nvSpPr>
          <p:cNvPr id="7" name="Line 2"/>
          <p:cNvSpPr>
            <a:spLocks noChangeShapeType="1"/>
          </p:cNvSpPr>
          <p:nvPr/>
        </p:nvSpPr>
        <p:spPr bwMode="auto">
          <a:xfrm>
            <a:off x="1029369" y="983952"/>
            <a:ext cx="1588" cy="4572000"/>
          </a:xfrm>
          <a:prstGeom prst="line">
            <a:avLst/>
          </a:prstGeom>
          <a:noFill/>
          <a:ln w="1270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2400">
              <a:solidFill>
                <a:schemeClr val="tx1"/>
              </a:solidFill>
              <a:latin typeface="Times New Roman" charset="0"/>
              <a:ea typeface="ＭＳ Ｐゴシック" charset="0"/>
            </a:endParaRPr>
          </a:p>
        </p:txBody>
      </p:sp>
      <p:sp>
        <p:nvSpPr>
          <p:cNvPr id="8" name="Line 3"/>
          <p:cNvSpPr>
            <a:spLocks noChangeShapeType="1"/>
          </p:cNvSpPr>
          <p:nvPr/>
        </p:nvSpPr>
        <p:spPr bwMode="auto">
          <a:xfrm>
            <a:off x="1029369" y="5555952"/>
            <a:ext cx="7537450" cy="1587"/>
          </a:xfrm>
          <a:prstGeom prst="line">
            <a:avLst/>
          </a:prstGeom>
          <a:noFill/>
          <a:ln w="19050">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2400">
              <a:solidFill>
                <a:schemeClr val="tx1"/>
              </a:solidFill>
              <a:latin typeface="Times New Roman" charset="0"/>
              <a:ea typeface="ＭＳ Ｐゴシック" charset="0"/>
            </a:endParaRPr>
          </a:p>
        </p:txBody>
      </p:sp>
      <p:sp>
        <p:nvSpPr>
          <p:cNvPr id="9" name="Freeform 4"/>
          <p:cNvSpPr>
            <a:spLocks/>
          </p:cNvSpPr>
          <p:nvPr/>
        </p:nvSpPr>
        <p:spPr bwMode="auto">
          <a:xfrm>
            <a:off x="1029369" y="1288752"/>
            <a:ext cx="7180263" cy="4267200"/>
          </a:xfrm>
          <a:custGeom>
            <a:avLst/>
            <a:gdLst>
              <a:gd name="T0" fmla="*/ 0 w 3648"/>
              <a:gd name="T1" fmla="*/ 0 h 2688"/>
              <a:gd name="T2" fmla="*/ 902368 w 3648"/>
              <a:gd name="T3" fmla="*/ 609600 h 2688"/>
              <a:gd name="T4" fmla="*/ 1203158 w 3648"/>
              <a:gd name="T5" fmla="*/ 1905000 h 2688"/>
              <a:gd name="T6" fmla="*/ 2286000 w 3648"/>
              <a:gd name="T7" fmla="*/ 2286000 h 2688"/>
              <a:gd name="T8" fmla="*/ 2707105 w 3648"/>
              <a:gd name="T9" fmla="*/ 1828800 h 2688"/>
              <a:gd name="T10" fmla="*/ 3429000 w 3648"/>
              <a:gd name="T11" fmla="*/ 1828800 h 2688"/>
              <a:gd name="T12" fmla="*/ 4030579 w 3648"/>
              <a:gd name="T13" fmla="*/ 2133600 h 2688"/>
              <a:gd name="T14" fmla="*/ 4572000 w 3648"/>
              <a:gd name="T15" fmla="*/ 4267200 h 2688"/>
              <a:gd name="T16" fmla="*/ 0 60000 65536"/>
              <a:gd name="T17" fmla="*/ 0 60000 65536"/>
              <a:gd name="T18" fmla="*/ 0 60000 65536"/>
              <a:gd name="T19" fmla="*/ 0 60000 65536"/>
              <a:gd name="T20" fmla="*/ 0 60000 65536"/>
              <a:gd name="T21" fmla="*/ 0 60000 65536"/>
              <a:gd name="T22" fmla="*/ 0 60000 65536"/>
              <a:gd name="T23" fmla="*/ 0 60000 6553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0" t="0" r="r" b="b"/>
            <a:pathLst>
              <a:path w="3648" h="2688">
                <a:moveTo>
                  <a:pt x="0" y="0"/>
                </a:moveTo>
                <a:cubicBezTo>
                  <a:pt x="280" y="92"/>
                  <a:pt x="560" y="184"/>
                  <a:pt x="720" y="384"/>
                </a:cubicBezTo>
                <a:cubicBezTo>
                  <a:pt x="880" y="584"/>
                  <a:pt x="776" y="1024"/>
                  <a:pt x="960" y="1200"/>
                </a:cubicBezTo>
                <a:cubicBezTo>
                  <a:pt x="1144" y="1376"/>
                  <a:pt x="1624" y="1448"/>
                  <a:pt x="1824" y="1440"/>
                </a:cubicBezTo>
                <a:cubicBezTo>
                  <a:pt x="2024" y="1432"/>
                  <a:pt x="2008" y="1200"/>
                  <a:pt x="2160" y="1152"/>
                </a:cubicBezTo>
                <a:cubicBezTo>
                  <a:pt x="2312" y="1104"/>
                  <a:pt x="2560" y="1120"/>
                  <a:pt x="2736" y="1152"/>
                </a:cubicBezTo>
                <a:cubicBezTo>
                  <a:pt x="2912" y="1184"/>
                  <a:pt x="3064" y="1088"/>
                  <a:pt x="3216" y="1344"/>
                </a:cubicBezTo>
                <a:cubicBezTo>
                  <a:pt x="3368" y="1600"/>
                  <a:pt x="3576" y="2464"/>
                  <a:pt x="3648" y="2688"/>
                </a:cubicBezTo>
              </a:path>
            </a:pathLst>
          </a:custGeom>
          <a:noFill/>
          <a:ln w="38100" cap="flat">
            <a:solidFill>
              <a:srgbClr val="FF0000"/>
            </a:solidFill>
            <a:prstDash val="lgDash"/>
            <a:round/>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wrap="none" anchor="ctr"/>
          <a:lstStyle/>
          <a:p>
            <a:pPr>
              <a:defRPr/>
            </a:pPr>
            <a:endParaRPr lang="nl-NL" sz="2400">
              <a:solidFill>
                <a:schemeClr val="tx1"/>
              </a:solidFill>
            </a:endParaRPr>
          </a:p>
        </p:txBody>
      </p:sp>
      <p:sp>
        <p:nvSpPr>
          <p:cNvPr id="10" name="Text Box 5"/>
          <p:cNvSpPr txBox="1">
            <a:spLocks noChangeArrowheads="1"/>
          </p:cNvSpPr>
          <p:nvPr/>
        </p:nvSpPr>
        <p:spPr bwMode="auto">
          <a:xfrm>
            <a:off x="3331244" y="5946477"/>
            <a:ext cx="2430463" cy="4619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lgn="ctr" eaLnBrk="0" hangingPunct="0">
              <a:defRPr/>
            </a:pPr>
            <a:r>
              <a:rPr lang="en-GB" sz="2400" b="1" dirty="0">
                <a:solidFill>
                  <a:schemeClr val="tx1"/>
                </a:solidFill>
                <a:latin typeface="Arial" charset="0"/>
                <a:ea typeface="ＭＳ Ｐゴシック" charset="0"/>
              </a:rPr>
              <a:t>Time in years </a:t>
            </a:r>
            <a:r>
              <a:rPr lang="en-GB" sz="2400" b="1" i="1" dirty="0">
                <a:solidFill>
                  <a:schemeClr val="tx1"/>
                </a:solidFill>
                <a:latin typeface="Arial" charset="0"/>
                <a:ea typeface="ＭＳ Ｐゴシック" charset="0"/>
              </a:rPr>
              <a:t>t</a:t>
            </a:r>
          </a:p>
        </p:txBody>
      </p:sp>
      <p:sp>
        <p:nvSpPr>
          <p:cNvPr id="11" name="Line 6"/>
          <p:cNvSpPr>
            <a:spLocks noChangeShapeType="1"/>
          </p:cNvSpPr>
          <p:nvPr/>
        </p:nvSpPr>
        <p:spPr bwMode="auto">
          <a:xfrm>
            <a:off x="2280319" y="5555952"/>
            <a:ext cx="1588" cy="1587"/>
          </a:xfrm>
          <a:prstGeom prst="line">
            <a:avLst/>
          </a:prstGeom>
          <a:noFill/>
          <a:ln w="9525">
            <a:solidFill>
              <a:schemeClr val="tx2"/>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2400">
              <a:solidFill>
                <a:schemeClr val="tx1"/>
              </a:solidFill>
              <a:latin typeface="Times New Roman" charset="0"/>
              <a:ea typeface="ＭＳ Ｐゴシック" charset="0"/>
            </a:endParaRPr>
          </a:p>
        </p:txBody>
      </p:sp>
      <p:sp>
        <p:nvSpPr>
          <p:cNvPr id="12" name="Text Box 7"/>
          <p:cNvSpPr txBox="1">
            <a:spLocks noChangeArrowheads="1"/>
          </p:cNvSpPr>
          <p:nvPr/>
        </p:nvSpPr>
        <p:spPr bwMode="auto">
          <a:xfrm>
            <a:off x="646782" y="5173364"/>
            <a:ext cx="369887"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2"/>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lgn="ctr" eaLnBrk="0" hangingPunct="0">
              <a:defRPr/>
            </a:pPr>
            <a:r>
              <a:rPr lang="en-GB" sz="2400" b="1">
                <a:solidFill>
                  <a:schemeClr val="tx1"/>
                </a:solidFill>
                <a:latin typeface="Arial" charset="0"/>
                <a:ea typeface="ＭＳ Ｐゴシック" charset="0"/>
              </a:rPr>
              <a:t>0</a:t>
            </a:r>
          </a:p>
        </p:txBody>
      </p:sp>
      <p:sp>
        <p:nvSpPr>
          <p:cNvPr id="13" name="Line 8"/>
          <p:cNvSpPr>
            <a:spLocks noChangeShapeType="1"/>
          </p:cNvSpPr>
          <p:nvPr/>
        </p:nvSpPr>
        <p:spPr bwMode="auto">
          <a:xfrm flipH="1">
            <a:off x="1384969" y="242589"/>
            <a:ext cx="1588" cy="1588"/>
          </a:xfrm>
          <a:prstGeom prst="line">
            <a:avLst/>
          </a:prstGeom>
          <a:noFill/>
          <a:ln w="9525">
            <a:solidFill>
              <a:schemeClr val="tx1"/>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pPr>
              <a:defRPr/>
            </a:pPr>
            <a:endParaRPr lang="en-US" sz="2400">
              <a:solidFill>
                <a:schemeClr val="tx1"/>
              </a:solidFill>
              <a:latin typeface="Times New Roman" charset="0"/>
              <a:ea typeface="ＭＳ Ｐゴシック" charset="0"/>
            </a:endParaRPr>
          </a:p>
        </p:txBody>
      </p:sp>
      <p:sp>
        <p:nvSpPr>
          <p:cNvPr id="14" name="Text Box 9"/>
          <p:cNvSpPr txBox="1">
            <a:spLocks noChangeArrowheads="1"/>
          </p:cNvSpPr>
          <p:nvPr/>
        </p:nvSpPr>
        <p:spPr bwMode="auto">
          <a:xfrm>
            <a:off x="416594" y="906164"/>
            <a:ext cx="638175"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lgn="ctr" eaLnBrk="0" hangingPunct="0">
              <a:defRPr/>
            </a:pPr>
            <a:r>
              <a:rPr lang="en-GB" sz="2400" b="1">
                <a:solidFill>
                  <a:schemeClr val="tx1"/>
                </a:solidFill>
                <a:latin typeface="Arial" charset="0"/>
                <a:ea typeface="ＭＳ Ｐゴシック" charset="0"/>
              </a:rPr>
              <a:t>1.0</a:t>
            </a:r>
          </a:p>
        </p:txBody>
      </p:sp>
      <p:sp>
        <p:nvSpPr>
          <p:cNvPr id="15" name="Text Box 12"/>
          <p:cNvSpPr txBox="1">
            <a:spLocks noChangeArrowheads="1"/>
          </p:cNvSpPr>
          <p:nvPr/>
        </p:nvSpPr>
        <p:spPr bwMode="auto">
          <a:xfrm rot="6989">
            <a:off x="-323181" y="2890539"/>
            <a:ext cx="1619250" cy="46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nchor="ctr">
            <a:spAutoFit/>
          </a:bodyPr>
          <a:lstStyle/>
          <a:p>
            <a:pPr algn="ctr" eaLnBrk="0" hangingPunct="0">
              <a:defRPr/>
            </a:pPr>
            <a:r>
              <a:rPr lang="en-GB" sz="2400" b="1" dirty="0">
                <a:solidFill>
                  <a:schemeClr val="tx1"/>
                </a:solidFill>
                <a:latin typeface="Arial" charset="0"/>
                <a:ea typeface="ＭＳ Ｐゴシック" charset="0"/>
              </a:rPr>
              <a:t>Utility</a:t>
            </a:r>
            <a:endParaRPr lang="en-GB" sz="2400" b="1" i="1" dirty="0">
              <a:solidFill>
                <a:schemeClr val="tx1"/>
              </a:solidFill>
              <a:latin typeface="Arial" charset="0"/>
              <a:ea typeface="ＭＳ Ｐゴシック" charset="0"/>
            </a:endParaRPr>
          </a:p>
        </p:txBody>
      </p:sp>
      <p:sp>
        <p:nvSpPr>
          <p:cNvPr id="16" name="Text Box 14"/>
          <p:cNvSpPr txBox="1">
            <a:spLocks noChangeArrowheads="1"/>
          </p:cNvSpPr>
          <p:nvPr/>
        </p:nvSpPr>
        <p:spPr bwMode="auto">
          <a:xfrm>
            <a:off x="1562769" y="3727152"/>
            <a:ext cx="3490913" cy="13858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spcBef>
                <a:spcPct val="50000"/>
              </a:spcBef>
              <a:defRPr/>
            </a:pPr>
            <a:r>
              <a:rPr lang="en-GB" sz="2400" dirty="0">
                <a:solidFill>
                  <a:schemeClr val="tx1"/>
                </a:solidFill>
                <a:latin typeface="Tahoma" charset="0"/>
                <a:ea typeface="ＭＳ Ｐゴシック" charset="0"/>
              </a:rPr>
              <a:t>Area under the curve:</a:t>
            </a:r>
          </a:p>
          <a:p>
            <a:pPr algn="ctr">
              <a:spcBef>
                <a:spcPct val="50000"/>
              </a:spcBef>
              <a:defRPr/>
            </a:pPr>
            <a:r>
              <a:rPr lang="en-GB" sz="2400" b="1" dirty="0">
                <a:solidFill>
                  <a:schemeClr val="tx1"/>
                </a:solidFill>
                <a:latin typeface="Tahoma" charset="0"/>
                <a:ea typeface="ＭＳ Ｐゴシック" charset="0"/>
              </a:rPr>
              <a:t>QUALITY ADJUSTED LIFE YEARS</a:t>
            </a:r>
          </a:p>
        </p:txBody>
      </p:sp>
      <p:sp>
        <p:nvSpPr>
          <p:cNvPr id="17" name="Text Box 15"/>
          <p:cNvSpPr txBox="1">
            <a:spLocks noChangeArrowheads="1"/>
          </p:cNvSpPr>
          <p:nvPr/>
        </p:nvSpPr>
        <p:spPr bwMode="auto">
          <a:xfrm>
            <a:off x="935707" y="5632152"/>
            <a:ext cx="7777162" cy="4000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l">
              <a:spcBef>
                <a:spcPct val="50000"/>
              </a:spcBef>
              <a:defRPr/>
            </a:pPr>
            <a:r>
              <a:rPr lang="en-GB" sz="2000" dirty="0">
                <a:solidFill>
                  <a:schemeClr val="tx1"/>
                </a:solidFill>
                <a:latin typeface="Tahoma" charset="0"/>
                <a:ea typeface="ＭＳ Ｐゴシック" charset="0"/>
              </a:rPr>
              <a:t>0	1        2        3        4        5        6        7        8         9</a:t>
            </a:r>
          </a:p>
        </p:txBody>
      </p:sp>
    </p:spTree>
    <p:extLst>
      <p:ext uri="{BB962C8B-B14F-4D97-AF65-F5344CB8AC3E}">
        <p14:creationId xmlns:p14="http://schemas.microsoft.com/office/powerpoint/2010/main" val="35452466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wipe(left)">
                                      <p:cBhvr>
                                        <p:cTn id="7" dur="500"/>
                                        <p:tgtEl>
                                          <p:spTgt spid="9"/>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5874" name="Rectangle 2"/>
          <p:cNvSpPr>
            <a:spLocks noGrp="1" noChangeArrowheads="1"/>
          </p:cNvSpPr>
          <p:nvPr>
            <p:ph type="title"/>
          </p:nvPr>
        </p:nvSpPr>
        <p:spPr/>
        <p:txBody>
          <a:bodyPr/>
          <a:lstStyle/>
          <a:p>
            <a:r>
              <a:rPr lang="nl-NL" altLang="nl-NL"/>
              <a:t>Quality Adjusted Life Year</a:t>
            </a:r>
          </a:p>
        </p:txBody>
      </p:sp>
      <p:grpSp>
        <p:nvGrpSpPr>
          <p:cNvPr id="335875" name="Group 3"/>
          <p:cNvGrpSpPr>
            <a:grpSpLocks/>
          </p:cNvGrpSpPr>
          <p:nvPr/>
        </p:nvGrpSpPr>
        <p:grpSpPr bwMode="auto">
          <a:xfrm>
            <a:off x="894289" y="1872050"/>
            <a:ext cx="7570704" cy="4257115"/>
            <a:chOff x="377" y="1248"/>
            <a:chExt cx="5047" cy="2838"/>
          </a:xfrm>
        </p:grpSpPr>
        <p:sp>
          <p:nvSpPr>
            <p:cNvPr id="335876" name="Line 4"/>
            <p:cNvSpPr>
              <a:spLocks noChangeShapeType="1"/>
            </p:cNvSpPr>
            <p:nvPr/>
          </p:nvSpPr>
          <p:spPr bwMode="auto">
            <a:xfrm>
              <a:off x="864" y="3408"/>
              <a:ext cx="4416" cy="0"/>
            </a:xfrm>
            <a:prstGeom prst="line">
              <a:avLst/>
            </a:prstGeom>
            <a:noFill/>
            <a:ln w="571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77" name="Line 5"/>
            <p:cNvSpPr>
              <a:spLocks noChangeShapeType="1"/>
            </p:cNvSpPr>
            <p:nvPr/>
          </p:nvSpPr>
          <p:spPr bwMode="auto">
            <a:xfrm flipV="1">
              <a:off x="864" y="1680"/>
              <a:ext cx="0" cy="1728"/>
            </a:xfrm>
            <a:prstGeom prst="line">
              <a:avLst/>
            </a:prstGeom>
            <a:noFill/>
            <a:ln w="57150">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78" name="Text Box 6"/>
            <p:cNvSpPr txBox="1">
              <a:spLocks noChangeArrowheads="1"/>
            </p:cNvSpPr>
            <p:nvPr/>
          </p:nvSpPr>
          <p:spPr bwMode="auto">
            <a:xfrm>
              <a:off x="4416" y="3792"/>
              <a:ext cx="1008"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r">
                <a:spcBef>
                  <a:spcPct val="50000"/>
                </a:spcBef>
              </a:pPr>
              <a:r>
                <a:rPr lang="en-US" altLang="nl-NL" sz="2268" i="1">
                  <a:solidFill>
                    <a:srgbClr val="27376B"/>
                  </a:solidFill>
                </a:rPr>
                <a:t>Life years</a:t>
              </a:r>
              <a:endParaRPr lang="nl-NL" altLang="nl-NL" sz="2268" i="1">
                <a:solidFill>
                  <a:srgbClr val="27376B"/>
                </a:solidFill>
              </a:endParaRPr>
            </a:p>
          </p:txBody>
        </p:sp>
        <p:sp>
          <p:nvSpPr>
            <p:cNvPr id="335879" name="Text Box 7"/>
            <p:cNvSpPr txBox="1">
              <a:spLocks noChangeArrowheads="1"/>
            </p:cNvSpPr>
            <p:nvPr/>
          </p:nvSpPr>
          <p:spPr bwMode="auto">
            <a:xfrm>
              <a:off x="528" y="3312"/>
              <a:ext cx="288"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nl-NL" altLang="nl-NL" sz="2268" i="1" dirty="0" smtClean="0"/>
                <a:t>0</a:t>
              </a:r>
              <a:endParaRPr lang="nl-NL" altLang="nl-NL" sz="2268" i="1" dirty="0"/>
            </a:p>
          </p:txBody>
        </p:sp>
        <p:sp>
          <p:nvSpPr>
            <p:cNvPr id="335880" name="Text Box 8"/>
            <p:cNvSpPr txBox="1">
              <a:spLocks noChangeArrowheads="1"/>
            </p:cNvSpPr>
            <p:nvPr/>
          </p:nvSpPr>
          <p:spPr bwMode="auto">
            <a:xfrm>
              <a:off x="405" y="1584"/>
              <a:ext cx="411"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nl-NL" altLang="nl-NL" sz="2268" i="1" dirty="0" smtClean="0"/>
                <a:t>1.0</a:t>
              </a:r>
              <a:endParaRPr lang="nl-NL" altLang="nl-NL" sz="2268" i="1" dirty="0"/>
            </a:p>
          </p:txBody>
        </p:sp>
        <p:sp>
          <p:nvSpPr>
            <p:cNvPr id="335881" name="Text Box 9"/>
            <p:cNvSpPr txBox="1">
              <a:spLocks noChangeArrowheads="1"/>
            </p:cNvSpPr>
            <p:nvPr/>
          </p:nvSpPr>
          <p:spPr bwMode="auto">
            <a:xfrm>
              <a:off x="480" y="1248"/>
              <a:ext cx="1008"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699">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spcBef>
                  <a:spcPct val="50000"/>
                </a:spcBef>
              </a:pPr>
              <a:r>
                <a:rPr lang="nl-NL" altLang="nl-NL" sz="2268" i="1">
                  <a:solidFill>
                    <a:srgbClr val="27376B"/>
                  </a:solidFill>
                </a:rPr>
                <a:t>Utility</a:t>
              </a:r>
            </a:p>
          </p:txBody>
        </p:sp>
        <p:sp>
          <p:nvSpPr>
            <p:cNvPr id="335882" name="Line 10"/>
            <p:cNvSpPr>
              <a:spLocks noChangeShapeType="1"/>
            </p:cNvSpPr>
            <p:nvPr/>
          </p:nvSpPr>
          <p:spPr bwMode="auto">
            <a:xfrm>
              <a:off x="864" y="1968"/>
              <a:ext cx="148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83" name="Line 11"/>
            <p:cNvSpPr>
              <a:spLocks noChangeShapeType="1"/>
            </p:cNvSpPr>
            <p:nvPr/>
          </p:nvSpPr>
          <p:spPr bwMode="auto">
            <a:xfrm>
              <a:off x="2352" y="1968"/>
              <a:ext cx="0" cy="384"/>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84" name="Line 12"/>
            <p:cNvSpPr>
              <a:spLocks noChangeShapeType="1"/>
            </p:cNvSpPr>
            <p:nvPr/>
          </p:nvSpPr>
          <p:spPr bwMode="auto">
            <a:xfrm>
              <a:off x="2352" y="2352"/>
              <a:ext cx="100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85" name="Line 13"/>
            <p:cNvSpPr>
              <a:spLocks noChangeShapeType="1"/>
            </p:cNvSpPr>
            <p:nvPr/>
          </p:nvSpPr>
          <p:spPr bwMode="auto">
            <a:xfrm>
              <a:off x="3360" y="2352"/>
              <a:ext cx="0" cy="768"/>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86" name="Line 14"/>
            <p:cNvSpPr>
              <a:spLocks noChangeShapeType="1"/>
            </p:cNvSpPr>
            <p:nvPr/>
          </p:nvSpPr>
          <p:spPr bwMode="auto">
            <a:xfrm>
              <a:off x="3360" y="3120"/>
              <a:ext cx="1488" cy="0"/>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87" name="Line 15"/>
            <p:cNvSpPr>
              <a:spLocks noChangeShapeType="1"/>
            </p:cNvSpPr>
            <p:nvPr/>
          </p:nvSpPr>
          <p:spPr bwMode="auto">
            <a:xfrm>
              <a:off x="4848" y="3120"/>
              <a:ext cx="0" cy="288"/>
            </a:xfrm>
            <a:prstGeom prst="line">
              <a:avLst/>
            </a:prstGeom>
            <a:noFill/>
            <a:ln w="28575">
              <a:solidFill>
                <a:schemeClr val="tx1"/>
              </a:solidFill>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88" name="Line 16"/>
            <p:cNvSpPr>
              <a:spLocks noChangeShapeType="1"/>
            </p:cNvSpPr>
            <p:nvPr/>
          </p:nvSpPr>
          <p:spPr bwMode="auto">
            <a:xfrm>
              <a:off x="2352" y="2352"/>
              <a:ext cx="0" cy="1056"/>
            </a:xfrm>
            <a:prstGeom prst="line">
              <a:avLst/>
            </a:prstGeom>
            <a:noFill/>
            <a:ln w="28575">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89" name="Line 17"/>
            <p:cNvSpPr>
              <a:spLocks noChangeShapeType="1"/>
            </p:cNvSpPr>
            <p:nvPr/>
          </p:nvSpPr>
          <p:spPr bwMode="auto">
            <a:xfrm>
              <a:off x="3360" y="3120"/>
              <a:ext cx="0" cy="288"/>
            </a:xfrm>
            <a:prstGeom prst="line">
              <a:avLst/>
            </a:prstGeom>
            <a:noFill/>
            <a:ln w="28575">
              <a:solidFill>
                <a:schemeClr val="tx1"/>
              </a:solidFill>
              <a:prstDash val="sysDot"/>
              <a:round/>
              <a:headEnd type="none" w="sm" len="sm"/>
              <a:tailEnd type="none" w="sm" len="sm"/>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91" name="Text Box 19"/>
            <p:cNvSpPr txBox="1">
              <a:spLocks noChangeArrowheads="1"/>
            </p:cNvSpPr>
            <p:nvPr/>
          </p:nvSpPr>
          <p:spPr bwMode="auto">
            <a:xfrm>
              <a:off x="2112" y="3456"/>
              <a:ext cx="384"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nl-NL" sz="2268" i="1"/>
                <a:t>4</a:t>
              </a:r>
              <a:endParaRPr lang="nl-NL" altLang="nl-NL" sz="2268" i="1"/>
            </a:p>
          </p:txBody>
        </p:sp>
        <p:sp>
          <p:nvSpPr>
            <p:cNvPr id="335892" name="Text Box 20"/>
            <p:cNvSpPr txBox="1">
              <a:spLocks noChangeArrowheads="1"/>
            </p:cNvSpPr>
            <p:nvPr/>
          </p:nvSpPr>
          <p:spPr bwMode="auto">
            <a:xfrm>
              <a:off x="3168" y="3456"/>
              <a:ext cx="384"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en-US" altLang="nl-NL" sz="2268" i="1"/>
                <a:t>7</a:t>
              </a:r>
              <a:endParaRPr lang="nl-NL" altLang="nl-NL" sz="2268" i="1"/>
            </a:p>
          </p:txBody>
        </p:sp>
        <p:sp>
          <p:nvSpPr>
            <p:cNvPr id="335893" name="Text Box 21"/>
            <p:cNvSpPr txBox="1">
              <a:spLocks noChangeArrowheads="1"/>
            </p:cNvSpPr>
            <p:nvPr/>
          </p:nvSpPr>
          <p:spPr bwMode="auto">
            <a:xfrm>
              <a:off x="377" y="1824"/>
              <a:ext cx="460"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nl-NL" sz="2268" i="1" dirty="0"/>
                <a:t>0.9</a:t>
              </a:r>
              <a:endParaRPr lang="nl-NL" altLang="nl-NL" sz="2268" i="1" dirty="0"/>
            </a:p>
          </p:txBody>
        </p:sp>
        <p:sp>
          <p:nvSpPr>
            <p:cNvPr id="335894" name="Text Box 22"/>
            <p:cNvSpPr txBox="1">
              <a:spLocks noChangeArrowheads="1"/>
            </p:cNvSpPr>
            <p:nvPr/>
          </p:nvSpPr>
          <p:spPr bwMode="auto">
            <a:xfrm>
              <a:off x="377" y="2208"/>
              <a:ext cx="460"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nl-NL" sz="2268" i="1" dirty="0"/>
                <a:t>0.7</a:t>
              </a:r>
              <a:endParaRPr lang="nl-NL" altLang="nl-NL" sz="2268" i="1" dirty="0"/>
            </a:p>
          </p:txBody>
        </p:sp>
        <p:sp>
          <p:nvSpPr>
            <p:cNvPr id="335895" name="Text Box 23"/>
            <p:cNvSpPr txBox="1">
              <a:spLocks noChangeArrowheads="1"/>
            </p:cNvSpPr>
            <p:nvPr/>
          </p:nvSpPr>
          <p:spPr bwMode="auto">
            <a:xfrm>
              <a:off x="377" y="2976"/>
              <a:ext cx="460"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lgn="ctr">
                <a:spcBef>
                  <a:spcPct val="50000"/>
                </a:spcBef>
              </a:pPr>
              <a:r>
                <a:rPr lang="en-US" altLang="nl-NL" sz="2268" i="1" dirty="0"/>
                <a:t>0.2</a:t>
              </a:r>
              <a:endParaRPr lang="nl-NL" altLang="nl-NL" sz="2268" i="1" dirty="0"/>
            </a:p>
          </p:txBody>
        </p:sp>
        <p:sp>
          <p:nvSpPr>
            <p:cNvPr id="335896" name="Line 24"/>
            <p:cNvSpPr>
              <a:spLocks noChangeShapeType="1"/>
            </p:cNvSpPr>
            <p:nvPr/>
          </p:nvSpPr>
          <p:spPr bwMode="auto">
            <a:xfrm flipH="1">
              <a:off x="864" y="2352"/>
              <a:ext cx="1488"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97" name="Line 25"/>
            <p:cNvSpPr>
              <a:spLocks noChangeShapeType="1"/>
            </p:cNvSpPr>
            <p:nvPr/>
          </p:nvSpPr>
          <p:spPr bwMode="auto">
            <a:xfrm flipH="1">
              <a:off x="864" y="3120"/>
              <a:ext cx="2496" cy="0"/>
            </a:xfrm>
            <a:prstGeom prst="line">
              <a:avLst/>
            </a:prstGeom>
            <a:noFill/>
            <a:ln w="28575">
              <a:solidFill>
                <a:schemeClr val="tx1"/>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nl-NL" sz="1606"/>
            </a:p>
          </p:txBody>
        </p:sp>
        <p:sp>
          <p:nvSpPr>
            <p:cNvPr id="335898" name="Text Box 26"/>
            <p:cNvSpPr txBox="1">
              <a:spLocks noChangeArrowheads="1"/>
            </p:cNvSpPr>
            <p:nvPr/>
          </p:nvSpPr>
          <p:spPr bwMode="auto">
            <a:xfrm>
              <a:off x="4608" y="3456"/>
              <a:ext cx="384" cy="29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28575">
                  <a:solidFill>
                    <a:schemeClr val="tx1"/>
                  </a:solidFill>
                  <a:miter lim="800000"/>
                  <a:headEnd type="none" w="sm" len="sm"/>
                  <a:tailEnd type="none" w="sm" len="sm"/>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spcBef>
                  <a:spcPct val="50000"/>
                </a:spcBef>
              </a:pPr>
              <a:r>
                <a:rPr lang="nl-NL" altLang="nl-NL" sz="2268" i="1"/>
                <a:t>11</a:t>
              </a:r>
            </a:p>
          </p:txBody>
        </p:sp>
      </p:grpSp>
      <p:sp>
        <p:nvSpPr>
          <p:cNvPr id="29" name="Footer Placeholder 3"/>
          <p:cNvSpPr>
            <a:spLocks noGrp="1"/>
          </p:cNvSpPr>
          <p:nvPr>
            <p:ph type="ftr" sz="quarter" idx="10"/>
          </p:nvPr>
        </p:nvSpPr>
        <p:spPr>
          <a:xfrm>
            <a:off x="790575" y="0"/>
            <a:ext cx="6589713" cy="323850"/>
          </a:xfrm>
        </p:spPr>
        <p:txBody>
          <a:bodyPr/>
          <a:lstStyle/>
          <a:p>
            <a:r>
              <a:rPr lang="en-US" altLang="en-US" dirty="0" smtClean="0"/>
              <a:t>MEDICIS-</a:t>
            </a:r>
            <a:r>
              <a:rPr lang="en-US" altLang="en-US" dirty="0" err="1" smtClean="0"/>
              <a:t>Promed</a:t>
            </a:r>
            <a:r>
              <a:rPr lang="en-US" altLang="en-US" dirty="0" smtClean="0"/>
              <a:t> Summer School | Bram Ramaekers | June 7th 2017</a:t>
            </a:r>
          </a:p>
        </p:txBody>
      </p:sp>
      <p:sp>
        <p:nvSpPr>
          <p:cNvPr id="28" name="Text Box 18"/>
          <p:cNvSpPr txBox="1">
            <a:spLocks noChangeArrowheads="1"/>
          </p:cNvSpPr>
          <p:nvPr/>
        </p:nvSpPr>
        <p:spPr bwMode="auto">
          <a:xfrm>
            <a:off x="5800921" y="1944052"/>
            <a:ext cx="2376064" cy="2041555"/>
          </a:xfrm>
          <a:prstGeom prst="rect">
            <a:avLst/>
          </a:prstGeom>
          <a:ln>
            <a:headEnd type="none" w="sm" len="sm"/>
            <a:tailEnd type="none" w="sm" len="sm"/>
          </a:ln>
        </p:spPr>
        <p:style>
          <a:lnRef idx="2">
            <a:schemeClr val="accent1"/>
          </a:lnRef>
          <a:fillRef idx="1">
            <a:schemeClr val="lt1"/>
          </a:fillRef>
          <a:effectRef idx="0">
            <a:schemeClr val="accent1"/>
          </a:effectRef>
          <a:fontRef idx="minor">
            <a:schemeClr val="dk1"/>
          </a:fontRef>
        </p:style>
        <p:txBody>
          <a:bodyPr>
            <a:spAutoFit/>
          </a:bodyPr>
          <a:lstStyle/>
          <a:p>
            <a:pPr algn="r">
              <a:spcBef>
                <a:spcPct val="50000"/>
              </a:spcBef>
            </a:pPr>
            <a:r>
              <a:rPr lang="nl-NL" altLang="nl-NL" sz="1890" dirty="0"/>
              <a:t>4 * 0,9 = 3,6</a:t>
            </a:r>
          </a:p>
          <a:p>
            <a:pPr algn="r">
              <a:spcBef>
                <a:spcPct val="50000"/>
              </a:spcBef>
            </a:pPr>
            <a:r>
              <a:rPr lang="nl-NL" altLang="nl-NL" sz="1890" dirty="0"/>
              <a:t>3 * 0,7 = 2,1</a:t>
            </a:r>
          </a:p>
          <a:p>
            <a:pPr algn="r">
              <a:spcBef>
                <a:spcPct val="50000"/>
              </a:spcBef>
            </a:pPr>
            <a:r>
              <a:rPr lang="nl-NL" altLang="nl-NL" sz="1890" dirty="0"/>
              <a:t>4 * 0,2 = </a:t>
            </a:r>
            <a:r>
              <a:rPr lang="nl-NL" altLang="nl-NL" sz="1890" u="sng" dirty="0"/>
              <a:t>0,8</a:t>
            </a:r>
          </a:p>
          <a:p>
            <a:pPr algn="r">
              <a:spcBef>
                <a:spcPct val="50000"/>
              </a:spcBef>
            </a:pPr>
            <a:r>
              <a:rPr lang="nl-NL" altLang="nl-NL" sz="1890" dirty="0">
                <a:solidFill>
                  <a:srgbClr val="27376B"/>
                </a:solidFill>
              </a:rPr>
              <a:t>Total</a:t>
            </a:r>
            <a:r>
              <a:rPr lang="nl-NL" altLang="nl-NL" sz="1890" dirty="0"/>
              <a:t>	QALY:	6,5</a:t>
            </a:r>
            <a:endParaRPr lang="en-US" altLang="nl-NL" sz="1890" dirty="0"/>
          </a:p>
          <a:p>
            <a:pPr algn="r">
              <a:spcBef>
                <a:spcPct val="50000"/>
              </a:spcBef>
            </a:pPr>
            <a:r>
              <a:rPr lang="en-US" altLang="nl-NL" sz="1512" i="1" dirty="0">
                <a:solidFill>
                  <a:srgbClr val="27376B"/>
                </a:solidFill>
              </a:rPr>
              <a:t>(area under the curve)</a:t>
            </a:r>
            <a:endParaRPr lang="nl-NL" altLang="nl-NL" sz="1512" i="1" dirty="0">
              <a:solidFill>
                <a:srgbClr val="27376B"/>
              </a:solidFill>
            </a:endParaRPr>
          </a:p>
        </p:txBody>
      </p:sp>
    </p:spTree>
    <p:extLst>
      <p:ext uri="{BB962C8B-B14F-4D97-AF65-F5344CB8AC3E}">
        <p14:creationId xmlns:p14="http://schemas.microsoft.com/office/powerpoint/2010/main" val="15167890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Content Placeholder 2"/>
          <p:cNvSpPr>
            <a:spLocks noGrp="1"/>
          </p:cNvSpPr>
          <p:nvPr>
            <p:ph idx="1"/>
          </p:nvPr>
        </p:nvSpPr>
        <p:spPr>
          <a:xfrm>
            <a:off x="790575" y="1584325"/>
            <a:ext cx="7058025" cy="4392613"/>
          </a:xfrm>
        </p:spPr>
        <p:txBody>
          <a:bodyPr/>
          <a:lstStyle/>
          <a:p>
            <a:pPr marL="342900" indent="-342900">
              <a:buFont typeface="Arial" panose="020B0604020202020204" pitchFamily="34" charset="0"/>
              <a:buChar char="•"/>
            </a:pPr>
            <a:endParaRPr lang="nl-NL" dirty="0" smtClean="0"/>
          </a:p>
          <a:p>
            <a:pPr marL="342900" indent="-342900">
              <a:buFont typeface="Arial" panose="020B0604020202020204" pitchFamily="34" charset="0"/>
              <a:buChar char="•"/>
            </a:pPr>
            <a:r>
              <a:rPr lang="nl-NL" dirty="0" smtClean="0"/>
              <a:t>Multiple </a:t>
            </a:r>
            <a:r>
              <a:rPr lang="nl-NL" dirty="0" err="1" smtClean="0"/>
              <a:t>alternatives</a:t>
            </a:r>
            <a:endParaRPr lang="nl-NL" dirty="0" smtClean="0"/>
          </a:p>
          <a:p>
            <a:pPr marL="342900" indent="-342900">
              <a:buFont typeface="Arial" panose="020B0604020202020204" pitchFamily="34" charset="0"/>
              <a:buChar char="•"/>
            </a:pPr>
            <a:r>
              <a:rPr lang="nl-NL" dirty="0" err="1" smtClean="0"/>
              <a:t>Considering</a:t>
            </a:r>
            <a:r>
              <a:rPr lang="nl-NL" dirty="0" smtClean="0"/>
              <a:t> </a:t>
            </a:r>
            <a:r>
              <a:rPr lang="nl-NL" dirty="0" err="1" smtClean="0"/>
              <a:t>both</a:t>
            </a:r>
            <a:r>
              <a:rPr lang="nl-NL" dirty="0" smtClean="0"/>
              <a:t> </a:t>
            </a:r>
            <a:r>
              <a:rPr lang="nl-NL" dirty="0" err="1" smtClean="0"/>
              <a:t>Costs</a:t>
            </a:r>
            <a:r>
              <a:rPr lang="nl-NL" dirty="0" smtClean="0"/>
              <a:t> </a:t>
            </a:r>
            <a:r>
              <a:rPr lang="nl-NL" dirty="0" err="1" smtClean="0"/>
              <a:t>and</a:t>
            </a:r>
            <a:r>
              <a:rPr lang="nl-NL" dirty="0" smtClean="0"/>
              <a:t> </a:t>
            </a:r>
            <a:r>
              <a:rPr lang="nl-NL" dirty="0" err="1" smtClean="0"/>
              <a:t>Effects</a:t>
            </a:r>
            <a:endParaRPr lang="nl-NL" dirty="0"/>
          </a:p>
        </p:txBody>
      </p:sp>
      <p:sp>
        <p:nvSpPr>
          <p:cNvPr id="27650" name="Title 1"/>
          <p:cNvSpPr>
            <a:spLocks noGrp="1"/>
          </p:cNvSpPr>
          <p:nvPr>
            <p:ph type="title"/>
          </p:nvPr>
        </p:nvSpPr>
        <p:spPr/>
        <p:txBody>
          <a:bodyPr/>
          <a:lstStyle/>
          <a:p>
            <a:r>
              <a:rPr lang="nl-NL" dirty="0" err="1" smtClean="0"/>
              <a:t>Interpretation</a:t>
            </a:r>
            <a:r>
              <a:rPr lang="nl-NL" dirty="0" smtClean="0"/>
              <a:t> of </a:t>
            </a:r>
            <a:r>
              <a:rPr lang="nl-NL" dirty="0" err="1" smtClean="0"/>
              <a:t>economic</a:t>
            </a:r>
            <a:r>
              <a:rPr lang="nl-NL" dirty="0" smtClean="0"/>
              <a:t> </a:t>
            </a:r>
            <a:r>
              <a:rPr lang="nl-NL" dirty="0" err="1" smtClean="0"/>
              <a:t>evaluations</a:t>
            </a:r>
            <a:r>
              <a:rPr lang="nl-NL" dirty="0" smtClean="0"/>
              <a:t> </a:t>
            </a:r>
            <a:endParaRPr lang="nl-NL" altLang="nl-NL" dirty="0" smtClean="0"/>
          </a:p>
        </p:txBody>
      </p:sp>
      <p:sp>
        <p:nvSpPr>
          <p:cNvPr id="27651" name="Line 4"/>
          <p:cNvSpPr>
            <a:spLocks noChangeShapeType="1"/>
          </p:cNvSpPr>
          <p:nvPr/>
        </p:nvSpPr>
        <p:spPr bwMode="auto">
          <a:xfrm>
            <a:off x="6090429" y="4429620"/>
            <a:ext cx="1758047" cy="0"/>
          </a:xfrm>
          <a:prstGeom prst="line">
            <a:avLst/>
          </a:prstGeom>
          <a:noFill/>
          <a:ln>
            <a:noFill/>
          </a:ln>
          <a:effectLst/>
          <a:extLst>
            <a:ext uri="{909E8E84-426E-40DD-AFC4-6F175D3DCCD1}">
              <a14:hiddenFill xmlns:a14="http://schemas.microsoft.com/office/drawing/2010/main">
                <a:noFill/>
              </a14:hiddenFill>
            </a:ext>
            <a:ext uri="{91240B29-F687-4F45-9708-019B960494DF}">
              <a14:hiddenLine xmlns:a14="http://schemas.microsoft.com/office/drawing/2010/main" w="12700">
                <a:solidFill>
                  <a:schemeClr val="bg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85503" tIns="42001" rIns="85503" bIns="42001" anchor="ctr"/>
          <a:lstStyle/>
          <a:p>
            <a:endParaRPr lang="nl-NL" sz="1606"/>
          </a:p>
        </p:txBody>
      </p:sp>
      <p:grpSp>
        <p:nvGrpSpPr>
          <p:cNvPr id="27652" name="Group 5"/>
          <p:cNvGrpSpPr>
            <a:grpSpLocks/>
          </p:cNvGrpSpPr>
          <p:nvPr/>
        </p:nvGrpSpPr>
        <p:grpSpPr bwMode="auto">
          <a:xfrm>
            <a:off x="350731" y="3301589"/>
            <a:ext cx="8052761" cy="2055056"/>
            <a:chOff x="576" y="1744"/>
            <a:chExt cx="4272" cy="1370"/>
          </a:xfrm>
        </p:grpSpPr>
        <p:sp>
          <p:nvSpPr>
            <p:cNvPr id="27658" name="Rectangle 6"/>
            <p:cNvSpPr>
              <a:spLocks noChangeArrowheads="1"/>
            </p:cNvSpPr>
            <p:nvPr/>
          </p:nvSpPr>
          <p:spPr bwMode="auto">
            <a:xfrm>
              <a:off x="3504" y="1744"/>
              <a:ext cx="1344" cy="250"/>
            </a:xfrm>
            <a:prstGeom prst="rect">
              <a:avLst/>
            </a:prstGeom>
            <a:ln/>
          </p:spPr>
          <p:style>
            <a:lnRef idx="2">
              <a:schemeClr val="accent1"/>
            </a:lnRef>
            <a:fillRef idx="1">
              <a:schemeClr val="lt1"/>
            </a:fillRef>
            <a:effectRef idx="0">
              <a:schemeClr val="accent1"/>
            </a:effectRef>
            <a:fontRef idx="minor">
              <a:schemeClr val="dk1"/>
            </a:fontRef>
          </p:style>
          <p:txBody>
            <a:bodyPr lIns="85503" tIns="42001" rIns="85503" bIns="42001">
              <a:spAutoFit/>
            </a:bodyPr>
            <a:lstStyle>
              <a:lvl1pPr defTabSz="762000" eaLnBrk="0" hangingPunct="0">
                <a:defRPr sz="4000">
                  <a:solidFill>
                    <a:srgbClr val="00AEEC"/>
                  </a:solidFill>
                  <a:latin typeface="Arial" panose="020B0604020202020204" pitchFamily="34" charset="0"/>
                </a:defRPr>
              </a:lvl1pPr>
              <a:lvl2pPr marL="742950" indent="-285750" defTabSz="762000" eaLnBrk="0" hangingPunct="0">
                <a:defRPr sz="4000">
                  <a:solidFill>
                    <a:srgbClr val="00AEEC"/>
                  </a:solidFill>
                  <a:latin typeface="Arial" panose="020B0604020202020204" pitchFamily="34" charset="0"/>
                </a:defRPr>
              </a:lvl2pPr>
              <a:lvl3pPr marL="1143000" indent="-228600" defTabSz="762000" eaLnBrk="0" hangingPunct="0">
                <a:defRPr sz="4000">
                  <a:solidFill>
                    <a:srgbClr val="00AEEC"/>
                  </a:solidFill>
                  <a:latin typeface="Arial" panose="020B0604020202020204" pitchFamily="34" charset="0"/>
                </a:defRPr>
              </a:lvl3pPr>
              <a:lvl4pPr marL="1600200" indent="-228600" defTabSz="762000" eaLnBrk="0" hangingPunct="0">
                <a:defRPr sz="4000">
                  <a:solidFill>
                    <a:srgbClr val="00AEEC"/>
                  </a:solidFill>
                  <a:latin typeface="Arial" panose="020B0604020202020204" pitchFamily="34" charset="0"/>
                </a:defRPr>
              </a:lvl4pPr>
              <a:lvl5pPr marL="2057400" indent="-228600" defTabSz="762000" eaLnBrk="0" hangingPunct="0">
                <a:defRPr sz="4000">
                  <a:solidFill>
                    <a:srgbClr val="00AEEC"/>
                  </a:solidFill>
                  <a:latin typeface="Arial" panose="020B0604020202020204" pitchFamily="34" charset="0"/>
                </a:defRPr>
              </a:lvl5pPr>
              <a:lvl6pPr marL="2514600" indent="-228600" algn="r" defTabSz="76200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76200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76200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762000" eaLnBrk="0" fontAlgn="base" hangingPunct="0">
                <a:spcBef>
                  <a:spcPct val="0"/>
                </a:spcBef>
                <a:spcAft>
                  <a:spcPct val="0"/>
                </a:spcAft>
                <a:defRPr sz="4000">
                  <a:solidFill>
                    <a:srgbClr val="00AEEC"/>
                  </a:solidFill>
                  <a:latin typeface="Arial" panose="020B0604020202020204" pitchFamily="34" charset="0"/>
                </a:defRPr>
              </a:lvl9pPr>
            </a:lstStyle>
            <a:p>
              <a:pPr algn="ctr">
                <a:spcBef>
                  <a:spcPct val="50000"/>
                </a:spcBef>
              </a:pPr>
              <a:r>
                <a:rPr lang="en-US" altLang="nl-NL" sz="1890" dirty="0" smtClean="0">
                  <a:solidFill>
                    <a:schemeClr val="tx1"/>
                  </a:solidFill>
                </a:rPr>
                <a:t>Effects </a:t>
              </a:r>
              <a:r>
                <a:rPr lang="nl-NL" altLang="nl-NL" sz="1890" dirty="0">
                  <a:solidFill>
                    <a:schemeClr val="tx1"/>
                  </a:solidFill>
                </a:rPr>
                <a:t>A</a:t>
              </a:r>
            </a:p>
          </p:txBody>
        </p:sp>
        <p:grpSp>
          <p:nvGrpSpPr>
            <p:cNvPr id="27659" name="Group 7"/>
            <p:cNvGrpSpPr>
              <a:grpSpLocks/>
            </p:cNvGrpSpPr>
            <p:nvPr/>
          </p:nvGrpSpPr>
          <p:grpSpPr bwMode="auto">
            <a:xfrm>
              <a:off x="576" y="1744"/>
              <a:ext cx="4272" cy="1370"/>
              <a:chOff x="576" y="1744"/>
              <a:chExt cx="4272" cy="1370"/>
            </a:xfrm>
          </p:grpSpPr>
          <p:sp>
            <p:nvSpPr>
              <p:cNvPr id="27664" name="Rectangle 12"/>
              <p:cNvSpPr>
                <a:spLocks noChangeArrowheads="1"/>
              </p:cNvSpPr>
              <p:nvPr/>
            </p:nvSpPr>
            <p:spPr bwMode="auto">
              <a:xfrm>
                <a:off x="976" y="1868"/>
                <a:ext cx="789" cy="250"/>
              </a:xfrm>
              <a:prstGeom prst="rect">
                <a:avLst/>
              </a:prstGeom>
              <a:ln/>
            </p:spPr>
            <p:style>
              <a:lnRef idx="2">
                <a:schemeClr val="accent1"/>
              </a:lnRef>
              <a:fillRef idx="1">
                <a:schemeClr val="lt1"/>
              </a:fillRef>
              <a:effectRef idx="0">
                <a:schemeClr val="accent1"/>
              </a:effectRef>
              <a:fontRef idx="minor">
                <a:schemeClr val="dk1"/>
              </a:fontRef>
            </p:style>
            <p:txBody>
              <a:bodyPr lIns="85503" tIns="42001" rIns="85503" bIns="42001">
                <a:spAutoFit/>
              </a:bodyPr>
              <a:lstStyle>
                <a:lvl1pPr defTabSz="762000" eaLnBrk="0" hangingPunct="0">
                  <a:defRPr sz="4000">
                    <a:solidFill>
                      <a:srgbClr val="00AEEC"/>
                    </a:solidFill>
                    <a:latin typeface="Arial" panose="020B0604020202020204" pitchFamily="34" charset="0"/>
                  </a:defRPr>
                </a:lvl1pPr>
                <a:lvl2pPr marL="742950" indent="-285750" defTabSz="762000" eaLnBrk="0" hangingPunct="0">
                  <a:defRPr sz="4000">
                    <a:solidFill>
                      <a:srgbClr val="00AEEC"/>
                    </a:solidFill>
                    <a:latin typeface="Arial" panose="020B0604020202020204" pitchFamily="34" charset="0"/>
                  </a:defRPr>
                </a:lvl2pPr>
                <a:lvl3pPr marL="1143000" indent="-228600" defTabSz="762000" eaLnBrk="0" hangingPunct="0">
                  <a:defRPr sz="4000">
                    <a:solidFill>
                      <a:srgbClr val="00AEEC"/>
                    </a:solidFill>
                    <a:latin typeface="Arial" panose="020B0604020202020204" pitchFamily="34" charset="0"/>
                  </a:defRPr>
                </a:lvl3pPr>
                <a:lvl4pPr marL="1600200" indent="-228600" defTabSz="762000" eaLnBrk="0" hangingPunct="0">
                  <a:defRPr sz="4000">
                    <a:solidFill>
                      <a:srgbClr val="00AEEC"/>
                    </a:solidFill>
                    <a:latin typeface="Arial" panose="020B0604020202020204" pitchFamily="34" charset="0"/>
                  </a:defRPr>
                </a:lvl4pPr>
                <a:lvl5pPr marL="2057400" indent="-228600" defTabSz="762000" eaLnBrk="0" hangingPunct="0">
                  <a:defRPr sz="4000">
                    <a:solidFill>
                      <a:srgbClr val="00AEEC"/>
                    </a:solidFill>
                    <a:latin typeface="Arial" panose="020B0604020202020204" pitchFamily="34" charset="0"/>
                  </a:defRPr>
                </a:lvl5pPr>
                <a:lvl6pPr marL="2514600" indent="-228600" algn="r" defTabSz="76200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76200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76200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762000" eaLnBrk="0" fontAlgn="base" hangingPunct="0">
                  <a:spcBef>
                    <a:spcPct val="0"/>
                  </a:spcBef>
                  <a:spcAft>
                    <a:spcPct val="0"/>
                  </a:spcAft>
                  <a:defRPr sz="4000">
                    <a:solidFill>
                      <a:srgbClr val="00AEEC"/>
                    </a:solidFill>
                    <a:latin typeface="Arial" panose="020B0604020202020204" pitchFamily="34" charset="0"/>
                  </a:defRPr>
                </a:lvl9pPr>
              </a:lstStyle>
              <a:p>
                <a:pPr algn="ctr">
                  <a:spcBef>
                    <a:spcPct val="50000"/>
                  </a:spcBef>
                </a:pPr>
                <a:r>
                  <a:rPr lang="en-US" altLang="nl-NL" sz="1890" dirty="0" smtClean="0">
                    <a:solidFill>
                      <a:schemeClr val="tx1"/>
                    </a:solidFill>
                  </a:rPr>
                  <a:t>Costs </a:t>
                </a:r>
                <a:r>
                  <a:rPr lang="nl-NL" altLang="nl-NL" sz="1890" dirty="0">
                    <a:solidFill>
                      <a:schemeClr val="tx1"/>
                    </a:solidFill>
                  </a:rPr>
                  <a:t>A</a:t>
                </a:r>
              </a:p>
            </p:txBody>
          </p:sp>
          <p:sp>
            <p:nvSpPr>
              <p:cNvPr id="27665" name="Rectangle 13"/>
              <p:cNvSpPr>
                <a:spLocks noChangeArrowheads="1"/>
              </p:cNvSpPr>
              <p:nvPr/>
            </p:nvSpPr>
            <p:spPr bwMode="auto">
              <a:xfrm>
                <a:off x="576" y="2368"/>
                <a:ext cx="636" cy="2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85503" tIns="42001" rIns="85503" bIns="42001">
                <a:spAutoFit/>
              </a:bodyPr>
              <a:lstStyle>
                <a:lvl1pPr defTabSz="762000" eaLnBrk="0" hangingPunct="0">
                  <a:defRPr sz="4000">
                    <a:solidFill>
                      <a:srgbClr val="00AEEC"/>
                    </a:solidFill>
                    <a:latin typeface="Arial" panose="020B0604020202020204" pitchFamily="34" charset="0"/>
                  </a:defRPr>
                </a:lvl1pPr>
                <a:lvl2pPr marL="742950" indent="-285750" defTabSz="762000" eaLnBrk="0" hangingPunct="0">
                  <a:defRPr sz="4000">
                    <a:solidFill>
                      <a:srgbClr val="00AEEC"/>
                    </a:solidFill>
                    <a:latin typeface="Arial" panose="020B0604020202020204" pitchFamily="34" charset="0"/>
                  </a:defRPr>
                </a:lvl2pPr>
                <a:lvl3pPr marL="1143000" indent="-228600" defTabSz="762000" eaLnBrk="0" hangingPunct="0">
                  <a:defRPr sz="4000">
                    <a:solidFill>
                      <a:srgbClr val="00AEEC"/>
                    </a:solidFill>
                    <a:latin typeface="Arial" panose="020B0604020202020204" pitchFamily="34" charset="0"/>
                  </a:defRPr>
                </a:lvl3pPr>
                <a:lvl4pPr marL="1600200" indent="-228600" defTabSz="762000" eaLnBrk="0" hangingPunct="0">
                  <a:defRPr sz="4000">
                    <a:solidFill>
                      <a:srgbClr val="00AEEC"/>
                    </a:solidFill>
                    <a:latin typeface="Arial" panose="020B0604020202020204" pitchFamily="34" charset="0"/>
                  </a:defRPr>
                </a:lvl4pPr>
                <a:lvl5pPr marL="2057400" indent="-228600" defTabSz="762000" eaLnBrk="0" hangingPunct="0">
                  <a:defRPr sz="4000">
                    <a:solidFill>
                      <a:srgbClr val="00AEEC"/>
                    </a:solidFill>
                    <a:latin typeface="Arial" panose="020B0604020202020204" pitchFamily="34" charset="0"/>
                  </a:defRPr>
                </a:lvl5pPr>
                <a:lvl6pPr marL="2514600" indent="-228600" algn="r" defTabSz="76200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76200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76200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762000" eaLnBrk="0" fontAlgn="base" hangingPunct="0">
                  <a:spcBef>
                    <a:spcPct val="0"/>
                  </a:spcBef>
                  <a:spcAft>
                    <a:spcPct val="0"/>
                  </a:spcAft>
                  <a:defRPr sz="4000">
                    <a:solidFill>
                      <a:srgbClr val="00AEEC"/>
                    </a:solidFill>
                    <a:latin typeface="Arial" panose="020B0604020202020204" pitchFamily="34" charset="0"/>
                  </a:defRPr>
                </a:lvl9pPr>
              </a:lstStyle>
              <a:p>
                <a:pPr algn="ctr">
                  <a:spcBef>
                    <a:spcPct val="50000"/>
                  </a:spcBef>
                </a:pPr>
                <a:r>
                  <a:rPr lang="en-US" altLang="nl-NL" sz="1890" dirty="0">
                    <a:solidFill>
                      <a:schemeClr val="tx1"/>
                    </a:solidFill>
                  </a:rPr>
                  <a:t>Choice</a:t>
                </a:r>
                <a:endParaRPr lang="nl-NL" altLang="nl-NL" sz="1890" dirty="0">
                  <a:solidFill>
                    <a:schemeClr val="tx1"/>
                  </a:solidFill>
                </a:endParaRPr>
              </a:p>
            </p:txBody>
          </p:sp>
          <p:cxnSp>
            <p:nvCxnSpPr>
              <p:cNvPr id="27666" name="AutoShape 14"/>
              <p:cNvCxnSpPr>
                <a:cxnSpLocks noChangeShapeType="1"/>
                <a:stCxn id="27665" idx="3"/>
                <a:endCxn id="27667" idx="1"/>
              </p:cNvCxnSpPr>
              <p:nvPr/>
            </p:nvCxnSpPr>
            <p:spPr bwMode="auto">
              <a:xfrm flipV="1">
                <a:off x="1212" y="1869"/>
                <a:ext cx="912" cy="624"/>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27667" name="Rectangle 15"/>
              <p:cNvSpPr>
                <a:spLocks noChangeArrowheads="1"/>
              </p:cNvSpPr>
              <p:nvPr/>
            </p:nvSpPr>
            <p:spPr bwMode="auto">
              <a:xfrm>
                <a:off x="2124" y="1744"/>
                <a:ext cx="1029" cy="2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85503" tIns="42001" rIns="85503" bIns="42001">
                <a:spAutoFit/>
              </a:bodyPr>
              <a:lstStyle>
                <a:lvl1pPr defTabSz="762000" eaLnBrk="0" hangingPunct="0">
                  <a:defRPr sz="4000">
                    <a:solidFill>
                      <a:srgbClr val="00AEEC"/>
                    </a:solidFill>
                    <a:latin typeface="Arial" panose="020B0604020202020204" pitchFamily="34" charset="0"/>
                  </a:defRPr>
                </a:lvl1pPr>
                <a:lvl2pPr marL="742950" indent="-285750" defTabSz="762000" eaLnBrk="0" hangingPunct="0">
                  <a:defRPr sz="4000">
                    <a:solidFill>
                      <a:srgbClr val="00AEEC"/>
                    </a:solidFill>
                    <a:latin typeface="Arial" panose="020B0604020202020204" pitchFamily="34" charset="0"/>
                  </a:defRPr>
                </a:lvl2pPr>
                <a:lvl3pPr marL="1143000" indent="-228600" defTabSz="762000" eaLnBrk="0" hangingPunct="0">
                  <a:defRPr sz="4000">
                    <a:solidFill>
                      <a:srgbClr val="00AEEC"/>
                    </a:solidFill>
                    <a:latin typeface="Arial" panose="020B0604020202020204" pitchFamily="34" charset="0"/>
                  </a:defRPr>
                </a:lvl3pPr>
                <a:lvl4pPr marL="1600200" indent="-228600" defTabSz="762000" eaLnBrk="0" hangingPunct="0">
                  <a:defRPr sz="4000">
                    <a:solidFill>
                      <a:srgbClr val="00AEEC"/>
                    </a:solidFill>
                    <a:latin typeface="Arial" panose="020B0604020202020204" pitchFamily="34" charset="0"/>
                  </a:defRPr>
                </a:lvl4pPr>
                <a:lvl5pPr marL="2057400" indent="-228600" defTabSz="762000" eaLnBrk="0" hangingPunct="0">
                  <a:defRPr sz="4000">
                    <a:solidFill>
                      <a:srgbClr val="00AEEC"/>
                    </a:solidFill>
                    <a:latin typeface="Arial" panose="020B0604020202020204" pitchFamily="34" charset="0"/>
                  </a:defRPr>
                </a:lvl5pPr>
                <a:lvl6pPr marL="2514600" indent="-228600" algn="r" defTabSz="76200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76200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76200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762000" eaLnBrk="0" fontAlgn="base" hangingPunct="0">
                  <a:spcBef>
                    <a:spcPct val="0"/>
                  </a:spcBef>
                  <a:spcAft>
                    <a:spcPct val="0"/>
                  </a:spcAft>
                  <a:defRPr sz="4000">
                    <a:solidFill>
                      <a:srgbClr val="00AEEC"/>
                    </a:solidFill>
                    <a:latin typeface="Arial" panose="020B0604020202020204" pitchFamily="34" charset="0"/>
                  </a:defRPr>
                </a:lvl9pPr>
              </a:lstStyle>
              <a:p>
                <a:pPr algn="ctr">
                  <a:spcBef>
                    <a:spcPct val="50000"/>
                  </a:spcBef>
                </a:pPr>
                <a:r>
                  <a:rPr lang="en-US" altLang="nl-NL" sz="1890" dirty="0" smtClean="0">
                    <a:solidFill>
                      <a:schemeClr val="tx1"/>
                    </a:solidFill>
                  </a:rPr>
                  <a:t>Treatment A</a:t>
                </a:r>
                <a:endParaRPr lang="nl-NL" altLang="nl-NL" sz="1890" dirty="0">
                  <a:solidFill>
                    <a:schemeClr val="tx1"/>
                  </a:solidFill>
                </a:endParaRPr>
              </a:p>
            </p:txBody>
          </p:sp>
          <p:sp>
            <p:nvSpPr>
              <p:cNvPr id="27668" name="Line 16"/>
              <p:cNvSpPr>
                <a:spLocks noChangeShapeType="1"/>
              </p:cNvSpPr>
              <p:nvPr/>
            </p:nvSpPr>
            <p:spPr bwMode="auto">
              <a:xfrm flipV="1">
                <a:off x="3153" y="1876"/>
                <a:ext cx="351" cy="0"/>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nl-NL" sz="1606"/>
              </a:p>
            </p:txBody>
          </p:sp>
          <p:sp>
            <p:nvSpPr>
              <p:cNvPr id="27669" name="Rectangle 17"/>
              <p:cNvSpPr>
                <a:spLocks noChangeArrowheads="1"/>
              </p:cNvSpPr>
              <p:nvPr/>
            </p:nvSpPr>
            <p:spPr bwMode="auto">
              <a:xfrm>
                <a:off x="976" y="2824"/>
                <a:ext cx="789" cy="250"/>
              </a:xfrm>
              <a:prstGeom prst="rect">
                <a:avLst/>
              </a:prstGeom>
              <a:ln/>
            </p:spPr>
            <p:style>
              <a:lnRef idx="2">
                <a:schemeClr val="accent1"/>
              </a:lnRef>
              <a:fillRef idx="1">
                <a:schemeClr val="lt1"/>
              </a:fillRef>
              <a:effectRef idx="0">
                <a:schemeClr val="accent1"/>
              </a:effectRef>
              <a:fontRef idx="minor">
                <a:schemeClr val="dk1"/>
              </a:fontRef>
            </p:style>
            <p:txBody>
              <a:bodyPr lIns="85503" tIns="42001" rIns="85503" bIns="42001">
                <a:spAutoFit/>
              </a:bodyPr>
              <a:lstStyle>
                <a:lvl1pPr defTabSz="762000" eaLnBrk="0" hangingPunct="0">
                  <a:defRPr sz="4000">
                    <a:solidFill>
                      <a:srgbClr val="00AEEC"/>
                    </a:solidFill>
                    <a:latin typeface="Arial" panose="020B0604020202020204" pitchFamily="34" charset="0"/>
                  </a:defRPr>
                </a:lvl1pPr>
                <a:lvl2pPr marL="742950" indent="-285750" defTabSz="762000" eaLnBrk="0" hangingPunct="0">
                  <a:defRPr sz="4000">
                    <a:solidFill>
                      <a:srgbClr val="00AEEC"/>
                    </a:solidFill>
                    <a:latin typeface="Arial" panose="020B0604020202020204" pitchFamily="34" charset="0"/>
                  </a:defRPr>
                </a:lvl2pPr>
                <a:lvl3pPr marL="1143000" indent="-228600" defTabSz="762000" eaLnBrk="0" hangingPunct="0">
                  <a:defRPr sz="4000">
                    <a:solidFill>
                      <a:srgbClr val="00AEEC"/>
                    </a:solidFill>
                    <a:latin typeface="Arial" panose="020B0604020202020204" pitchFamily="34" charset="0"/>
                  </a:defRPr>
                </a:lvl3pPr>
                <a:lvl4pPr marL="1600200" indent="-228600" defTabSz="762000" eaLnBrk="0" hangingPunct="0">
                  <a:defRPr sz="4000">
                    <a:solidFill>
                      <a:srgbClr val="00AEEC"/>
                    </a:solidFill>
                    <a:latin typeface="Arial" panose="020B0604020202020204" pitchFamily="34" charset="0"/>
                  </a:defRPr>
                </a:lvl4pPr>
                <a:lvl5pPr marL="2057400" indent="-228600" defTabSz="762000" eaLnBrk="0" hangingPunct="0">
                  <a:defRPr sz="4000">
                    <a:solidFill>
                      <a:srgbClr val="00AEEC"/>
                    </a:solidFill>
                    <a:latin typeface="Arial" panose="020B0604020202020204" pitchFamily="34" charset="0"/>
                  </a:defRPr>
                </a:lvl5pPr>
                <a:lvl6pPr marL="2514600" indent="-228600" algn="r" defTabSz="76200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76200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76200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762000" eaLnBrk="0" fontAlgn="base" hangingPunct="0">
                  <a:spcBef>
                    <a:spcPct val="0"/>
                  </a:spcBef>
                  <a:spcAft>
                    <a:spcPct val="0"/>
                  </a:spcAft>
                  <a:defRPr sz="4000">
                    <a:solidFill>
                      <a:srgbClr val="00AEEC"/>
                    </a:solidFill>
                    <a:latin typeface="Arial" panose="020B0604020202020204" pitchFamily="34" charset="0"/>
                  </a:defRPr>
                </a:lvl9pPr>
              </a:lstStyle>
              <a:p>
                <a:pPr algn="ctr">
                  <a:spcBef>
                    <a:spcPct val="50000"/>
                  </a:spcBef>
                </a:pPr>
                <a:r>
                  <a:rPr lang="en-US" altLang="nl-NL" sz="1890" dirty="0" smtClean="0">
                    <a:solidFill>
                      <a:schemeClr val="tx1"/>
                    </a:solidFill>
                  </a:rPr>
                  <a:t>Costs </a:t>
                </a:r>
                <a:r>
                  <a:rPr lang="en-US" altLang="nl-NL" sz="1890" dirty="0">
                    <a:solidFill>
                      <a:schemeClr val="tx1"/>
                    </a:solidFill>
                  </a:rPr>
                  <a:t>B</a:t>
                </a:r>
                <a:endParaRPr lang="nl-NL" altLang="nl-NL" sz="1890" dirty="0">
                  <a:solidFill>
                    <a:schemeClr val="tx1"/>
                  </a:solidFill>
                </a:endParaRPr>
              </a:p>
            </p:txBody>
          </p:sp>
          <p:cxnSp>
            <p:nvCxnSpPr>
              <p:cNvPr id="27670" name="AutoShape 18"/>
              <p:cNvCxnSpPr>
                <a:cxnSpLocks noChangeShapeType="1"/>
                <a:stCxn id="27665" idx="3"/>
                <a:endCxn id="27671" idx="1"/>
              </p:cNvCxnSpPr>
              <p:nvPr/>
            </p:nvCxnSpPr>
            <p:spPr bwMode="auto">
              <a:xfrm>
                <a:off x="1212" y="2493"/>
                <a:ext cx="912" cy="496"/>
              </a:xfrm>
              <a:prstGeom prst="straightConnector1">
                <a:avLst/>
              </a:prstGeom>
              <a:ln>
                <a:headEnd/>
                <a:tailEnd type="triangle" w="med" len="med"/>
              </a:ln>
            </p:spPr>
            <p:style>
              <a:lnRef idx="2">
                <a:schemeClr val="accent1"/>
              </a:lnRef>
              <a:fillRef idx="1">
                <a:schemeClr val="lt1"/>
              </a:fillRef>
              <a:effectRef idx="0">
                <a:schemeClr val="accent1"/>
              </a:effectRef>
              <a:fontRef idx="minor">
                <a:schemeClr val="dk1"/>
              </a:fontRef>
            </p:style>
          </p:cxnSp>
          <p:sp>
            <p:nvSpPr>
              <p:cNvPr id="27671" name="Rectangle 19"/>
              <p:cNvSpPr>
                <a:spLocks noChangeArrowheads="1"/>
              </p:cNvSpPr>
              <p:nvPr/>
            </p:nvSpPr>
            <p:spPr bwMode="auto">
              <a:xfrm>
                <a:off x="2124" y="2864"/>
                <a:ext cx="1029" cy="250"/>
              </a:xfrm>
              <a:prstGeom prst="rect">
                <a:avLst/>
              </a:prstGeom>
              <a:ln>
                <a:headEnd/>
                <a:tailEnd/>
              </a:ln>
            </p:spPr>
            <p:style>
              <a:lnRef idx="2">
                <a:schemeClr val="accent1"/>
              </a:lnRef>
              <a:fillRef idx="1">
                <a:schemeClr val="lt1"/>
              </a:fillRef>
              <a:effectRef idx="0">
                <a:schemeClr val="accent1"/>
              </a:effectRef>
              <a:fontRef idx="minor">
                <a:schemeClr val="dk1"/>
              </a:fontRef>
            </p:style>
            <p:txBody>
              <a:bodyPr lIns="85503" tIns="42001" rIns="85503" bIns="42001">
                <a:spAutoFit/>
              </a:bodyPr>
              <a:lstStyle>
                <a:lvl1pPr defTabSz="762000" eaLnBrk="0" hangingPunct="0">
                  <a:defRPr sz="4000">
                    <a:solidFill>
                      <a:srgbClr val="00AEEC"/>
                    </a:solidFill>
                    <a:latin typeface="Arial" panose="020B0604020202020204" pitchFamily="34" charset="0"/>
                  </a:defRPr>
                </a:lvl1pPr>
                <a:lvl2pPr marL="742950" indent="-285750" defTabSz="762000" eaLnBrk="0" hangingPunct="0">
                  <a:defRPr sz="4000">
                    <a:solidFill>
                      <a:srgbClr val="00AEEC"/>
                    </a:solidFill>
                    <a:latin typeface="Arial" panose="020B0604020202020204" pitchFamily="34" charset="0"/>
                  </a:defRPr>
                </a:lvl2pPr>
                <a:lvl3pPr marL="1143000" indent="-228600" defTabSz="762000" eaLnBrk="0" hangingPunct="0">
                  <a:defRPr sz="4000">
                    <a:solidFill>
                      <a:srgbClr val="00AEEC"/>
                    </a:solidFill>
                    <a:latin typeface="Arial" panose="020B0604020202020204" pitchFamily="34" charset="0"/>
                  </a:defRPr>
                </a:lvl3pPr>
                <a:lvl4pPr marL="1600200" indent="-228600" defTabSz="762000" eaLnBrk="0" hangingPunct="0">
                  <a:defRPr sz="4000">
                    <a:solidFill>
                      <a:srgbClr val="00AEEC"/>
                    </a:solidFill>
                    <a:latin typeface="Arial" panose="020B0604020202020204" pitchFamily="34" charset="0"/>
                  </a:defRPr>
                </a:lvl4pPr>
                <a:lvl5pPr marL="2057400" indent="-228600" defTabSz="762000" eaLnBrk="0" hangingPunct="0">
                  <a:defRPr sz="4000">
                    <a:solidFill>
                      <a:srgbClr val="00AEEC"/>
                    </a:solidFill>
                    <a:latin typeface="Arial" panose="020B0604020202020204" pitchFamily="34" charset="0"/>
                  </a:defRPr>
                </a:lvl5pPr>
                <a:lvl6pPr marL="2514600" indent="-228600" algn="r" defTabSz="76200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76200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76200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762000" eaLnBrk="0" fontAlgn="base" hangingPunct="0">
                  <a:spcBef>
                    <a:spcPct val="0"/>
                  </a:spcBef>
                  <a:spcAft>
                    <a:spcPct val="0"/>
                  </a:spcAft>
                  <a:defRPr sz="4000">
                    <a:solidFill>
                      <a:srgbClr val="00AEEC"/>
                    </a:solidFill>
                    <a:latin typeface="Arial" panose="020B0604020202020204" pitchFamily="34" charset="0"/>
                  </a:defRPr>
                </a:lvl9pPr>
              </a:lstStyle>
              <a:p>
                <a:pPr algn="ctr">
                  <a:spcBef>
                    <a:spcPct val="50000"/>
                  </a:spcBef>
                </a:pPr>
                <a:r>
                  <a:rPr lang="en-US" altLang="nl-NL" sz="1890" dirty="0" smtClean="0">
                    <a:solidFill>
                      <a:schemeClr val="tx1"/>
                    </a:solidFill>
                  </a:rPr>
                  <a:t>Treatment B</a:t>
                </a:r>
                <a:endParaRPr lang="nl-NL" altLang="nl-NL" sz="1890" dirty="0">
                  <a:solidFill>
                    <a:schemeClr val="tx1"/>
                  </a:solidFill>
                </a:endParaRPr>
              </a:p>
            </p:txBody>
          </p:sp>
          <p:sp>
            <p:nvSpPr>
              <p:cNvPr id="27672" name="Rectangle 20"/>
              <p:cNvSpPr>
                <a:spLocks noChangeArrowheads="1"/>
              </p:cNvSpPr>
              <p:nvPr/>
            </p:nvSpPr>
            <p:spPr bwMode="auto">
              <a:xfrm>
                <a:off x="3504" y="2863"/>
                <a:ext cx="1344" cy="250"/>
              </a:xfrm>
              <a:prstGeom prst="rect">
                <a:avLst/>
              </a:prstGeom>
              <a:ln/>
            </p:spPr>
            <p:style>
              <a:lnRef idx="2">
                <a:schemeClr val="accent1"/>
              </a:lnRef>
              <a:fillRef idx="1">
                <a:schemeClr val="lt1"/>
              </a:fillRef>
              <a:effectRef idx="0">
                <a:schemeClr val="accent1"/>
              </a:effectRef>
              <a:fontRef idx="minor">
                <a:schemeClr val="dk1"/>
              </a:fontRef>
            </p:style>
            <p:txBody>
              <a:bodyPr lIns="85503" tIns="42001" rIns="85503" bIns="42001">
                <a:spAutoFit/>
              </a:bodyPr>
              <a:lstStyle>
                <a:lvl1pPr defTabSz="762000" eaLnBrk="0" hangingPunct="0">
                  <a:defRPr sz="4000">
                    <a:solidFill>
                      <a:srgbClr val="00AEEC"/>
                    </a:solidFill>
                    <a:latin typeface="Arial" panose="020B0604020202020204" pitchFamily="34" charset="0"/>
                  </a:defRPr>
                </a:lvl1pPr>
                <a:lvl2pPr marL="742950" indent="-285750" defTabSz="762000" eaLnBrk="0" hangingPunct="0">
                  <a:defRPr sz="4000">
                    <a:solidFill>
                      <a:srgbClr val="00AEEC"/>
                    </a:solidFill>
                    <a:latin typeface="Arial" panose="020B0604020202020204" pitchFamily="34" charset="0"/>
                  </a:defRPr>
                </a:lvl2pPr>
                <a:lvl3pPr marL="1143000" indent="-228600" defTabSz="762000" eaLnBrk="0" hangingPunct="0">
                  <a:defRPr sz="4000">
                    <a:solidFill>
                      <a:srgbClr val="00AEEC"/>
                    </a:solidFill>
                    <a:latin typeface="Arial" panose="020B0604020202020204" pitchFamily="34" charset="0"/>
                  </a:defRPr>
                </a:lvl3pPr>
                <a:lvl4pPr marL="1600200" indent="-228600" defTabSz="762000" eaLnBrk="0" hangingPunct="0">
                  <a:defRPr sz="4000">
                    <a:solidFill>
                      <a:srgbClr val="00AEEC"/>
                    </a:solidFill>
                    <a:latin typeface="Arial" panose="020B0604020202020204" pitchFamily="34" charset="0"/>
                  </a:defRPr>
                </a:lvl4pPr>
                <a:lvl5pPr marL="2057400" indent="-228600" defTabSz="762000" eaLnBrk="0" hangingPunct="0">
                  <a:defRPr sz="4000">
                    <a:solidFill>
                      <a:srgbClr val="00AEEC"/>
                    </a:solidFill>
                    <a:latin typeface="Arial" panose="020B0604020202020204" pitchFamily="34" charset="0"/>
                  </a:defRPr>
                </a:lvl5pPr>
                <a:lvl6pPr marL="2514600" indent="-228600" algn="r" defTabSz="76200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76200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76200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762000" eaLnBrk="0" fontAlgn="base" hangingPunct="0">
                  <a:spcBef>
                    <a:spcPct val="0"/>
                  </a:spcBef>
                  <a:spcAft>
                    <a:spcPct val="0"/>
                  </a:spcAft>
                  <a:defRPr sz="4000">
                    <a:solidFill>
                      <a:srgbClr val="00AEEC"/>
                    </a:solidFill>
                    <a:latin typeface="Arial" panose="020B0604020202020204" pitchFamily="34" charset="0"/>
                  </a:defRPr>
                </a:lvl9pPr>
              </a:lstStyle>
              <a:p>
                <a:pPr algn="ctr">
                  <a:spcBef>
                    <a:spcPct val="50000"/>
                  </a:spcBef>
                </a:pPr>
                <a:r>
                  <a:rPr lang="en-US" altLang="nl-NL" sz="1890" dirty="0" smtClean="0">
                    <a:solidFill>
                      <a:schemeClr val="tx1"/>
                    </a:solidFill>
                  </a:rPr>
                  <a:t>Effects </a:t>
                </a:r>
                <a:r>
                  <a:rPr lang="en-US" altLang="nl-NL" sz="1890" dirty="0">
                    <a:solidFill>
                      <a:schemeClr val="tx1"/>
                    </a:solidFill>
                  </a:rPr>
                  <a:t>B</a:t>
                </a:r>
                <a:endParaRPr lang="nl-NL" altLang="nl-NL" sz="1890" dirty="0">
                  <a:solidFill>
                    <a:schemeClr val="tx1"/>
                  </a:solidFill>
                </a:endParaRPr>
              </a:p>
            </p:txBody>
          </p:sp>
        </p:grpSp>
      </p:grpSp>
      <p:grpSp>
        <p:nvGrpSpPr>
          <p:cNvPr id="22" name="Group 22"/>
          <p:cNvGrpSpPr>
            <a:grpSpLocks/>
          </p:cNvGrpSpPr>
          <p:nvPr/>
        </p:nvGrpSpPr>
        <p:grpSpPr bwMode="auto">
          <a:xfrm>
            <a:off x="169770" y="1693546"/>
            <a:ext cx="8233722" cy="1255533"/>
            <a:chOff x="576" y="1200"/>
            <a:chExt cx="4572" cy="837"/>
          </a:xfrm>
        </p:grpSpPr>
        <p:sp>
          <p:nvSpPr>
            <p:cNvPr id="27655" name="Rectangle 23"/>
            <p:cNvSpPr>
              <a:spLocks noChangeArrowheads="1"/>
            </p:cNvSpPr>
            <p:nvPr/>
          </p:nvSpPr>
          <p:spPr bwMode="auto">
            <a:xfrm>
              <a:off x="576" y="1200"/>
              <a:ext cx="2876" cy="837"/>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anchor="ct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lnSpc>
                  <a:spcPct val="200000"/>
                </a:lnSpc>
                <a:spcBef>
                  <a:spcPct val="50000"/>
                </a:spcBef>
              </a:pPr>
              <a:r>
                <a:rPr lang="en-GB" altLang="nl-NL" sz="1890">
                  <a:solidFill>
                    <a:schemeClr val="bg1"/>
                  </a:solidFill>
                </a:rPr>
                <a:t>Incremental cost-effectiveness ratio (ICER):</a:t>
              </a:r>
              <a:endParaRPr lang="nl-NL" altLang="nl-NL" sz="1890">
                <a:solidFill>
                  <a:schemeClr val="bg1"/>
                </a:solidFill>
              </a:endParaRPr>
            </a:p>
          </p:txBody>
        </p:sp>
        <p:sp>
          <p:nvSpPr>
            <p:cNvPr id="27656" name="Rectangle 24"/>
            <p:cNvSpPr>
              <a:spLocks noChangeArrowheads="1"/>
            </p:cNvSpPr>
            <p:nvPr/>
          </p:nvSpPr>
          <p:spPr bwMode="auto">
            <a:xfrm>
              <a:off x="3452" y="1200"/>
              <a:ext cx="1696" cy="837"/>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wrap="none" anchor="ct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algn="ctr" eaLnBrk="1" hangingPunct="1">
                <a:lnSpc>
                  <a:spcPct val="200000"/>
                </a:lnSpc>
                <a:spcBef>
                  <a:spcPct val="50000"/>
                </a:spcBef>
              </a:pPr>
              <a:r>
                <a:rPr lang="en-GB" altLang="nl-NL" sz="1890" i="1" dirty="0" err="1" smtClean="0">
                  <a:solidFill>
                    <a:schemeClr val="bg1"/>
                  </a:solidFill>
                </a:rPr>
                <a:t>Costs</a:t>
              </a:r>
              <a:r>
                <a:rPr lang="en-GB" altLang="nl-NL" sz="1890" i="1" baseline="-25000" dirty="0" err="1" smtClean="0">
                  <a:solidFill>
                    <a:schemeClr val="bg1"/>
                  </a:solidFill>
                </a:rPr>
                <a:t>A</a:t>
              </a:r>
              <a:r>
                <a:rPr lang="en-GB" altLang="nl-NL" sz="1890" i="1" baseline="-25000" dirty="0" smtClean="0">
                  <a:solidFill>
                    <a:schemeClr val="bg1"/>
                  </a:solidFill>
                </a:rPr>
                <a:t> </a:t>
              </a:r>
              <a:r>
                <a:rPr lang="en-GB" altLang="nl-NL" sz="1890" i="1" dirty="0" smtClean="0">
                  <a:solidFill>
                    <a:schemeClr val="bg1"/>
                  </a:solidFill>
                </a:rPr>
                <a:t>- </a:t>
              </a:r>
              <a:r>
                <a:rPr lang="en-GB" altLang="nl-NL" sz="1890" i="1" dirty="0" err="1" smtClean="0">
                  <a:solidFill>
                    <a:schemeClr val="bg1"/>
                  </a:solidFill>
                </a:rPr>
                <a:t>Costs</a:t>
              </a:r>
              <a:r>
                <a:rPr lang="en-GB" altLang="nl-NL" sz="1890" i="1" baseline="-25000" dirty="0" err="1" smtClean="0">
                  <a:solidFill>
                    <a:schemeClr val="bg1"/>
                  </a:solidFill>
                </a:rPr>
                <a:t>B</a:t>
              </a:r>
              <a:r>
                <a:rPr lang="en-GB" altLang="nl-NL" sz="1890" i="1" baseline="-25000" dirty="0" smtClean="0">
                  <a:solidFill>
                    <a:schemeClr val="bg1"/>
                  </a:solidFill>
                </a:rPr>
                <a:t> </a:t>
              </a:r>
              <a:endParaRPr lang="en-GB" altLang="nl-NL" sz="1890" i="1" baseline="-25000" dirty="0">
                <a:solidFill>
                  <a:schemeClr val="bg1"/>
                </a:solidFill>
              </a:endParaRPr>
            </a:p>
            <a:p>
              <a:pPr algn="ctr" eaLnBrk="1" hangingPunct="1">
                <a:lnSpc>
                  <a:spcPct val="200000"/>
                </a:lnSpc>
                <a:spcBef>
                  <a:spcPct val="50000"/>
                </a:spcBef>
              </a:pPr>
              <a:r>
                <a:rPr lang="en-GB" altLang="nl-NL" sz="1890" i="1" dirty="0" err="1" smtClean="0">
                  <a:solidFill>
                    <a:schemeClr val="bg1"/>
                  </a:solidFill>
                </a:rPr>
                <a:t>Effects</a:t>
              </a:r>
              <a:r>
                <a:rPr lang="en-GB" altLang="nl-NL" sz="1890" i="1" baseline="-25000" dirty="0" err="1" smtClean="0">
                  <a:solidFill>
                    <a:schemeClr val="bg1"/>
                  </a:solidFill>
                </a:rPr>
                <a:t>A</a:t>
              </a:r>
              <a:r>
                <a:rPr lang="en-GB" altLang="nl-NL" sz="1890" i="1" baseline="-25000" dirty="0" smtClean="0">
                  <a:solidFill>
                    <a:schemeClr val="bg1"/>
                  </a:solidFill>
                </a:rPr>
                <a:t> </a:t>
              </a:r>
              <a:r>
                <a:rPr lang="en-GB" altLang="nl-NL" sz="1890" i="1" dirty="0">
                  <a:solidFill>
                    <a:schemeClr val="bg1"/>
                  </a:solidFill>
                </a:rPr>
                <a:t>- </a:t>
              </a:r>
              <a:r>
                <a:rPr lang="en-GB" altLang="nl-NL" sz="1890" i="1" dirty="0" err="1" smtClean="0">
                  <a:solidFill>
                    <a:schemeClr val="bg1"/>
                  </a:solidFill>
                </a:rPr>
                <a:t>Effects</a:t>
              </a:r>
              <a:r>
                <a:rPr lang="en-GB" altLang="nl-NL" sz="1890" i="1" baseline="-25000" dirty="0" err="1" smtClean="0">
                  <a:solidFill>
                    <a:schemeClr val="bg1"/>
                  </a:solidFill>
                </a:rPr>
                <a:t>B</a:t>
              </a:r>
              <a:endParaRPr lang="nl-NL" altLang="nl-NL" sz="1890" dirty="0">
                <a:solidFill>
                  <a:schemeClr val="bg1"/>
                </a:solidFill>
                <a:latin typeface="Tahoma" panose="020B0604030504040204" pitchFamily="34" charset="0"/>
              </a:endParaRPr>
            </a:p>
          </p:txBody>
        </p:sp>
        <p:sp>
          <p:nvSpPr>
            <p:cNvPr id="27657" name="Line 25"/>
            <p:cNvSpPr>
              <a:spLocks noChangeShapeType="1"/>
            </p:cNvSpPr>
            <p:nvPr/>
          </p:nvSpPr>
          <p:spPr bwMode="auto">
            <a:xfrm>
              <a:off x="3656" y="1680"/>
              <a:ext cx="1303" cy="0"/>
            </a:xfrm>
            <a:prstGeom prst="line">
              <a:avLst/>
            </a:prstGeom>
            <a:ln>
              <a:headEnd/>
              <a:tailEnd/>
            </a:ln>
          </p:spPr>
          <p:style>
            <a:lnRef idx="2">
              <a:schemeClr val="accent1">
                <a:shade val="50000"/>
              </a:schemeClr>
            </a:lnRef>
            <a:fillRef idx="1">
              <a:schemeClr val="accent1"/>
            </a:fillRef>
            <a:effectRef idx="0">
              <a:schemeClr val="accent1"/>
            </a:effectRef>
            <a:fontRef idx="minor">
              <a:schemeClr val="lt1"/>
            </a:fontRef>
          </p:style>
          <p:txBody>
            <a:bodyPr/>
            <a:lstStyle/>
            <a:p>
              <a:endParaRPr lang="nl-NL" sz="1606"/>
            </a:p>
          </p:txBody>
        </p:sp>
      </p:grpSp>
      <p:sp>
        <p:nvSpPr>
          <p:cNvPr id="2" name="Slide Number Placeholder 1"/>
          <p:cNvSpPr>
            <a:spLocks noGrp="1"/>
          </p:cNvSpPr>
          <p:nvPr>
            <p:ph type="sldNum" sz="quarter" idx="11"/>
          </p:nvPr>
        </p:nvSpPr>
        <p:spPr/>
        <p:txBody>
          <a:bodyPr/>
          <a:lstStyle>
            <a:lvl1pPr eaLnBrk="0" hangingPunct="0">
              <a:defRPr sz="3780">
                <a:solidFill>
                  <a:srgbClr val="00AEEC"/>
                </a:solidFill>
                <a:latin typeface="Arial" panose="020B0604020202020204" pitchFamily="34" charset="0"/>
              </a:defRPr>
            </a:lvl1pPr>
            <a:lvl2pPr marL="702013" indent="-270005" eaLnBrk="0" hangingPunct="0">
              <a:defRPr sz="3780">
                <a:solidFill>
                  <a:srgbClr val="00AEEC"/>
                </a:solidFill>
                <a:latin typeface="Arial" panose="020B0604020202020204" pitchFamily="34" charset="0"/>
              </a:defRPr>
            </a:lvl2pPr>
            <a:lvl3pPr marL="1080021" indent="-216004" eaLnBrk="0" hangingPunct="0">
              <a:defRPr sz="3780">
                <a:solidFill>
                  <a:srgbClr val="00AEEC"/>
                </a:solidFill>
                <a:latin typeface="Arial" panose="020B0604020202020204" pitchFamily="34" charset="0"/>
              </a:defRPr>
            </a:lvl3pPr>
            <a:lvl4pPr marL="1512029" indent="-216004" eaLnBrk="0" hangingPunct="0">
              <a:defRPr sz="3780">
                <a:solidFill>
                  <a:srgbClr val="00AEEC"/>
                </a:solidFill>
                <a:latin typeface="Arial" panose="020B0604020202020204" pitchFamily="34" charset="0"/>
              </a:defRPr>
            </a:lvl4pPr>
            <a:lvl5pPr marL="1944037" indent="-216004" eaLnBrk="0" hangingPunct="0">
              <a:defRPr sz="3780">
                <a:solidFill>
                  <a:srgbClr val="00AEEC"/>
                </a:solidFill>
                <a:latin typeface="Arial" panose="020B0604020202020204" pitchFamily="34" charset="0"/>
              </a:defRPr>
            </a:lvl5pPr>
            <a:lvl6pPr marL="2376046" indent="-216004" algn="r" eaLnBrk="0" fontAlgn="base" hangingPunct="0">
              <a:spcBef>
                <a:spcPct val="0"/>
              </a:spcBef>
              <a:spcAft>
                <a:spcPct val="0"/>
              </a:spcAft>
              <a:defRPr sz="3780">
                <a:solidFill>
                  <a:srgbClr val="00AEEC"/>
                </a:solidFill>
                <a:latin typeface="Arial" panose="020B0604020202020204" pitchFamily="34" charset="0"/>
              </a:defRPr>
            </a:lvl6pPr>
            <a:lvl7pPr marL="2808054" indent="-216004" algn="r" eaLnBrk="0" fontAlgn="base" hangingPunct="0">
              <a:spcBef>
                <a:spcPct val="0"/>
              </a:spcBef>
              <a:spcAft>
                <a:spcPct val="0"/>
              </a:spcAft>
              <a:defRPr sz="3780">
                <a:solidFill>
                  <a:srgbClr val="00AEEC"/>
                </a:solidFill>
                <a:latin typeface="Arial" panose="020B0604020202020204" pitchFamily="34" charset="0"/>
              </a:defRPr>
            </a:lvl7pPr>
            <a:lvl8pPr marL="3240062" indent="-216004" algn="r" eaLnBrk="0" fontAlgn="base" hangingPunct="0">
              <a:spcBef>
                <a:spcPct val="0"/>
              </a:spcBef>
              <a:spcAft>
                <a:spcPct val="0"/>
              </a:spcAft>
              <a:defRPr sz="3780">
                <a:solidFill>
                  <a:srgbClr val="00AEEC"/>
                </a:solidFill>
                <a:latin typeface="Arial" panose="020B0604020202020204" pitchFamily="34" charset="0"/>
              </a:defRPr>
            </a:lvl8pPr>
            <a:lvl9pPr marL="3672070" indent="-216004" algn="r" eaLnBrk="0" fontAlgn="base" hangingPunct="0">
              <a:spcBef>
                <a:spcPct val="0"/>
              </a:spcBef>
              <a:spcAft>
                <a:spcPct val="0"/>
              </a:spcAft>
              <a:defRPr sz="3780">
                <a:solidFill>
                  <a:srgbClr val="00AEEC"/>
                </a:solidFill>
                <a:latin typeface="Arial" panose="020B0604020202020204" pitchFamily="34" charset="0"/>
              </a:defRPr>
            </a:lvl9pPr>
          </a:lstStyle>
          <a:p>
            <a:pPr eaLnBrk="1" hangingPunct="1"/>
            <a:fld id="{83804C12-0A76-4B4C-AA84-79B8A1BC503C}" type="slidenum">
              <a:rPr lang="nl-NL" altLang="nl-NL" sz="1323">
                <a:solidFill>
                  <a:schemeClr val="bg1"/>
                </a:solidFill>
              </a:rPr>
              <a:pPr eaLnBrk="1" hangingPunct="1"/>
              <a:t>22</a:t>
            </a:fld>
            <a:endParaRPr lang="nl-NL" altLang="nl-NL" sz="1323">
              <a:solidFill>
                <a:schemeClr val="bg1"/>
              </a:solidFill>
            </a:endParaRPr>
          </a:p>
        </p:txBody>
      </p:sp>
      <p:sp>
        <p:nvSpPr>
          <p:cNvPr id="26" name="Footer Placeholder 3"/>
          <p:cNvSpPr>
            <a:spLocks noGrp="1"/>
          </p:cNvSpPr>
          <p:nvPr>
            <p:ph type="ftr" sz="quarter" idx="10"/>
          </p:nvPr>
        </p:nvSpPr>
        <p:spPr>
          <a:xfrm>
            <a:off x="790575" y="0"/>
            <a:ext cx="6589713" cy="323850"/>
          </a:xfrm>
        </p:spPr>
        <p:txBody>
          <a:bodyPr/>
          <a:lstStyle/>
          <a:p>
            <a:r>
              <a:rPr lang="en-US" altLang="en-US" dirty="0" smtClean="0"/>
              <a:t>MEDICIS-</a:t>
            </a:r>
            <a:r>
              <a:rPr lang="en-US" altLang="en-US" dirty="0" err="1" smtClean="0"/>
              <a:t>Promed</a:t>
            </a:r>
            <a:r>
              <a:rPr lang="en-US" altLang="en-US" dirty="0" smtClean="0"/>
              <a:t> Summer School | Bram Ramaekers | June 7th 2017</a:t>
            </a:r>
          </a:p>
        </p:txBody>
      </p:sp>
      <p:sp>
        <p:nvSpPr>
          <p:cNvPr id="27" name="Line 16"/>
          <p:cNvSpPr>
            <a:spLocks noChangeShapeType="1"/>
          </p:cNvSpPr>
          <p:nvPr/>
        </p:nvSpPr>
        <p:spPr bwMode="auto">
          <a:xfrm>
            <a:off x="5208401" y="5169137"/>
            <a:ext cx="661638" cy="1"/>
          </a:xfrm>
          <a:prstGeom prst="line">
            <a:avLst/>
          </a:prstGeom>
          <a:ln>
            <a:headEnd/>
            <a:tailEnd type="triangle" w="med" len="med"/>
          </a:ln>
        </p:spPr>
        <p:style>
          <a:lnRef idx="2">
            <a:schemeClr val="accent1"/>
          </a:lnRef>
          <a:fillRef idx="1">
            <a:schemeClr val="lt1"/>
          </a:fillRef>
          <a:effectRef idx="0">
            <a:schemeClr val="accent1"/>
          </a:effectRef>
          <a:fontRef idx="minor">
            <a:schemeClr val="dk1"/>
          </a:fontRef>
        </p:style>
        <p:txBody>
          <a:bodyPr/>
          <a:lstStyle/>
          <a:p>
            <a:endParaRPr lang="nl-NL" sz="1606"/>
          </a:p>
        </p:txBody>
      </p:sp>
      <p:sp>
        <p:nvSpPr>
          <p:cNvPr id="25" name="Rectangle 9"/>
          <p:cNvSpPr>
            <a:spLocks noChangeArrowheads="1"/>
          </p:cNvSpPr>
          <p:nvPr/>
        </p:nvSpPr>
        <p:spPr bwMode="auto">
          <a:xfrm>
            <a:off x="169770" y="5437647"/>
            <a:ext cx="2985855" cy="666018"/>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lIns="85503" tIns="42001" rIns="85503" bIns="42001">
            <a:spAutoFit/>
          </a:bodyPr>
          <a:lstStyle>
            <a:lvl1pPr defTabSz="762000" eaLnBrk="0" hangingPunct="0">
              <a:defRPr sz="4000">
                <a:solidFill>
                  <a:srgbClr val="00AEEC"/>
                </a:solidFill>
                <a:latin typeface="Arial" panose="020B0604020202020204" pitchFamily="34" charset="0"/>
              </a:defRPr>
            </a:lvl1pPr>
            <a:lvl2pPr marL="742950" indent="-285750" defTabSz="762000" eaLnBrk="0" hangingPunct="0">
              <a:defRPr sz="4000">
                <a:solidFill>
                  <a:srgbClr val="00AEEC"/>
                </a:solidFill>
                <a:latin typeface="Arial" panose="020B0604020202020204" pitchFamily="34" charset="0"/>
              </a:defRPr>
            </a:lvl2pPr>
            <a:lvl3pPr marL="1143000" indent="-228600" defTabSz="762000" eaLnBrk="0" hangingPunct="0">
              <a:defRPr sz="4000">
                <a:solidFill>
                  <a:srgbClr val="00AEEC"/>
                </a:solidFill>
                <a:latin typeface="Arial" panose="020B0604020202020204" pitchFamily="34" charset="0"/>
              </a:defRPr>
            </a:lvl3pPr>
            <a:lvl4pPr marL="1600200" indent="-228600" defTabSz="762000" eaLnBrk="0" hangingPunct="0">
              <a:defRPr sz="4000">
                <a:solidFill>
                  <a:srgbClr val="00AEEC"/>
                </a:solidFill>
                <a:latin typeface="Arial" panose="020B0604020202020204" pitchFamily="34" charset="0"/>
              </a:defRPr>
            </a:lvl4pPr>
            <a:lvl5pPr marL="2057400" indent="-228600" defTabSz="762000" eaLnBrk="0" hangingPunct="0">
              <a:defRPr sz="4000">
                <a:solidFill>
                  <a:srgbClr val="00AEEC"/>
                </a:solidFill>
                <a:latin typeface="Arial" panose="020B0604020202020204" pitchFamily="34" charset="0"/>
              </a:defRPr>
            </a:lvl5pPr>
            <a:lvl6pPr marL="2514600" indent="-228600" algn="r" defTabSz="76200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76200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76200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762000" eaLnBrk="0" fontAlgn="base" hangingPunct="0">
              <a:spcBef>
                <a:spcPct val="0"/>
              </a:spcBef>
              <a:spcAft>
                <a:spcPct val="0"/>
              </a:spcAft>
              <a:defRPr sz="4000">
                <a:solidFill>
                  <a:srgbClr val="00AEEC"/>
                </a:solidFill>
                <a:latin typeface="Arial" panose="020B0604020202020204" pitchFamily="34" charset="0"/>
              </a:defRPr>
            </a:lvl9pPr>
          </a:lstStyle>
          <a:p>
            <a:pPr algn="ctr">
              <a:spcBef>
                <a:spcPct val="50000"/>
              </a:spcBef>
            </a:pPr>
            <a:r>
              <a:rPr lang="en-US" altLang="nl-NL" sz="1890" i="1" dirty="0" smtClean="0">
                <a:solidFill>
                  <a:schemeClr val="bg1"/>
                </a:solidFill>
              </a:rPr>
              <a:t>Difference in Costs</a:t>
            </a:r>
            <a:r>
              <a:rPr lang="nl-NL" altLang="nl-NL" sz="1890" i="1" dirty="0" smtClean="0">
                <a:solidFill>
                  <a:schemeClr val="bg1"/>
                </a:solidFill>
              </a:rPr>
              <a:t>?</a:t>
            </a:r>
            <a:r>
              <a:rPr lang="en-US" altLang="nl-NL" sz="1890" i="1" dirty="0" smtClean="0">
                <a:solidFill>
                  <a:schemeClr val="bg1"/>
                </a:solidFill>
              </a:rPr>
              <a:t>   </a:t>
            </a:r>
            <a:r>
              <a:rPr lang="en-GB" altLang="nl-NL" sz="1890" i="1" dirty="0" smtClean="0">
                <a:solidFill>
                  <a:schemeClr val="bg1"/>
                </a:solidFill>
              </a:rPr>
              <a:t>(</a:t>
            </a:r>
            <a:r>
              <a:rPr lang="en-GB" altLang="nl-NL" sz="1890" i="1" dirty="0" err="1" smtClean="0">
                <a:solidFill>
                  <a:schemeClr val="bg1"/>
                </a:solidFill>
              </a:rPr>
              <a:t>Costs</a:t>
            </a:r>
            <a:r>
              <a:rPr lang="en-GB" altLang="nl-NL" sz="1890" i="1" baseline="-25000" dirty="0" err="1" smtClean="0">
                <a:solidFill>
                  <a:schemeClr val="bg1"/>
                </a:solidFill>
              </a:rPr>
              <a:t>A</a:t>
            </a:r>
            <a:r>
              <a:rPr lang="en-GB" altLang="nl-NL" sz="1890" i="1" baseline="-25000" dirty="0" smtClean="0">
                <a:solidFill>
                  <a:schemeClr val="bg1"/>
                </a:solidFill>
              </a:rPr>
              <a:t> </a:t>
            </a:r>
            <a:r>
              <a:rPr lang="en-GB" altLang="nl-NL" sz="1890" i="1" dirty="0">
                <a:solidFill>
                  <a:schemeClr val="bg1"/>
                </a:solidFill>
              </a:rPr>
              <a:t>- </a:t>
            </a:r>
            <a:r>
              <a:rPr lang="en-GB" altLang="nl-NL" sz="1890" i="1" dirty="0" err="1" smtClean="0">
                <a:solidFill>
                  <a:schemeClr val="bg1"/>
                </a:solidFill>
              </a:rPr>
              <a:t>Costs</a:t>
            </a:r>
            <a:r>
              <a:rPr lang="en-GB" altLang="nl-NL" sz="1890" i="1" baseline="-25000" dirty="0" err="1" smtClean="0">
                <a:solidFill>
                  <a:schemeClr val="bg1"/>
                </a:solidFill>
              </a:rPr>
              <a:t>B</a:t>
            </a:r>
            <a:r>
              <a:rPr lang="en-GB" altLang="nl-NL" sz="1890" i="1" dirty="0">
                <a:solidFill>
                  <a:schemeClr val="bg1"/>
                </a:solidFill>
              </a:rPr>
              <a:t>)</a:t>
            </a:r>
            <a:endParaRPr lang="nl-NL" altLang="nl-NL" sz="1890" i="1" dirty="0">
              <a:solidFill>
                <a:schemeClr val="bg1"/>
              </a:solidFill>
            </a:endParaRPr>
          </a:p>
        </p:txBody>
      </p:sp>
      <p:sp>
        <p:nvSpPr>
          <p:cNvPr id="28" name="Rectangle 10"/>
          <p:cNvSpPr>
            <a:spLocks noChangeArrowheads="1"/>
          </p:cNvSpPr>
          <p:nvPr/>
        </p:nvSpPr>
        <p:spPr bwMode="auto">
          <a:xfrm>
            <a:off x="5327156" y="5437647"/>
            <a:ext cx="3076336" cy="666018"/>
          </a:xfrm>
          <a:prstGeom prst="rect">
            <a:avLst/>
          </a:prstGeom>
          <a:ln/>
        </p:spPr>
        <p:style>
          <a:lnRef idx="2">
            <a:schemeClr val="accent1">
              <a:shade val="50000"/>
            </a:schemeClr>
          </a:lnRef>
          <a:fillRef idx="1">
            <a:schemeClr val="accent1"/>
          </a:fillRef>
          <a:effectRef idx="0">
            <a:schemeClr val="accent1"/>
          </a:effectRef>
          <a:fontRef idx="minor">
            <a:schemeClr val="lt1"/>
          </a:fontRef>
        </p:style>
        <p:txBody>
          <a:bodyPr lIns="85503" tIns="42001" rIns="85503" bIns="42001">
            <a:spAutoFit/>
          </a:bodyPr>
          <a:lstStyle>
            <a:lvl1pPr defTabSz="762000" eaLnBrk="0" hangingPunct="0">
              <a:defRPr sz="4000">
                <a:solidFill>
                  <a:srgbClr val="00AEEC"/>
                </a:solidFill>
                <a:latin typeface="Arial" panose="020B0604020202020204" pitchFamily="34" charset="0"/>
              </a:defRPr>
            </a:lvl1pPr>
            <a:lvl2pPr marL="742950" indent="-285750" defTabSz="762000" eaLnBrk="0" hangingPunct="0">
              <a:defRPr sz="4000">
                <a:solidFill>
                  <a:srgbClr val="00AEEC"/>
                </a:solidFill>
                <a:latin typeface="Arial" panose="020B0604020202020204" pitchFamily="34" charset="0"/>
              </a:defRPr>
            </a:lvl2pPr>
            <a:lvl3pPr marL="1143000" indent="-228600" defTabSz="762000" eaLnBrk="0" hangingPunct="0">
              <a:defRPr sz="4000">
                <a:solidFill>
                  <a:srgbClr val="00AEEC"/>
                </a:solidFill>
                <a:latin typeface="Arial" panose="020B0604020202020204" pitchFamily="34" charset="0"/>
              </a:defRPr>
            </a:lvl3pPr>
            <a:lvl4pPr marL="1600200" indent="-228600" defTabSz="762000" eaLnBrk="0" hangingPunct="0">
              <a:defRPr sz="4000">
                <a:solidFill>
                  <a:srgbClr val="00AEEC"/>
                </a:solidFill>
                <a:latin typeface="Arial" panose="020B0604020202020204" pitchFamily="34" charset="0"/>
              </a:defRPr>
            </a:lvl4pPr>
            <a:lvl5pPr marL="2057400" indent="-228600" defTabSz="762000" eaLnBrk="0" hangingPunct="0">
              <a:defRPr sz="4000">
                <a:solidFill>
                  <a:srgbClr val="00AEEC"/>
                </a:solidFill>
                <a:latin typeface="Arial" panose="020B0604020202020204" pitchFamily="34" charset="0"/>
              </a:defRPr>
            </a:lvl5pPr>
            <a:lvl6pPr marL="2514600" indent="-228600" algn="r" defTabSz="762000" eaLnBrk="0" fontAlgn="base" hangingPunct="0">
              <a:spcBef>
                <a:spcPct val="0"/>
              </a:spcBef>
              <a:spcAft>
                <a:spcPct val="0"/>
              </a:spcAft>
              <a:defRPr sz="4000">
                <a:solidFill>
                  <a:srgbClr val="00AEEC"/>
                </a:solidFill>
                <a:latin typeface="Arial" panose="020B0604020202020204" pitchFamily="34" charset="0"/>
              </a:defRPr>
            </a:lvl6pPr>
            <a:lvl7pPr marL="2971800" indent="-228600" algn="r" defTabSz="762000" eaLnBrk="0" fontAlgn="base" hangingPunct="0">
              <a:spcBef>
                <a:spcPct val="0"/>
              </a:spcBef>
              <a:spcAft>
                <a:spcPct val="0"/>
              </a:spcAft>
              <a:defRPr sz="4000">
                <a:solidFill>
                  <a:srgbClr val="00AEEC"/>
                </a:solidFill>
                <a:latin typeface="Arial" panose="020B0604020202020204" pitchFamily="34" charset="0"/>
              </a:defRPr>
            </a:lvl7pPr>
            <a:lvl8pPr marL="3429000" indent="-228600" algn="r" defTabSz="762000" eaLnBrk="0" fontAlgn="base" hangingPunct="0">
              <a:spcBef>
                <a:spcPct val="0"/>
              </a:spcBef>
              <a:spcAft>
                <a:spcPct val="0"/>
              </a:spcAft>
              <a:defRPr sz="4000">
                <a:solidFill>
                  <a:srgbClr val="00AEEC"/>
                </a:solidFill>
                <a:latin typeface="Arial" panose="020B0604020202020204" pitchFamily="34" charset="0"/>
              </a:defRPr>
            </a:lvl8pPr>
            <a:lvl9pPr marL="3886200" indent="-228600" algn="r" defTabSz="762000" eaLnBrk="0" fontAlgn="base" hangingPunct="0">
              <a:spcBef>
                <a:spcPct val="0"/>
              </a:spcBef>
              <a:spcAft>
                <a:spcPct val="0"/>
              </a:spcAft>
              <a:defRPr sz="4000">
                <a:solidFill>
                  <a:srgbClr val="00AEEC"/>
                </a:solidFill>
                <a:latin typeface="Arial" panose="020B0604020202020204" pitchFamily="34" charset="0"/>
              </a:defRPr>
            </a:lvl9pPr>
          </a:lstStyle>
          <a:p>
            <a:pPr algn="ctr">
              <a:spcBef>
                <a:spcPct val="50000"/>
              </a:spcBef>
            </a:pPr>
            <a:r>
              <a:rPr lang="en-US" altLang="nl-NL" sz="1890" i="1" dirty="0" smtClean="0">
                <a:solidFill>
                  <a:schemeClr val="bg1"/>
                </a:solidFill>
              </a:rPr>
              <a:t>Difference in Effects</a:t>
            </a:r>
            <a:r>
              <a:rPr lang="nl-NL" altLang="nl-NL" sz="1890" i="1" dirty="0" smtClean="0">
                <a:solidFill>
                  <a:schemeClr val="bg1"/>
                </a:solidFill>
              </a:rPr>
              <a:t>? </a:t>
            </a:r>
            <a:r>
              <a:rPr lang="en-GB" altLang="nl-NL" sz="1890" i="1" dirty="0" smtClean="0">
                <a:solidFill>
                  <a:schemeClr val="bg1"/>
                </a:solidFill>
              </a:rPr>
              <a:t>(</a:t>
            </a:r>
            <a:r>
              <a:rPr lang="en-GB" altLang="nl-NL" sz="1890" i="1" dirty="0" err="1" smtClean="0">
                <a:solidFill>
                  <a:schemeClr val="bg1"/>
                </a:solidFill>
              </a:rPr>
              <a:t>Effects</a:t>
            </a:r>
            <a:r>
              <a:rPr lang="en-GB" altLang="nl-NL" sz="1890" i="1" baseline="-25000" dirty="0" err="1" smtClean="0">
                <a:solidFill>
                  <a:schemeClr val="bg1"/>
                </a:solidFill>
              </a:rPr>
              <a:t>A</a:t>
            </a:r>
            <a:r>
              <a:rPr lang="en-GB" altLang="nl-NL" sz="1890" i="1" baseline="-25000" dirty="0" smtClean="0">
                <a:solidFill>
                  <a:schemeClr val="bg1"/>
                </a:solidFill>
              </a:rPr>
              <a:t> </a:t>
            </a:r>
            <a:r>
              <a:rPr lang="en-GB" altLang="nl-NL" sz="1890" i="1" dirty="0">
                <a:solidFill>
                  <a:schemeClr val="bg1"/>
                </a:solidFill>
              </a:rPr>
              <a:t>- </a:t>
            </a:r>
            <a:r>
              <a:rPr lang="en-GB" altLang="nl-NL" sz="1890" i="1" dirty="0" err="1" smtClean="0">
                <a:solidFill>
                  <a:schemeClr val="bg1"/>
                </a:solidFill>
              </a:rPr>
              <a:t>Effects</a:t>
            </a:r>
            <a:r>
              <a:rPr lang="en-GB" altLang="nl-NL" sz="1890" i="1" baseline="-25000" dirty="0" err="1" smtClean="0">
                <a:solidFill>
                  <a:schemeClr val="bg1"/>
                </a:solidFill>
              </a:rPr>
              <a:t>B</a:t>
            </a:r>
            <a:r>
              <a:rPr lang="en-GB" altLang="nl-NL" sz="1890" i="1" dirty="0">
                <a:solidFill>
                  <a:schemeClr val="bg1"/>
                </a:solidFill>
              </a:rPr>
              <a:t>)</a:t>
            </a:r>
            <a:r>
              <a:rPr lang="en-GB" altLang="nl-NL" sz="1890" dirty="0"/>
              <a:t> </a:t>
            </a:r>
            <a:endParaRPr lang="nl-NL" altLang="nl-NL" sz="1890" i="1" dirty="0"/>
          </a:p>
        </p:txBody>
      </p:sp>
    </p:spTree>
    <p:extLst>
      <p:ext uri="{BB962C8B-B14F-4D97-AF65-F5344CB8AC3E}">
        <p14:creationId xmlns:p14="http://schemas.microsoft.com/office/powerpoint/2010/main" val="35904361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7652"/>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8"/>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P spid="25" grpId="0" animBg="1"/>
      <p:bldP spid="28" grpId="0" animBg="1"/>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a:t>Interpretation</a:t>
            </a:r>
            <a:r>
              <a:rPr lang="nl-NL" dirty="0"/>
              <a:t> of </a:t>
            </a:r>
            <a:r>
              <a:rPr lang="nl-NL" dirty="0" err="1"/>
              <a:t>economic</a:t>
            </a:r>
            <a:r>
              <a:rPr lang="nl-NL" dirty="0"/>
              <a:t> </a:t>
            </a:r>
            <a:r>
              <a:rPr lang="nl-NL" dirty="0" err="1"/>
              <a:t>evaluations</a:t>
            </a:r>
            <a:r>
              <a:rPr lang="nl-NL" dirty="0"/>
              <a:t> </a:t>
            </a:r>
          </a:p>
        </p:txBody>
      </p:sp>
      <p:sp>
        <p:nvSpPr>
          <p:cNvPr id="3" name="Content Placeholder 2"/>
          <p:cNvSpPr>
            <a:spLocks noGrp="1"/>
          </p:cNvSpPr>
          <p:nvPr>
            <p:ph idx="1"/>
          </p:nvPr>
        </p:nvSpPr>
        <p:spPr/>
        <p:txBody>
          <a:bodyPr/>
          <a:lstStyle/>
          <a:p>
            <a:pPr>
              <a:spcBef>
                <a:spcPct val="50000"/>
              </a:spcBef>
            </a:pPr>
            <a:endParaRPr lang="nl-NL" altLang="nl-NL" sz="2400" dirty="0" smtClean="0"/>
          </a:p>
          <a:p>
            <a:pPr>
              <a:spcBef>
                <a:spcPct val="50000"/>
              </a:spcBef>
            </a:pPr>
            <a:endParaRPr lang="nl-NL" altLang="nl-NL" sz="2400" dirty="0"/>
          </a:p>
          <a:p>
            <a:pPr>
              <a:spcBef>
                <a:spcPct val="50000"/>
              </a:spcBef>
            </a:pPr>
            <a:endParaRPr lang="nl-NL" altLang="nl-NL" sz="2400" dirty="0" smtClean="0"/>
          </a:p>
          <a:p>
            <a:pPr>
              <a:spcBef>
                <a:spcPct val="50000"/>
              </a:spcBef>
            </a:pPr>
            <a:endParaRPr lang="nl-NL" altLang="nl-NL" sz="2400" dirty="0"/>
          </a:p>
          <a:p>
            <a:pPr>
              <a:spcBef>
                <a:spcPct val="50000"/>
              </a:spcBef>
            </a:pPr>
            <a:r>
              <a:rPr lang="nl-NL" altLang="nl-NL" sz="2400" dirty="0" smtClean="0"/>
              <a:t>The </a:t>
            </a:r>
            <a:r>
              <a:rPr lang="nl-NL" altLang="nl-NL" sz="2400" dirty="0" err="1" smtClean="0"/>
              <a:t>costs</a:t>
            </a:r>
            <a:r>
              <a:rPr lang="nl-NL" altLang="nl-NL" sz="2400" dirty="0" smtClean="0"/>
              <a:t> of </a:t>
            </a:r>
            <a:r>
              <a:rPr lang="nl-NL" altLang="nl-NL" sz="2400" dirty="0" err="1" smtClean="0"/>
              <a:t>an</a:t>
            </a:r>
            <a:r>
              <a:rPr lang="nl-NL" altLang="nl-NL" sz="2400" dirty="0" smtClean="0"/>
              <a:t> </a:t>
            </a:r>
            <a:r>
              <a:rPr lang="nl-NL" altLang="nl-NL" sz="2400" dirty="0" err="1" smtClean="0"/>
              <a:t>additional</a:t>
            </a:r>
            <a:r>
              <a:rPr lang="nl-NL" altLang="nl-NL" sz="2400" dirty="0" smtClean="0"/>
              <a:t> QALY </a:t>
            </a:r>
            <a:r>
              <a:rPr lang="nl-NL" altLang="nl-NL" sz="2400" dirty="0" err="1" smtClean="0"/>
              <a:t>gained</a:t>
            </a:r>
            <a:r>
              <a:rPr lang="nl-NL" altLang="nl-NL" sz="2400" dirty="0" smtClean="0"/>
              <a:t> (ICER):</a:t>
            </a:r>
          </a:p>
          <a:p>
            <a:pPr>
              <a:spcBef>
                <a:spcPct val="50000"/>
              </a:spcBef>
            </a:pPr>
            <a:r>
              <a:rPr lang="nl-NL" altLang="nl-NL" sz="2400" dirty="0" smtClean="0"/>
              <a:t>€9000 / 0.15 = €60,000</a:t>
            </a:r>
          </a:p>
          <a:p>
            <a:pPr>
              <a:spcBef>
                <a:spcPct val="50000"/>
              </a:spcBef>
            </a:pPr>
            <a:endParaRPr lang="nl-NL" altLang="nl-NL" sz="2400" dirty="0" smtClean="0"/>
          </a:p>
          <a:p>
            <a:pPr>
              <a:spcBef>
                <a:spcPct val="50000"/>
              </a:spcBef>
            </a:pPr>
            <a:endParaRPr lang="en-US" altLang="nl-NL" dirty="0" smtClean="0"/>
          </a:p>
          <a:p>
            <a:endParaRPr lang="nl-NL"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23</a:t>
            </a:fld>
            <a:endParaRPr lang="en-US" altLang="en-US"/>
          </a:p>
        </p:txBody>
      </p:sp>
      <p:graphicFrame>
        <p:nvGraphicFramePr>
          <p:cNvPr id="6" name="Object 44"/>
          <p:cNvGraphicFramePr>
            <a:graphicFrameLocks noChangeAspect="1"/>
          </p:cNvGraphicFramePr>
          <p:nvPr/>
        </p:nvGraphicFramePr>
        <p:xfrm>
          <a:off x="971550" y="1844675"/>
          <a:ext cx="5903913" cy="1771650"/>
        </p:xfrm>
        <a:graphic>
          <a:graphicData uri="http://schemas.openxmlformats.org/presentationml/2006/ole">
            <mc:AlternateContent xmlns:mc="http://schemas.openxmlformats.org/markup-compatibility/2006">
              <mc:Choice xmlns:v="urn:schemas-microsoft-com:vml" Requires="v">
                <p:oleObj spid="_x0000_s78894" name="Worksheet" r:id="rId3" imgW="2196024" imgH="658389" progId="Excel.Sheet.8">
                  <p:embed/>
                </p:oleObj>
              </mc:Choice>
              <mc:Fallback>
                <p:oleObj name="Worksheet" r:id="rId3" imgW="2196024" imgH="658389" progId="Excel.Sheet.8">
                  <p:embed/>
                  <p:pic>
                    <p:nvPicPr>
                      <p:cNvPr id="0" name=""/>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71550" y="1844675"/>
                        <a:ext cx="5903913" cy="1771650"/>
                      </a:xfrm>
                      <a:prstGeom prst="rect">
                        <a:avLst/>
                      </a:prstGeom>
                    </p:spPr>
                  </p:pic>
                </p:oleObj>
              </mc:Fallback>
            </mc:AlternateContent>
          </a:graphicData>
        </a:graphic>
      </p:graphicFrame>
    </p:spTree>
    <p:extLst>
      <p:ext uri="{BB962C8B-B14F-4D97-AF65-F5344CB8AC3E}">
        <p14:creationId xmlns:p14="http://schemas.microsoft.com/office/powerpoint/2010/main" val="47306088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p:cNvSpPr>
            <a:spLocks noGrp="1"/>
          </p:cNvSpPr>
          <p:nvPr>
            <p:ph type="title"/>
          </p:nvPr>
        </p:nvSpPr>
        <p:spPr/>
        <p:txBody>
          <a:bodyPr/>
          <a:lstStyle/>
          <a:p>
            <a:r>
              <a:rPr lang="nl-NL" altLang="nl-NL" dirty="0" err="1" smtClean="0"/>
              <a:t>Cost-effectiveness</a:t>
            </a:r>
            <a:r>
              <a:rPr lang="nl-NL" altLang="nl-NL" dirty="0" smtClean="0"/>
              <a:t> </a:t>
            </a:r>
            <a:r>
              <a:rPr lang="nl-NL" altLang="nl-NL" dirty="0" err="1" smtClean="0"/>
              <a:t>plane</a:t>
            </a:r>
            <a:endParaRPr lang="nl-NL" altLang="nl-NL" dirty="0" smtClean="0"/>
          </a:p>
        </p:txBody>
      </p:sp>
      <p:sp>
        <p:nvSpPr>
          <p:cNvPr id="4" name="Rechthoek 25"/>
          <p:cNvSpPr/>
          <p:nvPr/>
        </p:nvSpPr>
        <p:spPr>
          <a:xfrm>
            <a:off x="783286" y="1497040"/>
            <a:ext cx="2686573" cy="1938052"/>
          </a:xfrm>
          <a:prstGeom prst="rect">
            <a:avLst/>
          </a:prstGeom>
          <a:gradFill flip="none" rotWithShape="1">
            <a:gsLst>
              <a:gs pos="0">
                <a:srgbClr val="C00000"/>
              </a:gs>
              <a:gs pos="15000">
                <a:srgbClr val="C00000"/>
              </a:gs>
              <a:gs pos="100000">
                <a:srgbClr val="FFA2A1"/>
              </a:gs>
            </a:gsLst>
            <a:lin ang="2700000" scaled="1"/>
            <a:tileRect/>
          </a:gradFill>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nl-NL" sz="1890">
              <a:solidFill>
                <a:schemeClr val="tx1"/>
              </a:solidFill>
            </a:endParaRPr>
          </a:p>
        </p:txBody>
      </p:sp>
      <p:sp>
        <p:nvSpPr>
          <p:cNvPr id="5" name="Rechthoek 23"/>
          <p:cNvSpPr/>
          <p:nvPr/>
        </p:nvSpPr>
        <p:spPr>
          <a:xfrm>
            <a:off x="782648" y="3435683"/>
            <a:ext cx="2687317" cy="1915138"/>
          </a:xfrm>
          <a:prstGeom prst="rect">
            <a:avLst/>
          </a:prstGeom>
          <a:gradFill flip="none" rotWithShape="1">
            <a:gsLst>
              <a:gs pos="0">
                <a:srgbClr val="FF9900"/>
              </a:gs>
              <a:gs pos="15000">
                <a:srgbClr val="FF9900"/>
              </a:gs>
              <a:gs pos="100000">
                <a:srgbClr val="FFBE86"/>
              </a:gs>
            </a:gsLst>
            <a:path path="circle">
              <a:fillToRect t="100000" r="100000"/>
            </a:path>
            <a:tileRect l="-100000" b="-100000"/>
          </a:gradFill>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nl-NL" sz="1890">
              <a:solidFill>
                <a:schemeClr val="tx1"/>
              </a:solidFill>
            </a:endParaRPr>
          </a:p>
        </p:txBody>
      </p:sp>
      <p:sp>
        <p:nvSpPr>
          <p:cNvPr id="6" name="Rechthoek 11"/>
          <p:cNvSpPr/>
          <p:nvPr/>
        </p:nvSpPr>
        <p:spPr>
          <a:xfrm>
            <a:off x="3469964" y="1496733"/>
            <a:ext cx="2653300" cy="1938950"/>
          </a:xfrm>
          <a:prstGeom prst="rect">
            <a:avLst/>
          </a:prstGeom>
          <a:gradFill flip="none" rotWithShape="1">
            <a:gsLst>
              <a:gs pos="0">
                <a:srgbClr val="FF9900"/>
              </a:gs>
              <a:gs pos="15000">
                <a:srgbClr val="FF9900"/>
              </a:gs>
              <a:gs pos="100000">
                <a:srgbClr val="FFBE86"/>
              </a:gs>
            </a:gsLst>
            <a:path path="circle">
              <a:fillToRect l="100000" b="100000"/>
            </a:path>
            <a:tileRect t="-100000" r="-100000"/>
          </a:gradFill>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nl-NL" sz="1890">
              <a:solidFill>
                <a:schemeClr val="tx1"/>
              </a:solidFill>
            </a:endParaRPr>
          </a:p>
        </p:txBody>
      </p:sp>
      <p:sp>
        <p:nvSpPr>
          <p:cNvPr id="7" name="Rechthoek 24"/>
          <p:cNvSpPr/>
          <p:nvPr/>
        </p:nvSpPr>
        <p:spPr>
          <a:xfrm>
            <a:off x="3469964" y="3435683"/>
            <a:ext cx="2653300" cy="1915138"/>
          </a:xfrm>
          <a:prstGeom prst="rect">
            <a:avLst/>
          </a:prstGeom>
          <a:gradFill flip="none" rotWithShape="1">
            <a:gsLst>
              <a:gs pos="0">
                <a:srgbClr val="00B050"/>
              </a:gs>
              <a:gs pos="15000">
                <a:srgbClr val="00B050"/>
              </a:gs>
              <a:gs pos="100000">
                <a:srgbClr val="DAFDA7"/>
              </a:gs>
            </a:gsLst>
            <a:path path="circle">
              <a:fillToRect l="100000" t="100000"/>
            </a:path>
            <a:tileRect r="-100000" b="-100000"/>
          </a:gradFill>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nl-NL" sz="1890">
              <a:solidFill>
                <a:schemeClr val="tx1"/>
              </a:solidFill>
            </a:endParaRPr>
          </a:p>
        </p:txBody>
      </p:sp>
      <p:sp>
        <p:nvSpPr>
          <p:cNvPr id="8" name="Tekstvak 13"/>
          <p:cNvSpPr txBox="1">
            <a:spLocks noChangeArrowheads="1"/>
          </p:cNvSpPr>
          <p:nvPr/>
        </p:nvSpPr>
        <p:spPr bwMode="auto">
          <a:xfrm>
            <a:off x="4795895" y="3435092"/>
            <a:ext cx="1327535"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nl-NL" altLang="nl-NL" sz="1890" dirty="0" smtClean="0">
                <a:solidFill>
                  <a:schemeClr val="tx1"/>
                </a:solidFill>
                <a:cs typeface="Arial" panose="020B0604020202020204" pitchFamily="34" charset="0"/>
              </a:rPr>
              <a:t>More </a:t>
            </a:r>
            <a:r>
              <a:rPr lang="nl-NL" altLang="nl-NL" sz="1890" dirty="0" err="1" smtClean="0">
                <a:solidFill>
                  <a:schemeClr val="tx1"/>
                </a:solidFill>
                <a:cs typeface="Arial" panose="020B0604020202020204" pitchFamily="34" charset="0"/>
              </a:rPr>
              <a:t>effective</a:t>
            </a:r>
            <a:endParaRPr lang="nl-NL" altLang="nl-NL" sz="1890" dirty="0">
              <a:solidFill>
                <a:schemeClr val="tx1"/>
              </a:solidFill>
              <a:cs typeface="Arial" panose="020B0604020202020204" pitchFamily="34" charset="0"/>
            </a:endParaRPr>
          </a:p>
        </p:txBody>
      </p:sp>
      <p:sp>
        <p:nvSpPr>
          <p:cNvPr id="9" name="Tekstvak 32"/>
          <p:cNvSpPr txBox="1">
            <a:spLocks noChangeArrowheads="1"/>
          </p:cNvSpPr>
          <p:nvPr/>
        </p:nvSpPr>
        <p:spPr bwMode="auto">
          <a:xfrm>
            <a:off x="783285" y="3435092"/>
            <a:ext cx="1836050" cy="383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nl-NL" altLang="nl-NL" sz="1890" dirty="0" err="1" smtClean="0">
                <a:solidFill>
                  <a:schemeClr val="tx1"/>
                </a:solidFill>
                <a:cs typeface="Arial" panose="020B0604020202020204" pitchFamily="34" charset="0"/>
              </a:rPr>
              <a:t>Less</a:t>
            </a:r>
            <a:r>
              <a:rPr lang="nl-NL" altLang="nl-NL" sz="1890" dirty="0" smtClean="0">
                <a:solidFill>
                  <a:schemeClr val="tx1"/>
                </a:solidFill>
                <a:cs typeface="Arial" panose="020B0604020202020204" pitchFamily="34" charset="0"/>
              </a:rPr>
              <a:t> </a:t>
            </a:r>
            <a:r>
              <a:rPr lang="nl-NL" altLang="nl-NL" sz="1890" dirty="0" err="1" smtClean="0">
                <a:solidFill>
                  <a:schemeClr val="tx1"/>
                </a:solidFill>
                <a:cs typeface="Arial" panose="020B0604020202020204" pitchFamily="34" charset="0"/>
              </a:rPr>
              <a:t>effective</a:t>
            </a:r>
            <a:endParaRPr lang="nl-NL" altLang="nl-NL" sz="1890" dirty="0">
              <a:solidFill>
                <a:schemeClr val="tx1"/>
              </a:solidFill>
              <a:cs typeface="Arial" panose="020B0604020202020204" pitchFamily="34" charset="0"/>
            </a:endParaRPr>
          </a:p>
        </p:txBody>
      </p:sp>
      <p:sp>
        <p:nvSpPr>
          <p:cNvPr id="10" name="Tekstvak 33"/>
          <p:cNvSpPr txBox="1"/>
          <p:nvPr/>
        </p:nvSpPr>
        <p:spPr>
          <a:xfrm>
            <a:off x="3029945" y="1505342"/>
            <a:ext cx="766364" cy="1286893"/>
          </a:xfrm>
          <a:prstGeom prst="rect">
            <a:avLst/>
          </a:prstGeom>
          <a:noFill/>
        </p:spPr>
        <p:txBody>
          <a:bodyPr vert="vert270">
            <a:spAutoFit/>
          </a:bodyPr>
          <a:lstStyle/>
          <a:p>
            <a:pPr>
              <a:defRPr/>
            </a:pPr>
            <a:r>
              <a:rPr lang="nl-NL" sz="1890" dirty="0" smtClean="0">
                <a:cs typeface="Arial" pitchFamily="34" charset="0"/>
              </a:rPr>
              <a:t>More </a:t>
            </a:r>
            <a:r>
              <a:rPr lang="nl-NL" sz="1890" dirty="0" err="1" smtClean="0">
                <a:cs typeface="Arial" pitchFamily="34" charset="0"/>
              </a:rPr>
              <a:t>expensive</a:t>
            </a:r>
            <a:endParaRPr lang="nl-NL" sz="1890" dirty="0">
              <a:cs typeface="Arial" pitchFamily="34" charset="0"/>
            </a:endParaRPr>
          </a:p>
        </p:txBody>
      </p:sp>
      <p:sp>
        <p:nvSpPr>
          <p:cNvPr id="11" name="Tekstvak 34"/>
          <p:cNvSpPr txBox="1"/>
          <p:nvPr/>
        </p:nvSpPr>
        <p:spPr>
          <a:xfrm>
            <a:off x="3027604" y="4062462"/>
            <a:ext cx="766364" cy="1286893"/>
          </a:xfrm>
          <a:prstGeom prst="rect">
            <a:avLst/>
          </a:prstGeom>
          <a:noFill/>
        </p:spPr>
        <p:txBody>
          <a:bodyPr vert="vert270">
            <a:spAutoFit/>
          </a:bodyPr>
          <a:lstStyle/>
          <a:p>
            <a:pPr>
              <a:defRPr/>
            </a:pPr>
            <a:r>
              <a:rPr lang="nl-NL" sz="1890" dirty="0" err="1" smtClean="0">
                <a:cs typeface="Arial" pitchFamily="34" charset="0"/>
              </a:rPr>
              <a:t>Less</a:t>
            </a:r>
            <a:r>
              <a:rPr lang="nl-NL" sz="1890" dirty="0" smtClean="0">
                <a:cs typeface="Arial" pitchFamily="34" charset="0"/>
              </a:rPr>
              <a:t> </a:t>
            </a:r>
            <a:r>
              <a:rPr lang="nl-NL" sz="1890" dirty="0" err="1" smtClean="0">
                <a:cs typeface="Arial" pitchFamily="34" charset="0"/>
              </a:rPr>
              <a:t>expensive</a:t>
            </a:r>
            <a:endParaRPr lang="nl-NL" sz="1890" dirty="0">
              <a:cs typeface="Arial" pitchFamily="34" charset="0"/>
            </a:endParaRPr>
          </a:p>
        </p:txBody>
      </p:sp>
      <p:sp>
        <p:nvSpPr>
          <p:cNvPr id="12" name="Tekstvak 14"/>
          <p:cNvSpPr txBox="1">
            <a:spLocks noChangeArrowheads="1"/>
          </p:cNvSpPr>
          <p:nvPr/>
        </p:nvSpPr>
        <p:spPr bwMode="auto">
          <a:xfrm>
            <a:off x="6093429" y="3435092"/>
            <a:ext cx="1407038" cy="383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algn="l" eaLnBrk="1" hangingPunct="1"/>
            <a:r>
              <a:rPr lang="nl-NL" altLang="nl-NL" sz="1890" dirty="0">
                <a:solidFill>
                  <a:schemeClr val="tx1"/>
                </a:solidFill>
                <a:cs typeface="Arial" panose="020B0604020202020204" pitchFamily="34" charset="0"/>
              </a:rPr>
              <a:t>(</a:t>
            </a:r>
            <a:r>
              <a:rPr lang="nl-NL" altLang="nl-NL" sz="1890" dirty="0" err="1">
                <a:solidFill>
                  <a:schemeClr val="tx1"/>
                </a:solidFill>
                <a:cs typeface="Arial" panose="020B0604020202020204" pitchFamily="34" charset="0"/>
              </a:rPr>
              <a:t>QALYs</a:t>
            </a:r>
            <a:r>
              <a:rPr lang="nl-NL" altLang="nl-NL" sz="1890" dirty="0">
                <a:solidFill>
                  <a:schemeClr val="tx1"/>
                </a:solidFill>
                <a:cs typeface="Arial" panose="020B0604020202020204" pitchFamily="34" charset="0"/>
              </a:rPr>
              <a:t>)</a:t>
            </a:r>
          </a:p>
        </p:txBody>
      </p:sp>
      <p:cxnSp>
        <p:nvCxnSpPr>
          <p:cNvPr id="13" name="Straight Connector 12"/>
          <p:cNvCxnSpPr/>
          <p:nvPr/>
        </p:nvCxnSpPr>
        <p:spPr>
          <a:xfrm>
            <a:off x="3469859" y="1513541"/>
            <a:ext cx="0" cy="3844603"/>
          </a:xfrm>
          <a:prstGeom prst="line">
            <a:avLst/>
          </a:prstGeom>
          <a:ln w="15875"/>
        </p:spPr>
        <p:style>
          <a:lnRef idx="1">
            <a:schemeClr val="dk1"/>
          </a:lnRef>
          <a:fillRef idx="0">
            <a:schemeClr val="dk1"/>
          </a:fillRef>
          <a:effectRef idx="0">
            <a:schemeClr val="dk1"/>
          </a:effectRef>
          <a:fontRef idx="minor">
            <a:schemeClr val="tx1"/>
          </a:fontRef>
        </p:style>
      </p:cxnSp>
      <p:cxnSp>
        <p:nvCxnSpPr>
          <p:cNvPr id="14" name="Straight Connector 13"/>
          <p:cNvCxnSpPr/>
          <p:nvPr/>
        </p:nvCxnSpPr>
        <p:spPr>
          <a:xfrm rot="5400000">
            <a:off x="3469859" y="759020"/>
            <a:ext cx="0" cy="5340144"/>
          </a:xfrm>
          <a:prstGeom prst="line">
            <a:avLst/>
          </a:prstGeom>
          <a:ln w="15875"/>
        </p:spPr>
        <p:style>
          <a:lnRef idx="1">
            <a:schemeClr val="dk1"/>
          </a:lnRef>
          <a:fillRef idx="0">
            <a:schemeClr val="dk1"/>
          </a:fillRef>
          <a:effectRef idx="0">
            <a:schemeClr val="dk1"/>
          </a:effectRef>
          <a:fontRef idx="minor">
            <a:schemeClr val="tx1"/>
          </a:fontRef>
        </p:style>
      </p:cxnSp>
      <p:pic>
        <p:nvPicPr>
          <p:cNvPr id="15" name="Picture 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r="50000" b="2621"/>
          <a:stretch>
            <a:fillRect/>
          </a:stretch>
        </p:blipFill>
        <p:spPr bwMode="auto">
          <a:xfrm>
            <a:off x="475778" y="1339536"/>
            <a:ext cx="5839657" cy="41941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1"/>
          </p:nvPr>
        </p:nvSpPr>
        <p:spPr>
          <a:xfrm>
            <a:off x="7453313" y="-72281"/>
            <a:ext cx="395287" cy="323850"/>
          </a:xfrm>
        </p:spPr>
        <p:txBody>
          <a:bodyPr/>
          <a:lstStyle>
            <a:lvl1pPr eaLnBrk="0" hangingPunct="0">
              <a:defRPr sz="3780">
                <a:solidFill>
                  <a:srgbClr val="00AEEC"/>
                </a:solidFill>
                <a:latin typeface="Arial" panose="020B0604020202020204" pitchFamily="34" charset="0"/>
              </a:defRPr>
            </a:lvl1pPr>
            <a:lvl2pPr marL="702013" indent="-270005" eaLnBrk="0" hangingPunct="0">
              <a:defRPr sz="3780">
                <a:solidFill>
                  <a:srgbClr val="00AEEC"/>
                </a:solidFill>
                <a:latin typeface="Arial" panose="020B0604020202020204" pitchFamily="34" charset="0"/>
              </a:defRPr>
            </a:lvl2pPr>
            <a:lvl3pPr marL="1080021" indent="-216004" eaLnBrk="0" hangingPunct="0">
              <a:defRPr sz="3780">
                <a:solidFill>
                  <a:srgbClr val="00AEEC"/>
                </a:solidFill>
                <a:latin typeface="Arial" panose="020B0604020202020204" pitchFamily="34" charset="0"/>
              </a:defRPr>
            </a:lvl3pPr>
            <a:lvl4pPr marL="1512029" indent="-216004" eaLnBrk="0" hangingPunct="0">
              <a:defRPr sz="3780">
                <a:solidFill>
                  <a:srgbClr val="00AEEC"/>
                </a:solidFill>
                <a:latin typeface="Arial" panose="020B0604020202020204" pitchFamily="34" charset="0"/>
              </a:defRPr>
            </a:lvl4pPr>
            <a:lvl5pPr marL="1944037" indent="-216004" eaLnBrk="0" hangingPunct="0">
              <a:defRPr sz="3780">
                <a:solidFill>
                  <a:srgbClr val="00AEEC"/>
                </a:solidFill>
                <a:latin typeface="Arial" panose="020B0604020202020204" pitchFamily="34" charset="0"/>
              </a:defRPr>
            </a:lvl5pPr>
            <a:lvl6pPr marL="2376046" indent="-216004" algn="r" eaLnBrk="0" fontAlgn="base" hangingPunct="0">
              <a:spcBef>
                <a:spcPct val="0"/>
              </a:spcBef>
              <a:spcAft>
                <a:spcPct val="0"/>
              </a:spcAft>
              <a:defRPr sz="3780">
                <a:solidFill>
                  <a:srgbClr val="00AEEC"/>
                </a:solidFill>
                <a:latin typeface="Arial" panose="020B0604020202020204" pitchFamily="34" charset="0"/>
              </a:defRPr>
            </a:lvl6pPr>
            <a:lvl7pPr marL="2808054" indent="-216004" algn="r" eaLnBrk="0" fontAlgn="base" hangingPunct="0">
              <a:spcBef>
                <a:spcPct val="0"/>
              </a:spcBef>
              <a:spcAft>
                <a:spcPct val="0"/>
              </a:spcAft>
              <a:defRPr sz="3780">
                <a:solidFill>
                  <a:srgbClr val="00AEEC"/>
                </a:solidFill>
                <a:latin typeface="Arial" panose="020B0604020202020204" pitchFamily="34" charset="0"/>
              </a:defRPr>
            </a:lvl7pPr>
            <a:lvl8pPr marL="3240062" indent="-216004" algn="r" eaLnBrk="0" fontAlgn="base" hangingPunct="0">
              <a:spcBef>
                <a:spcPct val="0"/>
              </a:spcBef>
              <a:spcAft>
                <a:spcPct val="0"/>
              </a:spcAft>
              <a:defRPr sz="3780">
                <a:solidFill>
                  <a:srgbClr val="00AEEC"/>
                </a:solidFill>
                <a:latin typeface="Arial" panose="020B0604020202020204" pitchFamily="34" charset="0"/>
              </a:defRPr>
            </a:lvl8pPr>
            <a:lvl9pPr marL="3672070" indent="-216004" algn="r" eaLnBrk="0" fontAlgn="base" hangingPunct="0">
              <a:spcBef>
                <a:spcPct val="0"/>
              </a:spcBef>
              <a:spcAft>
                <a:spcPct val="0"/>
              </a:spcAft>
              <a:defRPr sz="3780">
                <a:solidFill>
                  <a:srgbClr val="00AEEC"/>
                </a:solidFill>
                <a:latin typeface="Arial" panose="020B0604020202020204" pitchFamily="34" charset="0"/>
              </a:defRPr>
            </a:lvl9pPr>
          </a:lstStyle>
          <a:p>
            <a:pPr eaLnBrk="1" hangingPunct="1"/>
            <a:fld id="{E7EAA85A-8AC3-4C00-9B9A-68FF1C1FCB45}" type="slidenum">
              <a:rPr lang="nl-NL" altLang="nl-NL" sz="1323">
                <a:solidFill>
                  <a:schemeClr val="bg1"/>
                </a:solidFill>
              </a:rPr>
              <a:pPr eaLnBrk="1" hangingPunct="1"/>
              <a:t>24</a:t>
            </a:fld>
            <a:endParaRPr lang="nl-NL" altLang="nl-NL" sz="1323" dirty="0">
              <a:solidFill>
                <a:schemeClr val="bg1"/>
              </a:solidFill>
            </a:endParaRPr>
          </a:p>
        </p:txBody>
      </p:sp>
      <p:sp>
        <p:nvSpPr>
          <p:cNvPr id="16" name="Footer Placeholder 3"/>
          <p:cNvSpPr>
            <a:spLocks noGrp="1"/>
          </p:cNvSpPr>
          <p:nvPr>
            <p:ph type="ftr" sz="quarter" idx="10"/>
          </p:nvPr>
        </p:nvSpPr>
        <p:spPr>
          <a:xfrm>
            <a:off x="790575" y="0"/>
            <a:ext cx="6589713" cy="323850"/>
          </a:xfrm>
        </p:spPr>
        <p:txBody>
          <a:bodyPr/>
          <a:lstStyle/>
          <a:p>
            <a:r>
              <a:rPr lang="en-US" altLang="en-US" dirty="0" smtClean="0"/>
              <a:t>MEDICIS-</a:t>
            </a:r>
            <a:r>
              <a:rPr lang="en-US" altLang="en-US" dirty="0" err="1" smtClean="0"/>
              <a:t>Promed</a:t>
            </a:r>
            <a:r>
              <a:rPr lang="en-US" altLang="en-US" dirty="0" smtClean="0"/>
              <a:t> Summer School | Bram Ramaekers | June 7th 2017</a:t>
            </a:r>
          </a:p>
        </p:txBody>
      </p:sp>
    </p:spTree>
    <p:extLst>
      <p:ext uri="{BB962C8B-B14F-4D97-AF65-F5344CB8AC3E}">
        <p14:creationId xmlns:p14="http://schemas.microsoft.com/office/powerpoint/2010/main" val="25876463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9"/>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10"/>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1"/>
                                        </p:tgtEl>
                                        <p:attrNameLst>
                                          <p:attrName>style.visibility</p:attrName>
                                        </p:attrNameLst>
                                      </p:cBhvr>
                                      <p:to>
                                        <p:strVal val="visible"/>
                                      </p:to>
                                    </p:set>
                                  </p:childTnLst>
                                </p:cTn>
                              </p:par>
                              <p:par>
                                <p:cTn id="17" presetID="10" presetClass="exit" presetSubtype="0" fill="hold" grpId="1" nodeType="withEffect">
                                  <p:stCondLst>
                                    <p:cond delay="0"/>
                                  </p:stCondLst>
                                  <p:childTnLst>
                                    <p:animEffect transition="out" filter="fade">
                                      <p:cBhvr>
                                        <p:cTn id="18" dur="500"/>
                                        <p:tgtEl>
                                          <p:spTgt spid="12"/>
                                        </p:tgtEl>
                                      </p:cBhvr>
                                    </p:animEffect>
                                    <p:set>
                                      <p:cBhvr>
                                        <p:cTn id="19" dur="1" fill="hold">
                                          <p:stCondLst>
                                            <p:cond delay="499"/>
                                          </p:stCondLst>
                                        </p:cTn>
                                        <p:tgtEl>
                                          <p:spTgt spid="12"/>
                                        </p:tgtEl>
                                        <p:attrNameLst>
                                          <p:attrName>style.visibility</p:attrName>
                                        </p:attrNameLst>
                                      </p:cBhvr>
                                      <p:to>
                                        <p:strVal val="hidden"/>
                                      </p:to>
                                    </p:set>
                                  </p:childTnLst>
                                </p:cTn>
                              </p:par>
                            </p:childTnLst>
                          </p:cTn>
                        </p:par>
                      </p:childTnLst>
                    </p:cTn>
                  </p:par>
                  <p:par>
                    <p:cTn id="20" fill="hold" nodeType="clickPar">
                      <p:stCondLst>
                        <p:cond delay="indefinite"/>
                      </p:stCondLst>
                      <p:childTnLst>
                        <p:par>
                          <p:cTn id="21" fill="hold" nodeType="withGroup">
                            <p:stCondLst>
                              <p:cond delay="0"/>
                            </p:stCondLst>
                            <p:childTnLst>
                              <p:par>
                                <p:cTn id="22" presetID="1" presetClass="entr" presetSubtype="0" fill="hold" nodeType="clickEffect">
                                  <p:stCondLst>
                                    <p:cond delay="0"/>
                                  </p:stCondLst>
                                  <p:childTnLst>
                                    <p:set>
                                      <p:cBhvr>
                                        <p:cTn id="23" dur="1" fill="hold">
                                          <p:stCondLst>
                                            <p:cond delay="0"/>
                                          </p:stCondLst>
                                        </p:cTn>
                                        <p:tgtEl>
                                          <p:spTgt spid="7"/>
                                        </p:tgtEl>
                                        <p:attrNameLst>
                                          <p:attrName>style.visibility</p:attrName>
                                        </p:attrNameLst>
                                      </p:cBhvr>
                                      <p:to>
                                        <p:strVal val="visible"/>
                                      </p:to>
                                    </p:set>
                                  </p:childTnLst>
                                </p:cTn>
                              </p:par>
                            </p:childTnLst>
                          </p:cTn>
                        </p:par>
                      </p:childTnLst>
                    </p:cTn>
                  </p:par>
                  <p:par>
                    <p:cTn id="24" fill="hold" nodeType="clickPar">
                      <p:stCondLst>
                        <p:cond delay="indefinite"/>
                      </p:stCondLst>
                      <p:childTnLst>
                        <p:par>
                          <p:cTn id="25" fill="hold" nodeType="withGroup">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4"/>
                                        </p:tgtEl>
                                        <p:attrNameLst>
                                          <p:attrName>style.visibility</p:attrName>
                                        </p:attrNameLst>
                                      </p:cBhvr>
                                      <p:to>
                                        <p:strVal val="visible"/>
                                      </p:to>
                                    </p:set>
                                  </p:childTnLst>
                                </p:cTn>
                              </p:par>
                            </p:childTnLst>
                          </p:cTn>
                        </p:par>
                      </p:childTnLst>
                    </p:cTn>
                  </p:par>
                  <p:par>
                    <p:cTn id="28" fill="hold" nodeType="clickPar">
                      <p:stCondLst>
                        <p:cond delay="indefinite"/>
                      </p:stCondLst>
                      <p:childTnLst>
                        <p:par>
                          <p:cTn id="29" fill="hold" nodeType="withGroup">
                            <p:stCondLst>
                              <p:cond delay="0"/>
                            </p:stCondLst>
                            <p:childTnLst>
                              <p:par>
                                <p:cTn id="30" presetID="1" presetClass="entr" presetSubtype="0" fill="hold" nodeType="clickEffect">
                                  <p:stCondLst>
                                    <p:cond delay="0"/>
                                  </p:stCondLst>
                                  <p:childTnLst>
                                    <p:set>
                                      <p:cBhvr>
                                        <p:cTn id="31" dur="1" fill="hold">
                                          <p:stCondLst>
                                            <p:cond delay="0"/>
                                          </p:stCondLst>
                                        </p:cTn>
                                        <p:tgtEl>
                                          <p:spTgt spid="6"/>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5"/>
                                        </p:tgtEl>
                                        <p:attrNameLst>
                                          <p:attrName>style.visibility</p:attrName>
                                        </p:attrNameLst>
                                      </p:cBhvr>
                                      <p:to>
                                        <p:strVal val="visible"/>
                                      </p:to>
                                    </p:set>
                                  </p:childTnLst>
                                </p:cTn>
                              </p:par>
                            </p:childTnLst>
                          </p:cTn>
                        </p:par>
                      </p:childTnLst>
                    </p:cTn>
                  </p:par>
                  <p:par>
                    <p:cTn id="34" fill="hold" nodeType="clickPar">
                      <p:stCondLst>
                        <p:cond delay="indefinite"/>
                      </p:stCondLst>
                      <p:childTnLst>
                        <p:par>
                          <p:cTn id="35" fill="hold" nodeType="withGroup">
                            <p:stCondLst>
                              <p:cond delay="0"/>
                            </p:stCondLst>
                            <p:childTnLst>
                              <p:par>
                                <p:cTn id="36" presetID="1" presetClass="entr" presetSubtype="0" fill="hold" nodeType="clickEffect">
                                  <p:stCondLst>
                                    <p:cond delay="0"/>
                                  </p:stCondLst>
                                  <p:childTnLst>
                                    <p:set>
                                      <p:cBhvr>
                                        <p:cTn id="37" dur="1" fill="hold">
                                          <p:stCondLst>
                                            <p:cond delay="0"/>
                                          </p:stCondLst>
                                        </p:cTn>
                                        <p:tgtEl>
                                          <p:spTgt spid="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8" grpId="0"/>
      <p:bldP spid="9" grpId="0"/>
      <p:bldP spid="12" grpId="0"/>
      <p:bldP spid="12" grpId="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p:txBody>
          <a:bodyPr/>
          <a:lstStyle/>
          <a:p>
            <a:r>
              <a:rPr lang="nl-NL" altLang="nl-NL" dirty="0" err="1" smtClean="0"/>
              <a:t>Cost-effectiveness</a:t>
            </a:r>
            <a:r>
              <a:rPr lang="nl-NL" altLang="nl-NL" dirty="0" smtClean="0"/>
              <a:t> </a:t>
            </a:r>
            <a:r>
              <a:rPr lang="nl-NL" altLang="nl-NL" dirty="0" err="1" smtClean="0"/>
              <a:t>plane</a:t>
            </a:r>
            <a:endParaRPr lang="nl-NL" altLang="nl-NL" dirty="0" smtClean="0"/>
          </a:p>
        </p:txBody>
      </p:sp>
      <p:sp>
        <p:nvSpPr>
          <p:cNvPr id="4" name="Rechthoek 25"/>
          <p:cNvSpPr/>
          <p:nvPr/>
        </p:nvSpPr>
        <p:spPr>
          <a:xfrm>
            <a:off x="783286" y="1497040"/>
            <a:ext cx="2686573" cy="1938052"/>
          </a:xfrm>
          <a:prstGeom prst="rect">
            <a:avLst/>
          </a:prstGeom>
          <a:gradFill flip="none" rotWithShape="1">
            <a:gsLst>
              <a:gs pos="0">
                <a:srgbClr val="C00000"/>
              </a:gs>
              <a:gs pos="15000">
                <a:srgbClr val="C00000"/>
              </a:gs>
              <a:gs pos="100000">
                <a:srgbClr val="FFA2A1"/>
              </a:gs>
            </a:gsLst>
            <a:lin ang="2700000" scaled="1"/>
            <a:tileRect/>
          </a:gradFill>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nl-NL" sz="1890">
              <a:solidFill>
                <a:schemeClr val="tx1"/>
              </a:solidFill>
            </a:endParaRPr>
          </a:p>
        </p:txBody>
      </p:sp>
      <p:sp>
        <p:nvSpPr>
          <p:cNvPr id="5" name="Rechthoek 23"/>
          <p:cNvSpPr/>
          <p:nvPr/>
        </p:nvSpPr>
        <p:spPr>
          <a:xfrm>
            <a:off x="782648" y="3435683"/>
            <a:ext cx="2687317" cy="1904933"/>
          </a:xfrm>
          <a:prstGeom prst="rect">
            <a:avLst/>
          </a:prstGeom>
          <a:gradFill flip="none" rotWithShape="1">
            <a:gsLst>
              <a:gs pos="0">
                <a:srgbClr val="FF9900"/>
              </a:gs>
              <a:gs pos="15000">
                <a:srgbClr val="FF9900"/>
              </a:gs>
              <a:gs pos="100000">
                <a:srgbClr val="FFBE86"/>
              </a:gs>
            </a:gsLst>
            <a:path path="circle">
              <a:fillToRect t="100000" r="100000"/>
            </a:path>
            <a:tileRect l="-100000" b="-100000"/>
          </a:gradFill>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nl-NL" sz="1890">
              <a:solidFill>
                <a:schemeClr val="tx1"/>
              </a:solidFill>
            </a:endParaRPr>
          </a:p>
        </p:txBody>
      </p:sp>
      <p:sp>
        <p:nvSpPr>
          <p:cNvPr id="6" name="Rechthoek 11"/>
          <p:cNvSpPr/>
          <p:nvPr/>
        </p:nvSpPr>
        <p:spPr>
          <a:xfrm>
            <a:off x="3469964" y="1496733"/>
            <a:ext cx="2653300" cy="1938950"/>
          </a:xfrm>
          <a:prstGeom prst="rect">
            <a:avLst/>
          </a:prstGeom>
          <a:gradFill flip="none" rotWithShape="1">
            <a:gsLst>
              <a:gs pos="0">
                <a:srgbClr val="FF9900"/>
              </a:gs>
              <a:gs pos="15000">
                <a:srgbClr val="FF9900"/>
              </a:gs>
              <a:gs pos="100000">
                <a:srgbClr val="FFBE86"/>
              </a:gs>
            </a:gsLst>
            <a:path path="circle">
              <a:fillToRect l="100000" b="100000"/>
            </a:path>
            <a:tileRect t="-100000" r="-100000"/>
          </a:gradFill>
        </p:spPr>
        <p:style>
          <a:lnRef idx="1">
            <a:schemeClr val="accent6"/>
          </a:lnRef>
          <a:fillRef idx="2">
            <a:schemeClr val="accent6"/>
          </a:fillRef>
          <a:effectRef idx="1">
            <a:schemeClr val="accent6"/>
          </a:effectRef>
          <a:fontRef idx="minor">
            <a:schemeClr val="dk1"/>
          </a:fontRef>
        </p:style>
        <p:txBody>
          <a:bodyPr anchor="ctr"/>
          <a:lstStyle/>
          <a:p>
            <a:pPr algn="ctr">
              <a:defRPr/>
            </a:pPr>
            <a:endParaRPr lang="nl-NL" sz="1890">
              <a:solidFill>
                <a:schemeClr val="tx1"/>
              </a:solidFill>
            </a:endParaRPr>
          </a:p>
        </p:txBody>
      </p:sp>
      <p:sp>
        <p:nvSpPr>
          <p:cNvPr id="9" name="Freeform 8"/>
          <p:cNvSpPr/>
          <p:nvPr/>
        </p:nvSpPr>
        <p:spPr>
          <a:xfrm>
            <a:off x="785086" y="1490440"/>
            <a:ext cx="4903332" cy="3859304"/>
          </a:xfrm>
          <a:custGeom>
            <a:avLst/>
            <a:gdLst>
              <a:gd name="connsiteX0" fmla="*/ 0 w 5189220"/>
              <a:gd name="connsiteY0" fmla="*/ 0 h 4084320"/>
              <a:gd name="connsiteX1" fmla="*/ 0 w 5189220"/>
              <a:gd name="connsiteY1" fmla="*/ 4084320 h 4084320"/>
              <a:gd name="connsiteX2" fmla="*/ 472440 w 5189220"/>
              <a:gd name="connsiteY2" fmla="*/ 4084320 h 4084320"/>
              <a:gd name="connsiteX3" fmla="*/ 5189220 w 5189220"/>
              <a:gd name="connsiteY3" fmla="*/ 7620 h 4084320"/>
              <a:gd name="connsiteX4" fmla="*/ 0 w 5189220"/>
              <a:gd name="connsiteY4" fmla="*/ 0 h 4084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89220" h="4084320">
                <a:moveTo>
                  <a:pt x="0" y="0"/>
                </a:moveTo>
                <a:lnTo>
                  <a:pt x="0" y="4084320"/>
                </a:lnTo>
                <a:lnTo>
                  <a:pt x="472440" y="4084320"/>
                </a:lnTo>
                <a:lnTo>
                  <a:pt x="5189220" y="7620"/>
                </a:lnTo>
                <a:lnTo>
                  <a:pt x="0" y="0"/>
                </a:lnTo>
                <a:close/>
              </a:path>
            </a:pathLst>
          </a:custGeom>
          <a:gradFill flip="none" rotWithShape="1">
            <a:gsLst>
              <a:gs pos="0">
                <a:srgbClr val="C00000"/>
              </a:gs>
              <a:gs pos="15000">
                <a:srgbClr val="C00000"/>
              </a:gs>
              <a:gs pos="100000">
                <a:srgbClr val="FFA2A1"/>
              </a:gs>
            </a:gsLst>
            <a:path path="circle">
              <a:fillToRect r="100000" b="100000"/>
            </a:path>
            <a:tileRect l="-100000" t="-100000"/>
          </a:gradFill>
        </p:spPr>
        <p:style>
          <a:lnRef idx="1">
            <a:schemeClr val="accent2"/>
          </a:lnRef>
          <a:fillRef idx="2">
            <a:schemeClr val="accent2"/>
          </a:fillRef>
          <a:effectRef idx="1">
            <a:schemeClr val="accent2"/>
          </a:effectRef>
          <a:fontRef idx="minor">
            <a:schemeClr val="dk1"/>
          </a:fontRef>
        </p:style>
        <p:txBody>
          <a:bodyPr anchor="ctr"/>
          <a:lstStyle/>
          <a:p>
            <a:pPr algn="ctr">
              <a:defRPr/>
            </a:pPr>
            <a:endParaRPr lang="nl-NL" sz="1890">
              <a:solidFill>
                <a:schemeClr val="tx1"/>
              </a:solidFill>
            </a:endParaRPr>
          </a:p>
        </p:txBody>
      </p:sp>
      <p:sp>
        <p:nvSpPr>
          <p:cNvPr id="7" name="Rechthoek 24"/>
          <p:cNvSpPr/>
          <p:nvPr/>
        </p:nvSpPr>
        <p:spPr>
          <a:xfrm>
            <a:off x="3469964" y="3435683"/>
            <a:ext cx="2653300" cy="1904933"/>
          </a:xfrm>
          <a:prstGeom prst="rect">
            <a:avLst/>
          </a:prstGeom>
          <a:gradFill flip="none" rotWithShape="1">
            <a:gsLst>
              <a:gs pos="0">
                <a:srgbClr val="00B050"/>
              </a:gs>
              <a:gs pos="15000">
                <a:srgbClr val="00B050"/>
              </a:gs>
              <a:gs pos="100000">
                <a:srgbClr val="DAFDA7"/>
              </a:gs>
            </a:gsLst>
            <a:path path="circle">
              <a:fillToRect l="100000" t="100000"/>
            </a:path>
            <a:tileRect r="-100000" b="-100000"/>
          </a:gradFill>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nl-NL" sz="1890">
              <a:solidFill>
                <a:schemeClr val="tx1"/>
              </a:solidFill>
            </a:endParaRPr>
          </a:p>
        </p:txBody>
      </p:sp>
      <p:sp>
        <p:nvSpPr>
          <p:cNvPr id="8" name="Freeform 7"/>
          <p:cNvSpPr/>
          <p:nvPr/>
        </p:nvSpPr>
        <p:spPr>
          <a:xfrm>
            <a:off x="1231498" y="1490440"/>
            <a:ext cx="4888932" cy="3859304"/>
          </a:xfrm>
          <a:custGeom>
            <a:avLst/>
            <a:gdLst>
              <a:gd name="connsiteX0" fmla="*/ 0 w 5173980"/>
              <a:gd name="connsiteY0" fmla="*/ 4084320 h 4084320"/>
              <a:gd name="connsiteX1" fmla="*/ 5173980 w 5173980"/>
              <a:gd name="connsiteY1" fmla="*/ 4076700 h 4084320"/>
              <a:gd name="connsiteX2" fmla="*/ 5173980 w 5173980"/>
              <a:gd name="connsiteY2" fmla="*/ 0 h 4084320"/>
              <a:gd name="connsiteX3" fmla="*/ 4724400 w 5173980"/>
              <a:gd name="connsiteY3" fmla="*/ 7620 h 4084320"/>
              <a:gd name="connsiteX4" fmla="*/ 0 w 5173980"/>
              <a:gd name="connsiteY4" fmla="*/ 4084320 h 40843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173980" h="4084320">
                <a:moveTo>
                  <a:pt x="0" y="4084320"/>
                </a:moveTo>
                <a:lnTo>
                  <a:pt x="5173980" y="4076700"/>
                </a:lnTo>
                <a:lnTo>
                  <a:pt x="5173980" y="0"/>
                </a:lnTo>
                <a:lnTo>
                  <a:pt x="4724400" y="7620"/>
                </a:lnTo>
                <a:lnTo>
                  <a:pt x="0" y="4084320"/>
                </a:lnTo>
                <a:close/>
              </a:path>
            </a:pathLst>
          </a:custGeom>
          <a:gradFill flip="none" rotWithShape="1">
            <a:gsLst>
              <a:gs pos="0">
                <a:srgbClr val="00B050"/>
              </a:gs>
              <a:gs pos="15000">
                <a:srgbClr val="00B050"/>
              </a:gs>
              <a:gs pos="100000">
                <a:srgbClr val="DAFDA7"/>
              </a:gs>
            </a:gsLst>
            <a:path path="circle">
              <a:fillToRect l="100000" t="100000"/>
            </a:path>
            <a:tileRect r="-100000" b="-100000"/>
          </a:gradFill>
        </p:spPr>
        <p:style>
          <a:lnRef idx="1">
            <a:schemeClr val="accent3"/>
          </a:lnRef>
          <a:fillRef idx="2">
            <a:schemeClr val="accent3"/>
          </a:fillRef>
          <a:effectRef idx="1">
            <a:schemeClr val="accent3"/>
          </a:effectRef>
          <a:fontRef idx="minor">
            <a:schemeClr val="dk1"/>
          </a:fontRef>
        </p:style>
        <p:txBody>
          <a:bodyPr anchor="ctr"/>
          <a:lstStyle/>
          <a:p>
            <a:pPr algn="ctr">
              <a:defRPr/>
            </a:pPr>
            <a:endParaRPr lang="nl-NL" sz="1890">
              <a:solidFill>
                <a:schemeClr val="tx1"/>
              </a:solidFill>
            </a:endParaRPr>
          </a:p>
        </p:txBody>
      </p:sp>
      <p:sp>
        <p:nvSpPr>
          <p:cNvPr id="8211" name="Tekstvak 13"/>
          <p:cNvSpPr txBox="1">
            <a:spLocks noChangeArrowheads="1"/>
          </p:cNvSpPr>
          <p:nvPr/>
        </p:nvSpPr>
        <p:spPr bwMode="auto">
          <a:xfrm>
            <a:off x="4795895" y="3435092"/>
            <a:ext cx="1327535" cy="6740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nl-NL" altLang="nl-NL" sz="1890" dirty="0" smtClean="0">
                <a:solidFill>
                  <a:schemeClr val="tx1"/>
                </a:solidFill>
                <a:cs typeface="Arial" panose="020B0604020202020204" pitchFamily="34" charset="0"/>
              </a:rPr>
              <a:t>More </a:t>
            </a:r>
            <a:r>
              <a:rPr lang="nl-NL" altLang="nl-NL" sz="1890" dirty="0" err="1" smtClean="0">
                <a:solidFill>
                  <a:schemeClr val="tx1"/>
                </a:solidFill>
                <a:cs typeface="Arial" panose="020B0604020202020204" pitchFamily="34" charset="0"/>
              </a:rPr>
              <a:t>effective</a:t>
            </a:r>
            <a:endParaRPr lang="nl-NL" altLang="nl-NL" sz="1890" dirty="0">
              <a:solidFill>
                <a:schemeClr val="tx1"/>
              </a:solidFill>
              <a:cs typeface="Arial" panose="020B0604020202020204" pitchFamily="34" charset="0"/>
            </a:endParaRPr>
          </a:p>
        </p:txBody>
      </p:sp>
      <p:sp>
        <p:nvSpPr>
          <p:cNvPr id="8212" name="Tekstvak 32"/>
          <p:cNvSpPr txBox="1">
            <a:spLocks noChangeArrowheads="1"/>
          </p:cNvSpPr>
          <p:nvPr/>
        </p:nvSpPr>
        <p:spPr bwMode="auto">
          <a:xfrm>
            <a:off x="783285" y="3435092"/>
            <a:ext cx="1836050" cy="3831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nl-NL" altLang="nl-NL" sz="1890" dirty="0" err="1" smtClean="0">
                <a:solidFill>
                  <a:schemeClr val="tx1"/>
                </a:solidFill>
                <a:cs typeface="Arial" panose="020B0604020202020204" pitchFamily="34" charset="0"/>
              </a:rPr>
              <a:t>Less</a:t>
            </a:r>
            <a:r>
              <a:rPr lang="nl-NL" altLang="nl-NL" sz="1890" dirty="0" smtClean="0">
                <a:solidFill>
                  <a:schemeClr val="tx1"/>
                </a:solidFill>
                <a:cs typeface="Arial" panose="020B0604020202020204" pitchFamily="34" charset="0"/>
              </a:rPr>
              <a:t> </a:t>
            </a:r>
            <a:r>
              <a:rPr lang="nl-NL" altLang="nl-NL" sz="1890" dirty="0" err="1" smtClean="0">
                <a:solidFill>
                  <a:schemeClr val="tx1"/>
                </a:solidFill>
                <a:cs typeface="Arial" panose="020B0604020202020204" pitchFamily="34" charset="0"/>
              </a:rPr>
              <a:t>effective</a:t>
            </a:r>
            <a:endParaRPr lang="nl-NL" altLang="nl-NL" sz="1890" dirty="0">
              <a:solidFill>
                <a:schemeClr val="tx1"/>
              </a:solidFill>
              <a:cs typeface="Arial" panose="020B0604020202020204" pitchFamily="34" charset="0"/>
            </a:endParaRPr>
          </a:p>
        </p:txBody>
      </p:sp>
      <p:sp>
        <p:nvSpPr>
          <p:cNvPr id="12" name="Tekstvak 33"/>
          <p:cNvSpPr txBox="1"/>
          <p:nvPr/>
        </p:nvSpPr>
        <p:spPr>
          <a:xfrm>
            <a:off x="3029945" y="1505342"/>
            <a:ext cx="766364" cy="1286893"/>
          </a:xfrm>
          <a:prstGeom prst="rect">
            <a:avLst/>
          </a:prstGeom>
          <a:noFill/>
        </p:spPr>
        <p:txBody>
          <a:bodyPr vert="vert270">
            <a:spAutoFit/>
          </a:bodyPr>
          <a:lstStyle/>
          <a:p>
            <a:pPr>
              <a:defRPr/>
            </a:pPr>
            <a:r>
              <a:rPr lang="nl-NL" sz="1890" dirty="0" smtClean="0">
                <a:cs typeface="Arial" pitchFamily="34" charset="0"/>
              </a:rPr>
              <a:t>More </a:t>
            </a:r>
            <a:r>
              <a:rPr lang="nl-NL" sz="1890" dirty="0" err="1" smtClean="0">
                <a:cs typeface="Arial" pitchFamily="34" charset="0"/>
              </a:rPr>
              <a:t>expensive</a:t>
            </a:r>
            <a:endParaRPr lang="nl-NL" sz="1890" dirty="0">
              <a:cs typeface="Arial" pitchFamily="34" charset="0"/>
            </a:endParaRPr>
          </a:p>
        </p:txBody>
      </p:sp>
      <p:sp>
        <p:nvSpPr>
          <p:cNvPr id="13" name="Tekstvak 34"/>
          <p:cNvSpPr txBox="1"/>
          <p:nvPr/>
        </p:nvSpPr>
        <p:spPr>
          <a:xfrm>
            <a:off x="3027604" y="4062462"/>
            <a:ext cx="766364" cy="1286893"/>
          </a:xfrm>
          <a:prstGeom prst="rect">
            <a:avLst/>
          </a:prstGeom>
          <a:noFill/>
        </p:spPr>
        <p:txBody>
          <a:bodyPr vert="vert270">
            <a:spAutoFit/>
          </a:bodyPr>
          <a:lstStyle/>
          <a:p>
            <a:pPr>
              <a:defRPr/>
            </a:pPr>
            <a:r>
              <a:rPr lang="nl-NL" sz="1890" dirty="0" err="1" smtClean="0">
                <a:cs typeface="Arial" pitchFamily="34" charset="0"/>
              </a:rPr>
              <a:t>Less</a:t>
            </a:r>
            <a:r>
              <a:rPr lang="nl-NL" sz="1890" dirty="0" smtClean="0">
                <a:cs typeface="Arial" pitchFamily="34" charset="0"/>
              </a:rPr>
              <a:t> </a:t>
            </a:r>
            <a:r>
              <a:rPr lang="nl-NL" sz="1890" dirty="0" err="1" smtClean="0">
                <a:cs typeface="Arial" pitchFamily="34" charset="0"/>
              </a:rPr>
              <a:t>expensive</a:t>
            </a:r>
            <a:endParaRPr lang="nl-NL" sz="1890" dirty="0">
              <a:cs typeface="Arial" pitchFamily="34" charset="0"/>
            </a:endParaRPr>
          </a:p>
        </p:txBody>
      </p:sp>
      <p:cxnSp>
        <p:nvCxnSpPr>
          <p:cNvPr id="14" name="Straight Connector 13"/>
          <p:cNvCxnSpPr/>
          <p:nvPr/>
        </p:nvCxnSpPr>
        <p:spPr>
          <a:xfrm>
            <a:off x="3469859" y="1513541"/>
            <a:ext cx="0" cy="3844603"/>
          </a:xfrm>
          <a:prstGeom prst="line">
            <a:avLst/>
          </a:prstGeom>
          <a:ln w="15875"/>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rot="5400000">
            <a:off x="3469859" y="759020"/>
            <a:ext cx="0" cy="5340144"/>
          </a:xfrm>
          <a:prstGeom prst="line">
            <a:avLst/>
          </a:prstGeom>
          <a:ln w="15875"/>
        </p:spPr>
        <p:style>
          <a:lnRef idx="1">
            <a:schemeClr val="dk1"/>
          </a:lnRef>
          <a:fillRef idx="0">
            <a:schemeClr val="dk1"/>
          </a:fillRef>
          <a:effectRef idx="0">
            <a:schemeClr val="dk1"/>
          </a:effectRef>
          <a:fontRef idx="minor">
            <a:schemeClr val="tx1"/>
          </a:fontRef>
        </p:style>
      </p:cxnSp>
      <p:sp>
        <p:nvSpPr>
          <p:cNvPr id="2" name="Slide Number Placeholder 1"/>
          <p:cNvSpPr>
            <a:spLocks noGrp="1"/>
          </p:cNvSpPr>
          <p:nvPr>
            <p:ph type="sldNum" sz="quarter" idx="11"/>
          </p:nvPr>
        </p:nvSpPr>
        <p:spPr/>
        <p:txBody>
          <a:bodyPr/>
          <a:lstStyle>
            <a:lvl1pPr eaLnBrk="0" hangingPunct="0">
              <a:defRPr sz="3780">
                <a:solidFill>
                  <a:srgbClr val="00AEEC"/>
                </a:solidFill>
                <a:latin typeface="Arial" panose="020B0604020202020204" pitchFamily="34" charset="0"/>
              </a:defRPr>
            </a:lvl1pPr>
            <a:lvl2pPr marL="702013" indent="-270005" eaLnBrk="0" hangingPunct="0">
              <a:defRPr sz="3780">
                <a:solidFill>
                  <a:srgbClr val="00AEEC"/>
                </a:solidFill>
                <a:latin typeface="Arial" panose="020B0604020202020204" pitchFamily="34" charset="0"/>
              </a:defRPr>
            </a:lvl2pPr>
            <a:lvl3pPr marL="1080021" indent="-216004" eaLnBrk="0" hangingPunct="0">
              <a:defRPr sz="3780">
                <a:solidFill>
                  <a:srgbClr val="00AEEC"/>
                </a:solidFill>
                <a:latin typeface="Arial" panose="020B0604020202020204" pitchFamily="34" charset="0"/>
              </a:defRPr>
            </a:lvl3pPr>
            <a:lvl4pPr marL="1512029" indent="-216004" eaLnBrk="0" hangingPunct="0">
              <a:defRPr sz="3780">
                <a:solidFill>
                  <a:srgbClr val="00AEEC"/>
                </a:solidFill>
                <a:latin typeface="Arial" panose="020B0604020202020204" pitchFamily="34" charset="0"/>
              </a:defRPr>
            </a:lvl4pPr>
            <a:lvl5pPr marL="1944037" indent="-216004" eaLnBrk="0" hangingPunct="0">
              <a:defRPr sz="3780">
                <a:solidFill>
                  <a:srgbClr val="00AEEC"/>
                </a:solidFill>
                <a:latin typeface="Arial" panose="020B0604020202020204" pitchFamily="34" charset="0"/>
              </a:defRPr>
            </a:lvl5pPr>
            <a:lvl6pPr marL="2376046" indent="-216004" algn="r" eaLnBrk="0" fontAlgn="base" hangingPunct="0">
              <a:spcBef>
                <a:spcPct val="0"/>
              </a:spcBef>
              <a:spcAft>
                <a:spcPct val="0"/>
              </a:spcAft>
              <a:defRPr sz="3780">
                <a:solidFill>
                  <a:srgbClr val="00AEEC"/>
                </a:solidFill>
                <a:latin typeface="Arial" panose="020B0604020202020204" pitchFamily="34" charset="0"/>
              </a:defRPr>
            </a:lvl6pPr>
            <a:lvl7pPr marL="2808054" indent="-216004" algn="r" eaLnBrk="0" fontAlgn="base" hangingPunct="0">
              <a:spcBef>
                <a:spcPct val="0"/>
              </a:spcBef>
              <a:spcAft>
                <a:spcPct val="0"/>
              </a:spcAft>
              <a:defRPr sz="3780">
                <a:solidFill>
                  <a:srgbClr val="00AEEC"/>
                </a:solidFill>
                <a:latin typeface="Arial" panose="020B0604020202020204" pitchFamily="34" charset="0"/>
              </a:defRPr>
            </a:lvl7pPr>
            <a:lvl8pPr marL="3240062" indent="-216004" algn="r" eaLnBrk="0" fontAlgn="base" hangingPunct="0">
              <a:spcBef>
                <a:spcPct val="0"/>
              </a:spcBef>
              <a:spcAft>
                <a:spcPct val="0"/>
              </a:spcAft>
              <a:defRPr sz="3780">
                <a:solidFill>
                  <a:srgbClr val="00AEEC"/>
                </a:solidFill>
                <a:latin typeface="Arial" panose="020B0604020202020204" pitchFamily="34" charset="0"/>
              </a:defRPr>
            </a:lvl8pPr>
            <a:lvl9pPr marL="3672070" indent="-216004" algn="r" eaLnBrk="0" fontAlgn="base" hangingPunct="0">
              <a:spcBef>
                <a:spcPct val="0"/>
              </a:spcBef>
              <a:spcAft>
                <a:spcPct val="0"/>
              </a:spcAft>
              <a:defRPr sz="3780">
                <a:solidFill>
                  <a:srgbClr val="00AEEC"/>
                </a:solidFill>
                <a:latin typeface="Arial" panose="020B0604020202020204" pitchFamily="34" charset="0"/>
              </a:defRPr>
            </a:lvl9pPr>
          </a:lstStyle>
          <a:p>
            <a:pPr eaLnBrk="1" hangingPunct="1"/>
            <a:fld id="{0760FD6A-22BE-418B-A9A0-7B758A50A492}" type="slidenum">
              <a:rPr lang="nl-NL" altLang="nl-NL" sz="1323">
                <a:solidFill>
                  <a:schemeClr val="bg1"/>
                </a:solidFill>
              </a:rPr>
              <a:pPr eaLnBrk="1" hangingPunct="1"/>
              <a:t>25</a:t>
            </a:fld>
            <a:endParaRPr lang="nl-NL" altLang="nl-NL" sz="1323">
              <a:solidFill>
                <a:schemeClr val="bg1"/>
              </a:solidFill>
            </a:endParaRPr>
          </a:p>
        </p:txBody>
      </p:sp>
      <p:sp>
        <p:nvSpPr>
          <p:cNvPr id="16" name="Footer Placeholder 3"/>
          <p:cNvSpPr>
            <a:spLocks noGrp="1"/>
          </p:cNvSpPr>
          <p:nvPr>
            <p:ph type="ftr" sz="quarter" idx="10"/>
          </p:nvPr>
        </p:nvSpPr>
        <p:spPr>
          <a:xfrm>
            <a:off x="790575" y="0"/>
            <a:ext cx="6589713" cy="323850"/>
          </a:xfrm>
        </p:spPr>
        <p:txBody>
          <a:bodyPr/>
          <a:lstStyle/>
          <a:p>
            <a:r>
              <a:rPr lang="en-US" altLang="en-US" dirty="0" smtClean="0"/>
              <a:t>MEDICIS-</a:t>
            </a:r>
            <a:r>
              <a:rPr lang="en-US" altLang="en-US" dirty="0" err="1" smtClean="0"/>
              <a:t>Promed</a:t>
            </a:r>
            <a:r>
              <a:rPr lang="en-US" altLang="en-US" dirty="0" smtClean="0"/>
              <a:t> Summer School | Bram Ramaekers | June 7th 2017</a:t>
            </a:r>
          </a:p>
        </p:txBody>
      </p:sp>
    </p:spTree>
    <p:extLst>
      <p:ext uri="{BB962C8B-B14F-4D97-AF65-F5344CB8AC3E}">
        <p14:creationId xmlns:p14="http://schemas.microsoft.com/office/powerpoint/2010/main" val="3622849890"/>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lstStyle/>
          <a:p>
            <a:r>
              <a:rPr lang="nl-NL" altLang="nl-NL" dirty="0" err="1" smtClean="0"/>
              <a:t>Cost-effectiveness</a:t>
            </a:r>
            <a:r>
              <a:rPr lang="nl-NL" altLang="nl-NL" dirty="0" smtClean="0"/>
              <a:t> </a:t>
            </a:r>
            <a:r>
              <a:rPr lang="nl-NL" altLang="nl-NL" dirty="0" err="1" smtClean="0"/>
              <a:t>plane</a:t>
            </a:r>
            <a:endParaRPr lang="nl-NL" altLang="nl-NL" dirty="0" smtClean="0"/>
          </a:p>
        </p:txBody>
      </p:sp>
      <p:pic>
        <p:nvPicPr>
          <p:cNvPr id="9219" name="Picture 2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2" r="48500" b="2579"/>
          <a:stretch>
            <a:fillRect/>
          </a:stretch>
        </p:blipFill>
        <p:spPr bwMode="auto">
          <a:xfrm>
            <a:off x="432276" y="1338036"/>
            <a:ext cx="6021163" cy="41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lvl1pPr eaLnBrk="0" hangingPunct="0">
              <a:defRPr sz="3780">
                <a:solidFill>
                  <a:srgbClr val="00AEEC"/>
                </a:solidFill>
                <a:latin typeface="Arial" panose="020B0604020202020204" pitchFamily="34" charset="0"/>
              </a:defRPr>
            </a:lvl1pPr>
            <a:lvl2pPr marL="702013" indent="-270005" eaLnBrk="0" hangingPunct="0">
              <a:defRPr sz="3780">
                <a:solidFill>
                  <a:srgbClr val="00AEEC"/>
                </a:solidFill>
                <a:latin typeface="Arial" panose="020B0604020202020204" pitchFamily="34" charset="0"/>
              </a:defRPr>
            </a:lvl2pPr>
            <a:lvl3pPr marL="1080021" indent="-216004" eaLnBrk="0" hangingPunct="0">
              <a:defRPr sz="3780">
                <a:solidFill>
                  <a:srgbClr val="00AEEC"/>
                </a:solidFill>
                <a:latin typeface="Arial" panose="020B0604020202020204" pitchFamily="34" charset="0"/>
              </a:defRPr>
            </a:lvl3pPr>
            <a:lvl4pPr marL="1512029" indent="-216004" eaLnBrk="0" hangingPunct="0">
              <a:defRPr sz="3780">
                <a:solidFill>
                  <a:srgbClr val="00AEEC"/>
                </a:solidFill>
                <a:latin typeface="Arial" panose="020B0604020202020204" pitchFamily="34" charset="0"/>
              </a:defRPr>
            </a:lvl4pPr>
            <a:lvl5pPr marL="1944037" indent="-216004" eaLnBrk="0" hangingPunct="0">
              <a:defRPr sz="3780">
                <a:solidFill>
                  <a:srgbClr val="00AEEC"/>
                </a:solidFill>
                <a:latin typeface="Arial" panose="020B0604020202020204" pitchFamily="34" charset="0"/>
              </a:defRPr>
            </a:lvl5pPr>
            <a:lvl6pPr marL="2376046" indent="-216004" algn="r" eaLnBrk="0" fontAlgn="base" hangingPunct="0">
              <a:spcBef>
                <a:spcPct val="0"/>
              </a:spcBef>
              <a:spcAft>
                <a:spcPct val="0"/>
              </a:spcAft>
              <a:defRPr sz="3780">
                <a:solidFill>
                  <a:srgbClr val="00AEEC"/>
                </a:solidFill>
                <a:latin typeface="Arial" panose="020B0604020202020204" pitchFamily="34" charset="0"/>
              </a:defRPr>
            </a:lvl6pPr>
            <a:lvl7pPr marL="2808054" indent="-216004" algn="r" eaLnBrk="0" fontAlgn="base" hangingPunct="0">
              <a:spcBef>
                <a:spcPct val="0"/>
              </a:spcBef>
              <a:spcAft>
                <a:spcPct val="0"/>
              </a:spcAft>
              <a:defRPr sz="3780">
                <a:solidFill>
                  <a:srgbClr val="00AEEC"/>
                </a:solidFill>
                <a:latin typeface="Arial" panose="020B0604020202020204" pitchFamily="34" charset="0"/>
              </a:defRPr>
            </a:lvl7pPr>
            <a:lvl8pPr marL="3240062" indent="-216004" algn="r" eaLnBrk="0" fontAlgn="base" hangingPunct="0">
              <a:spcBef>
                <a:spcPct val="0"/>
              </a:spcBef>
              <a:spcAft>
                <a:spcPct val="0"/>
              </a:spcAft>
              <a:defRPr sz="3780">
                <a:solidFill>
                  <a:srgbClr val="00AEEC"/>
                </a:solidFill>
                <a:latin typeface="Arial" panose="020B0604020202020204" pitchFamily="34" charset="0"/>
              </a:defRPr>
            </a:lvl8pPr>
            <a:lvl9pPr marL="3672070" indent="-216004" algn="r" eaLnBrk="0" fontAlgn="base" hangingPunct="0">
              <a:spcBef>
                <a:spcPct val="0"/>
              </a:spcBef>
              <a:spcAft>
                <a:spcPct val="0"/>
              </a:spcAft>
              <a:defRPr sz="3780">
                <a:solidFill>
                  <a:srgbClr val="00AEEC"/>
                </a:solidFill>
                <a:latin typeface="Arial" panose="020B0604020202020204" pitchFamily="34" charset="0"/>
              </a:defRPr>
            </a:lvl9pPr>
          </a:lstStyle>
          <a:p>
            <a:pPr eaLnBrk="1" hangingPunct="1"/>
            <a:fld id="{AB7F5A19-CE3B-4F62-9A98-51FFD4B19B38}" type="slidenum">
              <a:rPr lang="nl-NL" altLang="nl-NL" sz="1323">
                <a:solidFill>
                  <a:schemeClr val="bg1"/>
                </a:solidFill>
              </a:rPr>
              <a:pPr eaLnBrk="1" hangingPunct="1"/>
              <a:t>26</a:t>
            </a:fld>
            <a:endParaRPr lang="nl-NL" altLang="nl-NL" sz="1323">
              <a:solidFill>
                <a:schemeClr val="bg1"/>
              </a:solidFill>
            </a:endParaRPr>
          </a:p>
        </p:txBody>
      </p:sp>
      <p:sp>
        <p:nvSpPr>
          <p:cNvPr id="6" name="Footer Placeholder 3"/>
          <p:cNvSpPr>
            <a:spLocks noGrp="1"/>
          </p:cNvSpPr>
          <p:nvPr>
            <p:ph type="ftr" sz="quarter" idx="10"/>
          </p:nvPr>
        </p:nvSpPr>
        <p:spPr>
          <a:xfrm>
            <a:off x="790575" y="0"/>
            <a:ext cx="6589713" cy="323850"/>
          </a:xfrm>
        </p:spPr>
        <p:txBody>
          <a:bodyPr/>
          <a:lstStyle/>
          <a:p>
            <a:r>
              <a:rPr lang="en-US" altLang="en-US" dirty="0" smtClean="0"/>
              <a:t>MEDICIS-</a:t>
            </a:r>
            <a:r>
              <a:rPr lang="en-US" altLang="en-US" dirty="0" err="1" smtClean="0"/>
              <a:t>Promed</a:t>
            </a:r>
            <a:r>
              <a:rPr lang="en-US" altLang="en-US" dirty="0" smtClean="0"/>
              <a:t> Summer School | Bram Ramaekers | June 7th 2017</a:t>
            </a:r>
          </a:p>
        </p:txBody>
      </p:sp>
      <p:sp>
        <p:nvSpPr>
          <p:cNvPr id="3" name="Rectangle 2"/>
          <p:cNvSpPr/>
          <p:nvPr/>
        </p:nvSpPr>
        <p:spPr bwMode="auto">
          <a:xfrm>
            <a:off x="2088133" y="1476375"/>
            <a:ext cx="432048" cy="1259656"/>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
        <p:nvSpPr>
          <p:cNvPr id="8" name="Rectangle 7"/>
          <p:cNvSpPr/>
          <p:nvPr/>
        </p:nvSpPr>
        <p:spPr bwMode="auto">
          <a:xfrm>
            <a:off x="4433597" y="3756101"/>
            <a:ext cx="1706333" cy="615158"/>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992219527"/>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p:txBody>
          <a:bodyPr/>
          <a:lstStyle/>
          <a:p>
            <a:r>
              <a:rPr lang="nl-NL" altLang="nl-NL" dirty="0" err="1" smtClean="0"/>
              <a:t>Cost-effectiveness</a:t>
            </a:r>
            <a:r>
              <a:rPr lang="nl-NL" altLang="nl-NL" dirty="0" smtClean="0"/>
              <a:t> </a:t>
            </a:r>
            <a:r>
              <a:rPr lang="nl-NL" altLang="nl-NL" dirty="0" err="1" smtClean="0"/>
              <a:t>plane</a:t>
            </a:r>
            <a:endParaRPr lang="nl-NL" altLang="nl-NL" dirty="0" smtClean="0"/>
          </a:p>
        </p:txBody>
      </p:sp>
      <p:sp>
        <p:nvSpPr>
          <p:cNvPr id="10243" name="Text Box 20"/>
          <p:cNvSpPr txBox="1">
            <a:spLocks noChangeArrowheads="1"/>
          </p:cNvSpPr>
          <p:nvPr/>
        </p:nvSpPr>
        <p:spPr bwMode="auto">
          <a:xfrm>
            <a:off x="4030874" y="1837550"/>
            <a:ext cx="4590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spcBef>
                <a:spcPct val="50000"/>
              </a:spcBef>
            </a:pPr>
            <a:r>
              <a:rPr lang="en-US" altLang="nl-NL" sz="2646">
                <a:solidFill>
                  <a:srgbClr val="0070C0"/>
                </a:solidFill>
                <a:sym typeface="Webdings" panose="05030102010509060703" pitchFamily="18" charset="2"/>
              </a:rPr>
              <a:t></a:t>
            </a:r>
          </a:p>
        </p:txBody>
      </p:sp>
      <p:pic>
        <p:nvPicPr>
          <p:cNvPr id="10244" name="Picture 2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2" r="48500" b="2579"/>
          <a:stretch>
            <a:fillRect/>
          </a:stretch>
        </p:blipFill>
        <p:spPr bwMode="auto">
          <a:xfrm>
            <a:off x="432276" y="1338036"/>
            <a:ext cx="6021163" cy="4194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245" name="Rechthoek 11"/>
          <p:cNvSpPr>
            <a:spLocks noChangeArrowheads="1"/>
          </p:cNvSpPr>
          <p:nvPr/>
        </p:nvSpPr>
        <p:spPr bwMode="auto">
          <a:xfrm>
            <a:off x="4320381" y="2406065"/>
            <a:ext cx="460513"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en-US" altLang="nl-NL" sz="2646">
                <a:solidFill>
                  <a:srgbClr val="CC0000"/>
                </a:solidFill>
                <a:sym typeface="Webdings" panose="05030102010509060703" pitchFamily="18" charset="2"/>
              </a:rPr>
              <a:t></a:t>
            </a:r>
            <a:endParaRPr lang="nl-NL" altLang="nl-NL" sz="2268"/>
          </a:p>
        </p:txBody>
      </p:sp>
      <p:sp>
        <p:nvSpPr>
          <p:cNvPr id="10246" name="Text Box 20"/>
          <p:cNvSpPr txBox="1">
            <a:spLocks noChangeArrowheads="1"/>
          </p:cNvSpPr>
          <p:nvPr/>
        </p:nvSpPr>
        <p:spPr bwMode="auto">
          <a:xfrm>
            <a:off x="3537360" y="2232060"/>
            <a:ext cx="460513"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spcBef>
                <a:spcPct val="50000"/>
              </a:spcBef>
            </a:pPr>
            <a:r>
              <a:rPr lang="en-US" altLang="nl-NL" sz="2646">
                <a:solidFill>
                  <a:srgbClr val="0070C0"/>
                </a:solidFill>
                <a:sym typeface="Webdings" panose="05030102010509060703" pitchFamily="18" charset="2"/>
              </a:rPr>
              <a:t></a:t>
            </a:r>
          </a:p>
        </p:txBody>
      </p:sp>
      <p:sp>
        <p:nvSpPr>
          <p:cNvPr id="10249" name="Rechthoek 2"/>
          <p:cNvSpPr>
            <a:spLocks noChangeArrowheads="1"/>
          </p:cNvSpPr>
          <p:nvPr/>
        </p:nvSpPr>
        <p:spPr bwMode="auto">
          <a:xfrm>
            <a:off x="4933898" y="2209560"/>
            <a:ext cx="4620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en-US" altLang="nl-NL" sz="2646">
                <a:solidFill>
                  <a:srgbClr val="CC0000"/>
                </a:solidFill>
                <a:sym typeface="Webdings" panose="05030102010509060703" pitchFamily="18" charset="2"/>
              </a:rPr>
              <a:t></a:t>
            </a:r>
            <a:endParaRPr lang="nl-NL" altLang="nl-NL" sz="2646"/>
          </a:p>
        </p:txBody>
      </p:sp>
      <p:sp>
        <p:nvSpPr>
          <p:cNvPr id="10250" name="Rechthoek 9"/>
          <p:cNvSpPr>
            <a:spLocks noChangeArrowheads="1"/>
          </p:cNvSpPr>
          <p:nvPr/>
        </p:nvSpPr>
        <p:spPr bwMode="auto">
          <a:xfrm>
            <a:off x="4318881" y="2934079"/>
            <a:ext cx="4605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en-US" altLang="nl-NL" sz="2646">
                <a:solidFill>
                  <a:srgbClr val="CC0000"/>
                </a:solidFill>
                <a:sym typeface="Webdings" panose="05030102010509060703" pitchFamily="18" charset="2"/>
              </a:rPr>
              <a:t></a:t>
            </a:r>
            <a:endParaRPr lang="nl-NL" altLang="nl-NL" sz="2268"/>
          </a:p>
        </p:txBody>
      </p:sp>
      <p:sp>
        <p:nvSpPr>
          <p:cNvPr id="10251" name="Rechthoek 10"/>
          <p:cNvSpPr>
            <a:spLocks noChangeArrowheads="1"/>
          </p:cNvSpPr>
          <p:nvPr/>
        </p:nvSpPr>
        <p:spPr bwMode="auto">
          <a:xfrm>
            <a:off x="4899397" y="3085584"/>
            <a:ext cx="460513"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en-US" altLang="nl-NL" sz="2646">
                <a:solidFill>
                  <a:srgbClr val="CC0000"/>
                </a:solidFill>
                <a:sym typeface="Webdings" panose="05030102010509060703" pitchFamily="18" charset="2"/>
              </a:rPr>
              <a:t></a:t>
            </a:r>
            <a:endParaRPr lang="nl-NL" altLang="nl-NL" sz="2646"/>
          </a:p>
        </p:txBody>
      </p:sp>
      <p:sp>
        <p:nvSpPr>
          <p:cNvPr id="10252" name="Rechthoek 12"/>
          <p:cNvSpPr>
            <a:spLocks noChangeArrowheads="1"/>
          </p:cNvSpPr>
          <p:nvPr/>
        </p:nvSpPr>
        <p:spPr bwMode="auto">
          <a:xfrm>
            <a:off x="4126876" y="2559069"/>
            <a:ext cx="4605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en-US" altLang="nl-NL" sz="2646">
                <a:solidFill>
                  <a:srgbClr val="CC0000"/>
                </a:solidFill>
                <a:sym typeface="Webdings" panose="05030102010509060703" pitchFamily="18" charset="2"/>
              </a:rPr>
              <a:t></a:t>
            </a:r>
            <a:endParaRPr lang="nl-NL" altLang="nl-NL" sz="2268"/>
          </a:p>
        </p:txBody>
      </p:sp>
      <p:sp>
        <p:nvSpPr>
          <p:cNvPr id="10253" name="Rechthoek 13"/>
          <p:cNvSpPr>
            <a:spLocks noChangeArrowheads="1"/>
          </p:cNvSpPr>
          <p:nvPr/>
        </p:nvSpPr>
        <p:spPr bwMode="auto">
          <a:xfrm>
            <a:off x="4635390" y="2857577"/>
            <a:ext cx="460513"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en-US" altLang="nl-NL" sz="2646">
                <a:solidFill>
                  <a:srgbClr val="CC0000"/>
                </a:solidFill>
                <a:sym typeface="Webdings" panose="05030102010509060703" pitchFamily="18" charset="2"/>
              </a:rPr>
              <a:t></a:t>
            </a:r>
            <a:endParaRPr lang="nl-NL" altLang="nl-NL" sz="2268"/>
          </a:p>
        </p:txBody>
      </p:sp>
      <p:sp>
        <p:nvSpPr>
          <p:cNvPr id="10254" name="Rechthoek 14"/>
          <p:cNvSpPr>
            <a:spLocks noChangeArrowheads="1"/>
          </p:cNvSpPr>
          <p:nvPr/>
        </p:nvSpPr>
        <p:spPr bwMode="auto">
          <a:xfrm>
            <a:off x="4684891" y="2445066"/>
            <a:ext cx="4605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en-US" altLang="nl-NL" sz="2646">
                <a:solidFill>
                  <a:srgbClr val="CC0000"/>
                </a:solidFill>
                <a:sym typeface="Webdings" panose="05030102010509060703" pitchFamily="18" charset="2"/>
              </a:rPr>
              <a:t></a:t>
            </a:r>
            <a:endParaRPr lang="nl-NL" altLang="nl-NL" sz="2268"/>
          </a:p>
        </p:txBody>
      </p:sp>
      <p:sp>
        <p:nvSpPr>
          <p:cNvPr id="10255" name="Rechthoek 16"/>
          <p:cNvSpPr>
            <a:spLocks noChangeArrowheads="1"/>
          </p:cNvSpPr>
          <p:nvPr/>
        </p:nvSpPr>
        <p:spPr bwMode="auto">
          <a:xfrm>
            <a:off x="4591889" y="2269561"/>
            <a:ext cx="4620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en-US" altLang="nl-NL" sz="2646">
                <a:solidFill>
                  <a:srgbClr val="CC0000"/>
                </a:solidFill>
                <a:sym typeface="Webdings" panose="05030102010509060703" pitchFamily="18" charset="2"/>
              </a:rPr>
              <a:t></a:t>
            </a:r>
            <a:endParaRPr lang="nl-NL" altLang="nl-NL" sz="2268"/>
          </a:p>
        </p:txBody>
      </p:sp>
      <p:sp>
        <p:nvSpPr>
          <p:cNvPr id="10256" name="Rechthoek 18"/>
          <p:cNvSpPr>
            <a:spLocks noChangeArrowheads="1"/>
          </p:cNvSpPr>
          <p:nvPr/>
        </p:nvSpPr>
        <p:spPr bwMode="auto">
          <a:xfrm>
            <a:off x="3909370" y="2934079"/>
            <a:ext cx="460513"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en-US" altLang="nl-NL" sz="2646">
                <a:solidFill>
                  <a:srgbClr val="CC0000"/>
                </a:solidFill>
                <a:sym typeface="Webdings" panose="05030102010509060703" pitchFamily="18" charset="2"/>
              </a:rPr>
              <a:t></a:t>
            </a:r>
            <a:endParaRPr lang="nl-NL" altLang="nl-NL" sz="2268"/>
          </a:p>
        </p:txBody>
      </p:sp>
      <p:sp>
        <p:nvSpPr>
          <p:cNvPr id="10257" name="Text Box 20"/>
          <p:cNvSpPr txBox="1">
            <a:spLocks noChangeArrowheads="1"/>
          </p:cNvSpPr>
          <p:nvPr/>
        </p:nvSpPr>
        <p:spPr bwMode="auto">
          <a:xfrm>
            <a:off x="3568862" y="1515041"/>
            <a:ext cx="4590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spcBef>
                <a:spcPct val="50000"/>
              </a:spcBef>
            </a:pPr>
            <a:r>
              <a:rPr lang="en-US" altLang="nl-NL" sz="2646">
                <a:solidFill>
                  <a:srgbClr val="0070C0"/>
                </a:solidFill>
                <a:sym typeface="Webdings" panose="05030102010509060703" pitchFamily="18" charset="2"/>
              </a:rPr>
              <a:t></a:t>
            </a:r>
          </a:p>
        </p:txBody>
      </p:sp>
      <p:sp>
        <p:nvSpPr>
          <p:cNvPr id="10258" name="Text Box 20"/>
          <p:cNvSpPr txBox="1">
            <a:spLocks noChangeArrowheads="1"/>
          </p:cNvSpPr>
          <p:nvPr/>
        </p:nvSpPr>
        <p:spPr bwMode="auto">
          <a:xfrm>
            <a:off x="4395384" y="1990554"/>
            <a:ext cx="4590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spcBef>
                <a:spcPct val="50000"/>
              </a:spcBef>
            </a:pPr>
            <a:r>
              <a:rPr lang="en-US" altLang="nl-NL" sz="2646">
                <a:solidFill>
                  <a:srgbClr val="0070C0"/>
                </a:solidFill>
                <a:sym typeface="Webdings" panose="05030102010509060703" pitchFamily="18" charset="2"/>
              </a:rPr>
              <a:t></a:t>
            </a:r>
          </a:p>
        </p:txBody>
      </p:sp>
      <p:sp>
        <p:nvSpPr>
          <p:cNvPr id="10259" name="Text Box 20"/>
          <p:cNvSpPr txBox="1">
            <a:spLocks noChangeArrowheads="1"/>
          </p:cNvSpPr>
          <p:nvPr/>
        </p:nvSpPr>
        <p:spPr bwMode="auto">
          <a:xfrm>
            <a:off x="4135877" y="1590043"/>
            <a:ext cx="4590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spcBef>
                <a:spcPct val="50000"/>
              </a:spcBef>
            </a:pPr>
            <a:r>
              <a:rPr lang="en-US" altLang="nl-NL" sz="2646">
                <a:solidFill>
                  <a:srgbClr val="0070C0"/>
                </a:solidFill>
                <a:sym typeface="Webdings" panose="05030102010509060703" pitchFamily="18" charset="2"/>
              </a:rPr>
              <a:t></a:t>
            </a:r>
          </a:p>
        </p:txBody>
      </p:sp>
      <p:sp>
        <p:nvSpPr>
          <p:cNvPr id="10260" name="Text Box 20"/>
          <p:cNvSpPr txBox="1">
            <a:spLocks noChangeArrowheads="1"/>
          </p:cNvSpPr>
          <p:nvPr/>
        </p:nvSpPr>
        <p:spPr bwMode="auto">
          <a:xfrm>
            <a:off x="3840369" y="1687546"/>
            <a:ext cx="4590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spcBef>
                <a:spcPct val="50000"/>
              </a:spcBef>
            </a:pPr>
            <a:r>
              <a:rPr lang="en-US" altLang="nl-NL" sz="2646">
                <a:solidFill>
                  <a:srgbClr val="0070C0"/>
                </a:solidFill>
                <a:sym typeface="Webdings" panose="05030102010509060703" pitchFamily="18" charset="2"/>
              </a:rPr>
              <a:t></a:t>
            </a:r>
          </a:p>
        </p:txBody>
      </p:sp>
      <p:cxnSp>
        <p:nvCxnSpPr>
          <p:cNvPr id="22" name="Straight Connector 21"/>
          <p:cNvCxnSpPr/>
          <p:nvPr/>
        </p:nvCxnSpPr>
        <p:spPr>
          <a:xfrm>
            <a:off x="3469859" y="1513541"/>
            <a:ext cx="0" cy="3844603"/>
          </a:xfrm>
          <a:prstGeom prst="line">
            <a:avLst/>
          </a:prstGeom>
          <a:ln w="15875"/>
        </p:spPr>
        <p:style>
          <a:lnRef idx="1">
            <a:schemeClr val="dk1"/>
          </a:lnRef>
          <a:fillRef idx="0">
            <a:schemeClr val="dk1"/>
          </a:fillRef>
          <a:effectRef idx="0">
            <a:schemeClr val="dk1"/>
          </a:effectRef>
          <a:fontRef idx="minor">
            <a:schemeClr val="tx1"/>
          </a:fontRef>
        </p:style>
      </p:cxnSp>
      <p:cxnSp>
        <p:nvCxnSpPr>
          <p:cNvPr id="23" name="Straight Connector 22"/>
          <p:cNvCxnSpPr/>
          <p:nvPr/>
        </p:nvCxnSpPr>
        <p:spPr>
          <a:xfrm rot="5400000">
            <a:off x="3469859" y="759020"/>
            <a:ext cx="0" cy="5340144"/>
          </a:xfrm>
          <a:prstGeom prst="line">
            <a:avLst/>
          </a:prstGeom>
          <a:ln w="15875"/>
        </p:spPr>
        <p:style>
          <a:lnRef idx="1">
            <a:schemeClr val="dk1"/>
          </a:lnRef>
          <a:fillRef idx="0">
            <a:schemeClr val="dk1"/>
          </a:fillRef>
          <a:effectRef idx="0">
            <a:schemeClr val="dk1"/>
          </a:effectRef>
          <a:fontRef idx="minor">
            <a:schemeClr val="tx1"/>
          </a:fontRef>
        </p:style>
      </p:cxnSp>
      <p:sp>
        <p:nvSpPr>
          <p:cNvPr id="10263" name="Text Box 20"/>
          <p:cNvSpPr txBox="1">
            <a:spLocks noChangeArrowheads="1"/>
          </p:cNvSpPr>
          <p:nvPr/>
        </p:nvSpPr>
        <p:spPr bwMode="auto">
          <a:xfrm>
            <a:off x="3469859" y="1929052"/>
            <a:ext cx="4590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spcBef>
                <a:spcPct val="50000"/>
              </a:spcBef>
            </a:pPr>
            <a:r>
              <a:rPr lang="en-US" altLang="nl-NL" sz="2646">
                <a:solidFill>
                  <a:srgbClr val="0070C0"/>
                </a:solidFill>
                <a:sym typeface="Webdings" panose="05030102010509060703" pitchFamily="18" charset="2"/>
              </a:rPr>
              <a:t></a:t>
            </a:r>
          </a:p>
        </p:txBody>
      </p:sp>
      <p:sp>
        <p:nvSpPr>
          <p:cNvPr id="10264" name="Text Box 20"/>
          <p:cNvSpPr txBox="1">
            <a:spLocks noChangeArrowheads="1"/>
          </p:cNvSpPr>
          <p:nvPr/>
        </p:nvSpPr>
        <p:spPr bwMode="auto">
          <a:xfrm>
            <a:off x="3078348" y="1725046"/>
            <a:ext cx="4590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spcBef>
                <a:spcPct val="50000"/>
              </a:spcBef>
            </a:pPr>
            <a:r>
              <a:rPr lang="en-US" altLang="nl-NL" sz="2646">
                <a:solidFill>
                  <a:srgbClr val="0070C0"/>
                </a:solidFill>
                <a:sym typeface="Webdings" panose="05030102010509060703" pitchFamily="18" charset="2"/>
              </a:rPr>
              <a:t></a:t>
            </a:r>
          </a:p>
        </p:txBody>
      </p:sp>
      <p:sp>
        <p:nvSpPr>
          <p:cNvPr id="10265" name="Text Box 20"/>
          <p:cNvSpPr txBox="1">
            <a:spLocks noChangeArrowheads="1"/>
          </p:cNvSpPr>
          <p:nvPr/>
        </p:nvSpPr>
        <p:spPr bwMode="auto">
          <a:xfrm>
            <a:off x="3714365" y="2418065"/>
            <a:ext cx="4590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spcBef>
                <a:spcPct val="50000"/>
              </a:spcBef>
            </a:pPr>
            <a:r>
              <a:rPr lang="en-US" altLang="nl-NL" sz="2646">
                <a:solidFill>
                  <a:srgbClr val="0070C0"/>
                </a:solidFill>
                <a:sym typeface="Webdings" panose="05030102010509060703" pitchFamily="18" charset="2"/>
              </a:rPr>
              <a:t></a:t>
            </a:r>
          </a:p>
        </p:txBody>
      </p:sp>
      <p:sp>
        <p:nvSpPr>
          <p:cNvPr id="10266" name="Text Box 20"/>
          <p:cNvSpPr txBox="1">
            <a:spLocks noChangeArrowheads="1"/>
          </p:cNvSpPr>
          <p:nvPr/>
        </p:nvSpPr>
        <p:spPr bwMode="auto">
          <a:xfrm>
            <a:off x="3163851" y="2541068"/>
            <a:ext cx="4590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spcBef>
                <a:spcPct val="50000"/>
              </a:spcBef>
            </a:pPr>
            <a:r>
              <a:rPr lang="en-US" altLang="nl-NL" sz="2646">
                <a:solidFill>
                  <a:srgbClr val="0070C0"/>
                </a:solidFill>
                <a:sym typeface="Webdings" panose="05030102010509060703" pitchFamily="18" charset="2"/>
              </a:rPr>
              <a:t></a:t>
            </a:r>
          </a:p>
        </p:txBody>
      </p:sp>
      <p:sp>
        <p:nvSpPr>
          <p:cNvPr id="10267" name="Rechthoek 31"/>
          <p:cNvSpPr>
            <a:spLocks noChangeArrowheads="1"/>
          </p:cNvSpPr>
          <p:nvPr/>
        </p:nvSpPr>
        <p:spPr bwMode="auto">
          <a:xfrm>
            <a:off x="6264597" y="2725573"/>
            <a:ext cx="1479324" cy="96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en-US" altLang="nl-NL" sz="1900" dirty="0" smtClean="0">
                <a:solidFill>
                  <a:srgbClr val="CC0000"/>
                </a:solidFill>
                <a:sym typeface="Webdings" panose="05030102010509060703" pitchFamily="18" charset="2"/>
              </a:rPr>
              <a:t></a:t>
            </a:r>
            <a:r>
              <a:rPr lang="en-US" altLang="nl-NL" sz="1900" dirty="0" smtClean="0">
                <a:solidFill>
                  <a:schemeClr val="tx1"/>
                </a:solidFill>
                <a:sym typeface="Webdings" panose="05030102010509060703" pitchFamily="18" charset="2"/>
              </a:rPr>
              <a:t>= female</a:t>
            </a:r>
          </a:p>
          <a:p>
            <a:pPr eaLnBrk="1" hangingPunct="1"/>
            <a:r>
              <a:rPr lang="en-US" altLang="nl-NL" sz="1900" dirty="0" smtClean="0">
                <a:solidFill>
                  <a:srgbClr val="0070C0"/>
                </a:solidFill>
                <a:sym typeface="Webdings" panose="05030102010509060703" pitchFamily="18" charset="2"/>
              </a:rPr>
              <a:t></a:t>
            </a:r>
            <a:r>
              <a:rPr lang="en-US" altLang="nl-NL" sz="1900" dirty="0" smtClean="0">
                <a:solidFill>
                  <a:schemeClr val="tx1"/>
                </a:solidFill>
                <a:sym typeface="Webdings" panose="05030102010509060703" pitchFamily="18" charset="2"/>
              </a:rPr>
              <a:t>= male</a:t>
            </a:r>
          </a:p>
          <a:p>
            <a:pPr eaLnBrk="1" hangingPunct="1"/>
            <a:endParaRPr lang="nl-NL" altLang="nl-NL" sz="1900" dirty="0">
              <a:solidFill>
                <a:schemeClr val="tx1"/>
              </a:solidFill>
            </a:endParaRPr>
          </a:p>
        </p:txBody>
      </p:sp>
      <p:sp>
        <p:nvSpPr>
          <p:cNvPr id="10269" name="Rechthoek 11"/>
          <p:cNvSpPr>
            <a:spLocks noChangeArrowheads="1"/>
          </p:cNvSpPr>
          <p:nvPr/>
        </p:nvSpPr>
        <p:spPr bwMode="auto">
          <a:xfrm>
            <a:off x="4744893" y="1984554"/>
            <a:ext cx="460512" cy="4994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eaLnBrk="1" hangingPunct="1"/>
            <a:r>
              <a:rPr lang="en-US" altLang="nl-NL" sz="2646">
                <a:solidFill>
                  <a:srgbClr val="CC0000"/>
                </a:solidFill>
                <a:sym typeface="Webdings" panose="05030102010509060703" pitchFamily="18" charset="2"/>
              </a:rPr>
              <a:t></a:t>
            </a:r>
            <a:endParaRPr lang="nl-NL" altLang="nl-NL" sz="2268"/>
          </a:p>
        </p:txBody>
      </p:sp>
      <p:sp>
        <p:nvSpPr>
          <p:cNvPr id="2" name="Slide Number Placeholder 1"/>
          <p:cNvSpPr>
            <a:spLocks noGrp="1"/>
          </p:cNvSpPr>
          <p:nvPr>
            <p:ph type="sldNum" sz="quarter" idx="11"/>
          </p:nvPr>
        </p:nvSpPr>
        <p:spPr/>
        <p:txBody>
          <a:bodyPr/>
          <a:lstStyle>
            <a:lvl1pPr eaLnBrk="0" hangingPunct="0">
              <a:defRPr sz="3780">
                <a:solidFill>
                  <a:srgbClr val="00AEEC"/>
                </a:solidFill>
                <a:latin typeface="Arial" panose="020B0604020202020204" pitchFamily="34" charset="0"/>
              </a:defRPr>
            </a:lvl1pPr>
            <a:lvl2pPr marL="702013" indent="-270005" eaLnBrk="0" hangingPunct="0">
              <a:defRPr sz="3780">
                <a:solidFill>
                  <a:srgbClr val="00AEEC"/>
                </a:solidFill>
                <a:latin typeface="Arial" panose="020B0604020202020204" pitchFamily="34" charset="0"/>
              </a:defRPr>
            </a:lvl2pPr>
            <a:lvl3pPr marL="1080021" indent="-216004" eaLnBrk="0" hangingPunct="0">
              <a:defRPr sz="3780">
                <a:solidFill>
                  <a:srgbClr val="00AEEC"/>
                </a:solidFill>
                <a:latin typeface="Arial" panose="020B0604020202020204" pitchFamily="34" charset="0"/>
              </a:defRPr>
            </a:lvl3pPr>
            <a:lvl4pPr marL="1512029" indent="-216004" eaLnBrk="0" hangingPunct="0">
              <a:defRPr sz="3780">
                <a:solidFill>
                  <a:srgbClr val="00AEEC"/>
                </a:solidFill>
                <a:latin typeface="Arial" panose="020B0604020202020204" pitchFamily="34" charset="0"/>
              </a:defRPr>
            </a:lvl4pPr>
            <a:lvl5pPr marL="1944037" indent="-216004" eaLnBrk="0" hangingPunct="0">
              <a:defRPr sz="3780">
                <a:solidFill>
                  <a:srgbClr val="00AEEC"/>
                </a:solidFill>
                <a:latin typeface="Arial" panose="020B0604020202020204" pitchFamily="34" charset="0"/>
              </a:defRPr>
            </a:lvl5pPr>
            <a:lvl6pPr marL="2376046" indent="-216004" algn="r" eaLnBrk="0" fontAlgn="base" hangingPunct="0">
              <a:spcBef>
                <a:spcPct val="0"/>
              </a:spcBef>
              <a:spcAft>
                <a:spcPct val="0"/>
              </a:spcAft>
              <a:defRPr sz="3780">
                <a:solidFill>
                  <a:srgbClr val="00AEEC"/>
                </a:solidFill>
                <a:latin typeface="Arial" panose="020B0604020202020204" pitchFamily="34" charset="0"/>
              </a:defRPr>
            </a:lvl6pPr>
            <a:lvl7pPr marL="2808054" indent="-216004" algn="r" eaLnBrk="0" fontAlgn="base" hangingPunct="0">
              <a:spcBef>
                <a:spcPct val="0"/>
              </a:spcBef>
              <a:spcAft>
                <a:spcPct val="0"/>
              </a:spcAft>
              <a:defRPr sz="3780">
                <a:solidFill>
                  <a:srgbClr val="00AEEC"/>
                </a:solidFill>
                <a:latin typeface="Arial" panose="020B0604020202020204" pitchFamily="34" charset="0"/>
              </a:defRPr>
            </a:lvl7pPr>
            <a:lvl8pPr marL="3240062" indent="-216004" algn="r" eaLnBrk="0" fontAlgn="base" hangingPunct="0">
              <a:spcBef>
                <a:spcPct val="0"/>
              </a:spcBef>
              <a:spcAft>
                <a:spcPct val="0"/>
              </a:spcAft>
              <a:defRPr sz="3780">
                <a:solidFill>
                  <a:srgbClr val="00AEEC"/>
                </a:solidFill>
                <a:latin typeface="Arial" panose="020B0604020202020204" pitchFamily="34" charset="0"/>
              </a:defRPr>
            </a:lvl8pPr>
            <a:lvl9pPr marL="3672070" indent="-216004" algn="r" eaLnBrk="0" fontAlgn="base" hangingPunct="0">
              <a:spcBef>
                <a:spcPct val="0"/>
              </a:spcBef>
              <a:spcAft>
                <a:spcPct val="0"/>
              </a:spcAft>
              <a:defRPr sz="3780">
                <a:solidFill>
                  <a:srgbClr val="00AEEC"/>
                </a:solidFill>
                <a:latin typeface="Arial" panose="020B0604020202020204" pitchFamily="34" charset="0"/>
              </a:defRPr>
            </a:lvl9pPr>
          </a:lstStyle>
          <a:p>
            <a:pPr eaLnBrk="1" hangingPunct="1"/>
            <a:fld id="{6EC3303A-FA62-4CA5-9A55-C006D9711FE7}" type="slidenum">
              <a:rPr lang="nl-NL" altLang="nl-NL" sz="1323">
                <a:solidFill>
                  <a:schemeClr val="bg1"/>
                </a:solidFill>
              </a:rPr>
              <a:pPr eaLnBrk="1" hangingPunct="1"/>
              <a:t>27</a:t>
            </a:fld>
            <a:endParaRPr lang="nl-NL" altLang="nl-NL" sz="1323">
              <a:solidFill>
                <a:schemeClr val="bg1"/>
              </a:solidFill>
            </a:endParaRPr>
          </a:p>
        </p:txBody>
      </p:sp>
      <p:sp>
        <p:nvSpPr>
          <p:cNvPr id="31" name="Footer Placeholder 3"/>
          <p:cNvSpPr>
            <a:spLocks noGrp="1"/>
          </p:cNvSpPr>
          <p:nvPr>
            <p:ph type="ftr" sz="quarter" idx="10"/>
          </p:nvPr>
        </p:nvSpPr>
        <p:spPr>
          <a:xfrm>
            <a:off x="790575" y="0"/>
            <a:ext cx="6589713" cy="323850"/>
          </a:xfrm>
        </p:spPr>
        <p:txBody>
          <a:bodyPr/>
          <a:lstStyle/>
          <a:p>
            <a:r>
              <a:rPr lang="en-US" altLang="en-US" dirty="0" smtClean="0"/>
              <a:t>MEDICIS-</a:t>
            </a:r>
            <a:r>
              <a:rPr lang="en-US" altLang="en-US" dirty="0" err="1" smtClean="0"/>
              <a:t>Promed</a:t>
            </a:r>
            <a:r>
              <a:rPr lang="en-US" altLang="en-US" dirty="0" smtClean="0"/>
              <a:t> Summer School | Bram Ramaekers | June 7th 2017</a:t>
            </a:r>
          </a:p>
        </p:txBody>
      </p:sp>
      <p:sp>
        <p:nvSpPr>
          <p:cNvPr id="147" name="Rectangle 146"/>
          <p:cNvSpPr/>
          <p:nvPr/>
        </p:nvSpPr>
        <p:spPr bwMode="auto">
          <a:xfrm>
            <a:off x="2088133" y="1476375"/>
            <a:ext cx="432048" cy="1259656"/>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
        <p:nvSpPr>
          <p:cNvPr id="148" name="Rectangle 147"/>
          <p:cNvSpPr/>
          <p:nvPr/>
        </p:nvSpPr>
        <p:spPr bwMode="auto">
          <a:xfrm>
            <a:off x="4433597" y="3756101"/>
            <a:ext cx="1706333" cy="615158"/>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19590373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Relevance</a:t>
            </a:r>
            <a:r>
              <a:rPr lang="nl-NL" dirty="0" smtClean="0"/>
              <a:t> of </a:t>
            </a:r>
            <a:r>
              <a:rPr lang="nl-NL" dirty="0" err="1" smtClean="0"/>
              <a:t>economic</a:t>
            </a:r>
            <a:r>
              <a:rPr lang="nl-NL" dirty="0" smtClean="0"/>
              <a:t> </a:t>
            </a:r>
            <a:r>
              <a:rPr lang="nl-NL" dirty="0" err="1" smtClean="0"/>
              <a:t>evaluations</a:t>
            </a:r>
            <a:r>
              <a:rPr lang="nl-NL" dirty="0" smtClean="0"/>
              <a:t> </a:t>
            </a:r>
            <a:endParaRPr lang="nl-NL"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nl-NL" dirty="0" err="1" smtClean="0"/>
              <a:t>Why</a:t>
            </a:r>
            <a:r>
              <a:rPr lang="nl-NL" dirty="0" smtClean="0"/>
              <a:t> </a:t>
            </a:r>
            <a:r>
              <a:rPr lang="nl-NL" dirty="0" err="1" smtClean="0"/>
              <a:t>should</a:t>
            </a:r>
            <a:r>
              <a:rPr lang="nl-NL" dirty="0" smtClean="0"/>
              <a:t> we care </a:t>
            </a:r>
            <a:r>
              <a:rPr lang="nl-NL" dirty="0" err="1" smtClean="0"/>
              <a:t>about</a:t>
            </a:r>
            <a:r>
              <a:rPr lang="nl-NL" dirty="0" smtClean="0"/>
              <a:t> these assessments?</a:t>
            </a:r>
            <a:endParaRPr lang="nl-NL"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28</a:t>
            </a:fld>
            <a:endParaRPr lang="en-US" altLang="en-US"/>
          </a:p>
        </p:txBody>
      </p:sp>
    </p:spTree>
    <p:extLst>
      <p:ext uri="{BB962C8B-B14F-4D97-AF65-F5344CB8AC3E}">
        <p14:creationId xmlns:p14="http://schemas.microsoft.com/office/powerpoint/2010/main" val="173663954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Dutch Health care </a:t>
            </a:r>
            <a:r>
              <a:rPr lang="nl-NL" dirty="0" err="1" smtClean="0"/>
              <a:t>expensis</a:t>
            </a:r>
            <a:endParaRPr lang="nl-NL" dirty="0"/>
          </a:p>
        </p:txBody>
      </p:sp>
      <p:sp>
        <p:nvSpPr>
          <p:cNvPr id="3" name="Content Placeholder 2"/>
          <p:cNvSpPr>
            <a:spLocks noGrp="1"/>
          </p:cNvSpPr>
          <p:nvPr>
            <p:ph idx="1"/>
          </p:nvPr>
        </p:nvSpPr>
        <p:spPr/>
        <p:txBody>
          <a:bodyPr/>
          <a:lstStyle/>
          <a:p>
            <a:r>
              <a:rPr lang="nl-NL" dirty="0" smtClean="0"/>
              <a:t>2016: €96 </a:t>
            </a:r>
            <a:r>
              <a:rPr lang="nl-NL" dirty="0" err="1" smtClean="0"/>
              <a:t>bln</a:t>
            </a:r>
            <a:r>
              <a:rPr lang="nl-NL" dirty="0" smtClean="0"/>
              <a:t> </a:t>
            </a:r>
          </a:p>
          <a:p>
            <a:r>
              <a:rPr lang="nl-NL" dirty="0" smtClean="0"/>
              <a:t>(€27 </a:t>
            </a:r>
            <a:r>
              <a:rPr lang="nl-NL" dirty="0" err="1" smtClean="0"/>
              <a:t>bln</a:t>
            </a:r>
            <a:r>
              <a:rPr lang="nl-NL" dirty="0" smtClean="0"/>
              <a:t> </a:t>
            </a:r>
            <a:r>
              <a:rPr lang="nl-NL" dirty="0" err="1" smtClean="0"/>
              <a:t>hospital</a:t>
            </a:r>
            <a:r>
              <a:rPr lang="nl-NL" dirty="0" smtClean="0"/>
              <a:t> </a:t>
            </a:r>
          </a:p>
          <a:p>
            <a:r>
              <a:rPr lang="nl-NL" dirty="0" err="1" smtClean="0"/>
              <a:t>costs</a:t>
            </a:r>
            <a:r>
              <a:rPr lang="nl-NL" dirty="0" smtClean="0"/>
              <a:t>)</a:t>
            </a:r>
          </a:p>
          <a:p>
            <a:r>
              <a:rPr lang="nl-NL" dirty="0" smtClean="0"/>
              <a:t>13.8% of GDP</a:t>
            </a:r>
          </a:p>
          <a:p>
            <a:endParaRPr lang="nl-NL" dirty="0" smtClean="0"/>
          </a:p>
          <a:p>
            <a:endParaRPr lang="nl-NL" dirty="0"/>
          </a:p>
          <a:p>
            <a:endParaRPr lang="nl-NL" dirty="0" smtClean="0"/>
          </a:p>
          <a:p>
            <a:endParaRPr lang="nl-NL" dirty="0"/>
          </a:p>
          <a:p>
            <a:endParaRPr lang="nl-NL" dirty="0" smtClean="0"/>
          </a:p>
          <a:p>
            <a:endParaRPr lang="nl-NL" dirty="0"/>
          </a:p>
          <a:p>
            <a:endParaRPr lang="nl-NL" dirty="0" smtClean="0"/>
          </a:p>
          <a:p>
            <a:endParaRPr lang="nl-NL" sz="1200" dirty="0"/>
          </a:p>
          <a:p>
            <a:r>
              <a:rPr lang="nl-NL" sz="1200" dirty="0" smtClean="0"/>
              <a:t>		</a:t>
            </a:r>
          </a:p>
          <a:p>
            <a:r>
              <a:rPr lang="nl-NL" sz="1200" dirty="0"/>
              <a:t>	 </a:t>
            </a:r>
            <a:r>
              <a:rPr lang="nl-NL" sz="1200" dirty="0" smtClean="0"/>
              <a:t>         https://www.cbs.nl/nl-nl/nieuws/2017/20/zorguitgaven-stijgen-in-2016-met-1-8-procent </a:t>
            </a:r>
          </a:p>
          <a:p>
            <a:endParaRPr lang="nl-NL"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29</a:t>
            </a:fld>
            <a:endParaRPr lang="en-US" altLang="en-US"/>
          </a:p>
        </p:txBody>
      </p:sp>
      <p:pic>
        <p:nvPicPr>
          <p:cNvPr id="6" name="Content Placeholder 5"/>
          <p:cNvPicPr>
            <a:picLocks noChangeAspect="1"/>
          </p:cNvPicPr>
          <p:nvPr/>
        </p:nvPicPr>
        <p:blipFill rotWithShape="1">
          <a:blip r:embed="rId3">
            <a:extLst>
              <a:ext uri="{28A0092B-C50C-407E-A947-70E740481C1C}">
                <a14:useLocalDpi xmlns:a14="http://schemas.microsoft.com/office/drawing/2010/main" val="0"/>
              </a:ext>
            </a:extLst>
          </a:blip>
          <a:srcRect t="9668" b="21323"/>
          <a:stretch/>
        </p:blipFill>
        <p:spPr bwMode="auto">
          <a:xfrm>
            <a:off x="2880221" y="1295871"/>
            <a:ext cx="5544616" cy="44362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6619558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What</a:t>
            </a:r>
            <a:r>
              <a:rPr lang="nl-NL" dirty="0" smtClean="0"/>
              <a:t> is health </a:t>
            </a:r>
            <a:r>
              <a:rPr lang="nl-NL" dirty="0" err="1" smtClean="0"/>
              <a:t>economic</a:t>
            </a:r>
            <a:r>
              <a:rPr lang="nl-NL" dirty="0" smtClean="0"/>
              <a:t> </a:t>
            </a:r>
            <a:r>
              <a:rPr lang="nl-NL" dirty="0" err="1" smtClean="0"/>
              <a:t>evaluation</a:t>
            </a:r>
            <a:r>
              <a:rPr lang="nl-NL" dirty="0" smtClean="0"/>
              <a:t>?</a:t>
            </a:r>
            <a:endParaRPr lang="nl-NL"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nl-NL" dirty="0" err="1" smtClean="0"/>
              <a:t>Examines</a:t>
            </a:r>
            <a:r>
              <a:rPr lang="nl-NL" dirty="0" smtClean="0"/>
              <a:t> </a:t>
            </a:r>
            <a:r>
              <a:rPr lang="nl-NL" dirty="0" err="1" smtClean="0"/>
              <a:t>value</a:t>
            </a:r>
            <a:r>
              <a:rPr lang="nl-NL" dirty="0" smtClean="0"/>
              <a:t> </a:t>
            </a:r>
            <a:r>
              <a:rPr lang="nl-NL" dirty="0" err="1" smtClean="0"/>
              <a:t>for</a:t>
            </a:r>
            <a:r>
              <a:rPr lang="nl-NL" dirty="0" smtClean="0"/>
              <a:t> money of (</a:t>
            </a:r>
            <a:r>
              <a:rPr lang="nl-NL" dirty="0" err="1" smtClean="0"/>
              <a:t>innovative</a:t>
            </a:r>
            <a:r>
              <a:rPr lang="nl-NL" dirty="0" smtClean="0"/>
              <a:t>) treatments </a:t>
            </a:r>
            <a:r>
              <a:rPr lang="nl-NL" dirty="0" err="1" smtClean="0"/>
              <a:t>compared</a:t>
            </a:r>
            <a:r>
              <a:rPr lang="nl-NL" dirty="0" smtClean="0"/>
              <a:t> </a:t>
            </a:r>
            <a:r>
              <a:rPr lang="nl-NL" dirty="0" err="1" smtClean="0"/>
              <a:t>with</a:t>
            </a:r>
            <a:r>
              <a:rPr lang="nl-NL" dirty="0" smtClean="0"/>
              <a:t> </a:t>
            </a:r>
            <a:r>
              <a:rPr lang="nl-NL" dirty="0" err="1" smtClean="0"/>
              <a:t>current</a:t>
            </a:r>
            <a:r>
              <a:rPr lang="nl-NL" dirty="0" smtClean="0"/>
              <a:t> </a:t>
            </a:r>
            <a:r>
              <a:rPr lang="nl-NL" dirty="0" err="1" smtClean="0"/>
              <a:t>practice</a:t>
            </a:r>
            <a:endParaRPr lang="nl-NL"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3</a:t>
            </a:fld>
            <a:endParaRPr lang="en-US" altLang="en-US"/>
          </a:p>
        </p:txBody>
      </p:sp>
      <p:pic>
        <p:nvPicPr>
          <p:cNvPr id="9" name="Picture 7" descr="http://www.jesusmeca.net/wp-content/uploads/2012/12/independenciaeconomica.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890838" y="3605534"/>
            <a:ext cx="1219200" cy="1219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http://www.tandartsbrummelhuis.nl/images/poppetjes.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86375" y="3605534"/>
            <a:ext cx="876300" cy="1225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1" name="Picture 3"/>
          <p:cNvPicPr>
            <a:picLocks noChangeAspect="1" noChangeArrowheads="1"/>
          </p:cNvPicPr>
          <p:nvPr/>
        </p:nvPicPr>
        <p:blipFill>
          <a:blip r:embed="rId4">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733675" y="3789684"/>
            <a:ext cx="3810000" cy="269716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3" name="Tekstvak 15"/>
          <p:cNvSpPr txBox="1">
            <a:spLocks noChangeArrowheads="1"/>
          </p:cNvSpPr>
          <p:nvPr/>
        </p:nvSpPr>
        <p:spPr bwMode="auto">
          <a:xfrm>
            <a:off x="4110038" y="2676078"/>
            <a:ext cx="3095625"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sz="4000">
                <a:solidFill>
                  <a:srgbClr val="00AEEC"/>
                </a:solidFill>
                <a:latin typeface="Arial" panose="020B0604020202020204" pitchFamily="34" charset="0"/>
              </a:defRPr>
            </a:lvl1pPr>
            <a:lvl2pPr marL="742950" indent="-285750" eaLnBrk="0" hangingPunct="0">
              <a:defRPr sz="4000">
                <a:solidFill>
                  <a:srgbClr val="00AEEC"/>
                </a:solidFill>
                <a:latin typeface="Arial" panose="020B0604020202020204" pitchFamily="34" charset="0"/>
              </a:defRPr>
            </a:lvl2pPr>
            <a:lvl3pPr marL="1143000" indent="-228600" eaLnBrk="0" hangingPunct="0">
              <a:defRPr sz="4000">
                <a:solidFill>
                  <a:srgbClr val="00AEEC"/>
                </a:solidFill>
                <a:latin typeface="Arial" panose="020B0604020202020204" pitchFamily="34" charset="0"/>
              </a:defRPr>
            </a:lvl3pPr>
            <a:lvl4pPr marL="1600200" indent="-228600" eaLnBrk="0" hangingPunct="0">
              <a:defRPr sz="4000">
                <a:solidFill>
                  <a:srgbClr val="00AEEC"/>
                </a:solidFill>
                <a:latin typeface="Arial" panose="020B0604020202020204" pitchFamily="34" charset="0"/>
              </a:defRPr>
            </a:lvl4pPr>
            <a:lvl5pPr marL="2057400" indent="-228600" eaLnBrk="0" hangingPunct="0">
              <a:defRPr sz="4000">
                <a:solidFill>
                  <a:srgbClr val="00AEEC"/>
                </a:solidFill>
                <a:latin typeface="Arial" panose="020B0604020202020204" pitchFamily="34" charset="0"/>
              </a:defRPr>
            </a:lvl5pPr>
            <a:lvl6pPr marL="2514600" indent="-228600" algn="r" eaLnBrk="0" fontAlgn="base" hangingPunct="0">
              <a:spcBef>
                <a:spcPct val="0"/>
              </a:spcBef>
              <a:spcAft>
                <a:spcPct val="0"/>
              </a:spcAft>
              <a:defRPr sz="4000">
                <a:solidFill>
                  <a:srgbClr val="00AEEC"/>
                </a:solidFill>
                <a:latin typeface="Arial" panose="020B0604020202020204" pitchFamily="34" charset="0"/>
              </a:defRPr>
            </a:lvl6pPr>
            <a:lvl7pPr marL="2971800" indent="-228600" algn="r" eaLnBrk="0" fontAlgn="base" hangingPunct="0">
              <a:spcBef>
                <a:spcPct val="0"/>
              </a:spcBef>
              <a:spcAft>
                <a:spcPct val="0"/>
              </a:spcAft>
              <a:defRPr sz="4000">
                <a:solidFill>
                  <a:srgbClr val="00AEEC"/>
                </a:solidFill>
                <a:latin typeface="Arial" panose="020B0604020202020204" pitchFamily="34" charset="0"/>
              </a:defRPr>
            </a:lvl7pPr>
            <a:lvl8pPr marL="3429000" indent="-228600" algn="r" eaLnBrk="0" fontAlgn="base" hangingPunct="0">
              <a:spcBef>
                <a:spcPct val="0"/>
              </a:spcBef>
              <a:spcAft>
                <a:spcPct val="0"/>
              </a:spcAft>
              <a:defRPr sz="4000">
                <a:solidFill>
                  <a:srgbClr val="00AEEC"/>
                </a:solidFill>
                <a:latin typeface="Arial" panose="020B0604020202020204" pitchFamily="34" charset="0"/>
              </a:defRPr>
            </a:lvl8pPr>
            <a:lvl9pPr marL="3886200" indent="-228600" algn="r" eaLnBrk="0" fontAlgn="base" hangingPunct="0">
              <a:spcBef>
                <a:spcPct val="0"/>
              </a:spcBef>
              <a:spcAft>
                <a:spcPct val="0"/>
              </a:spcAft>
              <a:defRPr sz="4000">
                <a:solidFill>
                  <a:srgbClr val="00AEEC"/>
                </a:solidFill>
                <a:latin typeface="Arial" panose="020B0604020202020204" pitchFamily="34" charset="0"/>
              </a:defRPr>
            </a:lvl9pPr>
          </a:lstStyle>
          <a:p>
            <a:pPr algn="ctr" eaLnBrk="1" hangingPunct="1"/>
            <a:r>
              <a:rPr lang="nl-NL" altLang="nl-NL" sz="3200" dirty="0">
                <a:solidFill>
                  <a:srgbClr val="533966"/>
                </a:solidFill>
                <a:cs typeface="Arial" panose="020B0604020202020204" pitchFamily="34" charset="0"/>
              </a:rPr>
              <a:t>QALY</a:t>
            </a:r>
          </a:p>
        </p:txBody>
      </p:sp>
    </p:spTree>
    <p:extLst>
      <p:ext uri="{BB962C8B-B14F-4D97-AF65-F5344CB8AC3E}">
        <p14:creationId xmlns:p14="http://schemas.microsoft.com/office/powerpoint/2010/main" val="1367597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0-#ppt_h/2"/>
                                          </p:val>
                                        </p:tav>
                                        <p:tav tm="100000">
                                          <p:val>
                                            <p:strVal val="#ppt_y"/>
                                          </p:val>
                                        </p:tav>
                                      </p:tavLst>
                                    </p:anim>
                                  </p:childTnLst>
                                </p:cTn>
                              </p:par>
                            </p:childTnLst>
                          </p:cTn>
                        </p:par>
                        <p:par>
                          <p:cTn id="13" fill="hold">
                            <p:stCondLst>
                              <p:cond delay="500"/>
                            </p:stCondLst>
                            <p:childTnLst>
                              <p:par>
                                <p:cTn id="14" presetID="2" presetClass="entr" presetSubtype="1" fill="hold" nodeType="afterEffect">
                                  <p:stCondLst>
                                    <p:cond delay="50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500" fill="hold"/>
                                        <p:tgtEl>
                                          <p:spTgt spid="10"/>
                                        </p:tgtEl>
                                        <p:attrNameLst>
                                          <p:attrName>ppt_x</p:attrName>
                                        </p:attrNameLst>
                                      </p:cBhvr>
                                      <p:tavLst>
                                        <p:tav tm="0">
                                          <p:val>
                                            <p:strVal val="#ppt_x"/>
                                          </p:val>
                                        </p:tav>
                                        <p:tav tm="100000">
                                          <p:val>
                                            <p:strVal val="#ppt_x"/>
                                          </p:val>
                                        </p:tav>
                                      </p:tavLst>
                                    </p:anim>
                                    <p:anim calcmode="lin" valueType="num">
                                      <p:cBhvr additive="base">
                                        <p:cTn id="17" dur="500" fill="hold"/>
                                        <p:tgtEl>
                                          <p:spTgt spid="10"/>
                                        </p:tgtEl>
                                        <p:attrNameLst>
                                          <p:attrName>ppt_y</p:attrName>
                                        </p:attrNameLst>
                                      </p:cBhvr>
                                      <p:tavLst>
                                        <p:tav tm="0">
                                          <p:val>
                                            <p:strVal val="0-#ppt_h/2"/>
                                          </p:val>
                                        </p:tav>
                                        <p:tav tm="100000">
                                          <p:val>
                                            <p:strVal val="#ppt_y"/>
                                          </p:val>
                                        </p:tav>
                                      </p:tavLst>
                                    </p:anim>
                                  </p:childTnLst>
                                </p:cTn>
                              </p:par>
                              <p:par>
                                <p:cTn id="18" presetID="2" presetClass="entr" presetSubtype="1" fill="hold" grpId="0" nodeType="withEffect">
                                  <p:stCondLst>
                                    <p:cond delay="500"/>
                                  </p:stCondLst>
                                  <p:childTnLst>
                                    <p:set>
                                      <p:cBhvr>
                                        <p:cTn id="19" dur="1" fill="hold">
                                          <p:stCondLst>
                                            <p:cond delay="0"/>
                                          </p:stCondLst>
                                        </p:cTn>
                                        <p:tgtEl>
                                          <p:spTgt spid="13"/>
                                        </p:tgtEl>
                                        <p:attrNameLst>
                                          <p:attrName>style.visibility</p:attrName>
                                        </p:attrNameLst>
                                      </p:cBhvr>
                                      <p:to>
                                        <p:strVal val="visible"/>
                                      </p:to>
                                    </p:set>
                                    <p:anim calcmode="lin" valueType="num">
                                      <p:cBhvr additive="base">
                                        <p:cTn id="20" dur="500" fill="hold"/>
                                        <p:tgtEl>
                                          <p:spTgt spid="13"/>
                                        </p:tgtEl>
                                        <p:attrNameLst>
                                          <p:attrName>ppt_x</p:attrName>
                                        </p:attrNameLst>
                                      </p:cBhvr>
                                      <p:tavLst>
                                        <p:tav tm="0">
                                          <p:val>
                                            <p:strVal val="#ppt_x"/>
                                          </p:val>
                                        </p:tav>
                                        <p:tav tm="100000">
                                          <p:val>
                                            <p:strVal val="#ppt_x"/>
                                          </p:val>
                                        </p:tav>
                                      </p:tavLst>
                                    </p:anim>
                                    <p:anim calcmode="lin" valueType="num">
                                      <p:cBhvr additive="base">
                                        <p:cTn id="21" dur="500" fill="hold"/>
                                        <p:tgtEl>
                                          <p:spTgt spid="13"/>
                                        </p:tgtEl>
                                        <p:attrNameLst>
                                          <p:attrName>ppt_y</p:attrName>
                                        </p:attrNameLst>
                                      </p:cBhvr>
                                      <p:tavLst>
                                        <p:tav tm="0">
                                          <p:val>
                                            <p:strVal val="0-#ppt_h/2"/>
                                          </p:val>
                                        </p:tav>
                                        <p:tav tm="100000">
                                          <p:val>
                                            <p:strVal val="#ppt_y"/>
                                          </p:val>
                                        </p:tav>
                                      </p:tavLst>
                                    </p:anim>
                                  </p:childTnLst>
                                </p:cTn>
                              </p:par>
                            </p:childTnLst>
                          </p:cTn>
                        </p:par>
                        <p:par>
                          <p:cTn id="22" fill="hold">
                            <p:stCondLst>
                              <p:cond delay="1500"/>
                            </p:stCondLst>
                            <p:childTnLst>
                              <p:par>
                                <p:cTn id="23" presetID="1" presetClass="entr" presetSubtype="0" fill="hold" nodeType="after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Lst>
  </p:timing>
</p:sld>
</file>

<file path=ppt/slides/slide3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idx="1"/>
          </p:nvPr>
        </p:nvSpPr>
        <p:spPr/>
        <p:txBody>
          <a:bodyPr/>
          <a:lstStyle/>
          <a:p>
            <a:endParaRPr lang="nl-NL"/>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30</a:t>
            </a:fld>
            <a:endParaRPr lang="en-US" altLang="en-US"/>
          </a:p>
        </p:txBody>
      </p:sp>
      <p:pic>
        <p:nvPicPr>
          <p:cNvPr id="77826" name="Picture 2" descr="Deze afbeelding toont hoe de zorgkosten verdeeld worden in 201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18293" y="431775"/>
            <a:ext cx="7896225" cy="58197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252272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a:t>Dutch Health care </a:t>
            </a:r>
            <a:r>
              <a:rPr lang="nl-NL" dirty="0" err="1" smtClean="0"/>
              <a:t>expensis</a:t>
            </a:r>
            <a:r>
              <a:rPr lang="nl-NL" dirty="0" smtClean="0"/>
              <a:t> (2012)</a:t>
            </a:r>
            <a:endParaRPr lang="nl-NL" dirty="0"/>
          </a:p>
        </p:txBody>
      </p:sp>
      <p:sp>
        <p:nvSpPr>
          <p:cNvPr id="3" name="Content Placeholder 2"/>
          <p:cNvSpPr>
            <a:spLocks noGrp="1"/>
          </p:cNvSpPr>
          <p:nvPr>
            <p:ph idx="1"/>
          </p:nvPr>
        </p:nvSpPr>
        <p:spPr/>
        <p:txBody>
          <a:bodyPr/>
          <a:lstStyle/>
          <a:p>
            <a:endParaRPr lang="nl-NL"/>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31</a:t>
            </a:fld>
            <a:endParaRPr lang="en-US" altLang="en-US"/>
          </a:p>
        </p:txBody>
      </p:sp>
      <p:pic>
        <p:nvPicPr>
          <p:cNvPr id="7" name="Picture 6"/>
          <p:cNvPicPr>
            <a:picLocks noChangeAspect="1"/>
          </p:cNvPicPr>
          <p:nvPr/>
        </p:nvPicPr>
        <p:blipFill>
          <a:blip r:embed="rId2">
            <a:clrChange>
              <a:clrFrom>
                <a:srgbClr val="EFEFEF"/>
              </a:clrFrom>
              <a:clrTo>
                <a:srgbClr val="EFEFEF">
                  <a:alpha val="0"/>
                </a:srgbClr>
              </a:clrTo>
            </a:clrChange>
          </a:blip>
          <a:stretch>
            <a:fillRect/>
          </a:stretch>
        </p:blipFill>
        <p:spPr>
          <a:xfrm>
            <a:off x="64943" y="1007839"/>
            <a:ext cx="8610600" cy="5238750"/>
          </a:xfrm>
          <a:prstGeom prst="rect">
            <a:avLst/>
          </a:prstGeom>
        </p:spPr>
      </p:pic>
    </p:spTree>
    <p:extLst>
      <p:ext uri="{BB962C8B-B14F-4D97-AF65-F5344CB8AC3E}">
        <p14:creationId xmlns:p14="http://schemas.microsoft.com/office/powerpoint/2010/main" val="3100610803"/>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Health care resources are </a:t>
            </a:r>
            <a:r>
              <a:rPr lang="nl-NL" dirty="0" err="1" smtClean="0"/>
              <a:t>scarce</a:t>
            </a:r>
            <a:endParaRPr lang="nl-NL"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nl-NL" dirty="0" smtClean="0"/>
              <a:t>Health care budget is </a:t>
            </a:r>
            <a:r>
              <a:rPr lang="nl-NL" dirty="0" err="1" smtClean="0"/>
              <a:t>finite</a:t>
            </a:r>
            <a:endParaRPr lang="nl-NL" dirty="0" smtClean="0"/>
          </a:p>
          <a:p>
            <a:pPr marL="569913" lvl="1" indent="-342900">
              <a:buFont typeface="Arial" panose="020B0604020202020204" pitchFamily="34" charset="0"/>
              <a:buChar char="•"/>
            </a:pPr>
            <a:r>
              <a:rPr lang="nl-NL" dirty="0" smtClean="0"/>
              <a:t>Large </a:t>
            </a:r>
            <a:r>
              <a:rPr lang="nl-NL" dirty="0" err="1" smtClean="0"/>
              <a:t>numer</a:t>
            </a:r>
            <a:r>
              <a:rPr lang="nl-NL" dirty="0" smtClean="0"/>
              <a:t> of </a:t>
            </a:r>
            <a:r>
              <a:rPr lang="nl-NL" dirty="0" err="1" smtClean="0"/>
              <a:t>innnovations</a:t>
            </a:r>
            <a:r>
              <a:rPr lang="nl-NL" dirty="0" smtClean="0"/>
              <a:t> entering </a:t>
            </a:r>
            <a:r>
              <a:rPr lang="nl-NL" dirty="0" err="1" smtClean="0"/>
              <a:t>the</a:t>
            </a:r>
            <a:r>
              <a:rPr lang="nl-NL" dirty="0" smtClean="0"/>
              <a:t> market</a:t>
            </a:r>
          </a:p>
          <a:p>
            <a:pPr marL="569913" lvl="1" indent="-342900">
              <a:buFont typeface="Arial" panose="020B0604020202020204" pitchFamily="34" charset="0"/>
              <a:buChar char="•"/>
            </a:pPr>
            <a:r>
              <a:rPr lang="nl-NL" dirty="0" err="1" smtClean="0"/>
              <a:t>Reimbursing</a:t>
            </a:r>
            <a:r>
              <a:rPr lang="nl-NL" dirty="0" smtClean="0"/>
              <a:t> </a:t>
            </a:r>
            <a:r>
              <a:rPr lang="nl-NL" dirty="0" err="1" smtClean="0"/>
              <a:t>all</a:t>
            </a:r>
            <a:r>
              <a:rPr lang="nl-NL" dirty="0" smtClean="0"/>
              <a:t> </a:t>
            </a:r>
            <a:r>
              <a:rPr lang="nl-NL" dirty="0" smtClean="0">
                <a:sym typeface="Wingdings" panose="05000000000000000000" pitchFamily="2" charset="2"/>
              </a:rPr>
              <a:t> displacement of </a:t>
            </a:r>
            <a:r>
              <a:rPr lang="nl-NL" dirty="0" err="1" smtClean="0">
                <a:sym typeface="Wingdings" panose="05000000000000000000" pitchFamily="2" charset="2"/>
              </a:rPr>
              <a:t>available</a:t>
            </a:r>
            <a:r>
              <a:rPr lang="nl-NL" dirty="0" smtClean="0">
                <a:sym typeface="Wingdings" panose="05000000000000000000" pitchFamily="2" charset="2"/>
              </a:rPr>
              <a:t> </a:t>
            </a:r>
            <a:endParaRPr lang="nl-NL" dirty="0" smtClean="0"/>
          </a:p>
          <a:p>
            <a:pPr marL="569913" lvl="1" indent="-342900">
              <a:buFont typeface="Arial" panose="020B0604020202020204" pitchFamily="34" charset="0"/>
              <a:buChar char="•"/>
            </a:pPr>
            <a:r>
              <a:rPr lang="nl-NL" dirty="0" err="1" smtClean="0"/>
              <a:t>Decisions</a:t>
            </a:r>
            <a:r>
              <a:rPr lang="nl-NL" dirty="0" smtClean="0"/>
              <a:t> </a:t>
            </a:r>
            <a:r>
              <a:rPr lang="nl-NL" dirty="0" err="1" smtClean="0"/>
              <a:t>need</a:t>
            </a:r>
            <a:r>
              <a:rPr lang="nl-NL" dirty="0" smtClean="0"/>
              <a:t> </a:t>
            </a:r>
            <a:r>
              <a:rPr lang="nl-NL" dirty="0" err="1" smtClean="0"/>
              <a:t>to</a:t>
            </a:r>
            <a:r>
              <a:rPr lang="nl-NL" dirty="0" smtClean="0"/>
              <a:t> </a:t>
            </a:r>
            <a:r>
              <a:rPr lang="nl-NL" dirty="0" err="1" smtClean="0"/>
              <a:t>be</a:t>
            </a:r>
            <a:r>
              <a:rPr lang="nl-NL" dirty="0" smtClean="0"/>
              <a:t> made</a:t>
            </a:r>
          </a:p>
          <a:p>
            <a:pPr marL="841375" lvl="2" indent="-342900">
              <a:buFont typeface="Arial" panose="020B0604020202020204" pitchFamily="34" charset="0"/>
              <a:buChar char="•"/>
            </a:pPr>
            <a:r>
              <a:rPr lang="nl-NL" dirty="0" err="1" smtClean="0"/>
              <a:t>Often</a:t>
            </a:r>
            <a:r>
              <a:rPr lang="nl-NL" dirty="0" smtClean="0"/>
              <a:t> health </a:t>
            </a:r>
            <a:r>
              <a:rPr lang="nl-NL" dirty="0" err="1" smtClean="0"/>
              <a:t>maximization</a:t>
            </a:r>
            <a:r>
              <a:rPr lang="nl-NL" dirty="0" smtClean="0"/>
              <a:t> is </a:t>
            </a:r>
            <a:r>
              <a:rPr lang="nl-NL" dirty="0" err="1" smtClean="0"/>
              <a:t>one</a:t>
            </a:r>
            <a:r>
              <a:rPr lang="nl-NL" dirty="0" smtClean="0"/>
              <a:t> major </a:t>
            </a:r>
            <a:r>
              <a:rPr lang="nl-NL" dirty="0" err="1" smtClean="0"/>
              <a:t>obective</a:t>
            </a:r>
            <a:r>
              <a:rPr lang="nl-NL" dirty="0"/>
              <a:t/>
            </a:r>
            <a:br>
              <a:rPr lang="nl-NL" dirty="0"/>
            </a:br>
            <a:r>
              <a:rPr lang="nl-NL" sz="1400" dirty="0" smtClean="0"/>
              <a:t>(i.e. </a:t>
            </a:r>
            <a:r>
              <a:rPr lang="nl-NL" sz="1400" dirty="0" err="1" smtClean="0"/>
              <a:t>generating</a:t>
            </a:r>
            <a:r>
              <a:rPr lang="nl-NL" sz="1400" dirty="0" smtClean="0"/>
              <a:t> as </a:t>
            </a:r>
            <a:r>
              <a:rPr lang="nl-NL" sz="1400" dirty="0" err="1" smtClean="0"/>
              <a:t>much</a:t>
            </a:r>
            <a:r>
              <a:rPr lang="nl-NL" sz="1400" dirty="0" smtClean="0"/>
              <a:t> health as </a:t>
            </a:r>
            <a:r>
              <a:rPr lang="nl-NL" sz="1400" dirty="0" err="1" smtClean="0"/>
              <a:t>possible</a:t>
            </a:r>
            <a:r>
              <a:rPr lang="nl-NL" sz="1400" dirty="0" smtClean="0"/>
              <a:t> </a:t>
            </a:r>
            <a:r>
              <a:rPr lang="nl-NL" sz="1400" dirty="0" err="1" smtClean="0"/>
              <a:t>with</a:t>
            </a:r>
            <a:r>
              <a:rPr lang="nl-NL" sz="1400" dirty="0" smtClean="0"/>
              <a:t> </a:t>
            </a:r>
            <a:r>
              <a:rPr lang="nl-NL" sz="1400" dirty="0" err="1" smtClean="0"/>
              <a:t>available</a:t>
            </a:r>
            <a:r>
              <a:rPr lang="nl-NL" sz="1400" dirty="0" smtClean="0"/>
              <a:t> budget)</a:t>
            </a:r>
            <a:endParaRPr lang="nl-NL" dirty="0" smtClean="0"/>
          </a:p>
          <a:p>
            <a:pPr lvl="1" indent="0">
              <a:buNone/>
            </a:pPr>
            <a:endParaRPr lang="nl-NL" dirty="0" smtClean="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Ramaekers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32</a:t>
            </a:fld>
            <a:endParaRPr lang="en-US" altLang="en-US"/>
          </a:p>
        </p:txBody>
      </p:sp>
    </p:spTree>
    <p:extLst>
      <p:ext uri="{BB962C8B-B14F-4D97-AF65-F5344CB8AC3E}">
        <p14:creationId xmlns:p14="http://schemas.microsoft.com/office/powerpoint/2010/main" val="415765891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Cost-effectiveness</a:t>
            </a:r>
            <a:r>
              <a:rPr lang="nl-NL" dirty="0" smtClean="0"/>
              <a:t> </a:t>
            </a:r>
            <a:r>
              <a:rPr lang="nl-NL" dirty="0" err="1" smtClean="0"/>
              <a:t>threshold</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voettekst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Tijdelijke aanduiding voor dianummer 4"/>
          <p:cNvSpPr>
            <a:spLocks noGrp="1"/>
          </p:cNvSpPr>
          <p:nvPr>
            <p:ph type="sldNum" sz="quarter" idx="11"/>
          </p:nvPr>
        </p:nvSpPr>
        <p:spPr/>
        <p:txBody>
          <a:bodyPr/>
          <a:lstStyle/>
          <a:p>
            <a:fld id="{653AE7A6-E735-4E1B-BBD1-DB76CDA3F7AC}" type="slidenum">
              <a:rPr lang="en-US" altLang="en-US" smtClean="0"/>
              <a:pPr/>
              <a:t>33</a:t>
            </a:fld>
            <a:endParaRPr lang="en-US" altLang="en-US"/>
          </a:p>
        </p:txBody>
      </p:sp>
      <p:pic>
        <p:nvPicPr>
          <p:cNvPr id="79876"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9981" y="1007839"/>
            <a:ext cx="64008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9877"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9981" y="3744000"/>
            <a:ext cx="64008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Rechte verbindingslijn 6"/>
          <p:cNvCxnSpPr/>
          <p:nvPr/>
        </p:nvCxnSpPr>
        <p:spPr bwMode="auto">
          <a:xfrm>
            <a:off x="4968453" y="935831"/>
            <a:ext cx="0" cy="5544344"/>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spTree>
    <p:extLst>
      <p:ext uri="{BB962C8B-B14F-4D97-AF65-F5344CB8AC3E}">
        <p14:creationId xmlns:p14="http://schemas.microsoft.com/office/powerpoint/2010/main" val="12046492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987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Cost-effectiveness</a:t>
            </a:r>
            <a:r>
              <a:rPr lang="nl-NL" dirty="0" smtClean="0"/>
              <a:t> </a:t>
            </a:r>
            <a:r>
              <a:rPr lang="nl-NL" dirty="0" err="1" smtClean="0"/>
              <a:t>threshold</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voettekst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Tijdelijke aanduiding voor dianummer 4"/>
          <p:cNvSpPr>
            <a:spLocks noGrp="1"/>
          </p:cNvSpPr>
          <p:nvPr>
            <p:ph type="sldNum" sz="quarter" idx="11"/>
          </p:nvPr>
        </p:nvSpPr>
        <p:spPr/>
        <p:txBody>
          <a:bodyPr/>
          <a:lstStyle/>
          <a:p>
            <a:fld id="{653AE7A6-E735-4E1B-BBD1-DB76CDA3F7AC}" type="slidenum">
              <a:rPr lang="en-US" altLang="en-US" smtClean="0"/>
              <a:pPr/>
              <a:t>34</a:t>
            </a:fld>
            <a:endParaRPr lang="en-US" altLang="en-US"/>
          </a:p>
        </p:txBody>
      </p:sp>
      <p:pic>
        <p:nvPicPr>
          <p:cNvPr id="1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0000" y="1008000"/>
            <a:ext cx="64008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19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20000" y="3744000"/>
            <a:ext cx="6400800" cy="2743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cxnSp>
        <p:nvCxnSpPr>
          <p:cNvPr id="7" name="Rechte verbindingslijn 6"/>
          <p:cNvCxnSpPr/>
          <p:nvPr/>
        </p:nvCxnSpPr>
        <p:spPr bwMode="auto">
          <a:xfrm>
            <a:off x="4968453" y="935831"/>
            <a:ext cx="0" cy="5544344"/>
          </a:xfrm>
          <a:prstGeom prst="line">
            <a:avLst/>
          </a:prstGeom>
          <a:ln>
            <a:headEnd type="none" w="med" len="med"/>
            <a:tailEnd type="none" w="med" len="med"/>
          </a:ln>
          <a:extLst/>
        </p:spPr>
        <p:style>
          <a:lnRef idx="3">
            <a:schemeClr val="accent2"/>
          </a:lnRef>
          <a:fillRef idx="0">
            <a:schemeClr val="accent2"/>
          </a:fillRef>
          <a:effectRef idx="2">
            <a:schemeClr val="accent2"/>
          </a:effectRef>
          <a:fontRef idx="minor">
            <a:schemeClr val="tx1"/>
          </a:fontRef>
        </p:style>
      </p:cxnSp>
      <p:sp>
        <p:nvSpPr>
          <p:cNvPr id="12" name="Tekstvak 11"/>
          <p:cNvSpPr txBox="1"/>
          <p:nvPr/>
        </p:nvSpPr>
        <p:spPr>
          <a:xfrm>
            <a:off x="3456285" y="1295871"/>
            <a:ext cx="5112568" cy="353943"/>
          </a:xfrm>
          <a:prstGeom prst="rect">
            <a:avLst/>
          </a:prstGeom>
          <a:noFill/>
        </p:spPr>
        <p:txBody>
          <a:bodyPr wrap="square" rtlCol="0">
            <a:spAutoFit/>
          </a:bodyPr>
          <a:lstStyle/>
          <a:p>
            <a:r>
              <a:rPr lang="nl-NL" dirty="0" smtClean="0"/>
              <a:t>How </a:t>
            </a:r>
            <a:r>
              <a:rPr lang="nl-NL" dirty="0" err="1" smtClean="0"/>
              <a:t>to</a:t>
            </a:r>
            <a:r>
              <a:rPr lang="nl-NL" dirty="0" smtClean="0"/>
              <a:t> </a:t>
            </a:r>
            <a:r>
              <a:rPr lang="nl-NL" dirty="0" err="1" smtClean="0"/>
              <a:t>decide</a:t>
            </a:r>
            <a:r>
              <a:rPr lang="nl-NL" dirty="0" smtClean="0"/>
              <a:t> (</a:t>
            </a:r>
            <a:r>
              <a:rPr lang="nl-NL" dirty="0" err="1" smtClean="0"/>
              <a:t>with</a:t>
            </a:r>
            <a:r>
              <a:rPr lang="nl-NL" dirty="0" smtClean="0"/>
              <a:t> the </a:t>
            </a:r>
            <a:r>
              <a:rPr lang="nl-NL" dirty="0" err="1" smtClean="0"/>
              <a:t>aim</a:t>
            </a:r>
            <a:r>
              <a:rPr lang="nl-NL" dirty="0" smtClean="0"/>
              <a:t> of </a:t>
            </a:r>
            <a:r>
              <a:rPr lang="nl-NL" dirty="0" err="1" smtClean="0"/>
              <a:t>maximizing</a:t>
            </a:r>
            <a:r>
              <a:rPr lang="nl-NL" dirty="0" smtClean="0"/>
              <a:t> health)?</a:t>
            </a:r>
            <a:endParaRPr lang="nl-NL" dirty="0"/>
          </a:p>
        </p:txBody>
      </p:sp>
      <p:sp>
        <p:nvSpPr>
          <p:cNvPr id="8" name="Ovaal 7"/>
          <p:cNvSpPr/>
          <p:nvPr/>
        </p:nvSpPr>
        <p:spPr bwMode="auto">
          <a:xfrm>
            <a:off x="2592189" y="4241174"/>
            <a:ext cx="576064" cy="2239001"/>
          </a:xfrm>
          <a:prstGeom prst="ellipse">
            <a:avLst/>
          </a:prstGeom>
          <a:noFill/>
          <a:ln w="3810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
        <p:nvSpPr>
          <p:cNvPr id="14" name="Ovaal 13"/>
          <p:cNvSpPr/>
          <p:nvPr/>
        </p:nvSpPr>
        <p:spPr bwMode="auto">
          <a:xfrm>
            <a:off x="4882840" y="4248199"/>
            <a:ext cx="504056" cy="2239001"/>
          </a:xfrm>
          <a:prstGeom prst="ellipse">
            <a:avLst/>
          </a:prstGeom>
          <a:noFill/>
          <a:ln w="38100" cap="flat" cmpd="sng" algn="ctr">
            <a:solidFill>
              <a:srgbClr val="C00000"/>
            </a:solid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9224376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1922"/>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2000"/>
                                  </p:stCondLst>
                                  <p:childTnLst>
                                    <p:set>
                                      <p:cBhvr>
                                        <p:cTn id="9" dur="1" fill="hold">
                                          <p:stCondLst>
                                            <p:cond delay="0"/>
                                          </p:stCondLst>
                                        </p:cTn>
                                        <p:tgtEl>
                                          <p:spTgt spid="8"/>
                                        </p:tgtEl>
                                        <p:attrNameLst>
                                          <p:attrName>style.visibility</p:attrName>
                                        </p:attrNameLst>
                                      </p:cBhvr>
                                      <p:to>
                                        <p:strVal val="visible"/>
                                      </p:to>
                                    </p:set>
                                  </p:childTnLst>
                                </p:cTn>
                              </p:par>
                            </p:childTnLst>
                          </p:cTn>
                        </p:par>
                        <p:par>
                          <p:cTn id="10" fill="hold">
                            <p:stCondLst>
                              <p:cond delay="2000"/>
                            </p:stCondLst>
                            <p:childTnLst>
                              <p:par>
                                <p:cTn id="11" presetID="1" presetClass="entr" presetSubtype="0" fill="hold" grpId="0" nodeType="afterEffect">
                                  <p:stCondLst>
                                    <p:cond delay="0"/>
                                  </p:stCondLst>
                                  <p:childTnLst>
                                    <p:set>
                                      <p:cBhvr>
                                        <p:cTn id="12"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4"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a:t>Cost-effectiveness</a:t>
            </a:r>
            <a:r>
              <a:rPr lang="nl-NL" dirty="0"/>
              <a:t> </a:t>
            </a:r>
            <a:r>
              <a:rPr lang="nl-NL" dirty="0" err="1"/>
              <a:t>threshold</a:t>
            </a:r>
            <a:endParaRPr lang="nl-NL" dirty="0"/>
          </a:p>
        </p:txBody>
      </p:sp>
      <p:sp>
        <p:nvSpPr>
          <p:cNvPr id="3" name="Tijdelijke aanduiding voor inhoud 2"/>
          <p:cNvSpPr>
            <a:spLocks noGrp="1"/>
          </p:cNvSpPr>
          <p:nvPr>
            <p:ph idx="1"/>
          </p:nvPr>
        </p:nvSpPr>
        <p:spPr/>
        <p:txBody>
          <a:bodyPr/>
          <a:lstStyle/>
          <a:p>
            <a:pPr marL="342900" indent="-342900">
              <a:buFont typeface="Arial" panose="020B0604020202020204" pitchFamily="34" charset="0"/>
              <a:buChar char="•"/>
            </a:pPr>
            <a:r>
              <a:rPr lang="nl-NL" dirty="0" err="1" smtClean="0"/>
              <a:t>Cost-effectiveness</a:t>
            </a:r>
            <a:r>
              <a:rPr lang="nl-NL" dirty="0" smtClean="0"/>
              <a:t> </a:t>
            </a:r>
            <a:r>
              <a:rPr lang="nl-NL" dirty="0" err="1" smtClean="0"/>
              <a:t>threshold</a:t>
            </a:r>
            <a:r>
              <a:rPr lang="nl-NL" dirty="0" smtClean="0"/>
              <a:t> </a:t>
            </a:r>
            <a:r>
              <a:rPr lang="nl-NL" dirty="0" err="1"/>
              <a:t>to</a:t>
            </a:r>
            <a:r>
              <a:rPr lang="nl-NL" dirty="0"/>
              <a:t> </a:t>
            </a:r>
            <a:r>
              <a:rPr lang="nl-NL" dirty="0" err="1"/>
              <a:t>maximize</a:t>
            </a:r>
            <a:r>
              <a:rPr lang="nl-NL" dirty="0"/>
              <a:t> </a:t>
            </a:r>
            <a:r>
              <a:rPr lang="nl-NL" dirty="0" smtClean="0"/>
              <a:t>health</a:t>
            </a:r>
          </a:p>
          <a:p>
            <a:pPr marL="342900" indent="-342900">
              <a:buFont typeface="Arial" panose="020B0604020202020204" pitchFamily="34" charset="0"/>
              <a:buChar char="•"/>
            </a:pPr>
            <a:r>
              <a:rPr lang="nl-NL" dirty="0" err="1" smtClean="0"/>
              <a:t>Culyer</a:t>
            </a:r>
            <a:r>
              <a:rPr lang="nl-NL" dirty="0" smtClean="0"/>
              <a:t> 2016 et al:</a:t>
            </a:r>
          </a:p>
          <a:p>
            <a:pPr marL="569913" lvl="1" indent="-342900">
              <a:buFont typeface="Arial" panose="020B0604020202020204" pitchFamily="34" charset="0"/>
              <a:buChar char="•"/>
            </a:pPr>
            <a:r>
              <a:rPr lang="nl-NL" dirty="0" smtClean="0"/>
              <a:t>Failure </a:t>
            </a:r>
            <a:r>
              <a:rPr lang="nl-NL" dirty="0" err="1" smtClean="0"/>
              <a:t>to</a:t>
            </a:r>
            <a:r>
              <a:rPr lang="nl-NL" dirty="0" smtClean="0"/>
              <a:t> set </a:t>
            </a:r>
            <a:r>
              <a:rPr lang="nl-NL" dirty="0" err="1" smtClean="0"/>
              <a:t>threshold</a:t>
            </a:r>
            <a:r>
              <a:rPr lang="nl-NL" dirty="0" smtClean="0"/>
              <a:t> </a:t>
            </a:r>
            <a:r>
              <a:rPr lang="nl-NL" dirty="0" err="1" smtClean="0"/>
              <a:t>involves</a:t>
            </a:r>
            <a:r>
              <a:rPr lang="nl-NL" dirty="0" smtClean="0"/>
              <a:t> </a:t>
            </a:r>
            <a:r>
              <a:rPr lang="nl-NL" dirty="0" err="1" smtClean="0"/>
              <a:t>avoidable</a:t>
            </a:r>
            <a:r>
              <a:rPr lang="nl-NL" dirty="0" smtClean="0"/>
              <a:t> </a:t>
            </a:r>
            <a:r>
              <a:rPr lang="nl-NL" dirty="0" err="1" smtClean="0"/>
              <a:t>deaths</a:t>
            </a:r>
            <a:r>
              <a:rPr lang="nl-NL" dirty="0" smtClean="0"/>
              <a:t> </a:t>
            </a:r>
            <a:r>
              <a:rPr lang="nl-NL" dirty="0" err="1" smtClean="0"/>
              <a:t>and</a:t>
            </a:r>
            <a:r>
              <a:rPr lang="nl-NL" dirty="0" smtClean="0"/>
              <a:t> </a:t>
            </a:r>
            <a:r>
              <a:rPr lang="nl-NL" dirty="0" err="1" smtClean="0"/>
              <a:t>morbidity</a:t>
            </a:r>
            <a:endParaRPr lang="nl-NL" dirty="0" smtClean="0"/>
          </a:p>
          <a:p>
            <a:pPr marL="569913" lvl="1" indent="-342900">
              <a:buFont typeface="Arial" panose="020B0604020202020204" pitchFamily="34" charset="0"/>
              <a:buChar char="•"/>
            </a:pPr>
            <a:r>
              <a:rPr lang="nl-NL" dirty="0" smtClean="0"/>
              <a:t>Setting </a:t>
            </a:r>
            <a:r>
              <a:rPr lang="nl-NL" dirty="0" err="1" smtClean="0"/>
              <a:t>threshold</a:t>
            </a:r>
            <a:r>
              <a:rPr lang="nl-NL" dirty="0" smtClean="0"/>
              <a:t> </a:t>
            </a:r>
            <a:r>
              <a:rPr lang="nl-NL" dirty="0" err="1" smtClean="0"/>
              <a:t>too</a:t>
            </a:r>
            <a:r>
              <a:rPr lang="nl-NL" dirty="0" smtClean="0"/>
              <a:t> high/low as well</a:t>
            </a:r>
            <a:endParaRPr lang="nl-NL" dirty="0"/>
          </a:p>
        </p:txBody>
      </p:sp>
      <p:sp>
        <p:nvSpPr>
          <p:cNvPr id="4" name="Tijdelijke aanduiding voor voettekst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Tijdelijke aanduiding voor dianummer 4"/>
          <p:cNvSpPr>
            <a:spLocks noGrp="1"/>
          </p:cNvSpPr>
          <p:nvPr>
            <p:ph type="sldNum" sz="quarter" idx="11"/>
          </p:nvPr>
        </p:nvSpPr>
        <p:spPr/>
        <p:txBody>
          <a:bodyPr/>
          <a:lstStyle/>
          <a:p>
            <a:fld id="{653AE7A6-E735-4E1B-BBD1-DB76CDA3F7AC}" type="slidenum">
              <a:rPr lang="en-US" altLang="en-US" smtClean="0"/>
              <a:pPr/>
              <a:t>35</a:t>
            </a:fld>
            <a:endParaRPr lang="en-US" altLang="en-US"/>
          </a:p>
        </p:txBody>
      </p:sp>
    </p:spTree>
    <p:extLst>
      <p:ext uri="{BB962C8B-B14F-4D97-AF65-F5344CB8AC3E}">
        <p14:creationId xmlns:p14="http://schemas.microsoft.com/office/powerpoint/2010/main" val="1642541046"/>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nl-NL" altLang="nl-NL" sz="3000" smtClean="0"/>
              <a:t>	What is a QALY worth?</a:t>
            </a:r>
          </a:p>
        </p:txBody>
      </p:sp>
      <p:sp>
        <p:nvSpPr>
          <p:cNvPr id="54275" name="Rectangle 3"/>
          <p:cNvSpPr>
            <a:spLocks noGrp="1" noChangeArrowheads="1"/>
          </p:cNvSpPr>
          <p:nvPr>
            <p:ph type="body" idx="1"/>
          </p:nvPr>
        </p:nvSpPr>
        <p:spPr>
          <a:xfrm>
            <a:off x="287338" y="1471613"/>
            <a:ext cx="8137525" cy="4792662"/>
          </a:xfrm>
        </p:spPr>
        <p:txBody>
          <a:bodyPr/>
          <a:lstStyle/>
          <a:p>
            <a:pPr lvl="1"/>
            <a:r>
              <a:rPr lang="nl-NL" altLang="nl-NL" dirty="0" smtClean="0"/>
              <a:t>NICE: </a:t>
            </a:r>
            <a:r>
              <a:rPr lang="nl-NL" altLang="nl-NL" dirty="0" smtClean="0">
                <a:cs typeface="Times New Roman" panose="02020603050405020304" pitchFamily="18" charset="0"/>
              </a:rPr>
              <a:t>£30,000-£50,000/QALY</a:t>
            </a:r>
          </a:p>
          <a:p>
            <a:pPr lvl="1"/>
            <a:r>
              <a:rPr lang="nl-NL" altLang="nl-NL" dirty="0" smtClean="0"/>
              <a:t>RVZ (2006): up </a:t>
            </a:r>
            <a:r>
              <a:rPr lang="nl-NL" altLang="nl-NL" dirty="0" err="1" smtClean="0"/>
              <a:t>to</a:t>
            </a:r>
            <a:r>
              <a:rPr lang="nl-NL" altLang="nl-NL" dirty="0" smtClean="0"/>
              <a:t> €80,000/QALY</a:t>
            </a:r>
            <a:r>
              <a:rPr lang="nl-NL" altLang="nl-NL" sz="1600" dirty="0" smtClean="0"/>
              <a:t> (</a:t>
            </a:r>
            <a:r>
              <a:rPr lang="nl-NL" altLang="nl-NL" sz="1600" dirty="0" err="1" smtClean="0"/>
              <a:t>depending</a:t>
            </a:r>
            <a:r>
              <a:rPr lang="nl-NL" altLang="nl-NL" sz="1600" dirty="0" smtClean="0"/>
              <a:t> on </a:t>
            </a:r>
            <a:r>
              <a:rPr lang="nl-NL" altLang="nl-NL" sz="1600" dirty="0" err="1" smtClean="0"/>
              <a:t>disease</a:t>
            </a:r>
            <a:r>
              <a:rPr lang="nl-NL" altLang="nl-NL" sz="1600" dirty="0" smtClean="0"/>
              <a:t> </a:t>
            </a:r>
            <a:r>
              <a:rPr lang="nl-NL" altLang="nl-NL" sz="1600" dirty="0" err="1" smtClean="0"/>
              <a:t>burden</a:t>
            </a:r>
            <a:r>
              <a:rPr lang="nl-NL" altLang="nl-NL" sz="1600" dirty="0" smtClean="0"/>
              <a:t>)</a:t>
            </a:r>
            <a:endParaRPr lang="nl-NL" altLang="nl-NL" dirty="0" smtClean="0"/>
          </a:p>
          <a:p>
            <a:pPr lvl="1"/>
            <a:r>
              <a:rPr lang="nl-NL" altLang="nl-NL" dirty="0" err="1" smtClean="0"/>
              <a:t>Emperical</a:t>
            </a:r>
            <a:r>
              <a:rPr lang="nl-NL" altLang="nl-NL" dirty="0" smtClean="0"/>
              <a:t> </a:t>
            </a:r>
            <a:r>
              <a:rPr lang="nl-NL" altLang="nl-NL" dirty="0" err="1" smtClean="0"/>
              <a:t>work</a:t>
            </a:r>
            <a:r>
              <a:rPr lang="nl-NL" altLang="nl-NL" dirty="0" smtClean="0"/>
              <a:t>:</a:t>
            </a:r>
          </a:p>
          <a:p>
            <a:pPr lvl="2"/>
            <a:r>
              <a:rPr lang="nl-NL" altLang="nl-NL" sz="1800" dirty="0" err="1" smtClean="0"/>
              <a:t>Claxton</a:t>
            </a:r>
            <a:r>
              <a:rPr lang="nl-NL" altLang="nl-NL" sz="1800" dirty="0" smtClean="0"/>
              <a:t> et al (HTA 2015): £12,936 per QALY</a:t>
            </a:r>
          </a:p>
          <a:p>
            <a:pPr lvl="2"/>
            <a:r>
              <a:rPr lang="nl-NL" altLang="nl-NL" sz="1800" dirty="0" smtClean="0"/>
              <a:t>Van Baal (symposium Feb 9th, 2017): €41,000 </a:t>
            </a:r>
            <a:r>
              <a:rPr lang="nl-NL" altLang="nl-NL" sz="1800" dirty="0"/>
              <a:t>per QALY</a:t>
            </a:r>
            <a:endParaRPr lang="nl-NL" altLang="nl-NL" sz="1800" dirty="0" smtClean="0"/>
          </a:p>
          <a:p>
            <a:pPr lvl="1"/>
            <a:r>
              <a:rPr lang="nl-NL" altLang="nl-NL" dirty="0" err="1" smtClean="0"/>
              <a:t>However</a:t>
            </a:r>
            <a:r>
              <a:rPr lang="nl-NL" altLang="nl-NL" dirty="0" smtClean="0"/>
              <a:t>, </a:t>
            </a:r>
            <a:r>
              <a:rPr lang="nl-NL" altLang="nl-NL" dirty="0" err="1" smtClean="0"/>
              <a:t>other</a:t>
            </a:r>
            <a:r>
              <a:rPr lang="nl-NL" altLang="nl-NL" dirty="0" smtClean="0"/>
              <a:t> aspects </a:t>
            </a:r>
            <a:r>
              <a:rPr lang="nl-NL" altLang="nl-NL" dirty="0" err="1" smtClean="0"/>
              <a:t>can</a:t>
            </a:r>
            <a:r>
              <a:rPr lang="nl-NL" altLang="nl-NL" dirty="0" smtClean="0"/>
              <a:t> </a:t>
            </a:r>
            <a:r>
              <a:rPr lang="nl-NL" altLang="nl-NL" dirty="0" err="1" smtClean="0"/>
              <a:t>also</a:t>
            </a:r>
            <a:r>
              <a:rPr lang="nl-NL" altLang="nl-NL" dirty="0" smtClean="0"/>
              <a:t> </a:t>
            </a:r>
            <a:r>
              <a:rPr lang="nl-NL" altLang="nl-NL" dirty="0" err="1" smtClean="0"/>
              <a:t>be</a:t>
            </a:r>
            <a:r>
              <a:rPr lang="nl-NL" altLang="nl-NL" dirty="0" smtClean="0"/>
              <a:t> taken </a:t>
            </a:r>
            <a:r>
              <a:rPr lang="nl-NL" altLang="nl-NL" dirty="0" err="1" smtClean="0"/>
              <a:t>into</a:t>
            </a:r>
            <a:r>
              <a:rPr lang="nl-NL" altLang="nl-NL" dirty="0" smtClean="0"/>
              <a:t> </a:t>
            </a:r>
            <a:r>
              <a:rPr lang="nl-NL" altLang="nl-NL" dirty="0" err="1" smtClean="0"/>
              <a:t>consideration</a:t>
            </a:r>
            <a:r>
              <a:rPr lang="nl-NL" altLang="nl-NL" dirty="0" smtClean="0"/>
              <a:t> </a:t>
            </a:r>
            <a:r>
              <a:rPr lang="nl-NL" altLang="nl-NL" dirty="0" err="1" smtClean="0"/>
              <a:t>for</a:t>
            </a:r>
            <a:r>
              <a:rPr lang="nl-NL" altLang="nl-NL" dirty="0" smtClean="0"/>
              <a:t> </a:t>
            </a:r>
            <a:r>
              <a:rPr lang="nl-NL" altLang="nl-NL" dirty="0" err="1" smtClean="0"/>
              <a:t>reimbursement</a:t>
            </a:r>
            <a:r>
              <a:rPr lang="nl-NL" altLang="nl-NL" dirty="0" smtClean="0"/>
              <a:t>: (public) opinion, </a:t>
            </a:r>
            <a:r>
              <a:rPr lang="nl-NL" altLang="nl-NL" dirty="0" err="1" smtClean="0"/>
              <a:t>ethical</a:t>
            </a:r>
            <a:r>
              <a:rPr lang="nl-NL" altLang="nl-NL" dirty="0" smtClean="0"/>
              <a:t>, </a:t>
            </a:r>
            <a:r>
              <a:rPr lang="nl-NL" altLang="nl-NL" dirty="0" err="1" smtClean="0"/>
              <a:t>legal</a:t>
            </a:r>
            <a:r>
              <a:rPr lang="nl-NL" altLang="nl-NL" dirty="0" smtClean="0"/>
              <a:t> aspects</a:t>
            </a:r>
          </a:p>
          <a:p>
            <a:pPr lvl="1"/>
            <a:r>
              <a:rPr lang="nl-NL" altLang="nl-NL" dirty="0" err="1" smtClean="0"/>
              <a:t>Dakin</a:t>
            </a:r>
            <a:r>
              <a:rPr lang="nl-NL" altLang="nl-NL" dirty="0" smtClean="0"/>
              <a:t> et al (OHE 2013) on NICE </a:t>
            </a:r>
            <a:r>
              <a:rPr lang="nl-NL" altLang="nl-NL" dirty="0" err="1" smtClean="0"/>
              <a:t>decision</a:t>
            </a:r>
            <a:r>
              <a:rPr lang="nl-NL" altLang="nl-NL" dirty="0" smtClean="0"/>
              <a:t> making</a:t>
            </a:r>
          </a:p>
          <a:p>
            <a:pPr lvl="2"/>
            <a:r>
              <a:rPr lang="en-US" altLang="nl-NL" sz="1600" dirty="0"/>
              <a:t>Cost-effectiveness alone correctly predicted 82% of </a:t>
            </a:r>
            <a:r>
              <a:rPr lang="en-US" altLang="nl-NL" sz="1600" dirty="0" smtClean="0"/>
              <a:t>decisions</a:t>
            </a:r>
          </a:p>
          <a:p>
            <a:pPr lvl="2"/>
            <a:r>
              <a:rPr lang="en-US" altLang="nl-NL" sz="1600" dirty="0" smtClean="0"/>
              <a:t>Potential </a:t>
            </a:r>
            <a:r>
              <a:rPr lang="en-US" altLang="nl-NL" sz="1600" dirty="0"/>
              <a:t>other factors: end of life criteria, </a:t>
            </a:r>
            <a:r>
              <a:rPr lang="en-US" altLang="nl-NL" sz="1600" dirty="0" smtClean="0"/>
              <a:t>uncertainty, publication date, clinical evidence, only treatment, </a:t>
            </a:r>
            <a:r>
              <a:rPr lang="en-US" altLang="nl-NL" sz="1600" dirty="0" err="1" smtClean="0"/>
              <a:t>paediatric</a:t>
            </a:r>
            <a:r>
              <a:rPr lang="en-US" altLang="nl-NL" sz="1600" dirty="0" smtClean="0"/>
              <a:t> population, patient group evidence, appraisal process</a:t>
            </a:r>
            <a:r>
              <a:rPr lang="en-US" altLang="nl-NL" sz="1600" dirty="0"/>
              <a:t>, orphan status, innovation and use of probabilistic sensitivity </a:t>
            </a:r>
            <a:r>
              <a:rPr lang="en-US" altLang="nl-NL" sz="1600" dirty="0" smtClean="0"/>
              <a:t>analysis</a:t>
            </a:r>
          </a:p>
          <a:p>
            <a:pPr lvl="2"/>
            <a:r>
              <a:rPr lang="en-US" altLang="nl-NL" sz="1600" dirty="0" smtClean="0"/>
              <a:t>At £40,000 per QALY 50</a:t>
            </a:r>
            <a:r>
              <a:rPr lang="en-US" altLang="nl-NL" sz="1600" dirty="0"/>
              <a:t>% chance of NICE rejection</a:t>
            </a:r>
            <a:endParaRPr lang="nl-NL" altLang="nl-NL" sz="1600" dirty="0"/>
          </a:p>
          <a:p>
            <a:pPr lvl="1"/>
            <a:endParaRPr lang="nl-NL" altLang="nl-NL" dirty="0" smtClean="0"/>
          </a:p>
        </p:txBody>
      </p:sp>
      <p:sp>
        <p:nvSpPr>
          <p:cNvPr id="4" name="Footer Placeholder 3"/>
          <p:cNvSpPr>
            <a:spLocks noGrp="1"/>
          </p:cNvSpPr>
          <p:nvPr>
            <p:ph type="ftr" sz="quarter" idx="10"/>
          </p:nvPr>
        </p:nvSpPr>
        <p:spPr>
          <a:xfrm>
            <a:off x="790575" y="0"/>
            <a:ext cx="6589713" cy="323850"/>
          </a:xfrm>
        </p:spPr>
        <p:txBody>
          <a:bodyPr/>
          <a:lstStyle/>
          <a:p>
            <a:r>
              <a:rPr lang="en-US" altLang="en-US" dirty="0" smtClean="0"/>
              <a:t>MEDICIS-</a:t>
            </a:r>
            <a:r>
              <a:rPr lang="en-US" altLang="en-US" dirty="0" err="1" smtClean="0"/>
              <a:t>Promed</a:t>
            </a:r>
            <a:r>
              <a:rPr lang="en-US" altLang="en-US" dirty="0" smtClean="0"/>
              <a:t> Summer School | Bram Ramaekers | June 7th 2017</a:t>
            </a:r>
          </a:p>
        </p:txBody>
      </p:sp>
    </p:spTree>
    <p:extLst>
      <p:ext uri="{BB962C8B-B14F-4D97-AF65-F5344CB8AC3E}">
        <p14:creationId xmlns:p14="http://schemas.microsoft.com/office/powerpoint/2010/main" val="1132986371"/>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4275">
                                            <p:txEl>
                                              <p:pRg st="2" end="2"/>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54275">
                                            <p:txEl>
                                              <p:pRg st="3" end="3"/>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54275">
                                            <p:txEl>
                                              <p:pRg st="4" end="4"/>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4275">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54275">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54275">
                                            <p:txEl>
                                              <p:pRg st="7" end="7"/>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54275">
                                            <p:txEl>
                                              <p:pRg st="8" end="8"/>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4275">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US" dirty="0" smtClean="0"/>
              <a:t>Proton </a:t>
            </a:r>
            <a:r>
              <a:rPr lang="en-US" dirty="0"/>
              <a:t>therapy in head and neck cancer</a:t>
            </a:r>
            <a:endParaRPr lang="en-US" altLang="nl-NL" dirty="0" smtClean="0">
              <a:ea typeface="ＭＳ Ｐゴシック" charset="-128"/>
            </a:endParaRPr>
          </a:p>
        </p:txBody>
      </p:sp>
      <p:sp>
        <p:nvSpPr>
          <p:cNvPr id="4099" name="Line 5"/>
          <p:cNvSpPr>
            <a:spLocks noChangeShapeType="1"/>
          </p:cNvSpPr>
          <p:nvPr/>
        </p:nvSpPr>
        <p:spPr bwMode="auto">
          <a:xfrm flipV="1">
            <a:off x="562551" y="5410647"/>
            <a:ext cx="5365973" cy="1500"/>
          </a:xfrm>
          <a:prstGeom prst="line">
            <a:avLst/>
          </a:prstGeom>
          <a:noFill/>
          <a:ln w="381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lIns="86402" tIns="43201" rIns="86402" bIns="43201"/>
          <a:lstStyle/>
          <a:p>
            <a:endParaRPr lang="nl-NL"/>
          </a:p>
        </p:txBody>
      </p:sp>
      <p:sp>
        <p:nvSpPr>
          <p:cNvPr id="4100" name="Line 6"/>
          <p:cNvSpPr>
            <a:spLocks noChangeShapeType="1"/>
          </p:cNvSpPr>
          <p:nvPr/>
        </p:nvSpPr>
        <p:spPr bwMode="auto">
          <a:xfrm flipV="1">
            <a:off x="702062" y="1452039"/>
            <a:ext cx="1501" cy="4051610"/>
          </a:xfrm>
          <a:prstGeom prst="line">
            <a:avLst/>
          </a:prstGeom>
          <a:noFill/>
          <a:ln w="38100">
            <a:solidFill>
              <a:schemeClr val="tx1"/>
            </a:solidFill>
            <a:round/>
            <a:headEnd type="none" w="sm" len="sm"/>
            <a:tailEnd type="stealth" w="med" len="lg"/>
          </a:ln>
          <a:extLst>
            <a:ext uri="{909E8E84-426E-40DD-AFC4-6F175D3DCCD1}">
              <a14:hiddenFill xmlns:a14="http://schemas.microsoft.com/office/drawing/2010/main">
                <a:noFill/>
              </a14:hiddenFill>
            </a:ext>
          </a:extLst>
        </p:spPr>
        <p:txBody>
          <a:bodyPr lIns="86402" tIns="43201" rIns="86402" bIns="43201"/>
          <a:lstStyle/>
          <a:p>
            <a:endParaRPr lang="nl-NL"/>
          </a:p>
        </p:txBody>
      </p:sp>
      <p:sp>
        <p:nvSpPr>
          <p:cNvPr id="4101" name="Rectangle 7"/>
          <p:cNvSpPr>
            <a:spLocks noChangeArrowheads="1"/>
          </p:cNvSpPr>
          <p:nvPr/>
        </p:nvSpPr>
        <p:spPr bwMode="auto">
          <a:xfrm>
            <a:off x="5927024" y="5124139"/>
            <a:ext cx="1708174" cy="349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002" tIns="43501" rIns="87002" bIns="43501">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r>
              <a:rPr lang="en-US" altLang="nl-NL" sz="1700">
                <a:solidFill>
                  <a:schemeClr val="tx1"/>
                </a:solidFill>
                <a:latin typeface="Arial" charset="0"/>
              </a:rPr>
              <a:t>Depth in patient</a:t>
            </a:r>
          </a:p>
        </p:txBody>
      </p:sp>
      <p:grpSp>
        <p:nvGrpSpPr>
          <p:cNvPr id="2" name="Group 9"/>
          <p:cNvGrpSpPr>
            <a:grpSpLocks/>
          </p:cNvGrpSpPr>
          <p:nvPr/>
        </p:nvGrpSpPr>
        <p:grpSpPr bwMode="auto">
          <a:xfrm>
            <a:off x="724565" y="1725047"/>
            <a:ext cx="4896432" cy="2679072"/>
            <a:chOff x="1572" y="1046"/>
            <a:chExt cx="3264" cy="1786"/>
          </a:xfrm>
        </p:grpSpPr>
        <p:sp>
          <p:nvSpPr>
            <p:cNvPr id="4118" name="Freeform 10"/>
            <p:cNvSpPr>
              <a:spLocks/>
            </p:cNvSpPr>
            <p:nvPr/>
          </p:nvSpPr>
          <p:spPr bwMode="auto">
            <a:xfrm>
              <a:off x="1572" y="1046"/>
              <a:ext cx="3264" cy="1786"/>
            </a:xfrm>
            <a:custGeom>
              <a:avLst/>
              <a:gdLst>
                <a:gd name="T0" fmla="*/ 0 w 3408"/>
                <a:gd name="T1" fmla="*/ 837 h 1865"/>
                <a:gd name="T2" fmla="*/ 30 w 3408"/>
                <a:gd name="T3" fmla="*/ 530 h 1865"/>
                <a:gd name="T4" fmla="*/ 52 w 3408"/>
                <a:gd name="T5" fmla="*/ 353 h 1865"/>
                <a:gd name="T6" fmla="*/ 88 w 3408"/>
                <a:gd name="T7" fmla="*/ 170 h 1865"/>
                <a:gd name="T8" fmla="*/ 118 w 3408"/>
                <a:gd name="T9" fmla="*/ 75 h 1865"/>
                <a:gd name="T10" fmla="*/ 147 w 3408"/>
                <a:gd name="T11" fmla="*/ 23 h 1865"/>
                <a:gd name="T12" fmla="*/ 191 w 3408"/>
                <a:gd name="T13" fmla="*/ 1 h 1865"/>
                <a:gd name="T14" fmla="*/ 242 w 3408"/>
                <a:gd name="T15" fmla="*/ 31 h 1865"/>
                <a:gd name="T16" fmla="*/ 308 w 3408"/>
                <a:gd name="T17" fmla="*/ 89 h 1865"/>
                <a:gd name="T18" fmla="*/ 381 w 3408"/>
                <a:gd name="T19" fmla="*/ 170 h 1865"/>
                <a:gd name="T20" fmla="*/ 573 w 3408"/>
                <a:gd name="T21" fmla="*/ 353 h 1865"/>
                <a:gd name="T22" fmla="*/ 690 w 3408"/>
                <a:gd name="T23" fmla="*/ 470 h 1865"/>
                <a:gd name="T24" fmla="*/ 880 w 3408"/>
                <a:gd name="T25" fmla="*/ 639 h 1865"/>
                <a:gd name="T26" fmla="*/ 1108 w 3408"/>
                <a:gd name="T27" fmla="*/ 801 h 1865"/>
                <a:gd name="T28" fmla="*/ 1292 w 3408"/>
                <a:gd name="T29" fmla="*/ 933 h 1865"/>
                <a:gd name="T30" fmla="*/ 1519 w 3408"/>
                <a:gd name="T31" fmla="*/ 1072 h 1865"/>
                <a:gd name="T32" fmla="*/ 1717 w 3408"/>
                <a:gd name="T33" fmla="*/ 1182 h 1865"/>
                <a:gd name="T34" fmla="*/ 1938 w 3408"/>
                <a:gd name="T35" fmla="*/ 1292 h 1865"/>
                <a:gd name="T36" fmla="*/ 2268 w 3408"/>
                <a:gd name="T37" fmla="*/ 1446 h 1865"/>
                <a:gd name="T38" fmla="*/ 2539 w 3408"/>
                <a:gd name="T39" fmla="*/ 1542 h 1865"/>
                <a:gd name="T40" fmla="*/ 2781 w 3408"/>
                <a:gd name="T41" fmla="*/ 1622 h 1865"/>
                <a:gd name="T42" fmla="*/ 2986 w 3408"/>
                <a:gd name="T43" fmla="*/ 1681 h 1865"/>
                <a:gd name="T44" fmla="*/ 3126 w 3408"/>
                <a:gd name="T45" fmla="*/ 1710 h 186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3408"/>
                <a:gd name="T70" fmla="*/ 0 h 1865"/>
                <a:gd name="T71" fmla="*/ 3408 w 3408"/>
                <a:gd name="T72" fmla="*/ 1865 h 186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3408" h="1865">
                  <a:moveTo>
                    <a:pt x="0" y="913"/>
                  </a:moveTo>
                  <a:cubicBezTo>
                    <a:pt x="11" y="789"/>
                    <a:pt x="23" y="665"/>
                    <a:pt x="32" y="577"/>
                  </a:cubicBezTo>
                  <a:cubicBezTo>
                    <a:pt x="41" y="489"/>
                    <a:pt x="45" y="450"/>
                    <a:pt x="56" y="385"/>
                  </a:cubicBezTo>
                  <a:cubicBezTo>
                    <a:pt x="67" y="320"/>
                    <a:pt x="84" y="236"/>
                    <a:pt x="96" y="185"/>
                  </a:cubicBezTo>
                  <a:cubicBezTo>
                    <a:pt x="108" y="134"/>
                    <a:pt x="117" y="108"/>
                    <a:pt x="128" y="81"/>
                  </a:cubicBezTo>
                  <a:cubicBezTo>
                    <a:pt x="139" y="54"/>
                    <a:pt x="147" y="38"/>
                    <a:pt x="160" y="25"/>
                  </a:cubicBezTo>
                  <a:cubicBezTo>
                    <a:pt x="173" y="12"/>
                    <a:pt x="191" y="0"/>
                    <a:pt x="208" y="1"/>
                  </a:cubicBezTo>
                  <a:cubicBezTo>
                    <a:pt x="225" y="2"/>
                    <a:pt x="243" y="17"/>
                    <a:pt x="264" y="33"/>
                  </a:cubicBezTo>
                  <a:cubicBezTo>
                    <a:pt x="285" y="49"/>
                    <a:pt x="311" y="72"/>
                    <a:pt x="336" y="97"/>
                  </a:cubicBezTo>
                  <a:cubicBezTo>
                    <a:pt x="361" y="122"/>
                    <a:pt x="368" y="137"/>
                    <a:pt x="416" y="185"/>
                  </a:cubicBezTo>
                  <a:cubicBezTo>
                    <a:pt x="464" y="233"/>
                    <a:pt x="568" y="330"/>
                    <a:pt x="624" y="385"/>
                  </a:cubicBezTo>
                  <a:cubicBezTo>
                    <a:pt x="680" y="440"/>
                    <a:pt x="696" y="461"/>
                    <a:pt x="752" y="513"/>
                  </a:cubicBezTo>
                  <a:cubicBezTo>
                    <a:pt x="808" y="565"/>
                    <a:pt x="884" y="637"/>
                    <a:pt x="960" y="697"/>
                  </a:cubicBezTo>
                  <a:cubicBezTo>
                    <a:pt x="1036" y="757"/>
                    <a:pt x="1133" y="820"/>
                    <a:pt x="1208" y="873"/>
                  </a:cubicBezTo>
                  <a:cubicBezTo>
                    <a:pt x="1283" y="926"/>
                    <a:pt x="1333" y="968"/>
                    <a:pt x="1408" y="1017"/>
                  </a:cubicBezTo>
                  <a:cubicBezTo>
                    <a:pt x="1483" y="1066"/>
                    <a:pt x="1579" y="1124"/>
                    <a:pt x="1656" y="1169"/>
                  </a:cubicBezTo>
                  <a:cubicBezTo>
                    <a:pt x="1733" y="1214"/>
                    <a:pt x="1796" y="1249"/>
                    <a:pt x="1872" y="1289"/>
                  </a:cubicBezTo>
                  <a:cubicBezTo>
                    <a:pt x="1948" y="1329"/>
                    <a:pt x="2012" y="1361"/>
                    <a:pt x="2112" y="1409"/>
                  </a:cubicBezTo>
                  <a:cubicBezTo>
                    <a:pt x="2212" y="1457"/>
                    <a:pt x="2363" y="1532"/>
                    <a:pt x="2472" y="1577"/>
                  </a:cubicBezTo>
                  <a:cubicBezTo>
                    <a:pt x="2581" y="1622"/>
                    <a:pt x="2675" y="1649"/>
                    <a:pt x="2768" y="1681"/>
                  </a:cubicBezTo>
                  <a:cubicBezTo>
                    <a:pt x="2861" y="1713"/>
                    <a:pt x="2951" y="1744"/>
                    <a:pt x="3032" y="1769"/>
                  </a:cubicBezTo>
                  <a:cubicBezTo>
                    <a:pt x="3113" y="1794"/>
                    <a:pt x="3193" y="1817"/>
                    <a:pt x="3256" y="1833"/>
                  </a:cubicBezTo>
                  <a:cubicBezTo>
                    <a:pt x="3319" y="1849"/>
                    <a:pt x="3379" y="1858"/>
                    <a:pt x="3408" y="1865"/>
                  </a:cubicBezTo>
                </a:path>
              </a:pathLst>
            </a:custGeom>
            <a:noFill/>
            <a:ln w="38100">
              <a:solidFill>
                <a:srgbClr val="00FFFF"/>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4119" name="Text Box 11"/>
            <p:cNvSpPr txBox="1">
              <a:spLocks noChangeArrowheads="1"/>
            </p:cNvSpPr>
            <p:nvPr/>
          </p:nvSpPr>
          <p:spPr bwMode="auto">
            <a:xfrm>
              <a:off x="2256" y="1248"/>
              <a:ext cx="703"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r>
                <a:rPr lang="de-DE" altLang="nl-NL" sz="1900">
                  <a:solidFill>
                    <a:schemeClr val="tx1"/>
                  </a:solidFill>
                  <a:latin typeface="Arial" charset="0"/>
                </a:rPr>
                <a:t>photons</a:t>
              </a:r>
              <a:endParaRPr lang="en-US" altLang="nl-NL" sz="1700">
                <a:solidFill>
                  <a:schemeClr val="tx1"/>
                </a:solidFill>
                <a:latin typeface="Arial" charset="0"/>
              </a:endParaRPr>
            </a:p>
          </p:txBody>
        </p:sp>
      </p:grpSp>
      <p:grpSp>
        <p:nvGrpSpPr>
          <p:cNvPr id="4103" name="Group 26"/>
          <p:cNvGrpSpPr>
            <a:grpSpLocks/>
          </p:cNvGrpSpPr>
          <p:nvPr/>
        </p:nvGrpSpPr>
        <p:grpSpPr bwMode="auto">
          <a:xfrm>
            <a:off x="2470719" y="1668045"/>
            <a:ext cx="2113686" cy="3733601"/>
            <a:chOff x="1828" y="1334"/>
            <a:chExt cx="1409" cy="2489"/>
          </a:xfrm>
        </p:grpSpPr>
        <p:grpSp>
          <p:nvGrpSpPr>
            <p:cNvPr id="4114" name="Group 13"/>
            <p:cNvGrpSpPr>
              <a:grpSpLocks/>
            </p:cNvGrpSpPr>
            <p:nvPr/>
          </p:nvGrpSpPr>
          <p:grpSpPr bwMode="auto">
            <a:xfrm>
              <a:off x="1828" y="1334"/>
              <a:ext cx="1409" cy="2489"/>
              <a:chOff x="2736" y="1488"/>
              <a:chExt cx="1153" cy="2037"/>
            </a:xfrm>
          </p:grpSpPr>
          <p:sp>
            <p:nvSpPr>
              <p:cNvPr id="4116" name="Freeform 14"/>
              <p:cNvSpPr>
                <a:spLocks/>
              </p:cNvSpPr>
              <p:nvPr/>
            </p:nvSpPr>
            <p:spPr bwMode="auto">
              <a:xfrm>
                <a:off x="3312" y="1488"/>
                <a:ext cx="577" cy="2037"/>
              </a:xfrm>
              <a:custGeom>
                <a:avLst/>
                <a:gdLst>
                  <a:gd name="T0" fmla="*/ 0 w 577"/>
                  <a:gd name="T1" fmla="*/ 0 h 2037"/>
                  <a:gd name="T2" fmla="*/ 21 w 577"/>
                  <a:gd name="T3" fmla="*/ 34 h 2037"/>
                  <a:gd name="T4" fmla="*/ 34 w 577"/>
                  <a:gd name="T5" fmla="*/ 206 h 2037"/>
                  <a:gd name="T6" fmla="*/ 47 w 577"/>
                  <a:gd name="T7" fmla="*/ 593 h 2037"/>
                  <a:gd name="T8" fmla="*/ 51 w 577"/>
                  <a:gd name="T9" fmla="*/ 1014 h 2037"/>
                  <a:gd name="T10" fmla="*/ 63 w 577"/>
                  <a:gd name="T11" fmla="*/ 1495 h 2037"/>
                  <a:gd name="T12" fmla="*/ 76 w 577"/>
                  <a:gd name="T13" fmla="*/ 1676 h 2037"/>
                  <a:gd name="T14" fmla="*/ 101 w 577"/>
                  <a:gd name="T15" fmla="*/ 1856 h 2037"/>
                  <a:gd name="T16" fmla="*/ 127 w 577"/>
                  <a:gd name="T17" fmla="*/ 1959 h 2037"/>
                  <a:gd name="T18" fmla="*/ 169 w 577"/>
                  <a:gd name="T19" fmla="*/ 2011 h 2037"/>
                  <a:gd name="T20" fmla="*/ 202 w 577"/>
                  <a:gd name="T21" fmla="*/ 2028 h 2037"/>
                  <a:gd name="T22" fmla="*/ 244 w 577"/>
                  <a:gd name="T23" fmla="*/ 2037 h 2037"/>
                  <a:gd name="T24" fmla="*/ 387 w 577"/>
                  <a:gd name="T25" fmla="*/ 2037 h 2037"/>
                  <a:gd name="T26" fmla="*/ 421 w 577"/>
                  <a:gd name="T27" fmla="*/ 2037 h 2037"/>
                  <a:gd name="T28" fmla="*/ 577 w 577"/>
                  <a:gd name="T29" fmla="*/ 2037 h 20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37"/>
                  <a:gd name="T47" fmla="*/ 577 w 577"/>
                  <a:gd name="T48" fmla="*/ 2037 h 20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37">
                    <a:moveTo>
                      <a:pt x="0" y="0"/>
                    </a:moveTo>
                    <a:lnTo>
                      <a:pt x="21" y="34"/>
                    </a:lnTo>
                    <a:lnTo>
                      <a:pt x="34" y="206"/>
                    </a:lnTo>
                    <a:lnTo>
                      <a:pt x="47" y="593"/>
                    </a:lnTo>
                    <a:lnTo>
                      <a:pt x="51" y="1014"/>
                    </a:lnTo>
                    <a:lnTo>
                      <a:pt x="63" y="1495"/>
                    </a:lnTo>
                    <a:lnTo>
                      <a:pt x="76" y="1676"/>
                    </a:lnTo>
                    <a:lnTo>
                      <a:pt x="101" y="1856"/>
                    </a:lnTo>
                    <a:lnTo>
                      <a:pt x="127" y="1959"/>
                    </a:lnTo>
                    <a:lnTo>
                      <a:pt x="169" y="2011"/>
                    </a:lnTo>
                    <a:lnTo>
                      <a:pt x="202" y="2028"/>
                    </a:lnTo>
                    <a:lnTo>
                      <a:pt x="244" y="2037"/>
                    </a:lnTo>
                    <a:lnTo>
                      <a:pt x="387" y="2037"/>
                    </a:lnTo>
                    <a:lnTo>
                      <a:pt x="421" y="2037"/>
                    </a:lnTo>
                    <a:lnTo>
                      <a:pt x="577" y="2037"/>
                    </a:lnTo>
                  </a:path>
                </a:pathLst>
              </a:custGeom>
              <a:noFill/>
              <a:ln w="25400" cap="rnd">
                <a:solidFill>
                  <a:schemeClr val="accent2"/>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4117" name="Freeform 15"/>
              <p:cNvSpPr>
                <a:spLocks/>
              </p:cNvSpPr>
              <p:nvPr/>
            </p:nvSpPr>
            <p:spPr bwMode="auto">
              <a:xfrm flipH="1">
                <a:off x="2736" y="1488"/>
                <a:ext cx="577" cy="2037"/>
              </a:xfrm>
              <a:custGeom>
                <a:avLst/>
                <a:gdLst>
                  <a:gd name="T0" fmla="*/ 0 w 577"/>
                  <a:gd name="T1" fmla="*/ 0 h 2037"/>
                  <a:gd name="T2" fmla="*/ 21 w 577"/>
                  <a:gd name="T3" fmla="*/ 34 h 2037"/>
                  <a:gd name="T4" fmla="*/ 34 w 577"/>
                  <a:gd name="T5" fmla="*/ 206 h 2037"/>
                  <a:gd name="T6" fmla="*/ 47 w 577"/>
                  <a:gd name="T7" fmla="*/ 593 h 2037"/>
                  <a:gd name="T8" fmla="*/ 51 w 577"/>
                  <a:gd name="T9" fmla="*/ 1014 h 2037"/>
                  <a:gd name="T10" fmla="*/ 63 w 577"/>
                  <a:gd name="T11" fmla="*/ 1495 h 2037"/>
                  <a:gd name="T12" fmla="*/ 76 w 577"/>
                  <a:gd name="T13" fmla="*/ 1676 h 2037"/>
                  <a:gd name="T14" fmla="*/ 101 w 577"/>
                  <a:gd name="T15" fmla="*/ 1856 h 2037"/>
                  <a:gd name="T16" fmla="*/ 127 w 577"/>
                  <a:gd name="T17" fmla="*/ 1959 h 2037"/>
                  <a:gd name="T18" fmla="*/ 169 w 577"/>
                  <a:gd name="T19" fmla="*/ 2011 h 2037"/>
                  <a:gd name="T20" fmla="*/ 202 w 577"/>
                  <a:gd name="T21" fmla="*/ 2028 h 2037"/>
                  <a:gd name="T22" fmla="*/ 244 w 577"/>
                  <a:gd name="T23" fmla="*/ 2037 h 2037"/>
                  <a:gd name="T24" fmla="*/ 387 w 577"/>
                  <a:gd name="T25" fmla="*/ 2037 h 2037"/>
                  <a:gd name="T26" fmla="*/ 421 w 577"/>
                  <a:gd name="T27" fmla="*/ 2037 h 2037"/>
                  <a:gd name="T28" fmla="*/ 577 w 577"/>
                  <a:gd name="T29" fmla="*/ 2037 h 2037"/>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577"/>
                  <a:gd name="T46" fmla="*/ 0 h 2037"/>
                  <a:gd name="T47" fmla="*/ 577 w 577"/>
                  <a:gd name="T48" fmla="*/ 2037 h 2037"/>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577" h="2037">
                    <a:moveTo>
                      <a:pt x="0" y="0"/>
                    </a:moveTo>
                    <a:lnTo>
                      <a:pt x="21" y="34"/>
                    </a:lnTo>
                    <a:lnTo>
                      <a:pt x="34" y="206"/>
                    </a:lnTo>
                    <a:lnTo>
                      <a:pt x="47" y="593"/>
                    </a:lnTo>
                    <a:lnTo>
                      <a:pt x="51" y="1014"/>
                    </a:lnTo>
                    <a:lnTo>
                      <a:pt x="63" y="1495"/>
                    </a:lnTo>
                    <a:lnTo>
                      <a:pt x="76" y="1676"/>
                    </a:lnTo>
                    <a:lnTo>
                      <a:pt x="101" y="1856"/>
                    </a:lnTo>
                    <a:lnTo>
                      <a:pt x="127" y="1959"/>
                    </a:lnTo>
                    <a:lnTo>
                      <a:pt x="169" y="2011"/>
                    </a:lnTo>
                    <a:lnTo>
                      <a:pt x="202" y="2028"/>
                    </a:lnTo>
                    <a:lnTo>
                      <a:pt x="244" y="2037"/>
                    </a:lnTo>
                    <a:lnTo>
                      <a:pt x="387" y="2037"/>
                    </a:lnTo>
                    <a:lnTo>
                      <a:pt x="421" y="2037"/>
                    </a:lnTo>
                    <a:lnTo>
                      <a:pt x="577" y="2037"/>
                    </a:lnTo>
                  </a:path>
                </a:pathLst>
              </a:custGeom>
              <a:noFill/>
              <a:ln w="25400" cap="rnd">
                <a:solidFill>
                  <a:schemeClr val="accent2"/>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nl-NL"/>
              </a:p>
            </p:txBody>
          </p:sp>
        </p:grpSp>
        <p:sp>
          <p:nvSpPr>
            <p:cNvPr id="4115" name="Text Box 16"/>
            <p:cNvSpPr txBox="1">
              <a:spLocks noChangeArrowheads="1"/>
            </p:cNvSpPr>
            <p:nvPr/>
          </p:nvSpPr>
          <p:spPr bwMode="auto">
            <a:xfrm>
              <a:off x="1972" y="3302"/>
              <a:ext cx="468"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r>
                <a:rPr lang="de-DE" altLang="nl-NL" sz="1900">
                  <a:solidFill>
                    <a:schemeClr val="tx1"/>
                  </a:solidFill>
                  <a:latin typeface="Arial" charset="0"/>
                </a:rPr>
                <a:t>ideal</a:t>
              </a:r>
              <a:endParaRPr lang="en-US" altLang="nl-NL" sz="1700">
                <a:solidFill>
                  <a:schemeClr val="tx1"/>
                </a:solidFill>
                <a:latin typeface="Arial" charset="0"/>
              </a:endParaRPr>
            </a:p>
          </p:txBody>
        </p:sp>
      </p:grpSp>
      <p:sp>
        <p:nvSpPr>
          <p:cNvPr id="4104" name="Oval 17"/>
          <p:cNvSpPr>
            <a:spLocks noChangeArrowheads="1"/>
          </p:cNvSpPr>
          <p:nvPr/>
        </p:nvSpPr>
        <p:spPr bwMode="auto">
          <a:xfrm>
            <a:off x="3324294" y="5410646"/>
            <a:ext cx="432038" cy="360010"/>
          </a:xfrm>
          <a:prstGeom prst="ellipse">
            <a:avLst/>
          </a:prstGeom>
          <a:solidFill>
            <a:srgbClr val="FF00FF"/>
          </a:solidFill>
          <a:ln w="9525">
            <a:solidFill>
              <a:schemeClr val="tx1"/>
            </a:solidFill>
            <a:round/>
            <a:headEnd/>
            <a:tailEnd/>
          </a:ln>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r"/>
            <a:endParaRPr lang="nl-NL" altLang="nl-NL" sz="1700">
              <a:solidFill>
                <a:schemeClr val="tx1"/>
              </a:solidFill>
              <a:latin typeface="Arial" charset="0"/>
            </a:endParaRPr>
          </a:p>
        </p:txBody>
      </p:sp>
      <p:sp>
        <p:nvSpPr>
          <p:cNvPr id="4105" name="Text Box 18"/>
          <p:cNvSpPr txBox="1">
            <a:spLocks noChangeArrowheads="1"/>
          </p:cNvSpPr>
          <p:nvPr/>
        </p:nvSpPr>
        <p:spPr bwMode="auto">
          <a:xfrm>
            <a:off x="3801335" y="5478148"/>
            <a:ext cx="1728153" cy="4905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02" tIns="43201" rIns="86402" bIns="43201">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r>
              <a:rPr lang="en-GB" altLang="nl-NL" sz="2600">
                <a:solidFill>
                  <a:srgbClr val="D60093"/>
                </a:solidFill>
                <a:latin typeface="Arial Narrow" pitchFamily="34" charset="0"/>
              </a:rPr>
              <a:t>Tumour</a:t>
            </a:r>
            <a:endParaRPr lang="en-US" altLang="nl-NL" sz="1700">
              <a:solidFill>
                <a:srgbClr val="D60093"/>
              </a:solidFill>
              <a:latin typeface="Arial" charset="0"/>
            </a:endParaRPr>
          </a:p>
        </p:txBody>
      </p:sp>
      <p:grpSp>
        <p:nvGrpSpPr>
          <p:cNvPr id="5" name="Group 19"/>
          <p:cNvGrpSpPr>
            <a:grpSpLocks/>
          </p:cNvGrpSpPr>
          <p:nvPr/>
        </p:nvGrpSpPr>
        <p:grpSpPr bwMode="auto">
          <a:xfrm>
            <a:off x="714063" y="1477541"/>
            <a:ext cx="4759921" cy="3939106"/>
            <a:chOff x="1068" y="1026"/>
            <a:chExt cx="3173" cy="2626"/>
          </a:xfrm>
        </p:grpSpPr>
        <p:grpSp>
          <p:nvGrpSpPr>
            <p:cNvPr id="4109" name="Group 20"/>
            <p:cNvGrpSpPr>
              <a:grpSpLocks/>
            </p:cNvGrpSpPr>
            <p:nvPr/>
          </p:nvGrpSpPr>
          <p:grpSpPr bwMode="auto">
            <a:xfrm>
              <a:off x="1068" y="1162"/>
              <a:ext cx="2576" cy="2490"/>
              <a:chOff x="1584" y="1008"/>
              <a:chExt cx="2576" cy="2490"/>
            </a:xfrm>
          </p:grpSpPr>
          <p:sp>
            <p:nvSpPr>
              <p:cNvPr id="4112" name="Freeform 21"/>
              <p:cNvSpPr>
                <a:spLocks/>
              </p:cNvSpPr>
              <p:nvPr/>
            </p:nvSpPr>
            <p:spPr bwMode="auto">
              <a:xfrm>
                <a:off x="1584" y="1008"/>
                <a:ext cx="2576" cy="2490"/>
              </a:xfrm>
              <a:custGeom>
                <a:avLst/>
                <a:gdLst>
                  <a:gd name="T0" fmla="*/ 0 w 2108"/>
                  <a:gd name="T1" fmla="*/ 2116 h 2038"/>
                  <a:gd name="T2" fmla="*/ 363 w 2108"/>
                  <a:gd name="T3" fmla="*/ 2116 h 2038"/>
                  <a:gd name="T4" fmla="*/ 809 w 2108"/>
                  <a:gd name="T5" fmla="*/ 2078 h 2038"/>
                  <a:gd name="T6" fmla="*/ 1149 w 2108"/>
                  <a:gd name="T7" fmla="*/ 2027 h 2038"/>
                  <a:gd name="T8" fmla="*/ 1455 w 2108"/>
                  <a:gd name="T9" fmla="*/ 1963 h 2038"/>
                  <a:gd name="T10" fmla="*/ 1652 w 2108"/>
                  <a:gd name="T11" fmla="*/ 1885 h 2038"/>
                  <a:gd name="T12" fmla="*/ 1769 w 2108"/>
                  <a:gd name="T13" fmla="*/ 1822 h 2038"/>
                  <a:gd name="T14" fmla="*/ 1883 w 2108"/>
                  <a:gd name="T15" fmla="*/ 1731 h 2038"/>
                  <a:gd name="T16" fmla="*/ 1965 w 2108"/>
                  <a:gd name="T17" fmla="*/ 1629 h 2038"/>
                  <a:gd name="T18" fmla="*/ 2065 w 2108"/>
                  <a:gd name="T19" fmla="*/ 1461 h 2038"/>
                  <a:gd name="T20" fmla="*/ 2134 w 2108"/>
                  <a:gd name="T21" fmla="*/ 1244 h 2038"/>
                  <a:gd name="T22" fmla="*/ 2191 w 2108"/>
                  <a:gd name="T23" fmla="*/ 936 h 2038"/>
                  <a:gd name="T24" fmla="*/ 2216 w 2108"/>
                  <a:gd name="T25" fmla="*/ 551 h 2038"/>
                  <a:gd name="T26" fmla="*/ 2241 w 2108"/>
                  <a:gd name="T27" fmla="*/ 243 h 2038"/>
                  <a:gd name="T28" fmla="*/ 2253 w 2108"/>
                  <a:gd name="T29" fmla="*/ 76 h 2038"/>
                  <a:gd name="T30" fmla="*/ 2285 w 2108"/>
                  <a:gd name="T31" fmla="*/ 0 h 2038"/>
                  <a:gd name="T32" fmla="*/ 2316 w 2108"/>
                  <a:gd name="T33" fmla="*/ 51 h 2038"/>
                  <a:gd name="T34" fmla="*/ 2335 w 2108"/>
                  <a:gd name="T35" fmla="*/ 308 h 2038"/>
                  <a:gd name="T36" fmla="*/ 2355 w 2108"/>
                  <a:gd name="T37" fmla="*/ 886 h 2038"/>
                  <a:gd name="T38" fmla="*/ 2361 w 2108"/>
                  <a:gd name="T39" fmla="*/ 1514 h 2038"/>
                  <a:gd name="T40" fmla="*/ 2379 w 2108"/>
                  <a:gd name="T41" fmla="*/ 2232 h 2038"/>
                  <a:gd name="T42" fmla="*/ 2399 w 2108"/>
                  <a:gd name="T43" fmla="*/ 2502 h 2038"/>
                  <a:gd name="T44" fmla="*/ 2435 w 2108"/>
                  <a:gd name="T45" fmla="*/ 2771 h 2038"/>
                  <a:gd name="T46" fmla="*/ 2475 w 2108"/>
                  <a:gd name="T47" fmla="*/ 2924 h 2038"/>
                  <a:gd name="T48" fmla="*/ 2537 w 2108"/>
                  <a:gd name="T49" fmla="*/ 3002 h 2038"/>
                  <a:gd name="T50" fmla="*/ 2587 w 2108"/>
                  <a:gd name="T51" fmla="*/ 3028 h 2038"/>
                  <a:gd name="T52" fmla="*/ 2649 w 2108"/>
                  <a:gd name="T53" fmla="*/ 3041 h 2038"/>
                  <a:gd name="T54" fmla="*/ 2863 w 2108"/>
                  <a:gd name="T55" fmla="*/ 3041 h 2038"/>
                  <a:gd name="T56" fmla="*/ 2913 w 2108"/>
                  <a:gd name="T57" fmla="*/ 3041 h 2038"/>
                  <a:gd name="T58" fmla="*/ 3147 w 2108"/>
                  <a:gd name="T59" fmla="*/ 3041 h 2038"/>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2108"/>
                  <a:gd name="T91" fmla="*/ 0 h 2038"/>
                  <a:gd name="T92" fmla="*/ 2108 w 2108"/>
                  <a:gd name="T93" fmla="*/ 2038 h 2038"/>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2108" h="2038">
                    <a:moveTo>
                      <a:pt x="0" y="1418"/>
                    </a:moveTo>
                    <a:lnTo>
                      <a:pt x="243" y="1418"/>
                    </a:lnTo>
                    <a:lnTo>
                      <a:pt x="542" y="1392"/>
                    </a:lnTo>
                    <a:lnTo>
                      <a:pt x="769" y="1358"/>
                    </a:lnTo>
                    <a:lnTo>
                      <a:pt x="975" y="1315"/>
                    </a:lnTo>
                    <a:lnTo>
                      <a:pt x="1106" y="1263"/>
                    </a:lnTo>
                    <a:lnTo>
                      <a:pt x="1185" y="1220"/>
                    </a:lnTo>
                    <a:lnTo>
                      <a:pt x="1261" y="1160"/>
                    </a:lnTo>
                    <a:lnTo>
                      <a:pt x="1316" y="1091"/>
                    </a:lnTo>
                    <a:lnTo>
                      <a:pt x="1383" y="979"/>
                    </a:lnTo>
                    <a:lnTo>
                      <a:pt x="1429" y="833"/>
                    </a:lnTo>
                    <a:lnTo>
                      <a:pt x="1467" y="627"/>
                    </a:lnTo>
                    <a:lnTo>
                      <a:pt x="1484" y="369"/>
                    </a:lnTo>
                    <a:lnTo>
                      <a:pt x="1501" y="163"/>
                    </a:lnTo>
                    <a:lnTo>
                      <a:pt x="1509" y="51"/>
                    </a:lnTo>
                    <a:lnTo>
                      <a:pt x="1530" y="0"/>
                    </a:lnTo>
                    <a:lnTo>
                      <a:pt x="1551" y="34"/>
                    </a:lnTo>
                    <a:lnTo>
                      <a:pt x="1564" y="206"/>
                    </a:lnTo>
                    <a:lnTo>
                      <a:pt x="1577" y="593"/>
                    </a:lnTo>
                    <a:lnTo>
                      <a:pt x="1581" y="1014"/>
                    </a:lnTo>
                    <a:lnTo>
                      <a:pt x="1593" y="1495"/>
                    </a:lnTo>
                    <a:lnTo>
                      <a:pt x="1606" y="1676"/>
                    </a:lnTo>
                    <a:lnTo>
                      <a:pt x="1631" y="1856"/>
                    </a:lnTo>
                    <a:lnTo>
                      <a:pt x="1657" y="1959"/>
                    </a:lnTo>
                    <a:lnTo>
                      <a:pt x="1699" y="2011"/>
                    </a:lnTo>
                    <a:lnTo>
                      <a:pt x="1732" y="2028"/>
                    </a:lnTo>
                    <a:lnTo>
                      <a:pt x="1774" y="2037"/>
                    </a:lnTo>
                    <a:lnTo>
                      <a:pt x="1917" y="2037"/>
                    </a:lnTo>
                    <a:lnTo>
                      <a:pt x="1951" y="2037"/>
                    </a:lnTo>
                    <a:lnTo>
                      <a:pt x="2107" y="2037"/>
                    </a:lnTo>
                  </a:path>
                </a:pathLst>
              </a:custGeom>
              <a:noFill/>
              <a:ln w="25400" cap="rnd">
                <a:solidFill>
                  <a:srgbClr val="FF9933"/>
                </a:solidFill>
                <a:round/>
                <a:headEnd type="none" w="sm" len="sm"/>
                <a:tailEnd type="none" w="sm" len="sm"/>
              </a:ln>
              <a:extLst>
                <a:ext uri="{909E8E84-426E-40DD-AFC4-6F175D3DCCD1}">
                  <a14:hiddenFill xmlns:a14="http://schemas.microsoft.com/office/drawing/2010/main">
                    <a:solidFill>
                      <a:srgbClr val="FFFFFF"/>
                    </a:solidFill>
                  </a14:hiddenFill>
                </a:ext>
              </a:extLst>
            </p:spPr>
            <p:txBody>
              <a:bodyPr/>
              <a:lstStyle/>
              <a:p>
                <a:endParaRPr lang="nl-NL"/>
              </a:p>
            </p:txBody>
          </p:sp>
          <p:sp>
            <p:nvSpPr>
              <p:cNvPr id="4113" name="Text Box 22"/>
              <p:cNvSpPr txBox="1">
                <a:spLocks noChangeArrowheads="1"/>
              </p:cNvSpPr>
              <p:nvPr/>
            </p:nvSpPr>
            <p:spPr bwMode="auto">
              <a:xfrm>
                <a:off x="1968" y="2352"/>
                <a:ext cx="667" cy="2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txBody>
              <a:bodyPr wrap="none">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r>
                  <a:rPr lang="de-DE" altLang="nl-NL" sz="1900">
                    <a:solidFill>
                      <a:schemeClr val="tx1"/>
                    </a:solidFill>
                    <a:latin typeface="Arial" charset="0"/>
                  </a:rPr>
                  <a:t>protons</a:t>
                </a:r>
                <a:endParaRPr lang="en-US" altLang="nl-NL" sz="1700">
                  <a:solidFill>
                    <a:schemeClr val="tx1"/>
                  </a:solidFill>
                  <a:latin typeface="Arial" charset="0"/>
                </a:endParaRPr>
              </a:p>
            </p:txBody>
          </p:sp>
        </p:grpSp>
        <p:sp>
          <p:nvSpPr>
            <p:cNvPr id="4110" name="Text Box 23"/>
            <p:cNvSpPr txBox="1">
              <a:spLocks noChangeArrowheads="1"/>
            </p:cNvSpPr>
            <p:nvPr/>
          </p:nvSpPr>
          <p:spPr bwMode="auto">
            <a:xfrm>
              <a:off x="3152" y="1026"/>
              <a:ext cx="1089" cy="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ctr"/>
              <a:endParaRPr lang="nl-NL" altLang="nl-NL" sz="1700">
                <a:solidFill>
                  <a:schemeClr val="tx1"/>
                </a:solidFill>
                <a:latin typeface="Arial" charset="0"/>
              </a:endParaRPr>
            </a:p>
          </p:txBody>
        </p:sp>
        <p:sp>
          <p:nvSpPr>
            <p:cNvPr id="4111" name="Line 24"/>
            <p:cNvSpPr>
              <a:spLocks noChangeShapeType="1"/>
            </p:cNvSpPr>
            <p:nvPr/>
          </p:nvSpPr>
          <p:spPr bwMode="auto">
            <a:xfrm flipH="1">
              <a:off x="3061" y="1253"/>
              <a:ext cx="273" cy="91"/>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28575">
                  <a:solidFill>
                    <a:srgbClr val="000000"/>
                  </a:solidFill>
                  <a:round/>
                  <a:headEnd/>
                  <a:tailEnd type="triangle" w="med" len="med"/>
                </a14:hiddenLine>
              </a:ext>
            </a:extLst>
          </p:spPr>
          <p:txBody>
            <a:bodyPr wrap="none" anchor="ctr"/>
            <a:lstStyle/>
            <a:p>
              <a:endParaRPr lang="nl-NL"/>
            </a:p>
          </p:txBody>
        </p:sp>
      </p:grpSp>
      <p:sp>
        <p:nvSpPr>
          <p:cNvPr id="4107" name="Rectangle 8"/>
          <p:cNvSpPr>
            <a:spLocks noChangeArrowheads="1"/>
          </p:cNvSpPr>
          <p:nvPr/>
        </p:nvSpPr>
        <p:spPr bwMode="auto">
          <a:xfrm rot="-5400000">
            <a:off x="-479242" y="2032941"/>
            <a:ext cx="1807560" cy="38023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7002" tIns="43501" rIns="87002" bIns="43501">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r>
              <a:rPr lang="en-US" altLang="nl-NL" sz="1900">
                <a:solidFill>
                  <a:schemeClr val="tx1"/>
                </a:solidFill>
                <a:latin typeface="Arial" charset="0"/>
              </a:rPr>
              <a:t>Radiation dose</a:t>
            </a:r>
            <a:endParaRPr lang="en-US" altLang="nl-NL" sz="1700">
              <a:solidFill>
                <a:schemeClr val="tx1"/>
              </a:solidFill>
              <a:latin typeface="Arial" charset="0"/>
            </a:endParaRPr>
          </a:p>
        </p:txBody>
      </p:sp>
      <p:sp>
        <p:nvSpPr>
          <p:cNvPr id="5144" name="Text Box 24"/>
          <p:cNvSpPr txBox="1">
            <a:spLocks noChangeArrowheads="1"/>
          </p:cNvSpPr>
          <p:nvPr/>
        </p:nvSpPr>
        <p:spPr bwMode="auto">
          <a:xfrm>
            <a:off x="5136454" y="1743048"/>
            <a:ext cx="2722741" cy="1318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02" tIns="43201" rIns="86402" bIns="43201">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spcBef>
                <a:spcPct val="50000"/>
              </a:spcBef>
            </a:pPr>
            <a:r>
              <a:rPr lang="nl-NL" altLang="nl-NL"/>
              <a:t>Survival: =</a:t>
            </a:r>
          </a:p>
          <a:p>
            <a:pPr>
              <a:spcBef>
                <a:spcPct val="50000"/>
              </a:spcBef>
            </a:pPr>
            <a:r>
              <a:rPr lang="nl-NL" altLang="nl-NL"/>
              <a:t>Toxicity: ?</a:t>
            </a:r>
            <a:endParaRPr lang="en-US" altLang="nl-NL"/>
          </a:p>
        </p:txBody>
      </p:sp>
    </p:spTree>
    <p:extLst>
      <p:ext uri="{BB962C8B-B14F-4D97-AF65-F5344CB8AC3E}">
        <p14:creationId xmlns:p14="http://schemas.microsoft.com/office/powerpoint/2010/main" val="1603317729"/>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14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44"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r>
              <a:rPr lang="nl-NL" altLang="nl-NL" smtClean="0">
                <a:ea typeface="ＭＳ Ｐゴシック" charset="-128"/>
              </a:rPr>
              <a:t>Objective</a:t>
            </a:r>
            <a:endParaRPr lang="en-US" altLang="nl-NL" smtClean="0">
              <a:ea typeface="ＭＳ Ｐゴシック" charset="-128"/>
            </a:endParaRPr>
          </a:p>
        </p:txBody>
      </p:sp>
      <p:sp>
        <p:nvSpPr>
          <p:cNvPr id="7171" name="Rectangle 3"/>
          <p:cNvSpPr>
            <a:spLocks noGrp="1" noChangeArrowheads="1"/>
          </p:cNvSpPr>
          <p:nvPr>
            <p:ph type="body" idx="1"/>
          </p:nvPr>
        </p:nvSpPr>
        <p:spPr/>
        <p:txBody>
          <a:bodyPr/>
          <a:lstStyle/>
          <a:p>
            <a:pPr>
              <a:buFontTx/>
              <a:buNone/>
            </a:pPr>
            <a:r>
              <a:rPr lang="en-US" altLang="nl-NL" dirty="0" smtClean="0">
                <a:ea typeface="ＭＳ Ｐゴシック" charset="-128"/>
              </a:rPr>
              <a:t>To explore the potential cost-effectiveness of the following strategies:</a:t>
            </a:r>
          </a:p>
          <a:p>
            <a:pPr lvl="1"/>
            <a:r>
              <a:rPr lang="en-US" altLang="nl-NL" sz="2000" dirty="0">
                <a:ea typeface="ＭＳ Ｐゴシック" charset="-128"/>
              </a:rPr>
              <a:t>Photon therapy for all patients (IMRT)</a:t>
            </a:r>
          </a:p>
          <a:p>
            <a:pPr lvl="1"/>
            <a:r>
              <a:rPr lang="en-US" altLang="nl-NL" sz="2000" dirty="0">
                <a:ea typeface="ＭＳ Ｐゴシック" charset="-128"/>
              </a:rPr>
              <a:t>Proton therapy for all patients (IMPT)</a:t>
            </a:r>
          </a:p>
          <a:p>
            <a:pPr lvl="1"/>
            <a:r>
              <a:rPr lang="en-US" altLang="nl-NL" sz="2000" dirty="0">
                <a:ea typeface="ＭＳ Ｐゴシック" charset="-128"/>
              </a:rPr>
              <a:t>Proton therapy only for patients for whom it is cost-effective</a:t>
            </a:r>
            <a:endParaRPr lang="en-US" altLang="nl-NL" sz="1400" dirty="0">
              <a:ea typeface="ＭＳ Ｐゴシック" charset="-128"/>
            </a:endParaRPr>
          </a:p>
        </p:txBody>
      </p:sp>
    </p:spTree>
    <p:extLst>
      <p:ext uri="{BB962C8B-B14F-4D97-AF65-F5344CB8AC3E}">
        <p14:creationId xmlns:p14="http://schemas.microsoft.com/office/powerpoint/2010/main" val="139162697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nl-NL" altLang="nl-NL" smtClean="0">
                <a:ea typeface="ＭＳ Ｐゴシック" charset="-128"/>
              </a:rPr>
              <a:t>Markov model</a:t>
            </a:r>
            <a:endParaRPr lang="en-US" altLang="nl-NL" smtClean="0">
              <a:ea typeface="ＭＳ Ｐゴシック" charset="-128"/>
            </a:endParaRPr>
          </a:p>
        </p:txBody>
      </p:sp>
      <p:sp>
        <p:nvSpPr>
          <p:cNvPr id="8195" name="Rectangle 3"/>
          <p:cNvSpPr>
            <a:spLocks noGrp="1" noChangeArrowheads="1"/>
          </p:cNvSpPr>
          <p:nvPr>
            <p:ph type="body" idx="1"/>
          </p:nvPr>
        </p:nvSpPr>
        <p:spPr/>
        <p:txBody>
          <a:bodyPr/>
          <a:lstStyle/>
          <a:p>
            <a:pPr eaLnBrk="1" hangingPunct="1"/>
            <a:r>
              <a:rPr lang="en-US" altLang="nl-NL" smtClean="0">
                <a:ea typeface="ＭＳ Ｐゴシック" charset="-128"/>
              </a:rPr>
              <a:t>Cycle time: 6 months during the first year, afterwards 1 year</a:t>
            </a:r>
          </a:p>
          <a:p>
            <a:pPr eaLnBrk="1" hangingPunct="1"/>
            <a:r>
              <a:rPr lang="en-US" altLang="nl-NL" smtClean="0">
                <a:ea typeface="ＭＳ Ｐゴシック" charset="-128"/>
              </a:rPr>
              <a:t>Time horizon: life-time</a:t>
            </a:r>
          </a:p>
          <a:p>
            <a:pPr eaLnBrk="1" hangingPunct="1"/>
            <a:r>
              <a:rPr lang="en-US" altLang="nl-NL" smtClean="0">
                <a:ea typeface="ＭＳ Ｐゴシック" charset="-128"/>
              </a:rPr>
              <a:t>Perspective: health care perspective</a:t>
            </a:r>
            <a:endParaRPr lang="nl-NL" altLang="nl-NL" smtClean="0">
              <a:ea typeface="ＭＳ Ｐゴシック" charset="-128"/>
            </a:endParaRPr>
          </a:p>
          <a:p>
            <a:r>
              <a:rPr lang="en-US" altLang="nl-NL" smtClean="0">
                <a:ea typeface="ＭＳ Ｐゴシック" charset="-128"/>
              </a:rPr>
              <a:t>Outcome: Quality Adjusted Life-years</a:t>
            </a:r>
          </a:p>
        </p:txBody>
      </p:sp>
    </p:spTree>
    <p:extLst>
      <p:ext uri="{BB962C8B-B14F-4D97-AF65-F5344CB8AC3E}">
        <p14:creationId xmlns:p14="http://schemas.microsoft.com/office/powerpoint/2010/main" val="40708202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Health </a:t>
            </a:r>
            <a:r>
              <a:rPr lang="nl-NL" dirty="0" err="1" smtClean="0"/>
              <a:t>economic</a:t>
            </a:r>
            <a:r>
              <a:rPr lang="nl-NL" dirty="0" smtClean="0"/>
              <a:t> </a:t>
            </a:r>
            <a:r>
              <a:rPr lang="nl-NL" dirty="0" err="1" smtClean="0"/>
              <a:t>evaluation</a:t>
            </a:r>
            <a:endParaRPr lang="nl-NL"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nl-NL" dirty="0" err="1" smtClean="0"/>
              <a:t>Reimbursement</a:t>
            </a:r>
            <a:r>
              <a:rPr lang="nl-NL" dirty="0" smtClean="0"/>
              <a:t> </a:t>
            </a:r>
            <a:r>
              <a:rPr lang="nl-NL" dirty="0" err="1" smtClean="0"/>
              <a:t>decisions</a:t>
            </a:r>
            <a:endParaRPr lang="nl-NL" dirty="0" smtClean="0"/>
          </a:p>
          <a:p>
            <a:pPr marL="569913" lvl="1" indent="-342900">
              <a:buFont typeface="Arial" panose="020B0604020202020204" pitchFamily="34" charset="0"/>
              <a:buChar char="•"/>
            </a:pPr>
            <a:r>
              <a:rPr lang="nl-NL" dirty="0" smtClean="0"/>
              <a:t>Using </a:t>
            </a:r>
            <a:r>
              <a:rPr lang="nl-NL" dirty="0" err="1" smtClean="0"/>
              <a:t>economic</a:t>
            </a:r>
            <a:r>
              <a:rPr lang="nl-NL" dirty="0" smtClean="0"/>
              <a:t> </a:t>
            </a:r>
            <a:r>
              <a:rPr lang="nl-NL" dirty="0" err="1" smtClean="0"/>
              <a:t>evaluation</a:t>
            </a:r>
            <a:r>
              <a:rPr lang="nl-NL" dirty="0" smtClean="0"/>
              <a:t> </a:t>
            </a:r>
          </a:p>
          <a:p>
            <a:pPr marL="569913" lvl="1" indent="-342900">
              <a:buFont typeface="Arial" panose="020B0604020202020204" pitchFamily="34" charset="0"/>
              <a:buChar char="•"/>
            </a:pPr>
            <a:r>
              <a:rPr lang="nl-NL" dirty="0" err="1" smtClean="0"/>
              <a:t>Implies</a:t>
            </a:r>
            <a:r>
              <a:rPr lang="nl-NL" dirty="0" smtClean="0"/>
              <a:t> </a:t>
            </a:r>
            <a:r>
              <a:rPr lang="nl-NL" dirty="0" err="1" smtClean="0"/>
              <a:t>valuing</a:t>
            </a:r>
            <a:r>
              <a:rPr lang="nl-NL" dirty="0" smtClean="0"/>
              <a:t> </a:t>
            </a:r>
            <a:r>
              <a:rPr lang="nl-NL" dirty="0" err="1" smtClean="0"/>
              <a:t>the</a:t>
            </a:r>
            <a:r>
              <a:rPr lang="nl-NL" dirty="0" smtClean="0"/>
              <a:t> </a:t>
            </a:r>
            <a:r>
              <a:rPr lang="nl-NL" dirty="0" err="1" smtClean="0"/>
              <a:t>worth</a:t>
            </a:r>
            <a:r>
              <a:rPr lang="nl-NL" dirty="0" smtClean="0"/>
              <a:t> of a QALY</a:t>
            </a:r>
          </a:p>
          <a:p>
            <a:pPr marL="342900" indent="-342900">
              <a:buFont typeface="Arial" panose="020B0604020202020204" pitchFamily="34" charset="0"/>
              <a:buChar char="•"/>
            </a:pPr>
            <a:r>
              <a:rPr lang="nl-NL" dirty="0" err="1" smtClean="0"/>
              <a:t>Example</a:t>
            </a:r>
            <a:r>
              <a:rPr lang="nl-NL" dirty="0" smtClean="0"/>
              <a:t> </a:t>
            </a:r>
            <a:r>
              <a:rPr lang="nl-NL" dirty="0" err="1" smtClean="0"/>
              <a:t>nivolumab</a:t>
            </a:r>
            <a:r>
              <a:rPr lang="nl-NL" dirty="0" smtClean="0"/>
              <a:t> </a:t>
            </a:r>
            <a:r>
              <a:rPr lang="nl-NL" dirty="0" err="1" smtClean="0"/>
              <a:t>for</a:t>
            </a:r>
            <a:r>
              <a:rPr lang="nl-NL" dirty="0" smtClean="0"/>
              <a:t> </a:t>
            </a:r>
            <a:r>
              <a:rPr lang="nl-NL" dirty="0" err="1" smtClean="0"/>
              <a:t>metastatic</a:t>
            </a:r>
            <a:r>
              <a:rPr lang="nl-NL" dirty="0" smtClean="0"/>
              <a:t> </a:t>
            </a:r>
            <a:r>
              <a:rPr lang="nl-NL" dirty="0" err="1" smtClean="0"/>
              <a:t>lung</a:t>
            </a:r>
            <a:r>
              <a:rPr lang="nl-NL" dirty="0" smtClean="0"/>
              <a:t> </a:t>
            </a:r>
            <a:r>
              <a:rPr lang="nl-NL" dirty="0" err="1" smtClean="0"/>
              <a:t>cancer</a:t>
            </a:r>
            <a:r>
              <a:rPr lang="nl-NL" dirty="0" smtClean="0"/>
              <a:t> in NL</a:t>
            </a:r>
          </a:p>
          <a:p>
            <a:pPr marL="569913" lvl="1" indent="-342900">
              <a:buFont typeface="Arial" panose="020B0604020202020204" pitchFamily="34" charset="0"/>
              <a:buChar char="•"/>
            </a:pPr>
            <a:r>
              <a:rPr lang="nl-NL" dirty="0" err="1" smtClean="0"/>
              <a:t>Gain</a:t>
            </a:r>
            <a:r>
              <a:rPr lang="nl-NL" dirty="0" smtClean="0"/>
              <a:t>: 3 </a:t>
            </a:r>
            <a:r>
              <a:rPr lang="nl-NL" dirty="0" err="1" smtClean="0"/>
              <a:t>months</a:t>
            </a:r>
            <a:endParaRPr lang="nl-NL" dirty="0" smtClean="0"/>
          </a:p>
          <a:p>
            <a:pPr marL="569913" lvl="1" indent="-342900">
              <a:buFont typeface="Arial" panose="020B0604020202020204" pitchFamily="34" charset="0"/>
              <a:buChar char="•"/>
            </a:pPr>
            <a:r>
              <a:rPr lang="nl-NL" dirty="0" smtClean="0"/>
              <a:t>€134,000 per QALY </a:t>
            </a:r>
            <a:r>
              <a:rPr lang="nl-NL" dirty="0" err="1" smtClean="0"/>
              <a:t>gained</a:t>
            </a:r>
            <a:endParaRPr lang="nl-NL" dirty="0" smtClean="0"/>
          </a:p>
          <a:p>
            <a:pPr marL="569913" lvl="1" indent="-342900">
              <a:buFont typeface="Arial" panose="020B0604020202020204" pitchFamily="34" charset="0"/>
              <a:buChar char="•"/>
            </a:pPr>
            <a:r>
              <a:rPr lang="nl-NL" dirty="0" smtClean="0"/>
              <a:t>Budget impact €200 </a:t>
            </a:r>
            <a:r>
              <a:rPr lang="nl-NL" dirty="0" err="1" smtClean="0"/>
              <a:t>million</a:t>
            </a:r>
            <a:r>
              <a:rPr lang="nl-NL" dirty="0" smtClean="0"/>
              <a:t> per </a:t>
            </a:r>
            <a:r>
              <a:rPr lang="nl-NL" dirty="0" err="1" smtClean="0"/>
              <a:t>year</a:t>
            </a:r>
            <a:endParaRPr lang="nl-NL" dirty="0" smtClean="0"/>
          </a:p>
          <a:p>
            <a:pPr marL="569913" lvl="1" indent="-342900">
              <a:buFont typeface="Arial" panose="020B0604020202020204" pitchFamily="34" charset="0"/>
              <a:buChar char="•"/>
            </a:pPr>
            <a:r>
              <a:rPr lang="nl-NL" dirty="0" smtClean="0"/>
              <a:t>Dutch Health care </a:t>
            </a:r>
            <a:r>
              <a:rPr lang="nl-NL" dirty="0" err="1" smtClean="0"/>
              <a:t>institute</a:t>
            </a:r>
            <a:r>
              <a:rPr lang="nl-NL" dirty="0" smtClean="0"/>
              <a:t>: </a:t>
            </a:r>
            <a:r>
              <a:rPr lang="nl-NL" dirty="0" err="1" smtClean="0"/>
              <a:t>too</a:t>
            </a:r>
            <a:r>
              <a:rPr lang="nl-NL" dirty="0" smtClean="0"/>
              <a:t> </a:t>
            </a:r>
            <a:r>
              <a:rPr lang="nl-NL" dirty="0" err="1" smtClean="0"/>
              <a:t>expensive</a:t>
            </a:r>
            <a:r>
              <a:rPr lang="nl-NL" dirty="0" smtClean="0"/>
              <a:t> </a:t>
            </a:r>
            <a:r>
              <a:rPr lang="nl-NL" sz="1400" dirty="0" smtClean="0"/>
              <a:t>(Dec 2015)</a:t>
            </a:r>
          </a:p>
          <a:p>
            <a:pPr marL="841375" lvl="2" indent="-342900">
              <a:buFont typeface="Arial" panose="020B0604020202020204" pitchFamily="34" charset="0"/>
              <a:buChar char="•"/>
            </a:pPr>
            <a:r>
              <a:rPr lang="nl-NL" dirty="0" smtClean="0"/>
              <a:t>Minister of Health (Schippers) </a:t>
            </a:r>
            <a:r>
              <a:rPr lang="nl-NL" dirty="0" err="1" smtClean="0"/>
              <a:t>agreed</a:t>
            </a:r>
            <a:endParaRPr lang="nl-NL" dirty="0" smtClean="0"/>
          </a:p>
          <a:p>
            <a:pPr marL="569913" lvl="1" indent="-342900">
              <a:buFont typeface="Arial" panose="020B0604020202020204" pitchFamily="34" charset="0"/>
              <a:buChar char="•"/>
            </a:pPr>
            <a:r>
              <a:rPr lang="nl-NL" dirty="0" smtClean="0"/>
              <a:t>Dutch Cancer Society: </a:t>
            </a:r>
            <a:r>
              <a:rPr lang="nl-NL" dirty="0" err="1" smtClean="0"/>
              <a:t>impermissible</a:t>
            </a:r>
            <a:r>
              <a:rPr lang="nl-NL" dirty="0" smtClean="0"/>
              <a:t> </a:t>
            </a:r>
            <a:r>
              <a:rPr lang="nl-NL" dirty="0" err="1" smtClean="0"/>
              <a:t>to</a:t>
            </a:r>
            <a:r>
              <a:rPr lang="nl-NL" dirty="0" smtClean="0"/>
              <a:t> </a:t>
            </a:r>
            <a:r>
              <a:rPr lang="nl-NL" dirty="0" err="1" smtClean="0"/>
              <a:t>restrict</a:t>
            </a:r>
            <a:r>
              <a:rPr lang="nl-NL" dirty="0" smtClean="0"/>
              <a:t> access </a:t>
            </a:r>
            <a:r>
              <a:rPr lang="nl-NL" dirty="0" err="1" smtClean="0"/>
              <a:t>for</a:t>
            </a:r>
            <a:r>
              <a:rPr lang="nl-NL" dirty="0" smtClean="0"/>
              <a:t> financial </a:t>
            </a:r>
            <a:r>
              <a:rPr lang="nl-NL" dirty="0" err="1" smtClean="0"/>
              <a:t>reasons</a:t>
            </a:r>
            <a:r>
              <a:rPr lang="nl-NL" dirty="0" smtClean="0"/>
              <a:t> </a:t>
            </a:r>
            <a:r>
              <a:rPr lang="nl-NL" sz="1400" dirty="0" smtClean="0"/>
              <a:t>(Dec 2015)</a:t>
            </a:r>
            <a:endParaRPr lang="nl-NL"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4</a:t>
            </a:fld>
            <a:endParaRPr lang="en-US" altLang="en-US"/>
          </a:p>
        </p:txBody>
      </p:sp>
    </p:spTree>
    <p:extLst>
      <p:ext uri="{BB962C8B-B14F-4D97-AF65-F5344CB8AC3E}">
        <p14:creationId xmlns:p14="http://schemas.microsoft.com/office/powerpoint/2010/main" val="33842901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3" end="3"/>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4" end="4"/>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5" end="5"/>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6" end="6"/>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7" end="7"/>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8" end="8"/>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Oval 5"/>
          <p:cNvSpPr>
            <a:spLocks noChangeAspect="1" noChangeArrowheads="1"/>
          </p:cNvSpPr>
          <p:nvPr/>
        </p:nvSpPr>
        <p:spPr bwMode="auto">
          <a:xfrm>
            <a:off x="465041" y="4303617"/>
            <a:ext cx="2064182" cy="979526"/>
          </a:xfrm>
          <a:prstGeom prst="ellipse">
            <a:avLst/>
          </a:prstGeom>
          <a:solidFill>
            <a:schemeClr val="bg1"/>
          </a:solidFill>
          <a:ln w="28575">
            <a:solidFill>
              <a:schemeClr val="tx1"/>
            </a:solidFill>
            <a:round/>
            <a:headEnd/>
            <a:tailEnd/>
          </a:ln>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ctr" eaLnBrk="1" hangingPunct="1"/>
            <a:r>
              <a:rPr lang="nl-NL" altLang="nl-NL" sz="1300">
                <a:solidFill>
                  <a:schemeClr val="tx1"/>
                </a:solidFill>
                <a:latin typeface="Arial" charset="0"/>
              </a:rPr>
              <a:t>(e) Loco-regional</a:t>
            </a:r>
          </a:p>
          <a:p>
            <a:pPr algn="ctr" eaLnBrk="1" hangingPunct="1"/>
            <a:r>
              <a:rPr lang="nl-NL" altLang="nl-NL" sz="1300">
                <a:solidFill>
                  <a:schemeClr val="tx1"/>
                </a:solidFill>
                <a:latin typeface="Arial" charset="0"/>
              </a:rPr>
              <a:t>recurrence</a:t>
            </a:r>
            <a:endParaRPr lang="en-US" altLang="nl-NL" sz="1300">
              <a:solidFill>
                <a:schemeClr val="tx1"/>
              </a:solidFill>
              <a:latin typeface="Arial" charset="0"/>
            </a:endParaRPr>
          </a:p>
        </p:txBody>
      </p:sp>
      <p:sp>
        <p:nvSpPr>
          <p:cNvPr id="9219" name="Oval 6"/>
          <p:cNvSpPr>
            <a:spLocks noChangeArrowheads="1"/>
          </p:cNvSpPr>
          <p:nvPr/>
        </p:nvSpPr>
        <p:spPr bwMode="auto">
          <a:xfrm>
            <a:off x="5632998" y="4303617"/>
            <a:ext cx="2067183" cy="979526"/>
          </a:xfrm>
          <a:prstGeom prst="ellipse">
            <a:avLst/>
          </a:prstGeom>
          <a:solidFill>
            <a:schemeClr val="bg1"/>
          </a:solidFill>
          <a:ln w="28575">
            <a:solidFill>
              <a:schemeClr val="tx1"/>
            </a:solidFill>
            <a:round/>
            <a:headEnd/>
            <a:tailEnd/>
          </a:ln>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ctr" eaLnBrk="1" hangingPunct="1"/>
            <a:r>
              <a:rPr lang="nl-NL" altLang="nl-NL" sz="1300">
                <a:solidFill>
                  <a:schemeClr val="tx1"/>
                </a:solidFill>
                <a:latin typeface="Arial" charset="0"/>
              </a:rPr>
              <a:t>(f) Distant </a:t>
            </a:r>
          </a:p>
          <a:p>
            <a:pPr algn="ctr" eaLnBrk="1" hangingPunct="1"/>
            <a:r>
              <a:rPr lang="nl-NL" altLang="nl-NL" sz="1300">
                <a:solidFill>
                  <a:schemeClr val="tx1"/>
                </a:solidFill>
                <a:latin typeface="Arial" charset="0"/>
              </a:rPr>
              <a:t>metastasis</a:t>
            </a:r>
            <a:endParaRPr lang="en-US" altLang="nl-NL" sz="1300">
              <a:solidFill>
                <a:schemeClr val="tx1"/>
              </a:solidFill>
              <a:latin typeface="Arial" charset="0"/>
            </a:endParaRPr>
          </a:p>
        </p:txBody>
      </p:sp>
      <p:cxnSp>
        <p:nvCxnSpPr>
          <p:cNvPr id="9220" name="AutoShape 7"/>
          <p:cNvCxnSpPr>
            <a:cxnSpLocks noChangeShapeType="1"/>
            <a:endCxn id="9218" idx="0"/>
          </p:cNvCxnSpPr>
          <p:nvPr/>
        </p:nvCxnSpPr>
        <p:spPr bwMode="auto">
          <a:xfrm flipH="1">
            <a:off x="1497132" y="3255088"/>
            <a:ext cx="498044" cy="1035028"/>
          </a:xfrm>
          <a:prstGeom prst="straightConnector1">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9221" name="AutoShape 8"/>
          <p:cNvCxnSpPr>
            <a:cxnSpLocks noChangeShapeType="1"/>
            <a:endCxn id="9219" idx="0"/>
          </p:cNvCxnSpPr>
          <p:nvPr/>
        </p:nvCxnSpPr>
        <p:spPr bwMode="auto">
          <a:xfrm>
            <a:off x="6147543" y="3255088"/>
            <a:ext cx="519046" cy="1035028"/>
          </a:xfrm>
          <a:prstGeom prst="straightConnector1">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9222" name="AutoShape 9"/>
          <p:cNvCxnSpPr>
            <a:cxnSpLocks noChangeShapeType="1"/>
            <a:endCxn id="9218" idx="2"/>
          </p:cNvCxnSpPr>
          <p:nvPr/>
        </p:nvCxnSpPr>
        <p:spPr bwMode="auto">
          <a:xfrm rot="10800000" flipV="1">
            <a:off x="451540" y="847523"/>
            <a:ext cx="2584728" cy="3946606"/>
          </a:xfrm>
          <a:prstGeom prst="bentConnector3">
            <a:avLst>
              <a:gd name="adj1" fmla="val 107833"/>
            </a:avLst>
          </a:prstGeom>
          <a:noFill/>
          <a:ln w="9525">
            <a:solidFill>
              <a:schemeClr val="tx1"/>
            </a:solidFill>
            <a:miter lim="800000"/>
            <a:headEnd/>
            <a:tailEnd type="stealth" w="lg" len="lg"/>
          </a:ln>
          <a:extLst>
            <a:ext uri="{909E8E84-426E-40DD-AFC4-6F175D3DCCD1}">
              <a14:hiddenFill xmlns:a14="http://schemas.microsoft.com/office/drawing/2010/main">
                <a:noFill/>
              </a14:hiddenFill>
            </a:ext>
          </a:extLst>
        </p:spPr>
      </p:cxnSp>
      <p:cxnSp>
        <p:nvCxnSpPr>
          <p:cNvPr id="9223" name="AutoShape 10"/>
          <p:cNvCxnSpPr>
            <a:cxnSpLocks noChangeShapeType="1"/>
            <a:endCxn id="9219" idx="6"/>
          </p:cNvCxnSpPr>
          <p:nvPr/>
        </p:nvCxnSpPr>
        <p:spPr bwMode="auto">
          <a:xfrm>
            <a:off x="5127453" y="847523"/>
            <a:ext cx="2586228" cy="3946606"/>
          </a:xfrm>
          <a:prstGeom prst="bentConnector3">
            <a:avLst>
              <a:gd name="adj1" fmla="val 107829"/>
            </a:avLst>
          </a:prstGeom>
          <a:noFill/>
          <a:ln w="9525">
            <a:solidFill>
              <a:schemeClr val="tx1"/>
            </a:solidFill>
            <a:miter lim="800000"/>
            <a:headEnd/>
            <a:tailEnd type="stealth" w="lg" len="lg"/>
          </a:ln>
          <a:extLst>
            <a:ext uri="{909E8E84-426E-40DD-AFC4-6F175D3DCCD1}">
              <a14:hiddenFill xmlns:a14="http://schemas.microsoft.com/office/drawing/2010/main">
                <a:noFill/>
              </a14:hiddenFill>
            </a:ext>
          </a:extLst>
        </p:spPr>
      </p:cxnSp>
      <p:sp>
        <p:nvSpPr>
          <p:cNvPr id="9224" name="Rectangle 11"/>
          <p:cNvSpPr>
            <a:spLocks noChangeArrowheads="1"/>
          </p:cNvSpPr>
          <p:nvPr/>
        </p:nvSpPr>
        <p:spPr bwMode="auto">
          <a:xfrm>
            <a:off x="3549313" y="2262062"/>
            <a:ext cx="1021591" cy="95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9225" name="Rectangle 12"/>
          <p:cNvSpPr>
            <a:spLocks noChangeArrowheads="1"/>
          </p:cNvSpPr>
          <p:nvPr/>
        </p:nvSpPr>
        <p:spPr bwMode="auto">
          <a:xfrm>
            <a:off x="3549313" y="315009"/>
            <a:ext cx="1021591" cy="95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9226" name="Rectangle 13"/>
          <p:cNvSpPr>
            <a:spLocks noChangeArrowheads="1"/>
          </p:cNvSpPr>
          <p:nvPr/>
        </p:nvSpPr>
        <p:spPr bwMode="auto">
          <a:xfrm>
            <a:off x="3004766" y="2262062"/>
            <a:ext cx="1021590" cy="95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9227" name="Rectangle 14"/>
          <p:cNvSpPr>
            <a:spLocks noChangeArrowheads="1"/>
          </p:cNvSpPr>
          <p:nvPr/>
        </p:nvSpPr>
        <p:spPr bwMode="auto">
          <a:xfrm>
            <a:off x="4092361" y="2262062"/>
            <a:ext cx="1021591" cy="95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9228" name="Rectangle 15"/>
          <p:cNvSpPr>
            <a:spLocks noChangeArrowheads="1"/>
          </p:cNvSpPr>
          <p:nvPr/>
        </p:nvSpPr>
        <p:spPr bwMode="auto">
          <a:xfrm>
            <a:off x="3004766" y="315009"/>
            <a:ext cx="1021590" cy="95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9229" name="Rectangle 16"/>
          <p:cNvSpPr>
            <a:spLocks noChangeArrowheads="1"/>
          </p:cNvSpPr>
          <p:nvPr/>
        </p:nvSpPr>
        <p:spPr bwMode="auto">
          <a:xfrm>
            <a:off x="4092361" y="315009"/>
            <a:ext cx="1021591" cy="95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cxnSp>
        <p:nvCxnSpPr>
          <p:cNvPr id="9230" name="AutoShape 17"/>
          <p:cNvCxnSpPr>
            <a:cxnSpLocks noChangeShapeType="1"/>
            <a:stCxn id="9226" idx="0"/>
            <a:endCxn id="9228" idx="2"/>
          </p:cNvCxnSpPr>
          <p:nvPr/>
        </p:nvCxnSpPr>
        <p:spPr bwMode="auto">
          <a:xfrm flipV="1">
            <a:off x="3516310" y="1267535"/>
            <a:ext cx="0" cy="994526"/>
          </a:xfrm>
          <a:prstGeom prst="straightConnector1">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9231" name="AutoShape 18"/>
          <p:cNvCxnSpPr>
            <a:cxnSpLocks noChangeShapeType="1"/>
          </p:cNvCxnSpPr>
          <p:nvPr/>
        </p:nvCxnSpPr>
        <p:spPr bwMode="auto">
          <a:xfrm>
            <a:off x="4603907" y="1021528"/>
            <a:ext cx="0" cy="994526"/>
          </a:xfrm>
          <a:prstGeom prst="straightConnector1">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cxnSp>
      <p:sp>
        <p:nvSpPr>
          <p:cNvPr id="9232" name="Rectangle 19"/>
          <p:cNvSpPr>
            <a:spLocks noChangeArrowheads="1"/>
          </p:cNvSpPr>
          <p:nvPr/>
        </p:nvSpPr>
        <p:spPr bwMode="auto">
          <a:xfrm>
            <a:off x="4842427" y="2262062"/>
            <a:ext cx="1021591" cy="9525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9233" name="Oval 20"/>
          <p:cNvSpPr>
            <a:spLocks noChangeArrowheads="1"/>
          </p:cNvSpPr>
          <p:nvPr/>
        </p:nvSpPr>
        <p:spPr bwMode="auto">
          <a:xfrm>
            <a:off x="5113952" y="1336536"/>
            <a:ext cx="613554" cy="612017"/>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ctr" eaLnBrk="1" hangingPunct="1"/>
            <a:r>
              <a:rPr lang="en-US" altLang="nl-NL" sz="1300">
                <a:solidFill>
                  <a:schemeClr val="tx1"/>
                </a:solidFill>
                <a:latin typeface="Arial" charset="0"/>
              </a:rPr>
              <a:t>†</a:t>
            </a:r>
          </a:p>
        </p:txBody>
      </p:sp>
      <p:sp>
        <p:nvSpPr>
          <p:cNvPr id="9234" name="Oval 21"/>
          <p:cNvSpPr>
            <a:spLocks noChangeArrowheads="1"/>
          </p:cNvSpPr>
          <p:nvPr/>
        </p:nvSpPr>
        <p:spPr bwMode="auto">
          <a:xfrm>
            <a:off x="7223139" y="3445593"/>
            <a:ext cx="613554" cy="612017"/>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ctr" eaLnBrk="1" hangingPunct="1"/>
            <a:r>
              <a:rPr lang="en-US" altLang="nl-NL" sz="1300">
                <a:solidFill>
                  <a:schemeClr val="tx1"/>
                </a:solidFill>
                <a:latin typeface="Arial" charset="0"/>
              </a:rPr>
              <a:t>†</a:t>
            </a:r>
          </a:p>
        </p:txBody>
      </p:sp>
      <p:sp>
        <p:nvSpPr>
          <p:cNvPr id="9235" name="Oval 22"/>
          <p:cNvSpPr>
            <a:spLocks noChangeArrowheads="1"/>
          </p:cNvSpPr>
          <p:nvPr/>
        </p:nvSpPr>
        <p:spPr bwMode="auto">
          <a:xfrm>
            <a:off x="7700181" y="5350645"/>
            <a:ext cx="613554" cy="612017"/>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ctr" eaLnBrk="1" hangingPunct="1"/>
            <a:r>
              <a:rPr lang="en-US" altLang="nl-NL" sz="1300">
                <a:solidFill>
                  <a:schemeClr val="tx1"/>
                </a:solidFill>
                <a:latin typeface="Arial" charset="0"/>
              </a:rPr>
              <a:t>†</a:t>
            </a:r>
          </a:p>
        </p:txBody>
      </p:sp>
      <p:sp>
        <p:nvSpPr>
          <p:cNvPr id="9236" name="Oval 23"/>
          <p:cNvSpPr>
            <a:spLocks noChangeArrowheads="1"/>
          </p:cNvSpPr>
          <p:nvPr/>
        </p:nvSpPr>
        <p:spPr bwMode="auto">
          <a:xfrm>
            <a:off x="2529223" y="5281643"/>
            <a:ext cx="613555" cy="612017"/>
          </a:xfrm>
          <a:prstGeom prst="ellipse">
            <a:avLst/>
          </a:prstGeom>
          <a:noFill/>
          <a:ln w="2857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ctr" eaLnBrk="1" hangingPunct="1"/>
            <a:r>
              <a:rPr lang="en-US" altLang="nl-NL" sz="1300">
                <a:solidFill>
                  <a:schemeClr val="tx1"/>
                </a:solidFill>
                <a:latin typeface="Arial" charset="0"/>
              </a:rPr>
              <a:t>†</a:t>
            </a:r>
            <a:endParaRPr lang="en-US" altLang="nl-NL" sz="1300">
              <a:solidFill>
                <a:schemeClr val="tx1"/>
              </a:solidFill>
              <a:latin typeface="Arial" charset="0"/>
              <a:cs typeface="Arial" charset="0"/>
            </a:endParaRPr>
          </a:p>
        </p:txBody>
      </p:sp>
      <p:grpSp>
        <p:nvGrpSpPr>
          <p:cNvPr id="9237" name="Group 25"/>
          <p:cNvGrpSpPr>
            <a:grpSpLocks/>
          </p:cNvGrpSpPr>
          <p:nvPr/>
        </p:nvGrpSpPr>
        <p:grpSpPr bwMode="auto">
          <a:xfrm>
            <a:off x="487543" y="4057610"/>
            <a:ext cx="544548" cy="340509"/>
            <a:chOff x="1111" y="3112"/>
            <a:chExt cx="363" cy="227"/>
          </a:xfrm>
        </p:grpSpPr>
        <p:sp>
          <p:nvSpPr>
            <p:cNvPr id="9256" name="Oval 26"/>
            <p:cNvSpPr>
              <a:spLocks noChangeArrowheads="1"/>
            </p:cNvSpPr>
            <p:nvPr/>
          </p:nvSpPr>
          <p:spPr bwMode="auto">
            <a:xfrm>
              <a:off x="1111" y="3113"/>
              <a:ext cx="363" cy="22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9257" name="Line 27"/>
            <p:cNvSpPr>
              <a:spLocks noChangeShapeType="1"/>
            </p:cNvSpPr>
            <p:nvPr/>
          </p:nvSpPr>
          <p:spPr bwMode="auto">
            <a:xfrm>
              <a:off x="1292" y="3112"/>
              <a:ext cx="46" cy="1"/>
            </a:xfrm>
            <a:prstGeom prst="line">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txBody>
            <a:bodyPr/>
            <a:lstStyle/>
            <a:p>
              <a:endParaRPr lang="nl-NL"/>
            </a:p>
          </p:txBody>
        </p:sp>
      </p:grpSp>
      <p:grpSp>
        <p:nvGrpSpPr>
          <p:cNvPr id="9238" name="Group 28"/>
          <p:cNvGrpSpPr>
            <a:grpSpLocks/>
          </p:cNvGrpSpPr>
          <p:nvPr/>
        </p:nvGrpSpPr>
        <p:grpSpPr bwMode="auto">
          <a:xfrm>
            <a:off x="5658500" y="4057610"/>
            <a:ext cx="544549" cy="340509"/>
            <a:chOff x="1111" y="3112"/>
            <a:chExt cx="363" cy="227"/>
          </a:xfrm>
        </p:grpSpPr>
        <p:sp>
          <p:nvSpPr>
            <p:cNvPr id="9254" name="Oval 29"/>
            <p:cNvSpPr>
              <a:spLocks noChangeArrowheads="1"/>
            </p:cNvSpPr>
            <p:nvPr/>
          </p:nvSpPr>
          <p:spPr bwMode="auto">
            <a:xfrm>
              <a:off x="1111" y="3113"/>
              <a:ext cx="363" cy="22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9255" name="Line 30"/>
            <p:cNvSpPr>
              <a:spLocks noChangeShapeType="1"/>
            </p:cNvSpPr>
            <p:nvPr/>
          </p:nvSpPr>
          <p:spPr bwMode="auto">
            <a:xfrm>
              <a:off x="1292" y="3112"/>
              <a:ext cx="46" cy="1"/>
            </a:xfrm>
            <a:prstGeom prst="line">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txBody>
            <a:bodyPr/>
            <a:lstStyle/>
            <a:p>
              <a:endParaRPr lang="nl-NL"/>
            </a:p>
          </p:txBody>
        </p:sp>
      </p:grpSp>
      <p:grpSp>
        <p:nvGrpSpPr>
          <p:cNvPr id="9239" name="Group 31"/>
          <p:cNvGrpSpPr>
            <a:grpSpLocks/>
          </p:cNvGrpSpPr>
          <p:nvPr/>
        </p:nvGrpSpPr>
        <p:grpSpPr bwMode="auto">
          <a:xfrm>
            <a:off x="1236109" y="1894551"/>
            <a:ext cx="544549" cy="340509"/>
            <a:chOff x="1111" y="3112"/>
            <a:chExt cx="363" cy="227"/>
          </a:xfrm>
        </p:grpSpPr>
        <p:sp>
          <p:nvSpPr>
            <p:cNvPr id="9252" name="Oval 32"/>
            <p:cNvSpPr>
              <a:spLocks noChangeArrowheads="1"/>
            </p:cNvSpPr>
            <p:nvPr/>
          </p:nvSpPr>
          <p:spPr bwMode="auto">
            <a:xfrm>
              <a:off x="1111" y="3113"/>
              <a:ext cx="363" cy="226"/>
            </a:xfrm>
            <a:prstGeom prst="ellipse">
              <a:avLst/>
            </a:prstGeom>
            <a:noFill/>
            <a:ln w="9525">
              <a:solidFill>
                <a:schemeClr val="tx1"/>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9253" name="Line 33"/>
            <p:cNvSpPr>
              <a:spLocks noChangeShapeType="1"/>
            </p:cNvSpPr>
            <p:nvPr/>
          </p:nvSpPr>
          <p:spPr bwMode="auto">
            <a:xfrm>
              <a:off x="1292" y="3112"/>
              <a:ext cx="46" cy="1"/>
            </a:xfrm>
            <a:prstGeom prst="line">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txBody>
            <a:bodyPr/>
            <a:lstStyle/>
            <a:p>
              <a:endParaRPr lang="nl-NL"/>
            </a:p>
          </p:txBody>
        </p:sp>
      </p:grpSp>
      <p:cxnSp>
        <p:nvCxnSpPr>
          <p:cNvPr id="9240" name="AutoShape 34"/>
          <p:cNvCxnSpPr>
            <a:cxnSpLocks noChangeShapeType="1"/>
            <a:stCxn id="9250" idx="5"/>
            <a:endCxn id="9233" idx="1"/>
          </p:cNvCxnSpPr>
          <p:nvPr/>
        </p:nvCxnSpPr>
        <p:spPr bwMode="auto">
          <a:xfrm>
            <a:off x="4812425" y="1206033"/>
            <a:ext cx="391535" cy="207006"/>
          </a:xfrm>
          <a:prstGeom prst="straightConnector1">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9241" name="AutoShape 35"/>
          <p:cNvCxnSpPr>
            <a:cxnSpLocks noChangeShapeType="1"/>
            <a:stCxn id="9218" idx="5"/>
            <a:endCxn id="9236" idx="1"/>
          </p:cNvCxnSpPr>
          <p:nvPr/>
        </p:nvCxnSpPr>
        <p:spPr bwMode="auto">
          <a:xfrm>
            <a:off x="2227698" y="5152640"/>
            <a:ext cx="391534" cy="205505"/>
          </a:xfrm>
          <a:prstGeom prst="straightConnector1">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cxnSp>
      <p:cxnSp>
        <p:nvCxnSpPr>
          <p:cNvPr id="9242" name="AutoShape 36"/>
          <p:cNvCxnSpPr>
            <a:cxnSpLocks noChangeShapeType="1"/>
            <a:stCxn id="9219" idx="5"/>
            <a:endCxn id="9235" idx="1"/>
          </p:cNvCxnSpPr>
          <p:nvPr/>
        </p:nvCxnSpPr>
        <p:spPr bwMode="auto">
          <a:xfrm>
            <a:off x="7397154" y="5152640"/>
            <a:ext cx="393035" cy="274507"/>
          </a:xfrm>
          <a:prstGeom prst="straightConnector1">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cxnSp>
      <p:sp>
        <p:nvSpPr>
          <p:cNvPr id="9243" name="Rectangle 37"/>
          <p:cNvSpPr>
            <a:spLocks noChangeArrowheads="1"/>
          </p:cNvSpPr>
          <p:nvPr/>
        </p:nvSpPr>
        <p:spPr bwMode="auto">
          <a:xfrm>
            <a:off x="6339560" y="2287562"/>
            <a:ext cx="1021591" cy="952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cxnSp>
        <p:nvCxnSpPr>
          <p:cNvPr id="9244" name="AutoShape 38"/>
          <p:cNvCxnSpPr>
            <a:cxnSpLocks noChangeShapeType="1"/>
            <a:stCxn id="9243" idx="2"/>
            <a:endCxn id="9234" idx="1"/>
          </p:cNvCxnSpPr>
          <p:nvPr/>
        </p:nvCxnSpPr>
        <p:spPr bwMode="auto">
          <a:xfrm>
            <a:off x="6851105" y="3240087"/>
            <a:ext cx="462041" cy="282008"/>
          </a:xfrm>
          <a:prstGeom prst="straightConnector1">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cxnSp>
      <p:sp>
        <p:nvSpPr>
          <p:cNvPr id="9245" name="Oval 39"/>
          <p:cNvSpPr>
            <a:spLocks noChangeArrowheads="1"/>
          </p:cNvSpPr>
          <p:nvPr/>
        </p:nvSpPr>
        <p:spPr bwMode="auto">
          <a:xfrm>
            <a:off x="487543" y="2016055"/>
            <a:ext cx="7212637" cy="1497040"/>
          </a:xfrm>
          <a:prstGeom prst="ellipse">
            <a:avLst/>
          </a:prstGeom>
          <a:solidFill>
            <a:srgbClr val="C0C0C0"/>
          </a:solidFill>
          <a:ln w="9525">
            <a:solidFill>
              <a:schemeClr val="tx1"/>
            </a:solidFill>
            <a:round/>
            <a:headEnd/>
            <a:tailEnd/>
          </a:ln>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9246" name="Oval 40"/>
          <p:cNvSpPr>
            <a:spLocks noChangeAspect="1" noChangeArrowheads="1"/>
          </p:cNvSpPr>
          <p:nvPr/>
        </p:nvSpPr>
        <p:spPr bwMode="auto">
          <a:xfrm>
            <a:off x="963085" y="2262061"/>
            <a:ext cx="2064182" cy="979527"/>
          </a:xfrm>
          <a:prstGeom prst="ellipse">
            <a:avLst/>
          </a:prstGeom>
          <a:solidFill>
            <a:schemeClr val="bg1"/>
          </a:solidFill>
          <a:ln w="28575">
            <a:solidFill>
              <a:schemeClr val="tx1"/>
            </a:solidFill>
            <a:round/>
            <a:headEnd/>
            <a:tailEnd/>
          </a:ln>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ctr" eaLnBrk="1" hangingPunct="1"/>
            <a:r>
              <a:rPr lang="nl-NL" altLang="nl-NL" sz="1300">
                <a:solidFill>
                  <a:schemeClr val="tx1"/>
                </a:solidFill>
                <a:latin typeface="Arial" charset="0"/>
              </a:rPr>
              <a:t>(b) Disease free </a:t>
            </a:r>
          </a:p>
          <a:p>
            <a:pPr algn="ctr" eaLnBrk="1" hangingPunct="1"/>
            <a:r>
              <a:rPr lang="nl-NL" altLang="nl-NL" sz="1300">
                <a:solidFill>
                  <a:schemeClr val="tx1"/>
                </a:solidFill>
                <a:latin typeface="Arial" charset="0"/>
              </a:rPr>
              <a:t>xerostomia </a:t>
            </a:r>
          </a:p>
          <a:p>
            <a:pPr algn="ctr" eaLnBrk="1" hangingPunct="1"/>
            <a:r>
              <a:rPr lang="nl-NL" altLang="nl-NL" sz="1300">
                <a:solidFill>
                  <a:schemeClr val="tx1"/>
                </a:solidFill>
                <a:latin typeface="Arial" charset="0"/>
              </a:rPr>
              <a:t>grade </a:t>
            </a:r>
            <a:r>
              <a:rPr lang="nl-NL" altLang="nl-NL" sz="1300">
                <a:solidFill>
                  <a:schemeClr val="tx1"/>
                </a:solidFill>
                <a:latin typeface="Arial" charset="0"/>
                <a:cs typeface="Arial" charset="0"/>
              </a:rPr>
              <a:t>≥2</a:t>
            </a:r>
          </a:p>
        </p:txBody>
      </p:sp>
      <p:sp>
        <p:nvSpPr>
          <p:cNvPr id="9247" name="Oval 41"/>
          <p:cNvSpPr>
            <a:spLocks noChangeArrowheads="1"/>
          </p:cNvSpPr>
          <p:nvPr/>
        </p:nvSpPr>
        <p:spPr bwMode="auto">
          <a:xfrm>
            <a:off x="3046770" y="2262061"/>
            <a:ext cx="2067183" cy="979527"/>
          </a:xfrm>
          <a:prstGeom prst="ellipse">
            <a:avLst/>
          </a:prstGeom>
          <a:solidFill>
            <a:schemeClr val="bg1"/>
          </a:solidFill>
          <a:ln w="28575">
            <a:solidFill>
              <a:schemeClr val="tx1"/>
            </a:solidFill>
            <a:round/>
            <a:headEnd/>
            <a:tailEnd/>
          </a:ln>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ctr" eaLnBrk="1" hangingPunct="1"/>
            <a:r>
              <a:rPr lang="nl-NL" altLang="nl-NL" sz="1300">
                <a:solidFill>
                  <a:schemeClr val="tx1"/>
                </a:solidFill>
                <a:latin typeface="Arial" charset="0"/>
              </a:rPr>
              <a:t>(c) Disease free </a:t>
            </a:r>
          </a:p>
          <a:p>
            <a:pPr algn="ctr" eaLnBrk="1" hangingPunct="1"/>
            <a:r>
              <a:rPr lang="nl-NL" altLang="nl-NL" sz="1300">
                <a:solidFill>
                  <a:schemeClr val="tx1"/>
                </a:solidFill>
                <a:latin typeface="Arial" charset="0"/>
              </a:rPr>
              <a:t>dysphagia &amp; xerostomia </a:t>
            </a:r>
          </a:p>
          <a:p>
            <a:pPr algn="ctr" eaLnBrk="1" hangingPunct="1"/>
            <a:r>
              <a:rPr lang="nl-NL" altLang="nl-NL" sz="1300">
                <a:solidFill>
                  <a:schemeClr val="tx1"/>
                </a:solidFill>
                <a:latin typeface="Arial" charset="0"/>
              </a:rPr>
              <a:t>grade ≥2</a:t>
            </a:r>
            <a:endParaRPr lang="en-US" altLang="nl-NL" sz="1300">
              <a:solidFill>
                <a:schemeClr val="tx1"/>
              </a:solidFill>
              <a:latin typeface="Arial" charset="0"/>
            </a:endParaRPr>
          </a:p>
        </p:txBody>
      </p:sp>
      <p:sp>
        <p:nvSpPr>
          <p:cNvPr id="9248" name="Oval 42"/>
          <p:cNvSpPr>
            <a:spLocks noChangeArrowheads="1"/>
          </p:cNvSpPr>
          <p:nvPr/>
        </p:nvSpPr>
        <p:spPr bwMode="auto">
          <a:xfrm>
            <a:off x="5113952" y="2262061"/>
            <a:ext cx="2067183" cy="979527"/>
          </a:xfrm>
          <a:prstGeom prst="ellipse">
            <a:avLst/>
          </a:prstGeom>
          <a:solidFill>
            <a:schemeClr val="bg1"/>
          </a:solidFill>
          <a:ln w="28575">
            <a:solidFill>
              <a:schemeClr val="tx1"/>
            </a:solidFill>
            <a:round/>
            <a:headEnd/>
            <a:tailEnd/>
          </a:ln>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ctr" eaLnBrk="1" hangingPunct="1"/>
            <a:r>
              <a:rPr lang="nl-NL" altLang="nl-NL" sz="1300">
                <a:solidFill>
                  <a:schemeClr val="tx1"/>
                </a:solidFill>
                <a:latin typeface="Arial" charset="0"/>
              </a:rPr>
              <a:t>(d) Disease free </a:t>
            </a:r>
          </a:p>
          <a:p>
            <a:pPr algn="ctr" eaLnBrk="1" hangingPunct="1"/>
            <a:r>
              <a:rPr lang="nl-NL" altLang="nl-NL" sz="1300">
                <a:solidFill>
                  <a:schemeClr val="tx1"/>
                </a:solidFill>
                <a:latin typeface="Arial" charset="0"/>
              </a:rPr>
              <a:t>dysphagia</a:t>
            </a:r>
          </a:p>
          <a:p>
            <a:pPr algn="ctr" eaLnBrk="1" hangingPunct="1"/>
            <a:r>
              <a:rPr lang="nl-NL" altLang="nl-NL" sz="1300">
                <a:solidFill>
                  <a:schemeClr val="tx1"/>
                </a:solidFill>
                <a:latin typeface="Arial" charset="0"/>
              </a:rPr>
              <a:t>grade ≥2</a:t>
            </a:r>
            <a:endParaRPr lang="en-US" altLang="nl-NL" sz="1300">
              <a:solidFill>
                <a:schemeClr val="tx1"/>
              </a:solidFill>
              <a:latin typeface="Arial" charset="0"/>
            </a:endParaRPr>
          </a:p>
        </p:txBody>
      </p:sp>
      <p:sp>
        <p:nvSpPr>
          <p:cNvPr id="9249" name="Rectangle 44"/>
          <p:cNvSpPr>
            <a:spLocks noChangeArrowheads="1"/>
          </p:cNvSpPr>
          <p:nvPr/>
        </p:nvSpPr>
        <p:spPr bwMode="auto">
          <a:xfrm>
            <a:off x="4797424" y="519014"/>
            <a:ext cx="3400801" cy="30600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9250" name="Oval 45"/>
          <p:cNvSpPr>
            <a:spLocks noChangeAspect="1" noChangeArrowheads="1"/>
          </p:cNvSpPr>
          <p:nvPr/>
        </p:nvSpPr>
        <p:spPr bwMode="auto">
          <a:xfrm>
            <a:off x="3049770" y="357010"/>
            <a:ext cx="2064182" cy="979527"/>
          </a:xfrm>
          <a:prstGeom prst="ellipse">
            <a:avLst/>
          </a:prstGeom>
          <a:solidFill>
            <a:schemeClr val="bg1"/>
          </a:solidFill>
          <a:ln w="28575">
            <a:solidFill>
              <a:schemeClr val="tx1"/>
            </a:solidFill>
            <a:round/>
            <a:headEnd/>
            <a:tailEnd/>
          </a:ln>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lgn="ctr" eaLnBrk="1" hangingPunct="1"/>
            <a:r>
              <a:rPr lang="nl-NL" altLang="nl-NL" sz="1300">
                <a:solidFill>
                  <a:schemeClr val="tx1"/>
                </a:solidFill>
                <a:latin typeface="Arial" charset="0"/>
              </a:rPr>
              <a:t>(a) Disease free </a:t>
            </a:r>
          </a:p>
          <a:p>
            <a:pPr algn="ctr" eaLnBrk="1" hangingPunct="1"/>
            <a:r>
              <a:rPr lang="nl-NL" altLang="nl-NL" sz="1300">
                <a:solidFill>
                  <a:schemeClr val="tx1"/>
                </a:solidFill>
                <a:latin typeface="Arial" charset="0"/>
              </a:rPr>
              <a:t>no toxicity</a:t>
            </a:r>
            <a:endParaRPr lang="en-US" altLang="nl-NL" sz="1300">
              <a:solidFill>
                <a:schemeClr val="tx1"/>
              </a:solidFill>
              <a:latin typeface="Arial" charset="0"/>
            </a:endParaRPr>
          </a:p>
        </p:txBody>
      </p:sp>
      <p:sp>
        <p:nvSpPr>
          <p:cNvPr id="67630" name="Oval 46"/>
          <p:cNvSpPr>
            <a:spLocks noChangeArrowheads="1"/>
          </p:cNvSpPr>
          <p:nvPr/>
        </p:nvSpPr>
        <p:spPr bwMode="auto">
          <a:xfrm>
            <a:off x="2755744" y="1131030"/>
            <a:ext cx="2517222" cy="1020028"/>
          </a:xfrm>
          <a:prstGeom prst="ellipse">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Tree>
    <p:extLst>
      <p:ext uri="{BB962C8B-B14F-4D97-AF65-F5344CB8AC3E}">
        <p14:creationId xmlns:p14="http://schemas.microsoft.com/office/powerpoint/2010/main" val="153746222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763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63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nl-NL" altLang="nl-NL" smtClean="0"/>
              <a:t>Het blijft een model</a:t>
            </a:r>
          </a:p>
        </p:txBody>
      </p:sp>
      <p:sp>
        <p:nvSpPr>
          <p:cNvPr id="24579" name="Content Placeholder 2"/>
          <p:cNvSpPr>
            <a:spLocks noGrp="1"/>
          </p:cNvSpPr>
          <p:nvPr>
            <p:ph idx="1"/>
          </p:nvPr>
        </p:nvSpPr>
        <p:spPr/>
        <p:txBody>
          <a:bodyPr/>
          <a:lstStyle/>
          <a:p>
            <a:r>
              <a:rPr lang="en-US" altLang="nl-NL" smtClean="0"/>
              <a:t>A model is a ‘simple’ reflection of former, current or future reality</a:t>
            </a:r>
            <a:endParaRPr lang="nl-NL" altLang="nl-NL" smtClean="0"/>
          </a:p>
        </p:txBody>
      </p:sp>
      <p:pic>
        <p:nvPicPr>
          <p:cNvPr id="2458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31285" y="2832077"/>
            <a:ext cx="5064447" cy="3267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p:cNvSpPr>
            <a:spLocks noGrp="1"/>
          </p:cNvSpPr>
          <p:nvPr>
            <p:ph type="sldNum" sz="quarter" idx="11"/>
          </p:nvPr>
        </p:nvSpPr>
        <p:spPr/>
        <p:txBody>
          <a:bodyPr/>
          <a:lstStyle/>
          <a:p>
            <a:pPr>
              <a:defRPr/>
            </a:pPr>
            <a:fld id="{1FEFF676-1778-4DB6-8425-8A32ADE15FB5}" type="slidenum">
              <a:rPr lang="nl-NL"/>
              <a:pPr>
                <a:defRPr/>
              </a:pPr>
              <a:t>41</a:t>
            </a:fld>
            <a:endParaRPr lang="nl-NL"/>
          </a:p>
        </p:txBody>
      </p:sp>
    </p:spTree>
    <p:extLst>
      <p:ext uri="{BB962C8B-B14F-4D97-AF65-F5344CB8AC3E}">
        <p14:creationId xmlns:p14="http://schemas.microsoft.com/office/powerpoint/2010/main" val="1163216556"/>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23" name="Picture 4"/>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23000" y="2499769"/>
            <a:ext cx="5459752" cy="24124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338"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03061" y="3345196"/>
            <a:ext cx="4642910" cy="259957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Titel 1"/>
          <p:cNvSpPr>
            <a:spLocks noGrp="1"/>
          </p:cNvSpPr>
          <p:nvPr>
            <p:ph type="title"/>
          </p:nvPr>
        </p:nvSpPr>
        <p:spPr/>
        <p:txBody>
          <a:bodyPr>
            <a:noAutofit/>
          </a:bodyPr>
          <a:lstStyle/>
          <a:p>
            <a:r>
              <a:rPr lang="nl-NL" dirty="0" err="1" smtClean="0"/>
              <a:t>Exploring</a:t>
            </a:r>
            <a:r>
              <a:rPr lang="nl-NL" dirty="0" smtClean="0"/>
              <a:t> treatment </a:t>
            </a:r>
            <a:r>
              <a:rPr lang="nl-NL" dirty="0" err="1" smtClean="0"/>
              <a:t>effectiveness</a:t>
            </a:r>
            <a:r>
              <a:rPr lang="nl-NL" dirty="0" smtClean="0"/>
              <a:t> (</a:t>
            </a:r>
            <a:r>
              <a:rPr lang="nl-NL" dirty="0" err="1" smtClean="0"/>
              <a:t>toxicity</a:t>
            </a:r>
            <a:r>
              <a:rPr lang="nl-NL" dirty="0" smtClean="0"/>
              <a:t>)</a:t>
            </a:r>
            <a:endParaRPr lang="nl-NL" dirty="0"/>
          </a:p>
        </p:txBody>
      </p:sp>
      <p:sp>
        <p:nvSpPr>
          <p:cNvPr id="5" name="Tijdelijke aanduiding voor voettekst 4"/>
          <p:cNvSpPr>
            <a:spLocks noGrp="1"/>
          </p:cNvSpPr>
          <p:nvPr>
            <p:ph type="ftr" sz="quarter" idx="11"/>
          </p:nvPr>
        </p:nvSpPr>
        <p:spPr/>
        <p:txBody>
          <a:bodyPr/>
          <a:lstStyle/>
          <a:p>
            <a:pPr>
              <a:defRPr/>
            </a:pPr>
            <a:r>
              <a:rPr lang="nl-NL" smtClean="0"/>
              <a:t>Promotie   Bram  Ramaekers</a:t>
            </a:r>
            <a:endParaRPr lang="nl-NL" dirty="0" smtClean="0"/>
          </a:p>
        </p:txBody>
      </p:sp>
      <p:sp>
        <p:nvSpPr>
          <p:cNvPr id="4" name="Tijdelijke aanduiding voor dianummer 3"/>
          <p:cNvSpPr>
            <a:spLocks noGrp="1"/>
          </p:cNvSpPr>
          <p:nvPr>
            <p:ph type="sldNum" sz="quarter" idx="4294967295"/>
          </p:nvPr>
        </p:nvSpPr>
        <p:spPr>
          <a:xfrm>
            <a:off x="6192547" y="6006163"/>
            <a:ext cx="2041125" cy="345009"/>
          </a:xfrm>
          <a:prstGeom prst="rect">
            <a:avLst/>
          </a:prstGeom>
        </p:spPr>
        <p:txBody>
          <a:bodyPr lIns="86402" tIns="43201" rIns="86402" bIns="43201"/>
          <a:lstStyle/>
          <a:p>
            <a:fld id="{9ED0E3A4-E9BA-4F0B-941A-DFB6CF50D1D9}" type="slidenum">
              <a:rPr lang="nl-NL" smtClean="0">
                <a:latin typeface="Arial" pitchFamily="34" charset="0"/>
                <a:cs typeface="Arial" pitchFamily="34" charset="0"/>
              </a:rPr>
              <a:t>42</a:t>
            </a:fld>
            <a:endParaRPr lang="nl-NL" dirty="0">
              <a:latin typeface="Arial" pitchFamily="34" charset="0"/>
              <a:cs typeface="Arial" pitchFamily="34" charset="0"/>
            </a:endParaRPr>
          </a:p>
        </p:txBody>
      </p:sp>
      <p:sp>
        <p:nvSpPr>
          <p:cNvPr id="3" name="Tijdelijke aanduiding voor inhoud 2"/>
          <p:cNvSpPr>
            <a:spLocks noGrp="1"/>
          </p:cNvSpPr>
          <p:nvPr>
            <p:ph idx="4294967295"/>
          </p:nvPr>
        </p:nvSpPr>
        <p:spPr>
          <a:xfrm>
            <a:off x="432038" y="1512041"/>
            <a:ext cx="7776687" cy="4276616"/>
          </a:xfrm>
        </p:spPr>
        <p:txBody>
          <a:bodyPr>
            <a:normAutofit/>
          </a:bodyPr>
          <a:lstStyle/>
          <a:p>
            <a:r>
              <a:rPr lang="nl-NL" dirty="0" smtClean="0"/>
              <a:t>Model </a:t>
            </a:r>
            <a:r>
              <a:rPr lang="nl-NL" dirty="0" err="1" smtClean="0"/>
              <a:t>based</a:t>
            </a:r>
            <a:r>
              <a:rPr lang="nl-NL" dirty="0" smtClean="0"/>
              <a:t> </a:t>
            </a:r>
            <a:r>
              <a:rPr lang="nl-NL" dirty="0" err="1" smtClean="0"/>
              <a:t>economic</a:t>
            </a:r>
            <a:r>
              <a:rPr lang="nl-NL" dirty="0" smtClean="0"/>
              <a:t> </a:t>
            </a:r>
            <a:r>
              <a:rPr lang="nl-NL" dirty="0" err="1" smtClean="0"/>
              <a:t>evaluation</a:t>
            </a:r>
            <a:endParaRPr lang="nl-NL" dirty="0" smtClean="0"/>
          </a:p>
          <a:p>
            <a:endParaRPr lang="nl-NL" dirty="0" smtClean="0"/>
          </a:p>
          <a:p>
            <a:endParaRPr lang="nl-NL" dirty="0"/>
          </a:p>
          <a:p>
            <a:endParaRPr lang="nl-NL" dirty="0" smtClean="0"/>
          </a:p>
          <a:p>
            <a:endParaRPr lang="nl-NL" dirty="0" smtClean="0"/>
          </a:p>
          <a:p>
            <a:endParaRPr lang="nl-NL" dirty="0" smtClean="0"/>
          </a:p>
          <a:p>
            <a:endParaRPr lang="nl-NL" dirty="0" smtClean="0"/>
          </a:p>
        </p:txBody>
      </p:sp>
      <p:cxnSp>
        <p:nvCxnSpPr>
          <p:cNvPr id="19" name="AutoShape 6"/>
          <p:cNvCxnSpPr>
            <a:cxnSpLocks noChangeShapeType="1"/>
          </p:cNvCxnSpPr>
          <p:nvPr/>
        </p:nvCxnSpPr>
        <p:spPr bwMode="auto">
          <a:xfrm flipV="1">
            <a:off x="2687300" y="3444210"/>
            <a:ext cx="0" cy="1156567"/>
          </a:xfrm>
          <a:prstGeom prst="straightConnector1">
            <a:avLst/>
          </a:prstGeom>
          <a:noFill/>
          <a:ln w="9525">
            <a:solidFill>
              <a:schemeClr val="tx1"/>
            </a:solidFill>
            <a:round/>
            <a:headEnd/>
            <a:tailEnd/>
          </a:ln>
          <a:extLst>
            <a:ext uri="{909E8E84-426E-40DD-AFC4-6F175D3DCCD1}">
              <a14:hiddenFill xmlns:a14="http://schemas.microsoft.com/office/drawing/2010/main">
                <a:noFill/>
              </a14:hiddenFill>
            </a:ext>
          </a:extLst>
        </p:spPr>
      </p:cxnSp>
      <p:sp>
        <p:nvSpPr>
          <p:cNvPr id="21" name="Rectangle 8"/>
          <p:cNvSpPr>
            <a:spLocks noChangeArrowheads="1"/>
          </p:cNvSpPr>
          <p:nvPr/>
        </p:nvSpPr>
        <p:spPr bwMode="auto">
          <a:xfrm>
            <a:off x="5341057" y="3580293"/>
            <a:ext cx="2857167" cy="952526"/>
          </a:xfrm>
          <a:prstGeom prst="rect">
            <a:avLst/>
          </a:prstGeom>
          <a:solidFill>
            <a:schemeClr val="accent1"/>
          </a:solidFill>
          <a:ln w="9525">
            <a:solidFill>
              <a:schemeClr val="tx1"/>
            </a:solidFill>
            <a:miter lim="800000"/>
            <a:headEnd/>
            <a:tailEnd/>
          </a:ln>
        </p:spPr>
        <p:txBody>
          <a:bodyPr wrap="none" lIns="86402" tIns="43201" rIns="86402" bIns="43201" anchor="ctr"/>
          <a:lstStyle/>
          <a:p>
            <a:pPr algn="ctr"/>
            <a:r>
              <a:rPr lang="nl-NL" dirty="0" err="1" smtClean="0">
                <a:latin typeface="Arial" pitchFamily="34" charset="0"/>
                <a:cs typeface="Arial" pitchFamily="34" charset="0"/>
              </a:rPr>
              <a:t>Toxicity</a:t>
            </a:r>
            <a:r>
              <a:rPr lang="nl-NL" dirty="0" smtClean="0">
                <a:latin typeface="Arial" pitchFamily="34" charset="0"/>
                <a:cs typeface="Arial" pitchFamily="34" charset="0"/>
              </a:rPr>
              <a:t> </a:t>
            </a:r>
            <a:r>
              <a:rPr lang="nl-NL" dirty="0" err="1" smtClean="0">
                <a:latin typeface="Arial" pitchFamily="34" charset="0"/>
                <a:cs typeface="Arial" pitchFamily="34" charset="0"/>
              </a:rPr>
              <a:t>probability</a:t>
            </a:r>
            <a:endParaRPr lang="en-US" dirty="0">
              <a:latin typeface="Arial" pitchFamily="34" charset="0"/>
              <a:cs typeface="Arial" pitchFamily="34" charset="0"/>
            </a:endParaRPr>
          </a:p>
        </p:txBody>
      </p:sp>
      <p:cxnSp>
        <p:nvCxnSpPr>
          <p:cNvPr id="22" name="AutoShape 9"/>
          <p:cNvCxnSpPr>
            <a:cxnSpLocks noChangeShapeType="1"/>
          </p:cNvCxnSpPr>
          <p:nvPr/>
        </p:nvCxnSpPr>
        <p:spPr bwMode="auto">
          <a:xfrm>
            <a:off x="2687300" y="4057305"/>
            <a:ext cx="2653757" cy="0"/>
          </a:xfrm>
          <a:prstGeom prst="straightConnector1">
            <a:avLst/>
          </a:prstGeom>
          <a:noFill/>
          <a:ln w="9525">
            <a:solidFill>
              <a:schemeClr val="tx1"/>
            </a:solidFill>
            <a:round/>
            <a:headEnd/>
            <a:tailEnd type="stealth" w="lg" len="lg"/>
          </a:ln>
          <a:extLst>
            <a:ext uri="{909E8E84-426E-40DD-AFC4-6F175D3DCCD1}">
              <a14:hiddenFill xmlns:a14="http://schemas.microsoft.com/office/drawing/2010/main">
                <a:noFill/>
              </a14:hiddenFill>
            </a:ext>
          </a:extLst>
        </p:spPr>
      </p:cxnSp>
      <p:sp>
        <p:nvSpPr>
          <p:cNvPr id="6" name="TextBox 5"/>
          <p:cNvSpPr txBox="1"/>
          <p:nvPr/>
        </p:nvSpPr>
        <p:spPr>
          <a:xfrm>
            <a:off x="4116246" y="2559679"/>
            <a:ext cx="2789848" cy="441189"/>
          </a:xfrm>
          <a:prstGeom prst="rect">
            <a:avLst/>
          </a:prstGeom>
          <a:noFill/>
        </p:spPr>
        <p:txBody>
          <a:bodyPr wrap="square" lIns="86402" tIns="43201" rIns="86402" bIns="43201" rtlCol="0">
            <a:spAutoFit/>
          </a:bodyPr>
          <a:lstStyle/>
          <a:p>
            <a:r>
              <a:rPr lang="nl-NL" sz="2300" dirty="0" err="1" smtClean="0"/>
              <a:t>Dosimetric</a:t>
            </a:r>
            <a:r>
              <a:rPr lang="nl-NL" sz="2300" dirty="0" smtClean="0"/>
              <a:t> </a:t>
            </a:r>
            <a:r>
              <a:rPr lang="nl-NL" sz="2300" dirty="0"/>
              <a:t>data</a:t>
            </a:r>
          </a:p>
        </p:txBody>
      </p:sp>
      <p:sp>
        <p:nvSpPr>
          <p:cNvPr id="14" name="TextBox 13"/>
          <p:cNvSpPr txBox="1"/>
          <p:nvPr/>
        </p:nvSpPr>
        <p:spPr>
          <a:xfrm>
            <a:off x="4116247" y="4913125"/>
            <a:ext cx="6108790" cy="718188"/>
          </a:xfrm>
          <a:prstGeom prst="rect">
            <a:avLst/>
          </a:prstGeom>
          <a:noFill/>
        </p:spPr>
        <p:txBody>
          <a:bodyPr wrap="square" lIns="86402" tIns="43201" rIns="86402" bIns="43201" rtlCol="0">
            <a:spAutoFit/>
          </a:bodyPr>
          <a:lstStyle/>
          <a:p>
            <a:r>
              <a:rPr lang="nl-NL" sz="2300" dirty="0"/>
              <a:t>Dosis </a:t>
            </a:r>
            <a:r>
              <a:rPr lang="nl-NL" sz="2300" dirty="0" smtClean="0"/>
              <a:t>respons models </a:t>
            </a:r>
            <a:br>
              <a:rPr lang="nl-NL" sz="2300" dirty="0" smtClean="0"/>
            </a:br>
            <a:r>
              <a:rPr lang="nl-NL" sz="1800" dirty="0" smtClean="0"/>
              <a:t>(</a:t>
            </a:r>
            <a:r>
              <a:rPr lang="nl-NL" sz="1800" dirty="0" err="1" smtClean="0"/>
              <a:t>logistic</a:t>
            </a:r>
            <a:r>
              <a:rPr lang="nl-NL" sz="1800" dirty="0" smtClean="0"/>
              <a:t> </a:t>
            </a:r>
            <a:r>
              <a:rPr lang="nl-NL" sz="1800" dirty="0" err="1" smtClean="0"/>
              <a:t>regression</a:t>
            </a:r>
            <a:r>
              <a:rPr lang="nl-NL" sz="1800" dirty="0" smtClean="0"/>
              <a:t> models)</a:t>
            </a:r>
            <a:endParaRPr lang="nl-NL" sz="2300" dirty="0"/>
          </a:p>
        </p:txBody>
      </p:sp>
      <p:sp>
        <p:nvSpPr>
          <p:cNvPr id="13" name="TextBox 12"/>
          <p:cNvSpPr txBox="1"/>
          <p:nvPr/>
        </p:nvSpPr>
        <p:spPr>
          <a:xfrm>
            <a:off x="1561240" y="2099164"/>
            <a:ext cx="6501620" cy="441189"/>
          </a:xfrm>
          <a:prstGeom prst="rect">
            <a:avLst/>
          </a:prstGeom>
          <a:noFill/>
        </p:spPr>
        <p:txBody>
          <a:bodyPr wrap="square" lIns="86402" tIns="43201" rIns="86402" bIns="43201" rtlCol="0">
            <a:spAutoFit/>
          </a:bodyPr>
          <a:lstStyle/>
          <a:p>
            <a:r>
              <a:rPr lang="nl-NL" sz="2300" dirty="0" err="1" smtClean="0"/>
              <a:t>Photons</a:t>
            </a:r>
            <a:r>
              <a:rPr lang="nl-NL" sz="2300" dirty="0"/>
              <a:t>		      </a:t>
            </a:r>
            <a:r>
              <a:rPr lang="nl-NL" sz="2300" dirty="0" err="1" smtClean="0"/>
              <a:t>Protonsen</a:t>
            </a:r>
            <a:endParaRPr lang="nl-NL" sz="2300" dirty="0"/>
          </a:p>
        </p:txBody>
      </p:sp>
      <p:cxnSp>
        <p:nvCxnSpPr>
          <p:cNvPr id="7" name="Straight Connector 6"/>
          <p:cNvCxnSpPr/>
          <p:nvPr/>
        </p:nvCxnSpPr>
        <p:spPr>
          <a:xfrm flipV="1">
            <a:off x="5024570" y="4507208"/>
            <a:ext cx="0" cy="867425"/>
          </a:xfrm>
          <a:prstGeom prst="line">
            <a:avLst/>
          </a:prstGeom>
          <a:ln w="19050">
            <a:prstDash val="dash"/>
          </a:ln>
        </p:spPr>
        <p:style>
          <a:lnRef idx="1">
            <a:schemeClr val="accent2"/>
          </a:lnRef>
          <a:fillRef idx="0">
            <a:schemeClr val="accent2"/>
          </a:fillRef>
          <a:effectRef idx="0">
            <a:schemeClr val="accent2"/>
          </a:effectRef>
          <a:fontRef idx="minor">
            <a:schemeClr val="tx1"/>
          </a:fontRef>
        </p:style>
      </p:cxnSp>
      <p:cxnSp>
        <p:nvCxnSpPr>
          <p:cNvPr id="17" name="Straight Connector 16"/>
          <p:cNvCxnSpPr/>
          <p:nvPr/>
        </p:nvCxnSpPr>
        <p:spPr>
          <a:xfrm>
            <a:off x="2857575" y="4507208"/>
            <a:ext cx="2160191" cy="0"/>
          </a:xfrm>
          <a:prstGeom prst="line">
            <a:avLst/>
          </a:prstGeom>
          <a:ln w="19050">
            <a:prstDash val="dash"/>
          </a:ln>
        </p:spPr>
        <p:style>
          <a:lnRef idx="1">
            <a:schemeClr val="accent2"/>
          </a:lnRef>
          <a:fillRef idx="0">
            <a:schemeClr val="accent2"/>
          </a:fillRef>
          <a:effectRef idx="0">
            <a:schemeClr val="accent2"/>
          </a:effectRef>
          <a:fontRef idx="minor">
            <a:schemeClr val="tx1"/>
          </a:fontRef>
        </p:style>
      </p:cxnSp>
    </p:spTree>
    <p:extLst>
      <p:ext uri="{BB962C8B-B14F-4D97-AF65-F5344CB8AC3E}">
        <p14:creationId xmlns:p14="http://schemas.microsoft.com/office/powerpoint/2010/main" val="385226721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2.5E-6 4.44444E-6 L -0.18125 -0.12801 " pathEditMode="relative" rAng="0" ptsTypes="AA">
                                      <p:cBhvr>
                                        <p:cTn id="6" dur="1000" fill="hold"/>
                                        <p:tgtEl>
                                          <p:spTgt spid="23"/>
                                        </p:tgtEl>
                                        <p:attrNameLst>
                                          <p:attrName>ppt_x</p:attrName>
                                          <p:attrName>ppt_y</p:attrName>
                                        </p:attrNameLst>
                                      </p:cBhvr>
                                      <p:rCtr x="-9063" y="-6412"/>
                                    </p:animMotion>
                                  </p:childTnLst>
                                </p:cTn>
                              </p:par>
                              <p:par>
                                <p:cTn id="7" presetID="6" presetClass="emph" presetSubtype="0" fill="hold" nodeType="withEffect">
                                  <p:stCondLst>
                                    <p:cond delay="0"/>
                                  </p:stCondLst>
                                  <p:childTnLst>
                                    <p:animScale>
                                      <p:cBhvr>
                                        <p:cTn id="8" dur="1000" fill="hold"/>
                                        <p:tgtEl>
                                          <p:spTgt spid="23"/>
                                        </p:tgtEl>
                                      </p:cBhvr>
                                      <p:by x="50000" y="50000"/>
                                    </p:animScale>
                                  </p:childTnLst>
                                </p:cTn>
                              </p:par>
                              <p:par>
                                <p:cTn id="9" presetID="10" presetClass="exit" presetSubtype="0" fill="hold" grpId="0" nodeType="withEffect">
                                  <p:stCondLst>
                                    <p:cond delay="0"/>
                                  </p:stCondLst>
                                  <p:childTnLst>
                                    <p:animEffect transition="out" filter="fade">
                                      <p:cBhvr>
                                        <p:cTn id="10" dur="500"/>
                                        <p:tgtEl>
                                          <p:spTgt spid="13"/>
                                        </p:tgtEl>
                                      </p:cBhvr>
                                    </p:animEffect>
                                    <p:set>
                                      <p:cBhvr>
                                        <p:cTn id="11" dur="1" fill="hold">
                                          <p:stCondLst>
                                            <p:cond delay="499"/>
                                          </p:stCondLst>
                                        </p:cTn>
                                        <p:tgtEl>
                                          <p:spTgt spid="13"/>
                                        </p:tgtEl>
                                        <p:attrNameLst>
                                          <p:attrName>style.visibility</p:attrName>
                                        </p:attrNameLst>
                                      </p:cBhvr>
                                      <p:to>
                                        <p:strVal val="hidden"/>
                                      </p:to>
                                    </p:set>
                                  </p:childTnLst>
                                </p:cTn>
                              </p:par>
                            </p:childTnLst>
                          </p:cTn>
                        </p:par>
                        <p:par>
                          <p:cTn id="12" fill="hold">
                            <p:stCondLst>
                              <p:cond delay="1000"/>
                            </p:stCondLst>
                            <p:childTnLst>
                              <p:par>
                                <p:cTn id="13" presetID="1" presetClass="entr" presetSubtype="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33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2" presetClass="entr" presetSubtype="4"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additive="base">
                                        <p:cTn id="23" dur="500"/>
                                        <p:tgtEl>
                                          <p:spTgt spid="7"/>
                                        </p:tgtEl>
                                        <p:attrNameLst>
                                          <p:attrName>ppt_y</p:attrName>
                                        </p:attrNameLst>
                                      </p:cBhvr>
                                      <p:tavLst>
                                        <p:tav tm="0">
                                          <p:val>
                                            <p:strVal val="#ppt_y+#ppt_h*1.125000"/>
                                          </p:val>
                                        </p:tav>
                                        <p:tav tm="100000">
                                          <p:val>
                                            <p:strVal val="#ppt_y"/>
                                          </p:val>
                                        </p:tav>
                                      </p:tavLst>
                                    </p:anim>
                                    <p:animEffect transition="in" filter="wipe(up)">
                                      <p:cBhvr>
                                        <p:cTn id="24" dur="500"/>
                                        <p:tgtEl>
                                          <p:spTgt spid="7"/>
                                        </p:tgtEl>
                                      </p:cBhvr>
                                    </p:animEffect>
                                  </p:childTnLst>
                                </p:cTn>
                              </p:par>
                            </p:childTnLst>
                          </p:cTn>
                        </p:par>
                        <p:par>
                          <p:cTn id="25" fill="hold">
                            <p:stCondLst>
                              <p:cond delay="500"/>
                            </p:stCondLst>
                            <p:childTnLst>
                              <p:par>
                                <p:cTn id="26" presetID="12" presetClass="entr" presetSubtype="2" fill="hold" nodeType="afterEffect">
                                  <p:stCondLst>
                                    <p:cond delay="0"/>
                                  </p:stCondLst>
                                  <p:childTnLst>
                                    <p:set>
                                      <p:cBhvr>
                                        <p:cTn id="27" dur="1" fill="hold">
                                          <p:stCondLst>
                                            <p:cond delay="0"/>
                                          </p:stCondLst>
                                        </p:cTn>
                                        <p:tgtEl>
                                          <p:spTgt spid="17"/>
                                        </p:tgtEl>
                                        <p:attrNameLst>
                                          <p:attrName>style.visibility</p:attrName>
                                        </p:attrNameLst>
                                      </p:cBhvr>
                                      <p:to>
                                        <p:strVal val="visible"/>
                                      </p:to>
                                    </p:set>
                                    <p:anim calcmode="lin" valueType="num">
                                      <p:cBhvr additive="base">
                                        <p:cTn id="28" dur="500"/>
                                        <p:tgtEl>
                                          <p:spTgt spid="17"/>
                                        </p:tgtEl>
                                        <p:attrNameLst>
                                          <p:attrName>ppt_x</p:attrName>
                                        </p:attrNameLst>
                                      </p:cBhvr>
                                      <p:tavLst>
                                        <p:tav tm="0">
                                          <p:val>
                                            <p:strVal val="#ppt_x+#ppt_w*1.125000"/>
                                          </p:val>
                                        </p:tav>
                                        <p:tav tm="100000">
                                          <p:val>
                                            <p:strVal val="#ppt_x"/>
                                          </p:val>
                                        </p:tav>
                                      </p:tavLst>
                                    </p:anim>
                                    <p:animEffect transition="in" filter="wipe(left)">
                                      <p:cBhvr>
                                        <p:cTn id="29" dur="500"/>
                                        <p:tgtEl>
                                          <p:spTgt spid="17"/>
                                        </p:tgtEl>
                                      </p:cBhvr>
                                    </p:animEffect>
                                  </p:childTnLst>
                                </p:cTn>
                              </p:par>
                            </p:childTnLst>
                          </p:cTn>
                        </p:par>
                      </p:childTnLst>
                    </p:cTn>
                  </p:par>
                  <p:par>
                    <p:cTn id="30" fill="hold">
                      <p:stCondLst>
                        <p:cond delay="indefinite"/>
                      </p:stCondLst>
                      <p:childTnLst>
                        <p:par>
                          <p:cTn id="31" fill="hold">
                            <p:stCondLst>
                              <p:cond delay="0"/>
                            </p:stCondLst>
                            <p:childTnLst>
                              <p:par>
                                <p:cTn id="32" presetID="0" presetClass="path" presetSubtype="0" accel="50000" decel="50000" fill="hold" nodeType="clickEffect">
                                  <p:stCondLst>
                                    <p:cond delay="0"/>
                                  </p:stCondLst>
                                  <p:childTnLst>
                                    <p:animMotion origin="layout" path="M 4.16667E-6 5.08671E-6 L -0.22535 0.09527 " pathEditMode="relative" ptsTypes="AA">
                                      <p:cBhvr>
                                        <p:cTn id="33" dur="1000" fill="hold"/>
                                        <p:tgtEl>
                                          <p:spTgt spid="14338"/>
                                        </p:tgtEl>
                                        <p:attrNameLst>
                                          <p:attrName>ppt_x</p:attrName>
                                          <p:attrName>ppt_y</p:attrName>
                                        </p:attrNameLst>
                                      </p:cBhvr>
                                    </p:animMotion>
                                  </p:childTnLst>
                                </p:cTn>
                              </p:par>
                              <p:par>
                                <p:cTn id="34" presetID="6" presetClass="emph" presetSubtype="0" fill="hold" nodeType="withEffect">
                                  <p:stCondLst>
                                    <p:cond delay="0"/>
                                  </p:stCondLst>
                                  <p:childTnLst>
                                    <p:animScale>
                                      <p:cBhvr>
                                        <p:cTn id="35" dur="1000" fill="hold"/>
                                        <p:tgtEl>
                                          <p:spTgt spid="14338"/>
                                        </p:tgtEl>
                                      </p:cBhvr>
                                      <p:by x="50000" y="50000"/>
                                    </p:animScale>
                                  </p:childTnLst>
                                </p:cTn>
                              </p:par>
                              <p:par>
                                <p:cTn id="36" presetID="10" presetClass="exit" presetSubtype="0" fill="hold" nodeType="withEffect">
                                  <p:stCondLst>
                                    <p:cond delay="0"/>
                                  </p:stCondLst>
                                  <p:childTnLst>
                                    <p:animEffect transition="out" filter="fade">
                                      <p:cBhvr>
                                        <p:cTn id="37" dur="500"/>
                                        <p:tgtEl>
                                          <p:spTgt spid="7"/>
                                        </p:tgtEl>
                                      </p:cBhvr>
                                    </p:animEffect>
                                    <p:set>
                                      <p:cBhvr>
                                        <p:cTn id="38" dur="1" fill="hold">
                                          <p:stCondLst>
                                            <p:cond delay="499"/>
                                          </p:stCondLst>
                                        </p:cTn>
                                        <p:tgtEl>
                                          <p:spTgt spid="7"/>
                                        </p:tgtEl>
                                        <p:attrNameLst>
                                          <p:attrName>style.visibility</p:attrName>
                                        </p:attrNameLst>
                                      </p:cBhvr>
                                      <p:to>
                                        <p:strVal val="hidden"/>
                                      </p:to>
                                    </p:set>
                                  </p:childTnLst>
                                </p:cTn>
                              </p:par>
                              <p:par>
                                <p:cTn id="39" presetID="10" presetClass="exit" presetSubtype="0" fill="hold" nodeType="withEffect">
                                  <p:stCondLst>
                                    <p:cond delay="0"/>
                                  </p:stCondLst>
                                  <p:childTnLst>
                                    <p:animEffect transition="out" filter="fade">
                                      <p:cBhvr>
                                        <p:cTn id="40" dur="500"/>
                                        <p:tgtEl>
                                          <p:spTgt spid="17"/>
                                        </p:tgtEl>
                                      </p:cBhvr>
                                    </p:animEffect>
                                    <p:set>
                                      <p:cBhvr>
                                        <p:cTn id="41" dur="1" fill="hold">
                                          <p:stCondLst>
                                            <p:cond delay="499"/>
                                          </p:stCondLst>
                                        </p:cTn>
                                        <p:tgtEl>
                                          <p:spTgt spid="17"/>
                                        </p:tgtEl>
                                        <p:attrNameLst>
                                          <p:attrName>style.visibility</p:attrName>
                                        </p:attrNameLst>
                                      </p:cBhvr>
                                      <p:to>
                                        <p:strVal val="hidden"/>
                                      </p:to>
                                    </p:set>
                                  </p:childTnLst>
                                </p:cTn>
                              </p:par>
                            </p:childTnLst>
                          </p:cTn>
                        </p:par>
                        <p:par>
                          <p:cTn id="42" fill="hold">
                            <p:stCondLst>
                              <p:cond delay="1000"/>
                            </p:stCondLst>
                            <p:childTnLst>
                              <p:par>
                                <p:cTn id="43" presetID="1" presetClass="entr" presetSubtype="0" fill="hold" grpId="0" nodeType="afterEffect">
                                  <p:stCondLst>
                                    <p:cond delay="0"/>
                                  </p:stCondLst>
                                  <p:childTnLst>
                                    <p:set>
                                      <p:cBhvr>
                                        <p:cTn id="44" dur="1" fill="hold">
                                          <p:stCondLst>
                                            <p:cond delay="0"/>
                                          </p:stCondLst>
                                        </p:cTn>
                                        <p:tgtEl>
                                          <p:spTgt spid="14"/>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19"/>
                                        </p:tgtEl>
                                        <p:attrNameLst>
                                          <p:attrName>style.visibility</p:attrName>
                                        </p:attrNameLst>
                                      </p:cBhvr>
                                      <p:to>
                                        <p:strVal val="visible"/>
                                      </p:to>
                                    </p:set>
                                  </p:childTnLst>
                                </p:cTn>
                              </p:par>
                            </p:childTnLst>
                          </p:cTn>
                        </p:par>
                        <p:par>
                          <p:cTn id="49" fill="hold">
                            <p:stCondLst>
                              <p:cond delay="0"/>
                            </p:stCondLst>
                            <p:childTnLst>
                              <p:par>
                                <p:cTn id="50" presetID="12" presetClass="entr" presetSubtype="8" fill="hold" nodeType="afterEffect">
                                  <p:stCondLst>
                                    <p:cond delay="0"/>
                                  </p:stCondLst>
                                  <p:childTnLst>
                                    <p:set>
                                      <p:cBhvr>
                                        <p:cTn id="51" dur="1" fill="hold">
                                          <p:stCondLst>
                                            <p:cond delay="0"/>
                                          </p:stCondLst>
                                        </p:cTn>
                                        <p:tgtEl>
                                          <p:spTgt spid="22"/>
                                        </p:tgtEl>
                                        <p:attrNameLst>
                                          <p:attrName>style.visibility</p:attrName>
                                        </p:attrNameLst>
                                      </p:cBhvr>
                                      <p:to>
                                        <p:strVal val="visible"/>
                                      </p:to>
                                    </p:set>
                                    <p:anim calcmode="lin" valueType="num">
                                      <p:cBhvr additive="base">
                                        <p:cTn id="52" dur="500"/>
                                        <p:tgtEl>
                                          <p:spTgt spid="22"/>
                                        </p:tgtEl>
                                        <p:attrNameLst>
                                          <p:attrName>ppt_x</p:attrName>
                                        </p:attrNameLst>
                                      </p:cBhvr>
                                      <p:tavLst>
                                        <p:tav tm="0">
                                          <p:val>
                                            <p:strVal val="#ppt_x-#ppt_w*1.125000"/>
                                          </p:val>
                                        </p:tav>
                                        <p:tav tm="100000">
                                          <p:val>
                                            <p:strVal val="#ppt_x"/>
                                          </p:val>
                                        </p:tav>
                                      </p:tavLst>
                                    </p:anim>
                                    <p:animEffect transition="in" filter="wipe(right)">
                                      <p:cBhvr>
                                        <p:cTn id="53" dur="500"/>
                                        <p:tgtEl>
                                          <p:spTgt spid="22"/>
                                        </p:tgtEl>
                                      </p:cBhvr>
                                    </p:animEffect>
                                  </p:childTnLst>
                                </p:cTn>
                              </p:par>
                            </p:childTnLst>
                          </p:cTn>
                        </p:par>
                        <p:par>
                          <p:cTn id="54" fill="hold">
                            <p:stCondLst>
                              <p:cond delay="500"/>
                            </p:stCondLst>
                            <p:childTnLst>
                              <p:par>
                                <p:cTn id="55" presetID="1" presetClass="entr" presetSubtype="0" fill="hold" grpId="0" nodeType="afterEffect">
                                  <p:stCondLst>
                                    <p:cond delay="0"/>
                                  </p:stCondLst>
                                  <p:childTnLst>
                                    <p:set>
                                      <p:cBhvr>
                                        <p:cTn id="56" dur="1" fill="hold">
                                          <p:stCondLst>
                                            <p:cond delay="0"/>
                                          </p:stCondLst>
                                        </p:cTn>
                                        <p:tgtEl>
                                          <p:spTgt spid="2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6" grpId="0"/>
      <p:bldP spid="14" grpId="0"/>
      <p:bldP spid="13"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r>
              <a:rPr lang="nl-NL" altLang="nl-NL" sz="2600">
                <a:ea typeface="ＭＳ Ｐゴシック" charset="-128"/>
              </a:rPr>
              <a:t>Data </a:t>
            </a:r>
            <a:r>
              <a:rPr lang="en-US" altLang="nl-NL" sz="2600">
                <a:ea typeface="ＭＳ Ｐゴシック" charset="-128"/>
              </a:rPr>
              <a:t>sources</a:t>
            </a:r>
            <a:br>
              <a:rPr lang="en-US" altLang="nl-NL" sz="2600">
                <a:ea typeface="ＭＳ Ｐゴシック" charset="-128"/>
              </a:rPr>
            </a:br>
            <a:endParaRPr lang="en-US" altLang="nl-NL" sz="2600">
              <a:ea typeface="ＭＳ Ｐゴシック" charset="-128"/>
            </a:endParaRPr>
          </a:p>
        </p:txBody>
      </p:sp>
      <p:sp>
        <p:nvSpPr>
          <p:cNvPr id="10243" name="Rectangle 3"/>
          <p:cNvSpPr>
            <a:spLocks noGrp="1" noChangeArrowheads="1"/>
          </p:cNvSpPr>
          <p:nvPr>
            <p:ph type="body" sz="half" idx="1"/>
          </p:nvPr>
        </p:nvSpPr>
        <p:spPr/>
        <p:txBody>
          <a:bodyPr/>
          <a:lstStyle/>
          <a:p>
            <a:pPr>
              <a:buFontTx/>
              <a:buNone/>
            </a:pPr>
            <a:endParaRPr lang="nl-NL" altLang="nl-NL" sz="2500">
              <a:ea typeface="ＭＳ Ｐゴシック" charset="-128"/>
            </a:endParaRPr>
          </a:p>
        </p:txBody>
      </p:sp>
      <p:graphicFrame>
        <p:nvGraphicFramePr>
          <p:cNvPr id="9248" name="Group 32"/>
          <p:cNvGraphicFramePr>
            <a:graphicFrameLocks noGrp="1"/>
          </p:cNvGraphicFramePr>
          <p:nvPr>
            <p:ph sz="half" idx="2"/>
            <p:extLst>
              <p:ext uri="{D42A27DB-BD31-4B8C-83A1-F6EECF244321}">
                <p14:modId xmlns:p14="http://schemas.microsoft.com/office/powerpoint/2010/main" val="3906856086"/>
              </p:ext>
            </p:extLst>
          </p:nvPr>
        </p:nvGraphicFramePr>
        <p:xfrm>
          <a:off x="373533" y="1513542"/>
          <a:ext cx="7824692" cy="3972171"/>
        </p:xfrm>
        <a:graphic>
          <a:graphicData uri="http://schemas.openxmlformats.org/drawingml/2006/table">
            <a:tbl>
              <a:tblPr/>
              <a:tblGrid>
                <a:gridCol w="805571"/>
                <a:gridCol w="2352208"/>
                <a:gridCol w="4666913"/>
              </a:tblGrid>
              <a:tr h="59397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500" b="1" i="0" u="none" strike="noStrike" cap="none" normalizeH="0" baseline="0" dirty="0" smtClean="0">
                          <a:ln>
                            <a:noFill/>
                          </a:ln>
                          <a:solidFill>
                            <a:srgbClr val="001C3D"/>
                          </a:solidFill>
                          <a:effectLst/>
                          <a:latin typeface="Verdana" pitchFamily="34" charset="0"/>
                          <a:ea typeface="ＭＳ Ｐゴシック" charset="-128"/>
                        </a:rPr>
                        <a:t>Parameter</a:t>
                      </a:r>
                    </a:p>
                  </a:txBody>
                  <a:tcPr marL="86408" marR="86408" marT="43197" marB="4319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nl-NL"/>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500" b="1" i="0" u="none" strike="noStrike" cap="none" normalizeH="0" baseline="0" smtClean="0">
                          <a:ln>
                            <a:noFill/>
                          </a:ln>
                          <a:solidFill>
                            <a:srgbClr val="001C3D"/>
                          </a:solidFill>
                          <a:effectLst/>
                          <a:latin typeface="Verdana" pitchFamily="34" charset="0"/>
                          <a:ea typeface="ＭＳ Ｐゴシック" charset="-128"/>
                        </a:rPr>
                        <a:t>Source</a:t>
                      </a:r>
                    </a:p>
                  </a:txBody>
                  <a:tcPr marL="86408" marR="86408" marT="43197" marB="4319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397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100" b="0" i="0" u="none" strike="noStrike" cap="none" normalizeH="0" baseline="0" smtClean="0">
                          <a:ln>
                            <a:noFill/>
                          </a:ln>
                          <a:solidFill>
                            <a:srgbClr val="001C3D"/>
                          </a:solidFill>
                          <a:effectLst/>
                          <a:latin typeface="Verdana" pitchFamily="34" charset="0"/>
                          <a:ea typeface="ＭＳ Ｐゴシック" charset="-128"/>
                        </a:rPr>
                        <a:t>Probabilities</a:t>
                      </a:r>
                    </a:p>
                  </a:txBody>
                  <a:tcPr marL="86408" marR="86408" marT="43197" marB="4319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nl-NL"/>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nl-NL" sz="2100" b="0" i="0" u="none" strike="noStrike" cap="none" normalizeH="0" baseline="0" smtClean="0">
                        <a:ln>
                          <a:noFill/>
                        </a:ln>
                        <a:solidFill>
                          <a:srgbClr val="001C3D"/>
                        </a:solidFill>
                        <a:effectLst/>
                        <a:latin typeface="Verdana" pitchFamily="34" charset="0"/>
                        <a:ea typeface="ＭＳ Ｐゴシック" charset="-128"/>
                      </a:endParaRPr>
                    </a:p>
                  </a:txBody>
                  <a:tcPr marL="86408" marR="86408" marT="43197" marB="4319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01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nl-NL" sz="2100" b="0" i="0" u="none" strike="noStrike" cap="none" normalizeH="0" baseline="0" smtClean="0">
                        <a:ln>
                          <a:noFill/>
                        </a:ln>
                        <a:solidFill>
                          <a:srgbClr val="001C3D"/>
                        </a:solidFill>
                        <a:effectLst/>
                        <a:latin typeface="Verdana" pitchFamily="34" charset="0"/>
                        <a:ea typeface="ＭＳ Ｐゴシック" charset="-128"/>
                      </a:endParaRPr>
                    </a:p>
                  </a:txBody>
                  <a:tcPr marL="86408" marR="86408" marT="43197" marB="4319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100" b="0" i="0" u="none" strike="noStrike" cap="none" normalizeH="0" baseline="0" smtClean="0">
                          <a:ln>
                            <a:noFill/>
                          </a:ln>
                          <a:solidFill>
                            <a:srgbClr val="001C3D"/>
                          </a:solidFill>
                          <a:effectLst/>
                          <a:latin typeface="Verdana" pitchFamily="34" charset="0"/>
                          <a:ea typeface="ＭＳ Ｐゴシック" charset="-128"/>
                        </a:rPr>
                        <a:t>Survival &amp; Recurrence</a:t>
                      </a:r>
                    </a:p>
                  </a:txBody>
                  <a:tcPr marL="86408" marR="86408" marT="43197" marB="431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100" b="0" i="0" u="none" strike="noStrike" cap="none" normalizeH="0" baseline="0" smtClean="0">
                          <a:ln>
                            <a:noFill/>
                          </a:ln>
                          <a:solidFill>
                            <a:srgbClr val="001C3D"/>
                          </a:solidFill>
                          <a:effectLst/>
                          <a:latin typeface="Verdana" pitchFamily="34" charset="0"/>
                          <a:ea typeface="ＭＳ Ｐゴシック" charset="-128"/>
                        </a:rPr>
                        <a:t>Literature</a:t>
                      </a:r>
                    </a:p>
                    <a:p>
                      <a:pPr marL="0" marR="0" lvl="0" indent="0" algn="l" defTabSz="914400" rtl="0" eaLnBrk="0" fontAlgn="base" latinLnBrk="0" hangingPunct="0">
                        <a:lnSpc>
                          <a:spcPct val="100000"/>
                        </a:lnSpc>
                        <a:spcBef>
                          <a:spcPct val="20000"/>
                        </a:spcBef>
                        <a:spcAft>
                          <a:spcPct val="0"/>
                        </a:spcAft>
                        <a:buClrTx/>
                        <a:buSzTx/>
                        <a:buFontTx/>
                        <a:buNone/>
                        <a:tabLst/>
                      </a:pPr>
                      <a:r>
                        <a:rPr kumimoji="0" lang="en-US" sz="1300" b="0" i="0" u="none" strike="noStrike" cap="none" normalizeH="0" baseline="0" smtClean="0">
                          <a:ln>
                            <a:noFill/>
                          </a:ln>
                          <a:solidFill>
                            <a:srgbClr val="001C3D"/>
                          </a:solidFill>
                          <a:effectLst/>
                          <a:latin typeface="Verdana" pitchFamily="34" charset="0"/>
                          <a:ea typeface="ＭＳ Ｐゴシック" charset="-128"/>
                        </a:rPr>
                        <a:t>(assumed equal for both comparators)</a:t>
                      </a:r>
                    </a:p>
                  </a:txBody>
                  <a:tcPr marL="86408" marR="86408" marT="43197" marB="4319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720012">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endParaRPr kumimoji="0" lang="nl-NL" sz="2100" b="0" i="0" u="none" strike="noStrike" cap="none" normalizeH="0" baseline="0" smtClean="0">
                        <a:ln>
                          <a:noFill/>
                        </a:ln>
                        <a:solidFill>
                          <a:srgbClr val="001C3D"/>
                        </a:solidFill>
                        <a:effectLst/>
                        <a:latin typeface="Verdana" pitchFamily="34" charset="0"/>
                        <a:ea typeface="ＭＳ Ｐゴシック" charset="-128"/>
                      </a:endParaRPr>
                    </a:p>
                  </a:txBody>
                  <a:tcPr marL="86408" marR="86408" marT="43197" marB="4319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100" b="0" i="0" u="none" strike="noStrike" cap="none" normalizeH="0" baseline="0" smtClean="0">
                          <a:ln>
                            <a:noFill/>
                          </a:ln>
                          <a:solidFill>
                            <a:srgbClr val="001C3D"/>
                          </a:solidFill>
                          <a:effectLst/>
                          <a:latin typeface="Verdana" pitchFamily="34" charset="0"/>
                          <a:ea typeface="ＭＳ Ｐゴシック" charset="-128"/>
                        </a:rPr>
                        <a:t>Toxicity</a:t>
                      </a:r>
                    </a:p>
                  </a:txBody>
                  <a:tcPr marL="86408" marR="86408" marT="43197" marB="43197"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100" b="0" i="0" u="none" strike="noStrike" cap="none" normalizeH="0" baseline="0" smtClean="0">
                          <a:ln>
                            <a:noFill/>
                          </a:ln>
                          <a:solidFill>
                            <a:srgbClr val="001C3D"/>
                          </a:solidFill>
                          <a:effectLst/>
                          <a:latin typeface="Verdana" pitchFamily="34" charset="0"/>
                          <a:ea typeface="ＭＳ Ｐゴシック" charset="-128"/>
                        </a:rPr>
                        <a:t>NTCP models combined with planning studies (N=25)</a:t>
                      </a:r>
                    </a:p>
                  </a:txBody>
                  <a:tcPr marL="86408" marR="86408" marT="43197" marB="4319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604809">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100" b="0" i="0" u="none" strike="noStrike" cap="none" normalizeH="0" baseline="0" smtClean="0">
                          <a:ln>
                            <a:noFill/>
                          </a:ln>
                          <a:solidFill>
                            <a:srgbClr val="001C3D"/>
                          </a:solidFill>
                          <a:effectLst/>
                          <a:latin typeface="Verdana" pitchFamily="34" charset="0"/>
                          <a:ea typeface="ＭＳ Ｐゴシック" charset="-128"/>
                        </a:rPr>
                        <a:t>Utility scores</a:t>
                      </a:r>
                    </a:p>
                  </a:txBody>
                  <a:tcPr marL="86408" marR="86408" marT="43197" marB="4319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nl-NL"/>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100" b="0" i="0" u="none" strike="noStrike" cap="none" normalizeH="0" baseline="0" smtClean="0">
                          <a:ln>
                            <a:noFill/>
                          </a:ln>
                          <a:solidFill>
                            <a:srgbClr val="001C3D"/>
                          </a:solidFill>
                          <a:effectLst/>
                          <a:latin typeface="Verdana" pitchFamily="34" charset="0"/>
                          <a:ea typeface="ＭＳ Ｐゴシック" charset="-128"/>
                        </a:rPr>
                        <a:t>Cross-sectional survey </a:t>
                      </a:r>
                      <a:br>
                        <a:rPr kumimoji="0" lang="en-US" sz="2100" b="0" i="0" u="none" strike="noStrike" cap="none" normalizeH="0" baseline="0" smtClean="0">
                          <a:ln>
                            <a:noFill/>
                          </a:ln>
                          <a:solidFill>
                            <a:srgbClr val="001C3D"/>
                          </a:solidFill>
                          <a:effectLst/>
                          <a:latin typeface="Verdana" pitchFamily="34" charset="0"/>
                          <a:ea typeface="ＭＳ Ｐゴシック" charset="-128"/>
                        </a:rPr>
                      </a:br>
                      <a:r>
                        <a:rPr kumimoji="0" lang="en-US" sz="1300" b="0" i="0" u="none" strike="noStrike" cap="none" normalizeH="0" baseline="0" smtClean="0">
                          <a:ln>
                            <a:noFill/>
                          </a:ln>
                          <a:solidFill>
                            <a:srgbClr val="001C3D"/>
                          </a:solidFill>
                          <a:effectLst/>
                          <a:latin typeface="Verdana" pitchFamily="34" charset="0"/>
                          <a:ea typeface="ＭＳ Ｐゴシック" charset="-128"/>
                        </a:rPr>
                        <a:t>(Ramaekers et al; Oral Oncol 2011 [Accepted])</a:t>
                      </a:r>
                      <a:endParaRPr kumimoji="0" lang="en-US" sz="2300" b="0" i="0" u="none" strike="noStrike" cap="none" normalizeH="0" baseline="0" smtClean="0">
                        <a:ln>
                          <a:noFill/>
                        </a:ln>
                        <a:solidFill>
                          <a:srgbClr val="001C3D"/>
                        </a:solidFill>
                        <a:effectLst/>
                        <a:latin typeface="Verdana" pitchFamily="34" charset="0"/>
                        <a:ea typeface="ＭＳ Ｐゴシック" charset="-128"/>
                      </a:endParaRPr>
                    </a:p>
                  </a:txBody>
                  <a:tcPr marL="86408" marR="86408" marT="43197" marB="4319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93970">
                <a:tc gridSpan="2">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100" b="0" i="0" u="none" strike="noStrike" cap="none" normalizeH="0" baseline="0" dirty="0" smtClean="0">
                          <a:ln>
                            <a:noFill/>
                          </a:ln>
                          <a:solidFill>
                            <a:srgbClr val="001C3D"/>
                          </a:solidFill>
                          <a:effectLst/>
                          <a:latin typeface="Verdana" pitchFamily="34" charset="0"/>
                          <a:ea typeface="ＭＳ Ｐゴシック" charset="-128"/>
                        </a:rPr>
                        <a:t>Costs</a:t>
                      </a:r>
                    </a:p>
                  </a:txBody>
                  <a:tcPr marL="86408" marR="86408" marT="43197" marB="43197"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hMerge="1">
                  <a:txBody>
                    <a:bodyPr/>
                    <a:lstStyle/>
                    <a:p>
                      <a:endParaRPr lang="nl-NL"/>
                    </a:p>
                  </a:txBody>
                  <a:tcPr/>
                </a:tc>
                <a:tc>
                  <a:txBody>
                    <a:bodyPr/>
                    <a:lstStyle/>
                    <a:p>
                      <a:pPr marL="0" marR="0" lvl="0" indent="0" algn="l" defTabSz="914400" rtl="0" eaLnBrk="0" fontAlgn="base" latinLnBrk="0" hangingPunct="0">
                        <a:lnSpc>
                          <a:spcPct val="100000"/>
                        </a:lnSpc>
                        <a:spcBef>
                          <a:spcPct val="20000"/>
                        </a:spcBef>
                        <a:spcAft>
                          <a:spcPct val="0"/>
                        </a:spcAft>
                        <a:buClrTx/>
                        <a:buSzTx/>
                        <a:buFontTx/>
                        <a:buNone/>
                        <a:tabLst/>
                      </a:pPr>
                      <a:r>
                        <a:rPr kumimoji="0" lang="en-US" sz="2100" b="0" i="0" u="none" strike="noStrike" cap="none" normalizeH="0" baseline="0" dirty="0" smtClean="0">
                          <a:ln>
                            <a:noFill/>
                          </a:ln>
                          <a:solidFill>
                            <a:srgbClr val="001C3D"/>
                          </a:solidFill>
                          <a:effectLst/>
                          <a:latin typeface="Verdana" pitchFamily="34" charset="0"/>
                          <a:ea typeface="ＭＳ Ｐゴシック" charset="-128"/>
                        </a:rPr>
                        <a:t>Cross-sectional survey and Literature</a:t>
                      </a:r>
                    </a:p>
                  </a:txBody>
                  <a:tcPr marL="86408" marR="86408" marT="43197" marB="43197"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13932930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nl-NL" altLang="nl-NL" dirty="0" err="1">
                <a:ea typeface="ＭＳ Ｐゴシック" charset="-128"/>
              </a:rPr>
              <a:t>Exploring</a:t>
            </a:r>
            <a:r>
              <a:rPr lang="nl-NL" altLang="nl-NL" dirty="0">
                <a:ea typeface="ＭＳ Ｐゴシック" charset="-128"/>
              </a:rPr>
              <a:t> </a:t>
            </a:r>
            <a:r>
              <a:rPr lang="nl-NL" altLang="nl-NL" dirty="0" err="1">
                <a:ea typeface="ＭＳ Ｐゴシック" charset="-128"/>
              </a:rPr>
              <a:t>effectiveness</a:t>
            </a:r>
            <a:r>
              <a:rPr lang="nl-NL" altLang="nl-NL" dirty="0">
                <a:ea typeface="ＭＳ Ｐゴシック" charset="-128"/>
              </a:rPr>
              <a:t>: </a:t>
            </a:r>
            <a:r>
              <a:rPr lang="nl-NL" altLang="nl-NL" dirty="0" err="1">
                <a:ea typeface="ＭＳ Ｐゴシック" charset="-128"/>
              </a:rPr>
              <a:t>toxicity</a:t>
            </a:r>
            <a:endParaRPr lang="nl-NL" altLang="nl-NL" dirty="0" smtClean="0">
              <a:ea typeface="ＭＳ Ｐゴシック" charset="-128"/>
            </a:endParaRPr>
          </a:p>
        </p:txBody>
      </p:sp>
      <p:pic>
        <p:nvPicPr>
          <p:cNvPr id="5123"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95123" y="2220060"/>
            <a:ext cx="6414566" cy="2835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124" name="Text Box 6"/>
          <p:cNvSpPr txBox="1">
            <a:spLocks noChangeArrowheads="1"/>
          </p:cNvSpPr>
          <p:nvPr/>
        </p:nvSpPr>
        <p:spPr bwMode="auto">
          <a:xfrm>
            <a:off x="5613496" y="1810549"/>
            <a:ext cx="1476130" cy="346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02" tIns="43201" rIns="86402" bIns="43201">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spcBef>
                <a:spcPct val="50000"/>
              </a:spcBef>
            </a:pPr>
            <a:r>
              <a:rPr lang="nl-NL" altLang="nl-NL" sz="1700" b="1">
                <a:latin typeface="Arial" charset="0"/>
              </a:rPr>
              <a:t>Protons</a:t>
            </a:r>
            <a:endParaRPr lang="en-US" altLang="nl-NL" sz="1700" b="1">
              <a:latin typeface="Arial" charset="0"/>
            </a:endParaRPr>
          </a:p>
        </p:txBody>
      </p:sp>
      <p:sp>
        <p:nvSpPr>
          <p:cNvPr id="5125" name="Text Box 7"/>
          <p:cNvSpPr txBox="1">
            <a:spLocks noChangeArrowheads="1"/>
          </p:cNvSpPr>
          <p:nvPr/>
        </p:nvSpPr>
        <p:spPr bwMode="auto">
          <a:xfrm>
            <a:off x="1938171" y="1810549"/>
            <a:ext cx="1476130" cy="3465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02" tIns="43201" rIns="86402" bIns="43201">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spcBef>
                <a:spcPct val="50000"/>
              </a:spcBef>
            </a:pPr>
            <a:r>
              <a:rPr lang="nl-NL" altLang="nl-NL" sz="1700" b="1">
                <a:latin typeface="Arial" charset="0"/>
              </a:rPr>
              <a:t>Photons</a:t>
            </a:r>
            <a:endParaRPr lang="en-US" altLang="nl-NL" sz="1700" b="1">
              <a:latin typeface="Arial" charset="0"/>
            </a:endParaRPr>
          </a:p>
        </p:txBody>
      </p:sp>
      <p:sp>
        <p:nvSpPr>
          <p:cNvPr id="5126" name="Text Box 16"/>
          <p:cNvSpPr txBox="1">
            <a:spLocks noChangeArrowheads="1"/>
          </p:cNvSpPr>
          <p:nvPr/>
        </p:nvSpPr>
        <p:spPr bwMode="auto">
          <a:xfrm>
            <a:off x="237021" y="5485649"/>
            <a:ext cx="7824691" cy="28800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lIns="86402" tIns="43201" rIns="86402" bIns="43201">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r>
              <a:rPr lang="en-US" altLang="nl-NL" sz="1300">
                <a:solidFill>
                  <a:srgbClr val="27376B"/>
                </a:solidFill>
                <a:latin typeface="Arial" charset="0"/>
              </a:rPr>
              <a:t>Widesott L. et al. IJROBP, 2008;72(2):589-596</a:t>
            </a:r>
          </a:p>
        </p:txBody>
      </p:sp>
      <p:pic>
        <p:nvPicPr>
          <p:cNvPr id="5127" name="Picture 1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10045" y="2559069"/>
            <a:ext cx="342030" cy="20160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2893132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nl-NL" altLang="nl-NL" dirty="0" err="1" smtClean="0">
                <a:ea typeface="ＭＳ Ｐゴシック" charset="-128"/>
              </a:rPr>
              <a:t>Exploring</a:t>
            </a:r>
            <a:r>
              <a:rPr lang="nl-NL" altLang="nl-NL" dirty="0" smtClean="0">
                <a:ea typeface="ＭＳ Ｐゴシック" charset="-128"/>
              </a:rPr>
              <a:t> </a:t>
            </a:r>
            <a:r>
              <a:rPr lang="nl-NL" altLang="nl-NL" dirty="0" err="1" smtClean="0">
                <a:ea typeface="ＭＳ Ｐゴシック" charset="-128"/>
              </a:rPr>
              <a:t>effectiveness</a:t>
            </a:r>
            <a:r>
              <a:rPr lang="nl-NL" altLang="nl-NL" dirty="0" smtClean="0">
                <a:ea typeface="ＭＳ Ｐゴシック" charset="-128"/>
              </a:rPr>
              <a:t>: </a:t>
            </a:r>
            <a:r>
              <a:rPr lang="nl-NL" altLang="nl-NL" dirty="0" err="1" smtClean="0">
                <a:ea typeface="ＭＳ Ｐゴシック" charset="-128"/>
              </a:rPr>
              <a:t>toxicity</a:t>
            </a:r>
            <a:endParaRPr lang="en-US" altLang="nl-NL" dirty="0" smtClean="0">
              <a:ea typeface="ＭＳ Ｐゴシック" charset="-128"/>
            </a:endParaRPr>
          </a:p>
        </p:txBody>
      </p:sp>
      <p:sp>
        <p:nvSpPr>
          <p:cNvPr id="95235" name="Rectangle 3"/>
          <p:cNvSpPr>
            <a:spLocks noGrp="1" noChangeArrowheads="1"/>
          </p:cNvSpPr>
          <p:nvPr>
            <p:ph type="body" idx="1"/>
          </p:nvPr>
        </p:nvSpPr>
        <p:spPr>
          <a:xfrm>
            <a:off x="3708327" y="1702547"/>
            <a:ext cx="4626409" cy="3672099"/>
          </a:xfrm>
          <a:noFill/>
        </p:spPr>
        <p:txBody>
          <a:bodyPr/>
          <a:lstStyle/>
          <a:p>
            <a:pPr>
              <a:lnSpc>
                <a:spcPct val="90000"/>
              </a:lnSpc>
              <a:buFontTx/>
              <a:buNone/>
            </a:pPr>
            <a:r>
              <a:rPr lang="en-US" altLang="nl-NL" sz="2300">
                <a:ea typeface="ＭＳ Ｐゴシック" charset="-128"/>
              </a:rPr>
              <a:t>Photon radiation</a:t>
            </a:r>
          </a:p>
          <a:p>
            <a:pPr>
              <a:lnSpc>
                <a:spcPct val="90000"/>
              </a:lnSpc>
            </a:pPr>
            <a:r>
              <a:rPr lang="en-US" altLang="nl-NL" sz="2300">
                <a:ea typeface="ＭＳ Ｐゴシック" charset="-128"/>
              </a:rPr>
              <a:t>Mean dose to swallowing structure = 60 Gy</a:t>
            </a:r>
          </a:p>
          <a:p>
            <a:pPr lvl="1">
              <a:lnSpc>
                <a:spcPct val="90000"/>
              </a:lnSpc>
            </a:pPr>
            <a:r>
              <a:rPr lang="en-US" altLang="nl-NL" sz="1900">
                <a:ea typeface="ＭＳ Ｐゴシック" charset="-128"/>
              </a:rPr>
              <a:t>Probability of swallowing difficulties = </a:t>
            </a:r>
            <a:r>
              <a:rPr lang="en-US" altLang="nl-NL" sz="1900" b="1">
                <a:ea typeface="ＭＳ Ｐゴシック" charset="-128"/>
              </a:rPr>
              <a:t>40%</a:t>
            </a:r>
          </a:p>
          <a:p>
            <a:pPr>
              <a:lnSpc>
                <a:spcPct val="90000"/>
              </a:lnSpc>
              <a:buFontTx/>
              <a:buNone/>
            </a:pPr>
            <a:endParaRPr lang="en-US" altLang="nl-NL" sz="2300">
              <a:ea typeface="ＭＳ Ｐゴシック" charset="-128"/>
            </a:endParaRPr>
          </a:p>
          <a:p>
            <a:pPr>
              <a:lnSpc>
                <a:spcPct val="90000"/>
              </a:lnSpc>
              <a:buFontTx/>
              <a:buNone/>
            </a:pPr>
            <a:r>
              <a:rPr lang="en-US" altLang="nl-NL" sz="2300">
                <a:ea typeface="ＭＳ Ｐゴシック" charset="-128"/>
              </a:rPr>
              <a:t>Proton radiation</a:t>
            </a:r>
          </a:p>
          <a:p>
            <a:pPr>
              <a:lnSpc>
                <a:spcPct val="90000"/>
              </a:lnSpc>
              <a:spcBef>
                <a:spcPct val="0"/>
              </a:spcBef>
            </a:pPr>
            <a:r>
              <a:rPr lang="en-US" altLang="nl-NL" sz="2300">
                <a:ea typeface="ＭＳ Ｐゴシック" charset="-128"/>
              </a:rPr>
              <a:t>Mean dose to swallowing structure = 50 Gy</a:t>
            </a:r>
          </a:p>
          <a:p>
            <a:pPr lvl="1">
              <a:lnSpc>
                <a:spcPct val="90000"/>
              </a:lnSpc>
            </a:pPr>
            <a:r>
              <a:rPr lang="en-US" altLang="nl-NL" sz="1900">
                <a:ea typeface="ＭＳ Ｐゴシック" charset="-128"/>
              </a:rPr>
              <a:t>Probability of swallowing difficulties = </a:t>
            </a:r>
            <a:r>
              <a:rPr lang="en-US" altLang="nl-NL" sz="1900" b="1">
                <a:ea typeface="ＭＳ Ｐゴシック" charset="-128"/>
              </a:rPr>
              <a:t>30%</a:t>
            </a:r>
            <a:endParaRPr lang="en-US" altLang="nl-NL" sz="2100">
              <a:ea typeface="ＭＳ Ｐゴシック" charset="-128"/>
            </a:endParaRPr>
          </a:p>
          <a:p>
            <a:pPr>
              <a:lnSpc>
                <a:spcPct val="90000"/>
              </a:lnSpc>
              <a:buFontTx/>
              <a:buNone/>
            </a:pPr>
            <a:endParaRPr lang="nl-NL" altLang="nl-NL" sz="2300">
              <a:ea typeface="ＭＳ Ｐゴシック" charset="-128"/>
            </a:endParaRPr>
          </a:p>
          <a:p>
            <a:pPr>
              <a:lnSpc>
                <a:spcPct val="90000"/>
              </a:lnSpc>
              <a:buFontTx/>
              <a:buNone/>
            </a:pPr>
            <a:endParaRPr lang="en-US" altLang="nl-NL" sz="1400">
              <a:ea typeface="ＭＳ Ｐゴシック" charset="-128"/>
            </a:endParaRPr>
          </a:p>
        </p:txBody>
      </p:sp>
      <p:pic>
        <p:nvPicPr>
          <p:cNvPr id="11268" name="Picture 1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42540" y="1590043"/>
            <a:ext cx="3024267" cy="41671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Rectangle 16"/>
          <p:cNvSpPr>
            <a:spLocks noChangeArrowheads="1"/>
          </p:cNvSpPr>
          <p:nvPr/>
        </p:nvSpPr>
        <p:spPr bwMode="auto">
          <a:xfrm>
            <a:off x="2950762" y="5445147"/>
            <a:ext cx="67505" cy="69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11270" name="Rectangle 17"/>
          <p:cNvSpPr>
            <a:spLocks noChangeArrowheads="1"/>
          </p:cNvSpPr>
          <p:nvPr/>
        </p:nvSpPr>
        <p:spPr bwMode="auto">
          <a:xfrm>
            <a:off x="2950762" y="3240088"/>
            <a:ext cx="67505" cy="69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cxnSp>
        <p:nvCxnSpPr>
          <p:cNvPr id="95250" name="AutoShape 18"/>
          <p:cNvCxnSpPr>
            <a:cxnSpLocks noChangeShapeType="1"/>
          </p:cNvCxnSpPr>
          <p:nvPr/>
        </p:nvCxnSpPr>
        <p:spPr bwMode="auto">
          <a:xfrm>
            <a:off x="2976263" y="3307590"/>
            <a:ext cx="0" cy="2136058"/>
          </a:xfrm>
          <a:prstGeom prst="straightConnector1">
            <a:avLst/>
          </a:prstGeom>
          <a:noFill/>
          <a:ln w="15875">
            <a:solidFill>
              <a:schemeClr val="folHlink"/>
            </a:solidFill>
            <a:prstDash val="dash"/>
            <a:round/>
            <a:headEnd/>
            <a:tailEnd/>
          </a:ln>
          <a:extLst>
            <a:ext uri="{909E8E84-426E-40DD-AFC4-6F175D3DCCD1}">
              <a14:hiddenFill xmlns:a14="http://schemas.microsoft.com/office/drawing/2010/main">
                <a:noFill/>
              </a14:hiddenFill>
            </a:ext>
          </a:extLst>
        </p:spPr>
      </p:cxnSp>
      <p:sp>
        <p:nvSpPr>
          <p:cNvPr id="11272" name="Rectangle 19"/>
          <p:cNvSpPr>
            <a:spLocks noChangeArrowheads="1"/>
          </p:cNvSpPr>
          <p:nvPr/>
        </p:nvSpPr>
        <p:spPr bwMode="auto">
          <a:xfrm>
            <a:off x="816072" y="3271589"/>
            <a:ext cx="67506" cy="690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cxnSp>
        <p:nvCxnSpPr>
          <p:cNvPr id="95252" name="AutoShape 20"/>
          <p:cNvCxnSpPr>
            <a:cxnSpLocks noChangeShapeType="1"/>
          </p:cNvCxnSpPr>
          <p:nvPr/>
        </p:nvCxnSpPr>
        <p:spPr bwMode="auto">
          <a:xfrm flipH="1" flipV="1">
            <a:off x="883579" y="3289590"/>
            <a:ext cx="2101685" cy="3000"/>
          </a:xfrm>
          <a:prstGeom prst="straightConnector1">
            <a:avLst/>
          </a:prstGeom>
          <a:noFill/>
          <a:ln w="15875">
            <a:solidFill>
              <a:schemeClr val="folHlink"/>
            </a:solidFill>
            <a:prstDash val="dash"/>
            <a:round/>
            <a:headEnd/>
            <a:tailEnd/>
          </a:ln>
          <a:extLst>
            <a:ext uri="{909E8E84-426E-40DD-AFC4-6F175D3DCCD1}">
              <a14:hiddenFill xmlns:a14="http://schemas.microsoft.com/office/drawing/2010/main">
                <a:noFill/>
              </a14:hiddenFill>
            </a:ext>
          </a:extLst>
        </p:spPr>
      </p:cxnSp>
      <p:sp>
        <p:nvSpPr>
          <p:cNvPr id="95253" name="Oval 21"/>
          <p:cNvSpPr>
            <a:spLocks noChangeArrowheads="1"/>
          </p:cNvSpPr>
          <p:nvPr/>
        </p:nvSpPr>
        <p:spPr bwMode="auto">
          <a:xfrm>
            <a:off x="510045" y="3199587"/>
            <a:ext cx="298527" cy="225006"/>
          </a:xfrm>
          <a:prstGeom prst="ellipse">
            <a:avLst/>
          </a:prstGeom>
          <a:noFill/>
          <a:ln w="22225">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cxnSp>
        <p:nvCxnSpPr>
          <p:cNvPr id="95254" name="AutoShape 22"/>
          <p:cNvCxnSpPr>
            <a:cxnSpLocks noChangeShapeType="1"/>
          </p:cNvCxnSpPr>
          <p:nvPr/>
        </p:nvCxnSpPr>
        <p:spPr bwMode="auto">
          <a:xfrm>
            <a:off x="2652234" y="3846104"/>
            <a:ext cx="0" cy="1591543"/>
          </a:xfrm>
          <a:prstGeom prst="straightConnector1">
            <a:avLst/>
          </a:prstGeom>
          <a:noFill/>
          <a:ln w="15875">
            <a:solidFill>
              <a:schemeClr val="folHlink"/>
            </a:solidFill>
            <a:prstDash val="dash"/>
            <a:round/>
            <a:headEnd/>
            <a:tailEnd/>
          </a:ln>
          <a:extLst>
            <a:ext uri="{909E8E84-426E-40DD-AFC4-6F175D3DCCD1}">
              <a14:hiddenFill xmlns:a14="http://schemas.microsoft.com/office/drawing/2010/main">
                <a:noFill/>
              </a14:hiddenFill>
            </a:ext>
          </a:extLst>
        </p:spPr>
      </p:cxnSp>
      <p:cxnSp>
        <p:nvCxnSpPr>
          <p:cNvPr id="95255" name="AutoShape 23"/>
          <p:cNvCxnSpPr>
            <a:cxnSpLocks noChangeShapeType="1"/>
          </p:cNvCxnSpPr>
          <p:nvPr/>
        </p:nvCxnSpPr>
        <p:spPr bwMode="auto">
          <a:xfrm flipH="1" flipV="1">
            <a:off x="883578" y="3835605"/>
            <a:ext cx="1768656" cy="3000"/>
          </a:xfrm>
          <a:prstGeom prst="straightConnector1">
            <a:avLst/>
          </a:prstGeom>
          <a:noFill/>
          <a:ln w="15875">
            <a:solidFill>
              <a:schemeClr val="folHlink"/>
            </a:solidFill>
            <a:prstDash val="dash"/>
            <a:round/>
            <a:headEnd/>
            <a:tailEnd/>
          </a:ln>
          <a:extLst>
            <a:ext uri="{909E8E84-426E-40DD-AFC4-6F175D3DCCD1}">
              <a14:hiddenFill xmlns:a14="http://schemas.microsoft.com/office/drawing/2010/main">
                <a:noFill/>
              </a14:hiddenFill>
            </a:ext>
          </a:extLst>
        </p:spPr>
      </p:cxnSp>
      <p:sp>
        <p:nvSpPr>
          <p:cNvPr id="95256" name="Oval 24"/>
          <p:cNvSpPr>
            <a:spLocks noChangeArrowheads="1"/>
          </p:cNvSpPr>
          <p:nvPr/>
        </p:nvSpPr>
        <p:spPr bwMode="auto">
          <a:xfrm>
            <a:off x="510045" y="3723101"/>
            <a:ext cx="298527" cy="225006"/>
          </a:xfrm>
          <a:prstGeom prst="ellipse">
            <a:avLst/>
          </a:prstGeom>
          <a:noFill/>
          <a:ln w="22225">
            <a:solidFill>
              <a:schemeClr val="folHlink"/>
            </a:solidFill>
            <a:round/>
            <a:headEnd/>
            <a:tailEnd/>
          </a:ln>
          <a:extLst>
            <a:ext uri="{909E8E84-426E-40DD-AFC4-6F175D3DCCD1}">
              <a14:hiddenFill xmlns:a14="http://schemas.microsoft.com/office/drawing/2010/main">
                <a:solidFill>
                  <a:srgbClr val="FFFFFF"/>
                </a:solidFill>
              </a14:hiddenFill>
            </a:ext>
          </a:extLst>
        </p:spPr>
        <p:txBody>
          <a:bodyPr wrap="none" lIns="86402" tIns="43201" rIns="86402" bIns="43201" anchor="ct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endParaRPr lang="nl-NL" altLang="nl-NL"/>
          </a:p>
        </p:txBody>
      </p:sp>
      <p:sp>
        <p:nvSpPr>
          <p:cNvPr id="11278" name="Text Box 26"/>
          <p:cNvSpPr txBox="1">
            <a:spLocks noChangeArrowheads="1"/>
          </p:cNvSpPr>
          <p:nvPr/>
        </p:nvSpPr>
        <p:spPr bwMode="auto">
          <a:xfrm>
            <a:off x="714063" y="5712154"/>
            <a:ext cx="5442481" cy="318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02" tIns="43201" rIns="86402" bIns="43201">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spcBef>
                <a:spcPct val="50000"/>
              </a:spcBef>
            </a:pPr>
            <a:r>
              <a:rPr lang="nl-NL" altLang="nl-NL" sz="1500"/>
              <a:t>Mean dose to swallowing structure</a:t>
            </a:r>
            <a:endParaRPr lang="en-US" altLang="nl-NL" sz="1500"/>
          </a:p>
        </p:txBody>
      </p:sp>
      <p:sp>
        <p:nvSpPr>
          <p:cNvPr id="11279" name="Text Box 27"/>
          <p:cNvSpPr txBox="1">
            <a:spLocks noChangeArrowheads="1"/>
          </p:cNvSpPr>
          <p:nvPr/>
        </p:nvSpPr>
        <p:spPr bwMode="auto">
          <a:xfrm rot="-5400000">
            <a:off x="-1575772" y="3489835"/>
            <a:ext cx="3808602" cy="3180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86402" tIns="43201" rIns="86402" bIns="43201">
            <a:spAutoFit/>
          </a:bodyPr>
          <a:lstStyle>
            <a:lvl1pPr>
              <a:defRPr sz="3200">
                <a:solidFill>
                  <a:srgbClr val="001C3D"/>
                </a:solidFill>
                <a:latin typeface="Verdana" pitchFamily="34" charset="0"/>
                <a:ea typeface="ＭＳ Ｐゴシック" charset="-128"/>
              </a:defRPr>
            </a:lvl1pPr>
            <a:lvl2pPr marL="742950" indent="-285750">
              <a:defRPr sz="3200">
                <a:solidFill>
                  <a:srgbClr val="001C3D"/>
                </a:solidFill>
                <a:latin typeface="Verdana" pitchFamily="34" charset="0"/>
                <a:ea typeface="ＭＳ Ｐゴシック" charset="-128"/>
              </a:defRPr>
            </a:lvl2pPr>
            <a:lvl3pPr marL="1143000" indent="-228600">
              <a:defRPr sz="3200">
                <a:solidFill>
                  <a:srgbClr val="001C3D"/>
                </a:solidFill>
                <a:latin typeface="Verdana" pitchFamily="34" charset="0"/>
                <a:ea typeface="ＭＳ Ｐゴシック" charset="-128"/>
              </a:defRPr>
            </a:lvl3pPr>
            <a:lvl4pPr marL="1600200" indent="-228600">
              <a:defRPr sz="3200">
                <a:solidFill>
                  <a:srgbClr val="001C3D"/>
                </a:solidFill>
                <a:latin typeface="Verdana" pitchFamily="34" charset="0"/>
                <a:ea typeface="ＭＳ Ｐゴシック" charset="-128"/>
              </a:defRPr>
            </a:lvl4pPr>
            <a:lvl5pPr marL="2057400" indent="-228600">
              <a:defRPr sz="3200">
                <a:solidFill>
                  <a:srgbClr val="001C3D"/>
                </a:solidFill>
                <a:latin typeface="Verdana" pitchFamily="34" charset="0"/>
                <a:ea typeface="ＭＳ Ｐゴシック" charset="-128"/>
              </a:defRPr>
            </a:lvl5pPr>
            <a:lvl6pPr marL="2514600" indent="-228600" eaLnBrk="0" fontAlgn="base" hangingPunct="0">
              <a:spcBef>
                <a:spcPct val="0"/>
              </a:spcBef>
              <a:spcAft>
                <a:spcPct val="0"/>
              </a:spcAft>
              <a:defRPr sz="3200">
                <a:solidFill>
                  <a:srgbClr val="001C3D"/>
                </a:solidFill>
                <a:latin typeface="Verdana" pitchFamily="34" charset="0"/>
                <a:ea typeface="ＭＳ Ｐゴシック" charset="-128"/>
              </a:defRPr>
            </a:lvl6pPr>
            <a:lvl7pPr marL="2971800" indent="-228600" eaLnBrk="0" fontAlgn="base" hangingPunct="0">
              <a:spcBef>
                <a:spcPct val="0"/>
              </a:spcBef>
              <a:spcAft>
                <a:spcPct val="0"/>
              </a:spcAft>
              <a:defRPr sz="3200">
                <a:solidFill>
                  <a:srgbClr val="001C3D"/>
                </a:solidFill>
                <a:latin typeface="Verdana" pitchFamily="34" charset="0"/>
                <a:ea typeface="ＭＳ Ｐゴシック" charset="-128"/>
              </a:defRPr>
            </a:lvl7pPr>
            <a:lvl8pPr marL="3429000" indent="-228600" eaLnBrk="0" fontAlgn="base" hangingPunct="0">
              <a:spcBef>
                <a:spcPct val="0"/>
              </a:spcBef>
              <a:spcAft>
                <a:spcPct val="0"/>
              </a:spcAft>
              <a:defRPr sz="3200">
                <a:solidFill>
                  <a:srgbClr val="001C3D"/>
                </a:solidFill>
                <a:latin typeface="Verdana" pitchFamily="34" charset="0"/>
                <a:ea typeface="ＭＳ Ｐゴシック" charset="-128"/>
              </a:defRPr>
            </a:lvl8pPr>
            <a:lvl9pPr marL="3886200" indent="-228600" eaLnBrk="0" fontAlgn="base" hangingPunct="0">
              <a:spcBef>
                <a:spcPct val="0"/>
              </a:spcBef>
              <a:spcAft>
                <a:spcPct val="0"/>
              </a:spcAft>
              <a:defRPr sz="3200">
                <a:solidFill>
                  <a:srgbClr val="001C3D"/>
                </a:solidFill>
                <a:latin typeface="Verdana" pitchFamily="34" charset="0"/>
                <a:ea typeface="ＭＳ Ｐゴシック" charset="-128"/>
              </a:defRPr>
            </a:lvl9pPr>
          </a:lstStyle>
          <a:p>
            <a:pPr>
              <a:spcBef>
                <a:spcPct val="50000"/>
              </a:spcBef>
            </a:pPr>
            <a:r>
              <a:rPr lang="nl-NL" altLang="nl-NL" sz="1500"/>
              <a:t>Probability of swallowing difficulties </a:t>
            </a:r>
            <a:endParaRPr lang="en-US" altLang="nl-NL" sz="1500"/>
          </a:p>
        </p:txBody>
      </p:sp>
    </p:spTree>
    <p:extLst>
      <p:ext uri="{BB962C8B-B14F-4D97-AF65-F5344CB8AC3E}">
        <p14:creationId xmlns:p14="http://schemas.microsoft.com/office/powerpoint/2010/main" val="93386802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95235">
                                            <p:txEl>
                                              <p:pRg st="2" end="2"/>
                                            </p:txEl>
                                          </p:spTgt>
                                        </p:tgtEl>
                                        <p:attrNameLst>
                                          <p:attrName>style.visibility</p:attrName>
                                        </p:attrNameLst>
                                      </p:cBhvr>
                                      <p:to>
                                        <p:strVal val="visible"/>
                                      </p:to>
                                    </p:set>
                                  </p:childTnLst>
                                </p:cTn>
                              </p:par>
                              <p:par>
                                <p:cTn id="7" presetID="12" presetClass="entr" presetSubtype="4" fill="hold" nodeType="withEffect">
                                  <p:stCondLst>
                                    <p:cond delay="0"/>
                                  </p:stCondLst>
                                  <p:childTnLst>
                                    <p:set>
                                      <p:cBhvr>
                                        <p:cTn id="8" dur="1" fill="hold">
                                          <p:stCondLst>
                                            <p:cond delay="0"/>
                                          </p:stCondLst>
                                        </p:cTn>
                                        <p:tgtEl>
                                          <p:spTgt spid="95250"/>
                                        </p:tgtEl>
                                        <p:attrNameLst>
                                          <p:attrName>style.visibility</p:attrName>
                                        </p:attrNameLst>
                                      </p:cBhvr>
                                      <p:to>
                                        <p:strVal val="visible"/>
                                      </p:to>
                                    </p:set>
                                    <p:animEffect transition="in" filter="slide(fromBottom)">
                                      <p:cBhvr>
                                        <p:cTn id="9" dur="500"/>
                                        <p:tgtEl>
                                          <p:spTgt spid="95250"/>
                                        </p:tgtEl>
                                      </p:cBhvr>
                                    </p:animEffect>
                                  </p:childTnLst>
                                </p:cTn>
                              </p:par>
                            </p:childTnLst>
                          </p:cTn>
                        </p:par>
                        <p:par>
                          <p:cTn id="10" fill="hold" nodeType="afterGroup">
                            <p:stCondLst>
                              <p:cond delay="500"/>
                            </p:stCondLst>
                            <p:childTnLst>
                              <p:par>
                                <p:cTn id="11" presetID="12" presetClass="entr" presetSubtype="2" fill="hold" nodeType="afterEffect">
                                  <p:stCondLst>
                                    <p:cond delay="0"/>
                                  </p:stCondLst>
                                  <p:childTnLst>
                                    <p:set>
                                      <p:cBhvr>
                                        <p:cTn id="12" dur="1" fill="hold">
                                          <p:stCondLst>
                                            <p:cond delay="0"/>
                                          </p:stCondLst>
                                        </p:cTn>
                                        <p:tgtEl>
                                          <p:spTgt spid="95252"/>
                                        </p:tgtEl>
                                        <p:attrNameLst>
                                          <p:attrName>style.visibility</p:attrName>
                                        </p:attrNameLst>
                                      </p:cBhvr>
                                      <p:to>
                                        <p:strVal val="visible"/>
                                      </p:to>
                                    </p:set>
                                    <p:animEffect transition="in" filter="slide(fromRight)">
                                      <p:cBhvr>
                                        <p:cTn id="13" dur="500"/>
                                        <p:tgtEl>
                                          <p:spTgt spid="95252"/>
                                        </p:tgtEl>
                                      </p:cBhvr>
                                    </p:animEffect>
                                  </p:childTnLst>
                                </p:cTn>
                              </p:par>
                            </p:childTnLst>
                          </p:cTn>
                        </p:par>
                        <p:par>
                          <p:cTn id="14" fill="hold" nodeType="afterGroup">
                            <p:stCondLst>
                              <p:cond delay="1000"/>
                            </p:stCondLst>
                            <p:childTnLst>
                              <p:par>
                                <p:cTn id="15" presetID="1" presetClass="entr" presetSubtype="0" fill="hold" grpId="0" nodeType="afterEffect">
                                  <p:stCondLst>
                                    <p:cond delay="0"/>
                                  </p:stCondLst>
                                  <p:childTnLst>
                                    <p:set>
                                      <p:cBhvr>
                                        <p:cTn id="16" dur="1" fill="hold">
                                          <p:stCondLst>
                                            <p:cond delay="0"/>
                                          </p:stCondLst>
                                        </p:cTn>
                                        <p:tgtEl>
                                          <p:spTgt spid="95253"/>
                                        </p:tgtEl>
                                        <p:attrNameLst>
                                          <p:attrName>style.visibility</p:attrName>
                                        </p:attrNameLst>
                                      </p:cBhvr>
                                      <p:to>
                                        <p:strVal val="visible"/>
                                      </p:to>
                                    </p:set>
                                  </p:childTnLst>
                                </p:cTn>
                              </p:par>
                            </p:childTnLst>
                          </p:cTn>
                        </p:par>
                        <p:par>
                          <p:cTn id="17" fill="hold" nodeType="afterGroup">
                            <p:stCondLst>
                              <p:cond delay="1000"/>
                            </p:stCondLst>
                            <p:childTnLst>
                              <p:par>
                                <p:cTn id="18" presetID="1" presetClass="entr" presetSubtype="0" fill="hold" nodeType="afterEffect">
                                  <p:stCondLst>
                                    <p:cond delay="0"/>
                                  </p:stCondLst>
                                  <p:childTnLst>
                                    <p:set>
                                      <p:cBhvr>
                                        <p:cTn id="19" dur="1" fill="hold">
                                          <p:stCondLst>
                                            <p:cond delay="0"/>
                                          </p:stCondLst>
                                        </p:cTn>
                                        <p:tgtEl>
                                          <p:spTgt spid="95235">
                                            <p:txEl>
                                              <p:pRg st="6" end="6"/>
                                            </p:txEl>
                                          </p:spTgt>
                                        </p:tgtEl>
                                        <p:attrNameLst>
                                          <p:attrName>style.visibility</p:attrName>
                                        </p:attrNameLst>
                                      </p:cBhvr>
                                      <p:to>
                                        <p:strVal val="visible"/>
                                      </p:to>
                                    </p:set>
                                  </p:childTnLst>
                                </p:cTn>
                              </p:par>
                              <p:par>
                                <p:cTn id="20" presetID="12" presetClass="entr" presetSubtype="4" fill="hold" nodeType="withEffect">
                                  <p:stCondLst>
                                    <p:cond delay="0"/>
                                  </p:stCondLst>
                                  <p:childTnLst>
                                    <p:set>
                                      <p:cBhvr>
                                        <p:cTn id="21" dur="1" fill="hold">
                                          <p:stCondLst>
                                            <p:cond delay="0"/>
                                          </p:stCondLst>
                                        </p:cTn>
                                        <p:tgtEl>
                                          <p:spTgt spid="95254"/>
                                        </p:tgtEl>
                                        <p:attrNameLst>
                                          <p:attrName>style.visibility</p:attrName>
                                        </p:attrNameLst>
                                      </p:cBhvr>
                                      <p:to>
                                        <p:strVal val="visible"/>
                                      </p:to>
                                    </p:set>
                                    <p:animEffect transition="in" filter="slide(fromBottom)">
                                      <p:cBhvr>
                                        <p:cTn id="22" dur="500"/>
                                        <p:tgtEl>
                                          <p:spTgt spid="95254"/>
                                        </p:tgtEl>
                                      </p:cBhvr>
                                    </p:animEffect>
                                  </p:childTnLst>
                                </p:cTn>
                              </p:par>
                            </p:childTnLst>
                          </p:cTn>
                        </p:par>
                        <p:par>
                          <p:cTn id="23" fill="hold" nodeType="afterGroup">
                            <p:stCondLst>
                              <p:cond delay="1500"/>
                            </p:stCondLst>
                            <p:childTnLst>
                              <p:par>
                                <p:cTn id="24" presetID="12" presetClass="entr" presetSubtype="2" fill="hold" nodeType="afterEffect">
                                  <p:stCondLst>
                                    <p:cond delay="0"/>
                                  </p:stCondLst>
                                  <p:childTnLst>
                                    <p:set>
                                      <p:cBhvr>
                                        <p:cTn id="25" dur="1" fill="hold">
                                          <p:stCondLst>
                                            <p:cond delay="0"/>
                                          </p:stCondLst>
                                        </p:cTn>
                                        <p:tgtEl>
                                          <p:spTgt spid="95255"/>
                                        </p:tgtEl>
                                        <p:attrNameLst>
                                          <p:attrName>style.visibility</p:attrName>
                                        </p:attrNameLst>
                                      </p:cBhvr>
                                      <p:to>
                                        <p:strVal val="visible"/>
                                      </p:to>
                                    </p:set>
                                    <p:animEffect transition="in" filter="slide(fromRight)">
                                      <p:cBhvr>
                                        <p:cTn id="26" dur="500"/>
                                        <p:tgtEl>
                                          <p:spTgt spid="95255"/>
                                        </p:tgtEl>
                                      </p:cBhvr>
                                    </p:animEffect>
                                  </p:childTnLst>
                                </p:cTn>
                              </p:par>
                            </p:childTnLst>
                          </p:cTn>
                        </p:par>
                        <p:par>
                          <p:cTn id="27" fill="hold" nodeType="afterGroup">
                            <p:stCondLst>
                              <p:cond delay="2000"/>
                            </p:stCondLst>
                            <p:childTnLst>
                              <p:par>
                                <p:cTn id="28" presetID="1" presetClass="entr" presetSubtype="0" fill="hold" grpId="0" nodeType="afterEffect">
                                  <p:stCondLst>
                                    <p:cond delay="0"/>
                                  </p:stCondLst>
                                  <p:childTnLst>
                                    <p:set>
                                      <p:cBhvr>
                                        <p:cTn id="29" dur="1" fill="hold">
                                          <p:stCondLst>
                                            <p:cond delay="0"/>
                                          </p:stCondLst>
                                        </p:cTn>
                                        <p:tgtEl>
                                          <p:spTgt spid="952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53" grpId="0" animBg="1"/>
      <p:bldP spid="95256" grpId="0" animBg="1"/>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Treatment </a:t>
            </a:r>
            <a:r>
              <a:rPr lang="nl-NL" dirty="0" err="1" smtClean="0"/>
              <a:t>costs</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voettekst 3"/>
          <p:cNvSpPr>
            <a:spLocks noGrp="1"/>
          </p:cNvSpPr>
          <p:nvPr>
            <p:ph type="ftr" sz="quarter" idx="10"/>
          </p:nvPr>
        </p:nvSpPr>
        <p:spPr/>
        <p:txBody>
          <a:bodyPr/>
          <a:lstStyle/>
          <a:p>
            <a:r>
              <a:rPr lang="en-US" altLang="en-US" smtClean="0"/>
              <a:t>MEDICIS-Promed Summer School | Bram Ramaekers | June 7th 2017</a:t>
            </a:r>
            <a:endParaRPr lang="en-US" altLang="en-US" dirty="0" smtClean="0"/>
          </a:p>
        </p:txBody>
      </p:sp>
      <p:sp>
        <p:nvSpPr>
          <p:cNvPr id="5" name="Tijdelijke aanduiding voor dianummer 4"/>
          <p:cNvSpPr>
            <a:spLocks noGrp="1"/>
          </p:cNvSpPr>
          <p:nvPr>
            <p:ph type="sldNum" sz="quarter" idx="11"/>
          </p:nvPr>
        </p:nvSpPr>
        <p:spPr/>
        <p:txBody>
          <a:bodyPr/>
          <a:lstStyle/>
          <a:p>
            <a:fld id="{653AE7A6-E735-4E1B-BBD1-DB76CDA3F7AC}" type="slidenum">
              <a:rPr lang="en-US" altLang="en-US" smtClean="0"/>
              <a:pPr/>
              <a:t>46</a:t>
            </a:fld>
            <a:endParaRPr lang="en-US" altLang="en-US"/>
          </a:p>
        </p:txBody>
      </p:sp>
      <p:sp>
        <p:nvSpPr>
          <p:cNvPr id="6" name="Text Box 4"/>
          <p:cNvSpPr txBox="1">
            <a:spLocks noChangeArrowheads="1"/>
          </p:cNvSpPr>
          <p:nvPr/>
        </p:nvSpPr>
        <p:spPr bwMode="auto">
          <a:xfrm>
            <a:off x="1872109" y="5832375"/>
            <a:ext cx="68407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err="1" smtClean="0">
                <a:latin typeface="Tahoma" panose="020B0604030504040204" pitchFamily="34" charset="0"/>
              </a:rPr>
              <a:t>Peeters</a:t>
            </a:r>
            <a:r>
              <a:rPr lang="en-US" altLang="en-US" sz="1200" dirty="0" smtClean="0">
                <a:latin typeface="Tahoma" panose="020B0604030504040204" pitchFamily="34" charset="0"/>
              </a:rPr>
              <a:t> </a:t>
            </a:r>
            <a:r>
              <a:rPr lang="en-US" altLang="en-US" sz="1200" dirty="0">
                <a:latin typeface="Tahoma" panose="020B0604030504040204" pitchFamily="34" charset="0"/>
              </a:rPr>
              <a:t>A, </a:t>
            </a:r>
            <a:r>
              <a:rPr lang="en-US" altLang="en-US" sz="1200" dirty="0" err="1">
                <a:latin typeface="Tahoma" panose="020B0604030504040204" pitchFamily="34" charset="0"/>
              </a:rPr>
              <a:t>Grutters</a:t>
            </a:r>
            <a:r>
              <a:rPr lang="en-US" altLang="en-US" sz="1200" dirty="0">
                <a:latin typeface="Tahoma" panose="020B0604030504040204" pitchFamily="34" charset="0"/>
              </a:rPr>
              <a:t> JP, </a:t>
            </a:r>
            <a:r>
              <a:rPr lang="en-US" altLang="en-US" sz="1200" dirty="0" err="1">
                <a:latin typeface="Tahoma" panose="020B0604030504040204" pitchFamily="34" charset="0"/>
              </a:rPr>
              <a:t>Pijls-Johannesma</a:t>
            </a:r>
            <a:r>
              <a:rPr lang="en-US" altLang="en-US" sz="1200" dirty="0">
                <a:latin typeface="Tahoma" panose="020B0604030504040204" pitchFamily="34" charset="0"/>
              </a:rPr>
              <a:t> M, </a:t>
            </a:r>
            <a:r>
              <a:rPr lang="en-US" altLang="en-US" sz="1200" dirty="0" err="1">
                <a:latin typeface="Tahoma" panose="020B0604030504040204" pitchFamily="34" charset="0"/>
              </a:rPr>
              <a:t>Reimoser</a:t>
            </a:r>
            <a:r>
              <a:rPr lang="en-US" altLang="en-US" sz="1200" dirty="0">
                <a:latin typeface="Tahoma" panose="020B0604030504040204" pitchFamily="34" charset="0"/>
              </a:rPr>
              <a:t> S, De </a:t>
            </a:r>
            <a:r>
              <a:rPr lang="en-US" altLang="en-US" sz="1200" dirty="0" err="1">
                <a:latin typeface="Tahoma" panose="020B0604030504040204" pitchFamily="34" charset="0"/>
              </a:rPr>
              <a:t>Ruysscher</a:t>
            </a:r>
            <a:r>
              <a:rPr lang="en-US" altLang="en-US" sz="1200" dirty="0">
                <a:latin typeface="Tahoma" panose="020B0604030504040204" pitchFamily="34" charset="0"/>
              </a:rPr>
              <a:t> D, </a:t>
            </a:r>
            <a:r>
              <a:rPr lang="en-US" altLang="en-US" sz="1200" dirty="0" err="1">
                <a:latin typeface="Tahoma" panose="020B0604030504040204" pitchFamily="34" charset="0"/>
              </a:rPr>
              <a:t>Severens</a:t>
            </a:r>
            <a:r>
              <a:rPr lang="en-US" altLang="en-US" sz="1200" dirty="0">
                <a:latin typeface="Tahoma" panose="020B0604030504040204" pitchFamily="34" charset="0"/>
              </a:rPr>
              <a:t> JL, </a:t>
            </a:r>
            <a:r>
              <a:rPr lang="en-US" altLang="en-US" sz="1200" dirty="0" err="1">
                <a:latin typeface="Tahoma" panose="020B0604030504040204" pitchFamily="34" charset="0"/>
              </a:rPr>
              <a:t>Joore</a:t>
            </a:r>
            <a:r>
              <a:rPr lang="en-US" altLang="en-US" sz="1200" dirty="0">
                <a:latin typeface="Tahoma" panose="020B0604030504040204" pitchFamily="34" charset="0"/>
              </a:rPr>
              <a:t> MA, </a:t>
            </a:r>
            <a:r>
              <a:rPr lang="en-US" altLang="en-US" sz="1200" dirty="0" err="1">
                <a:latin typeface="Tahoma" panose="020B0604030504040204" pitchFamily="34" charset="0"/>
              </a:rPr>
              <a:t>Lambin</a:t>
            </a:r>
            <a:r>
              <a:rPr lang="en-US" altLang="en-US" sz="1200" dirty="0">
                <a:latin typeface="Tahoma" panose="020B0604030504040204" pitchFamily="34" charset="0"/>
              </a:rPr>
              <a:t> P</a:t>
            </a:r>
            <a:r>
              <a:rPr lang="en-US" altLang="en-US" sz="1200" dirty="0" smtClean="0">
                <a:latin typeface="Tahoma" panose="020B0604030504040204" pitchFamily="34" charset="0"/>
              </a:rPr>
              <a:t>. How </a:t>
            </a:r>
            <a:r>
              <a:rPr lang="en-US" altLang="en-US" sz="1200" dirty="0">
                <a:latin typeface="Tahoma" panose="020B0604030504040204" pitchFamily="34" charset="0"/>
              </a:rPr>
              <a:t>costly is particle therapy? Cost analysis of external beam radiotherapy with carbon-ions, protons and photons</a:t>
            </a:r>
            <a:r>
              <a:rPr lang="en-US" altLang="en-US" sz="1200" dirty="0" smtClean="0">
                <a:latin typeface="Tahoma" panose="020B0604030504040204" pitchFamily="34" charset="0"/>
              </a:rPr>
              <a:t>.</a:t>
            </a:r>
            <a:r>
              <a:rPr lang="en-US" altLang="en-US" sz="1200" dirty="0">
                <a:latin typeface="Tahoma" panose="020B0604030504040204" pitchFamily="34" charset="0"/>
              </a:rPr>
              <a:t> </a:t>
            </a:r>
            <a:r>
              <a:rPr lang="en-US" altLang="en-US" sz="1200" dirty="0" err="1">
                <a:latin typeface="Tahoma" panose="020B0604030504040204" pitchFamily="34" charset="0"/>
              </a:rPr>
              <a:t>Radiother</a:t>
            </a:r>
            <a:r>
              <a:rPr lang="en-US" altLang="en-US" sz="1200" dirty="0">
                <a:latin typeface="Tahoma" panose="020B0604030504040204" pitchFamily="34" charset="0"/>
              </a:rPr>
              <a:t> </a:t>
            </a:r>
            <a:r>
              <a:rPr lang="en-US" altLang="en-US" sz="1200" dirty="0" err="1">
                <a:latin typeface="Tahoma" panose="020B0604030504040204" pitchFamily="34" charset="0"/>
              </a:rPr>
              <a:t>Oncol</a:t>
            </a:r>
            <a:r>
              <a:rPr lang="en-US" altLang="en-US" sz="1200" dirty="0">
                <a:latin typeface="Tahoma" panose="020B0604030504040204" pitchFamily="34" charset="0"/>
              </a:rPr>
              <a:t>. 2010 </a:t>
            </a:r>
            <a:r>
              <a:rPr lang="en-US" altLang="en-US" sz="1200" dirty="0" smtClean="0">
                <a:latin typeface="Tahoma" panose="020B0604030504040204" pitchFamily="34" charset="0"/>
              </a:rPr>
              <a:t>;95(1</a:t>
            </a:r>
            <a:r>
              <a:rPr lang="en-US" altLang="en-US" sz="1200" dirty="0">
                <a:latin typeface="Tahoma" panose="020B0604030504040204" pitchFamily="34" charset="0"/>
              </a:rPr>
              <a:t>):45-53</a:t>
            </a:r>
            <a:r>
              <a:rPr lang="en-US" altLang="en-US" sz="1200" dirty="0" smtClean="0">
                <a:latin typeface="Tahoma" panose="020B0604030504040204" pitchFamily="34" charset="0"/>
              </a:rPr>
              <a:t>.</a:t>
            </a:r>
            <a:endParaRPr lang="en-US" altLang="en-US" sz="1200" dirty="0">
              <a:latin typeface="Tahoma" panose="020B0604030504040204" pitchFamily="34" charset="0"/>
            </a:endParaRPr>
          </a:p>
        </p:txBody>
      </p:sp>
      <p:pic>
        <p:nvPicPr>
          <p:cNvPr id="79875" name="Picture 3"/>
          <p:cNvPicPr>
            <a:picLocks noChangeAspect="1" noChangeArrowheads="1"/>
          </p:cNvPicPr>
          <p:nvPr/>
        </p:nvPicPr>
        <p:blipFill rotWithShape="1">
          <a:blip r:embed="rId2">
            <a:extLst>
              <a:ext uri="{28A0092B-C50C-407E-A947-70E740481C1C}">
                <a14:useLocalDpi xmlns:a14="http://schemas.microsoft.com/office/drawing/2010/main" val="0"/>
              </a:ext>
            </a:extLst>
          </a:blip>
          <a:srcRect l="20165" t="14377" r="6276" b="12011"/>
          <a:stretch/>
        </p:blipFill>
        <p:spPr bwMode="auto">
          <a:xfrm>
            <a:off x="791989" y="1183490"/>
            <a:ext cx="7727171" cy="46488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hthoek 6"/>
          <p:cNvSpPr/>
          <p:nvPr/>
        </p:nvSpPr>
        <p:spPr bwMode="auto">
          <a:xfrm>
            <a:off x="913690" y="1727919"/>
            <a:ext cx="7727171" cy="1656184"/>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
        <p:nvSpPr>
          <p:cNvPr id="11" name="Rechthoek 10"/>
          <p:cNvSpPr/>
          <p:nvPr/>
        </p:nvSpPr>
        <p:spPr bwMode="auto">
          <a:xfrm>
            <a:off x="936005" y="3384103"/>
            <a:ext cx="7727171" cy="1101511"/>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
        <p:nvSpPr>
          <p:cNvPr id="12" name="Rechthoek 11"/>
          <p:cNvSpPr/>
          <p:nvPr/>
        </p:nvSpPr>
        <p:spPr bwMode="auto">
          <a:xfrm>
            <a:off x="913592" y="4320207"/>
            <a:ext cx="7727171" cy="927720"/>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
        <p:nvSpPr>
          <p:cNvPr id="13" name="Rechthoek 12"/>
          <p:cNvSpPr/>
          <p:nvPr/>
        </p:nvSpPr>
        <p:spPr bwMode="auto">
          <a:xfrm>
            <a:off x="935529" y="5328319"/>
            <a:ext cx="7727171" cy="144016"/>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
        <p:nvSpPr>
          <p:cNvPr id="14" name="Rechthoek 13"/>
          <p:cNvSpPr/>
          <p:nvPr/>
        </p:nvSpPr>
        <p:spPr bwMode="auto">
          <a:xfrm>
            <a:off x="936005" y="5480719"/>
            <a:ext cx="7727171" cy="279648"/>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0798147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hidden"/>
                                      </p:to>
                                    </p:set>
                                  </p:childTnLst>
                                </p:cTn>
                              </p:par>
                            </p:childTnLst>
                          </p:cTn>
                        </p:par>
                      </p:childTnLst>
                    </p:cTn>
                  </p:par>
                  <p:par>
                    <p:cTn id="7" fill="hold">
                      <p:stCondLst>
                        <p:cond delay="indefinite"/>
                      </p:stCondLst>
                      <p:childTnLst>
                        <p:par>
                          <p:cTn id="8" fill="hold">
                            <p:stCondLst>
                              <p:cond delay="0"/>
                            </p:stCondLst>
                            <p:childTnLst>
                              <p:par>
                                <p:cTn id="9" presetID="1" presetClass="exit"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13"/>
                                        </p:tgtEl>
                                        <p:attrNameLst>
                                          <p:attrName>style.visibility</p:attrName>
                                        </p:attrNameLst>
                                      </p:cBhvr>
                                      <p:to>
                                        <p:strVal val="hidden"/>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7"/>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xit" presetSubtype="0" fill="hold" grpId="0" nodeType="clickEffect">
                                  <p:stCondLst>
                                    <p:cond delay="0"/>
                                  </p:stCondLst>
                                  <p:childTnLst>
                                    <p:set>
                                      <p:cBhvr>
                                        <p:cTn id="22" dur="1" fill="hold">
                                          <p:stCondLst>
                                            <p:cond delay="0"/>
                                          </p:stCondLst>
                                        </p:cTn>
                                        <p:tgtEl>
                                          <p:spTgt spid="1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1" grpId="0" animBg="1"/>
      <p:bldP spid="12" grpId="0" animBg="1"/>
      <p:bldP spid="13" grpId="0" animBg="1"/>
      <p:bldP spid="14" grpId="0" animBg="1"/>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p:txBody>
          <a:bodyPr/>
          <a:lstStyle/>
          <a:p>
            <a:r>
              <a:rPr lang="nl-NL" altLang="nl-NL" dirty="0" err="1" smtClean="0"/>
              <a:t>Cost-effectivenss</a:t>
            </a:r>
            <a:r>
              <a:rPr lang="nl-NL" altLang="nl-NL" dirty="0" smtClean="0"/>
              <a:t> of proton </a:t>
            </a:r>
            <a:r>
              <a:rPr lang="nl-NL" altLang="nl-NL" dirty="0" err="1" smtClean="0"/>
              <a:t>therapy</a:t>
            </a:r>
            <a:r>
              <a:rPr lang="nl-NL" altLang="nl-NL" dirty="0" smtClean="0"/>
              <a:t> </a:t>
            </a:r>
            <a:r>
              <a:rPr lang="nl-NL" altLang="nl-NL" dirty="0" err="1" smtClean="0"/>
              <a:t>for</a:t>
            </a:r>
            <a:r>
              <a:rPr lang="nl-NL" altLang="nl-NL" dirty="0" smtClean="0"/>
              <a:t> </a:t>
            </a:r>
            <a:r>
              <a:rPr lang="nl-NL" altLang="nl-NL" dirty="0" err="1" smtClean="0"/>
              <a:t>head</a:t>
            </a:r>
            <a:r>
              <a:rPr lang="nl-NL" altLang="nl-NL" dirty="0" smtClean="0"/>
              <a:t> </a:t>
            </a:r>
            <a:r>
              <a:rPr lang="nl-NL" altLang="nl-NL" dirty="0" err="1" smtClean="0"/>
              <a:t>and</a:t>
            </a:r>
            <a:r>
              <a:rPr lang="nl-NL" altLang="nl-NL" dirty="0" smtClean="0"/>
              <a:t> </a:t>
            </a:r>
            <a:r>
              <a:rPr lang="nl-NL" altLang="nl-NL" dirty="0" err="1" smtClean="0"/>
              <a:t>neck</a:t>
            </a:r>
            <a:r>
              <a:rPr lang="nl-NL" altLang="nl-NL" dirty="0" smtClean="0"/>
              <a:t> </a:t>
            </a:r>
            <a:r>
              <a:rPr lang="nl-NL" altLang="nl-NL" dirty="0" err="1" smtClean="0"/>
              <a:t>cancer</a:t>
            </a:r>
            <a:endParaRPr lang="nl-NL" altLang="nl-NL" dirty="0" smtClean="0"/>
          </a:p>
        </p:txBody>
      </p:sp>
      <p:pic>
        <p:nvPicPr>
          <p:cNvPr id="15363" name="Picture 3"/>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03" t="1279" r="2388" b="3052"/>
          <a:stretch>
            <a:fillRect/>
          </a:stretch>
        </p:blipFill>
        <p:spPr bwMode="auto">
          <a:xfrm>
            <a:off x="510045" y="1837550"/>
            <a:ext cx="7518664" cy="2754074"/>
          </a:xfrm>
          <a:prstGeom prst="rect">
            <a:avLst/>
          </a:prstGeom>
          <a:noFill/>
          <a:ln>
            <a:noFill/>
          </a:ln>
          <a:effectLst/>
          <a:extLst>
            <a:ext uri="{909E8E84-426E-40DD-AFC4-6F175D3DCCD1}">
              <a14:hiddenFill xmlns:a14="http://schemas.microsoft.com/office/drawing/2010/main">
                <a:gradFill rotWithShape="0">
                  <a:gsLst>
                    <a:gs pos="0">
                      <a:srgbClr val="3099CE"/>
                    </a:gs>
                    <a:gs pos="100000">
                      <a:schemeClr val="bg1"/>
                    </a:gs>
                  </a:gsLst>
                  <a:path path="shape">
                    <a:fillToRect l="50000" t="50000" r="50000" b="50000"/>
                  </a:path>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5364" name="Picture 2"/>
          <p:cNvPicPr>
            <a:picLocks noChangeAspect="1" noChangeArrowheads="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l="54094" t="6023" b="65633"/>
          <a:stretch>
            <a:fillRect/>
          </a:stretch>
        </p:blipFill>
        <p:spPr bwMode="auto">
          <a:xfrm>
            <a:off x="4639910" y="1972554"/>
            <a:ext cx="3574815" cy="817522"/>
          </a:xfrm>
          <a:prstGeom prst="rect">
            <a:avLst/>
          </a:prstGeom>
          <a:noFill/>
          <a:ln>
            <a:noFill/>
          </a:ln>
          <a:effectLst/>
          <a:extLst>
            <a:ext uri="{909E8E84-426E-40DD-AFC4-6F175D3DCCD1}">
              <a14:hiddenFill xmlns:a14="http://schemas.microsoft.com/office/drawing/2010/main">
                <a:gradFill rotWithShape="0">
                  <a:gsLst>
                    <a:gs pos="0">
                      <a:srgbClr val="3099CE"/>
                    </a:gs>
                    <a:gs pos="100000">
                      <a:schemeClr val="bg1"/>
                    </a:gs>
                  </a:gsLst>
                  <a:path path="shape">
                    <a:fillToRect l="50000" t="50000" r="50000" b="50000"/>
                  </a:path>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1"/>
          </p:nvPr>
        </p:nvSpPr>
        <p:spPr/>
        <p:txBody>
          <a:bodyPr/>
          <a:lstStyle/>
          <a:p>
            <a:pPr>
              <a:defRPr/>
            </a:pPr>
            <a:fld id="{A666E8D6-034B-4A57-90E6-447130B1F12E}" type="slidenum">
              <a:rPr lang="nl-NL"/>
              <a:pPr>
                <a:defRPr/>
              </a:pPr>
              <a:t>47</a:t>
            </a:fld>
            <a:endParaRPr lang="nl-NL"/>
          </a:p>
        </p:txBody>
      </p:sp>
      <p:sp>
        <p:nvSpPr>
          <p:cNvPr id="7" name="Text Box 4"/>
          <p:cNvSpPr txBox="1">
            <a:spLocks noChangeArrowheads="1"/>
          </p:cNvSpPr>
          <p:nvPr/>
        </p:nvSpPr>
        <p:spPr bwMode="auto">
          <a:xfrm>
            <a:off x="1872109" y="5832375"/>
            <a:ext cx="68407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err="1">
                <a:latin typeface="Tahoma" panose="020B0604030504040204" pitchFamily="34" charset="0"/>
              </a:rPr>
              <a:t>Ramaekers</a:t>
            </a:r>
            <a:r>
              <a:rPr lang="en-US" altLang="en-US" sz="1200" dirty="0">
                <a:latin typeface="Tahoma" panose="020B0604030504040204" pitchFamily="34" charset="0"/>
              </a:rPr>
              <a:t> BL, </a:t>
            </a:r>
            <a:r>
              <a:rPr lang="en-US" altLang="en-US" sz="1200" dirty="0" err="1">
                <a:latin typeface="Tahoma" panose="020B0604030504040204" pitchFamily="34" charset="0"/>
              </a:rPr>
              <a:t>Grutters</a:t>
            </a:r>
            <a:r>
              <a:rPr lang="en-US" altLang="en-US" sz="1200" dirty="0">
                <a:latin typeface="Tahoma" panose="020B0604030504040204" pitchFamily="34" charset="0"/>
              </a:rPr>
              <a:t> JP, </a:t>
            </a:r>
            <a:r>
              <a:rPr lang="en-US" altLang="en-US" sz="1200" dirty="0" err="1">
                <a:latin typeface="Tahoma" panose="020B0604030504040204" pitchFamily="34" charset="0"/>
              </a:rPr>
              <a:t>Pijls-Johannesma</a:t>
            </a:r>
            <a:r>
              <a:rPr lang="en-US" altLang="en-US" sz="1200" dirty="0">
                <a:latin typeface="Tahoma" panose="020B0604030504040204" pitchFamily="34" charset="0"/>
              </a:rPr>
              <a:t> M, </a:t>
            </a:r>
            <a:r>
              <a:rPr lang="en-US" altLang="en-US" sz="1200" dirty="0" err="1">
                <a:latin typeface="Tahoma" panose="020B0604030504040204" pitchFamily="34" charset="0"/>
              </a:rPr>
              <a:t>Lambin</a:t>
            </a:r>
            <a:r>
              <a:rPr lang="en-US" altLang="en-US" sz="1200" dirty="0">
                <a:latin typeface="Tahoma" panose="020B0604030504040204" pitchFamily="34" charset="0"/>
              </a:rPr>
              <a:t> P, </a:t>
            </a:r>
            <a:r>
              <a:rPr lang="en-US" altLang="en-US" sz="1200" dirty="0" err="1">
                <a:latin typeface="Tahoma" panose="020B0604030504040204" pitchFamily="34" charset="0"/>
              </a:rPr>
              <a:t>Joore</a:t>
            </a:r>
            <a:r>
              <a:rPr lang="en-US" altLang="en-US" sz="1200" dirty="0">
                <a:latin typeface="Tahoma" panose="020B0604030504040204" pitchFamily="34" charset="0"/>
              </a:rPr>
              <a:t> MA, </a:t>
            </a:r>
            <a:r>
              <a:rPr lang="en-US" altLang="en-US" sz="1200" dirty="0" err="1">
                <a:latin typeface="Tahoma" panose="020B0604030504040204" pitchFamily="34" charset="0"/>
              </a:rPr>
              <a:t>Langendijk</a:t>
            </a:r>
            <a:r>
              <a:rPr lang="en-US" altLang="en-US" sz="1200" dirty="0">
                <a:latin typeface="Tahoma" panose="020B0604030504040204" pitchFamily="34" charset="0"/>
              </a:rPr>
              <a:t> </a:t>
            </a:r>
            <a:r>
              <a:rPr lang="en-US" altLang="en-US" sz="1200" dirty="0" smtClean="0">
                <a:latin typeface="Tahoma" panose="020B0604030504040204" pitchFamily="34" charset="0"/>
              </a:rPr>
              <a:t>JA. Protons </a:t>
            </a:r>
            <a:r>
              <a:rPr lang="en-US" altLang="en-US" sz="1200" dirty="0">
                <a:latin typeface="Tahoma" panose="020B0604030504040204" pitchFamily="34" charset="0"/>
              </a:rPr>
              <a:t>in head-and-neck cancer: bridging the gap of evidence</a:t>
            </a:r>
            <a:r>
              <a:rPr lang="en-US" altLang="en-US" sz="1200" dirty="0" smtClean="0">
                <a:latin typeface="Tahoma" panose="020B0604030504040204" pitchFamily="34" charset="0"/>
              </a:rPr>
              <a:t>. </a:t>
            </a:r>
            <a:r>
              <a:rPr lang="en-US" altLang="en-US" sz="1200" dirty="0" err="1" smtClean="0">
                <a:latin typeface="Tahoma" panose="020B0604030504040204" pitchFamily="34" charset="0"/>
              </a:rPr>
              <a:t>Int</a:t>
            </a:r>
            <a:r>
              <a:rPr lang="en-US" altLang="en-US" sz="1200" dirty="0" smtClean="0">
                <a:latin typeface="Tahoma" panose="020B0604030504040204" pitchFamily="34" charset="0"/>
              </a:rPr>
              <a:t> </a:t>
            </a:r>
            <a:r>
              <a:rPr lang="en-US" altLang="en-US" sz="1200" dirty="0">
                <a:latin typeface="Tahoma" panose="020B0604030504040204" pitchFamily="34" charset="0"/>
              </a:rPr>
              <a:t>J </a:t>
            </a:r>
            <a:r>
              <a:rPr lang="en-US" altLang="en-US" sz="1200" dirty="0" err="1">
                <a:latin typeface="Tahoma" panose="020B0604030504040204" pitchFamily="34" charset="0"/>
              </a:rPr>
              <a:t>Radiat</a:t>
            </a:r>
            <a:r>
              <a:rPr lang="en-US" altLang="en-US" sz="1200" dirty="0">
                <a:latin typeface="Tahoma" panose="020B0604030504040204" pitchFamily="34" charset="0"/>
              </a:rPr>
              <a:t> </a:t>
            </a:r>
            <a:r>
              <a:rPr lang="en-US" altLang="en-US" sz="1200" dirty="0" err="1">
                <a:latin typeface="Tahoma" panose="020B0604030504040204" pitchFamily="34" charset="0"/>
              </a:rPr>
              <a:t>Oncol</a:t>
            </a:r>
            <a:r>
              <a:rPr lang="en-US" altLang="en-US" sz="1200" dirty="0">
                <a:latin typeface="Tahoma" panose="020B0604030504040204" pitchFamily="34" charset="0"/>
              </a:rPr>
              <a:t> </a:t>
            </a:r>
            <a:r>
              <a:rPr lang="en-US" altLang="en-US" sz="1200" dirty="0" err="1">
                <a:latin typeface="Tahoma" panose="020B0604030504040204" pitchFamily="34" charset="0"/>
              </a:rPr>
              <a:t>Biol</a:t>
            </a:r>
            <a:r>
              <a:rPr lang="en-US" altLang="en-US" sz="1200" dirty="0">
                <a:latin typeface="Tahoma" panose="020B0604030504040204" pitchFamily="34" charset="0"/>
              </a:rPr>
              <a:t> Phys. 2013 </a:t>
            </a:r>
            <a:r>
              <a:rPr lang="en-US" altLang="en-US" sz="1200" dirty="0" smtClean="0">
                <a:latin typeface="Tahoma" panose="020B0604030504040204" pitchFamily="34" charset="0"/>
              </a:rPr>
              <a:t>1;85(5</a:t>
            </a:r>
            <a:r>
              <a:rPr lang="en-US" altLang="en-US" sz="1200" dirty="0">
                <a:latin typeface="Tahoma" panose="020B0604030504040204" pitchFamily="34" charset="0"/>
              </a:rPr>
              <a:t>):1282-8</a:t>
            </a:r>
          </a:p>
        </p:txBody>
      </p:sp>
      <p:sp>
        <p:nvSpPr>
          <p:cNvPr id="3" name="Rechthoek 2"/>
          <p:cNvSpPr/>
          <p:nvPr/>
        </p:nvSpPr>
        <p:spPr bwMode="auto">
          <a:xfrm>
            <a:off x="1584077" y="1837550"/>
            <a:ext cx="216024" cy="952526"/>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
        <p:nvSpPr>
          <p:cNvPr id="8" name="Rechthoek 7"/>
          <p:cNvSpPr/>
          <p:nvPr/>
        </p:nvSpPr>
        <p:spPr bwMode="auto">
          <a:xfrm>
            <a:off x="3096245" y="3456111"/>
            <a:ext cx="1224136" cy="288032"/>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2980445846"/>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p:cNvSpPr>
            <a:spLocks noGrp="1"/>
          </p:cNvSpPr>
          <p:nvPr>
            <p:ph type="title"/>
          </p:nvPr>
        </p:nvSpPr>
        <p:spPr/>
        <p:txBody>
          <a:bodyPr/>
          <a:lstStyle/>
          <a:p>
            <a:r>
              <a:rPr lang="nl-NL" altLang="nl-NL" dirty="0" err="1"/>
              <a:t>Cost-effectivenss</a:t>
            </a:r>
            <a:r>
              <a:rPr lang="nl-NL" altLang="nl-NL" dirty="0"/>
              <a:t> of proton </a:t>
            </a:r>
            <a:r>
              <a:rPr lang="nl-NL" altLang="nl-NL" dirty="0" err="1"/>
              <a:t>therapy</a:t>
            </a:r>
            <a:r>
              <a:rPr lang="nl-NL" altLang="nl-NL" dirty="0"/>
              <a:t> </a:t>
            </a:r>
            <a:r>
              <a:rPr lang="nl-NL" altLang="nl-NL" dirty="0" err="1"/>
              <a:t>for</a:t>
            </a:r>
            <a:r>
              <a:rPr lang="nl-NL" altLang="nl-NL" dirty="0"/>
              <a:t> </a:t>
            </a:r>
            <a:r>
              <a:rPr lang="nl-NL" altLang="nl-NL" dirty="0" err="1"/>
              <a:t>head</a:t>
            </a:r>
            <a:r>
              <a:rPr lang="nl-NL" altLang="nl-NL" dirty="0"/>
              <a:t> </a:t>
            </a:r>
            <a:r>
              <a:rPr lang="nl-NL" altLang="nl-NL" dirty="0" err="1"/>
              <a:t>and</a:t>
            </a:r>
            <a:r>
              <a:rPr lang="nl-NL" altLang="nl-NL" dirty="0"/>
              <a:t> </a:t>
            </a:r>
            <a:r>
              <a:rPr lang="nl-NL" altLang="nl-NL" dirty="0" err="1"/>
              <a:t>neck</a:t>
            </a:r>
            <a:r>
              <a:rPr lang="nl-NL" altLang="nl-NL" dirty="0"/>
              <a:t> </a:t>
            </a:r>
            <a:r>
              <a:rPr lang="nl-NL" altLang="nl-NL" dirty="0" err="1"/>
              <a:t>cancer</a:t>
            </a:r>
            <a:endParaRPr lang="nl-NL" altLang="nl-NL" dirty="0" smtClean="0"/>
          </a:p>
        </p:txBody>
      </p:sp>
      <p:pic>
        <p:nvPicPr>
          <p:cNvPr id="16387" name="Picture 2"/>
          <p:cNvPicPr>
            <a:picLocks noChangeAspect="1" noChangeArrowheads="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rcRect l="1102" t="1279" r="-665" b="4234"/>
          <a:stretch>
            <a:fillRect/>
          </a:stretch>
        </p:blipFill>
        <p:spPr bwMode="auto">
          <a:xfrm>
            <a:off x="510046" y="1837551"/>
            <a:ext cx="7757185" cy="2721073"/>
          </a:xfrm>
          <a:prstGeom prst="rect">
            <a:avLst/>
          </a:prstGeom>
          <a:noFill/>
          <a:ln>
            <a:noFill/>
          </a:ln>
          <a:effectLst/>
          <a:extLst>
            <a:ext uri="{909E8E84-426E-40DD-AFC4-6F175D3DCCD1}">
              <a14:hiddenFill xmlns:a14="http://schemas.microsoft.com/office/drawing/2010/main">
                <a:gradFill rotWithShape="0">
                  <a:gsLst>
                    <a:gs pos="0">
                      <a:srgbClr val="3099CE"/>
                    </a:gs>
                    <a:gs pos="100000">
                      <a:schemeClr val="bg1"/>
                    </a:gs>
                  </a:gsLst>
                  <a:path path="shape">
                    <a:fillToRect l="50000" t="50000" r="50000" b="50000"/>
                  </a:path>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1"/>
          </p:nvPr>
        </p:nvSpPr>
        <p:spPr/>
        <p:txBody>
          <a:bodyPr/>
          <a:lstStyle/>
          <a:p>
            <a:pPr>
              <a:defRPr/>
            </a:pPr>
            <a:fld id="{F1F01C29-C30E-4C55-A4AC-5D5057AB5186}" type="slidenum">
              <a:rPr lang="nl-NL"/>
              <a:pPr>
                <a:defRPr/>
              </a:pPr>
              <a:t>48</a:t>
            </a:fld>
            <a:endParaRPr lang="nl-NL"/>
          </a:p>
        </p:txBody>
      </p:sp>
      <p:sp>
        <p:nvSpPr>
          <p:cNvPr id="10" name="Rechthoek 9"/>
          <p:cNvSpPr/>
          <p:nvPr/>
        </p:nvSpPr>
        <p:spPr bwMode="auto">
          <a:xfrm>
            <a:off x="3096245" y="3456111"/>
            <a:ext cx="1224136" cy="288032"/>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
        <p:nvSpPr>
          <p:cNvPr id="6" name="Cloud Callout 5"/>
          <p:cNvSpPr>
            <a:spLocks noChangeAspect="1"/>
          </p:cNvSpPr>
          <p:nvPr/>
        </p:nvSpPr>
        <p:spPr>
          <a:xfrm>
            <a:off x="3826838" y="2955080"/>
            <a:ext cx="4440392" cy="2394065"/>
          </a:xfrm>
          <a:prstGeom prst="cloudCallout">
            <a:avLst>
              <a:gd name="adj1" fmla="val -67630"/>
              <a:gd name="adj2" fmla="val -52004"/>
            </a:avLst>
          </a:prstGeom>
        </p:spPr>
        <p:style>
          <a:lnRef idx="2">
            <a:schemeClr val="accent1"/>
          </a:lnRef>
          <a:fillRef idx="1">
            <a:schemeClr val="lt1"/>
          </a:fillRef>
          <a:effectRef idx="0">
            <a:schemeClr val="accent1"/>
          </a:effectRef>
          <a:fontRef idx="minor">
            <a:schemeClr val="dk1"/>
          </a:fontRef>
        </p:style>
        <p:txBody>
          <a:bodyPr lIns="86402" tIns="43201" rIns="86402" bIns="43201" anchor="ctr"/>
          <a:lstStyle/>
          <a:p>
            <a:pPr algn="ctr">
              <a:defRPr/>
            </a:pPr>
            <a:endParaRPr lang="nl-NL"/>
          </a:p>
        </p:txBody>
      </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642911" y="3159086"/>
            <a:ext cx="3064770" cy="21345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Rechthoek 10"/>
          <p:cNvSpPr/>
          <p:nvPr/>
        </p:nvSpPr>
        <p:spPr bwMode="auto">
          <a:xfrm>
            <a:off x="6483545" y="4414608"/>
            <a:ext cx="1077196" cy="193631"/>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
        <p:nvSpPr>
          <p:cNvPr id="8" name="Text Box 4"/>
          <p:cNvSpPr txBox="1">
            <a:spLocks noChangeArrowheads="1"/>
          </p:cNvSpPr>
          <p:nvPr/>
        </p:nvSpPr>
        <p:spPr bwMode="auto">
          <a:xfrm>
            <a:off x="1872109" y="5832375"/>
            <a:ext cx="6840760"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err="1">
                <a:latin typeface="Tahoma" panose="020B0604030504040204" pitchFamily="34" charset="0"/>
              </a:rPr>
              <a:t>Ramaekers</a:t>
            </a:r>
            <a:r>
              <a:rPr lang="en-US" altLang="en-US" sz="1200" dirty="0">
                <a:latin typeface="Tahoma" panose="020B0604030504040204" pitchFamily="34" charset="0"/>
              </a:rPr>
              <a:t> BL, </a:t>
            </a:r>
            <a:r>
              <a:rPr lang="en-US" altLang="en-US" sz="1200" dirty="0" err="1">
                <a:latin typeface="Tahoma" panose="020B0604030504040204" pitchFamily="34" charset="0"/>
              </a:rPr>
              <a:t>Grutters</a:t>
            </a:r>
            <a:r>
              <a:rPr lang="en-US" altLang="en-US" sz="1200" dirty="0">
                <a:latin typeface="Tahoma" panose="020B0604030504040204" pitchFamily="34" charset="0"/>
              </a:rPr>
              <a:t> JP, </a:t>
            </a:r>
            <a:r>
              <a:rPr lang="en-US" altLang="en-US" sz="1200" dirty="0" err="1">
                <a:latin typeface="Tahoma" panose="020B0604030504040204" pitchFamily="34" charset="0"/>
              </a:rPr>
              <a:t>Pijls-Johannesma</a:t>
            </a:r>
            <a:r>
              <a:rPr lang="en-US" altLang="en-US" sz="1200" dirty="0">
                <a:latin typeface="Tahoma" panose="020B0604030504040204" pitchFamily="34" charset="0"/>
              </a:rPr>
              <a:t> M, </a:t>
            </a:r>
            <a:r>
              <a:rPr lang="en-US" altLang="en-US" sz="1200" dirty="0" err="1">
                <a:latin typeface="Tahoma" panose="020B0604030504040204" pitchFamily="34" charset="0"/>
              </a:rPr>
              <a:t>Lambin</a:t>
            </a:r>
            <a:r>
              <a:rPr lang="en-US" altLang="en-US" sz="1200" dirty="0">
                <a:latin typeface="Tahoma" panose="020B0604030504040204" pitchFamily="34" charset="0"/>
              </a:rPr>
              <a:t> P, </a:t>
            </a:r>
            <a:r>
              <a:rPr lang="en-US" altLang="en-US" sz="1200" dirty="0" err="1">
                <a:latin typeface="Tahoma" panose="020B0604030504040204" pitchFamily="34" charset="0"/>
              </a:rPr>
              <a:t>Joore</a:t>
            </a:r>
            <a:r>
              <a:rPr lang="en-US" altLang="en-US" sz="1200" dirty="0">
                <a:latin typeface="Tahoma" panose="020B0604030504040204" pitchFamily="34" charset="0"/>
              </a:rPr>
              <a:t> MA, </a:t>
            </a:r>
            <a:r>
              <a:rPr lang="en-US" altLang="en-US" sz="1200" dirty="0" err="1">
                <a:latin typeface="Tahoma" panose="020B0604030504040204" pitchFamily="34" charset="0"/>
              </a:rPr>
              <a:t>Langendijk</a:t>
            </a:r>
            <a:r>
              <a:rPr lang="en-US" altLang="en-US" sz="1200" dirty="0">
                <a:latin typeface="Tahoma" panose="020B0604030504040204" pitchFamily="34" charset="0"/>
              </a:rPr>
              <a:t> </a:t>
            </a:r>
            <a:r>
              <a:rPr lang="en-US" altLang="en-US" sz="1200" dirty="0" smtClean="0">
                <a:latin typeface="Tahoma" panose="020B0604030504040204" pitchFamily="34" charset="0"/>
              </a:rPr>
              <a:t>JA. Protons </a:t>
            </a:r>
            <a:r>
              <a:rPr lang="en-US" altLang="en-US" sz="1200" dirty="0">
                <a:latin typeface="Tahoma" panose="020B0604030504040204" pitchFamily="34" charset="0"/>
              </a:rPr>
              <a:t>in head-and-neck cancer: bridging the gap of evidence</a:t>
            </a:r>
            <a:r>
              <a:rPr lang="en-US" altLang="en-US" sz="1200" dirty="0" smtClean="0">
                <a:latin typeface="Tahoma" panose="020B0604030504040204" pitchFamily="34" charset="0"/>
              </a:rPr>
              <a:t>. </a:t>
            </a:r>
            <a:r>
              <a:rPr lang="en-US" altLang="en-US" sz="1200" dirty="0" err="1" smtClean="0">
                <a:latin typeface="Tahoma" panose="020B0604030504040204" pitchFamily="34" charset="0"/>
              </a:rPr>
              <a:t>Int</a:t>
            </a:r>
            <a:r>
              <a:rPr lang="en-US" altLang="en-US" sz="1200" dirty="0" smtClean="0">
                <a:latin typeface="Tahoma" panose="020B0604030504040204" pitchFamily="34" charset="0"/>
              </a:rPr>
              <a:t> </a:t>
            </a:r>
            <a:r>
              <a:rPr lang="en-US" altLang="en-US" sz="1200" dirty="0">
                <a:latin typeface="Tahoma" panose="020B0604030504040204" pitchFamily="34" charset="0"/>
              </a:rPr>
              <a:t>J </a:t>
            </a:r>
            <a:r>
              <a:rPr lang="en-US" altLang="en-US" sz="1200" dirty="0" err="1">
                <a:latin typeface="Tahoma" panose="020B0604030504040204" pitchFamily="34" charset="0"/>
              </a:rPr>
              <a:t>Radiat</a:t>
            </a:r>
            <a:r>
              <a:rPr lang="en-US" altLang="en-US" sz="1200" dirty="0">
                <a:latin typeface="Tahoma" panose="020B0604030504040204" pitchFamily="34" charset="0"/>
              </a:rPr>
              <a:t> </a:t>
            </a:r>
            <a:r>
              <a:rPr lang="en-US" altLang="en-US" sz="1200" dirty="0" err="1">
                <a:latin typeface="Tahoma" panose="020B0604030504040204" pitchFamily="34" charset="0"/>
              </a:rPr>
              <a:t>Oncol</a:t>
            </a:r>
            <a:r>
              <a:rPr lang="en-US" altLang="en-US" sz="1200" dirty="0">
                <a:latin typeface="Tahoma" panose="020B0604030504040204" pitchFamily="34" charset="0"/>
              </a:rPr>
              <a:t> </a:t>
            </a:r>
            <a:r>
              <a:rPr lang="en-US" altLang="en-US" sz="1200" dirty="0" err="1">
                <a:latin typeface="Tahoma" panose="020B0604030504040204" pitchFamily="34" charset="0"/>
              </a:rPr>
              <a:t>Biol</a:t>
            </a:r>
            <a:r>
              <a:rPr lang="en-US" altLang="en-US" sz="1200" dirty="0">
                <a:latin typeface="Tahoma" panose="020B0604030504040204" pitchFamily="34" charset="0"/>
              </a:rPr>
              <a:t> Phys. 2013 </a:t>
            </a:r>
            <a:r>
              <a:rPr lang="en-US" altLang="en-US" sz="1200" dirty="0" smtClean="0">
                <a:latin typeface="Tahoma" panose="020B0604030504040204" pitchFamily="34" charset="0"/>
              </a:rPr>
              <a:t>1;85(5</a:t>
            </a:r>
            <a:r>
              <a:rPr lang="en-US" altLang="en-US" sz="1200" dirty="0">
                <a:latin typeface="Tahoma" panose="020B0604030504040204" pitchFamily="34" charset="0"/>
              </a:rPr>
              <a:t>):1282-8</a:t>
            </a:r>
          </a:p>
        </p:txBody>
      </p:sp>
      <p:sp>
        <p:nvSpPr>
          <p:cNvPr id="9" name="Rechthoek 8"/>
          <p:cNvSpPr/>
          <p:nvPr/>
        </p:nvSpPr>
        <p:spPr bwMode="auto">
          <a:xfrm>
            <a:off x="1584077" y="1837550"/>
            <a:ext cx="216024" cy="952526"/>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
        <p:nvSpPr>
          <p:cNvPr id="12" name="Rechthoek 11"/>
          <p:cNvSpPr/>
          <p:nvPr/>
        </p:nvSpPr>
        <p:spPr bwMode="auto">
          <a:xfrm>
            <a:off x="5544517" y="3198087"/>
            <a:ext cx="144016" cy="690072"/>
          </a:xfrm>
          <a:prstGeom prst="rect">
            <a:avLst/>
          </a:prstGeom>
          <a:ln>
            <a:headEnd type="none" w="med" len="med"/>
            <a:tailEnd type="none" w="med" len="med"/>
          </a:ln>
          <a:extLst/>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rtlCol="0" anchor="t" anchorCtr="0" compatLnSpc="1">
            <a:prstTxWarp prst="textNoShape">
              <a:avLst/>
            </a:prstTxWarp>
          </a:bodyPr>
          <a:lstStyle/>
          <a:p>
            <a:pPr marL="0" marR="0" indent="0" algn="l" defTabSz="863600" rtl="0" eaLnBrk="1" fontAlgn="base" latinLnBrk="0" hangingPunct="1">
              <a:lnSpc>
                <a:spcPct val="100000"/>
              </a:lnSpc>
              <a:spcBef>
                <a:spcPct val="0"/>
              </a:spcBef>
              <a:spcAft>
                <a:spcPct val="0"/>
              </a:spcAft>
              <a:buClrTx/>
              <a:buSzTx/>
              <a:buFontTx/>
              <a:buNone/>
              <a:tabLst/>
            </a:pPr>
            <a:endParaRPr kumimoji="0" lang="nl-NL" sz="1700" b="0" i="0" u="none" strike="noStrike" cap="none" normalizeH="0" baseline="0" smtClean="0">
              <a:ln>
                <a:noFill/>
              </a:ln>
              <a:solidFill>
                <a:schemeClr val="tx1"/>
              </a:solidFill>
              <a:effectLst/>
              <a:latin typeface="Arial" charset="0"/>
            </a:endParaRPr>
          </a:p>
        </p:txBody>
      </p:sp>
    </p:spTree>
    <p:extLst>
      <p:ext uri="{BB962C8B-B14F-4D97-AF65-F5344CB8AC3E}">
        <p14:creationId xmlns:p14="http://schemas.microsoft.com/office/powerpoint/2010/main" val="348597367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 presetClass="entr" presetSubtype="0" fill="hold" nodeType="withEffect">
                                  <p:stCondLst>
                                    <p:cond delay="0"/>
                                  </p:stCondLst>
                                  <p:childTnLst>
                                    <p:set>
                                      <p:cBhvr>
                                        <p:cTn id="9"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In summary</a:t>
            </a:r>
            <a:endParaRPr lang="nl-NL" dirty="0"/>
          </a:p>
        </p:txBody>
      </p:sp>
      <p:sp>
        <p:nvSpPr>
          <p:cNvPr id="3" name="Content Placeholder 2"/>
          <p:cNvSpPr>
            <a:spLocks noGrp="1"/>
          </p:cNvSpPr>
          <p:nvPr>
            <p:ph idx="1"/>
          </p:nvPr>
        </p:nvSpPr>
        <p:spPr/>
        <p:txBody>
          <a:bodyPr/>
          <a:lstStyle/>
          <a:p>
            <a:pPr marL="342900" indent="-342900">
              <a:buFont typeface="Arial" panose="020B0604020202020204" pitchFamily="34" charset="0"/>
              <a:buChar char="•"/>
            </a:pPr>
            <a:r>
              <a:rPr lang="en-US" sz="2000" dirty="0" smtClean="0"/>
              <a:t>Economic evaluation tool to estimate cost per QALY</a:t>
            </a:r>
          </a:p>
          <a:p>
            <a:pPr marL="569913" lvl="1" indent="-342900">
              <a:buFont typeface="Arial" panose="020B0604020202020204" pitchFamily="34" charset="0"/>
              <a:buChar char="•"/>
            </a:pPr>
            <a:r>
              <a:rPr lang="en-US" sz="2000" dirty="0" smtClean="0"/>
              <a:t>Value for money (ICER)</a:t>
            </a:r>
          </a:p>
          <a:p>
            <a:pPr marL="569913" lvl="1" indent="-342900">
              <a:buFont typeface="Arial" panose="020B0604020202020204" pitchFamily="34" charset="0"/>
              <a:buChar char="•"/>
            </a:pPr>
            <a:r>
              <a:rPr lang="en-US" sz="2000" dirty="0" smtClean="0"/>
              <a:t>Maximize health with available budget</a:t>
            </a:r>
          </a:p>
          <a:p>
            <a:pPr marL="342900" indent="-342900">
              <a:buFont typeface="Arial" panose="020B0604020202020204" pitchFamily="34" charset="0"/>
              <a:buChar char="•"/>
            </a:pPr>
            <a:r>
              <a:rPr lang="en-US" sz="2000" dirty="0" smtClean="0"/>
              <a:t>Economics is unavoidable because scarcity is unavoidable </a:t>
            </a:r>
          </a:p>
          <a:p>
            <a:pPr marL="342900" indent="-342900">
              <a:buFont typeface="Arial" panose="020B0604020202020204" pitchFamily="34" charset="0"/>
              <a:buChar char="•"/>
            </a:pPr>
            <a:r>
              <a:rPr lang="en-US" sz="2000" dirty="0" smtClean="0"/>
              <a:t>Important to get the threshold right</a:t>
            </a:r>
          </a:p>
          <a:p>
            <a:pPr marL="342900" indent="-342900">
              <a:buFont typeface="Arial" panose="020B0604020202020204" pitchFamily="34" charset="0"/>
              <a:buChar char="•"/>
            </a:pPr>
            <a:r>
              <a:rPr lang="en-US" sz="2000" dirty="0" smtClean="0"/>
              <a:t>Proton therapy cost-effective for selected HNC patients</a:t>
            </a:r>
          </a:p>
          <a:p>
            <a:pPr marL="342900" indent="-342900">
              <a:buFont typeface="Arial" panose="020B0604020202020204" pitchFamily="34" charset="0"/>
              <a:buChar char="•"/>
            </a:pPr>
            <a:endParaRPr lang="en-US" sz="2000"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49</a:t>
            </a:fld>
            <a:endParaRPr lang="en-US" altLang="en-US"/>
          </a:p>
        </p:txBody>
      </p:sp>
    </p:spTree>
    <p:extLst>
      <p:ext uri="{BB962C8B-B14F-4D97-AF65-F5344CB8AC3E}">
        <p14:creationId xmlns:p14="http://schemas.microsoft.com/office/powerpoint/2010/main" val="336239015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Statement</a:t>
            </a:r>
            <a:endParaRPr lang="nl-NL" dirty="0"/>
          </a:p>
        </p:txBody>
      </p:sp>
      <p:sp>
        <p:nvSpPr>
          <p:cNvPr id="3" name="Content Placeholder 2"/>
          <p:cNvSpPr>
            <a:spLocks noGrp="1"/>
          </p:cNvSpPr>
          <p:nvPr>
            <p:ph idx="1"/>
          </p:nvPr>
        </p:nvSpPr>
        <p:spPr/>
        <p:txBody>
          <a:bodyPr/>
          <a:lstStyle/>
          <a:p>
            <a:pPr algn="ctr"/>
            <a:endParaRPr lang="nl-NL" i="1" dirty="0" smtClean="0"/>
          </a:p>
          <a:p>
            <a:pPr algn="ctr"/>
            <a:endParaRPr lang="nl-NL" i="1" dirty="0"/>
          </a:p>
          <a:p>
            <a:pPr algn="ctr"/>
            <a:r>
              <a:rPr lang="nl-NL" sz="2400" dirty="0" smtClean="0"/>
              <a:t>It is </a:t>
            </a:r>
            <a:r>
              <a:rPr lang="nl-NL" sz="2400" dirty="0" err="1" smtClean="0"/>
              <a:t>unethical</a:t>
            </a:r>
            <a:r>
              <a:rPr lang="nl-NL" sz="2400" dirty="0" smtClean="0"/>
              <a:t> </a:t>
            </a:r>
            <a:r>
              <a:rPr lang="nl-NL" sz="2400" dirty="0" err="1" smtClean="0"/>
              <a:t>to</a:t>
            </a:r>
            <a:r>
              <a:rPr lang="nl-NL" sz="2400" dirty="0" smtClean="0"/>
              <a:t> </a:t>
            </a:r>
            <a:r>
              <a:rPr lang="nl-NL" sz="2400" dirty="0" err="1" smtClean="0"/>
              <a:t>use</a:t>
            </a:r>
            <a:r>
              <a:rPr lang="nl-NL" sz="2400" dirty="0" smtClean="0"/>
              <a:t> </a:t>
            </a:r>
            <a:r>
              <a:rPr lang="nl-NL" sz="2400" dirty="0" err="1" smtClean="0"/>
              <a:t>economic</a:t>
            </a:r>
            <a:r>
              <a:rPr lang="nl-NL" sz="2400" dirty="0" smtClean="0"/>
              <a:t> </a:t>
            </a:r>
            <a:r>
              <a:rPr lang="nl-NL" sz="2400" dirty="0" err="1" smtClean="0"/>
              <a:t>evaluation</a:t>
            </a:r>
            <a:r>
              <a:rPr lang="nl-NL" sz="2400" dirty="0" smtClean="0"/>
              <a:t> </a:t>
            </a:r>
            <a:r>
              <a:rPr lang="nl-NL" sz="2400" dirty="0" err="1" smtClean="0"/>
              <a:t>to</a:t>
            </a:r>
            <a:r>
              <a:rPr lang="nl-NL" sz="2400" dirty="0" smtClean="0"/>
              <a:t> </a:t>
            </a:r>
            <a:r>
              <a:rPr lang="nl-NL" sz="2400" dirty="0" err="1" smtClean="0"/>
              <a:t>inform</a:t>
            </a:r>
            <a:r>
              <a:rPr lang="nl-NL" sz="2400" dirty="0" smtClean="0"/>
              <a:t> </a:t>
            </a:r>
            <a:r>
              <a:rPr lang="nl-NL" sz="2400" dirty="0" err="1" smtClean="0"/>
              <a:t>reimbursement</a:t>
            </a:r>
            <a:r>
              <a:rPr lang="nl-NL" sz="2400" dirty="0" smtClean="0"/>
              <a:t> </a:t>
            </a:r>
            <a:r>
              <a:rPr lang="nl-NL" sz="2400" dirty="0" err="1" smtClean="0"/>
              <a:t>decisions</a:t>
            </a:r>
            <a:endParaRPr lang="nl-NL" sz="2400" dirty="0" smtClean="0"/>
          </a:p>
          <a:p>
            <a:pPr algn="ctr"/>
            <a:r>
              <a:rPr lang="nl-NL" sz="1600" dirty="0" smtClean="0"/>
              <a:t>(i.e. putting a </a:t>
            </a:r>
            <a:r>
              <a:rPr lang="nl-NL" sz="1600" dirty="0" err="1" smtClean="0"/>
              <a:t>value</a:t>
            </a:r>
            <a:r>
              <a:rPr lang="nl-NL" sz="1600" dirty="0" smtClean="0"/>
              <a:t> </a:t>
            </a:r>
            <a:r>
              <a:rPr lang="nl-NL" sz="1600" dirty="0" err="1" smtClean="0"/>
              <a:t>to</a:t>
            </a:r>
            <a:r>
              <a:rPr lang="nl-NL" sz="1600" dirty="0" smtClean="0"/>
              <a:t> </a:t>
            </a:r>
            <a:r>
              <a:rPr lang="nl-NL" sz="1600" dirty="0" err="1" smtClean="0"/>
              <a:t>what</a:t>
            </a:r>
            <a:r>
              <a:rPr lang="nl-NL" sz="1600" dirty="0" smtClean="0"/>
              <a:t> </a:t>
            </a:r>
            <a:r>
              <a:rPr lang="nl-NL" sz="1600" dirty="0" err="1" smtClean="0"/>
              <a:t>an</a:t>
            </a:r>
            <a:r>
              <a:rPr lang="nl-NL" sz="1600" dirty="0" smtClean="0"/>
              <a:t> </a:t>
            </a:r>
            <a:r>
              <a:rPr lang="nl-NL" sz="1600" dirty="0" err="1" smtClean="0"/>
              <a:t>additional</a:t>
            </a:r>
            <a:r>
              <a:rPr lang="nl-NL" sz="1600" dirty="0" smtClean="0"/>
              <a:t> QALY is </a:t>
            </a:r>
            <a:r>
              <a:rPr lang="nl-NL" sz="1600" dirty="0" err="1" smtClean="0"/>
              <a:t>allowed</a:t>
            </a:r>
            <a:r>
              <a:rPr lang="nl-NL" sz="1600" dirty="0" smtClean="0"/>
              <a:t> </a:t>
            </a:r>
            <a:r>
              <a:rPr lang="nl-NL" sz="1600" dirty="0" err="1" smtClean="0"/>
              <a:t>to</a:t>
            </a:r>
            <a:r>
              <a:rPr lang="nl-NL" sz="1600" dirty="0" smtClean="0"/>
              <a:t> </a:t>
            </a:r>
            <a:r>
              <a:rPr lang="nl-NL" sz="1600" dirty="0" err="1" smtClean="0"/>
              <a:t>cost</a:t>
            </a:r>
            <a:r>
              <a:rPr lang="nl-NL" sz="1600" dirty="0" smtClean="0"/>
              <a:t>)</a:t>
            </a:r>
          </a:p>
          <a:p>
            <a:endParaRPr lang="nl-NL"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5</a:t>
            </a:fld>
            <a:endParaRPr lang="en-US" altLang="en-US"/>
          </a:p>
        </p:txBody>
      </p:sp>
    </p:spTree>
    <p:extLst>
      <p:ext uri="{BB962C8B-B14F-4D97-AF65-F5344CB8AC3E}">
        <p14:creationId xmlns:p14="http://schemas.microsoft.com/office/powerpoint/2010/main" val="245568301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Final</a:t>
            </a:r>
            <a:r>
              <a:rPr lang="nl-NL" dirty="0" smtClean="0"/>
              <a:t> </a:t>
            </a:r>
            <a:r>
              <a:rPr lang="nl-NL" dirty="0" err="1" smtClean="0"/>
              <a:t>remark</a:t>
            </a:r>
            <a:r>
              <a:rPr lang="nl-NL" dirty="0" smtClean="0"/>
              <a:t> on </a:t>
            </a:r>
            <a:r>
              <a:rPr lang="nl-NL" dirty="0" err="1" smtClean="0"/>
              <a:t>place</a:t>
            </a:r>
            <a:r>
              <a:rPr lang="nl-NL" dirty="0" smtClean="0"/>
              <a:t> of </a:t>
            </a:r>
            <a:r>
              <a:rPr lang="nl-NL" dirty="0" err="1" smtClean="0"/>
              <a:t>economic</a:t>
            </a:r>
            <a:r>
              <a:rPr lang="nl-NL" dirty="0" smtClean="0"/>
              <a:t> </a:t>
            </a:r>
            <a:r>
              <a:rPr lang="nl-NL" dirty="0" err="1" smtClean="0"/>
              <a:t>evaluation</a:t>
            </a:r>
            <a:r>
              <a:rPr lang="nl-NL" dirty="0" smtClean="0"/>
              <a:t> (HTA)</a:t>
            </a:r>
            <a:endParaRPr lang="nl-NL" dirty="0"/>
          </a:p>
        </p:txBody>
      </p:sp>
      <p:sp>
        <p:nvSpPr>
          <p:cNvPr id="3" name="Tijdelijke aanduiding voor inhoud 2"/>
          <p:cNvSpPr>
            <a:spLocks noGrp="1"/>
          </p:cNvSpPr>
          <p:nvPr>
            <p:ph idx="1"/>
          </p:nvPr>
        </p:nvSpPr>
        <p:spPr/>
        <p:txBody>
          <a:bodyPr/>
          <a:lstStyle/>
          <a:p>
            <a:endParaRPr lang="nl-NL" dirty="0"/>
          </a:p>
        </p:txBody>
      </p:sp>
      <p:sp>
        <p:nvSpPr>
          <p:cNvPr id="4" name="Tijdelijke aanduiding voor voettekst 3"/>
          <p:cNvSpPr>
            <a:spLocks noGrp="1"/>
          </p:cNvSpPr>
          <p:nvPr>
            <p:ph type="ftr" sz="quarter" idx="10"/>
          </p:nvPr>
        </p:nvSpPr>
        <p:spPr/>
        <p:txBody>
          <a:bodyPr/>
          <a:lstStyle/>
          <a:p>
            <a:r>
              <a:rPr lang="en-US" altLang="en-US" smtClean="0"/>
              <a:t>MEDICIS-Promed Summer School | Bram Ramaekers | June 7th 2017</a:t>
            </a:r>
            <a:endParaRPr lang="en-US" altLang="en-US" dirty="0" smtClean="0"/>
          </a:p>
        </p:txBody>
      </p:sp>
      <p:sp>
        <p:nvSpPr>
          <p:cNvPr id="5" name="Tijdelijke aanduiding voor dianummer 4"/>
          <p:cNvSpPr>
            <a:spLocks noGrp="1"/>
          </p:cNvSpPr>
          <p:nvPr>
            <p:ph type="sldNum" sz="quarter" idx="11"/>
          </p:nvPr>
        </p:nvSpPr>
        <p:spPr/>
        <p:txBody>
          <a:bodyPr/>
          <a:lstStyle/>
          <a:p>
            <a:fld id="{653AE7A6-E735-4E1B-BBD1-DB76CDA3F7AC}" type="slidenum">
              <a:rPr lang="en-US" altLang="en-US" smtClean="0"/>
              <a:pPr/>
              <a:t>50</a:t>
            </a:fld>
            <a:endParaRPr lang="en-US" altLang="en-US"/>
          </a:p>
        </p:txBody>
      </p:sp>
      <p:pic>
        <p:nvPicPr>
          <p:cNvPr id="79874" name="Picture 2"/>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582613" y="1192213"/>
            <a:ext cx="7477125" cy="40957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Text Box 4"/>
          <p:cNvSpPr txBox="1">
            <a:spLocks noChangeArrowheads="1"/>
          </p:cNvSpPr>
          <p:nvPr/>
        </p:nvSpPr>
        <p:spPr bwMode="auto">
          <a:xfrm>
            <a:off x="2088133" y="5832375"/>
            <a:ext cx="644626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r>
              <a:rPr lang="en-US" altLang="en-US" sz="1200" dirty="0" err="1" smtClean="0">
                <a:latin typeface="Tahoma" panose="020B0604030504040204" pitchFamily="34" charset="0"/>
              </a:rPr>
              <a:t>Ijzerman</a:t>
            </a:r>
            <a:r>
              <a:rPr lang="en-US" altLang="en-US" sz="1200" dirty="0" smtClean="0">
                <a:latin typeface="Tahoma" panose="020B0604030504040204" pitchFamily="34" charset="0"/>
              </a:rPr>
              <a:t> </a:t>
            </a:r>
            <a:r>
              <a:rPr lang="en-US" altLang="en-US" sz="1200" dirty="0">
                <a:latin typeface="Tahoma" panose="020B0604030504040204" pitchFamily="34" charset="0"/>
              </a:rPr>
              <a:t>MJ and </a:t>
            </a:r>
            <a:r>
              <a:rPr lang="en-US" altLang="en-US" sz="1200" dirty="0" err="1">
                <a:latin typeface="Tahoma" panose="020B0604030504040204" pitchFamily="34" charset="0"/>
              </a:rPr>
              <a:t>Steuten</a:t>
            </a:r>
            <a:r>
              <a:rPr lang="en-US" altLang="en-US" sz="1200" dirty="0">
                <a:latin typeface="Tahoma" panose="020B0604030504040204" pitchFamily="34" charset="0"/>
              </a:rPr>
              <a:t> LMG: Early assessment of medical technologies to</a:t>
            </a:r>
          </a:p>
          <a:p>
            <a:pPr eaLnBrk="1" hangingPunct="1"/>
            <a:r>
              <a:rPr lang="en-US" altLang="en-US" sz="1200" dirty="0">
                <a:latin typeface="Tahoma" panose="020B0604030504040204" pitchFamily="34" charset="0"/>
              </a:rPr>
              <a:t>inform product development and market access. A review of methods and applications. Applied Health Economics &amp; Health Policy, 2011</a:t>
            </a:r>
          </a:p>
        </p:txBody>
      </p:sp>
    </p:spTree>
    <p:extLst>
      <p:ext uri="{BB962C8B-B14F-4D97-AF65-F5344CB8AC3E}">
        <p14:creationId xmlns:p14="http://schemas.microsoft.com/office/powerpoint/2010/main" val="2357314266"/>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Statement</a:t>
            </a:r>
            <a:endParaRPr lang="nl-NL" dirty="0"/>
          </a:p>
        </p:txBody>
      </p:sp>
      <p:sp>
        <p:nvSpPr>
          <p:cNvPr id="3" name="Content Placeholder 2"/>
          <p:cNvSpPr>
            <a:spLocks noGrp="1"/>
          </p:cNvSpPr>
          <p:nvPr>
            <p:ph idx="1"/>
          </p:nvPr>
        </p:nvSpPr>
        <p:spPr>
          <a:xfrm>
            <a:off x="0" y="1584325"/>
            <a:ext cx="8640763" cy="4392613"/>
          </a:xfrm>
        </p:spPr>
        <p:txBody>
          <a:bodyPr/>
          <a:lstStyle/>
          <a:p>
            <a:pPr algn="ctr"/>
            <a:endParaRPr lang="en-US" i="1" dirty="0" smtClean="0"/>
          </a:p>
          <a:p>
            <a:pPr algn="ctr"/>
            <a:endParaRPr lang="en-US" i="1" dirty="0" smtClean="0"/>
          </a:p>
          <a:p>
            <a:pPr algn="ctr"/>
            <a:r>
              <a:rPr lang="en-US" sz="2400" dirty="0" smtClean="0"/>
              <a:t>It is unethical to use economic evaluation to inform reimbursement decisions</a:t>
            </a:r>
          </a:p>
          <a:p>
            <a:pPr algn="ctr"/>
            <a:r>
              <a:rPr lang="en-US" sz="1800" dirty="0" smtClean="0"/>
              <a:t>(i.e. putting a value to what an additional QALY is allowed to cost)</a:t>
            </a:r>
          </a:p>
          <a:p>
            <a:endParaRPr lang="en-US" dirty="0" smtClean="0"/>
          </a:p>
          <a:p>
            <a:pPr algn="ctr"/>
            <a:endParaRPr lang="en-US" sz="2400" i="1" dirty="0" smtClean="0"/>
          </a:p>
          <a:p>
            <a:pPr algn="ctr"/>
            <a:r>
              <a:rPr lang="en-US" sz="2400" dirty="0" smtClean="0"/>
              <a:t>It is unethical </a:t>
            </a:r>
            <a:r>
              <a:rPr lang="en-US" sz="2400" b="1" dirty="0" smtClean="0">
                <a:solidFill>
                  <a:srgbClr val="FF0000"/>
                </a:solidFill>
              </a:rPr>
              <a:t>not</a:t>
            </a:r>
            <a:r>
              <a:rPr lang="en-US" sz="2400" dirty="0" smtClean="0">
                <a:solidFill>
                  <a:srgbClr val="FF0000"/>
                </a:solidFill>
              </a:rPr>
              <a:t> </a:t>
            </a:r>
            <a:r>
              <a:rPr lang="en-US" sz="2400" dirty="0" smtClean="0"/>
              <a:t>to use economic evaluation to inform reimbursement decisions</a:t>
            </a:r>
          </a:p>
          <a:p>
            <a:endParaRPr lang="en-US" dirty="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51</a:t>
            </a:fld>
            <a:endParaRPr lang="en-US" altLang="en-US"/>
          </a:p>
        </p:txBody>
      </p:sp>
    </p:spTree>
    <p:extLst>
      <p:ext uri="{BB962C8B-B14F-4D97-AF65-F5344CB8AC3E}">
        <p14:creationId xmlns:p14="http://schemas.microsoft.com/office/powerpoint/2010/main" val="12087643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err="1" smtClean="0"/>
              <a:t>Thank</a:t>
            </a:r>
            <a:r>
              <a:rPr lang="nl-NL" dirty="0" smtClean="0"/>
              <a:t> </a:t>
            </a:r>
            <a:r>
              <a:rPr lang="nl-NL" dirty="0" err="1" smtClean="0"/>
              <a:t>you</a:t>
            </a:r>
            <a:r>
              <a:rPr lang="nl-NL" dirty="0" smtClean="0"/>
              <a:t> </a:t>
            </a:r>
            <a:r>
              <a:rPr lang="nl-NL" dirty="0" err="1" smtClean="0"/>
              <a:t>for</a:t>
            </a:r>
            <a:r>
              <a:rPr lang="nl-NL" dirty="0" smtClean="0"/>
              <a:t> </a:t>
            </a:r>
            <a:r>
              <a:rPr lang="nl-NL" dirty="0" err="1" smtClean="0"/>
              <a:t>your</a:t>
            </a:r>
            <a:r>
              <a:rPr lang="nl-NL" dirty="0" smtClean="0"/>
              <a:t> attention</a:t>
            </a:r>
            <a:endParaRPr lang="nl-NL" dirty="0"/>
          </a:p>
        </p:txBody>
      </p:sp>
      <p:sp>
        <p:nvSpPr>
          <p:cNvPr id="3" name="Tijdelijke aanduiding voor inhoud 2"/>
          <p:cNvSpPr>
            <a:spLocks noGrp="1"/>
          </p:cNvSpPr>
          <p:nvPr>
            <p:ph idx="1"/>
          </p:nvPr>
        </p:nvSpPr>
        <p:spPr/>
        <p:txBody>
          <a:bodyPr/>
          <a:lstStyle/>
          <a:p>
            <a:endParaRPr lang="nl-NL" dirty="0" smtClean="0"/>
          </a:p>
          <a:p>
            <a:endParaRPr lang="nl-NL" dirty="0"/>
          </a:p>
          <a:p>
            <a:endParaRPr lang="nl-NL" dirty="0" smtClean="0"/>
          </a:p>
          <a:p>
            <a:endParaRPr lang="nl-NL" dirty="0" smtClean="0"/>
          </a:p>
          <a:p>
            <a:pPr algn="ctr"/>
            <a:r>
              <a:rPr lang="nl-NL" sz="4000" dirty="0" err="1" smtClean="0"/>
              <a:t>Questions</a:t>
            </a:r>
            <a:r>
              <a:rPr lang="nl-NL" sz="4000" dirty="0" smtClean="0"/>
              <a:t>?</a:t>
            </a:r>
          </a:p>
          <a:p>
            <a:pPr algn="ctr"/>
            <a:endParaRPr lang="nl-NL" sz="4000" dirty="0"/>
          </a:p>
          <a:p>
            <a:pPr algn="r"/>
            <a:r>
              <a:rPr lang="nl-NL" sz="2000" dirty="0" smtClean="0">
                <a:hlinkClick r:id="rId2"/>
              </a:rPr>
              <a:t>bram.ramaekers@mumc.nl</a:t>
            </a:r>
            <a:r>
              <a:rPr lang="nl-NL" sz="2000" dirty="0" smtClean="0"/>
              <a:t> </a:t>
            </a:r>
            <a:endParaRPr lang="nl-NL" sz="2000" dirty="0"/>
          </a:p>
        </p:txBody>
      </p:sp>
      <p:sp>
        <p:nvSpPr>
          <p:cNvPr id="4" name="Tijdelijke aanduiding voor voettekst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Tijdelijke aanduiding voor dianummer 4"/>
          <p:cNvSpPr>
            <a:spLocks noGrp="1"/>
          </p:cNvSpPr>
          <p:nvPr>
            <p:ph type="sldNum" sz="quarter" idx="11"/>
          </p:nvPr>
        </p:nvSpPr>
        <p:spPr/>
        <p:txBody>
          <a:bodyPr/>
          <a:lstStyle/>
          <a:p>
            <a:fld id="{653AE7A6-E735-4E1B-BBD1-DB76CDA3F7AC}" type="slidenum">
              <a:rPr lang="en-US" altLang="en-US" smtClean="0"/>
              <a:pPr/>
              <a:t>52</a:t>
            </a:fld>
            <a:endParaRPr lang="en-US" altLang="en-US"/>
          </a:p>
        </p:txBody>
      </p:sp>
    </p:spTree>
    <p:extLst>
      <p:ext uri="{BB962C8B-B14F-4D97-AF65-F5344CB8AC3E}">
        <p14:creationId xmlns:p14="http://schemas.microsoft.com/office/powerpoint/2010/main" val="87599477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err="1" smtClean="0"/>
              <a:t>Outline</a:t>
            </a:r>
            <a:endParaRPr lang="nl-NL" dirty="0"/>
          </a:p>
        </p:txBody>
      </p:sp>
      <p:sp>
        <p:nvSpPr>
          <p:cNvPr id="3" name="Content Placeholder 2"/>
          <p:cNvSpPr>
            <a:spLocks noGrp="1"/>
          </p:cNvSpPr>
          <p:nvPr>
            <p:ph idx="1"/>
          </p:nvPr>
        </p:nvSpPr>
        <p:spPr>
          <a:xfrm>
            <a:off x="790575" y="1584325"/>
            <a:ext cx="7418238" cy="4392613"/>
          </a:xfrm>
        </p:spPr>
        <p:txBody>
          <a:bodyPr/>
          <a:lstStyle/>
          <a:p>
            <a:pPr marL="342900" indent="-342900">
              <a:buFont typeface="Arial" panose="020B0604020202020204" pitchFamily="34" charset="0"/>
              <a:buChar char="•"/>
            </a:pPr>
            <a:r>
              <a:rPr lang="nl-NL" sz="2000" dirty="0" err="1" smtClean="0"/>
              <a:t>Economic</a:t>
            </a:r>
            <a:r>
              <a:rPr lang="nl-NL" sz="2000" dirty="0" smtClean="0"/>
              <a:t> </a:t>
            </a:r>
            <a:r>
              <a:rPr lang="nl-NL" sz="2000" dirty="0" err="1" smtClean="0"/>
              <a:t>evaluation</a:t>
            </a:r>
            <a:endParaRPr lang="nl-NL" sz="2000" dirty="0" smtClean="0"/>
          </a:p>
          <a:p>
            <a:pPr marL="342900" indent="-342900">
              <a:buFont typeface="Arial" panose="020B0604020202020204" pitchFamily="34" charset="0"/>
              <a:buChar char="•"/>
            </a:pPr>
            <a:r>
              <a:rPr lang="nl-NL" sz="2000" dirty="0" err="1" smtClean="0"/>
              <a:t>Valuating</a:t>
            </a:r>
            <a:r>
              <a:rPr lang="nl-NL" sz="2000" dirty="0" smtClean="0"/>
              <a:t> Health </a:t>
            </a:r>
            <a:r>
              <a:rPr lang="nl-NL" sz="2000" dirty="0" err="1" smtClean="0"/>
              <a:t>effects</a:t>
            </a:r>
            <a:r>
              <a:rPr lang="nl-NL" sz="2000" dirty="0" smtClean="0"/>
              <a:t>: </a:t>
            </a:r>
            <a:r>
              <a:rPr lang="nl-NL" sz="2000" dirty="0" err="1" smtClean="0"/>
              <a:t>Quality</a:t>
            </a:r>
            <a:r>
              <a:rPr lang="nl-NL" sz="2000" dirty="0" smtClean="0"/>
              <a:t> </a:t>
            </a:r>
            <a:r>
              <a:rPr lang="nl-NL" sz="2000" dirty="0" err="1" smtClean="0"/>
              <a:t>Adjusted</a:t>
            </a:r>
            <a:r>
              <a:rPr lang="nl-NL" sz="2000" dirty="0" smtClean="0"/>
              <a:t> Life </a:t>
            </a:r>
            <a:r>
              <a:rPr lang="nl-NL" sz="2000" dirty="0" err="1" smtClean="0"/>
              <a:t>Years</a:t>
            </a:r>
            <a:r>
              <a:rPr lang="nl-NL" sz="2000" dirty="0" smtClean="0"/>
              <a:t> (QALY)</a:t>
            </a:r>
          </a:p>
          <a:p>
            <a:pPr marL="342900" indent="-342900">
              <a:buFont typeface="Arial" panose="020B0604020202020204" pitchFamily="34" charset="0"/>
              <a:buChar char="•"/>
            </a:pPr>
            <a:r>
              <a:rPr lang="nl-NL" sz="2000" dirty="0" err="1" smtClean="0"/>
              <a:t>Interpretation</a:t>
            </a:r>
            <a:r>
              <a:rPr lang="nl-NL" sz="2000" dirty="0" smtClean="0"/>
              <a:t> </a:t>
            </a:r>
            <a:r>
              <a:rPr lang="nl-NL" sz="2000" dirty="0" err="1" smtClean="0"/>
              <a:t>and</a:t>
            </a:r>
            <a:r>
              <a:rPr lang="nl-NL" sz="2000" dirty="0" smtClean="0"/>
              <a:t> </a:t>
            </a:r>
            <a:r>
              <a:rPr lang="nl-NL" sz="2000" dirty="0" err="1" smtClean="0"/>
              <a:t>relevance</a:t>
            </a:r>
            <a:r>
              <a:rPr lang="nl-NL" sz="2000" dirty="0" smtClean="0"/>
              <a:t> of </a:t>
            </a:r>
            <a:r>
              <a:rPr lang="nl-NL" sz="2000" dirty="0" err="1" smtClean="0"/>
              <a:t>Economic</a:t>
            </a:r>
            <a:r>
              <a:rPr lang="nl-NL" sz="2000" dirty="0" smtClean="0"/>
              <a:t> </a:t>
            </a:r>
            <a:r>
              <a:rPr lang="nl-NL" sz="2000" dirty="0" err="1" smtClean="0"/>
              <a:t>evaluation</a:t>
            </a:r>
            <a:endParaRPr lang="nl-NL" sz="2000" dirty="0" smtClean="0"/>
          </a:p>
          <a:p>
            <a:pPr marL="342900" indent="-342900">
              <a:buFont typeface="Arial" panose="020B0604020202020204" pitchFamily="34" charset="0"/>
              <a:buChar char="•"/>
            </a:pPr>
            <a:r>
              <a:rPr lang="nl-NL" sz="2000" dirty="0" smtClean="0"/>
              <a:t>Case: proton </a:t>
            </a:r>
            <a:r>
              <a:rPr lang="nl-NL" sz="2000" dirty="0" err="1" smtClean="0"/>
              <a:t>therapy</a:t>
            </a:r>
            <a:r>
              <a:rPr lang="nl-NL" sz="2000" dirty="0" smtClean="0"/>
              <a:t> in </a:t>
            </a:r>
            <a:r>
              <a:rPr lang="nl-NL" sz="2000" dirty="0" err="1" smtClean="0"/>
              <a:t>head</a:t>
            </a:r>
            <a:r>
              <a:rPr lang="nl-NL" sz="2000" dirty="0" smtClean="0"/>
              <a:t> </a:t>
            </a:r>
            <a:r>
              <a:rPr lang="nl-NL" sz="2000" dirty="0" err="1" smtClean="0"/>
              <a:t>and</a:t>
            </a:r>
            <a:r>
              <a:rPr lang="nl-NL" sz="2000" dirty="0" smtClean="0"/>
              <a:t> </a:t>
            </a:r>
            <a:r>
              <a:rPr lang="nl-NL" sz="2000" dirty="0" err="1" smtClean="0"/>
              <a:t>neck</a:t>
            </a:r>
            <a:r>
              <a:rPr lang="nl-NL" sz="2000" dirty="0" smtClean="0"/>
              <a:t> </a:t>
            </a:r>
            <a:r>
              <a:rPr lang="nl-NL" sz="2000" dirty="0" err="1" smtClean="0"/>
              <a:t>cancer</a:t>
            </a:r>
            <a:endParaRPr lang="nl-NL" sz="2000" dirty="0" smtClean="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6</a:t>
            </a:fld>
            <a:endParaRPr lang="en-US" altLang="en-US"/>
          </a:p>
        </p:txBody>
      </p:sp>
    </p:spTree>
    <p:extLst>
      <p:ext uri="{BB962C8B-B14F-4D97-AF65-F5344CB8AC3E}">
        <p14:creationId xmlns:p14="http://schemas.microsoft.com/office/powerpoint/2010/main" val="11106507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dirty="0" smtClean="0"/>
              <a:t>Health Technology Assessment</a:t>
            </a:r>
            <a:endParaRPr lang="nl-NL" dirty="0"/>
          </a:p>
        </p:txBody>
      </p:sp>
      <p:sp>
        <p:nvSpPr>
          <p:cNvPr id="3" name="Content Placeholder 2"/>
          <p:cNvSpPr>
            <a:spLocks noGrp="1"/>
          </p:cNvSpPr>
          <p:nvPr>
            <p:ph idx="1"/>
          </p:nvPr>
        </p:nvSpPr>
        <p:spPr/>
        <p:txBody>
          <a:bodyPr/>
          <a:lstStyle/>
          <a:p>
            <a:r>
              <a:rPr lang="en-US" sz="2000" dirty="0" smtClean="0"/>
              <a:t>“Health technology assessment is a multidisciplinary process that </a:t>
            </a:r>
            <a:r>
              <a:rPr lang="en-US" sz="2000" dirty="0" err="1" smtClean="0"/>
              <a:t>summarises</a:t>
            </a:r>
            <a:r>
              <a:rPr lang="en-US" sz="2000" dirty="0" smtClean="0"/>
              <a:t> information about the </a:t>
            </a:r>
            <a:r>
              <a:rPr lang="en-US" sz="2000" b="1" dirty="0" smtClean="0"/>
              <a:t>medical, social, economic and ethical issues related to the use of a health technology</a:t>
            </a:r>
            <a:r>
              <a:rPr lang="en-US" sz="2000" dirty="0" smtClean="0"/>
              <a:t> in a systematic, transparent, unbiased, robust manner.” </a:t>
            </a:r>
            <a:br>
              <a:rPr lang="en-US" sz="2000" dirty="0" smtClean="0"/>
            </a:br>
            <a:r>
              <a:rPr lang="en-US" sz="1600" dirty="0" smtClean="0"/>
              <a:t>(</a:t>
            </a:r>
            <a:r>
              <a:rPr lang="en-US" sz="1600" dirty="0" err="1" smtClean="0"/>
              <a:t>EunetHTA</a:t>
            </a:r>
            <a:r>
              <a:rPr lang="en-US" sz="1600" dirty="0" smtClean="0"/>
              <a:t> 2007) </a:t>
            </a:r>
          </a:p>
          <a:p>
            <a:endParaRPr lang="en-US" sz="2000" dirty="0"/>
          </a:p>
          <a:p>
            <a:endParaRPr lang="en-US" sz="2000" dirty="0" smtClean="0"/>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7</a:t>
            </a:fld>
            <a:endParaRPr lang="en-US" altLang="en-US"/>
          </a:p>
        </p:txBody>
      </p:sp>
    </p:spTree>
    <p:extLst>
      <p:ext uri="{BB962C8B-B14F-4D97-AF65-F5344CB8AC3E}">
        <p14:creationId xmlns:p14="http://schemas.microsoft.com/office/powerpoint/2010/main" val="2205370957"/>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idx="1"/>
          </p:nvPr>
        </p:nvSpPr>
        <p:spPr/>
        <p:txBody>
          <a:bodyPr/>
          <a:lstStyle/>
          <a:p>
            <a:endParaRPr lang="nl-NL"/>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8</a:t>
            </a:fld>
            <a:endParaRPr lang="en-US" altLang="en-US"/>
          </a:p>
        </p:txBody>
      </p:sp>
      <p:grpSp>
        <p:nvGrpSpPr>
          <p:cNvPr id="28" name="Group 4"/>
          <p:cNvGrpSpPr>
            <a:grpSpLocks/>
          </p:cNvGrpSpPr>
          <p:nvPr/>
        </p:nvGrpSpPr>
        <p:grpSpPr bwMode="auto">
          <a:xfrm>
            <a:off x="3810000" y="304800"/>
            <a:ext cx="1524000" cy="2667000"/>
            <a:chOff x="2400" y="216"/>
            <a:chExt cx="960" cy="1680"/>
          </a:xfrm>
        </p:grpSpPr>
        <p:sp>
          <p:nvSpPr>
            <p:cNvPr id="29" name="Oval 5"/>
            <p:cNvSpPr>
              <a:spLocks noChangeArrowheads="1"/>
            </p:cNvSpPr>
            <p:nvPr/>
          </p:nvSpPr>
          <p:spPr bwMode="auto">
            <a:xfrm>
              <a:off x="2448" y="216"/>
              <a:ext cx="864" cy="168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30" name="Text Box 6"/>
            <p:cNvSpPr txBox="1">
              <a:spLocks noChangeArrowheads="1"/>
            </p:cNvSpPr>
            <p:nvPr/>
          </p:nvSpPr>
          <p:spPr bwMode="auto">
            <a:xfrm>
              <a:off x="2400" y="792"/>
              <a:ext cx="96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Clinical effectiveness</a:t>
              </a:r>
              <a:endParaRPr lang="nl-NL" altLang="en-US">
                <a:solidFill>
                  <a:schemeClr val="tx2"/>
                </a:solidFill>
              </a:endParaRPr>
            </a:p>
          </p:txBody>
        </p:sp>
      </p:grpSp>
      <p:grpSp>
        <p:nvGrpSpPr>
          <p:cNvPr id="31" name="Group 7"/>
          <p:cNvGrpSpPr>
            <a:grpSpLocks/>
          </p:cNvGrpSpPr>
          <p:nvPr/>
        </p:nvGrpSpPr>
        <p:grpSpPr bwMode="auto">
          <a:xfrm>
            <a:off x="4724400" y="1704975"/>
            <a:ext cx="2667000" cy="1371600"/>
            <a:chOff x="2976" y="1074"/>
            <a:chExt cx="1680" cy="864"/>
          </a:xfrm>
        </p:grpSpPr>
        <p:sp>
          <p:nvSpPr>
            <p:cNvPr id="32" name="Oval 8"/>
            <p:cNvSpPr>
              <a:spLocks noChangeArrowheads="1"/>
            </p:cNvSpPr>
            <p:nvPr/>
          </p:nvSpPr>
          <p:spPr bwMode="auto">
            <a:xfrm rot="3600000">
              <a:off x="3384" y="666"/>
              <a:ext cx="864" cy="168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33" name="Text Box 9"/>
            <p:cNvSpPr txBox="1">
              <a:spLocks noChangeArrowheads="1"/>
            </p:cNvSpPr>
            <p:nvPr/>
          </p:nvSpPr>
          <p:spPr bwMode="auto">
            <a:xfrm>
              <a:off x="3312" y="1256"/>
              <a:ext cx="96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Social aspects</a:t>
              </a:r>
            </a:p>
          </p:txBody>
        </p:sp>
      </p:grpSp>
      <p:grpSp>
        <p:nvGrpSpPr>
          <p:cNvPr id="34" name="Group 10"/>
          <p:cNvGrpSpPr>
            <a:grpSpLocks/>
          </p:cNvGrpSpPr>
          <p:nvPr/>
        </p:nvGrpSpPr>
        <p:grpSpPr bwMode="auto">
          <a:xfrm>
            <a:off x="1428750" y="3267075"/>
            <a:ext cx="2667000" cy="1371600"/>
            <a:chOff x="900" y="2058"/>
            <a:chExt cx="1680" cy="864"/>
          </a:xfrm>
        </p:grpSpPr>
        <p:sp>
          <p:nvSpPr>
            <p:cNvPr id="35" name="Oval 11"/>
            <p:cNvSpPr>
              <a:spLocks noChangeArrowheads="1"/>
            </p:cNvSpPr>
            <p:nvPr/>
          </p:nvSpPr>
          <p:spPr bwMode="auto">
            <a:xfrm rot="4500000">
              <a:off x="1308" y="1650"/>
              <a:ext cx="864" cy="168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36" name="Text Box 12"/>
            <p:cNvSpPr txBox="1">
              <a:spLocks noChangeArrowheads="1"/>
            </p:cNvSpPr>
            <p:nvPr/>
          </p:nvSpPr>
          <p:spPr bwMode="auto">
            <a:xfrm>
              <a:off x="1117" y="2336"/>
              <a:ext cx="96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Economic aspects</a:t>
              </a:r>
            </a:p>
          </p:txBody>
        </p:sp>
      </p:grpSp>
      <p:grpSp>
        <p:nvGrpSpPr>
          <p:cNvPr id="37" name="Group 13"/>
          <p:cNvGrpSpPr>
            <a:grpSpLocks/>
          </p:cNvGrpSpPr>
          <p:nvPr/>
        </p:nvGrpSpPr>
        <p:grpSpPr bwMode="auto">
          <a:xfrm>
            <a:off x="3143250" y="3790950"/>
            <a:ext cx="1524000" cy="2667000"/>
            <a:chOff x="1980" y="2388"/>
            <a:chExt cx="960" cy="1680"/>
          </a:xfrm>
        </p:grpSpPr>
        <p:sp>
          <p:nvSpPr>
            <p:cNvPr id="38" name="Oval 14"/>
            <p:cNvSpPr>
              <a:spLocks noChangeArrowheads="1"/>
            </p:cNvSpPr>
            <p:nvPr/>
          </p:nvSpPr>
          <p:spPr bwMode="auto">
            <a:xfrm rot="900000">
              <a:off x="2028" y="2388"/>
              <a:ext cx="864" cy="168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39" name="Text Box 15"/>
            <p:cNvSpPr txBox="1">
              <a:spLocks noChangeArrowheads="1"/>
            </p:cNvSpPr>
            <p:nvPr/>
          </p:nvSpPr>
          <p:spPr bwMode="auto">
            <a:xfrm>
              <a:off x="1980" y="2964"/>
              <a:ext cx="96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Organisatio-nal aspects</a:t>
              </a:r>
            </a:p>
          </p:txBody>
        </p:sp>
      </p:grpSp>
      <p:sp>
        <p:nvSpPr>
          <p:cNvPr id="40" name="Oval 16"/>
          <p:cNvSpPr>
            <a:spLocks noChangeArrowheads="1"/>
          </p:cNvSpPr>
          <p:nvPr/>
        </p:nvSpPr>
        <p:spPr bwMode="auto">
          <a:xfrm rot="20700000">
            <a:off x="4572000" y="3776663"/>
            <a:ext cx="1371600" cy="266700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41" name="Text Box 17"/>
          <p:cNvSpPr txBox="1">
            <a:spLocks noChangeArrowheads="1"/>
          </p:cNvSpPr>
          <p:nvPr/>
        </p:nvSpPr>
        <p:spPr bwMode="auto">
          <a:xfrm>
            <a:off x="4648200" y="4724400"/>
            <a:ext cx="152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Ethical conse-quences</a:t>
            </a:r>
          </a:p>
        </p:txBody>
      </p:sp>
      <p:grpSp>
        <p:nvGrpSpPr>
          <p:cNvPr id="42" name="Group 18"/>
          <p:cNvGrpSpPr>
            <a:grpSpLocks/>
          </p:cNvGrpSpPr>
          <p:nvPr/>
        </p:nvGrpSpPr>
        <p:grpSpPr bwMode="auto">
          <a:xfrm>
            <a:off x="1752600" y="1790700"/>
            <a:ext cx="2667000" cy="1371600"/>
            <a:chOff x="1104" y="1128"/>
            <a:chExt cx="1680" cy="864"/>
          </a:xfrm>
        </p:grpSpPr>
        <p:sp>
          <p:nvSpPr>
            <p:cNvPr id="43" name="Oval 19"/>
            <p:cNvSpPr>
              <a:spLocks noChangeArrowheads="1"/>
            </p:cNvSpPr>
            <p:nvPr/>
          </p:nvSpPr>
          <p:spPr bwMode="auto">
            <a:xfrm rot="7200000">
              <a:off x="1512" y="720"/>
              <a:ext cx="864" cy="168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44" name="Text Box 20"/>
            <p:cNvSpPr txBox="1">
              <a:spLocks noChangeArrowheads="1"/>
            </p:cNvSpPr>
            <p:nvPr/>
          </p:nvSpPr>
          <p:spPr bwMode="auto">
            <a:xfrm>
              <a:off x="1392" y="1176"/>
              <a:ext cx="960"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Medical &amp; biological knowledge</a:t>
              </a:r>
            </a:p>
          </p:txBody>
        </p:sp>
      </p:grpSp>
      <p:sp>
        <p:nvSpPr>
          <p:cNvPr id="45" name="Oval 21"/>
          <p:cNvSpPr>
            <a:spLocks noChangeArrowheads="1"/>
          </p:cNvSpPr>
          <p:nvPr/>
        </p:nvSpPr>
        <p:spPr bwMode="auto">
          <a:xfrm rot="17100000">
            <a:off x="5676900" y="2552700"/>
            <a:ext cx="1371600" cy="266700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46" name="Text Box 22"/>
          <p:cNvSpPr txBox="1">
            <a:spLocks noChangeArrowheads="1"/>
          </p:cNvSpPr>
          <p:nvPr/>
        </p:nvSpPr>
        <p:spPr bwMode="auto">
          <a:xfrm>
            <a:off x="5486400" y="3489325"/>
            <a:ext cx="182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Epidemiology</a:t>
            </a:r>
            <a:endParaRPr lang="nl-NL" altLang="en-US">
              <a:solidFill>
                <a:schemeClr val="tx2"/>
              </a:solidFill>
            </a:endParaRPr>
          </a:p>
        </p:txBody>
      </p:sp>
      <p:sp>
        <p:nvSpPr>
          <p:cNvPr id="47" name="Oval 3"/>
          <p:cNvSpPr>
            <a:spLocks noChangeArrowheads="1"/>
          </p:cNvSpPr>
          <p:nvPr/>
        </p:nvSpPr>
        <p:spPr bwMode="auto">
          <a:xfrm>
            <a:off x="3829050" y="2705100"/>
            <a:ext cx="1485900" cy="1447800"/>
          </a:xfrm>
          <a:prstGeom prst="ellipse">
            <a:avLst/>
          </a:prstGeom>
          <a:solidFill>
            <a:srgbClr val="FFFF00"/>
          </a:solidFill>
          <a:ln w="57150">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GB" altLang="en-US" b="1">
              <a:solidFill>
                <a:schemeClr val="tx2"/>
              </a:solidFill>
            </a:endParaRPr>
          </a:p>
        </p:txBody>
      </p:sp>
      <p:sp>
        <p:nvSpPr>
          <p:cNvPr id="48" name="Text Box 23"/>
          <p:cNvSpPr txBox="1">
            <a:spLocks noChangeArrowheads="1"/>
          </p:cNvSpPr>
          <p:nvPr/>
        </p:nvSpPr>
        <p:spPr bwMode="auto">
          <a:xfrm>
            <a:off x="3852863" y="3076575"/>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nl-NL" altLang="en-US" sz="3200" b="1">
                <a:solidFill>
                  <a:schemeClr val="tx2"/>
                </a:solidFill>
              </a:rPr>
              <a:t>HTA</a:t>
            </a:r>
          </a:p>
        </p:txBody>
      </p:sp>
      <p:sp>
        <p:nvSpPr>
          <p:cNvPr id="49" name="Text Box 24"/>
          <p:cNvSpPr txBox="1">
            <a:spLocks noChangeArrowheads="1"/>
          </p:cNvSpPr>
          <p:nvPr/>
        </p:nvSpPr>
        <p:spPr bwMode="auto">
          <a:xfrm>
            <a:off x="6057900" y="5906563"/>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nl-NL" altLang="en-US" dirty="0">
                <a:solidFill>
                  <a:schemeClr val="tx2"/>
                </a:solidFill>
              </a:rPr>
              <a:t>Habbema </a:t>
            </a:r>
            <a:r>
              <a:rPr lang="nl-NL" altLang="en-US" i="1" dirty="0">
                <a:solidFill>
                  <a:schemeClr val="tx2"/>
                </a:solidFill>
              </a:rPr>
              <a:t>et al</a:t>
            </a:r>
            <a:r>
              <a:rPr lang="nl-NL" altLang="en-US" dirty="0">
                <a:solidFill>
                  <a:schemeClr val="tx2"/>
                </a:solidFill>
              </a:rPr>
              <a:t>., 1989</a:t>
            </a:r>
          </a:p>
        </p:txBody>
      </p:sp>
    </p:spTree>
    <p:extLst>
      <p:ext uri="{BB962C8B-B14F-4D97-AF65-F5344CB8AC3E}">
        <p14:creationId xmlns:p14="http://schemas.microsoft.com/office/powerpoint/2010/main" val="176167003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nl-NL"/>
          </a:p>
        </p:txBody>
      </p:sp>
      <p:sp>
        <p:nvSpPr>
          <p:cNvPr id="3" name="Content Placeholder 2"/>
          <p:cNvSpPr>
            <a:spLocks noGrp="1"/>
          </p:cNvSpPr>
          <p:nvPr>
            <p:ph idx="1"/>
          </p:nvPr>
        </p:nvSpPr>
        <p:spPr/>
        <p:txBody>
          <a:bodyPr/>
          <a:lstStyle/>
          <a:p>
            <a:endParaRPr lang="nl-NL"/>
          </a:p>
        </p:txBody>
      </p:sp>
      <p:sp>
        <p:nvSpPr>
          <p:cNvPr id="4" name="Footer Placeholder 3"/>
          <p:cNvSpPr>
            <a:spLocks noGrp="1"/>
          </p:cNvSpPr>
          <p:nvPr>
            <p:ph type="ftr" sz="quarter" idx="10"/>
          </p:nvPr>
        </p:nvSpPr>
        <p:spPr/>
        <p:txBody>
          <a:bodyPr/>
          <a:lstStyle/>
          <a:p>
            <a:r>
              <a:rPr lang="en-US" altLang="en-US" dirty="0" smtClean="0"/>
              <a:t>MEDICIS-</a:t>
            </a:r>
            <a:r>
              <a:rPr lang="en-US" altLang="en-US" dirty="0" err="1" smtClean="0"/>
              <a:t>Promed</a:t>
            </a:r>
            <a:r>
              <a:rPr lang="en-US" altLang="en-US" dirty="0" smtClean="0"/>
              <a:t> Summer School | Bram </a:t>
            </a:r>
            <a:r>
              <a:rPr lang="en-US" altLang="en-US" dirty="0" err="1" smtClean="0"/>
              <a:t>Ramaekers</a:t>
            </a:r>
            <a:r>
              <a:rPr lang="en-US" altLang="en-US" dirty="0" smtClean="0"/>
              <a:t> | June 7th 2017</a:t>
            </a:r>
          </a:p>
        </p:txBody>
      </p:sp>
      <p:sp>
        <p:nvSpPr>
          <p:cNvPr id="5" name="Slide Number Placeholder 4"/>
          <p:cNvSpPr>
            <a:spLocks noGrp="1"/>
          </p:cNvSpPr>
          <p:nvPr>
            <p:ph type="sldNum" sz="quarter" idx="11"/>
          </p:nvPr>
        </p:nvSpPr>
        <p:spPr/>
        <p:txBody>
          <a:bodyPr/>
          <a:lstStyle/>
          <a:p>
            <a:fld id="{653AE7A6-E735-4E1B-BBD1-DB76CDA3F7AC}" type="slidenum">
              <a:rPr lang="en-US" altLang="en-US" smtClean="0"/>
              <a:pPr/>
              <a:t>9</a:t>
            </a:fld>
            <a:endParaRPr lang="en-US" altLang="en-US"/>
          </a:p>
        </p:txBody>
      </p:sp>
      <p:grpSp>
        <p:nvGrpSpPr>
          <p:cNvPr id="6" name="Group 4"/>
          <p:cNvGrpSpPr>
            <a:grpSpLocks/>
          </p:cNvGrpSpPr>
          <p:nvPr/>
        </p:nvGrpSpPr>
        <p:grpSpPr bwMode="auto">
          <a:xfrm>
            <a:off x="3810000" y="304800"/>
            <a:ext cx="1524000" cy="2667000"/>
            <a:chOff x="2400" y="216"/>
            <a:chExt cx="960" cy="1680"/>
          </a:xfrm>
        </p:grpSpPr>
        <p:sp>
          <p:nvSpPr>
            <p:cNvPr id="7" name="Oval 5"/>
            <p:cNvSpPr>
              <a:spLocks noChangeArrowheads="1"/>
            </p:cNvSpPr>
            <p:nvPr/>
          </p:nvSpPr>
          <p:spPr bwMode="auto">
            <a:xfrm>
              <a:off x="2448" y="216"/>
              <a:ext cx="864" cy="168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8" name="Text Box 6"/>
            <p:cNvSpPr txBox="1">
              <a:spLocks noChangeArrowheads="1"/>
            </p:cNvSpPr>
            <p:nvPr/>
          </p:nvSpPr>
          <p:spPr bwMode="auto">
            <a:xfrm>
              <a:off x="2400" y="792"/>
              <a:ext cx="96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Clinical effectiveness</a:t>
              </a:r>
              <a:endParaRPr lang="nl-NL" altLang="en-US">
                <a:solidFill>
                  <a:schemeClr val="tx2"/>
                </a:solidFill>
              </a:endParaRPr>
            </a:p>
          </p:txBody>
        </p:sp>
      </p:grpSp>
      <p:grpSp>
        <p:nvGrpSpPr>
          <p:cNvPr id="9" name="Group 7"/>
          <p:cNvGrpSpPr>
            <a:grpSpLocks/>
          </p:cNvGrpSpPr>
          <p:nvPr/>
        </p:nvGrpSpPr>
        <p:grpSpPr bwMode="auto">
          <a:xfrm>
            <a:off x="4724400" y="1704975"/>
            <a:ext cx="2667000" cy="1371600"/>
            <a:chOff x="2976" y="1074"/>
            <a:chExt cx="1680" cy="864"/>
          </a:xfrm>
        </p:grpSpPr>
        <p:sp>
          <p:nvSpPr>
            <p:cNvPr id="10" name="Oval 8"/>
            <p:cNvSpPr>
              <a:spLocks noChangeArrowheads="1"/>
            </p:cNvSpPr>
            <p:nvPr/>
          </p:nvSpPr>
          <p:spPr bwMode="auto">
            <a:xfrm rot="3600000">
              <a:off x="3384" y="666"/>
              <a:ext cx="864" cy="168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11" name="Text Box 9"/>
            <p:cNvSpPr txBox="1">
              <a:spLocks noChangeArrowheads="1"/>
            </p:cNvSpPr>
            <p:nvPr/>
          </p:nvSpPr>
          <p:spPr bwMode="auto">
            <a:xfrm>
              <a:off x="3312" y="1256"/>
              <a:ext cx="96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Social aspects</a:t>
              </a:r>
            </a:p>
          </p:txBody>
        </p:sp>
      </p:grpSp>
      <p:grpSp>
        <p:nvGrpSpPr>
          <p:cNvPr id="12" name="Group 10"/>
          <p:cNvGrpSpPr>
            <a:grpSpLocks/>
          </p:cNvGrpSpPr>
          <p:nvPr/>
        </p:nvGrpSpPr>
        <p:grpSpPr bwMode="auto">
          <a:xfrm>
            <a:off x="1428750" y="3267075"/>
            <a:ext cx="2667000" cy="1371600"/>
            <a:chOff x="900" y="2058"/>
            <a:chExt cx="1680" cy="864"/>
          </a:xfrm>
        </p:grpSpPr>
        <p:sp>
          <p:nvSpPr>
            <p:cNvPr id="13" name="Oval 11"/>
            <p:cNvSpPr>
              <a:spLocks noChangeArrowheads="1"/>
            </p:cNvSpPr>
            <p:nvPr/>
          </p:nvSpPr>
          <p:spPr bwMode="auto">
            <a:xfrm rot="4500000">
              <a:off x="1308" y="1650"/>
              <a:ext cx="864" cy="1680"/>
            </a:xfrm>
            <a:prstGeom prst="ellipse">
              <a:avLst/>
            </a:prstGeom>
            <a:solidFill>
              <a:schemeClr val="tx2">
                <a:lumMod val="60000"/>
                <a:lumOff val="40000"/>
              </a:schemeClr>
            </a:solidFill>
            <a:ln w="28575">
              <a:solidFill>
                <a:schemeClr val="tx2"/>
              </a:solidFill>
              <a:round/>
              <a:headEnd/>
              <a:tailEnd/>
            </a:ln>
          </p:spPr>
          <p:txBody>
            <a:bodyPr rot="10800000" vert="eaVert"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14" name="Text Box 12"/>
            <p:cNvSpPr txBox="1">
              <a:spLocks noChangeArrowheads="1"/>
            </p:cNvSpPr>
            <p:nvPr/>
          </p:nvSpPr>
          <p:spPr bwMode="auto">
            <a:xfrm>
              <a:off x="1117" y="2336"/>
              <a:ext cx="960" cy="404"/>
            </a:xfrm>
            <a:prstGeom prst="rect">
              <a:avLst/>
            </a:pr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dirty="0">
                  <a:solidFill>
                    <a:schemeClr val="tx2"/>
                  </a:solidFill>
                </a:rPr>
                <a:t>Economic aspects</a:t>
              </a:r>
            </a:p>
          </p:txBody>
        </p:sp>
      </p:grpSp>
      <p:grpSp>
        <p:nvGrpSpPr>
          <p:cNvPr id="15" name="Group 13"/>
          <p:cNvGrpSpPr>
            <a:grpSpLocks/>
          </p:cNvGrpSpPr>
          <p:nvPr/>
        </p:nvGrpSpPr>
        <p:grpSpPr bwMode="auto">
          <a:xfrm>
            <a:off x="3143250" y="3790950"/>
            <a:ext cx="1524000" cy="2667000"/>
            <a:chOff x="1980" y="2388"/>
            <a:chExt cx="960" cy="1680"/>
          </a:xfrm>
        </p:grpSpPr>
        <p:sp>
          <p:nvSpPr>
            <p:cNvPr id="16" name="Oval 14"/>
            <p:cNvSpPr>
              <a:spLocks noChangeArrowheads="1"/>
            </p:cNvSpPr>
            <p:nvPr/>
          </p:nvSpPr>
          <p:spPr bwMode="auto">
            <a:xfrm rot="900000">
              <a:off x="2028" y="2388"/>
              <a:ext cx="864" cy="168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17" name="Text Box 15"/>
            <p:cNvSpPr txBox="1">
              <a:spLocks noChangeArrowheads="1"/>
            </p:cNvSpPr>
            <p:nvPr/>
          </p:nvSpPr>
          <p:spPr bwMode="auto">
            <a:xfrm>
              <a:off x="1980" y="2964"/>
              <a:ext cx="960" cy="4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Organisatio-nal aspects</a:t>
              </a:r>
            </a:p>
          </p:txBody>
        </p:sp>
      </p:grpSp>
      <p:sp>
        <p:nvSpPr>
          <p:cNvPr id="18" name="Oval 16"/>
          <p:cNvSpPr>
            <a:spLocks noChangeArrowheads="1"/>
          </p:cNvSpPr>
          <p:nvPr/>
        </p:nvSpPr>
        <p:spPr bwMode="auto">
          <a:xfrm rot="20700000">
            <a:off x="4572000" y="3776663"/>
            <a:ext cx="1371600" cy="266700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19" name="Text Box 17"/>
          <p:cNvSpPr txBox="1">
            <a:spLocks noChangeArrowheads="1"/>
          </p:cNvSpPr>
          <p:nvPr/>
        </p:nvSpPr>
        <p:spPr bwMode="auto">
          <a:xfrm>
            <a:off x="4648200" y="4724400"/>
            <a:ext cx="1524000" cy="9159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Ethical conse-quences</a:t>
            </a:r>
          </a:p>
        </p:txBody>
      </p:sp>
      <p:grpSp>
        <p:nvGrpSpPr>
          <p:cNvPr id="20" name="Group 18"/>
          <p:cNvGrpSpPr>
            <a:grpSpLocks/>
          </p:cNvGrpSpPr>
          <p:nvPr/>
        </p:nvGrpSpPr>
        <p:grpSpPr bwMode="auto">
          <a:xfrm>
            <a:off x="1752600" y="1790700"/>
            <a:ext cx="2667000" cy="1371600"/>
            <a:chOff x="1104" y="1128"/>
            <a:chExt cx="1680" cy="864"/>
          </a:xfrm>
        </p:grpSpPr>
        <p:sp>
          <p:nvSpPr>
            <p:cNvPr id="21" name="Oval 19"/>
            <p:cNvSpPr>
              <a:spLocks noChangeArrowheads="1"/>
            </p:cNvSpPr>
            <p:nvPr/>
          </p:nvSpPr>
          <p:spPr bwMode="auto">
            <a:xfrm rot="7200000">
              <a:off x="1512" y="720"/>
              <a:ext cx="864" cy="168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22" name="Text Box 20"/>
            <p:cNvSpPr txBox="1">
              <a:spLocks noChangeArrowheads="1"/>
            </p:cNvSpPr>
            <p:nvPr/>
          </p:nvSpPr>
          <p:spPr bwMode="auto">
            <a:xfrm>
              <a:off x="1392" y="1176"/>
              <a:ext cx="960" cy="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Medical &amp; biological knowledge</a:t>
              </a:r>
            </a:p>
          </p:txBody>
        </p:sp>
      </p:grpSp>
      <p:sp>
        <p:nvSpPr>
          <p:cNvPr id="23" name="Oval 21"/>
          <p:cNvSpPr>
            <a:spLocks noChangeArrowheads="1"/>
          </p:cNvSpPr>
          <p:nvPr/>
        </p:nvSpPr>
        <p:spPr bwMode="auto">
          <a:xfrm rot="17100000">
            <a:off x="5676900" y="2552700"/>
            <a:ext cx="1371600" cy="2667000"/>
          </a:xfrm>
          <a:prstGeom prst="ellipse">
            <a:avLst/>
          </a:prstGeom>
          <a:noFill/>
          <a:ln w="28575">
            <a:solidFill>
              <a:schemeClr val="tx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endParaRPr lang="en-GB" altLang="en-US"/>
          </a:p>
        </p:txBody>
      </p:sp>
      <p:sp>
        <p:nvSpPr>
          <p:cNvPr id="24" name="Text Box 22"/>
          <p:cNvSpPr txBox="1">
            <a:spLocks noChangeArrowheads="1"/>
          </p:cNvSpPr>
          <p:nvPr/>
        </p:nvSpPr>
        <p:spPr bwMode="auto">
          <a:xfrm>
            <a:off x="5486400" y="3489325"/>
            <a:ext cx="18288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en-US" altLang="en-US">
                <a:solidFill>
                  <a:schemeClr val="tx2"/>
                </a:solidFill>
              </a:rPr>
              <a:t>Epidemiology</a:t>
            </a:r>
            <a:endParaRPr lang="nl-NL" altLang="en-US">
              <a:solidFill>
                <a:schemeClr val="tx2"/>
              </a:solidFill>
            </a:endParaRPr>
          </a:p>
        </p:txBody>
      </p:sp>
      <p:sp>
        <p:nvSpPr>
          <p:cNvPr id="26" name="Oval 3"/>
          <p:cNvSpPr>
            <a:spLocks noChangeArrowheads="1"/>
          </p:cNvSpPr>
          <p:nvPr/>
        </p:nvSpPr>
        <p:spPr bwMode="auto">
          <a:xfrm>
            <a:off x="3829050" y="2705100"/>
            <a:ext cx="1485900" cy="1447800"/>
          </a:xfrm>
          <a:prstGeom prst="ellipse">
            <a:avLst/>
          </a:prstGeom>
          <a:solidFill>
            <a:srgbClr val="FFFF00"/>
          </a:solidFill>
          <a:ln w="57150">
            <a:solidFill>
              <a:schemeClr val="tx1"/>
            </a:solidFill>
            <a:round/>
            <a:headEnd/>
            <a:tailEnd/>
          </a:ln>
        </p:spPr>
        <p:txBody>
          <a:bodyPr wrap="none" anchor="ct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endParaRPr lang="en-GB" altLang="en-US" b="1">
              <a:solidFill>
                <a:schemeClr val="tx2"/>
              </a:solidFill>
            </a:endParaRPr>
          </a:p>
        </p:txBody>
      </p:sp>
      <p:sp>
        <p:nvSpPr>
          <p:cNvPr id="27" name="Text Box 23"/>
          <p:cNvSpPr txBox="1">
            <a:spLocks noChangeArrowheads="1"/>
          </p:cNvSpPr>
          <p:nvPr/>
        </p:nvSpPr>
        <p:spPr bwMode="auto">
          <a:xfrm>
            <a:off x="3852863" y="3076575"/>
            <a:ext cx="1447800" cy="579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algn="ctr" eaLnBrk="1" hangingPunct="1">
              <a:spcBef>
                <a:spcPct val="50000"/>
              </a:spcBef>
            </a:pPr>
            <a:r>
              <a:rPr lang="nl-NL" altLang="en-US" sz="3200" b="1">
                <a:solidFill>
                  <a:schemeClr val="tx2"/>
                </a:solidFill>
              </a:rPr>
              <a:t>HTA</a:t>
            </a:r>
          </a:p>
        </p:txBody>
      </p:sp>
      <p:sp>
        <p:nvSpPr>
          <p:cNvPr id="28" name="Text Box 24"/>
          <p:cNvSpPr txBox="1">
            <a:spLocks noChangeArrowheads="1"/>
          </p:cNvSpPr>
          <p:nvPr/>
        </p:nvSpPr>
        <p:spPr bwMode="auto">
          <a:xfrm>
            <a:off x="6057900" y="5906563"/>
            <a:ext cx="320040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panose="020B0604020202020204" pitchFamily="34" charset="0"/>
              </a:defRPr>
            </a:lvl1pPr>
            <a:lvl2pPr marL="742950" indent="-285750" eaLnBrk="0" hangingPunct="0">
              <a:defRPr>
                <a:solidFill>
                  <a:schemeClr val="tx1"/>
                </a:solidFill>
                <a:latin typeface="Arial" panose="020B0604020202020204" pitchFamily="34" charset="0"/>
              </a:defRPr>
            </a:lvl2pPr>
            <a:lvl3pPr marL="1143000" indent="-228600" eaLnBrk="0" hangingPunct="0">
              <a:defRPr>
                <a:solidFill>
                  <a:schemeClr val="tx1"/>
                </a:solidFill>
                <a:latin typeface="Arial" panose="020B0604020202020204" pitchFamily="34" charset="0"/>
              </a:defRPr>
            </a:lvl3pPr>
            <a:lvl4pPr marL="1600200" indent="-228600" eaLnBrk="0" hangingPunct="0">
              <a:defRPr>
                <a:solidFill>
                  <a:schemeClr val="tx1"/>
                </a:solidFill>
                <a:latin typeface="Arial" panose="020B0604020202020204" pitchFamily="34" charset="0"/>
              </a:defRPr>
            </a:lvl4pPr>
            <a:lvl5pPr marL="2057400" indent="-228600" eaLnBrk="0" hangingPunct="0">
              <a:defRPr>
                <a:solidFill>
                  <a:schemeClr val="tx1"/>
                </a:solidFill>
                <a:latin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defRPr>
            </a:lvl9pPr>
          </a:lstStyle>
          <a:p>
            <a:pPr eaLnBrk="1" hangingPunct="1">
              <a:spcBef>
                <a:spcPct val="50000"/>
              </a:spcBef>
            </a:pPr>
            <a:r>
              <a:rPr lang="nl-NL" altLang="en-US" dirty="0">
                <a:solidFill>
                  <a:schemeClr val="tx2"/>
                </a:solidFill>
              </a:rPr>
              <a:t>Habbema </a:t>
            </a:r>
            <a:r>
              <a:rPr lang="nl-NL" altLang="en-US" i="1" dirty="0">
                <a:solidFill>
                  <a:schemeClr val="tx2"/>
                </a:solidFill>
              </a:rPr>
              <a:t>et al</a:t>
            </a:r>
            <a:r>
              <a:rPr lang="nl-NL" altLang="en-US" dirty="0">
                <a:solidFill>
                  <a:schemeClr val="tx2"/>
                </a:solidFill>
              </a:rPr>
              <a:t>., 1989</a:t>
            </a:r>
          </a:p>
        </p:txBody>
      </p:sp>
    </p:spTree>
    <p:extLst>
      <p:ext uri="{BB962C8B-B14F-4D97-AF65-F5344CB8AC3E}">
        <p14:creationId xmlns:p14="http://schemas.microsoft.com/office/powerpoint/2010/main" val="3615538235"/>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F6861F"/>
      </a:dk2>
      <a:lt2>
        <a:srgbClr val="0093D0"/>
      </a:lt2>
      <a:accent1>
        <a:srgbClr val="F6861F"/>
      </a:accent1>
      <a:accent2>
        <a:srgbClr val="0093D0"/>
      </a:accent2>
      <a:accent3>
        <a:srgbClr val="FFFFFF"/>
      </a:accent3>
      <a:accent4>
        <a:srgbClr val="000000"/>
      </a:accent4>
      <a:accent5>
        <a:srgbClr val="FAC3AB"/>
      </a:accent5>
      <a:accent6>
        <a:srgbClr val="0085BC"/>
      </a:accent6>
      <a:hlink>
        <a:srgbClr val="000000"/>
      </a:hlink>
      <a:folHlink>
        <a:srgbClr val="828282"/>
      </a:folHlink>
    </a:clrScheme>
    <a:fontScheme name="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altLang="en-US" sz="17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863600" rtl="0" eaLnBrk="1" fontAlgn="base" latinLnBrk="0" hangingPunct="1">
          <a:lnSpc>
            <a:spcPct val="100000"/>
          </a:lnSpc>
          <a:spcBef>
            <a:spcPct val="0"/>
          </a:spcBef>
          <a:spcAft>
            <a:spcPct val="0"/>
          </a:spcAft>
          <a:buClrTx/>
          <a:buSzTx/>
          <a:buFontTx/>
          <a:buNone/>
          <a:tabLst/>
          <a:defRPr kumimoji="0" lang="en-US" altLang="en-US" sz="1700" b="0" i="0" u="none" strike="noStrike" cap="none" normalizeH="0" baseline="0" smtClean="0">
            <a:ln>
              <a:noFill/>
            </a:ln>
            <a:solidFill>
              <a:schemeClr val="tx1"/>
            </a:solidFill>
            <a:effectLst/>
            <a:latin typeface="Arial" charset="0"/>
          </a:defRPr>
        </a:defPPr>
      </a:lstStyle>
    </a:lnDef>
  </a:objectDefaults>
  <a:extraClrSchemeLst>
    <a:extraClrScheme>
      <a:clrScheme name="Default Design 1">
        <a:dk1>
          <a:srgbClr val="000000"/>
        </a:dk1>
        <a:lt1>
          <a:srgbClr val="FFFFFF"/>
        </a:lt1>
        <a:dk2>
          <a:srgbClr val="F6861F"/>
        </a:dk2>
        <a:lt2>
          <a:srgbClr val="0093D0"/>
        </a:lt2>
        <a:accent1>
          <a:srgbClr val="F6861F"/>
        </a:accent1>
        <a:accent2>
          <a:srgbClr val="0093D0"/>
        </a:accent2>
        <a:accent3>
          <a:srgbClr val="FFFFFF"/>
        </a:accent3>
        <a:accent4>
          <a:srgbClr val="000000"/>
        </a:accent4>
        <a:accent5>
          <a:srgbClr val="FAC3AB"/>
        </a:accent5>
        <a:accent6>
          <a:srgbClr val="0085BC"/>
        </a:accent6>
        <a:hlink>
          <a:srgbClr val="000000"/>
        </a:hlink>
        <a:folHlink>
          <a:srgbClr val="82828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3318</Words>
  <Application>Microsoft Office PowerPoint</Application>
  <PresentationFormat>Aangepast</PresentationFormat>
  <Paragraphs>626</Paragraphs>
  <Slides>52</Slides>
  <Notes>22</Notes>
  <HiddenSlides>7</HiddenSlides>
  <MMClips>0</MMClips>
  <ScaleCrop>false</ScaleCrop>
  <HeadingPairs>
    <vt:vector size="6" baseType="variant">
      <vt:variant>
        <vt:lpstr>Thema</vt:lpstr>
      </vt:variant>
      <vt:variant>
        <vt:i4>1</vt:i4>
      </vt:variant>
      <vt:variant>
        <vt:lpstr>Ingesloten OLE-bronprogramma's</vt:lpstr>
      </vt:variant>
      <vt:variant>
        <vt:i4>1</vt:i4>
      </vt:variant>
      <vt:variant>
        <vt:lpstr>Diatitels</vt:lpstr>
      </vt:variant>
      <vt:variant>
        <vt:i4>52</vt:i4>
      </vt:variant>
    </vt:vector>
  </HeadingPairs>
  <TitlesOfParts>
    <vt:vector size="54" baseType="lpstr">
      <vt:lpstr>Default Design</vt:lpstr>
      <vt:lpstr>Worksheet</vt:lpstr>
      <vt:lpstr>Introduction to health economic evaluation:  The case of proton therapy in head and neck cancer   </vt:lpstr>
      <vt:lpstr>What is health economic evaluation?</vt:lpstr>
      <vt:lpstr>What is health economic evaluation?</vt:lpstr>
      <vt:lpstr>Health economic evaluation</vt:lpstr>
      <vt:lpstr>Statement</vt:lpstr>
      <vt:lpstr>Outline</vt:lpstr>
      <vt:lpstr>Health Technology Assessment</vt:lpstr>
      <vt:lpstr>PowerPoint-presentatie</vt:lpstr>
      <vt:lpstr>PowerPoint-presentatie</vt:lpstr>
      <vt:lpstr>Economic evaluation</vt:lpstr>
      <vt:lpstr>Characteristics of health care evaluations</vt:lpstr>
      <vt:lpstr>Types of economic evaluation</vt:lpstr>
      <vt:lpstr>Valuating health effects</vt:lpstr>
      <vt:lpstr>Disease-specific instruments</vt:lpstr>
      <vt:lpstr>Generic instruments</vt:lpstr>
      <vt:lpstr>Utility</vt:lpstr>
      <vt:lpstr>Euroqol (EQ5D questionnaire)</vt:lpstr>
      <vt:lpstr>Euroqol (EQ5D questionnaire)</vt:lpstr>
      <vt:lpstr>Scoring patient 11223  (Dolan tariff)</vt:lpstr>
      <vt:lpstr>From a utility to a QALY…</vt:lpstr>
      <vt:lpstr>Quality Adjusted Life Year</vt:lpstr>
      <vt:lpstr>Interpretation of economic evaluations </vt:lpstr>
      <vt:lpstr>Interpretation of economic evaluations </vt:lpstr>
      <vt:lpstr>Cost-effectiveness plane</vt:lpstr>
      <vt:lpstr>Cost-effectiveness plane</vt:lpstr>
      <vt:lpstr>Cost-effectiveness plane</vt:lpstr>
      <vt:lpstr>Cost-effectiveness plane</vt:lpstr>
      <vt:lpstr>Relevance of economic evaluations </vt:lpstr>
      <vt:lpstr>Dutch Health care expensis</vt:lpstr>
      <vt:lpstr>PowerPoint-presentatie</vt:lpstr>
      <vt:lpstr>Dutch Health care expensis (2012)</vt:lpstr>
      <vt:lpstr>Health care resources are scarce</vt:lpstr>
      <vt:lpstr>Cost-effectiveness threshold</vt:lpstr>
      <vt:lpstr>Cost-effectiveness threshold</vt:lpstr>
      <vt:lpstr>Cost-effectiveness threshold</vt:lpstr>
      <vt:lpstr> What is a QALY worth?</vt:lpstr>
      <vt:lpstr>Proton therapy in head and neck cancer</vt:lpstr>
      <vt:lpstr>Objective</vt:lpstr>
      <vt:lpstr>Markov model</vt:lpstr>
      <vt:lpstr>PowerPoint-presentatie</vt:lpstr>
      <vt:lpstr>Het blijft een model</vt:lpstr>
      <vt:lpstr>Exploring treatment effectiveness (toxicity)</vt:lpstr>
      <vt:lpstr>Data sources </vt:lpstr>
      <vt:lpstr>Exploring effectiveness: toxicity</vt:lpstr>
      <vt:lpstr>Exploring effectiveness: toxicity</vt:lpstr>
      <vt:lpstr>Treatment costs</vt:lpstr>
      <vt:lpstr>Cost-effectivenss of proton therapy for head and neck cancer</vt:lpstr>
      <vt:lpstr>Cost-effectivenss of proton therapy for head and neck cancer</vt:lpstr>
      <vt:lpstr>In summary</vt:lpstr>
      <vt:lpstr>Final remark on place of economic evaluation (HTA)</vt:lpstr>
      <vt:lpstr>Statement</vt:lpstr>
      <vt:lpstr>Thank you for your attention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TIDA</dc:creator>
  <cp:lastModifiedBy>Ramaekers B.L.T. (Bram)</cp:lastModifiedBy>
  <cp:revision>118</cp:revision>
  <cp:lastPrinted>2015-05-27T12:00:11Z</cp:lastPrinted>
  <dcterms:created xsi:type="dcterms:W3CDTF">2009-07-20T14:32:30Z</dcterms:created>
  <dcterms:modified xsi:type="dcterms:W3CDTF">2017-05-30T14:30:09Z</dcterms:modified>
</cp:coreProperties>
</file>