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65" r:id="rId4"/>
    <p:sldId id="266" r:id="rId5"/>
    <p:sldId id="267" r:id="rId6"/>
    <p:sldId id="263" r:id="rId7"/>
    <p:sldId id="264" r:id="rId8"/>
    <p:sldId id="268" r:id="rId9"/>
    <p:sldId id="270" r:id="rId10"/>
    <p:sldId id="262" r:id="rId11"/>
    <p:sldId id="273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78988" autoAdjust="0"/>
  </p:normalViewPr>
  <p:slideViewPr>
    <p:cSldViewPr snapToGrid="0">
      <p:cViewPr varScale="1">
        <p:scale>
          <a:sx n="70" d="100"/>
          <a:sy n="70" d="100"/>
        </p:scale>
        <p:origin x="169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5" d="100"/>
          <a:sy n="105" d="100"/>
        </p:scale>
        <p:origin x="239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DF7D2-2F0A-40D8-8866-60BA47D45BBB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244C0-6D11-452F-A9A3-EAFF7E51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768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244C0-6D11-452F-A9A3-EAFF7E51B99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153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244C0-6D11-452F-A9A3-EAFF7E51B99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70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556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214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902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569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241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405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475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2922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4523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973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SMP recommissioning EYETS 2017-18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829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404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67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1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hc-mpwg.web.cern.ch/lhc-mpwg/MPP-Meetings/No141-03-03-2017/SPS_LHC_BCTDC_MPP_3_3_2017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lhc-mpwg.web.cern.ch/lhc-mpwg/MPP-Meetings/No141-03-03-2017/SPS_LHC_BCTDC_MPP_3_3_2017.pptx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112187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23091" y="1447678"/>
            <a:ext cx="8783515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b="1" dirty="0" smtClean="0"/>
              <a:t>SMP: </a:t>
            </a:r>
            <a:br>
              <a:rPr lang="en-GB" sz="4000" b="1" dirty="0" smtClean="0"/>
            </a:br>
            <a:r>
              <a:rPr lang="en-GB" sz="4000" b="1" dirty="0" smtClean="0"/>
              <a:t>Summary </a:t>
            </a:r>
            <a:r>
              <a:rPr lang="en-GB" sz="4000" b="1" dirty="0"/>
              <a:t>of changes and re-commissioning after </a:t>
            </a:r>
            <a:r>
              <a:rPr lang="en-GB" sz="4000" b="1" dirty="0" smtClean="0"/>
              <a:t>EYETS 2016-17 </a:t>
            </a:r>
            <a:endParaRPr lang="en-GB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85848" y="4059238"/>
            <a:ext cx="6858000" cy="1655762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2400" b="1" dirty="0" smtClean="0">
                <a:solidFill>
                  <a:srgbClr val="FFC000"/>
                </a:solidFill>
              </a:rPr>
              <a:t>I. Romera, S. Gabourin</a:t>
            </a:r>
            <a:endParaRPr lang="en-GB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57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SPARE SLIDES</a:t>
            </a:r>
            <a:endParaRPr lang="en-GB" sz="4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97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SPS PBF, SBF, ENERGY</a:t>
            </a:r>
            <a:endParaRPr lang="en-GB" sz="3600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8611" y="1325563"/>
            <a:ext cx="6863602" cy="46672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612" y="6356349"/>
            <a:ext cx="2895600" cy="365125"/>
          </a:xfrm>
        </p:spPr>
        <p:txBody>
          <a:bodyPr/>
          <a:lstStyle/>
          <a:p>
            <a:r>
              <a:rPr lang="en-US" dirty="0" smtClean="0"/>
              <a:t>SMP recommissioning EYETS 2017-18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15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LHC SBF</a:t>
            </a:r>
            <a:endParaRPr lang="en-GB" sz="4000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8611" y="1325563"/>
            <a:ext cx="6863602" cy="46672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612" y="6356350"/>
            <a:ext cx="2895600" cy="365125"/>
          </a:xfrm>
        </p:spPr>
        <p:txBody>
          <a:bodyPr/>
          <a:lstStyle/>
          <a:p>
            <a:r>
              <a:rPr lang="en-US" dirty="0" smtClean="0"/>
              <a:t>SMP recommissioning EYETS 2017-18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8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LHC STB &amp; Moveable devices</a:t>
            </a:r>
            <a:endParaRPr lang="en-GB" sz="3600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8611" y="1325563"/>
            <a:ext cx="6863602" cy="46672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612" y="6356349"/>
            <a:ext cx="2895600" cy="365125"/>
          </a:xfrm>
        </p:spPr>
        <p:txBody>
          <a:bodyPr/>
          <a:lstStyle/>
          <a:p>
            <a:r>
              <a:rPr lang="en-US" dirty="0" smtClean="0"/>
              <a:t>SMP recommissioning EYETS 2017-18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2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Summary of changes - LHC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200" b="1" dirty="0" smtClean="0"/>
              <a:t>Timeout </a:t>
            </a:r>
            <a:r>
              <a:rPr lang="en-GB" sz="2200" b="1" dirty="0"/>
              <a:t>for Setup Beam Flag equations </a:t>
            </a:r>
            <a:r>
              <a:rPr lang="en-GB" sz="2200" dirty="0"/>
              <a:t>=&gt; From </a:t>
            </a:r>
            <a:r>
              <a:rPr lang="en-GB" sz="2200" dirty="0" smtClean="0"/>
              <a:t>4.5</a:t>
            </a:r>
            <a:r>
              <a:rPr lang="en-GB" sz="2200" dirty="0" smtClean="0"/>
              <a:t>h </a:t>
            </a:r>
            <a:r>
              <a:rPr lang="en-GB" sz="2200" dirty="0"/>
              <a:t>to </a:t>
            </a:r>
            <a:r>
              <a:rPr lang="en-GB" sz="2200" dirty="0" smtClean="0"/>
              <a:t>12h</a:t>
            </a:r>
            <a:endParaRPr lang="en-GB" sz="2200" dirty="0"/>
          </a:p>
          <a:p>
            <a:pPr>
              <a:buFont typeface="Wingdings" panose="05000000000000000000" pitchFamily="2" charset="2"/>
              <a:buChar char="§"/>
            </a:pPr>
            <a:endParaRPr lang="en-GB" sz="22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200" b="1" dirty="0" smtClean="0"/>
              <a:t>Squeezing </a:t>
            </a:r>
            <a:r>
              <a:rPr lang="en-GB" sz="2200" b="1" dirty="0"/>
              <a:t>Factor window limits</a:t>
            </a:r>
            <a:r>
              <a:rPr lang="en-GB" sz="2200" dirty="0"/>
              <a:t> =&gt; From </a:t>
            </a:r>
            <a:r>
              <a:rPr lang="en-GB" sz="2200" dirty="0" smtClean="0"/>
              <a:t>beta* = 10m </a:t>
            </a:r>
            <a:r>
              <a:rPr lang="en-GB" sz="2200" dirty="0"/>
              <a:t>to </a:t>
            </a:r>
            <a:r>
              <a:rPr lang="en-GB" sz="2200" dirty="0" smtClean="0"/>
              <a:t>30m </a:t>
            </a:r>
            <a:r>
              <a:rPr lang="en-GB" sz="2200" dirty="0"/>
              <a:t>between max and min limits </a:t>
            </a:r>
            <a:r>
              <a:rPr lang="en-GB" sz="2200" dirty="0" smtClean="0"/>
              <a:t>that </a:t>
            </a:r>
            <a:r>
              <a:rPr lang="en-GB" sz="2200" dirty="0" smtClean="0"/>
              <a:t>can be set by LHC-OP</a:t>
            </a:r>
            <a:endParaRPr lang="en-GB" sz="220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22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200" b="1" dirty="0" smtClean="0"/>
              <a:t>New </a:t>
            </a:r>
            <a:r>
              <a:rPr lang="en-GB" sz="2200" b="1" dirty="0" smtClean="0"/>
              <a:t>intensity link </a:t>
            </a:r>
            <a:r>
              <a:rPr lang="en-GB" sz="2200" b="1" dirty="0" smtClean="0"/>
              <a:t>from</a:t>
            </a:r>
            <a:r>
              <a:rPr lang="en-GB" sz="2200" b="1" dirty="0" smtClean="0"/>
              <a:t> </a:t>
            </a:r>
            <a:r>
              <a:rPr lang="en-GB" sz="2200" b="1" dirty="0" smtClean="0"/>
              <a:t>24-bit BCTDC module </a:t>
            </a:r>
            <a:r>
              <a:rPr lang="en-GB" sz="2200" dirty="0" smtClean="0"/>
              <a:t>located close to monitors (see </a:t>
            </a:r>
            <a:r>
              <a:rPr lang="en-GB" sz="2200" dirty="0" smtClean="0">
                <a:hlinkClick r:id="rId3"/>
              </a:rPr>
              <a:t>P. </a:t>
            </a:r>
            <a:r>
              <a:rPr lang="en-GB" sz="2200" dirty="0" err="1" smtClean="0">
                <a:hlinkClick r:id="rId3"/>
              </a:rPr>
              <a:t>Odier</a:t>
            </a:r>
            <a:r>
              <a:rPr lang="en-GB" sz="2200" dirty="0" smtClean="0">
                <a:hlinkClick r:id="rId3"/>
              </a:rPr>
              <a:t> – 141</a:t>
            </a:r>
            <a:r>
              <a:rPr lang="en-GB" sz="2200" baseline="30000" dirty="0" smtClean="0">
                <a:hlinkClick r:id="rId3"/>
              </a:rPr>
              <a:t>st</a:t>
            </a:r>
            <a:r>
              <a:rPr lang="en-GB" sz="2200" dirty="0" smtClean="0">
                <a:hlinkClick r:id="rId3"/>
              </a:rPr>
              <a:t> MPP</a:t>
            </a:r>
            <a:r>
              <a:rPr lang="en-GB" sz="2200" dirty="0" smtClean="0"/>
              <a:t>)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 smtClean="0"/>
              <a:t>2 </a:t>
            </a:r>
            <a:r>
              <a:rPr lang="en-GB" sz="1800" dirty="0" smtClean="0"/>
              <a:t>new optical links to SMP, </a:t>
            </a:r>
            <a:r>
              <a:rPr lang="en-GB" sz="1800" b="1" dirty="0" smtClean="0"/>
              <a:t>successfully tested in 2016 TS3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b="1" dirty="0" smtClean="0"/>
              <a:t>No change required on the SMP</a:t>
            </a:r>
            <a:r>
              <a:rPr lang="en-GB" sz="1800" dirty="0" smtClean="0"/>
              <a:t> (intensities have the same format and units</a:t>
            </a:r>
            <a:r>
              <a:rPr lang="en-GB" sz="1800" dirty="0" smtClean="0"/>
              <a:t>)</a:t>
            </a:r>
            <a:endParaRPr lang="en-GB" sz="220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220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2200" dirty="0"/>
          </a:p>
          <a:p>
            <a:pPr marL="36576" indent="0">
              <a:buNone/>
            </a:pPr>
            <a:endParaRPr lang="en-GB" sz="2000" b="1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2400" b="1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2200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2827" y="6350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SMP recommissioning EYETS 2016-17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F58C5-0409-4D51-B940-922976A7EC7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41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LHC BCTDC links to SMP in 2016</a:t>
            </a:r>
            <a:endParaRPr lang="en-GB" sz="4000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4639" y="1325563"/>
            <a:ext cx="7751547" cy="46672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52655" y="6078682"/>
            <a:ext cx="2047009" cy="27766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P. </a:t>
            </a:r>
            <a:r>
              <a:rPr lang="en-GB" b="1" dirty="0" err="1" smtClean="0"/>
              <a:t>Odier</a:t>
            </a:r>
            <a:endParaRPr lang="en-GB" b="1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2827" y="6350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SMP recommissioning EYETS 2016-17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D6710-CB6E-45CD-B12B-24A6425D672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51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LHC BCTDC links to SMP in 2017</a:t>
            </a:r>
            <a:endParaRPr lang="en-GB" sz="4000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9888" y="1325563"/>
            <a:ext cx="7781048" cy="46672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52655" y="6078682"/>
            <a:ext cx="2047009" cy="27766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P. </a:t>
            </a:r>
            <a:r>
              <a:rPr lang="en-GB" b="1" dirty="0" err="1" smtClean="0"/>
              <a:t>Odier</a:t>
            </a:r>
            <a:endParaRPr lang="en-GB" b="1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2827" y="6350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SMP recommissioning EYETS 2016-17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54912-948C-439F-A418-27E89D19D8D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Summary of changes - SPS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200" b="1" dirty="0" smtClean="0"/>
              <a:t>No changes on firmware/hardware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200" b="1" dirty="0" smtClean="0"/>
              <a:t>New link </a:t>
            </a:r>
            <a:r>
              <a:rPr lang="en-GB" sz="2200" b="1" dirty="0"/>
              <a:t>from BCT5 in BA5 for high </a:t>
            </a:r>
            <a:r>
              <a:rPr lang="en-GB" sz="2200" b="1" dirty="0" smtClean="0"/>
              <a:t>intensity beam </a:t>
            </a:r>
            <a:r>
              <a:rPr lang="en-GB" sz="2200" dirty="0"/>
              <a:t>measurements (protons), 16 bit, </a:t>
            </a:r>
            <a:r>
              <a:rPr lang="en-GB" sz="2200" dirty="0" smtClean="0"/>
              <a:t>100Samples/s</a:t>
            </a:r>
            <a:r>
              <a:rPr lang="en-GB" sz="2200" dirty="0"/>
              <a:t>, </a:t>
            </a:r>
            <a:r>
              <a:rPr lang="en-GB" sz="2200" dirty="0" err="1"/>
              <a:t>rms</a:t>
            </a:r>
            <a:r>
              <a:rPr lang="en-GB" sz="2200" dirty="0"/>
              <a:t> noise ~ 1.5E9 </a:t>
            </a:r>
            <a:r>
              <a:rPr lang="en-GB" sz="2200" dirty="0" smtClean="0"/>
              <a:t>charges </a:t>
            </a:r>
            <a:r>
              <a:rPr lang="en-GB" sz="2200" dirty="0"/>
              <a:t>(see </a:t>
            </a:r>
            <a:r>
              <a:rPr lang="en-GB" sz="2200" dirty="0">
                <a:hlinkClick r:id="rId2"/>
              </a:rPr>
              <a:t>P. </a:t>
            </a:r>
            <a:r>
              <a:rPr lang="en-GB" sz="2200" dirty="0" err="1">
                <a:hlinkClick r:id="rId2"/>
              </a:rPr>
              <a:t>Odier</a:t>
            </a:r>
            <a:r>
              <a:rPr lang="en-GB" sz="2200" dirty="0">
                <a:hlinkClick r:id="rId2"/>
              </a:rPr>
              <a:t> – 141</a:t>
            </a:r>
            <a:r>
              <a:rPr lang="en-GB" sz="2200" baseline="30000" dirty="0">
                <a:hlinkClick r:id="rId2"/>
              </a:rPr>
              <a:t>st</a:t>
            </a:r>
            <a:r>
              <a:rPr lang="en-GB" sz="2200" dirty="0">
                <a:hlinkClick r:id="rId2"/>
              </a:rPr>
              <a:t> MPP</a:t>
            </a:r>
            <a:r>
              <a:rPr lang="en-GB" sz="2200" dirty="0"/>
              <a:t>) 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200" b="1" dirty="0" smtClean="0"/>
              <a:t>Copper </a:t>
            </a:r>
            <a:r>
              <a:rPr lang="en-GB" sz="2200" b="1" dirty="0"/>
              <a:t>link from BCT4 has been replaced by optical </a:t>
            </a:r>
            <a:r>
              <a:rPr lang="en-GB" sz="2200" b="1" dirty="0" smtClean="0"/>
              <a:t>link </a:t>
            </a:r>
            <a:r>
              <a:rPr lang="en-GB" sz="2200" dirty="0"/>
              <a:t>(CTDAB and CIBL</a:t>
            </a:r>
            <a:r>
              <a:rPr lang="en-GB" sz="2200" dirty="0" smtClean="0"/>
              <a:t>)</a:t>
            </a:r>
            <a:endParaRPr lang="en-GB" sz="2200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2827" y="6350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SMP recommissioning EYETS 2016-17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54247-EB67-44D7-8B3B-8B6507E79FE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0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SPS BCTDC links to SMP in 2016</a:t>
            </a:r>
            <a:endParaRPr lang="en-GB" sz="4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29522"/>
            <a:ext cx="8226425" cy="4059331"/>
          </a:xfrm>
          <a:prstGeom prst="rect">
            <a:avLst/>
          </a:prstGeom>
        </p:spPr>
      </p:pic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2612" y="635634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SMP recommissioning EYETS 2016-17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44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SPS BCTDC links to SMP in 2017</a:t>
            </a:r>
            <a:endParaRPr lang="en-GB" sz="4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1366" y="1325563"/>
            <a:ext cx="7158093" cy="4667250"/>
          </a:xfrm>
          <a:prstGeom prst="rect">
            <a:avLst/>
          </a:prstGeom>
        </p:spPr>
      </p:pic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2612" y="635634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SMP recommissioning EYETS 2016-17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5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Machine checkout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58200" cy="4667421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000" dirty="0" smtClean="0"/>
              <a:t>Commissioning steps defined on </a:t>
            </a:r>
            <a:r>
              <a:rPr lang="en-GB" sz="2000" b="1" dirty="0" smtClean="0"/>
              <a:t>MPS document </a:t>
            </a:r>
            <a:r>
              <a:rPr lang="en-GB" sz="2000" dirty="0" smtClean="0"/>
              <a:t>(</a:t>
            </a:r>
            <a:r>
              <a:rPr lang="en-GB" sz="2000" dirty="0" smtClean="0">
                <a:hlinkClick r:id="rId2"/>
              </a:rPr>
              <a:t>EDMS 1112187</a:t>
            </a:r>
            <a:r>
              <a:rPr lang="en-GB" sz="2000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0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000" b="1" dirty="0" smtClean="0"/>
              <a:t>LHC</a:t>
            </a:r>
            <a:r>
              <a:rPr lang="en-GB" sz="2000" dirty="0" smtClean="0"/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 smtClean="0"/>
              <a:t>Verification of </a:t>
            </a:r>
            <a:r>
              <a:rPr lang="en-GB" sz="1600" b="1" dirty="0" smtClean="0"/>
              <a:t>intensity reception </a:t>
            </a:r>
            <a:r>
              <a:rPr lang="en-GB" sz="1600" dirty="0" smtClean="0"/>
              <a:t>(especially from new 24-bit BCTDC during/after </a:t>
            </a:r>
            <a:r>
              <a:rPr lang="en-GB" sz="1600" dirty="0" smtClean="0"/>
              <a:t>calibration)</a:t>
            </a:r>
            <a:endParaRPr lang="en-GB" sz="1600" dirty="0" smtClean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 smtClean="0"/>
              <a:t>Verification of </a:t>
            </a:r>
            <a:r>
              <a:rPr lang="en-GB" sz="1600" b="1" dirty="0" smtClean="0"/>
              <a:t>energy reception </a:t>
            </a:r>
            <a:r>
              <a:rPr lang="en-GB" sz="1600" dirty="0" smtClean="0"/>
              <a:t>with a ramp from injection to physics (no circulating beam) </a:t>
            </a:r>
            <a:r>
              <a:rPr lang="en-GB" sz="1600" b="1" dirty="0" smtClean="0"/>
              <a:t>and flags generation and transmission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 smtClean="0"/>
              <a:t>Verification of </a:t>
            </a:r>
            <a:r>
              <a:rPr lang="en-GB" sz="1600" b="1" dirty="0" smtClean="0"/>
              <a:t>SFs and broadcast to GMT</a:t>
            </a:r>
          </a:p>
          <a:p>
            <a:pPr marL="448056" lvl="1" indent="0">
              <a:buNone/>
            </a:pPr>
            <a:endParaRPr lang="en-GB" sz="16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000" b="1" dirty="0" smtClean="0"/>
              <a:t>SPS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 smtClean="0"/>
              <a:t>Verification of </a:t>
            </a:r>
            <a:r>
              <a:rPr lang="en-GB" sz="1600" b="1" dirty="0" smtClean="0"/>
              <a:t>intensity reception </a:t>
            </a:r>
            <a:r>
              <a:rPr lang="en-GB" sz="1600" dirty="0" smtClean="0"/>
              <a:t>(especially from new BCT5 and new BCT4 optical channel), </a:t>
            </a:r>
            <a:r>
              <a:rPr lang="en-GB" sz="1600" b="1" dirty="0" smtClean="0"/>
              <a:t>flags generation </a:t>
            </a:r>
            <a:r>
              <a:rPr lang="en-GB" sz="1600" dirty="0" smtClean="0"/>
              <a:t>(SBF and PBF) </a:t>
            </a:r>
            <a:r>
              <a:rPr lang="en-GB" sz="1600" b="1" dirty="0" smtClean="0"/>
              <a:t>and transmission</a:t>
            </a:r>
            <a:r>
              <a:rPr lang="en-GB" sz="1600" dirty="0" smtClean="0"/>
              <a:t> to EXT BICs and SPS Timing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 smtClean="0"/>
              <a:t>Verification of </a:t>
            </a:r>
            <a:r>
              <a:rPr lang="en-GB" sz="1600" b="1" dirty="0" smtClean="0"/>
              <a:t>energy reception</a:t>
            </a:r>
            <a:r>
              <a:rPr lang="en-GB" sz="1600" dirty="0" smtClean="0"/>
              <a:t>, </a:t>
            </a:r>
            <a:r>
              <a:rPr lang="en-GB" sz="1600" b="1" dirty="0" smtClean="0"/>
              <a:t>flags generation </a:t>
            </a:r>
            <a:r>
              <a:rPr lang="en-GB" sz="1600" dirty="0" smtClean="0"/>
              <a:t>(E_LHC_FLAG, E_AWAKE_FLAG, E_HIRADMAT_FLAG) </a:t>
            </a:r>
            <a:r>
              <a:rPr lang="en-GB" sz="1600" b="1" dirty="0" smtClean="0"/>
              <a:t>and transmission</a:t>
            </a:r>
            <a:r>
              <a:rPr lang="en-GB" sz="1600" dirty="0" smtClean="0"/>
              <a:t> to extraction BICs and LHC timing 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238500" y="635634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SMP recommissioning EYETS 2016-17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3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Commissioning with beam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9150" cy="4667421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 smtClean="0"/>
              <a:t>LHC</a:t>
            </a:r>
            <a:endParaRPr lang="en-GB" sz="24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b="1" dirty="0" smtClean="0"/>
              <a:t>Verification of BPF </a:t>
            </a:r>
            <a:r>
              <a:rPr lang="en-GB" sz="2000" dirty="0" smtClean="0"/>
              <a:t>reception and transmission for both beams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b="1" dirty="0" smtClean="0"/>
              <a:t>Verification of SBF</a:t>
            </a:r>
            <a:r>
              <a:rPr lang="en-GB" sz="2000" dirty="0" smtClean="0"/>
              <a:t> </a:t>
            </a:r>
            <a:r>
              <a:rPr lang="en-GB" sz="2000" b="1" dirty="0" smtClean="0"/>
              <a:t>equations</a:t>
            </a:r>
            <a:r>
              <a:rPr lang="en-GB" sz="2000" dirty="0" smtClean="0"/>
              <a:t> (NORMAL, RESTRICTED, BEAM_SETUP &amp; IONS) for different intensities and energies, and </a:t>
            </a:r>
            <a:r>
              <a:rPr lang="en-GB" sz="2000" dirty="0" smtClean="0"/>
              <a:t>SBF transmission</a:t>
            </a:r>
            <a:endParaRPr lang="en-GB" sz="20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b="1" dirty="0" smtClean="0"/>
              <a:t>Verification of Moveable Devices and </a:t>
            </a:r>
            <a:r>
              <a:rPr lang="en-GB" sz="2000" b="1" dirty="0" err="1" smtClean="0"/>
              <a:t>STable</a:t>
            </a:r>
            <a:r>
              <a:rPr lang="en-GB" sz="2000" b="1" dirty="0" smtClean="0"/>
              <a:t> Beam flag </a:t>
            </a:r>
            <a:r>
              <a:rPr lang="en-GB" sz="2000" dirty="0" smtClean="0"/>
              <a:t>generation and transmission</a:t>
            </a:r>
            <a:endParaRPr lang="en-GB" sz="2000" b="1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b="1" dirty="0" smtClean="0"/>
              <a:t>Cross checker </a:t>
            </a:r>
            <a:r>
              <a:rPr lang="en-GB" sz="2000" dirty="0" smtClean="0"/>
              <a:t>validation</a:t>
            </a:r>
            <a:endParaRPr lang="en-GB" sz="2000" dirty="0"/>
          </a:p>
          <a:p>
            <a:pPr>
              <a:buFont typeface="Wingdings" panose="05000000000000000000" pitchFamily="2" charset="2"/>
              <a:buChar char="§"/>
            </a:pPr>
            <a:endParaRPr lang="en-GB" sz="24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 smtClean="0"/>
              <a:t>SPS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Verify correct </a:t>
            </a:r>
            <a:r>
              <a:rPr lang="en-GB" sz="2000" b="1" dirty="0" smtClean="0"/>
              <a:t>flag generation (PBF and SBF) and transmission to EXT BICs and GMT (for I &lt;1E11 p+, &gt;1e11p+, &gt;5E11 p+)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2827" y="635634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SMP recommissioning EYETS 2016-17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46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3112</TotalTime>
  <Words>445</Words>
  <Application>Microsoft Office PowerPoint</Application>
  <PresentationFormat>On-screen Show (4:3)</PresentationFormat>
  <Paragraphs>76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Optima</vt:lpstr>
      <vt:lpstr>Wingdings</vt:lpstr>
      <vt:lpstr>CERNCobranding4-3</vt:lpstr>
      <vt:lpstr>SMP:  Summary of changes and re-commissioning after EYETS 2016-17 </vt:lpstr>
      <vt:lpstr>Summary of changes - LHC</vt:lpstr>
      <vt:lpstr>LHC BCTDC links to SMP in 2016</vt:lpstr>
      <vt:lpstr>LHC BCTDC links to SMP in 2017</vt:lpstr>
      <vt:lpstr>Summary of changes - SPS</vt:lpstr>
      <vt:lpstr>SPS BCTDC links to SMP in 2016</vt:lpstr>
      <vt:lpstr>SPS BCTDC links to SMP in 2017</vt:lpstr>
      <vt:lpstr>Machine checkout</vt:lpstr>
      <vt:lpstr>Commissioning with beam</vt:lpstr>
      <vt:lpstr>SPARE SLIDES</vt:lpstr>
      <vt:lpstr>SPS PBF, SBF, ENERGY</vt:lpstr>
      <vt:lpstr>LHC SBF</vt:lpstr>
      <vt:lpstr>LHC STB &amp; Moveable devices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FMCM: Summary of changes and re-commissioning after EYETS</dc:title>
  <dc:creator>Ivan Romera Ramirez</dc:creator>
  <cp:lastModifiedBy>Ivan Romera Ramirez</cp:lastModifiedBy>
  <cp:revision>93</cp:revision>
  <dcterms:created xsi:type="dcterms:W3CDTF">2017-03-14T14:24:07Z</dcterms:created>
  <dcterms:modified xsi:type="dcterms:W3CDTF">2017-03-17T07:41:56Z</dcterms:modified>
</cp:coreProperties>
</file>