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44" r:id="rId3"/>
    <p:sldId id="345" r:id="rId4"/>
    <p:sldId id="357" r:id="rId5"/>
    <p:sldId id="346" r:id="rId6"/>
    <p:sldId id="322" r:id="rId7"/>
    <p:sldId id="323" r:id="rId8"/>
    <p:sldId id="301" r:id="rId9"/>
    <p:sldId id="327" r:id="rId10"/>
    <p:sldId id="347" r:id="rId11"/>
    <p:sldId id="331" r:id="rId12"/>
    <p:sldId id="352" r:id="rId13"/>
    <p:sldId id="365" r:id="rId14"/>
    <p:sldId id="353" r:id="rId15"/>
    <p:sldId id="330" r:id="rId16"/>
    <p:sldId id="332" r:id="rId17"/>
    <p:sldId id="335" r:id="rId18"/>
    <p:sldId id="336" r:id="rId19"/>
    <p:sldId id="340" r:id="rId20"/>
    <p:sldId id="285" r:id="rId21"/>
    <p:sldId id="364" r:id="rId22"/>
    <p:sldId id="354" r:id="rId23"/>
    <p:sldId id="356" r:id="rId24"/>
    <p:sldId id="363" r:id="rId25"/>
    <p:sldId id="362" r:id="rId26"/>
    <p:sldId id="358" r:id="rId27"/>
    <p:sldId id="359" r:id="rId28"/>
    <p:sldId id="360" r:id="rId29"/>
    <p:sldId id="36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3" autoAdjust="0"/>
    <p:restoredTop sz="94660"/>
  </p:normalViewPr>
  <p:slideViewPr>
    <p:cSldViewPr>
      <p:cViewPr>
        <p:scale>
          <a:sx n="90" d="100"/>
          <a:sy n="90" d="100"/>
        </p:scale>
        <p:origin x="-715" y="37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D628C-8795-0C4E-BF93-7DB7BEAA346B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38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D628C-8795-0C4E-BF93-7DB7BEAA346B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38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 July 2014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Varenna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57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 July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Varenna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45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694227"/>
            <a:ext cx="1111710" cy="1867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12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3/14/2017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3/14/2017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file://localhost/http://www.ppdg.net/images/trillium-1in.jp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38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ALICE distributed data processing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975" y="5867400"/>
            <a:ext cx="4953000" cy="762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14 March 2017</a:t>
            </a:r>
          </a:p>
          <a:p>
            <a:r>
              <a:rPr lang="en-US" sz="2400" dirty="0" smtClean="0"/>
              <a:t>Latchezar Betev - ALICE</a:t>
            </a:r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514475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29" y="173037"/>
            <a:ext cx="2511425" cy="172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atchezar\Desktop\north_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50" y="1295400"/>
            <a:ext cx="858005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Zoom on North America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10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400800" y="1905000"/>
            <a:ext cx="1447799" cy="91440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9" idx="3"/>
            <a:endCxn id="4" idx="2"/>
          </p:cNvCxnSpPr>
          <p:nvPr/>
        </p:nvCxnSpPr>
        <p:spPr>
          <a:xfrm>
            <a:off x="5294237" y="1740070"/>
            <a:ext cx="1106563" cy="62213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7625" y="1416904"/>
            <a:ext cx="143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US T2s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>
            <a:off x="1524003" y="1740070"/>
            <a:ext cx="2333622" cy="12683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57201" y="1447800"/>
            <a:ext cx="1066800" cy="83820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http://pcalimonitor.cern.ch/display?image=jfreechart-onetime-788164269412117728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63235"/>
            <a:ext cx="4399718" cy="30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94236" y="3256746"/>
            <a:ext cx="34861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2017 CPU hours: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680 Mio hours total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US </a:t>
            </a:r>
            <a:r>
              <a:rPr lang="en-GB" sz="2800" smtClean="0">
                <a:solidFill>
                  <a:schemeClr val="bg1"/>
                </a:solidFill>
              </a:rPr>
              <a:t>= </a:t>
            </a:r>
            <a:r>
              <a:rPr lang="en-GB" sz="2800" smtClean="0">
                <a:solidFill>
                  <a:schemeClr val="bg1"/>
                </a:solidFill>
              </a:rPr>
              <a:t>7.5%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Use cases - Offline data processing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RAW data collection and distribution</a:t>
            </a:r>
          </a:p>
          <a:p>
            <a:pPr lvl="1"/>
            <a:r>
              <a:rPr lang="en-US" dirty="0" smtClean="0"/>
              <a:t>Unprocessed events from the detectors</a:t>
            </a:r>
          </a:p>
          <a:p>
            <a:r>
              <a:rPr lang="en-US" dirty="0" smtClean="0"/>
              <a:t>Data processing</a:t>
            </a:r>
          </a:p>
          <a:p>
            <a:pPr lvl="1"/>
            <a:r>
              <a:rPr lang="en-US" dirty="0" smtClean="0"/>
              <a:t>Calibration, tracking, simulation (physics and detector)</a:t>
            </a:r>
          </a:p>
          <a:p>
            <a:r>
              <a:rPr lang="en-US" dirty="0" smtClean="0"/>
              <a:t>Analysis objects</a:t>
            </a:r>
          </a:p>
          <a:p>
            <a:pPr lvl="1"/>
            <a:r>
              <a:rPr lang="en-US" dirty="0" smtClean="0"/>
              <a:t>The data containers for physics analysis</a:t>
            </a:r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The analysis process, resulting in publications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014344" y="1447800"/>
            <a:ext cx="2986656" cy="1524000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883" y="304800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Resources share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3124200"/>
            <a:ext cx="871321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betev\Desktop\resourc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4242819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14344" y="1583293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71% - MC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04819" y="1901309"/>
            <a:ext cx="248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14% - Organized analysis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04819" y="2217182"/>
            <a:ext cx="298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9% - RAW data reconstruction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04819" y="2526268"/>
            <a:ext cx="1833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6% - user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5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All ALICE data are annotated in the </a:t>
            </a:r>
            <a:r>
              <a:rPr lang="en-US" dirty="0" err="1" smtClean="0"/>
              <a:t>AliEn</a:t>
            </a:r>
            <a:r>
              <a:rPr lang="en-US" dirty="0" smtClean="0"/>
              <a:t> catalogue</a:t>
            </a:r>
          </a:p>
          <a:p>
            <a:pPr lvl="1"/>
            <a:r>
              <a:rPr lang="en-US" dirty="0" smtClean="0"/>
              <a:t>Including the location on site SEs </a:t>
            </a:r>
          </a:p>
          <a:p>
            <a:r>
              <a:rPr lang="en-US" dirty="0" smtClean="0"/>
              <a:t>Data files are accessed directly </a:t>
            </a:r>
          </a:p>
          <a:p>
            <a:pPr lvl="1"/>
            <a:r>
              <a:rPr lang="en-US" dirty="0" smtClean="0"/>
              <a:t>Jobs go to the data, in case of local failure reads from closest replica</a:t>
            </a:r>
          </a:p>
          <a:p>
            <a:pPr lvl="1"/>
            <a:r>
              <a:rPr lang="en-US" dirty="0" smtClean="0"/>
              <a:t>User access to data is managed through a shell, which connects to the catalogue and downloads/uploads data to the site SEs  </a:t>
            </a:r>
          </a:p>
          <a:p>
            <a:r>
              <a:rPr lang="en-US" dirty="0" smtClean="0"/>
              <a:t>Exclusive use of </a:t>
            </a:r>
            <a:r>
              <a:rPr lang="en-US" dirty="0" err="1" smtClean="0"/>
              <a:t>xrootd</a:t>
            </a:r>
            <a:r>
              <a:rPr lang="en-US" dirty="0" smtClean="0"/>
              <a:t> protocol</a:t>
            </a:r>
          </a:p>
          <a:p>
            <a:pPr lvl="1"/>
            <a:r>
              <a:rPr lang="en-US" dirty="0" smtClean="0"/>
              <a:t>Also supporting http, ftp, torrent for downloading other input files</a:t>
            </a:r>
          </a:p>
          <a:p>
            <a:pPr lvl="1"/>
            <a:r>
              <a:rPr lang="en-US" dirty="0" smtClean="0"/>
              <a:t>At the end of the job N replicas are uploaded from the job itself (2x ESDs, 2xAODs, 1x logs and other service files)</a:t>
            </a:r>
          </a:p>
          <a:p>
            <a:pPr lvl="2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F325-D4C1-487F-A175-B185054374A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2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3137"/>
          </a:xfrm>
        </p:spPr>
        <p:txBody>
          <a:bodyPr>
            <a:normAutofit/>
          </a:bodyPr>
          <a:lstStyle/>
          <a:p>
            <a:r>
              <a:rPr lang="en-US" dirty="0" smtClean="0"/>
              <a:t> Computing </a:t>
            </a:r>
            <a:r>
              <a:rPr lang="en-US" dirty="0"/>
              <a:t>t</a:t>
            </a:r>
            <a:r>
              <a:rPr lang="en-US" dirty="0" smtClean="0"/>
              <a:t>asks and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285875"/>
            <a:ext cx="16764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Centrally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1257300"/>
            <a:ext cx="1752600" cy="1066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PWG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0" y="1247775"/>
            <a:ext cx="1676400" cy="1066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Individually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181100" y="2416843"/>
            <a:ext cx="228600" cy="39303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2844466"/>
            <a:ext cx="16764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RAW, MC productions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67125" y="2809875"/>
            <a:ext cx="1752600" cy="1066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Organized analysis (trains)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419600" y="2378743"/>
            <a:ext cx="228600" cy="39303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7591425" y="2378743"/>
            <a:ext cx="228600" cy="393032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7050" y="2809875"/>
            <a:ext cx="1676400" cy="1066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Individual analysis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1300" y="4724400"/>
            <a:ext cx="3581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AliEn</a:t>
            </a:r>
            <a:r>
              <a:rPr lang="en-US" sz="2400" dirty="0" smtClean="0">
                <a:solidFill>
                  <a:schemeClr val="tx1"/>
                </a:solidFill>
              </a:rPr>
              <a:t> Central Task Queue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52525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2700" y="595312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43525" y="595312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91400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10350" y="5949434"/>
            <a:ext cx="78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.....</a:t>
            </a:r>
            <a:endParaRPr lang="en-US" sz="3600" dirty="0"/>
          </a:p>
        </p:txBody>
      </p:sp>
      <p:cxnSp>
        <p:nvCxnSpPr>
          <p:cNvPr id="26" name="Straight Arrow Connector 25"/>
          <p:cNvCxnSpPr>
            <a:stCxn id="18" idx="2"/>
            <a:endCxn id="19" idx="0"/>
          </p:cNvCxnSpPr>
          <p:nvPr/>
        </p:nvCxnSpPr>
        <p:spPr>
          <a:xfrm flipH="1">
            <a:off x="1762125" y="5334000"/>
            <a:ext cx="2809875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8" idx="2"/>
            <a:endCxn id="20" idx="0"/>
          </p:cNvCxnSpPr>
          <p:nvPr/>
        </p:nvCxnSpPr>
        <p:spPr>
          <a:xfrm flipH="1">
            <a:off x="3162300" y="5334000"/>
            <a:ext cx="1409700" cy="61912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8" idx="2"/>
          </p:cNvCxnSpPr>
          <p:nvPr/>
        </p:nvCxnSpPr>
        <p:spPr>
          <a:xfrm>
            <a:off x="4572000" y="5334000"/>
            <a:ext cx="1381125" cy="609600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8" idx="2"/>
            <a:endCxn id="21" idx="0"/>
          </p:cNvCxnSpPr>
          <p:nvPr/>
        </p:nvCxnSpPr>
        <p:spPr>
          <a:xfrm>
            <a:off x="4572000" y="5334000"/>
            <a:ext cx="0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2"/>
            <a:endCxn id="23" idx="0"/>
          </p:cNvCxnSpPr>
          <p:nvPr/>
        </p:nvCxnSpPr>
        <p:spPr>
          <a:xfrm>
            <a:off x="4572000" y="5334000"/>
            <a:ext cx="3429000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wn Arrow 39"/>
          <p:cNvSpPr/>
          <p:nvPr/>
        </p:nvSpPr>
        <p:spPr>
          <a:xfrm>
            <a:off x="4438650" y="3911266"/>
            <a:ext cx="228600" cy="75600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3850124" flipH="1" flipV="1">
            <a:off x="6382092" y="3765432"/>
            <a:ext cx="208056" cy="1089687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7861536" flipH="1" flipV="1">
            <a:off x="2442393" y="3802415"/>
            <a:ext cx="236536" cy="1014862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386602" y="4245601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3</a:t>
            </a:r>
            <a:endParaRPr lang="en-US" sz="2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24341" y="4045546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1</a:t>
            </a:r>
            <a:endParaRPr lang="en-US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562725" y="4236094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536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RAW Data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15</a:t>
            </a:fld>
            <a:endParaRPr lang="en-US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811474" y="1340518"/>
            <a:ext cx="1604962" cy="1402682"/>
          </a:xfrm>
          <a:prstGeom prst="roundRect">
            <a:avLst>
              <a:gd name="adj" fmla="val 16667"/>
            </a:avLst>
          </a:prstGeom>
          <a:solidFill>
            <a:srgbClr val="B3C44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DAQ/HLT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>
                <a:solidFill>
                  <a:schemeClr val="tx1"/>
                </a:solidFill>
                <a:latin typeface="Arial" charset="0"/>
              </a:rPr>
              <a:t>o</a:t>
            </a: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f the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experiment</a:t>
            </a:r>
            <a:endParaRPr kumimoji="1" lang="en-GB" altLang="en-US" sz="20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5822950" y="3906838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cxnSp>
        <p:nvCxnSpPr>
          <p:cNvPr id="38" name="AutoShape 32"/>
          <p:cNvCxnSpPr>
            <a:cxnSpLocks noChangeShapeType="1"/>
            <a:endCxn id="62" idx="3"/>
          </p:cNvCxnSpPr>
          <p:nvPr/>
        </p:nvCxnSpPr>
        <p:spPr bwMode="auto">
          <a:xfrm rot="5400000" flipH="1" flipV="1">
            <a:off x="6226084" y="2012667"/>
            <a:ext cx="1153240" cy="302158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2" name="Group 37"/>
          <p:cNvGrpSpPr>
            <a:grpSpLocks/>
          </p:cNvGrpSpPr>
          <p:nvPr/>
        </p:nvGrpSpPr>
        <p:grpSpPr bwMode="auto">
          <a:xfrm>
            <a:off x="7086600" y="1966913"/>
            <a:ext cx="1214438" cy="914400"/>
            <a:chOff x="1031" y="2448"/>
            <a:chExt cx="765" cy="576"/>
          </a:xfrm>
        </p:grpSpPr>
        <p:sp>
          <p:nvSpPr>
            <p:cNvPr id="43" name="AutoShape 38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4" name="AutoShape 39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5" name="AutoShape 40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6" name="AutoShape 41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7" name="AutoShape 42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8" name="AutoShape 43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9" name="AutoShape 44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" name="AutoShape 45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1" name="AutoShape 46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2" name="AutoShape 47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3" name="AutoShape 48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4" name="AutoShape 49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5" name="AutoShape 50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6" name="AutoShape 51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7" name="AutoShape 52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8" name="AutoShape 53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9" name="AutoShape 54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0" name="AutoShape 55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1" name="AutoShape 56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6858000" y="1066800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 T1</a:t>
            </a:r>
            <a:endParaRPr kumimoji="1" lang="en-GB" altLang="en-US" sz="20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3" name="AutoShape 58"/>
          <p:cNvCxnSpPr>
            <a:cxnSpLocks noChangeShapeType="1"/>
            <a:stCxn id="62" idx="4"/>
            <a:endCxn id="61" idx="0"/>
          </p:cNvCxnSpPr>
          <p:nvPr/>
        </p:nvCxnSpPr>
        <p:spPr bwMode="auto">
          <a:xfrm rot="16200000" flipH="1">
            <a:off x="7100094" y="1761331"/>
            <a:ext cx="358775" cy="188913"/>
          </a:xfrm>
          <a:prstGeom prst="curvedConnector3">
            <a:avLst>
              <a:gd name="adj1" fmla="val 20352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AutoShape 61"/>
          <p:cNvCxnSpPr>
            <a:cxnSpLocks noChangeShapeType="1"/>
            <a:stCxn id="116" idx="0"/>
            <a:endCxn id="87" idx="3"/>
          </p:cNvCxnSpPr>
          <p:nvPr/>
        </p:nvCxnSpPr>
        <p:spPr bwMode="auto">
          <a:xfrm rot="5400000" flipH="1" flipV="1">
            <a:off x="4928246" y="3001624"/>
            <a:ext cx="1230234" cy="1754039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" name="Group 62"/>
          <p:cNvGrpSpPr>
            <a:grpSpLocks/>
          </p:cNvGrpSpPr>
          <p:nvPr/>
        </p:nvGrpSpPr>
        <p:grpSpPr bwMode="auto">
          <a:xfrm>
            <a:off x="6938963" y="3886200"/>
            <a:ext cx="1214437" cy="914400"/>
            <a:chOff x="1031" y="2448"/>
            <a:chExt cx="765" cy="576"/>
          </a:xfrm>
        </p:grpSpPr>
        <p:sp>
          <p:nvSpPr>
            <p:cNvPr id="68" name="AutoShape 63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9" name="AutoShape 64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0" name="AutoShape 65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1" name="AutoShape 66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2" name="AutoShape 67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3" name="AutoShape 68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4" name="AutoShape 69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AutoShape 70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6" name="AutoShape 71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7" name="AutoShape 72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8" name="AutoShape 73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9" name="AutoShape 74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0" name="AutoShape 75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1" name="AutoShape 76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2" name="AutoShape 77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3" name="AutoShape 78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4" name="AutoShape 79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5" name="AutoShape 80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6" name="AutoShape 81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87" name="Oval 82"/>
          <p:cNvSpPr>
            <a:spLocks noChangeArrowheads="1"/>
          </p:cNvSpPr>
          <p:nvPr/>
        </p:nvSpPr>
        <p:spPr bwMode="auto">
          <a:xfrm>
            <a:off x="6324600" y="2743200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 T0</a:t>
            </a:r>
            <a:endParaRPr kumimoji="1" lang="en-GB" altLang="en-US" sz="24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88" name="AutoShape 83"/>
          <p:cNvCxnSpPr>
            <a:cxnSpLocks noChangeShapeType="1"/>
          </p:cNvCxnSpPr>
          <p:nvPr/>
        </p:nvCxnSpPr>
        <p:spPr bwMode="auto">
          <a:xfrm rot="16200000" flipH="1">
            <a:off x="6684396" y="3475831"/>
            <a:ext cx="690563" cy="342900"/>
          </a:xfrm>
          <a:prstGeom prst="curvedConnector3">
            <a:avLst>
              <a:gd name="adj1" fmla="val 41148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AutoShape 84"/>
          <p:cNvCxnSpPr>
            <a:cxnSpLocks noChangeShapeType="1"/>
            <a:stCxn id="86" idx="2"/>
          </p:cNvCxnSpPr>
          <p:nvPr/>
        </p:nvCxnSpPr>
        <p:spPr bwMode="auto">
          <a:xfrm rot="10800000">
            <a:off x="6444241" y="4182384"/>
            <a:ext cx="717683" cy="264307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AutoShape 87"/>
          <p:cNvSpPr>
            <a:spLocks noChangeArrowheads="1"/>
          </p:cNvSpPr>
          <p:nvPr/>
        </p:nvSpPr>
        <p:spPr bwMode="auto">
          <a:xfrm>
            <a:off x="3917950" y="5410200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cxnSp>
        <p:nvCxnSpPr>
          <p:cNvPr id="93" name="AutoShape 88"/>
          <p:cNvCxnSpPr>
            <a:cxnSpLocks noChangeShapeType="1"/>
            <a:stCxn id="9" idx="3"/>
            <a:endCxn id="87" idx="2"/>
          </p:cNvCxnSpPr>
          <p:nvPr/>
        </p:nvCxnSpPr>
        <p:spPr bwMode="auto">
          <a:xfrm>
            <a:off x="5416436" y="2041859"/>
            <a:ext cx="908164" cy="1006141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6" name="Group 91"/>
          <p:cNvGrpSpPr>
            <a:grpSpLocks/>
          </p:cNvGrpSpPr>
          <p:nvPr/>
        </p:nvGrpSpPr>
        <p:grpSpPr bwMode="auto">
          <a:xfrm>
            <a:off x="5033963" y="5562600"/>
            <a:ext cx="1214437" cy="914400"/>
            <a:chOff x="1031" y="2448"/>
            <a:chExt cx="765" cy="576"/>
          </a:xfrm>
        </p:grpSpPr>
        <p:sp>
          <p:nvSpPr>
            <p:cNvPr id="97" name="AutoShape 92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8" name="AutoShape 93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9" name="AutoShape 94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0" name="AutoShape 95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1" name="AutoShape 96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2" name="AutoShape 97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3" name="AutoShape 98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4" name="AutoShape 99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5" name="AutoShape 100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6" name="AutoShape 101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7" name="AutoShape 102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AutoShape 103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9" name="AutoShape 104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0" name="AutoShape 105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1" name="AutoShape 106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2" name="AutoShape 107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3" name="AutoShape 108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4" name="AutoShape 109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5" name="AutoShape 110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16" name="Oval 111"/>
          <p:cNvSpPr>
            <a:spLocks noChangeArrowheads="1"/>
          </p:cNvSpPr>
          <p:nvPr/>
        </p:nvSpPr>
        <p:spPr bwMode="auto">
          <a:xfrm>
            <a:off x="4339319" y="4493760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T1</a:t>
            </a:r>
            <a:endParaRPr kumimoji="1" lang="en-GB" altLang="en-US" sz="12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17" name="AutoShape 112"/>
          <p:cNvCxnSpPr>
            <a:cxnSpLocks noChangeShapeType="1"/>
            <a:stCxn id="116" idx="5"/>
            <a:endCxn id="115" idx="0"/>
          </p:cNvCxnSpPr>
          <p:nvPr/>
        </p:nvCxnSpPr>
        <p:spPr bwMode="auto">
          <a:xfrm rot="16200000" flipH="1">
            <a:off x="4927948" y="4983723"/>
            <a:ext cx="564187" cy="624911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AutoShape 113"/>
          <p:cNvCxnSpPr>
            <a:cxnSpLocks noChangeShapeType="1"/>
            <a:stCxn id="115" idx="2"/>
          </p:cNvCxnSpPr>
          <p:nvPr/>
        </p:nvCxnSpPr>
        <p:spPr bwMode="auto">
          <a:xfrm rot="10800000">
            <a:off x="4557859" y="5692294"/>
            <a:ext cx="699064" cy="430797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7988301" y="3048000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cxnSp>
        <p:nvCxnSpPr>
          <p:cNvPr id="141" name="AutoShape 84"/>
          <p:cNvCxnSpPr>
            <a:cxnSpLocks noChangeShapeType="1"/>
            <a:stCxn id="140" idx="0"/>
            <a:endCxn id="61" idx="4"/>
          </p:cNvCxnSpPr>
          <p:nvPr/>
        </p:nvCxnSpPr>
        <p:spPr bwMode="auto">
          <a:xfrm rot="16200000" flipV="1">
            <a:off x="7972735" y="2705408"/>
            <a:ext cx="182360" cy="502823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TextBox 146"/>
          <p:cNvSpPr txBox="1"/>
          <p:nvPr/>
        </p:nvSpPr>
        <p:spPr>
          <a:xfrm>
            <a:off x="304800" y="2343151"/>
            <a:ext cx="380610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RAW data is first collected</a:t>
            </a:r>
          </a:p>
          <a:p>
            <a:r>
              <a:rPr lang="en-US" sz="2000" dirty="0" smtClean="0"/>
              <a:t>at the T0 </a:t>
            </a:r>
            <a:r>
              <a:rPr lang="en-US" sz="2000" dirty="0" err="1" smtClean="0"/>
              <a:t>centre</a:t>
            </a:r>
            <a:r>
              <a:rPr lang="en-US" sz="2000" dirty="0" smtClean="0"/>
              <a:t>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One or two copies are made to</a:t>
            </a:r>
          </a:p>
          <a:p>
            <a:r>
              <a:rPr lang="en-US" sz="2000" dirty="0" smtClean="0"/>
              <a:t>the remote T1s with custodial</a:t>
            </a:r>
          </a:p>
          <a:p>
            <a:r>
              <a:rPr lang="en-US" sz="2000" dirty="0" smtClean="0"/>
              <a:t>storage capabilities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Custodial (MSS) usually means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ape system (but not necessarily!)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RAW data is irreplaceable, </a:t>
            </a:r>
          </a:p>
          <a:p>
            <a:r>
              <a:rPr lang="en-US" sz="2000" dirty="0"/>
              <a:t>h</a:t>
            </a:r>
            <a:r>
              <a:rPr lang="en-US" sz="2000" dirty="0" smtClean="0"/>
              <a:t>ence multiple copies  </a:t>
            </a:r>
          </a:p>
        </p:txBody>
      </p:sp>
    </p:spTree>
    <p:extLst>
      <p:ext uri="{BB962C8B-B14F-4D97-AF65-F5344CB8AC3E}">
        <p14:creationId xmlns:p14="http://schemas.microsoft.com/office/powerpoint/2010/main" val="23400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58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RAW data 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16</a:t>
            </a:fld>
            <a:endParaRPr lang="en-US"/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5953681" y="4711702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grpSp>
        <p:nvGrpSpPr>
          <p:cNvPr id="42" name="Group 37"/>
          <p:cNvGrpSpPr>
            <a:grpSpLocks/>
          </p:cNvGrpSpPr>
          <p:nvPr/>
        </p:nvGrpSpPr>
        <p:grpSpPr bwMode="auto">
          <a:xfrm>
            <a:off x="7217331" y="2771777"/>
            <a:ext cx="1214438" cy="914400"/>
            <a:chOff x="1031" y="2448"/>
            <a:chExt cx="765" cy="576"/>
          </a:xfrm>
        </p:grpSpPr>
        <p:sp>
          <p:nvSpPr>
            <p:cNvPr id="43" name="AutoShape 38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4" name="AutoShape 39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5" name="AutoShape 40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6" name="AutoShape 41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7" name="AutoShape 42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8" name="AutoShape 43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9" name="AutoShape 44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" name="AutoShape 45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1" name="AutoShape 46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2" name="AutoShape 47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3" name="AutoShape 48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4" name="AutoShape 49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5" name="AutoShape 50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6" name="AutoShape 51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7" name="AutoShape 52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8" name="AutoShape 53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9" name="AutoShape 54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0" name="AutoShape 55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1" name="AutoShape 56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6988731" y="1871664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 T1</a:t>
            </a:r>
            <a:endParaRPr kumimoji="1" lang="en-GB" altLang="en-US" sz="20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3" name="AutoShape 58"/>
          <p:cNvCxnSpPr>
            <a:cxnSpLocks noChangeShapeType="1"/>
            <a:stCxn id="62" idx="4"/>
            <a:endCxn id="61" idx="0"/>
          </p:cNvCxnSpPr>
          <p:nvPr/>
        </p:nvCxnSpPr>
        <p:spPr bwMode="auto">
          <a:xfrm rot="16200000" flipH="1">
            <a:off x="7230825" y="2566195"/>
            <a:ext cx="358775" cy="188913"/>
          </a:xfrm>
          <a:prstGeom prst="curvedConnector3">
            <a:avLst>
              <a:gd name="adj1" fmla="val 20352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" name="Group 62"/>
          <p:cNvGrpSpPr>
            <a:grpSpLocks/>
          </p:cNvGrpSpPr>
          <p:nvPr/>
        </p:nvGrpSpPr>
        <p:grpSpPr bwMode="auto">
          <a:xfrm>
            <a:off x="7069694" y="4691064"/>
            <a:ext cx="1214437" cy="914400"/>
            <a:chOff x="1031" y="2448"/>
            <a:chExt cx="765" cy="576"/>
          </a:xfrm>
        </p:grpSpPr>
        <p:sp>
          <p:nvSpPr>
            <p:cNvPr id="68" name="AutoShape 63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9" name="AutoShape 64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0" name="AutoShape 65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1" name="AutoShape 66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2" name="AutoShape 67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3" name="AutoShape 68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4" name="AutoShape 69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AutoShape 70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6" name="AutoShape 71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7" name="AutoShape 72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8" name="AutoShape 73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9" name="AutoShape 74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0" name="AutoShape 75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1" name="AutoShape 76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2" name="AutoShape 77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3" name="AutoShape 78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4" name="AutoShape 79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5" name="AutoShape 80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6" name="AutoShape 81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87" name="Oval 82"/>
          <p:cNvSpPr>
            <a:spLocks noChangeArrowheads="1"/>
          </p:cNvSpPr>
          <p:nvPr/>
        </p:nvSpPr>
        <p:spPr bwMode="auto">
          <a:xfrm>
            <a:off x="6455331" y="3548064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 T0</a:t>
            </a:r>
            <a:endParaRPr kumimoji="1" lang="en-GB" altLang="en-US" sz="24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88" name="AutoShape 83"/>
          <p:cNvCxnSpPr>
            <a:cxnSpLocks noChangeShapeType="1"/>
          </p:cNvCxnSpPr>
          <p:nvPr/>
        </p:nvCxnSpPr>
        <p:spPr bwMode="auto">
          <a:xfrm rot="16200000" flipH="1">
            <a:off x="6815127" y="4280695"/>
            <a:ext cx="690563" cy="342900"/>
          </a:xfrm>
          <a:prstGeom prst="curvedConnector3">
            <a:avLst>
              <a:gd name="adj1" fmla="val 41148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AutoShape 84"/>
          <p:cNvCxnSpPr>
            <a:cxnSpLocks noChangeShapeType="1"/>
            <a:stCxn id="86" idx="2"/>
          </p:cNvCxnSpPr>
          <p:nvPr/>
        </p:nvCxnSpPr>
        <p:spPr bwMode="auto">
          <a:xfrm rot="10800000">
            <a:off x="6574972" y="4987248"/>
            <a:ext cx="717683" cy="264307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AutoShape 87"/>
          <p:cNvSpPr>
            <a:spLocks noChangeArrowheads="1"/>
          </p:cNvSpPr>
          <p:nvPr/>
        </p:nvSpPr>
        <p:spPr bwMode="auto">
          <a:xfrm>
            <a:off x="3917950" y="5410200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cxnSp>
        <p:nvCxnSpPr>
          <p:cNvPr id="93" name="AutoShape 88"/>
          <p:cNvCxnSpPr>
            <a:cxnSpLocks noChangeShapeType="1"/>
          </p:cNvCxnSpPr>
          <p:nvPr/>
        </p:nvCxnSpPr>
        <p:spPr bwMode="auto">
          <a:xfrm>
            <a:off x="5598886" y="2029340"/>
            <a:ext cx="1412745" cy="147124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6" name="Group 91"/>
          <p:cNvGrpSpPr>
            <a:grpSpLocks/>
          </p:cNvGrpSpPr>
          <p:nvPr/>
        </p:nvGrpSpPr>
        <p:grpSpPr bwMode="auto">
          <a:xfrm>
            <a:off x="5033963" y="5562600"/>
            <a:ext cx="1214437" cy="914400"/>
            <a:chOff x="1031" y="2448"/>
            <a:chExt cx="765" cy="576"/>
          </a:xfrm>
        </p:grpSpPr>
        <p:sp>
          <p:nvSpPr>
            <p:cNvPr id="97" name="AutoShape 92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8" name="AutoShape 93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9" name="AutoShape 94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0" name="AutoShape 95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1" name="AutoShape 96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2" name="AutoShape 97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3" name="AutoShape 98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4" name="AutoShape 99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5" name="AutoShape 100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6" name="AutoShape 101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7" name="AutoShape 102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AutoShape 103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9" name="AutoShape 104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0" name="AutoShape 105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1" name="AutoShape 106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2" name="AutoShape 107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3" name="AutoShape 108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4" name="AutoShape 109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5" name="AutoShape 110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16" name="Oval 111"/>
          <p:cNvSpPr>
            <a:spLocks noChangeArrowheads="1"/>
          </p:cNvSpPr>
          <p:nvPr/>
        </p:nvSpPr>
        <p:spPr bwMode="auto">
          <a:xfrm>
            <a:off x="4339319" y="4493760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T1</a:t>
            </a:r>
            <a:endParaRPr kumimoji="1" lang="en-GB" altLang="en-US" sz="12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17" name="AutoShape 112"/>
          <p:cNvCxnSpPr>
            <a:cxnSpLocks noChangeShapeType="1"/>
            <a:stCxn id="116" idx="5"/>
            <a:endCxn id="115" idx="0"/>
          </p:cNvCxnSpPr>
          <p:nvPr/>
        </p:nvCxnSpPr>
        <p:spPr bwMode="auto">
          <a:xfrm rot="16200000" flipH="1">
            <a:off x="4927948" y="4983723"/>
            <a:ext cx="564187" cy="624911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AutoShape 113"/>
          <p:cNvCxnSpPr>
            <a:cxnSpLocks noChangeShapeType="1"/>
            <a:stCxn id="115" idx="2"/>
          </p:cNvCxnSpPr>
          <p:nvPr/>
        </p:nvCxnSpPr>
        <p:spPr bwMode="auto">
          <a:xfrm rot="10800000">
            <a:off x="4557859" y="5692294"/>
            <a:ext cx="699064" cy="430797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8119032" y="3852864"/>
            <a:ext cx="654050" cy="609600"/>
          </a:xfrm>
          <a:prstGeom prst="flowChartMagneticTape">
            <a:avLst/>
          </a:prstGeom>
          <a:solidFill>
            <a:srgbClr val="F876A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>
                <a:solidFill>
                  <a:schemeClr val="tx1"/>
                </a:solidFill>
                <a:latin typeface="Arial" charset="0"/>
              </a:rPr>
              <a:t>MSS</a:t>
            </a:r>
          </a:p>
        </p:txBody>
      </p:sp>
      <p:cxnSp>
        <p:nvCxnSpPr>
          <p:cNvPr id="141" name="AutoShape 84"/>
          <p:cNvCxnSpPr>
            <a:cxnSpLocks noChangeShapeType="1"/>
            <a:stCxn id="140" idx="0"/>
            <a:endCxn id="61" idx="4"/>
          </p:cNvCxnSpPr>
          <p:nvPr/>
        </p:nvCxnSpPr>
        <p:spPr bwMode="auto">
          <a:xfrm rot="16200000" flipV="1">
            <a:off x="8103466" y="3510272"/>
            <a:ext cx="182360" cy="502823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TextBox 146"/>
          <p:cNvSpPr txBox="1"/>
          <p:nvPr/>
        </p:nvSpPr>
        <p:spPr>
          <a:xfrm>
            <a:off x="170131" y="1142928"/>
            <a:ext cx="402135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RAW data is read from the </a:t>
            </a:r>
          </a:p>
          <a:p>
            <a:r>
              <a:rPr lang="en-US" sz="2000" dirty="0" smtClean="0"/>
              <a:t>T0/T1s storage locally and</a:t>
            </a:r>
          </a:p>
          <a:p>
            <a:r>
              <a:rPr lang="en-US" sz="2000" dirty="0"/>
              <a:t>p</a:t>
            </a:r>
            <a:r>
              <a:rPr lang="en-US" sz="2000" dirty="0" smtClean="0"/>
              <a:t>rocessed through the</a:t>
            </a:r>
          </a:p>
          <a:p>
            <a:r>
              <a:rPr lang="en-US" sz="2000" dirty="0" smtClean="0"/>
              <a:t>experiment’s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These are complex algorithms</a:t>
            </a:r>
          </a:p>
          <a:p>
            <a:r>
              <a:rPr lang="en-US" sz="2000" dirty="0"/>
              <a:t>f</a:t>
            </a:r>
            <a:r>
              <a:rPr lang="en-US" sz="2000" dirty="0" smtClean="0"/>
              <a:t>or tracking, momentum fitting,</a:t>
            </a:r>
          </a:p>
          <a:p>
            <a:r>
              <a:rPr lang="en-US" sz="2000" dirty="0"/>
              <a:t>p</a:t>
            </a:r>
            <a:r>
              <a:rPr lang="en-US" sz="2000" dirty="0" smtClean="0"/>
              <a:t>article identification, etc..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Each event takes from few </a:t>
            </a:r>
            <a:r>
              <a:rPr lang="en-US" sz="2000" dirty="0" err="1" smtClean="0"/>
              <a:t>secs</a:t>
            </a:r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o minutes to process (depending 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n complexity, collision 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results are stored for analysis </a:t>
            </a:r>
          </a:p>
        </p:txBody>
      </p:sp>
      <p:cxnSp>
        <p:nvCxnSpPr>
          <p:cNvPr id="95" name="AutoShape 88"/>
          <p:cNvCxnSpPr>
            <a:cxnSpLocks noChangeShapeType="1"/>
            <a:stCxn id="123" idx="3"/>
            <a:endCxn id="116" idx="2"/>
          </p:cNvCxnSpPr>
          <p:nvPr/>
        </p:nvCxnSpPr>
        <p:spPr bwMode="auto">
          <a:xfrm flipV="1">
            <a:off x="3479913" y="4798560"/>
            <a:ext cx="859406" cy="658832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AutoShape 3"/>
          <p:cNvSpPr>
            <a:spLocks noChangeArrowheads="1"/>
          </p:cNvSpPr>
          <p:nvPr/>
        </p:nvSpPr>
        <p:spPr bwMode="auto">
          <a:xfrm>
            <a:off x="3964490" y="2966682"/>
            <a:ext cx="1601739" cy="87225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(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reconstructon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  <p:cxnSp>
        <p:nvCxnSpPr>
          <p:cNvPr id="120" name="AutoShape 88"/>
          <p:cNvCxnSpPr>
            <a:cxnSpLocks noChangeShapeType="1"/>
            <a:stCxn id="119" idx="3"/>
            <a:endCxn id="87" idx="2"/>
          </p:cNvCxnSpPr>
          <p:nvPr/>
        </p:nvCxnSpPr>
        <p:spPr bwMode="auto">
          <a:xfrm>
            <a:off x="5566229" y="3402809"/>
            <a:ext cx="889102" cy="450055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AutoShape 3"/>
          <p:cNvSpPr>
            <a:spLocks noChangeArrowheads="1"/>
          </p:cNvSpPr>
          <p:nvPr/>
        </p:nvSpPr>
        <p:spPr bwMode="auto">
          <a:xfrm>
            <a:off x="3986261" y="1593213"/>
            <a:ext cx="1601739" cy="87225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(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reconstructon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  <p:sp>
        <p:nvSpPr>
          <p:cNvPr id="123" name="AutoShape 3"/>
          <p:cNvSpPr>
            <a:spLocks noChangeArrowheads="1"/>
          </p:cNvSpPr>
          <p:nvPr/>
        </p:nvSpPr>
        <p:spPr bwMode="auto">
          <a:xfrm>
            <a:off x="1878174" y="5021265"/>
            <a:ext cx="1601739" cy="87225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(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reconstructon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414284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58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Monte-Carlo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17</a:t>
            </a:fld>
            <a:endParaRPr lang="en-US"/>
          </a:p>
        </p:txBody>
      </p:sp>
      <p:grpSp>
        <p:nvGrpSpPr>
          <p:cNvPr id="42" name="Group 37"/>
          <p:cNvGrpSpPr>
            <a:grpSpLocks/>
          </p:cNvGrpSpPr>
          <p:nvPr/>
        </p:nvGrpSpPr>
        <p:grpSpPr bwMode="auto">
          <a:xfrm>
            <a:off x="7217331" y="2771777"/>
            <a:ext cx="1214438" cy="914400"/>
            <a:chOff x="1031" y="2448"/>
            <a:chExt cx="765" cy="576"/>
          </a:xfrm>
        </p:grpSpPr>
        <p:sp>
          <p:nvSpPr>
            <p:cNvPr id="43" name="AutoShape 38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4" name="AutoShape 39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5" name="AutoShape 40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6" name="AutoShape 41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7" name="AutoShape 42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8" name="AutoShape 43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9" name="AutoShape 44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" name="AutoShape 45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1" name="AutoShape 46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2" name="AutoShape 47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3" name="AutoShape 48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4" name="AutoShape 49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5" name="AutoShape 50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6" name="AutoShape 51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7" name="AutoShape 52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8" name="AutoShape 53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9" name="AutoShape 54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0" name="AutoShape 55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1" name="AutoShape 56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6988731" y="1871664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000" b="0" dirty="0" smtClean="0">
                <a:solidFill>
                  <a:schemeClr val="tx1"/>
                </a:solidFill>
                <a:latin typeface="Arial" charset="0"/>
              </a:rPr>
              <a:t> T2</a:t>
            </a:r>
            <a:endParaRPr kumimoji="1" lang="en-GB" altLang="en-US" sz="20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3" name="AutoShape 58"/>
          <p:cNvCxnSpPr>
            <a:cxnSpLocks noChangeShapeType="1"/>
            <a:stCxn id="62" idx="4"/>
            <a:endCxn id="61" idx="0"/>
          </p:cNvCxnSpPr>
          <p:nvPr/>
        </p:nvCxnSpPr>
        <p:spPr bwMode="auto">
          <a:xfrm rot="16200000" flipH="1">
            <a:off x="7230825" y="2566195"/>
            <a:ext cx="358775" cy="188913"/>
          </a:xfrm>
          <a:prstGeom prst="curvedConnector3">
            <a:avLst>
              <a:gd name="adj1" fmla="val 20352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" name="Group 62"/>
          <p:cNvGrpSpPr>
            <a:grpSpLocks/>
          </p:cNvGrpSpPr>
          <p:nvPr/>
        </p:nvGrpSpPr>
        <p:grpSpPr bwMode="auto">
          <a:xfrm>
            <a:off x="7069694" y="4691064"/>
            <a:ext cx="1214437" cy="914400"/>
            <a:chOff x="1031" y="2448"/>
            <a:chExt cx="765" cy="576"/>
          </a:xfrm>
        </p:grpSpPr>
        <p:sp>
          <p:nvSpPr>
            <p:cNvPr id="68" name="AutoShape 63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9" name="AutoShape 64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0" name="AutoShape 65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1" name="AutoShape 66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2" name="AutoShape 67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3" name="AutoShape 68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4" name="AutoShape 69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AutoShape 70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6" name="AutoShape 71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7" name="AutoShape 72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8" name="AutoShape 73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9" name="AutoShape 74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0" name="AutoShape 75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1" name="AutoShape 76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2" name="AutoShape 77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3" name="AutoShape 78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4" name="AutoShape 79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5" name="AutoShape 80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6" name="AutoShape 81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87" name="Oval 82"/>
          <p:cNvSpPr>
            <a:spLocks noChangeArrowheads="1"/>
          </p:cNvSpPr>
          <p:nvPr/>
        </p:nvSpPr>
        <p:spPr bwMode="auto">
          <a:xfrm>
            <a:off x="6455331" y="3548064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 T0</a:t>
            </a:r>
            <a:endParaRPr kumimoji="1" lang="en-GB" altLang="en-US" sz="24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88" name="AutoShape 83"/>
          <p:cNvCxnSpPr>
            <a:cxnSpLocks noChangeShapeType="1"/>
          </p:cNvCxnSpPr>
          <p:nvPr/>
        </p:nvCxnSpPr>
        <p:spPr bwMode="auto">
          <a:xfrm rot="16200000" flipH="1">
            <a:off x="6815127" y="4280695"/>
            <a:ext cx="690563" cy="342900"/>
          </a:xfrm>
          <a:prstGeom prst="curvedConnector3">
            <a:avLst>
              <a:gd name="adj1" fmla="val 41148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AutoShape 88"/>
          <p:cNvCxnSpPr>
            <a:cxnSpLocks noChangeShapeType="1"/>
          </p:cNvCxnSpPr>
          <p:nvPr/>
        </p:nvCxnSpPr>
        <p:spPr bwMode="auto">
          <a:xfrm>
            <a:off x="5598886" y="2029340"/>
            <a:ext cx="1412745" cy="147124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6" name="Group 91"/>
          <p:cNvGrpSpPr>
            <a:grpSpLocks/>
          </p:cNvGrpSpPr>
          <p:nvPr/>
        </p:nvGrpSpPr>
        <p:grpSpPr bwMode="auto">
          <a:xfrm>
            <a:off x="5033963" y="5562600"/>
            <a:ext cx="1214437" cy="914400"/>
            <a:chOff x="1031" y="2448"/>
            <a:chExt cx="765" cy="576"/>
          </a:xfrm>
        </p:grpSpPr>
        <p:sp>
          <p:nvSpPr>
            <p:cNvPr id="97" name="AutoShape 92"/>
            <p:cNvSpPr>
              <a:spLocks noChangeAspect="1" noChangeArrowheads="1"/>
            </p:cNvSpPr>
            <p:nvPr/>
          </p:nvSpPr>
          <p:spPr bwMode="auto">
            <a:xfrm>
              <a:off x="1248" y="245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8" name="AutoShape 93"/>
            <p:cNvSpPr>
              <a:spLocks noChangeAspect="1" noChangeArrowheads="1"/>
            </p:cNvSpPr>
            <p:nvPr/>
          </p:nvSpPr>
          <p:spPr bwMode="auto">
            <a:xfrm>
              <a:off x="1306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9" name="AutoShape 94"/>
            <p:cNvSpPr>
              <a:spLocks noChangeAspect="1" noChangeArrowheads="1"/>
            </p:cNvSpPr>
            <p:nvPr/>
          </p:nvSpPr>
          <p:spPr bwMode="auto">
            <a:xfrm>
              <a:off x="1365" y="256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0" name="AutoShape 95"/>
            <p:cNvSpPr>
              <a:spLocks noChangeAspect="1" noChangeArrowheads="1"/>
            </p:cNvSpPr>
            <p:nvPr/>
          </p:nvSpPr>
          <p:spPr bwMode="auto">
            <a:xfrm>
              <a:off x="1423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1" name="AutoShape 96"/>
            <p:cNvSpPr>
              <a:spLocks noChangeAspect="1" noChangeArrowheads="1"/>
            </p:cNvSpPr>
            <p:nvPr/>
          </p:nvSpPr>
          <p:spPr bwMode="auto">
            <a:xfrm>
              <a:off x="1482" y="2685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2" name="AutoShape 97"/>
            <p:cNvSpPr>
              <a:spLocks noChangeAspect="1" noChangeArrowheads="1"/>
            </p:cNvSpPr>
            <p:nvPr/>
          </p:nvSpPr>
          <p:spPr bwMode="auto">
            <a:xfrm>
              <a:off x="1540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3" name="AutoShape 98"/>
            <p:cNvSpPr>
              <a:spLocks noChangeAspect="1" noChangeArrowheads="1"/>
            </p:cNvSpPr>
            <p:nvPr/>
          </p:nvSpPr>
          <p:spPr bwMode="auto">
            <a:xfrm>
              <a:off x="1161" y="2480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4" name="AutoShape 99"/>
            <p:cNvSpPr>
              <a:spLocks noChangeAspect="1" noChangeArrowheads="1"/>
            </p:cNvSpPr>
            <p:nvPr/>
          </p:nvSpPr>
          <p:spPr bwMode="auto">
            <a:xfrm>
              <a:off x="1219" y="2538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5" name="AutoShape 100"/>
            <p:cNvSpPr>
              <a:spLocks noChangeAspect="1" noChangeArrowheads="1"/>
            </p:cNvSpPr>
            <p:nvPr/>
          </p:nvSpPr>
          <p:spPr bwMode="auto">
            <a:xfrm>
              <a:off x="1278" y="2597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6" name="AutoShape 101"/>
            <p:cNvSpPr>
              <a:spLocks noChangeAspect="1" noChangeArrowheads="1"/>
            </p:cNvSpPr>
            <p:nvPr/>
          </p:nvSpPr>
          <p:spPr bwMode="auto">
            <a:xfrm>
              <a:off x="1336" y="2655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7" name="AutoShape 102"/>
            <p:cNvSpPr>
              <a:spLocks noChangeAspect="1" noChangeArrowheads="1"/>
            </p:cNvSpPr>
            <p:nvPr/>
          </p:nvSpPr>
          <p:spPr bwMode="auto">
            <a:xfrm>
              <a:off x="1394" y="271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AutoShape 103"/>
            <p:cNvSpPr>
              <a:spLocks noChangeAspect="1" noChangeArrowheads="1"/>
            </p:cNvSpPr>
            <p:nvPr/>
          </p:nvSpPr>
          <p:spPr bwMode="auto">
            <a:xfrm>
              <a:off x="1453" y="2772"/>
              <a:ext cx="204" cy="205"/>
            </a:xfrm>
            <a:prstGeom prst="can">
              <a:avLst>
                <a:gd name="adj" fmla="val 25123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9" name="AutoShape 104"/>
            <p:cNvSpPr>
              <a:spLocks noChangeAspect="1" noChangeArrowheads="1"/>
            </p:cNvSpPr>
            <p:nvPr/>
          </p:nvSpPr>
          <p:spPr bwMode="auto">
            <a:xfrm>
              <a:off x="1073" y="2509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0" name="AutoShape 105"/>
            <p:cNvSpPr>
              <a:spLocks noChangeAspect="1" noChangeArrowheads="1"/>
            </p:cNvSpPr>
            <p:nvPr/>
          </p:nvSpPr>
          <p:spPr bwMode="auto">
            <a:xfrm>
              <a:off x="1131" y="2567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1" name="AutoShape 106"/>
            <p:cNvSpPr>
              <a:spLocks noChangeAspect="1" noChangeArrowheads="1"/>
            </p:cNvSpPr>
            <p:nvPr/>
          </p:nvSpPr>
          <p:spPr bwMode="auto">
            <a:xfrm>
              <a:off x="1190" y="2626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2" name="AutoShape 107"/>
            <p:cNvSpPr>
              <a:spLocks noChangeAspect="1" noChangeArrowheads="1"/>
            </p:cNvSpPr>
            <p:nvPr/>
          </p:nvSpPr>
          <p:spPr bwMode="auto">
            <a:xfrm>
              <a:off x="1248" y="2684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3" name="AutoShape 108"/>
            <p:cNvSpPr>
              <a:spLocks noChangeAspect="1" noChangeArrowheads="1"/>
            </p:cNvSpPr>
            <p:nvPr/>
          </p:nvSpPr>
          <p:spPr bwMode="auto">
            <a:xfrm>
              <a:off x="1307" y="2743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4" name="AutoShape 109"/>
            <p:cNvSpPr>
              <a:spLocks noChangeAspect="1" noChangeArrowheads="1"/>
            </p:cNvSpPr>
            <p:nvPr/>
          </p:nvSpPr>
          <p:spPr bwMode="auto">
            <a:xfrm>
              <a:off x="1365" y="2801"/>
              <a:ext cx="205" cy="205"/>
            </a:xfrm>
            <a:prstGeom prst="can">
              <a:avLst>
                <a:gd name="adj" fmla="val 25000"/>
              </a:avLst>
            </a:prstGeom>
            <a:solidFill>
              <a:srgbClr val="F876A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10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15" name="AutoShape 110"/>
            <p:cNvSpPr>
              <a:spLocks noChangeArrowheads="1"/>
            </p:cNvSpPr>
            <p:nvPr/>
          </p:nvSpPr>
          <p:spPr bwMode="auto">
            <a:xfrm rot="20697259" flipH="1">
              <a:off x="1031" y="2448"/>
              <a:ext cx="765" cy="576"/>
            </a:xfrm>
            <a:prstGeom prst="parallelogram">
              <a:avLst>
                <a:gd name="adj" fmla="val 4578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900" b="1">
                  <a:solidFill>
                    <a:schemeClr val="bg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chemeClr val="accent1"/>
                </a:buClr>
                <a:defRPr sz="900" b="1">
                  <a:solidFill>
                    <a:schemeClr val="bg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kumimoji="1" lang="en-GB" altLang="en-US" sz="20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16" name="Oval 111"/>
          <p:cNvSpPr>
            <a:spLocks noChangeArrowheads="1"/>
          </p:cNvSpPr>
          <p:nvPr/>
        </p:nvSpPr>
        <p:spPr bwMode="auto">
          <a:xfrm>
            <a:off x="4339319" y="4493760"/>
            <a:ext cx="654050" cy="609600"/>
          </a:xfrm>
          <a:prstGeom prst="ellipse">
            <a:avLst/>
          </a:prstGeom>
          <a:solidFill>
            <a:srgbClr val="F876A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" tIns="3600" rIns="3600" bIns="3600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24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1" lang="en-GB" altLang="en-US" sz="2400" b="0" dirty="0" smtClean="0">
                <a:solidFill>
                  <a:schemeClr val="tx1"/>
                </a:solidFill>
                <a:latin typeface="Arial" charset="0"/>
              </a:rPr>
              <a:t>T1</a:t>
            </a:r>
            <a:endParaRPr kumimoji="1" lang="en-GB" altLang="en-US" sz="12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17" name="AutoShape 112"/>
          <p:cNvCxnSpPr>
            <a:cxnSpLocks noChangeShapeType="1"/>
            <a:stCxn id="116" idx="5"/>
            <a:endCxn id="115" idx="0"/>
          </p:cNvCxnSpPr>
          <p:nvPr/>
        </p:nvCxnSpPr>
        <p:spPr bwMode="auto">
          <a:xfrm rot="16200000" flipH="1">
            <a:off x="4927948" y="4983723"/>
            <a:ext cx="564187" cy="624911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AutoShape 113"/>
          <p:cNvCxnSpPr>
            <a:cxnSpLocks noChangeShapeType="1"/>
            <a:stCxn id="86" idx="2"/>
            <a:endCxn id="115" idx="5"/>
          </p:cNvCxnSpPr>
          <p:nvPr/>
        </p:nvCxnSpPr>
        <p:spPr bwMode="auto">
          <a:xfrm rot="10800000" flipV="1">
            <a:off x="6025440" y="5251554"/>
            <a:ext cx="1267214" cy="664956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TextBox 146"/>
          <p:cNvSpPr txBox="1"/>
          <p:nvPr/>
        </p:nvSpPr>
        <p:spPr>
          <a:xfrm>
            <a:off x="170131" y="1142928"/>
            <a:ext cx="387683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Simulation of detector response,</a:t>
            </a:r>
          </a:p>
          <a:p>
            <a:r>
              <a:rPr lang="en-US" sz="2000" dirty="0"/>
              <a:t>v</a:t>
            </a:r>
            <a:r>
              <a:rPr lang="en-US" sz="2000" dirty="0" smtClean="0"/>
              <a:t>arious physics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Corrections of experimental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esults, comparison to theoretical</a:t>
            </a:r>
          </a:p>
          <a:p>
            <a:r>
              <a:rPr lang="en-US" sz="2000" dirty="0" smtClean="0"/>
              <a:t>predictions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MC has little input, output is the</a:t>
            </a:r>
          </a:p>
          <a:p>
            <a:r>
              <a:rPr lang="en-US" sz="2000" dirty="0" smtClean="0"/>
              <a:t>Same type of objects (ESDs/AODs)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Processing time is far greater </a:t>
            </a:r>
          </a:p>
          <a:p>
            <a:r>
              <a:rPr lang="en-US" sz="2000" dirty="0" smtClean="0"/>
              <a:t>Than RAW data processing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MC runs everywhere </a:t>
            </a:r>
          </a:p>
        </p:txBody>
      </p:sp>
      <p:cxnSp>
        <p:nvCxnSpPr>
          <p:cNvPr id="95" name="AutoShape 88"/>
          <p:cNvCxnSpPr>
            <a:cxnSpLocks noChangeShapeType="1"/>
            <a:endCxn id="116" idx="2"/>
          </p:cNvCxnSpPr>
          <p:nvPr/>
        </p:nvCxnSpPr>
        <p:spPr bwMode="auto">
          <a:xfrm flipV="1">
            <a:off x="3479913" y="4798560"/>
            <a:ext cx="859406" cy="658832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AutoShape 88"/>
          <p:cNvCxnSpPr>
            <a:cxnSpLocks noChangeShapeType="1"/>
            <a:endCxn id="87" idx="2"/>
          </p:cNvCxnSpPr>
          <p:nvPr/>
        </p:nvCxnSpPr>
        <p:spPr bwMode="auto">
          <a:xfrm>
            <a:off x="5566229" y="3402809"/>
            <a:ext cx="889102" cy="450055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AutoShape 3"/>
          <p:cNvSpPr>
            <a:spLocks noChangeArrowheads="1"/>
          </p:cNvSpPr>
          <p:nvPr/>
        </p:nvSpPr>
        <p:spPr bwMode="auto">
          <a:xfrm>
            <a:off x="3964490" y="1437996"/>
            <a:ext cx="1601739" cy="118268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Physics 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gener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.+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Transport MC+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  <p:cxnSp>
        <p:nvCxnSpPr>
          <p:cNvPr id="90" name="AutoShape 113"/>
          <p:cNvCxnSpPr>
            <a:cxnSpLocks noChangeShapeType="1"/>
            <a:endCxn id="59" idx="2"/>
          </p:cNvCxnSpPr>
          <p:nvPr/>
        </p:nvCxnSpPr>
        <p:spPr bwMode="auto">
          <a:xfrm rot="16200000" flipV="1">
            <a:off x="7073220" y="3985070"/>
            <a:ext cx="1455738" cy="291215"/>
          </a:xfrm>
          <a:prstGeom prst="curvedConnector4">
            <a:avLst>
              <a:gd name="adj1" fmla="val 44411"/>
              <a:gd name="adj2" fmla="val 178499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AutoShape 3"/>
          <p:cNvSpPr>
            <a:spLocks noChangeArrowheads="1"/>
          </p:cNvSpPr>
          <p:nvPr/>
        </p:nvSpPr>
        <p:spPr bwMode="auto">
          <a:xfrm>
            <a:off x="3997147" y="2818043"/>
            <a:ext cx="1601739" cy="118268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Physics 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gener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.+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Transport MC+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  <p:sp>
        <p:nvSpPr>
          <p:cNvPr id="94" name="AutoShape 3"/>
          <p:cNvSpPr>
            <a:spLocks noChangeArrowheads="1"/>
          </p:cNvSpPr>
          <p:nvPr/>
        </p:nvSpPr>
        <p:spPr bwMode="auto">
          <a:xfrm>
            <a:off x="1878174" y="4895850"/>
            <a:ext cx="1601739" cy="118268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Physics </a:t>
            </a:r>
            <a:r>
              <a:rPr kumimoji="1" lang="en-GB" altLang="en-US" sz="1600" b="0" dirty="0" err="1" smtClean="0">
                <a:solidFill>
                  <a:schemeClr val="tx1"/>
                </a:solidFill>
                <a:latin typeface="Arial" charset="0"/>
              </a:rPr>
              <a:t>gener</a:t>
            </a: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.+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Transport MC+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kumimoji="1" lang="en-GB" altLang="en-US" sz="1600" b="0" dirty="0" smtClean="0">
                <a:solidFill>
                  <a:schemeClr val="tx1"/>
                </a:solidFill>
                <a:latin typeface="Arial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2918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Distributed analysis – data aggregation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18</a:t>
            </a:fld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0575" y="2349500"/>
            <a:ext cx="792163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95400" y="2924175"/>
            <a:ext cx="287338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82738" y="2924175"/>
            <a:ext cx="73025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943100" y="458152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087563" y="3932238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571625" y="1125538"/>
            <a:ext cx="1101725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</a:pPr>
            <a:r>
              <a:rPr lang="en-GB" altLang="en-US" sz="1800" b="0" dirty="0" err="1" smtClean="0">
                <a:solidFill>
                  <a:schemeClr val="tx1"/>
                </a:solidFill>
              </a:rPr>
              <a:t>Physicits</a:t>
            </a:r>
            <a:endParaRPr lang="en-GB" altLang="en-US" sz="1800" b="0" dirty="0">
              <a:solidFill>
                <a:schemeClr val="tx1"/>
              </a:solidFill>
            </a:endParaRP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H="1">
            <a:off x="2128837" y="1494870"/>
            <a:ext cx="9525" cy="3498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2159794" y="227647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" name="Line 35"/>
          <p:cNvSpPr>
            <a:spLocks noChangeShapeType="1"/>
          </p:cNvSpPr>
          <p:nvPr/>
        </p:nvSpPr>
        <p:spPr bwMode="auto">
          <a:xfrm>
            <a:off x="900113" y="3716338"/>
            <a:ext cx="1223962" cy="28892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" name="Text Box 43"/>
          <p:cNvSpPr txBox="1">
            <a:spLocks noChangeArrowheads="1"/>
          </p:cNvSpPr>
          <p:nvPr/>
        </p:nvSpPr>
        <p:spPr bwMode="auto">
          <a:xfrm>
            <a:off x="5251448" y="3244396"/>
            <a:ext cx="2077245" cy="40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Comic Sans MS" pitchFamily="66" charset="0"/>
              <a:buNone/>
            </a:pPr>
            <a:r>
              <a:rPr lang="en-GB" altLang="en-US" sz="1400" b="0" dirty="0">
                <a:solidFill>
                  <a:srgbClr val="01DA04"/>
                </a:solidFill>
              </a:rPr>
              <a:t>Grouped by </a:t>
            </a:r>
            <a:r>
              <a:rPr lang="en-GB" altLang="en-US" sz="1400" dirty="0" smtClean="0">
                <a:solidFill>
                  <a:srgbClr val="01DA04"/>
                </a:solidFill>
              </a:rPr>
              <a:t>data locality</a:t>
            </a:r>
            <a:endParaRPr lang="en-GB" altLang="en-US" sz="1400" b="0" dirty="0">
              <a:solidFill>
                <a:srgbClr val="01DA04"/>
              </a:solidFill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Comic Sans MS" pitchFamily="66" charset="0"/>
              <a:buNone/>
            </a:pPr>
            <a:endParaRPr lang="en-GB" altLang="en-US" sz="1400" b="0" dirty="0">
              <a:solidFill>
                <a:srgbClr val="01DA04"/>
              </a:solidFill>
            </a:endParaRPr>
          </a:p>
        </p:txBody>
      </p:sp>
      <p:sp>
        <p:nvSpPr>
          <p:cNvPr id="58" name="Text Box 51"/>
          <p:cNvSpPr txBox="1">
            <a:spLocks noChangeArrowheads="1"/>
          </p:cNvSpPr>
          <p:nvPr/>
        </p:nvSpPr>
        <p:spPr bwMode="auto">
          <a:xfrm>
            <a:off x="6884081" y="5292725"/>
            <a:ext cx="2160587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</a:pPr>
            <a:r>
              <a:rPr lang="en-GB" altLang="en-US" sz="2000" b="0" dirty="0">
                <a:solidFill>
                  <a:schemeClr val="accent1"/>
                </a:solidFill>
              </a:rPr>
              <a:t>File </a:t>
            </a:r>
            <a:r>
              <a:rPr lang="en-GB" altLang="en-US" sz="2000" b="0" dirty="0" smtClean="0">
                <a:solidFill>
                  <a:schemeClr val="accent1"/>
                </a:solidFill>
              </a:rPr>
              <a:t>merging</a:t>
            </a:r>
            <a:endParaRPr lang="en-GB" altLang="en-US" sz="2000" b="0" dirty="0">
              <a:solidFill>
                <a:schemeClr val="accent1"/>
              </a:solidFill>
            </a:endParaRPr>
          </a:p>
        </p:txBody>
      </p:sp>
      <p:sp>
        <p:nvSpPr>
          <p:cNvPr id="63" name="Text Box 56"/>
          <p:cNvSpPr txBox="1">
            <a:spLocks noChangeArrowheads="1"/>
          </p:cNvSpPr>
          <p:nvPr/>
        </p:nvSpPr>
        <p:spPr bwMode="auto">
          <a:xfrm>
            <a:off x="7028202" y="3729038"/>
            <a:ext cx="1872343" cy="406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1pPr>
            <a:lvl2pPr marL="742950" indent="-28575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2pPr>
            <a:lvl3pPr marL="11430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3pPr>
            <a:lvl4pPr marL="16002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4pPr>
            <a:lvl5pPr marL="2057400" indent="-228600" eaLnBrk="0" hangingPunct="0">
              <a:defRPr sz="900" b="1">
                <a:solidFill>
                  <a:schemeClr val="bg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defRPr sz="9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None/>
            </a:pPr>
            <a:r>
              <a:rPr lang="en-GB" altLang="en-US" sz="2000" b="0" dirty="0">
                <a:solidFill>
                  <a:schemeClr val="tx1"/>
                </a:solidFill>
              </a:rPr>
              <a:t>Job output</a:t>
            </a:r>
          </a:p>
        </p:txBody>
      </p:sp>
      <p:sp>
        <p:nvSpPr>
          <p:cNvPr id="65" name="Text Box 58"/>
          <p:cNvSpPr txBox="1">
            <a:spLocks noChangeArrowheads="1"/>
          </p:cNvSpPr>
          <p:nvPr/>
        </p:nvSpPr>
        <p:spPr bwMode="auto">
          <a:xfrm>
            <a:off x="1343025" y="1054100"/>
            <a:ext cx="249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ECAE14"/>
              </a:buClr>
              <a:buSzPct val="110000"/>
              <a:buFontTx/>
              <a:buNone/>
            </a:pPr>
            <a:endParaRPr lang="en-GB" altLang="en-US" sz="1400" b="0">
              <a:solidFill>
                <a:srgbClr val="000066"/>
              </a:solidFill>
              <a:latin typeface="Arial" charset="0"/>
              <a:ea typeface="StarSymbol" charset="0"/>
              <a:cs typeface="StarSymbol" charset="0"/>
            </a:endParaRPr>
          </a:p>
        </p:txBody>
      </p:sp>
      <p:pic>
        <p:nvPicPr>
          <p:cNvPr id="66" name="Picture 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52513"/>
            <a:ext cx="7921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AutoShape 113"/>
          <p:cNvCxnSpPr>
            <a:cxnSpLocks noChangeShapeType="1"/>
            <a:stCxn id="63" idx="2"/>
            <a:endCxn id="58" idx="0"/>
          </p:cNvCxnSpPr>
          <p:nvPr/>
        </p:nvCxnSpPr>
        <p:spPr bwMode="auto">
          <a:xfrm rot="16200000" flipH="1">
            <a:off x="7385731" y="4714080"/>
            <a:ext cx="1157287" cy="1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AutoShape 113"/>
          <p:cNvCxnSpPr>
            <a:cxnSpLocks noChangeShapeType="1"/>
            <a:stCxn id="16" idx="3"/>
            <a:endCxn id="63" idx="0"/>
          </p:cNvCxnSpPr>
          <p:nvPr/>
        </p:nvCxnSpPr>
        <p:spPr bwMode="auto">
          <a:xfrm>
            <a:off x="2673350" y="1310204"/>
            <a:ext cx="5291024" cy="2418834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TextBox 79"/>
          <p:cNvSpPr txBox="1"/>
          <p:nvPr/>
        </p:nvSpPr>
        <p:spPr>
          <a:xfrm>
            <a:off x="1089818" y="1855662"/>
            <a:ext cx="2087562" cy="36933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data selection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105126" y="2492375"/>
            <a:ext cx="2087562" cy="369332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Optimization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144359" y="3213100"/>
            <a:ext cx="1619354" cy="369332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Sub-selection 1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1826428" y="3213100"/>
            <a:ext cx="1619354" cy="369332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Sub-selection 2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3513364" y="3214914"/>
            <a:ext cx="1624163" cy="369332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Sub-selection n</a:t>
            </a:r>
            <a:endParaRPr lang="en-US" dirty="0"/>
          </a:p>
        </p:txBody>
      </p:sp>
      <p:cxnSp>
        <p:nvCxnSpPr>
          <p:cNvPr id="88" name="AutoShape 113"/>
          <p:cNvCxnSpPr>
            <a:cxnSpLocks noChangeShapeType="1"/>
            <a:stCxn id="82" idx="0"/>
          </p:cNvCxnSpPr>
          <p:nvPr/>
        </p:nvCxnSpPr>
        <p:spPr bwMode="auto">
          <a:xfrm rot="5400000" flipH="1" flipV="1">
            <a:off x="1110948" y="2704796"/>
            <a:ext cx="351393" cy="665216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AutoShape 113"/>
          <p:cNvCxnSpPr>
            <a:cxnSpLocks noChangeShapeType="1"/>
            <a:stCxn id="101" idx="0"/>
          </p:cNvCxnSpPr>
          <p:nvPr/>
        </p:nvCxnSpPr>
        <p:spPr bwMode="auto">
          <a:xfrm rot="5400000" flipH="1" flipV="1">
            <a:off x="2162284" y="3577675"/>
            <a:ext cx="453549" cy="480302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AutoShape 113"/>
          <p:cNvCxnSpPr>
            <a:cxnSpLocks noChangeShapeType="1"/>
            <a:stCxn id="85" idx="0"/>
          </p:cNvCxnSpPr>
          <p:nvPr/>
        </p:nvCxnSpPr>
        <p:spPr bwMode="auto">
          <a:xfrm rot="16200000" flipV="1">
            <a:off x="3413593" y="2303060"/>
            <a:ext cx="355763" cy="1467945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" name="TextBox 100"/>
          <p:cNvSpPr txBox="1"/>
          <p:nvPr/>
        </p:nvSpPr>
        <p:spPr>
          <a:xfrm>
            <a:off x="454760" y="4044600"/>
            <a:ext cx="3388293" cy="369332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Brokering to proper location</a:t>
            </a:r>
            <a:endParaRPr lang="en-US" dirty="0"/>
          </a:p>
        </p:txBody>
      </p:sp>
      <p:cxnSp>
        <p:nvCxnSpPr>
          <p:cNvPr id="102" name="AutoShape 113"/>
          <p:cNvCxnSpPr>
            <a:cxnSpLocks noChangeShapeType="1"/>
            <a:stCxn id="42" idx="1"/>
          </p:cNvCxnSpPr>
          <p:nvPr/>
        </p:nvCxnSpPr>
        <p:spPr bwMode="auto">
          <a:xfrm rot="16200000" flipV="1">
            <a:off x="1340052" y="3221239"/>
            <a:ext cx="424418" cy="1143629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AutoShape 113"/>
          <p:cNvCxnSpPr>
            <a:cxnSpLocks noChangeShapeType="1"/>
            <a:stCxn id="101" idx="0"/>
            <a:endCxn id="85" idx="2"/>
          </p:cNvCxnSpPr>
          <p:nvPr/>
        </p:nvCxnSpPr>
        <p:spPr bwMode="auto">
          <a:xfrm rot="5400000" flipH="1" flipV="1">
            <a:off x="3006999" y="2726154"/>
            <a:ext cx="460354" cy="2176539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AutoShape 113"/>
          <p:cNvCxnSpPr>
            <a:cxnSpLocks noChangeShapeType="1"/>
            <a:stCxn id="83" idx="0"/>
          </p:cNvCxnSpPr>
          <p:nvPr/>
        </p:nvCxnSpPr>
        <p:spPr bwMode="auto">
          <a:xfrm rot="16200000" flipV="1">
            <a:off x="2278942" y="2855937"/>
            <a:ext cx="349579" cy="364748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9" name="TextBox 108"/>
          <p:cNvSpPr txBox="1"/>
          <p:nvPr/>
        </p:nvSpPr>
        <p:spPr>
          <a:xfrm>
            <a:off x="74747" y="5038725"/>
            <a:ext cx="2054090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Computing </a:t>
            </a:r>
            <a:r>
              <a:rPr lang="en-US" dirty="0" err="1" smtClean="0"/>
              <a:t>centre</a:t>
            </a:r>
            <a:r>
              <a:rPr lang="en-US" dirty="0" smtClean="0"/>
              <a:t> 1</a:t>
            </a:r>
          </a:p>
          <a:p>
            <a:r>
              <a:rPr lang="en-US" dirty="0" smtClean="0"/>
              <a:t>partial analysis</a:t>
            </a:r>
          </a:p>
          <a:p>
            <a:r>
              <a:rPr lang="en-US" dirty="0" smtClean="0"/>
              <a:t>Executes user code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271357" y="5038725"/>
            <a:ext cx="2054090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Computing </a:t>
            </a:r>
            <a:r>
              <a:rPr lang="en-US" dirty="0" err="1" smtClean="0"/>
              <a:t>centre</a:t>
            </a:r>
            <a:r>
              <a:rPr lang="en-US" dirty="0" smtClean="0"/>
              <a:t> 1</a:t>
            </a:r>
          </a:p>
          <a:p>
            <a:r>
              <a:rPr lang="en-US" dirty="0" smtClean="0"/>
              <a:t>partial analysis</a:t>
            </a:r>
          </a:p>
          <a:p>
            <a:r>
              <a:rPr lang="en-US" dirty="0" smtClean="0"/>
              <a:t>Executes user code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4419600" y="5034260"/>
            <a:ext cx="2054090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Computing </a:t>
            </a:r>
            <a:r>
              <a:rPr lang="en-US" dirty="0" err="1" smtClean="0"/>
              <a:t>centre</a:t>
            </a:r>
            <a:r>
              <a:rPr lang="en-US" dirty="0" smtClean="0"/>
              <a:t> n</a:t>
            </a:r>
          </a:p>
          <a:p>
            <a:r>
              <a:rPr lang="en-US" dirty="0" smtClean="0"/>
              <a:t>partial analysis</a:t>
            </a:r>
          </a:p>
          <a:p>
            <a:r>
              <a:rPr lang="en-US" dirty="0" smtClean="0"/>
              <a:t>Executes user code</a:t>
            </a:r>
            <a:endParaRPr lang="en-US" dirty="0"/>
          </a:p>
        </p:txBody>
      </p:sp>
      <p:cxnSp>
        <p:nvCxnSpPr>
          <p:cNvPr id="115" name="AutoShape 113"/>
          <p:cNvCxnSpPr>
            <a:cxnSpLocks noChangeShapeType="1"/>
            <a:stCxn id="109" idx="0"/>
          </p:cNvCxnSpPr>
          <p:nvPr/>
        </p:nvCxnSpPr>
        <p:spPr bwMode="auto">
          <a:xfrm rot="5400000" flipH="1" flipV="1">
            <a:off x="1275023" y="4226186"/>
            <a:ext cx="639308" cy="98577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AutoShape 113"/>
          <p:cNvCxnSpPr>
            <a:cxnSpLocks noChangeShapeType="1"/>
          </p:cNvCxnSpPr>
          <p:nvPr/>
        </p:nvCxnSpPr>
        <p:spPr bwMode="auto">
          <a:xfrm rot="10800000">
            <a:off x="2159796" y="4413933"/>
            <a:ext cx="1171534" cy="630441"/>
          </a:xfrm>
          <a:prstGeom prst="curvedConnector3">
            <a:avLst>
              <a:gd name="adj1" fmla="val 54646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AutoShape 113"/>
          <p:cNvCxnSpPr>
            <a:cxnSpLocks noChangeShapeType="1"/>
          </p:cNvCxnSpPr>
          <p:nvPr/>
        </p:nvCxnSpPr>
        <p:spPr bwMode="auto">
          <a:xfrm rot="10800000">
            <a:off x="2389058" y="4413932"/>
            <a:ext cx="2996362" cy="614266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AutoShape 113"/>
          <p:cNvCxnSpPr>
            <a:cxnSpLocks noChangeShapeType="1"/>
            <a:stCxn id="58" idx="2"/>
            <a:endCxn id="111" idx="2"/>
          </p:cNvCxnSpPr>
          <p:nvPr/>
        </p:nvCxnSpPr>
        <p:spPr bwMode="auto">
          <a:xfrm rot="5400000">
            <a:off x="6576278" y="4569492"/>
            <a:ext cx="258465" cy="2517730"/>
          </a:xfrm>
          <a:prstGeom prst="curvedConnector3">
            <a:avLst>
              <a:gd name="adj1" fmla="val 188445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AutoShape 113"/>
          <p:cNvCxnSpPr>
            <a:cxnSpLocks noChangeShapeType="1"/>
            <a:stCxn id="58" idx="2"/>
            <a:endCxn id="110" idx="2"/>
          </p:cNvCxnSpPr>
          <p:nvPr/>
        </p:nvCxnSpPr>
        <p:spPr bwMode="auto">
          <a:xfrm rot="5400000">
            <a:off x="5499924" y="3497604"/>
            <a:ext cx="262930" cy="4665973"/>
          </a:xfrm>
          <a:prstGeom prst="curvedConnector3">
            <a:avLst>
              <a:gd name="adj1" fmla="val 186943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AutoShape 113"/>
          <p:cNvCxnSpPr>
            <a:cxnSpLocks noChangeShapeType="1"/>
            <a:stCxn id="58" idx="2"/>
            <a:endCxn id="109" idx="2"/>
          </p:cNvCxnSpPr>
          <p:nvPr/>
        </p:nvCxnSpPr>
        <p:spPr bwMode="auto">
          <a:xfrm rot="5400000">
            <a:off x="4401619" y="2399299"/>
            <a:ext cx="262930" cy="6862583"/>
          </a:xfrm>
          <a:prstGeom prst="curvedConnector3">
            <a:avLst>
              <a:gd name="adj1" fmla="val 186943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108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 Size and evolution of the Grid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1600199"/>
          </a:xfrm>
        </p:spPr>
        <p:txBody>
          <a:bodyPr>
            <a:no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ores per site vary from hundreds (few) to tens of thousands</a:t>
            </a:r>
          </a:p>
          <a:p>
            <a:pPr lvl="1"/>
            <a:r>
              <a:rPr lang="en-US" sz="2000" dirty="0" smtClean="0"/>
              <a:t>Average site is 1000 cores</a:t>
            </a:r>
          </a:p>
          <a:p>
            <a:r>
              <a:rPr lang="en-US" sz="2400" dirty="0"/>
              <a:t>~</a:t>
            </a:r>
            <a:r>
              <a:rPr lang="en-US" sz="2400" dirty="0" smtClean="0"/>
              <a:t>200K CPU cores in the WLCG Grid</a:t>
            </a:r>
          </a:p>
          <a:p>
            <a:r>
              <a:rPr lang="en-US" sz="2400" dirty="0" smtClean="0"/>
              <a:t>Storage capacity per site – hundred of TBs to tens of PBs</a:t>
            </a:r>
          </a:p>
          <a:p>
            <a:r>
              <a:rPr lang="en-US" sz="2400" dirty="0" smtClean="0"/>
              <a:t>In a “Flat budget world” Grid  growth is assured by  technology advances: Moore’s law (or whatever is left of it) and </a:t>
            </a:r>
            <a:r>
              <a:rPr lang="en-US" sz="2400" dirty="0" err="1" smtClean="0"/>
              <a:t>Kryder’s</a:t>
            </a:r>
            <a:r>
              <a:rPr lang="en-US" sz="2400" dirty="0" smtClean="0"/>
              <a:t> law (with modifications)</a:t>
            </a:r>
          </a:p>
          <a:p>
            <a:r>
              <a:rPr lang="en-US" sz="2400" dirty="0" smtClean="0"/>
              <a:t>In general, the Grid </a:t>
            </a:r>
          </a:p>
          <a:p>
            <a:pPr marL="0" indent="0">
              <a:buNone/>
            </a:pPr>
            <a:r>
              <a:rPr lang="en-US" sz="2400" dirty="0" smtClean="0"/>
              <a:t>resources grow at about</a:t>
            </a:r>
          </a:p>
          <a:p>
            <a:pPr marL="0" indent="0">
              <a:buNone/>
            </a:pPr>
            <a:r>
              <a:rPr lang="en-US" sz="2400" dirty="0" smtClean="0"/>
              <a:t>20% per year (Grid’s law)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19</a:t>
            </a:fld>
            <a:endParaRPr lang="en-US"/>
          </a:p>
        </p:txBody>
      </p:sp>
      <p:pic>
        <p:nvPicPr>
          <p:cNvPr id="7170" name="Picture 2" descr="http://regmedia.co.uk/2012/05/09/wd_areal_density_though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62349"/>
            <a:ext cx="47625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7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kern="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LHC and Experiments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891051" y="4648200"/>
            <a:ext cx="2907142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LHC:</a:t>
            </a:r>
            <a:endParaRPr lang="en-GB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charset="0"/>
              <a:ea typeface="ＭＳ Ｐゴシック" charset="-128"/>
            </a:endParaRP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27 km 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circumference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p-p, heavy ions, p-A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14TeV </a:t>
            </a:r>
            <a:r>
              <a:rPr lang="en-US" dirty="0">
                <a:solidFill>
                  <a:schemeClr val="bg1"/>
                </a:solidFill>
              </a:rPr>
              <a:t>Center </a:t>
            </a:r>
            <a:r>
              <a:rPr lang="en-US" dirty="0" smtClean="0">
                <a:solidFill>
                  <a:schemeClr val="bg1"/>
                </a:solidFill>
              </a:rPr>
              <a:t>of mass 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</a:rPr>
              <a:t>nergy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</a:rPr>
              <a:t>Bunch collision rate 40MHz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</a:rPr>
              <a:t>CERN: ~10000 scientists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ea typeface="ＭＳ Ｐゴシック" charset="-128"/>
            </a:endParaRP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76200" y="1719261"/>
            <a:ext cx="2590800" cy="2438400"/>
            <a:chOff x="336" y="1072"/>
            <a:chExt cx="1632" cy="1536"/>
          </a:xfrm>
        </p:grpSpPr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V="1">
              <a:off x="1008" y="2392"/>
              <a:ext cx="144" cy="21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2652710" y="762000"/>
            <a:ext cx="6415092" cy="2684463"/>
            <a:chOff x="999" y="2112"/>
            <a:chExt cx="4041" cy="1691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999" y="2112"/>
              <a:ext cx="4041" cy="1691"/>
              <a:chOff x="999" y="2112"/>
              <a:chExt cx="4041" cy="1691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999" y="3175"/>
                <a:ext cx="250" cy="569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730" y="3175"/>
                <a:ext cx="494" cy="62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screen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3087748" y="2822356"/>
            <a:ext cx="3900882" cy="1200329"/>
          </a:xfrm>
          <a:prstGeom prst="rect">
            <a:avLst/>
          </a:prstGeom>
          <a:solidFill>
            <a:schemeClr val="bg1">
              <a:alpha val="78999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F497D"/>
                </a:solidFill>
                <a:latin typeface="Arial" pitchFamily="34" charset="0"/>
              </a:rPr>
              <a:t>General </a:t>
            </a:r>
            <a:r>
              <a:rPr lang="en-US" dirty="0" smtClean="0">
                <a:solidFill>
                  <a:srgbClr val="1F497D"/>
                </a:solidFill>
                <a:latin typeface="Arial" pitchFamily="34" charset="0"/>
              </a:rPr>
              <a:t>purpose</a:t>
            </a:r>
            <a:r>
              <a:rPr lang="en-US" dirty="0">
                <a:solidFill>
                  <a:srgbClr val="1F497D"/>
                </a:solidFill>
                <a:latin typeface="Arial" pitchFamily="34" charset="0"/>
              </a:rPr>
              <a:t>,</a:t>
            </a:r>
            <a:br>
              <a:rPr lang="en-US" dirty="0">
                <a:solidFill>
                  <a:srgbClr val="1F497D"/>
                </a:solidFill>
                <a:latin typeface="Arial" pitchFamily="34" charset="0"/>
              </a:rPr>
            </a:br>
            <a:r>
              <a:rPr lang="en-US" dirty="0" smtClean="0">
                <a:solidFill>
                  <a:srgbClr val="1F497D"/>
                </a:solidFill>
                <a:latin typeface="Arial" pitchFamily="34" charset="0"/>
              </a:rPr>
              <a:t>p-p,  </a:t>
            </a:r>
            <a:r>
              <a:rPr lang="en-US" dirty="0">
                <a:solidFill>
                  <a:srgbClr val="1F497D"/>
                </a:solidFill>
                <a:latin typeface="Arial" pitchFamily="34" charset="0"/>
              </a:rPr>
              <a:t>heavy </a:t>
            </a:r>
            <a:r>
              <a:rPr lang="en-US" dirty="0" smtClean="0">
                <a:solidFill>
                  <a:srgbClr val="1F497D"/>
                </a:solidFill>
                <a:latin typeface="Arial" pitchFamily="34" charset="0"/>
              </a:rPr>
              <a:t>ions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F497D"/>
                </a:solidFill>
                <a:latin typeface="Arial" pitchFamily="34" charset="0"/>
              </a:rPr>
              <a:t>New </a:t>
            </a:r>
            <a:r>
              <a:rPr lang="en-US" dirty="0">
                <a:solidFill>
                  <a:srgbClr val="1F497D"/>
                </a:solidFill>
                <a:latin typeface="Arial" pitchFamily="34" charset="0"/>
              </a:rPr>
              <a:t>physics: </a:t>
            </a:r>
            <a:r>
              <a:rPr lang="en-US" dirty="0" smtClean="0">
                <a:solidFill>
                  <a:srgbClr val="1F497D"/>
                </a:solidFill>
                <a:latin typeface="Arial" pitchFamily="34" charset="0"/>
              </a:rPr>
              <a:t> Higgs boson, </a:t>
            </a:r>
            <a:r>
              <a:rPr lang="en-US" dirty="0" err="1" smtClean="0">
                <a:solidFill>
                  <a:srgbClr val="1F497D"/>
                </a:solidFill>
                <a:latin typeface="Arial" pitchFamily="34" charset="0"/>
              </a:rPr>
              <a:t>SuperSymmetry</a:t>
            </a:r>
            <a:endParaRPr lang="en-US" dirty="0">
              <a:solidFill>
                <a:srgbClr val="1F497D"/>
              </a:solidFill>
              <a:latin typeface="Arial" pitchFamily="34" charset="0"/>
            </a:endParaRPr>
          </a:p>
        </p:txBody>
      </p:sp>
      <p:sp>
        <p:nvSpPr>
          <p:cNvPr id="42" name="Rectangle 30"/>
          <p:cNvSpPr>
            <a:spLocks noChangeArrowheads="1"/>
          </p:cNvSpPr>
          <p:nvPr/>
        </p:nvSpPr>
        <p:spPr bwMode="auto">
          <a:xfrm>
            <a:off x="419101" y="741108"/>
            <a:ext cx="3467100" cy="830997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p-p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B-Physics</a:t>
            </a:r>
            <a:r>
              <a:rPr lang="en-US" sz="1600" dirty="0">
                <a:solidFill>
                  <a:srgbClr val="1F497D"/>
                </a:solidFill>
                <a:latin typeface="Arial" pitchFamily="34" charset="0"/>
              </a:rPr>
              <a:t>, CP Violation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1F497D"/>
                </a:solidFill>
                <a:latin typeface="Arial" pitchFamily="34" charset="0"/>
              </a:rPr>
              <a:t>(matter-antimatter symmetry)</a:t>
            </a:r>
            <a:endParaRPr lang="en-US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5909826" y="5685698"/>
            <a:ext cx="3201517" cy="830997"/>
          </a:xfrm>
          <a:prstGeom prst="rect">
            <a:avLst/>
          </a:prstGeom>
          <a:solidFill>
            <a:schemeClr val="bg1">
              <a:alpha val="72156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1F497D"/>
                </a:solidFill>
                <a:latin typeface="Arial" pitchFamily="34" charset="0"/>
              </a:rPr>
              <a:t>Heavy i</a:t>
            </a: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ons</a:t>
            </a:r>
            <a:r>
              <a:rPr lang="en-US" sz="1600" dirty="0">
                <a:solidFill>
                  <a:srgbClr val="1F497D"/>
                </a:solidFill>
                <a:latin typeface="Arial" pitchFamily="34" charset="0"/>
              </a:rPr>
              <a:t>, </a:t>
            </a: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pp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Quark-Gluon Plasma</a:t>
            </a:r>
            <a:endParaRPr lang="en-US" sz="160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1F497D"/>
                </a:solidFill>
                <a:latin typeface="Arial" pitchFamily="34" charset="0"/>
              </a:rPr>
              <a:t>(state of matter of early universe)</a:t>
            </a:r>
            <a:endParaRPr lang="en-US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25 July 2014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4" name="Line 92"/>
          <p:cNvSpPr>
            <a:spLocks noChangeShapeType="1"/>
          </p:cNvSpPr>
          <p:nvPr/>
        </p:nvSpPr>
        <p:spPr bwMode="auto">
          <a:xfrm flipV="1">
            <a:off x="815975" y="3446460"/>
            <a:ext cx="555624" cy="586583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5" name="Line 93"/>
          <p:cNvSpPr>
            <a:spLocks noChangeShapeType="1"/>
          </p:cNvSpPr>
          <p:nvPr/>
        </p:nvSpPr>
        <p:spPr bwMode="auto">
          <a:xfrm flipV="1">
            <a:off x="7046460" y="2449513"/>
            <a:ext cx="725941" cy="462530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657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 animBg="1"/>
      <p:bldP spid="42" grpId="0" animBg="1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Resources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Remarkably stable 50/50 share between T1s and T2s over 10 years</a:t>
            </a:r>
          </a:p>
        </p:txBody>
      </p:sp>
      <p:pic>
        <p:nvPicPr>
          <p:cNvPr id="2050" name="Picture 2" descr="http://alimonitor.cern.ch/display?image=jfreechart-onetime-9339986744389787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19300"/>
            <a:ext cx="66675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34257" y="1524000"/>
            <a:ext cx="2046810" cy="5105400"/>
            <a:chOff x="2978337" y="1878247"/>
            <a:chExt cx="2491498" cy="4924067"/>
          </a:xfrm>
        </p:grpSpPr>
        <p:sp>
          <p:nvSpPr>
            <p:cNvPr id="8" name="Rectangle 7"/>
            <p:cNvSpPr/>
            <p:nvPr/>
          </p:nvSpPr>
          <p:spPr>
            <a:xfrm>
              <a:off x="3184028" y="1878247"/>
              <a:ext cx="2285807" cy="124595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b="1" dirty="0" err="1" smtClean="0"/>
                <a:t>AliEn</a:t>
              </a:r>
              <a:r>
                <a:rPr lang="fr-FR" sz="2800" b="1" dirty="0" smtClean="0"/>
                <a:t> FC</a:t>
              </a:r>
            </a:p>
          </p:txBody>
        </p:sp>
        <p:sp>
          <p:nvSpPr>
            <p:cNvPr id="16" name="Multidocument 29"/>
            <p:cNvSpPr/>
            <p:nvPr/>
          </p:nvSpPr>
          <p:spPr>
            <a:xfrm>
              <a:off x="2978337" y="5401874"/>
              <a:ext cx="1825089" cy="1400440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/>
                <a:t>Splitter,</a:t>
              </a:r>
            </a:p>
            <a:p>
              <a:pPr algn="ctr"/>
              <a:r>
                <a:rPr lang="fr-FR" sz="1400" dirty="0" err="1" smtClean="0"/>
                <a:t>Optimizer</a:t>
              </a:r>
              <a:r>
                <a:rPr lang="fr-FR" sz="1400" dirty="0" smtClean="0"/>
                <a:t>,</a:t>
              </a:r>
            </a:p>
            <a:p>
              <a:pPr algn="ctr"/>
              <a:r>
                <a:rPr lang="fr-FR" sz="1400" dirty="0" smtClean="0"/>
                <a:t>LDAP,</a:t>
              </a:r>
            </a:p>
            <a:p>
              <a:pPr algn="ctr"/>
              <a:r>
                <a:rPr lang="fr-FR" sz="1400" dirty="0" err="1" smtClean="0"/>
                <a:t>Authen</a:t>
              </a:r>
              <a:r>
                <a:rPr lang="fr-FR" sz="1400" dirty="0" smtClean="0"/>
                <a:t>,</a:t>
              </a:r>
            </a:p>
            <a:p>
              <a:pPr algn="ctr"/>
              <a:r>
                <a:rPr lang="fr-FR" sz="1400" dirty="0" smtClean="0"/>
                <a:t>Broker</a:t>
              </a:r>
            </a:p>
            <a:p>
              <a:pPr algn="ctr"/>
              <a:endParaRPr lang="fr-FR" sz="1400" dirty="0" smtClean="0"/>
            </a:p>
          </p:txBody>
        </p:sp>
      </p:grpSp>
      <p:sp>
        <p:nvSpPr>
          <p:cNvPr id="20" name="Multidocument 29"/>
          <p:cNvSpPr/>
          <p:nvPr/>
        </p:nvSpPr>
        <p:spPr>
          <a:xfrm>
            <a:off x="2288636" y="5177387"/>
            <a:ext cx="1445164" cy="1283346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API services </a:t>
            </a:r>
            <a:endParaRPr lang="fr-FR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2827866" y="1524000"/>
            <a:ext cx="542448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Central catalogue of logical file names (</a:t>
            </a:r>
            <a:r>
              <a:rPr lang="en-US" sz="1400" dirty="0" smtClean="0"/>
              <a:t>LFN)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W</a:t>
            </a:r>
            <a:r>
              <a:rPr lang="en-US" sz="1400" dirty="0" smtClean="0"/>
              <a:t>ith </a:t>
            </a:r>
            <a:r>
              <a:rPr lang="en-US" sz="1400" dirty="0" err="1"/>
              <a:t>owner:group</a:t>
            </a:r>
            <a:r>
              <a:rPr lang="en-US" sz="1400" dirty="0"/>
              <a:t> and </a:t>
            </a:r>
            <a:r>
              <a:rPr lang="en-US" sz="1400" dirty="0" err="1"/>
              <a:t>unix</a:t>
            </a:r>
            <a:r>
              <a:rPr lang="en-US" sz="1400" dirty="0"/>
              <a:t>-style </a:t>
            </a:r>
            <a:r>
              <a:rPr lang="en-US" sz="1400" dirty="0" smtClean="0"/>
              <a:t>permissions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Size</a:t>
            </a:r>
            <a:r>
              <a:rPr lang="en-US" sz="1400" dirty="0"/>
              <a:t>, MD5 of </a:t>
            </a:r>
            <a:r>
              <a:rPr lang="en-US" sz="1400" dirty="0" smtClean="0"/>
              <a:t>files, metadata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</a:t>
            </a:r>
            <a:r>
              <a:rPr lang="en-US" sz="1400" dirty="0" smtClean="0"/>
              <a:t> GUID is associated to each LFN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Multiple physical </a:t>
            </a:r>
            <a:r>
              <a:rPr lang="en-US" sz="1400" dirty="0"/>
              <a:t>file names (PFN) can be associated to a </a:t>
            </a:r>
            <a:r>
              <a:rPr lang="en-US" sz="1400" dirty="0" smtClean="0"/>
              <a:t>LFN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root</a:t>
            </a:r>
            <a:r>
              <a:rPr lang="en-US" sz="1400" dirty="0"/>
              <a:t>://&lt;redirector&gt;//&lt;HH&gt;/&lt;hhhhh&gt;/&lt;GUID&gt;</a:t>
            </a:r>
          </a:p>
          <a:p>
            <a:pPr lvl="2"/>
            <a:r>
              <a:rPr lang="en-US" sz="1400" dirty="0"/>
              <a:t>HH and </a:t>
            </a:r>
            <a:r>
              <a:rPr lang="en-US" sz="1400" dirty="0" err="1"/>
              <a:t>hhhhh</a:t>
            </a:r>
            <a:r>
              <a:rPr lang="en-US" sz="1400" dirty="0"/>
              <a:t> are hashes of the </a:t>
            </a:r>
            <a:r>
              <a:rPr lang="en-US" sz="1400" dirty="0" smtClean="0"/>
              <a:t>GUID</a:t>
            </a:r>
            <a:endParaRPr lang="en-US" sz="1400" dirty="0"/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634257" y="850257"/>
            <a:ext cx="721156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Central services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8636" y="3429000"/>
            <a:ext cx="1877831" cy="12918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 smtClean="0"/>
              <a:t>Task</a:t>
            </a:r>
            <a:r>
              <a:rPr lang="fr-FR" sz="2800" b="1" dirty="0" smtClean="0"/>
              <a:t> queue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41864" y="3429000"/>
            <a:ext cx="542448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Central queue for all jobs executed on the Grid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Master Jobs are using JDL and submitted to the queue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 service splits the jobs into sub-jobs matching sites capabilities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Job broker assigns jobs to sites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Job traces are kept of each sub- and master job from start to completion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Quotas and priorities are assigned to each user and job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26731" y="6368534"/>
            <a:ext cx="3769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running on a set of servers at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384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84275" y="1717511"/>
            <a:ext cx="3721096" cy="4508926"/>
            <a:chOff x="3184028" y="1878247"/>
            <a:chExt cx="4529538" cy="4348779"/>
          </a:xfrm>
        </p:grpSpPr>
        <p:sp>
          <p:nvSpPr>
            <p:cNvPr id="8" name="Rectangle 7"/>
            <p:cNvSpPr/>
            <p:nvPr/>
          </p:nvSpPr>
          <p:spPr>
            <a:xfrm>
              <a:off x="3184028" y="1878247"/>
              <a:ext cx="2285807" cy="124595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b="1" dirty="0" smtClean="0"/>
                <a:t>CPU</a:t>
              </a:r>
            </a:p>
            <a:p>
              <a:pPr algn="ctr"/>
              <a:r>
                <a:rPr lang="fr-FR" dirty="0" smtClean="0"/>
                <a:t>3GB/</a:t>
              </a:r>
              <a:r>
                <a:rPr lang="fr-FR" dirty="0" err="1" smtClean="0"/>
                <a:t>core</a:t>
              </a:r>
              <a:r>
                <a:rPr lang="fr-FR" dirty="0" smtClean="0"/>
                <a:t> RAM</a:t>
              </a:r>
            </a:p>
            <a:p>
              <a:pPr algn="ctr"/>
              <a:r>
                <a:rPr lang="fr-FR" dirty="0" smtClean="0"/>
                <a:t>10GB/</a:t>
              </a:r>
              <a:r>
                <a:rPr lang="fr-FR" dirty="0" err="1" smtClean="0"/>
                <a:t>core</a:t>
              </a:r>
              <a:r>
                <a:rPr lang="fr-FR" dirty="0" smtClean="0"/>
                <a:t> HDD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3820895" y="4426476"/>
              <a:ext cx="1294404" cy="768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Multidocument 29"/>
            <p:cNvSpPr/>
            <p:nvPr/>
          </p:nvSpPr>
          <p:spPr>
            <a:xfrm>
              <a:off x="6400800" y="5106482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/>
                <a:t>AliEn</a:t>
              </a:r>
              <a:r>
                <a:rPr lang="fr-FR" sz="1400" dirty="0" smtClean="0"/>
                <a:t> + </a:t>
              </a:r>
              <a:r>
                <a:rPr lang="fr-FR" sz="1400" dirty="0" err="1"/>
                <a:t>G</a:t>
              </a:r>
              <a:r>
                <a:rPr lang="fr-FR" sz="1400" dirty="0" err="1" smtClean="0"/>
                <a:t>rid</a:t>
              </a:r>
              <a:r>
                <a:rPr lang="fr-FR" sz="1400" dirty="0" smtClean="0"/>
                <a:t> services</a:t>
              </a:r>
            </a:p>
          </p:txBody>
        </p:sp>
      </p:grpSp>
      <p:sp>
        <p:nvSpPr>
          <p:cNvPr id="17" name="Magnetic Disk 11"/>
          <p:cNvSpPr/>
          <p:nvPr/>
        </p:nvSpPr>
        <p:spPr>
          <a:xfrm>
            <a:off x="3037367" y="3977722"/>
            <a:ext cx="2183225" cy="1094297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 b="1" dirty="0" smtClean="0"/>
          </a:p>
          <a:p>
            <a:pPr algn="ctr"/>
            <a:r>
              <a:rPr lang="fr-FR" sz="2000" b="1" dirty="0" err="1" smtClean="0"/>
              <a:t>Disk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storage</a:t>
            </a:r>
            <a:endParaRPr lang="fr-FR" sz="2000" b="1" dirty="0" smtClean="0"/>
          </a:p>
          <a:p>
            <a:pPr algn="ctr"/>
            <a:r>
              <a:rPr lang="fr-FR" sz="1600" dirty="0" err="1"/>
              <a:t>x</a:t>
            </a:r>
            <a:r>
              <a:rPr lang="fr-FR" sz="1600" dirty="0" err="1" smtClean="0"/>
              <a:t>rootd</a:t>
            </a:r>
            <a:r>
              <a:rPr lang="fr-FR" sz="1600" dirty="0" smtClean="0"/>
              <a:t> </a:t>
            </a:r>
            <a:r>
              <a:rPr lang="fr-FR" sz="1600" dirty="0" err="1" smtClean="0"/>
              <a:t>managed</a:t>
            </a:r>
            <a:endParaRPr lang="fr-FR" sz="1600" dirty="0" smtClean="0"/>
          </a:p>
          <a:p>
            <a:pPr algn="ctr"/>
            <a:r>
              <a:rPr lang="fr-FR" sz="1600" dirty="0" smtClean="0"/>
              <a:t>1TB/</a:t>
            </a:r>
            <a:r>
              <a:rPr lang="fr-FR" sz="1600" dirty="0" err="1" smtClean="0"/>
              <a:t>core</a:t>
            </a:r>
            <a:endParaRPr lang="fr-FR" sz="1600" dirty="0" smtClean="0"/>
          </a:p>
          <a:p>
            <a:pPr algn="ctr"/>
            <a:endParaRPr lang="fr-FR" sz="2000" b="1" dirty="0" smtClean="0"/>
          </a:p>
          <a:p>
            <a:pPr algn="ctr"/>
            <a:endParaRPr lang="en-US" sz="2000" b="1" dirty="0" smtClean="0"/>
          </a:p>
        </p:txBody>
      </p:sp>
      <p:cxnSp>
        <p:nvCxnSpPr>
          <p:cNvPr id="19" name="Straight Arrow Connector 18"/>
          <p:cNvCxnSpPr>
            <a:stCxn id="8" idx="2"/>
            <a:endCxn id="17" idx="1"/>
          </p:cNvCxnSpPr>
          <p:nvPr/>
        </p:nvCxnSpPr>
        <p:spPr>
          <a:xfrm flipH="1">
            <a:off x="4128980" y="3009347"/>
            <a:ext cx="394212" cy="968375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ultidocument 29"/>
          <p:cNvSpPr/>
          <p:nvPr/>
        </p:nvSpPr>
        <p:spPr>
          <a:xfrm>
            <a:off x="4679304" y="5290084"/>
            <a:ext cx="1078461" cy="961183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Batch services</a:t>
            </a:r>
            <a:endParaRPr lang="fr-FR" sz="1600" dirty="0"/>
          </a:p>
        </p:txBody>
      </p:sp>
      <p:cxnSp>
        <p:nvCxnSpPr>
          <p:cNvPr id="22" name="Straight Arrow Connector 21"/>
          <p:cNvCxnSpPr>
            <a:stCxn id="23" idx="3"/>
            <a:endCxn id="17" idx="2"/>
          </p:cNvCxnSpPr>
          <p:nvPr/>
        </p:nvCxnSpPr>
        <p:spPr>
          <a:xfrm>
            <a:off x="1511300" y="4512088"/>
            <a:ext cx="1526067" cy="12783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1911" y="3911923"/>
            <a:ext cx="1229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</a:t>
            </a:r>
            <a:r>
              <a:rPr lang="en-US" dirty="0" smtClean="0"/>
              <a:t> – data replicas </a:t>
            </a:r>
          </a:p>
          <a:p>
            <a:r>
              <a:rPr lang="en-US" dirty="0" smtClean="0"/>
              <a:t>from other </a:t>
            </a:r>
            <a:r>
              <a:rPr lang="en-US" dirty="0" err="1" smtClean="0"/>
              <a:t>centres</a:t>
            </a:r>
            <a:endParaRPr lang="en-US" dirty="0" smtClean="0"/>
          </a:p>
        </p:txBody>
      </p:sp>
      <p:cxnSp>
        <p:nvCxnSpPr>
          <p:cNvPr id="25" name="Straight Arrow Connector 24"/>
          <p:cNvCxnSpPr>
            <a:stCxn id="8" idx="3"/>
            <a:endCxn id="26" idx="1"/>
          </p:cNvCxnSpPr>
          <p:nvPr/>
        </p:nvCxnSpPr>
        <p:spPr>
          <a:xfrm>
            <a:off x="5462106" y="2363429"/>
            <a:ext cx="2065121" cy="8971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27227" y="1956901"/>
            <a:ext cx="1458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OUT</a:t>
            </a:r>
            <a:r>
              <a:rPr lang="en-US" sz="1600" dirty="0" smtClean="0"/>
              <a:t> – data</a:t>
            </a:r>
          </a:p>
          <a:p>
            <a:r>
              <a:rPr lang="en-US" sz="1600" dirty="0"/>
              <a:t>t</a:t>
            </a:r>
            <a:r>
              <a:rPr lang="en-US" sz="1600" dirty="0" smtClean="0"/>
              <a:t>o other </a:t>
            </a:r>
            <a:r>
              <a:rPr lang="en-US" sz="1600" dirty="0" err="1" smtClean="0"/>
              <a:t>centres</a:t>
            </a:r>
            <a:endParaRPr lang="en-US" sz="1600" dirty="0" smtClean="0"/>
          </a:p>
        </p:txBody>
      </p:sp>
      <p:cxnSp>
        <p:nvCxnSpPr>
          <p:cNvPr id="27" name="Straight Arrow Connector 26"/>
          <p:cNvCxnSpPr>
            <a:stCxn id="17" idx="4"/>
            <a:endCxn id="30" idx="1"/>
          </p:cNvCxnSpPr>
          <p:nvPr/>
        </p:nvCxnSpPr>
        <p:spPr>
          <a:xfrm flipV="1">
            <a:off x="5220592" y="4498757"/>
            <a:ext cx="2297110" cy="26114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04350" y="3144426"/>
            <a:ext cx="281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Local traffic – </a:t>
            </a:r>
            <a:r>
              <a:rPr lang="en-US" sz="1600" dirty="0" smtClean="0"/>
              <a:t>one copy of all locally processed data + all analysis jobs I/O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17702" y="3960148"/>
            <a:ext cx="1617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OUT</a:t>
            </a:r>
            <a:r>
              <a:rPr lang="en-US" sz="1600" dirty="0" smtClean="0"/>
              <a:t> – remote WNs data requests (small volumes)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029464" y="2001847"/>
            <a:ext cx="1777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MC &amp; analysis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634257" y="850257"/>
            <a:ext cx="721156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GRID node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3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 of  a T2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371600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VO-box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ALICE-specific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Public IP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Incoming and outgoing network connectivity</a:t>
            </a:r>
          </a:p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3276600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EMI standard software</a:t>
            </a:r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58067" y="1371600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Batch system</a:t>
            </a:r>
          </a:p>
          <a:p>
            <a:pPr algn="ctr"/>
            <a:r>
              <a:rPr lang="en-US" sz="3200" b="1" dirty="0"/>
              <a:t>c</a:t>
            </a:r>
            <a:r>
              <a:rPr lang="en-US" sz="3200" b="1" dirty="0" smtClean="0"/>
              <a:t>ontrol node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66534" y="33443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3600" y="3437463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Storage nodes</a:t>
            </a:r>
          </a:p>
          <a:p>
            <a:pPr algn="ctr"/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Public IP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Incoming and outgoing network connectivity</a:t>
            </a:r>
          </a:p>
          <a:p>
            <a:pPr algn="ctr"/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318934" y="34967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71334" y="36491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23734" y="38015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76134" y="39539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28534" y="4106333"/>
            <a:ext cx="1295400" cy="108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WNs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6000" y="3589863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Storage nodes</a:t>
            </a:r>
          </a:p>
          <a:p>
            <a:pPr algn="ctr"/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Public IP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Incoming and outgoing network connectivity</a:t>
            </a:r>
          </a:p>
          <a:p>
            <a:pPr algn="ctr"/>
            <a:endParaRPr lang="en-US" b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6248400" y="3742263"/>
            <a:ext cx="2590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Storage nodes</a:t>
            </a:r>
          </a:p>
          <a:p>
            <a:pPr algn="ctr"/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Public IP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Incoming and outgoing network connectivity</a:t>
            </a:r>
          </a:p>
          <a:p>
            <a:pPr algn="ctr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2888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Storage types, protocol and interactions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2683330"/>
            <a:ext cx="1981200" cy="838200"/>
          </a:xfrm>
          <a:prstGeom prst="rect">
            <a:avLst/>
          </a:prstGeom>
          <a:solidFill>
            <a:srgbClr val="FF0000">
              <a:alpha val="6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Grid client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609600" y="3733800"/>
            <a:ext cx="1981200" cy="83820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Users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609600" y="4757057"/>
            <a:ext cx="1981200" cy="838200"/>
          </a:xfrm>
          <a:prstGeom prst="rect">
            <a:avLst/>
          </a:prstGeom>
          <a:solidFill>
            <a:srgbClr val="00B050">
              <a:alpha val="5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RAW data +</a:t>
            </a:r>
          </a:p>
          <a:p>
            <a:pPr algn="ctr"/>
            <a:r>
              <a:rPr lang="en-US" sz="2400" dirty="0" smtClean="0"/>
              <a:t>replication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362200" y="1265463"/>
            <a:ext cx="2590800" cy="843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AliEn</a:t>
            </a:r>
            <a:r>
              <a:rPr lang="en-US" sz="2800" dirty="0" smtClean="0"/>
              <a:t> catalogue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117771" y="4572000"/>
            <a:ext cx="22860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dCache</a:t>
            </a:r>
            <a:r>
              <a:rPr lang="en-US" sz="2800" dirty="0" smtClean="0"/>
              <a:t> (3)</a:t>
            </a:r>
            <a:endParaRPr lang="en-US" sz="2800" dirty="0"/>
          </a:p>
        </p:txBody>
      </p:sp>
      <p:cxnSp>
        <p:nvCxnSpPr>
          <p:cNvPr id="15" name="Elbow Connector 14"/>
          <p:cNvCxnSpPr>
            <a:endCxn id="9" idx="2"/>
          </p:cNvCxnSpPr>
          <p:nvPr/>
        </p:nvCxnSpPr>
        <p:spPr>
          <a:xfrm flipV="1">
            <a:off x="2609562" y="2109106"/>
            <a:ext cx="1048038" cy="791938"/>
          </a:xfrm>
          <a:prstGeom prst="bentConnector2">
            <a:avLst/>
          </a:prstGeom>
          <a:ln w="28575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0800000">
            <a:off x="2609562" y="3102430"/>
            <a:ext cx="2800638" cy="478970"/>
          </a:xfrm>
          <a:prstGeom prst="bentConnector3">
            <a:avLst>
              <a:gd name="adj1" fmla="val 50246"/>
            </a:avLst>
          </a:prstGeom>
          <a:ln w="317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09881" y="3119736"/>
            <a:ext cx="889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xrdcp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2" name="Elbow Connector 21"/>
          <p:cNvCxnSpPr>
            <a:stCxn id="7" idx="3"/>
            <a:endCxn id="9" idx="2"/>
          </p:cNvCxnSpPr>
          <p:nvPr/>
        </p:nvCxnSpPr>
        <p:spPr>
          <a:xfrm flipV="1">
            <a:off x="2590800" y="2109106"/>
            <a:ext cx="1066800" cy="2043794"/>
          </a:xfrm>
          <a:prstGeom prst="bentConnector2">
            <a:avLst/>
          </a:prstGeom>
          <a:ln w="31750">
            <a:headEnd type="stealth"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8" idx="3"/>
            <a:endCxn id="9" idx="2"/>
          </p:cNvCxnSpPr>
          <p:nvPr/>
        </p:nvCxnSpPr>
        <p:spPr>
          <a:xfrm flipV="1">
            <a:off x="2590800" y="2109106"/>
            <a:ext cx="1066800" cy="3067051"/>
          </a:xfrm>
          <a:prstGeom prst="bentConnector2">
            <a:avLst/>
          </a:prstGeom>
          <a:ln w="31750">
            <a:headEnd type="stealth"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95334" y="5176157"/>
            <a:ext cx="1645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File location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Authorization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Replicas</a:t>
            </a:r>
          </a:p>
        </p:txBody>
      </p:sp>
      <p:cxnSp>
        <p:nvCxnSpPr>
          <p:cNvPr id="31" name="Elbow Connector 30"/>
          <p:cNvCxnSpPr/>
          <p:nvPr/>
        </p:nvCxnSpPr>
        <p:spPr>
          <a:xfrm rot="10800000" flipH="1" flipV="1">
            <a:off x="6074228" y="2906881"/>
            <a:ext cx="10885" cy="3194957"/>
          </a:xfrm>
          <a:prstGeom prst="bentConnector4">
            <a:avLst>
              <a:gd name="adj1" fmla="val -6200404"/>
              <a:gd name="adj2" fmla="val 100085"/>
            </a:avLst>
          </a:prstGeom>
          <a:ln w="317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2" idx="1"/>
          </p:cNvCxnSpPr>
          <p:nvPr/>
        </p:nvCxnSpPr>
        <p:spPr>
          <a:xfrm>
            <a:off x="5410200" y="5029200"/>
            <a:ext cx="70757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410200" y="3962400"/>
            <a:ext cx="70757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2590800" y="3978339"/>
            <a:ext cx="140969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009881" y="3599762"/>
            <a:ext cx="0" cy="378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074227" y="1447800"/>
            <a:ext cx="22860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CASTOR (2)</a:t>
            </a:r>
            <a:endParaRPr lang="en-US" sz="2800" dirty="0"/>
          </a:p>
        </p:txBody>
      </p:sp>
      <p:cxnSp>
        <p:nvCxnSpPr>
          <p:cNvPr id="71" name="Elbow Connector 70"/>
          <p:cNvCxnSpPr/>
          <p:nvPr/>
        </p:nvCxnSpPr>
        <p:spPr>
          <a:xfrm rot="5400000">
            <a:off x="5238355" y="2071008"/>
            <a:ext cx="1007718" cy="664028"/>
          </a:xfrm>
          <a:prstGeom prst="bentConnector3">
            <a:avLst>
              <a:gd name="adj1" fmla="val -182"/>
            </a:avLst>
          </a:prstGeom>
          <a:ln w="38100">
            <a:solidFill>
              <a:srgbClr val="FF000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5105400" y="2209800"/>
            <a:ext cx="968827" cy="0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5138058" y="6324600"/>
            <a:ext cx="968827" cy="0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5148944" y="5257800"/>
            <a:ext cx="968827" cy="0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5116286" y="4152900"/>
            <a:ext cx="968827" cy="0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5116286" y="3091544"/>
            <a:ext cx="968827" cy="0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138058" y="2209800"/>
            <a:ext cx="10886" cy="41148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2609562" y="4876800"/>
            <a:ext cx="250672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4104043" y="4088861"/>
            <a:ext cx="10449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x</a:t>
            </a:r>
            <a:r>
              <a:rPr lang="en-US" sz="2400" b="1" dirty="0" smtClean="0">
                <a:solidFill>
                  <a:srgbClr val="00B050"/>
                </a:solidFill>
              </a:rPr>
              <a:t>rd3cp</a:t>
            </a:r>
          </a:p>
          <a:p>
            <a:r>
              <a:rPr lang="en-US" sz="2400" b="1" dirty="0" err="1" smtClean="0">
                <a:solidFill>
                  <a:srgbClr val="00B050"/>
                </a:solidFill>
              </a:rPr>
              <a:t>xrdcp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096000" y="2463383"/>
            <a:ext cx="22860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xrootd</a:t>
            </a:r>
            <a:r>
              <a:rPr lang="en-US" sz="2800" dirty="0" smtClean="0"/>
              <a:t> (41)</a:t>
            </a:r>
            <a:endParaRPr lang="en-US" sz="2800" dirty="0"/>
          </a:p>
        </p:txBody>
      </p:sp>
      <p:sp>
        <p:nvSpPr>
          <p:cNvPr id="96" name="Rectangle 95"/>
          <p:cNvSpPr/>
          <p:nvPr/>
        </p:nvSpPr>
        <p:spPr>
          <a:xfrm>
            <a:off x="6117771" y="3530183"/>
            <a:ext cx="22860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EOS (12)</a:t>
            </a:r>
            <a:endParaRPr lang="en-US" sz="2800" dirty="0"/>
          </a:p>
        </p:txBody>
      </p:sp>
      <p:sp>
        <p:nvSpPr>
          <p:cNvPr id="98" name="Rectangle 97"/>
          <p:cNvSpPr/>
          <p:nvPr/>
        </p:nvSpPr>
        <p:spPr>
          <a:xfrm>
            <a:off x="6117771" y="5644639"/>
            <a:ext cx="22860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DPM (1)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47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Contribution - USA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 Based on the present contribution to M&amp;O-A </a:t>
            </a:r>
            <a:endParaRPr lang="en-GB" dirty="0" smtClean="0"/>
          </a:p>
          <a:p>
            <a:pPr lvl="1"/>
            <a:r>
              <a:rPr lang="en-GB" dirty="0" smtClean="0"/>
              <a:t>44 </a:t>
            </a:r>
            <a:r>
              <a:rPr lang="en-GB" dirty="0"/>
              <a:t>US M&amp;O payers for a total of </a:t>
            </a:r>
            <a:r>
              <a:rPr lang="en-GB" dirty="0" smtClean="0"/>
              <a:t>615 - 54 (CERN)</a:t>
            </a:r>
            <a:endParaRPr lang="en-GB" dirty="0"/>
          </a:p>
          <a:p>
            <a:pPr lvl="1"/>
            <a:r>
              <a:rPr lang="en-GB" dirty="0" smtClean="0"/>
              <a:t>=&gt; 7.84</a:t>
            </a:r>
            <a:r>
              <a:rPr lang="en-GB" dirty="0"/>
              <a:t>%, from October 2016 </a:t>
            </a:r>
            <a:r>
              <a:rPr lang="en-GB" dirty="0" smtClean="0"/>
              <a:t>RRB </a:t>
            </a:r>
            <a:r>
              <a:rPr lang="en-GB" dirty="0"/>
              <a:t>and based on the requirements document for the </a:t>
            </a:r>
            <a:r>
              <a:rPr lang="en-GB" dirty="0" smtClean="0"/>
              <a:t>CRSG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2020 either </a:t>
            </a:r>
            <a:r>
              <a:rPr lang="en-GB" dirty="0"/>
              <a:t>the same as in 2019, or the same as in 2019 and less in 2019 to have a smooth growth, </a:t>
            </a:r>
            <a:r>
              <a:rPr lang="en-GB" dirty="0" smtClean="0"/>
              <a:t>or +20</a:t>
            </a:r>
            <a:r>
              <a:rPr lang="en-GB" dirty="0"/>
              <a:t>% as compared to 2019 to prepare for RUN3.</a:t>
            </a: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736475"/>
              </p:ext>
            </p:extLst>
          </p:nvPr>
        </p:nvGraphicFramePr>
        <p:xfrm>
          <a:off x="990600" y="3048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3876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CPU KHS06 (cores*)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Disk 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48.8 (3250)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58.3 </a:t>
                      </a:r>
                      <a:r>
                        <a:rPr lang="en-GB" smtClean="0"/>
                        <a:t>(3890)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89.1 (5940)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62800" y="3335867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*assumes</a:t>
            </a:r>
          </a:p>
          <a:p>
            <a:r>
              <a:rPr lang="en-GB" dirty="0" smtClean="0"/>
              <a:t>15HS06/core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0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8" y="668035"/>
            <a:ext cx="7211567" cy="61240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ALICE O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in a nutshell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32290" y="6676410"/>
            <a:ext cx="1111710" cy="186743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2035" y="4252612"/>
            <a:ext cx="4186560" cy="2308324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7150" indent="0" defTabSz="265113">
              <a:buNone/>
            </a:pPr>
            <a:r>
              <a:rPr lang="en-GB" b="1" dirty="0" smtClean="0"/>
              <a:t>New computing system</a:t>
            </a:r>
          </a:p>
          <a:p>
            <a:pPr marL="342900" indent="-285750" defTabSz="265113">
              <a:buFont typeface="Arial" panose="020B0604020202020204" pitchFamily="34" charset="0"/>
              <a:buChar char="•"/>
            </a:pPr>
            <a:r>
              <a:rPr lang="en-GB" dirty="0" smtClean="0"/>
              <a:t>Read-out </a:t>
            </a:r>
            <a:r>
              <a:rPr lang="en-GB" dirty="0"/>
              <a:t>the data of all interactions</a:t>
            </a:r>
            <a:endParaRPr lang="en-GB" dirty="0"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ym typeface="Wingdings"/>
              </a:rPr>
              <a:t>Compress these data intelligently</a:t>
            </a:r>
            <a:br>
              <a:rPr lang="en-GB" dirty="0">
                <a:sym typeface="Wingdings"/>
              </a:rPr>
            </a:br>
            <a:r>
              <a:rPr lang="en-GB" dirty="0">
                <a:sym typeface="Wingdings"/>
              </a:rPr>
              <a:t>	by online </a:t>
            </a:r>
            <a:r>
              <a:rPr lang="en-GB" dirty="0" smtClean="0">
                <a:sym typeface="Wingdings"/>
              </a:rPr>
              <a:t>reconstruction</a:t>
            </a:r>
            <a:endParaRPr lang="en-GB" dirty="0"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ym typeface="Wingdings"/>
              </a:rPr>
              <a:t>One common online-offline </a:t>
            </a:r>
            <a:br>
              <a:rPr lang="en-GB" dirty="0">
                <a:sym typeface="Wingdings"/>
              </a:rPr>
            </a:br>
            <a:r>
              <a:rPr lang="en-GB" dirty="0">
                <a:sym typeface="Wingdings"/>
              </a:rPr>
              <a:t>computing system: </a:t>
            </a:r>
            <a:r>
              <a:rPr lang="en-GB" dirty="0" smtClean="0">
                <a:sym typeface="Wingdings"/>
              </a:rPr>
              <a:t>O</a:t>
            </a:r>
            <a:r>
              <a:rPr lang="en-GB" baseline="30000" dirty="0" smtClean="0">
                <a:sym typeface="Wingdings"/>
              </a:rPr>
              <a:t>2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Paradigm shift compared to approach for Run 1 and 2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4620584" y="901509"/>
            <a:ext cx="4425156" cy="5825164"/>
            <a:chOff x="4620584" y="901509"/>
            <a:chExt cx="4425156" cy="5825164"/>
          </a:xfrm>
        </p:grpSpPr>
        <p:sp>
          <p:nvSpPr>
            <p:cNvPr id="6" name="ZoneTexte 6"/>
            <p:cNvSpPr txBox="1"/>
            <p:nvPr/>
          </p:nvSpPr>
          <p:spPr>
            <a:xfrm>
              <a:off x="4913322" y="2084699"/>
              <a:ext cx="4123709" cy="10772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Baseline correction and zero suppression</a:t>
              </a: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zero cluster finder. No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event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discarded.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Average compression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factor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6.6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4922031" y="901509"/>
              <a:ext cx="4123709" cy="83099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Unmodified raw data of all interactions shipped from detector  </a:t>
              </a:r>
              <a:b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to online farm in </a:t>
              </a:r>
              <a:r>
                <a:rPr lang="en-US" sz="1600" b="1" u="sng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triggerless</a:t>
              </a: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continuous mode</a:t>
              </a:r>
              <a:endParaRPr lang="en-US" sz="1600" b="1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ZoneTexte 7"/>
            <p:cNvSpPr txBox="1"/>
            <p:nvPr/>
          </p:nvSpPr>
          <p:spPr>
            <a:xfrm>
              <a:off x="6697683" y="5889168"/>
              <a:ext cx="2339348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Asynchronous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(few hours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) event reconstruction with final calibration</a:t>
              </a:r>
            </a:p>
          </p:txBody>
        </p:sp>
        <p:sp>
          <p:nvSpPr>
            <p:cNvPr id="8" name="Flèche vers le bas 9"/>
            <p:cNvSpPr/>
            <p:nvPr/>
          </p:nvSpPr>
          <p:spPr>
            <a:xfrm>
              <a:off x="6893212" y="171086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62505" y="1706347"/>
              <a:ext cx="1866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HI run 3.3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TByte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0" name="ZoneTexte 6"/>
            <p:cNvSpPr txBox="1"/>
            <p:nvPr/>
          </p:nvSpPr>
          <p:spPr>
            <a:xfrm>
              <a:off x="4913322" y="4687571"/>
              <a:ext cx="4123709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Storage: 1 year of compressed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Bandwidth: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Write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 GB/s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Read 2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 GB/s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Capacity: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60 PB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69882" y="3678076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2" name="ZoneTexte 6"/>
            <p:cNvSpPr txBox="1"/>
            <p:nvPr/>
          </p:nvSpPr>
          <p:spPr>
            <a:xfrm>
              <a:off x="4913322" y="5895676"/>
              <a:ext cx="1606231" cy="83099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Tier 0, Tiers 1 and</a:t>
              </a:r>
            </a:p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Analysis Facilities</a:t>
              </a:r>
              <a:endParaRPr lang="en-US" sz="16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20584" y="5531879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20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5" name="ZoneTexte 6"/>
            <p:cNvSpPr txBox="1"/>
            <p:nvPr/>
          </p:nvSpPr>
          <p:spPr>
            <a:xfrm>
              <a:off x="4913322" y="3513345"/>
              <a:ext cx="4123709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online tracking. </a:t>
              </a:r>
              <a:b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Only reconstructed data to </a:t>
              </a:r>
              <a:r>
                <a:rPr lang="en-US" sz="16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data </a:t>
              </a: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storage.</a:t>
              </a:r>
              <a:endParaRPr lang="en-US" sz="1600" b="1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Average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compression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factor 5.5</a:t>
              </a:r>
            </a:p>
          </p:txBody>
        </p:sp>
        <p:sp>
          <p:nvSpPr>
            <p:cNvPr id="16" name="Flèche vers le bas 9"/>
            <p:cNvSpPr/>
            <p:nvPr/>
          </p:nvSpPr>
          <p:spPr>
            <a:xfrm>
              <a:off x="6893212" y="3155523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lèche vers le bas 9"/>
            <p:cNvSpPr/>
            <p:nvPr/>
          </p:nvSpPr>
          <p:spPr>
            <a:xfrm>
              <a:off x="6893212" y="432689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01114" y="3154329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500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57341" y="4330894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22" name="Left-Right Arrow 21"/>
            <p:cNvSpPr/>
            <p:nvPr/>
          </p:nvSpPr>
          <p:spPr>
            <a:xfrm rot="5400000">
              <a:off x="7578309" y="5628006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Left-Right Arrow 32"/>
            <p:cNvSpPr/>
            <p:nvPr/>
          </p:nvSpPr>
          <p:spPr>
            <a:xfrm rot="5400000">
              <a:off x="5650354" y="5634514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42577" y="1188906"/>
            <a:ext cx="4770743" cy="3130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defTabSz="265113">
              <a:buNone/>
            </a:pPr>
            <a:r>
              <a:rPr lang="en-GB" sz="1600" b="1" dirty="0" smtClean="0"/>
              <a:t>Requirements</a:t>
            </a:r>
          </a:p>
          <a:p>
            <a:pPr marL="249238" indent="-249238" defTabSz="265113">
              <a:buFont typeface="+mj-lt"/>
              <a:buAutoNum type="arabicPeriod"/>
            </a:pPr>
            <a:r>
              <a:rPr lang="en-GB" sz="1600" dirty="0" smtClean="0"/>
              <a:t>LHC min bias </a:t>
            </a:r>
            <a:r>
              <a:rPr lang="en-GB" sz="1600" dirty="0" err="1" smtClean="0"/>
              <a:t>Pb-Pb</a:t>
            </a:r>
            <a:r>
              <a:rPr lang="en-GB" sz="1600" dirty="0" smtClean="0"/>
              <a:t> at 50 kHz </a:t>
            </a:r>
            <a:br>
              <a:rPr lang="en-GB" sz="1600" dirty="0" smtClean="0"/>
            </a:br>
            <a:r>
              <a:rPr lang="en-GB" sz="1600" dirty="0" smtClean="0"/>
              <a:t>~100 x more data than during Run 1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GB" sz="1600" dirty="0"/>
              <a:t>Physics topics addressed by ALICE upgrade</a:t>
            </a:r>
          </a:p>
          <a:p>
            <a:pPr marL="449263" lvl="1" indent="-195263" defTabSz="265113"/>
            <a:r>
              <a:rPr lang="en-GB" sz="1400" dirty="0" smtClean="0"/>
              <a:t>Rare processes</a:t>
            </a:r>
          </a:p>
          <a:p>
            <a:pPr marL="449263" lvl="1" indent="-195263" defTabSz="265113"/>
            <a:r>
              <a:rPr lang="en-GB" sz="1400" dirty="0" smtClean="0"/>
              <a:t>Very small signal over background ratio</a:t>
            </a:r>
          </a:p>
          <a:p>
            <a:pPr marL="449263" lvl="1" indent="-195263" defTabSz="265113"/>
            <a:r>
              <a:rPr lang="en-GB" sz="1400" dirty="0"/>
              <a:t>Needs large </a:t>
            </a:r>
            <a:r>
              <a:rPr lang="en-GB" sz="1400" dirty="0" smtClean="0"/>
              <a:t>statistics of reconstructed events</a:t>
            </a:r>
            <a:endParaRPr lang="en-GB" sz="1400" dirty="0"/>
          </a:p>
          <a:p>
            <a:pPr marL="449263" lvl="1" indent="-195263" defTabSz="265113"/>
            <a:r>
              <a:rPr lang="en-GB" sz="1400" dirty="0" smtClean="0"/>
              <a:t>Triggering techniques very inefficient if not impossible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US" sz="1600" dirty="0" smtClean="0"/>
              <a:t>50 kHz &gt; TPC inherent rate (drift time ~100 µs)</a:t>
            </a:r>
            <a:br>
              <a:rPr lang="en-US" sz="1600" dirty="0" smtClean="0"/>
            </a:br>
            <a:r>
              <a:rPr lang="en-US" sz="1600" dirty="0" smtClean="0"/>
              <a:t>Support </a:t>
            </a:r>
            <a:r>
              <a:rPr lang="en-US" sz="1600" dirty="0"/>
              <a:t>for continuous </a:t>
            </a:r>
            <a:r>
              <a:rPr lang="en-US" sz="1600" dirty="0" smtClean="0"/>
              <a:t>read-out (TPC)</a:t>
            </a:r>
          </a:p>
          <a:p>
            <a:pPr marL="449263" lvl="1" indent="-195263" defTabSz="265113"/>
            <a:r>
              <a:rPr lang="en-GB" sz="1400" dirty="0" smtClean="0"/>
              <a:t>Detector read-out triggered or continuous</a:t>
            </a:r>
            <a:endParaRPr lang="en-GB" sz="1400" b="1" dirty="0"/>
          </a:p>
        </p:txBody>
      </p:sp>
      <p:sp>
        <p:nvSpPr>
          <p:cNvPr id="14" name="Oval 13"/>
          <p:cNvSpPr/>
          <p:nvPr/>
        </p:nvSpPr>
        <p:spPr>
          <a:xfrm>
            <a:off x="4544704" y="4252612"/>
            <a:ext cx="4501035" cy="252350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" y="667377"/>
            <a:ext cx="7837711" cy="612409"/>
          </a:xfrm>
        </p:spPr>
        <p:txBody>
          <a:bodyPr>
            <a:noAutofit/>
          </a:bodyPr>
          <a:lstStyle/>
          <a:p>
            <a:r>
              <a:rPr lang="fr-CH" sz="2400" dirty="0"/>
              <a:t>Data flow &amp;</a:t>
            </a:r>
            <a:br>
              <a:rPr lang="fr-CH" sz="2400" dirty="0"/>
            </a:br>
            <a:r>
              <a:rPr lang="fr-CH" sz="2400" dirty="0" err="1"/>
              <a:t>processing</a:t>
            </a:r>
            <a:r>
              <a:rPr lang="fr-CH" sz="2400" dirty="0"/>
              <a:t> </a:t>
            </a:r>
            <a:r>
              <a:rPr lang="fr-CH" sz="2400" dirty="0" smtClean="0"/>
              <a:t>(</a:t>
            </a:r>
            <a:r>
              <a:rPr lang="fr-CH" sz="2400" dirty="0"/>
              <a:t>1)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Rectangle 3"/>
          <p:cNvSpPr/>
          <p:nvPr/>
        </p:nvSpPr>
        <p:spPr>
          <a:xfrm flipH="1">
            <a:off x="3162733" y="6187801"/>
            <a:ext cx="1913376" cy="64926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cxnSp>
        <p:nvCxnSpPr>
          <p:cNvPr id="7" name="Connecteur droit avec flèche 10"/>
          <p:cNvCxnSpPr/>
          <p:nvPr/>
        </p:nvCxnSpPr>
        <p:spPr>
          <a:xfrm>
            <a:off x="5021943" y="994448"/>
            <a:ext cx="2528" cy="716878"/>
          </a:xfrm>
          <a:prstGeom prst="straightConnector1">
            <a:avLst/>
          </a:prstGeom>
          <a:noFill/>
          <a:ln w="25400" cap="flat" cmpd="sng" algn="ctr"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79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5400000" scaled="0"/>
            </a:gradFill>
            <a:prstDash val="solid"/>
            <a:tailEnd type="arrow"/>
          </a:ln>
          <a:effectLst/>
        </p:spPr>
      </p:cxnSp>
      <p:sp>
        <p:nvSpPr>
          <p:cNvPr id="8" name="Rectangle 3"/>
          <p:cNvSpPr/>
          <p:nvPr/>
        </p:nvSpPr>
        <p:spPr>
          <a:xfrm flipH="1">
            <a:off x="3213833" y="1711328"/>
            <a:ext cx="3222295" cy="194039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  <a:alpha val="50000"/>
            </a:srgbClr>
          </a:solidFill>
          <a:ln w="9525" cap="flat" cmpd="sng" algn="ctr">
            <a:solidFill>
              <a:srgbClr val="F79646">
                <a:lumMod val="40000"/>
                <a:lumOff val="60000"/>
                <a:alpha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FLPs</a:t>
            </a:r>
          </a:p>
        </p:txBody>
      </p:sp>
      <p:sp>
        <p:nvSpPr>
          <p:cNvPr id="9" name="Rectangle 3"/>
          <p:cNvSpPr/>
          <p:nvPr/>
        </p:nvSpPr>
        <p:spPr>
          <a:xfrm flipH="1">
            <a:off x="3162735" y="4087615"/>
            <a:ext cx="3210583" cy="189413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 w="9525" cap="flat" cmpd="sng" algn="ctr">
            <a:solidFill>
              <a:srgbClr val="F79646">
                <a:lumMod val="40000"/>
                <a:lumOff val="6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EPNs</a:t>
            </a:r>
          </a:p>
        </p:txBody>
      </p:sp>
      <p:sp>
        <p:nvSpPr>
          <p:cNvPr id="10" name="Rectangle 3"/>
          <p:cNvSpPr/>
          <p:nvPr/>
        </p:nvSpPr>
        <p:spPr>
          <a:xfrm flipH="1">
            <a:off x="3162735" y="1776210"/>
            <a:ext cx="3216507" cy="194039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FCD5B5"/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FLPs</a:t>
            </a:r>
          </a:p>
        </p:txBody>
      </p:sp>
      <p:sp>
        <p:nvSpPr>
          <p:cNvPr id="11" name="Rectangle 3"/>
          <p:cNvSpPr/>
          <p:nvPr/>
        </p:nvSpPr>
        <p:spPr>
          <a:xfrm>
            <a:off x="3132254" y="668995"/>
            <a:ext cx="3222301" cy="32034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0 w 3025051"/>
              <a:gd name="connsiteY7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32946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21916 w 3025051"/>
              <a:gd name="connsiteY7" fmla="*/ 232946 h 470271"/>
              <a:gd name="connsiteX8" fmla="*/ 0 w 3025051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9572 w 3054415"/>
              <a:gd name="connsiteY0" fmla="*/ 0 h 470271"/>
              <a:gd name="connsiteX1" fmla="*/ 1532455 w 3054415"/>
              <a:gd name="connsiteY1" fmla="*/ 3532 h 470271"/>
              <a:gd name="connsiteX2" fmla="*/ 3034623 w 3054415"/>
              <a:gd name="connsiteY2" fmla="*/ 0 h 470271"/>
              <a:gd name="connsiteX3" fmla="*/ 3054415 w 3054415"/>
              <a:gd name="connsiteY3" fmla="*/ 232946 h 470271"/>
              <a:gd name="connsiteX4" fmla="*/ 3034623 w 3054415"/>
              <a:gd name="connsiteY4" fmla="*/ 470271 h 470271"/>
              <a:gd name="connsiteX5" fmla="*/ 1553448 w 3054415"/>
              <a:gd name="connsiteY5" fmla="*/ 470271 h 470271"/>
              <a:gd name="connsiteX6" fmla="*/ 9572 w 3054415"/>
              <a:gd name="connsiteY6" fmla="*/ 470271 h 470271"/>
              <a:gd name="connsiteX7" fmla="*/ 0 w 3054415"/>
              <a:gd name="connsiteY7" fmla="*/ 240857 h 470271"/>
              <a:gd name="connsiteX8" fmla="*/ 9572 w 3054415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32518 w 3034623"/>
              <a:gd name="connsiteY3" fmla="*/ 241197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2946 w 3025051"/>
              <a:gd name="connsiteY3" fmla="*/ 241197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1376 w 3025051"/>
              <a:gd name="connsiteY7" fmla="*/ 240857 h 470271"/>
              <a:gd name="connsiteX8" fmla="*/ 0 w 3025051"/>
              <a:gd name="connsiteY8" fmla="*/ 0 h 470271"/>
              <a:gd name="connsiteX0" fmla="*/ 0 w 3025051"/>
              <a:gd name="connsiteY0" fmla="*/ 594 h 470865"/>
              <a:gd name="connsiteX1" fmla="*/ 1517409 w 3025051"/>
              <a:gd name="connsiteY1" fmla="*/ 0 h 470865"/>
              <a:gd name="connsiteX2" fmla="*/ 3025051 w 3025051"/>
              <a:gd name="connsiteY2" fmla="*/ 594 h 470865"/>
              <a:gd name="connsiteX3" fmla="*/ 3022946 w 3025051"/>
              <a:gd name="connsiteY3" fmla="*/ 241791 h 470865"/>
              <a:gd name="connsiteX4" fmla="*/ 3025051 w 3025051"/>
              <a:gd name="connsiteY4" fmla="*/ 470865 h 470865"/>
              <a:gd name="connsiteX5" fmla="*/ 1543876 w 3025051"/>
              <a:gd name="connsiteY5" fmla="*/ 470865 h 470865"/>
              <a:gd name="connsiteX6" fmla="*/ 0 w 3025051"/>
              <a:gd name="connsiteY6" fmla="*/ 470865 h 470865"/>
              <a:gd name="connsiteX7" fmla="*/ 1376 w 3025051"/>
              <a:gd name="connsiteY7" fmla="*/ 241451 h 470865"/>
              <a:gd name="connsiteX8" fmla="*/ 0 w 3025051"/>
              <a:gd name="connsiteY8" fmla="*/ 594 h 470865"/>
              <a:gd name="connsiteX0" fmla="*/ 0 w 3028491"/>
              <a:gd name="connsiteY0" fmla="*/ 594 h 470865"/>
              <a:gd name="connsiteX1" fmla="*/ 1517409 w 3028491"/>
              <a:gd name="connsiteY1" fmla="*/ 0 h 470865"/>
              <a:gd name="connsiteX2" fmla="*/ 3025051 w 3028491"/>
              <a:gd name="connsiteY2" fmla="*/ 594 h 470865"/>
              <a:gd name="connsiteX3" fmla="*/ 3028421 w 3028491"/>
              <a:gd name="connsiteY3" fmla="*/ 237665 h 470865"/>
              <a:gd name="connsiteX4" fmla="*/ 3025051 w 3028491"/>
              <a:gd name="connsiteY4" fmla="*/ 470865 h 470865"/>
              <a:gd name="connsiteX5" fmla="*/ 1543876 w 3028491"/>
              <a:gd name="connsiteY5" fmla="*/ 470865 h 470865"/>
              <a:gd name="connsiteX6" fmla="*/ 0 w 3028491"/>
              <a:gd name="connsiteY6" fmla="*/ 470865 h 470865"/>
              <a:gd name="connsiteX7" fmla="*/ 1376 w 3028491"/>
              <a:gd name="connsiteY7" fmla="*/ 241451 h 470865"/>
              <a:gd name="connsiteX8" fmla="*/ 0 w 3028491"/>
              <a:gd name="connsiteY8" fmla="*/ 594 h 470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8491" h="470865">
                <a:moveTo>
                  <a:pt x="0" y="594"/>
                </a:moveTo>
                <a:lnTo>
                  <a:pt x="1517409" y="0"/>
                </a:lnTo>
                <a:lnTo>
                  <a:pt x="3025051" y="594"/>
                </a:lnTo>
                <a:cubicBezTo>
                  <a:pt x="3024349" y="80993"/>
                  <a:pt x="3029123" y="157266"/>
                  <a:pt x="3028421" y="237665"/>
                </a:cubicBezTo>
                <a:cubicBezTo>
                  <a:pt x="3029123" y="314023"/>
                  <a:pt x="3024349" y="394507"/>
                  <a:pt x="3025051" y="470865"/>
                </a:cubicBezTo>
                <a:lnTo>
                  <a:pt x="1543876" y="470865"/>
                </a:lnTo>
                <a:lnTo>
                  <a:pt x="0" y="470865"/>
                </a:lnTo>
                <a:cubicBezTo>
                  <a:pt x="459" y="394394"/>
                  <a:pt x="917" y="317922"/>
                  <a:pt x="1376" y="241451"/>
                </a:cubicBezTo>
                <a:cubicBezTo>
                  <a:pt x="917" y="161165"/>
                  <a:pt x="459" y="80880"/>
                  <a:pt x="0" y="594"/>
                </a:cubicBezTo>
                <a:close/>
              </a:path>
            </a:pathLst>
          </a:cu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Detectors electronics</a:t>
            </a:r>
          </a:p>
        </p:txBody>
      </p:sp>
      <p:cxnSp>
        <p:nvCxnSpPr>
          <p:cNvPr id="12" name="Connecteur droit avec flèche 8"/>
          <p:cNvCxnSpPr/>
          <p:nvPr/>
        </p:nvCxnSpPr>
        <p:spPr>
          <a:xfrm>
            <a:off x="4120945" y="989340"/>
            <a:ext cx="0" cy="79422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13" name="Connecteur droit avec flèche 9"/>
          <p:cNvCxnSpPr/>
          <p:nvPr/>
        </p:nvCxnSpPr>
        <p:spPr>
          <a:xfrm>
            <a:off x="4421579" y="989340"/>
            <a:ext cx="0" cy="79422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14" name="Connecteur droit 11"/>
          <p:cNvCxnSpPr/>
          <p:nvPr/>
        </p:nvCxnSpPr>
        <p:spPr>
          <a:xfrm>
            <a:off x="4602931" y="1321014"/>
            <a:ext cx="256531" cy="6083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dot"/>
          </a:ln>
          <a:effectLst/>
        </p:spPr>
      </p:cxnSp>
      <p:cxnSp>
        <p:nvCxnSpPr>
          <p:cNvPr id="15" name="Connecteur droit 14"/>
          <p:cNvCxnSpPr/>
          <p:nvPr/>
        </p:nvCxnSpPr>
        <p:spPr>
          <a:xfrm>
            <a:off x="4085910" y="114823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6" name="Connecteur droit 15"/>
          <p:cNvCxnSpPr/>
          <p:nvPr/>
        </p:nvCxnSpPr>
        <p:spPr>
          <a:xfrm>
            <a:off x="4383632" y="1143122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7" name="Connecteur droit 19"/>
          <p:cNvCxnSpPr/>
          <p:nvPr/>
        </p:nvCxnSpPr>
        <p:spPr>
          <a:xfrm>
            <a:off x="4085910" y="1283258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8" name="Connecteur droit 20"/>
          <p:cNvCxnSpPr/>
          <p:nvPr/>
        </p:nvCxnSpPr>
        <p:spPr>
          <a:xfrm>
            <a:off x="4383632" y="1283436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9" name="Connecteur droit 24"/>
          <p:cNvCxnSpPr/>
          <p:nvPr/>
        </p:nvCxnSpPr>
        <p:spPr>
          <a:xfrm>
            <a:off x="4085910" y="141857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0" name="Connecteur droit 25"/>
          <p:cNvCxnSpPr/>
          <p:nvPr/>
        </p:nvCxnSpPr>
        <p:spPr>
          <a:xfrm>
            <a:off x="4383632" y="142139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1" name="Connecteur droit 28"/>
          <p:cNvCxnSpPr/>
          <p:nvPr/>
        </p:nvCxnSpPr>
        <p:spPr>
          <a:xfrm>
            <a:off x="3773065" y="1491542"/>
            <a:ext cx="2229944" cy="0"/>
          </a:xfrm>
          <a:prstGeom prst="line">
            <a:avLst/>
          </a:prstGeom>
          <a:noFill/>
          <a:ln w="6350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2" name="Connecteur droit 29"/>
          <p:cNvCxnSpPr/>
          <p:nvPr/>
        </p:nvCxnSpPr>
        <p:spPr>
          <a:xfrm>
            <a:off x="4082282" y="159837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3" name="Connecteur droit 30"/>
          <p:cNvCxnSpPr/>
          <p:nvPr/>
        </p:nvCxnSpPr>
        <p:spPr>
          <a:xfrm>
            <a:off x="4383632" y="159837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sp>
        <p:nvSpPr>
          <p:cNvPr id="24" name="ZoneTexte 33"/>
          <p:cNvSpPr txBox="1"/>
          <p:nvPr/>
        </p:nvSpPr>
        <p:spPr>
          <a:xfrm>
            <a:off x="2291191" y="1039948"/>
            <a:ext cx="1608564" cy="461655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algn="r" defTabSz="640080"/>
            <a:r>
              <a:rPr lang="en-GB" sz="800" dirty="0" smtClean="0">
                <a:solidFill>
                  <a:prstClr val="black"/>
                </a:solidFill>
                <a:latin typeface="Calibri"/>
              </a:rPr>
              <a:t>Detector data samples</a:t>
            </a:r>
          </a:p>
          <a:p>
            <a:pPr algn="r" defTabSz="640080"/>
            <a:r>
              <a:rPr lang="en-GB" sz="800" dirty="0" smtClean="0">
                <a:solidFill>
                  <a:prstClr val="black"/>
                </a:solidFill>
                <a:latin typeface="Calibri"/>
              </a:rPr>
              <a:t>synchronized</a:t>
            </a:r>
          </a:p>
          <a:p>
            <a:pPr algn="r" defTabSz="640080"/>
            <a:r>
              <a:rPr lang="en-GB" sz="800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800" dirty="0" smtClean="0">
                <a:solidFill>
                  <a:prstClr val="black"/>
                </a:solidFill>
                <a:latin typeface="Calibri"/>
              </a:rPr>
              <a:t>y heartbeat triggers</a:t>
            </a:r>
            <a:endParaRPr lang="en-GB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ZoneTexte 47"/>
          <p:cNvSpPr txBox="1"/>
          <p:nvPr/>
        </p:nvSpPr>
        <p:spPr>
          <a:xfrm>
            <a:off x="3525177" y="1783567"/>
            <a:ext cx="569364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smtClean="0">
                <a:solidFill>
                  <a:prstClr val="black"/>
                </a:solidFill>
                <a:latin typeface="Calibri"/>
              </a:rPr>
              <a:t>Buffering</a:t>
            </a:r>
            <a:endParaRPr lang="en-GB" sz="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ZoneTexte 48"/>
          <p:cNvSpPr txBox="1"/>
          <p:nvPr/>
        </p:nvSpPr>
        <p:spPr>
          <a:xfrm>
            <a:off x="3976556" y="876042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</a:t>
            </a:r>
          </a:p>
        </p:txBody>
      </p:sp>
      <p:cxnSp>
        <p:nvCxnSpPr>
          <p:cNvPr id="27" name="Connecteur droit avec flèche 50"/>
          <p:cNvCxnSpPr/>
          <p:nvPr/>
        </p:nvCxnSpPr>
        <p:spPr>
          <a:xfrm flipH="1">
            <a:off x="4232640" y="2576489"/>
            <a:ext cx="4644" cy="41938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28" name="Connecteur droit avec flèche 10"/>
          <p:cNvCxnSpPr/>
          <p:nvPr/>
        </p:nvCxnSpPr>
        <p:spPr>
          <a:xfrm>
            <a:off x="5795003" y="984527"/>
            <a:ext cx="2528" cy="726801"/>
          </a:xfrm>
          <a:prstGeom prst="straightConnector1">
            <a:avLst/>
          </a:prstGeom>
          <a:noFill/>
          <a:ln w="25400" cap="flat" cmpd="sng" algn="ctr"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79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5400000" scaled="0"/>
            </a:gradFill>
            <a:prstDash val="solid"/>
            <a:tailEnd type="arrow"/>
          </a:ln>
          <a:effectLst/>
        </p:spPr>
      </p:cxnSp>
      <p:cxnSp>
        <p:nvCxnSpPr>
          <p:cNvPr id="29" name="Connecteur droit 21"/>
          <p:cNvCxnSpPr/>
          <p:nvPr/>
        </p:nvCxnSpPr>
        <p:spPr>
          <a:xfrm>
            <a:off x="5758025" y="1185198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0" name="Connecteur droit 26"/>
          <p:cNvCxnSpPr/>
          <p:nvPr/>
        </p:nvCxnSpPr>
        <p:spPr>
          <a:xfrm>
            <a:off x="5757733" y="1357849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1" name="Connecteur droit 31"/>
          <p:cNvCxnSpPr/>
          <p:nvPr/>
        </p:nvCxnSpPr>
        <p:spPr>
          <a:xfrm>
            <a:off x="5757823" y="1564589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2" name="Connecteur droit avec flèche 56"/>
          <p:cNvCxnSpPr/>
          <p:nvPr/>
        </p:nvCxnSpPr>
        <p:spPr>
          <a:xfrm flipH="1">
            <a:off x="4225704" y="3506093"/>
            <a:ext cx="5868" cy="72523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33" name="Rectangle 3"/>
          <p:cNvSpPr/>
          <p:nvPr/>
        </p:nvSpPr>
        <p:spPr>
          <a:xfrm>
            <a:off x="3762681" y="4896917"/>
            <a:ext cx="934618" cy="60746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82611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 reconstruction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e.g. track finding</a:t>
            </a:r>
          </a:p>
        </p:txBody>
      </p:sp>
      <p:cxnSp>
        <p:nvCxnSpPr>
          <p:cNvPr id="34" name="Connecteur droit avec flèche 63"/>
          <p:cNvCxnSpPr/>
          <p:nvPr/>
        </p:nvCxnSpPr>
        <p:spPr>
          <a:xfrm>
            <a:off x="4219589" y="5600191"/>
            <a:ext cx="2282" cy="75022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35" name="ZoneTexte 69"/>
          <p:cNvSpPr txBox="1"/>
          <p:nvPr/>
        </p:nvSpPr>
        <p:spPr>
          <a:xfrm>
            <a:off x="1139650" y="1479342"/>
            <a:ext cx="1012501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Raw data </a:t>
            </a:r>
            <a:r>
              <a:rPr lang="en-GB" sz="105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nput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Parenthèse ouvrante 70"/>
          <p:cNvSpPr/>
          <p:nvPr/>
        </p:nvSpPr>
        <p:spPr>
          <a:xfrm>
            <a:off x="2268420" y="1070052"/>
            <a:ext cx="208815" cy="950393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Parenthèse ouvrante 71"/>
          <p:cNvSpPr/>
          <p:nvPr/>
        </p:nvSpPr>
        <p:spPr>
          <a:xfrm>
            <a:off x="2279415" y="2184462"/>
            <a:ext cx="197820" cy="1444633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"/>
          <p:cNvSpPr/>
          <p:nvPr/>
        </p:nvSpPr>
        <p:spPr>
          <a:xfrm>
            <a:off x="3761186" y="3008572"/>
            <a:ext cx="931875" cy="40800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Reduction 0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e.g. clustering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ZoneTexte 73"/>
          <p:cNvSpPr txBox="1"/>
          <p:nvPr/>
        </p:nvSpPr>
        <p:spPr>
          <a:xfrm>
            <a:off x="1139649" y="2679788"/>
            <a:ext cx="108234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Local processing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Parenthèse ouvrante 74"/>
          <p:cNvSpPr/>
          <p:nvPr/>
        </p:nvSpPr>
        <p:spPr>
          <a:xfrm>
            <a:off x="2279415" y="3716607"/>
            <a:ext cx="197820" cy="514718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3"/>
          <p:cNvSpPr/>
          <p:nvPr/>
        </p:nvSpPr>
        <p:spPr>
          <a:xfrm>
            <a:off x="3781549" y="4231326"/>
            <a:ext cx="919123" cy="27805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Frame building</a:t>
            </a:r>
          </a:p>
        </p:txBody>
      </p:sp>
      <p:sp>
        <p:nvSpPr>
          <p:cNvPr id="42" name="ZoneTexte 76"/>
          <p:cNvSpPr txBox="1"/>
          <p:nvPr/>
        </p:nvSpPr>
        <p:spPr>
          <a:xfrm>
            <a:off x="1139649" y="3817998"/>
            <a:ext cx="102532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Frame dispatch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Parenthèse ouvrante 77"/>
          <p:cNvSpPr/>
          <p:nvPr/>
        </p:nvSpPr>
        <p:spPr>
          <a:xfrm>
            <a:off x="2279415" y="4334588"/>
            <a:ext cx="197820" cy="1647167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ZoneTexte 79"/>
          <p:cNvSpPr txBox="1"/>
          <p:nvPr/>
        </p:nvSpPr>
        <p:spPr>
          <a:xfrm>
            <a:off x="1139649" y="5034933"/>
            <a:ext cx="115109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Global processing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ZoneTexte 120"/>
          <p:cNvSpPr txBox="1"/>
          <p:nvPr/>
        </p:nvSpPr>
        <p:spPr>
          <a:xfrm>
            <a:off x="5485258" y="876042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TRD</a:t>
            </a:r>
          </a:p>
        </p:txBody>
      </p:sp>
      <p:sp>
        <p:nvSpPr>
          <p:cNvPr id="46" name="ZoneTexte 121"/>
          <p:cNvSpPr txBox="1"/>
          <p:nvPr/>
        </p:nvSpPr>
        <p:spPr>
          <a:xfrm>
            <a:off x="3389626" y="2709604"/>
            <a:ext cx="856239" cy="215434"/>
          </a:xfrm>
          <a:prstGeom prst="rect">
            <a:avLst/>
          </a:prstGeom>
          <a:noFill/>
          <a:effectLst/>
        </p:spPr>
        <p:txBody>
          <a:bodyPr wrap="square" lIns="91429" tIns="45715" rIns="0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ZoneTexte 122"/>
          <p:cNvSpPr txBox="1"/>
          <p:nvPr/>
        </p:nvSpPr>
        <p:spPr>
          <a:xfrm>
            <a:off x="3092622" y="3741064"/>
            <a:ext cx="1071680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Partially compressed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ZoneTexte 124"/>
          <p:cNvSpPr txBox="1"/>
          <p:nvPr/>
        </p:nvSpPr>
        <p:spPr>
          <a:xfrm>
            <a:off x="3406306" y="4551988"/>
            <a:ext cx="1035112" cy="21543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Full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9" name="Connecteur droit avec flèche 123"/>
          <p:cNvCxnSpPr/>
          <p:nvPr/>
        </p:nvCxnSpPr>
        <p:spPr>
          <a:xfrm>
            <a:off x="4235248" y="4509378"/>
            <a:ext cx="6782" cy="387541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50" name="ZoneTexte 125"/>
          <p:cNvSpPr txBox="1"/>
          <p:nvPr/>
        </p:nvSpPr>
        <p:spPr>
          <a:xfrm>
            <a:off x="3031999" y="5972368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3762681" y="5484874"/>
            <a:ext cx="934618" cy="17479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Reduction 1</a:t>
            </a:r>
          </a:p>
        </p:txBody>
      </p:sp>
      <p:sp>
        <p:nvSpPr>
          <p:cNvPr id="52" name="ZoneTexte 133"/>
          <p:cNvSpPr txBox="1"/>
          <p:nvPr/>
        </p:nvSpPr>
        <p:spPr>
          <a:xfrm>
            <a:off x="4501401" y="769141"/>
            <a:ext cx="282061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100" dirty="0" smtClean="0">
                <a:solidFill>
                  <a:srgbClr val="4F81BD">
                    <a:lumMod val="50000"/>
                  </a:srgbClr>
                </a:solidFill>
                <a:latin typeface="Calibri"/>
              </a:rPr>
              <a:t>…</a:t>
            </a:r>
            <a:endParaRPr lang="en-GB" sz="1100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3" name="Rectangle 3"/>
          <p:cNvSpPr/>
          <p:nvPr/>
        </p:nvSpPr>
        <p:spPr>
          <a:xfrm>
            <a:off x="6870710" y="672032"/>
            <a:ext cx="644604" cy="317306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0 w 3025051"/>
              <a:gd name="connsiteY7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32946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21916 w 3025051"/>
              <a:gd name="connsiteY7" fmla="*/ 232946 h 470271"/>
              <a:gd name="connsiteX8" fmla="*/ 0 w 3025051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9572 w 3054415"/>
              <a:gd name="connsiteY0" fmla="*/ 0 h 470271"/>
              <a:gd name="connsiteX1" fmla="*/ 1532455 w 3054415"/>
              <a:gd name="connsiteY1" fmla="*/ 3532 h 470271"/>
              <a:gd name="connsiteX2" fmla="*/ 3034623 w 3054415"/>
              <a:gd name="connsiteY2" fmla="*/ 0 h 470271"/>
              <a:gd name="connsiteX3" fmla="*/ 3054415 w 3054415"/>
              <a:gd name="connsiteY3" fmla="*/ 232946 h 470271"/>
              <a:gd name="connsiteX4" fmla="*/ 3034623 w 3054415"/>
              <a:gd name="connsiteY4" fmla="*/ 470271 h 470271"/>
              <a:gd name="connsiteX5" fmla="*/ 1553448 w 3054415"/>
              <a:gd name="connsiteY5" fmla="*/ 470271 h 470271"/>
              <a:gd name="connsiteX6" fmla="*/ 9572 w 3054415"/>
              <a:gd name="connsiteY6" fmla="*/ 470271 h 470271"/>
              <a:gd name="connsiteX7" fmla="*/ 0 w 3054415"/>
              <a:gd name="connsiteY7" fmla="*/ 240857 h 470271"/>
              <a:gd name="connsiteX8" fmla="*/ 9572 w 3054415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32518 w 3034623"/>
              <a:gd name="connsiteY3" fmla="*/ 241197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2946 w 3025051"/>
              <a:gd name="connsiteY3" fmla="*/ 241197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1376 w 3025051"/>
              <a:gd name="connsiteY7" fmla="*/ 240857 h 470271"/>
              <a:gd name="connsiteX8" fmla="*/ 0 w 3025051"/>
              <a:gd name="connsiteY8" fmla="*/ 0 h 470271"/>
              <a:gd name="connsiteX0" fmla="*/ 0 w 3025051"/>
              <a:gd name="connsiteY0" fmla="*/ 594 h 470865"/>
              <a:gd name="connsiteX1" fmla="*/ 1517409 w 3025051"/>
              <a:gd name="connsiteY1" fmla="*/ 0 h 470865"/>
              <a:gd name="connsiteX2" fmla="*/ 3025051 w 3025051"/>
              <a:gd name="connsiteY2" fmla="*/ 594 h 470865"/>
              <a:gd name="connsiteX3" fmla="*/ 3022946 w 3025051"/>
              <a:gd name="connsiteY3" fmla="*/ 241791 h 470865"/>
              <a:gd name="connsiteX4" fmla="*/ 3025051 w 3025051"/>
              <a:gd name="connsiteY4" fmla="*/ 470865 h 470865"/>
              <a:gd name="connsiteX5" fmla="*/ 1543876 w 3025051"/>
              <a:gd name="connsiteY5" fmla="*/ 470865 h 470865"/>
              <a:gd name="connsiteX6" fmla="*/ 0 w 3025051"/>
              <a:gd name="connsiteY6" fmla="*/ 470865 h 470865"/>
              <a:gd name="connsiteX7" fmla="*/ 1376 w 3025051"/>
              <a:gd name="connsiteY7" fmla="*/ 241451 h 470865"/>
              <a:gd name="connsiteX8" fmla="*/ 0 w 3025051"/>
              <a:gd name="connsiteY8" fmla="*/ 594 h 470865"/>
              <a:gd name="connsiteX0" fmla="*/ 0 w 3028491"/>
              <a:gd name="connsiteY0" fmla="*/ 594 h 470865"/>
              <a:gd name="connsiteX1" fmla="*/ 1517409 w 3028491"/>
              <a:gd name="connsiteY1" fmla="*/ 0 h 470865"/>
              <a:gd name="connsiteX2" fmla="*/ 3025051 w 3028491"/>
              <a:gd name="connsiteY2" fmla="*/ 594 h 470865"/>
              <a:gd name="connsiteX3" fmla="*/ 3028421 w 3028491"/>
              <a:gd name="connsiteY3" fmla="*/ 237665 h 470865"/>
              <a:gd name="connsiteX4" fmla="*/ 3025051 w 3028491"/>
              <a:gd name="connsiteY4" fmla="*/ 470865 h 470865"/>
              <a:gd name="connsiteX5" fmla="*/ 1543876 w 3028491"/>
              <a:gd name="connsiteY5" fmla="*/ 470865 h 470865"/>
              <a:gd name="connsiteX6" fmla="*/ 0 w 3028491"/>
              <a:gd name="connsiteY6" fmla="*/ 470865 h 470865"/>
              <a:gd name="connsiteX7" fmla="*/ 1376 w 3028491"/>
              <a:gd name="connsiteY7" fmla="*/ 241451 h 470865"/>
              <a:gd name="connsiteX8" fmla="*/ 0 w 3028491"/>
              <a:gd name="connsiteY8" fmla="*/ 594 h 470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8491" h="470865">
                <a:moveTo>
                  <a:pt x="0" y="594"/>
                </a:moveTo>
                <a:lnTo>
                  <a:pt x="1517409" y="0"/>
                </a:lnTo>
                <a:lnTo>
                  <a:pt x="3025051" y="594"/>
                </a:lnTo>
                <a:cubicBezTo>
                  <a:pt x="3024349" y="80993"/>
                  <a:pt x="3029123" y="157266"/>
                  <a:pt x="3028421" y="237665"/>
                </a:cubicBezTo>
                <a:cubicBezTo>
                  <a:pt x="3029123" y="314023"/>
                  <a:pt x="3024349" y="394507"/>
                  <a:pt x="3025051" y="470865"/>
                </a:cubicBezTo>
                <a:lnTo>
                  <a:pt x="1543876" y="470865"/>
                </a:lnTo>
                <a:lnTo>
                  <a:pt x="0" y="470865"/>
                </a:lnTo>
                <a:cubicBezTo>
                  <a:pt x="459" y="394394"/>
                  <a:pt x="917" y="317922"/>
                  <a:pt x="1376" y="241451"/>
                </a:cubicBezTo>
                <a:cubicBezTo>
                  <a:pt x="917" y="161165"/>
                  <a:pt x="459" y="80880"/>
                  <a:pt x="0" y="594"/>
                </a:cubicBezTo>
                <a:close/>
              </a:path>
            </a:pathLst>
          </a:custGeom>
          <a:solidFill>
            <a:sysClr val="window" lastClr="FFFFFF"/>
          </a:solidFill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Trigger and clock</a:t>
            </a:r>
          </a:p>
        </p:txBody>
      </p:sp>
      <p:cxnSp>
        <p:nvCxnSpPr>
          <p:cNvPr id="54" name="Connecteur droit avec flèche 139"/>
          <p:cNvCxnSpPr>
            <a:endCxn id="11" idx="3"/>
          </p:cNvCxnSpPr>
          <p:nvPr/>
        </p:nvCxnSpPr>
        <p:spPr>
          <a:xfrm flipH="1" flipV="1">
            <a:off x="6354480" y="830685"/>
            <a:ext cx="575792" cy="4056"/>
          </a:xfrm>
          <a:prstGeom prst="straightConnector1">
            <a:avLst/>
          </a:prstGeom>
          <a:noFill/>
          <a:ln w="12700" cap="flat" cmpd="sng" algn="ctr">
            <a:solidFill>
              <a:srgbClr val="595959"/>
            </a:solidFill>
            <a:prstDash val="solid"/>
            <a:tailEnd type="arrow"/>
          </a:ln>
          <a:effectLst/>
        </p:spPr>
      </p:cxnSp>
      <p:sp>
        <p:nvSpPr>
          <p:cNvPr id="55" name="Rectangle 3"/>
          <p:cNvSpPr/>
          <p:nvPr/>
        </p:nvSpPr>
        <p:spPr>
          <a:xfrm>
            <a:off x="5170168" y="3008573"/>
            <a:ext cx="1040579" cy="40800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0 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local data,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ie</a:t>
            </a: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partial detector</a:t>
            </a:r>
          </a:p>
        </p:txBody>
      </p:sp>
      <p:sp>
        <p:nvSpPr>
          <p:cNvPr id="56" name="Rectangle 3"/>
          <p:cNvSpPr/>
          <p:nvPr/>
        </p:nvSpPr>
        <p:spPr>
          <a:xfrm>
            <a:off x="5175787" y="4883430"/>
            <a:ext cx="1054152" cy="474235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82611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1 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full detectors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e.g. space charge distortion</a:t>
            </a:r>
          </a:p>
        </p:txBody>
      </p:sp>
      <p:cxnSp>
        <p:nvCxnSpPr>
          <p:cNvPr id="57" name="Connecteur droit avec flèche 164"/>
          <p:cNvCxnSpPr/>
          <p:nvPr/>
        </p:nvCxnSpPr>
        <p:spPr>
          <a:xfrm>
            <a:off x="5422936" y="4644993"/>
            <a:ext cx="287" cy="24997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58" name="Connecteur droit avec flèche 279"/>
          <p:cNvCxnSpPr/>
          <p:nvPr/>
        </p:nvCxnSpPr>
        <p:spPr>
          <a:xfrm flipH="1">
            <a:off x="5439124" y="2822725"/>
            <a:ext cx="4924" cy="16019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59" name="Connecteur droit avec flèche 358"/>
          <p:cNvCxnSpPr/>
          <p:nvPr/>
        </p:nvCxnSpPr>
        <p:spPr>
          <a:xfrm flipH="1">
            <a:off x="4421580" y="3613995"/>
            <a:ext cx="1652" cy="61733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75000"/>
                  </a:srgbClr>
                </a:gs>
                <a:gs pos="100000">
                  <a:srgbClr val="FFFFFF">
                    <a:alpha val="0"/>
                  </a:srgbClr>
                </a:gs>
                <a:gs pos="21000">
                  <a:srgbClr val="4F81BD"/>
                </a:gs>
                <a:gs pos="79000">
                  <a:sysClr val="window" lastClr="FFFFFF">
                    <a:alpha val="0"/>
                  </a:sysClr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0" name="Connecteur en angle 160"/>
          <p:cNvCxnSpPr/>
          <p:nvPr/>
        </p:nvCxnSpPr>
        <p:spPr>
          <a:xfrm>
            <a:off x="4240591" y="2830936"/>
            <a:ext cx="121643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none"/>
          </a:ln>
          <a:effectLst/>
        </p:spPr>
      </p:cxnSp>
      <p:sp>
        <p:nvSpPr>
          <p:cNvPr id="61" name="Rectangle 3"/>
          <p:cNvSpPr/>
          <p:nvPr/>
        </p:nvSpPr>
        <p:spPr>
          <a:xfrm flipH="1">
            <a:off x="5170168" y="6187801"/>
            <a:ext cx="1203152" cy="65206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T0/T1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Flowchart: Sequential Access Storage 61"/>
          <p:cNvSpPr/>
          <p:nvPr/>
        </p:nvSpPr>
        <p:spPr>
          <a:xfrm>
            <a:off x="5662341" y="6277791"/>
            <a:ext cx="497293" cy="480945"/>
          </a:xfrm>
          <a:prstGeom prst="flowChartMagneticTape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Archive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3" name="Connecteur droit 28"/>
          <p:cNvCxnSpPr/>
          <p:nvPr/>
        </p:nvCxnSpPr>
        <p:spPr>
          <a:xfrm>
            <a:off x="3762681" y="1070052"/>
            <a:ext cx="2240329" cy="3134"/>
          </a:xfrm>
          <a:prstGeom prst="line">
            <a:avLst/>
          </a:prstGeom>
          <a:noFill/>
          <a:ln w="6350" cap="flat" cmpd="sng" algn="ctr">
            <a:solidFill>
              <a:srgbClr val="8064A2"/>
            </a:solidFill>
            <a:prstDash val="solid"/>
          </a:ln>
          <a:effectLst/>
        </p:spPr>
      </p:cxnSp>
      <p:grpSp>
        <p:nvGrpSpPr>
          <p:cNvPr id="64" name="Group 63"/>
          <p:cNvGrpSpPr/>
          <p:nvPr/>
        </p:nvGrpSpPr>
        <p:grpSpPr>
          <a:xfrm>
            <a:off x="4070240" y="1031204"/>
            <a:ext cx="99513" cy="77699"/>
            <a:chOff x="4682799" y="1410811"/>
            <a:chExt cx="99513" cy="77699"/>
          </a:xfrm>
          <a:effectLst/>
        </p:grpSpPr>
        <p:sp>
          <p:nvSpPr>
            <p:cNvPr id="65" name="Heart 64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Lightning Bolt 65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369544" y="1034179"/>
            <a:ext cx="99513" cy="77699"/>
            <a:chOff x="4682799" y="1410811"/>
            <a:chExt cx="99513" cy="77699"/>
          </a:xfrm>
          <a:effectLst/>
        </p:grpSpPr>
        <p:sp>
          <p:nvSpPr>
            <p:cNvPr id="68" name="Heart 67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Lightning Bolt 68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745246" y="1032452"/>
            <a:ext cx="99513" cy="77699"/>
            <a:chOff x="4682799" y="1410811"/>
            <a:chExt cx="99513" cy="77699"/>
          </a:xfrm>
          <a:effectLst/>
        </p:grpSpPr>
        <p:sp>
          <p:nvSpPr>
            <p:cNvPr id="71" name="Heart 70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Lightning Bolt 71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71408" y="1469018"/>
            <a:ext cx="99513" cy="77699"/>
            <a:chOff x="4682799" y="1410811"/>
            <a:chExt cx="99513" cy="77699"/>
          </a:xfrm>
          <a:effectLst/>
        </p:grpSpPr>
        <p:sp>
          <p:nvSpPr>
            <p:cNvPr id="74" name="Heart 73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Lightning Bolt 74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371423" y="1466043"/>
            <a:ext cx="99513" cy="77699"/>
            <a:chOff x="4682799" y="1410811"/>
            <a:chExt cx="99513" cy="77699"/>
          </a:xfrm>
          <a:effectLst/>
        </p:grpSpPr>
        <p:sp>
          <p:nvSpPr>
            <p:cNvPr id="77" name="Heart 76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Lightning Bolt 77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747775" y="1456669"/>
            <a:ext cx="99513" cy="77699"/>
            <a:chOff x="4682799" y="1410811"/>
            <a:chExt cx="99513" cy="77699"/>
          </a:xfrm>
          <a:effectLst/>
        </p:grpSpPr>
        <p:sp>
          <p:nvSpPr>
            <p:cNvPr id="80" name="Heart 79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Lightning Bolt 80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616355" y="793865"/>
            <a:ext cx="99513" cy="77699"/>
            <a:chOff x="4682799" y="1410811"/>
            <a:chExt cx="99513" cy="77699"/>
          </a:xfrm>
          <a:effectLst/>
        </p:grpSpPr>
        <p:sp>
          <p:nvSpPr>
            <p:cNvPr id="83" name="Heart 82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Lightning Bolt 83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5" name="Connecteur droit avec flèche 50"/>
          <p:cNvCxnSpPr/>
          <p:nvPr/>
        </p:nvCxnSpPr>
        <p:spPr>
          <a:xfrm flipH="1">
            <a:off x="4409800" y="1979143"/>
            <a:ext cx="2306" cy="20531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86" name="Connecteur droit avec flèche 50"/>
          <p:cNvCxnSpPr/>
          <p:nvPr/>
        </p:nvCxnSpPr>
        <p:spPr>
          <a:xfrm>
            <a:off x="4121743" y="1994670"/>
            <a:ext cx="0" cy="18979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87" name="Rectangle 3"/>
          <p:cNvSpPr/>
          <p:nvPr/>
        </p:nvSpPr>
        <p:spPr>
          <a:xfrm>
            <a:off x="3781548" y="2538449"/>
            <a:ext cx="911512" cy="17587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slicing</a:t>
            </a:r>
          </a:p>
        </p:txBody>
      </p:sp>
      <p:grpSp>
        <p:nvGrpSpPr>
          <p:cNvPr id="88" name="Grouper 35"/>
          <p:cNvGrpSpPr/>
          <p:nvPr/>
        </p:nvGrpSpPr>
        <p:grpSpPr>
          <a:xfrm>
            <a:off x="4036362" y="1783569"/>
            <a:ext cx="179836" cy="236877"/>
            <a:chOff x="1728107" y="2561128"/>
            <a:chExt cx="406414" cy="535320"/>
          </a:xfrm>
          <a:effectLst/>
        </p:grpSpPr>
        <p:sp>
          <p:nvSpPr>
            <p:cNvPr id="89" name="Rectangle 3"/>
            <p:cNvSpPr/>
            <p:nvPr/>
          </p:nvSpPr>
          <p:spPr>
            <a:xfrm>
              <a:off x="1728107" y="256112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3"/>
            <p:cNvSpPr/>
            <p:nvPr/>
          </p:nvSpPr>
          <p:spPr>
            <a:xfrm>
              <a:off x="1728107" y="273956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Rectangle 3"/>
            <p:cNvSpPr/>
            <p:nvPr/>
          </p:nvSpPr>
          <p:spPr>
            <a:xfrm>
              <a:off x="1728107" y="291800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469325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547457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1547457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2" name="Grouper 39"/>
          <p:cNvGrpSpPr/>
          <p:nvPr/>
        </p:nvGrpSpPr>
        <p:grpSpPr>
          <a:xfrm>
            <a:off x="4338437" y="1783566"/>
            <a:ext cx="179836" cy="236877"/>
            <a:chOff x="1880507" y="2713528"/>
            <a:chExt cx="406414" cy="535320"/>
          </a:xfrm>
          <a:effectLst/>
        </p:grpSpPr>
        <p:sp>
          <p:nvSpPr>
            <p:cNvPr id="93" name="Rectangle 3"/>
            <p:cNvSpPr/>
            <p:nvPr/>
          </p:nvSpPr>
          <p:spPr>
            <a:xfrm>
              <a:off x="1880507" y="271352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3"/>
            <p:cNvSpPr/>
            <p:nvPr/>
          </p:nvSpPr>
          <p:spPr>
            <a:xfrm>
              <a:off x="1880507" y="289196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Rectangle 3"/>
            <p:cNvSpPr/>
            <p:nvPr/>
          </p:nvSpPr>
          <p:spPr>
            <a:xfrm>
              <a:off x="1880507" y="307040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887760" y="1767808"/>
            <a:ext cx="470802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855229" y="4174084"/>
            <a:ext cx="522799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O(1000)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8" name="Connecteur droit avec flèche 50"/>
          <p:cNvCxnSpPr/>
          <p:nvPr/>
        </p:nvCxnSpPr>
        <p:spPr>
          <a:xfrm flipH="1">
            <a:off x="4228505" y="2346355"/>
            <a:ext cx="2306" cy="20531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99" name="Rectangle 3"/>
          <p:cNvSpPr/>
          <p:nvPr/>
        </p:nvSpPr>
        <p:spPr>
          <a:xfrm>
            <a:off x="3772991" y="2182357"/>
            <a:ext cx="920069" cy="17902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Local aggregation</a:t>
            </a:r>
          </a:p>
        </p:txBody>
      </p:sp>
      <p:cxnSp>
        <p:nvCxnSpPr>
          <p:cNvPr id="100" name="Connecteur droit avec flèche 358"/>
          <p:cNvCxnSpPr/>
          <p:nvPr/>
        </p:nvCxnSpPr>
        <p:spPr>
          <a:xfrm flipH="1">
            <a:off x="4580451" y="3605684"/>
            <a:ext cx="1" cy="625643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75000"/>
                  </a:srgbClr>
                </a:gs>
                <a:gs pos="100000">
                  <a:srgbClr val="FFFFFF">
                    <a:alpha val="0"/>
                  </a:srgbClr>
                </a:gs>
                <a:gs pos="21000">
                  <a:srgbClr val="4F81BD"/>
                </a:gs>
                <a:gs pos="79000">
                  <a:sysClr val="window" lastClr="FFFFFF">
                    <a:alpha val="0"/>
                  </a:sysClr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101" name="Connecteur droit avec flèche 187"/>
          <p:cNvCxnSpPr>
            <a:stCxn id="145" idx="4"/>
            <a:endCxn id="62" idx="1"/>
          </p:cNvCxnSpPr>
          <p:nvPr/>
        </p:nvCxnSpPr>
        <p:spPr>
          <a:xfrm>
            <a:off x="4936260" y="6518264"/>
            <a:ext cx="72608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02" name="Connecteur droit avec flèche 237"/>
          <p:cNvCxnSpPr/>
          <p:nvPr/>
        </p:nvCxnSpPr>
        <p:spPr>
          <a:xfrm>
            <a:off x="4678150" y="5134265"/>
            <a:ext cx="501309" cy="1"/>
          </a:xfrm>
          <a:prstGeom prst="straightConnector1">
            <a:avLst/>
          </a:prstGeom>
          <a:noFill/>
          <a:ln w="25400" cap="flat" cmpd="sng" algn="ctr">
            <a:solidFill>
              <a:srgbClr val="C0504D">
                <a:lumMod val="7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03" name="Parenthèse ouvrante 77"/>
          <p:cNvSpPr/>
          <p:nvPr/>
        </p:nvSpPr>
        <p:spPr>
          <a:xfrm>
            <a:off x="2279416" y="6187801"/>
            <a:ext cx="197818" cy="740729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ZoneTexte 79"/>
          <p:cNvSpPr txBox="1"/>
          <p:nvPr/>
        </p:nvSpPr>
        <p:spPr>
          <a:xfrm>
            <a:off x="1621039" y="6243705"/>
            <a:ext cx="607859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Storage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5" name="Connecteur en angle 60"/>
          <p:cNvCxnSpPr/>
          <p:nvPr/>
        </p:nvCxnSpPr>
        <p:spPr>
          <a:xfrm flipH="1">
            <a:off x="6229940" y="3266729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06" name="Connecteur en angle 60"/>
          <p:cNvCxnSpPr/>
          <p:nvPr/>
        </p:nvCxnSpPr>
        <p:spPr>
          <a:xfrm flipH="1">
            <a:off x="6235884" y="5120545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07" name="Connecteur en angle 160"/>
          <p:cNvCxnSpPr/>
          <p:nvPr/>
        </p:nvCxnSpPr>
        <p:spPr>
          <a:xfrm>
            <a:off x="4252382" y="4643967"/>
            <a:ext cx="1186742" cy="102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none"/>
          </a:ln>
          <a:effectLst/>
        </p:spPr>
      </p:cxnSp>
      <p:sp>
        <p:nvSpPr>
          <p:cNvPr id="108" name="Rectangle 3"/>
          <p:cNvSpPr/>
          <p:nvPr/>
        </p:nvSpPr>
        <p:spPr>
          <a:xfrm>
            <a:off x="7819231" y="5798922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Quality Control</a:t>
            </a:r>
          </a:p>
        </p:txBody>
      </p:sp>
      <p:sp>
        <p:nvSpPr>
          <p:cNvPr id="109" name="ZoneTexte 131"/>
          <p:cNvSpPr txBox="1"/>
          <p:nvPr/>
        </p:nvSpPr>
        <p:spPr>
          <a:xfrm>
            <a:off x="6938639" y="5344680"/>
            <a:ext cx="1278111" cy="707876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  <a:p>
            <a:pPr defTabSz="640080"/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0" name="Connecteur en angle 60"/>
          <p:cNvCxnSpPr/>
          <p:nvPr/>
        </p:nvCxnSpPr>
        <p:spPr>
          <a:xfrm flipH="1">
            <a:off x="6979790" y="6314418"/>
            <a:ext cx="839443" cy="7174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cxnSp>
        <p:nvCxnSpPr>
          <p:cNvPr id="111" name="Connecteur en angle 60"/>
          <p:cNvCxnSpPr/>
          <p:nvPr/>
        </p:nvCxnSpPr>
        <p:spPr>
          <a:xfrm>
            <a:off x="8142526" y="6500057"/>
            <a:ext cx="0" cy="39898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12" name="Connecteur en angle 60"/>
          <p:cNvCxnSpPr/>
          <p:nvPr/>
        </p:nvCxnSpPr>
        <p:spPr>
          <a:xfrm flipH="1">
            <a:off x="6222868" y="5273510"/>
            <a:ext cx="658666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grpSp>
        <p:nvGrpSpPr>
          <p:cNvPr id="113" name="Group 112"/>
          <p:cNvGrpSpPr/>
          <p:nvPr/>
        </p:nvGrpSpPr>
        <p:grpSpPr>
          <a:xfrm>
            <a:off x="4984853" y="2222771"/>
            <a:ext cx="1942399" cy="583977"/>
            <a:chOff x="4475104" y="8776992"/>
            <a:chExt cx="1942399" cy="583977"/>
          </a:xfrm>
        </p:grpSpPr>
        <p:grpSp>
          <p:nvGrpSpPr>
            <p:cNvPr id="114" name="Group 113"/>
            <p:cNvGrpSpPr/>
            <p:nvPr/>
          </p:nvGrpSpPr>
          <p:grpSpPr>
            <a:xfrm>
              <a:off x="5358744" y="8776992"/>
              <a:ext cx="1058759" cy="190779"/>
              <a:chOff x="5263459" y="2911761"/>
              <a:chExt cx="1058759" cy="190779"/>
            </a:xfrm>
          </p:grpSpPr>
          <p:cxnSp>
            <p:nvCxnSpPr>
              <p:cNvPr id="117" name="Connecteur en angle 60"/>
              <p:cNvCxnSpPr/>
              <p:nvPr/>
            </p:nvCxnSpPr>
            <p:spPr>
              <a:xfrm flipH="1">
                <a:off x="5581038" y="3003078"/>
                <a:ext cx="741180" cy="0"/>
              </a:xfrm>
              <a:prstGeom prst="straightConnector1">
                <a:avLst/>
              </a:prstGeom>
              <a:noFill/>
              <a:ln w="38100" cap="flat" cmpd="dbl" algn="ctr">
                <a:solidFill>
                  <a:srgbClr val="9BBB59">
                    <a:lumMod val="75000"/>
                  </a:srgbClr>
                </a:solidFill>
                <a:prstDash val="sysDot"/>
                <a:headEnd type="triangle"/>
                <a:tailEnd type="none"/>
              </a:ln>
              <a:effectLst/>
            </p:spPr>
          </p:cxnSp>
          <p:sp>
            <p:nvSpPr>
              <p:cNvPr id="118" name="Rectangle 3"/>
              <p:cNvSpPr/>
              <p:nvPr/>
            </p:nvSpPr>
            <p:spPr>
              <a:xfrm>
                <a:off x="5263459" y="2911761"/>
                <a:ext cx="331683" cy="190779"/>
              </a:xfrm>
              <a:custGeom>
                <a:avLst/>
                <a:gdLst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0 w 3025051"/>
                  <a:gd name="connsiteY3" fmla="*/ 470271 h 470271"/>
                  <a:gd name="connsiteX4" fmla="*/ 0 w 3025051"/>
                  <a:gd name="connsiteY4" fmla="*/ 0 h 470271"/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2016208 w 3025051"/>
                  <a:gd name="connsiteY3" fmla="*/ 470271 h 470271"/>
                  <a:gd name="connsiteX4" fmla="*/ 0 w 3025051"/>
                  <a:gd name="connsiteY4" fmla="*/ 470271 h 470271"/>
                  <a:gd name="connsiteX5" fmla="*/ 0 w 3025051"/>
                  <a:gd name="connsiteY5" fmla="*/ 0 h 47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5051" h="470271">
                    <a:moveTo>
                      <a:pt x="0" y="0"/>
                    </a:moveTo>
                    <a:lnTo>
                      <a:pt x="3025051" y="0"/>
                    </a:lnTo>
                    <a:lnTo>
                      <a:pt x="3025051" y="470271"/>
                    </a:lnTo>
                    <a:lnTo>
                      <a:pt x="2016208" y="470271"/>
                    </a:lnTo>
                    <a:lnTo>
                      <a:pt x="0" y="4702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lIns="91429" tIns="10800" rIns="91429" bIns="45715" anchor="ctr"/>
              <a:lstStyle/>
              <a:p>
                <a:pPr marL="0" marR="0" lvl="0" indent="0" algn="ctr" defTabSz="64008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QC</a:t>
                </a:r>
              </a:p>
            </p:txBody>
          </p:sp>
        </p:grpSp>
        <p:cxnSp>
          <p:nvCxnSpPr>
            <p:cNvPr id="115" name="Connecteur droit avec flèche 358"/>
            <p:cNvCxnSpPr/>
            <p:nvPr/>
          </p:nvCxnSpPr>
          <p:spPr>
            <a:xfrm flipV="1">
              <a:off x="4834367" y="9013740"/>
              <a:ext cx="508000" cy="347229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  <p:cxnSp>
          <p:nvCxnSpPr>
            <p:cNvPr id="116" name="Connecteur droit avec flèche 358"/>
            <p:cNvCxnSpPr/>
            <p:nvPr/>
          </p:nvCxnSpPr>
          <p:spPr>
            <a:xfrm flipV="1">
              <a:off x="4475104" y="8874563"/>
              <a:ext cx="824119" cy="270766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</p:grpSp>
      <p:grpSp>
        <p:nvGrpSpPr>
          <p:cNvPr id="119" name="Group 118"/>
          <p:cNvGrpSpPr/>
          <p:nvPr/>
        </p:nvGrpSpPr>
        <p:grpSpPr>
          <a:xfrm>
            <a:off x="4898482" y="5476923"/>
            <a:ext cx="2022827" cy="451846"/>
            <a:chOff x="4362992" y="8515925"/>
            <a:chExt cx="2022827" cy="451846"/>
          </a:xfrm>
        </p:grpSpPr>
        <p:grpSp>
          <p:nvGrpSpPr>
            <p:cNvPr id="120" name="Group 119"/>
            <p:cNvGrpSpPr/>
            <p:nvPr/>
          </p:nvGrpSpPr>
          <p:grpSpPr>
            <a:xfrm>
              <a:off x="5358744" y="8776992"/>
              <a:ext cx="1027075" cy="190779"/>
              <a:chOff x="5263459" y="2911761"/>
              <a:chExt cx="1027075" cy="190779"/>
            </a:xfrm>
          </p:grpSpPr>
          <p:cxnSp>
            <p:nvCxnSpPr>
              <p:cNvPr id="123" name="Connecteur en angle 60"/>
              <p:cNvCxnSpPr/>
              <p:nvPr/>
            </p:nvCxnSpPr>
            <p:spPr>
              <a:xfrm flipH="1">
                <a:off x="5581038" y="3002297"/>
                <a:ext cx="709496" cy="781"/>
              </a:xfrm>
              <a:prstGeom prst="straightConnector1">
                <a:avLst/>
              </a:prstGeom>
              <a:noFill/>
              <a:ln w="38100" cap="flat" cmpd="dbl" algn="ctr">
                <a:solidFill>
                  <a:srgbClr val="9BBB59">
                    <a:lumMod val="75000"/>
                  </a:srgbClr>
                </a:solidFill>
                <a:prstDash val="sysDot"/>
                <a:headEnd type="triangle"/>
                <a:tailEnd type="none"/>
              </a:ln>
              <a:effectLst/>
            </p:spPr>
          </p:cxnSp>
          <p:sp>
            <p:nvSpPr>
              <p:cNvPr id="124" name="Rectangle 3"/>
              <p:cNvSpPr/>
              <p:nvPr/>
            </p:nvSpPr>
            <p:spPr>
              <a:xfrm>
                <a:off x="5263459" y="2911761"/>
                <a:ext cx="331683" cy="190779"/>
              </a:xfrm>
              <a:custGeom>
                <a:avLst/>
                <a:gdLst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0 w 3025051"/>
                  <a:gd name="connsiteY3" fmla="*/ 470271 h 470271"/>
                  <a:gd name="connsiteX4" fmla="*/ 0 w 3025051"/>
                  <a:gd name="connsiteY4" fmla="*/ 0 h 470271"/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2016208 w 3025051"/>
                  <a:gd name="connsiteY3" fmla="*/ 470271 h 470271"/>
                  <a:gd name="connsiteX4" fmla="*/ 0 w 3025051"/>
                  <a:gd name="connsiteY4" fmla="*/ 470271 h 470271"/>
                  <a:gd name="connsiteX5" fmla="*/ 0 w 3025051"/>
                  <a:gd name="connsiteY5" fmla="*/ 0 h 47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5051" h="470271">
                    <a:moveTo>
                      <a:pt x="0" y="0"/>
                    </a:moveTo>
                    <a:lnTo>
                      <a:pt x="3025051" y="0"/>
                    </a:lnTo>
                    <a:lnTo>
                      <a:pt x="3025051" y="470271"/>
                    </a:lnTo>
                    <a:lnTo>
                      <a:pt x="2016208" y="470271"/>
                    </a:lnTo>
                    <a:lnTo>
                      <a:pt x="0" y="4702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lIns="91429" tIns="10800" rIns="91429" bIns="45715" anchor="ctr"/>
              <a:lstStyle/>
              <a:p>
                <a:pPr marL="0" marR="0" lvl="0" indent="0" algn="ctr" defTabSz="64008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QC</a:t>
                </a:r>
              </a:p>
            </p:txBody>
          </p:sp>
        </p:grpSp>
        <p:cxnSp>
          <p:nvCxnSpPr>
            <p:cNvPr id="121" name="Connecteur droit avec flèche 358"/>
            <p:cNvCxnSpPr/>
            <p:nvPr/>
          </p:nvCxnSpPr>
          <p:spPr>
            <a:xfrm>
              <a:off x="4362992" y="8695206"/>
              <a:ext cx="935371" cy="172322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  <p:cxnSp>
          <p:nvCxnSpPr>
            <p:cNvPr id="122" name="Connecteur droit avec flèche 358"/>
            <p:cNvCxnSpPr/>
            <p:nvPr/>
          </p:nvCxnSpPr>
          <p:spPr>
            <a:xfrm>
              <a:off x="4932881" y="8515925"/>
              <a:ext cx="359922" cy="231422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</p:grpSp>
      <p:sp>
        <p:nvSpPr>
          <p:cNvPr id="125" name="Rectangle 3"/>
          <p:cNvSpPr/>
          <p:nvPr/>
        </p:nvSpPr>
        <p:spPr>
          <a:xfrm>
            <a:off x="3758349" y="3416580"/>
            <a:ext cx="934711" cy="17902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Tagging</a:t>
            </a:r>
          </a:p>
        </p:txBody>
      </p:sp>
      <p:sp>
        <p:nvSpPr>
          <p:cNvPr id="126" name="Rectangle 3"/>
          <p:cNvSpPr/>
          <p:nvPr/>
        </p:nvSpPr>
        <p:spPr>
          <a:xfrm rot="16200000" flipH="1">
            <a:off x="619839" y="3641960"/>
            <a:ext cx="4204559" cy="45625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Synchronous</a:t>
            </a:r>
          </a:p>
        </p:txBody>
      </p:sp>
      <p:cxnSp>
        <p:nvCxnSpPr>
          <p:cNvPr id="127" name="Connecteur droit avec flèche 187"/>
          <p:cNvCxnSpPr/>
          <p:nvPr/>
        </p:nvCxnSpPr>
        <p:spPr>
          <a:xfrm flipV="1">
            <a:off x="7020602" y="5933986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128" name="ZoneTexte 131"/>
          <p:cNvSpPr txBox="1"/>
          <p:nvPr/>
        </p:nvSpPr>
        <p:spPr>
          <a:xfrm>
            <a:off x="6940912" y="6107936"/>
            <a:ext cx="5472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QC data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9" name="Connecteur droit avec flèche 187"/>
          <p:cNvCxnSpPr/>
          <p:nvPr/>
        </p:nvCxnSpPr>
        <p:spPr>
          <a:xfrm flipV="1">
            <a:off x="6137354" y="2570655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cxnSp>
        <p:nvCxnSpPr>
          <p:cNvPr id="130" name="Connecteur droit avec flèche 187"/>
          <p:cNvCxnSpPr/>
          <p:nvPr/>
        </p:nvCxnSpPr>
        <p:spPr>
          <a:xfrm flipV="1">
            <a:off x="6151631" y="5600189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cxnSp>
        <p:nvCxnSpPr>
          <p:cNvPr id="131" name="Connecteur droit 15"/>
          <p:cNvCxnSpPr/>
          <p:nvPr/>
        </p:nvCxnSpPr>
        <p:spPr>
          <a:xfrm>
            <a:off x="4986370" y="113321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2" name="Connecteur droit 20"/>
          <p:cNvCxnSpPr/>
          <p:nvPr/>
        </p:nvCxnSpPr>
        <p:spPr>
          <a:xfrm>
            <a:off x="4986370" y="1273525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3" name="Connecteur droit 25"/>
          <p:cNvCxnSpPr/>
          <p:nvPr/>
        </p:nvCxnSpPr>
        <p:spPr>
          <a:xfrm>
            <a:off x="4986370" y="141148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4" name="Connecteur droit 30"/>
          <p:cNvCxnSpPr/>
          <p:nvPr/>
        </p:nvCxnSpPr>
        <p:spPr>
          <a:xfrm>
            <a:off x="4986370" y="158846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sp>
        <p:nvSpPr>
          <p:cNvPr id="135" name="ZoneTexte 48"/>
          <p:cNvSpPr txBox="1"/>
          <p:nvPr/>
        </p:nvSpPr>
        <p:spPr>
          <a:xfrm>
            <a:off x="4736374" y="866131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4972281" y="1024268"/>
            <a:ext cx="99513" cy="77699"/>
            <a:chOff x="4682799" y="1410811"/>
            <a:chExt cx="99513" cy="77699"/>
          </a:xfrm>
          <a:effectLst/>
        </p:grpSpPr>
        <p:sp>
          <p:nvSpPr>
            <p:cNvPr id="137" name="Heart 136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Lightning Bolt 137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976596" y="1456131"/>
            <a:ext cx="99513" cy="77699"/>
            <a:chOff x="4682799" y="1410811"/>
            <a:chExt cx="99513" cy="77699"/>
          </a:xfrm>
          <a:effectLst/>
        </p:grpSpPr>
        <p:sp>
          <p:nvSpPr>
            <p:cNvPr id="140" name="Heart 139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ghtning Bolt 140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2" name="ZoneTexte 133"/>
          <p:cNvSpPr txBox="1"/>
          <p:nvPr/>
        </p:nvSpPr>
        <p:spPr>
          <a:xfrm>
            <a:off x="5253940" y="764632"/>
            <a:ext cx="282061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100" dirty="0" smtClean="0">
                <a:solidFill>
                  <a:srgbClr val="4F81BD">
                    <a:lumMod val="50000"/>
                  </a:srgbClr>
                </a:solidFill>
                <a:latin typeface="Calibri"/>
              </a:rPr>
              <a:t>…</a:t>
            </a:r>
            <a:endParaRPr lang="en-GB" sz="1100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cxnSp>
        <p:nvCxnSpPr>
          <p:cNvPr id="143" name="Connecteur droit 11"/>
          <p:cNvCxnSpPr/>
          <p:nvPr/>
        </p:nvCxnSpPr>
        <p:spPr>
          <a:xfrm>
            <a:off x="5259499" y="1327097"/>
            <a:ext cx="256531" cy="6083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dot"/>
          </a:ln>
          <a:effectLst/>
        </p:spPr>
      </p:cxnSp>
      <p:sp>
        <p:nvSpPr>
          <p:cNvPr id="144" name="ZoneTexte 125"/>
          <p:cNvSpPr txBox="1"/>
          <p:nvPr/>
        </p:nvSpPr>
        <p:spPr>
          <a:xfrm>
            <a:off x="5141868" y="6503540"/>
            <a:ext cx="406629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145" name="Cylindre 61"/>
          <p:cNvSpPr/>
          <p:nvPr/>
        </p:nvSpPr>
        <p:spPr>
          <a:xfrm>
            <a:off x="3682484" y="6363316"/>
            <a:ext cx="1253777" cy="309896"/>
          </a:xfrm>
          <a:prstGeom prst="can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sp>
        <p:nvSpPr>
          <p:cNvPr id="146" name="Rectangle 3"/>
          <p:cNvSpPr/>
          <p:nvPr/>
        </p:nvSpPr>
        <p:spPr>
          <a:xfrm>
            <a:off x="7819233" y="3724012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F79646">
              <a:lumMod val="60000"/>
              <a:lumOff val="40000"/>
            </a:srgbClr>
          </a:solidFill>
          <a:ln w="9525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Load balancing &amp; dataflow regulation</a:t>
            </a:r>
          </a:p>
        </p:txBody>
      </p:sp>
      <p:cxnSp>
        <p:nvCxnSpPr>
          <p:cNvPr id="147" name="Connecteur en angle 60"/>
          <p:cNvCxnSpPr/>
          <p:nvPr/>
        </p:nvCxnSpPr>
        <p:spPr>
          <a:xfrm flipH="1">
            <a:off x="6231163" y="4552592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48" name="Connecteur en angle 60"/>
          <p:cNvCxnSpPr/>
          <p:nvPr/>
        </p:nvCxnSpPr>
        <p:spPr>
          <a:xfrm flipH="1">
            <a:off x="7132561" y="4120643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49" name="Connecteur en angle 60"/>
          <p:cNvCxnSpPr/>
          <p:nvPr/>
        </p:nvCxnSpPr>
        <p:spPr>
          <a:xfrm flipH="1">
            <a:off x="6238404" y="3544480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none" w="med" len="med"/>
            <a:tailEnd type="arrow" w="med" len="med"/>
          </a:ln>
          <a:effectLst/>
        </p:spPr>
      </p:cxnSp>
      <p:cxnSp>
        <p:nvCxnSpPr>
          <p:cNvPr id="150" name="Connecteur en angle 60"/>
          <p:cNvCxnSpPr/>
          <p:nvPr/>
        </p:nvCxnSpPr>
        <p:spPr>
          <a:xfrm flipH="1">
            <a:off x="7118986" y="3971689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none" w="med" len="med"/>
            <a:tailEnd type="arrow" w="med" len="med"/>
          </a:ln>
          <a:effectLst/>
        </p:spPr>
      </p:cxnSp>
      <p:sp>
        <p:nvSpPr>
          <p:cNvPr id="151" name="TextBox 150"/>
          <p:cNvSpPr txBox="1"/>
          <p:nvPr/>
        </p:nvSpPr>
        <p:spPr>
          <a:xfrm>
            <a:off x="7717353" y="2367487"/>
            <a:ext cx="1351652" cy="430887"/>
          </a:xfrm>
          <a:prstGeom prst="rect">
            <a:avLst/>
          </a:prstGeom>
          <a:solidFill>
            <a:srgbClr val="FDEADA"/>
          </a:solidFill>
          <a:ln>
            <a:solidFill>
              <a:srgbClr val="FCD5B5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First-Level </a:t>
            </a:r>
            <a:br>
              <a:rPr lang="en-GB" sz="1100" dirty="0" smtClean="0"/>
            </a:br>
            <a:r>
              <a:rPr lang="en-GB" sz="1100" dirty="0" smtClean="0"/>
              <a:t>Processors (FLPs)</a:t>
            </a:r>
            <a:endParaRPr lang="en-GB" sz="1100" dirty="0"/>
          </a:p>
        </p:txBody>
      </p:sp>
      <p:sp>
        <p:nvSpPr>
          <p:cNvPr id="152" name="TextBox 151"/>
          <p:cNvSpPr txBox="1"/>
          <p:nvPr/>
        </p:nvSpPr>
        <p:spPr>
          <a:xfrm>
            <a:off x="7786282" y="4815157"/>
            <a:ext cx="1282723" cy="430887"/>
          </a:xfrm>
          <a:prstGeom prst="rect">
            <a:avLst/>
          </a:prstGeom>
          <a:solidFill>
            <a:srgbClr val="FDEADA"/>
          </a:solidFill>
          <a:ln>
            <a:solidFill>
              <a:srgbClr val="FCD5B5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Event Processing</a:t>
            </a:r>
            <a:br>
              <a:rPr lang="en-GB" sz="1100" dirty="0" smtClean="0"/>
            </a:br>
            <a:r>
              <a:rPr lang="en-GB" sz="1100" dirty="0" smtClean="0"/>
              <a:t>Nodes (EPNs)</a:t>
            </a:r>
            <a:endParaRPr lang="en-GB" sz="1100" dirty="0"/>
          </a:p>
        </p:txBody>
      </p:sp>
      <p:sp>
        <p:nvSpPr>
          <p:cNvPr id="3" name="Oval 2"/>
          <p:cNvSpPr/>
          <p:nvPr/>
        </p:nvSpPr>
        <p:spPr>
          <a:xfrm>
            <a:off x="3031999" y="5606023"/>
            <a:ext cx="3599854" cy="12519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64679"/>
            <a:ext cx="7845824" cy="612409"/>
          </a:xfrm>
        </p:spPr>
        <p:txBody>
          <a:bodyPr>
            <a:noAutofit/>
          </a:bodyPr>
          <a:lstStyle/>
          <a:p>
            <a:r>
              <a:rPr lang="fr-CH" sz="2400" dirty="0"/>
              <a:t>Data flow &amp;</a:t>
            </a:r>
            <a:br>
              <a:rPr lang="fr-CH" sz="2400" dirty="0"/>
            </a:br>
            <a:r>
              <a:rPr lang="fr-CH" sz="2400" dirty="0" err="1"/>
              <a:t>processing</a:t>
            </a:r>
            <a:r>
              <a:rPr lang="fr-CH" sz="2400" dirty="0"/>
              <a:t> </a:t>
            </a:r>
            <a:r>
              <a:rPr lang="fr-CH" sz="2400" dirty="0" smtClean="0"/>
              <a:t>(</a:t>
            </a:r>
            <a:r>
              <a:rPr lang="fr-CH" sz="2400" dirty="0"/>
              <a:t>2)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Rectangle 3"/>
          <p:cNvSpPr/>
          <p:nvPr/>
        </p:nvSpPr>
        <p:spPr>
          <a:xfrm flipH="1">
            <a:off x="2872804" y="1517746"/>
            <a:ext cx="1913376" cy="64926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sp>
        <p:nvSpPr>
          <p:cNvPr id="7" name="Freeform 6"/>
          <p:cNvSpPr/>
          <p:nvPr/>
        </p:nvSpPr>
        <p:spPr>
          <a:xfrm>
            <a:off x="3884230" y="2005448"/>
            <a:ext cx="638175" cy="2390775"/>
          </a:xfrm>
          <a:custGeom>
            <a:avLst/>
            <a:gdLst>
              <a:gd name="connsiteX0" fmla="*/ 0 w 638175"/>
              <a:gd name="connsiteY0" fmla="*/ 2390775 h 2390775"/>
              <a:gd name="connsiteX1" fmla="*/ 619125 w 638175"/>
              <a:gd name="connsiteY1" fmla="*/ 2390775 h 2390775"/>
              <a:gd name="connsiteX2" fmla="*/ 638175 w 638175"/>
              <a:gd name="connsiteY2" fmla="*/ 0 h 2390775"/>
              <a:gd name="connsiteX3" fmla="*/ 638175 w 638175"/>
              <a:gd name="connsiteY3" fmla="*/ 0 h 239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175" h="2390775">
                <a:moveTo>
                  <a:pt x="0" y="2390775"/>
                </a:moveTo>
                <a:lnTo>
                  <a:pt x="619125" y="2390775"/>
                </a:lnTo>
                <a:lnTo>
                  <a:pt x="638175" y="0"/>
                </a:lnTo>
                <a:lnTo>
                  <a:pt x="638175" y="0"/>
                </a:lnTo>
              </a:path>
            </a:pathLst>
          </a:custGeom>
          <a:noFill/>
          <a:ln w="50800" cap="flat" cmpd="dbl" algn="ctr">
            <a:gradFill>
              <a:gsLst>
                <a:gs pos="0">
                  <a:srgbClr val="4F81BD"/>
                </a:gs>
                <a:gs pos="51000">
                  <a:srgbClr val="4F81BD"/>
                </a:gs>
                <a:gs pos="44000">
                  <a:srgbClr val="4F81BD">
                    <a:alpha val="0"/>
                  </a:srgbClr>
                </a:gs>
                <a:gs pos="36000">
                  <a:srgbClr val="4F81BD">
                    <a:alpha val="0"/>
                  </a:srgbClr>
                </a:gs>
                <a:gs pos="30000">
                  <a:srgbClr val="4F81BD">
                    <a:alpha val="0"/>
                  </a:srgbClr>
                </a:gs>
                <a:gs pos="24000">
                  <a:srgbClr val="4F81BD"/>
                </a:gs>
                <a:gs pos="100000">
                  <a:srgbClr val="4F81BD"/>
                </a:gs>
              </a:gsLst>
              <a:lin ang="5400000" scaled="0"/>
            </a:gra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ZoneTexte 81"/>
          <p:cNvSpPr txBox="1"/>
          <p:nvPr/>
        </p:nvSpPr>
        <p:spPr>
          <a:xfrm>
            <a:off x="849721" y="2848225"/>
            <a:ext cx="1065353" cy="738664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Reconstruction</a:t>
            </a:r>
          </a:p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passes </a:t>
            </a:r>
          </a:p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and event extraction</a:t>
            </a:r>
          </a:p>
        </p:txBody>
      </p:sp>
      <p:sp>
        <p:nvSpPr>
          <p:cNvPr id="9" name="ZoneTexte 125"/>
          <p:cNvSpPr txBox="1"/>
          <p:nvPr/>
        </p:nvSpPr>
        <p:spPr>
          <a:xfrm>
            <a:off x="2742070" y="1302313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Parenthèse ouvrante 205"/>
          <p:cNvSpPr/>
          <p:nvPr/>
        </p:nvSpPr>
        <p:spPr>
          <a:xfrm>
            <a:off x="1989487" y="2409601"/>
            <a:ext cx="169231" cy="1865424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ZoneTexte 220"/>
          <p:cNvSpPr txBox="1"/>
          <p:nvPr/>
        </p:nvSpPr>
        <p:spPr>
          <a:xfrm>
            <a:off x="5277970" y="4065519"/>
            <a:ext cx="184666" cy="4770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endParaRPr lang="fr-FR" sz="25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3"/>
          <p:cNvSpPr/>
          <p:nvPr/>
        </p:nvSpPr>
        <p:spPr>
          <a:xfrm flipH="1">
            <a:off x="4880239" y="1517746"/>
            <a:ext cx="1203152" cy="65206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T0/T1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lowchart: Sequential Access Storage 12"/>
          <p:cNvSpPr/>
          <p:nvPr/>
        </p:nvSpPr>
        <p:spPr>
          <a:xfrm>
            <a:off x="5372412" y="1607736"/>
            <a:ext cx="497293" cy="480945"/>
          </a:xfrm>
          <a:prstGeom prst="flowChartMagneticTape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Archive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ZoneTexte 81"/>
          <p:cNvSpPr txBox="1"/>
          <p:nvPr/>
        </p:nvSpPr>
        <p:spPr>
          <a:xfrm>
            <a:off x="1124698" y="6299835"/>
            <a:ext cx="62590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Analysis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Parenthèse ouvrante 205"/>
          <p:cNvSpPr/>
          <p:nvPr/>
        </p:nvSpPr>
        <p:spPr>
          <a:xfrm>
            <a:off x="1946465" y="6102486"/>
            <a:ext cx="212252" cy="644424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" name="Connecteur droit avec flèche 187"/>
          <p:cNvCxnSpPr>
            <a:stCxn id="54" idx="4"/>
            <a:endCxn id="13" idx="1"/>
          </p:cNvCxnSpPr>
          <p:nvPr/>
        </p:nvCxnSpPr>
        <p:spPr>
          <a:xfrm>
            <a:off x="4646331" y="1848209"/>
            <a:ext cx="72608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/>
        </p:spPr>
      </p:cxnSp>
      <p:sp>
        <p:nvSpPr>
          <p:cNvPr id="17" name="Parenthèse ouvrante 77"/>
          <p:cNvSpPr/>
          <p:nvPr/>
        </p:nvSpPr>
        <p:spPr>
          <a:xfrm>
            <a:off x="1989487" y="1517746"/>
            <a:ext cx="197818" cy="740729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ZoneTexte 79"/>
          <p:cNvSpPr txBox="1"/>
          <p:nvPr/>
        </p:nvSpPr>
        <p:spPr>
          <a:xfrm>
            <a:off x="1331110" y="1750219"/>
            <a:ext cx="607859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Storage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3"/>
          <p:cNvSpPr/>
          <p:nvPr/>
        </p:nvSpPr>
        <p:spPr>
          <a:xfrm flipH="1">
            <a:off x="2854454" y="4635066"/>
            <a:ext cx="3222294" cy="136815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T2</a:t>
            </a:r>
          </a:p>
        </p:txBody>
      </p:sp>
      <p:sp>
        <p:nvSpPr>
          <p:cNvPr id="20" name="Rectangle 3"/>
          <p:cNvSpPr/>
          <p:nvPr/>
        </p:nvSpPr>
        <p:spPr>
          <a:xfrm>
            <a:off x="3420721" y="5703300"/>
            <a:ext cx="971669" cy="23894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Simulation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ZoneTexte 125"/>
          <p:cNvSpPr txBox="1"/>
          <p:nvPr/>
        </p:nvSpPr>
        <p:spPr>
          <a:xfrm>
            <a:off x="4014146" y="5441328"/>
            <a:ext cx="3604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</p:txBody>
      </p:sp>
      <p:cxnSp>
        <p:nvCxnSpPr>
          <p:cNvPr id="22" name="Connecteur droit avec flèche 187"/>
          <p:cNvCxnSpPr/>
          <p:nvPr/>
        </p:nvCxnSpPr>
        <p:spPr>
          <a:xfrm flipV="1">
            <a:off x="3915093" y="5362265"/>
            <a:ext cx="0" cy="33419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23" name="Parenthèse ouvrante 205"/>
          <p:cNvSpPr/>
          <p:nvPr/>
        </p:nvSpPr>
        <p:spPr>
          <a:xfrm>
            <a:off x="1965072" y="4697066"/>
            <a:ext cx="203882" cy="1187956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ZoneTexte 81"/>
          <p:cNvSpPr txBox="1"/>
          <p:nvPr/>
        </p:nvSpPr>
        <p:spPr>
          <a:xfrm>
            <a:off x="1063925" y="5170444"/>
            <a:ext cx="76791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Simulation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ZoneTexte 125"/>
          <p:cNvSpPr txBox="1"/>
          <p:nvPr/>
        </p:nvSpPr>
        <p:spPr>
          <a:xfrm>
            <a:off x="3979070" y="4635066"/>
            <a:ext cx="406629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94728" y="4635065"/>
            <a:ext cx="418805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Cylindre 54"/>
          <p:cNvSpPr/>
          <p:nvPr/>
        </p:nvSpPr>
        <p:spPr>
          <a:xfrm>
            <a:off x="7870086" y="3121869"/>
            <a:ext cx="710144" cy="695865"/>
          </a:xfrm>
          <a:prstGeom prst="can">
            <a:avLst/>
          </a:prstGeom>
          <a:solidFill>
            <a:srgbClr val="C0504D">
              <a:lumMod val="60000"/>
              <a:lumOff val="40000"/>
            </a:srgbClr>
          </a:solidFill>
          <a:ln w="9525" cap="flat" cmpd="sng" algn="ctr">
            <a:solidFill>
              <a:srgbClr val="953735"/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Condition  &amp; Calibration Database</a:t>
            </a:r>
          </a:p>
        </p:txBody>
      </p:sp>
      <p:cxnSp>
        <p:nvCxnSpPr>
          <p:cNvPr id="28" name="Connecteur en angle 60"/>
          <p:cNvCxnSpPr/>
          <p:nvPr/>
        </p:nvCxnSpPr>
        <p:spPr>
          <a:xfrm flipH="1" flipV="1">
            <a:off x="7087975" y="3440274"/>
            <a:ext cx="801249" cy="803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29" name="Connecteur en angle 60"/>
          <p:cNvCxnSpPr/>
          <p:nvPr/>
        </p:nvCxnSpPr>
        <p:spPr>
          <a:xfrm flipH="1">
            <a:off x="7087974" y="3597258"/>
            <a:ext cx="768537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sp>
        <p:nvSpPr>
          <p:cNvPr id="30" name="Rectangle 3"/>
          <p:cNvSpPr/>
          <p:nvPr/>
        </p:nvSpPr>
        <p:spPr>
          <a:xfrm>
            <a:off x="7870083" y="1976133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Quality Control</a:t>
            </a:r>
          </a:p>
        </p:txBody>
      </p:sp>
      <p:sp>
        <p:nvSpPr>
          <p:cNvPr id="31" name="ZoneTexte 131"/>
          <p:cNvSpPr txBox="1"/>
          <p:nvPr/>
        </p:nvSpPr>
        <p:spPr>
          <a:xfrm>
            <a:off x="6989491" y="1521891"/>
            <a:ext cx="1278111" cy="707876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  <a:p>
            <a:pPr defTabSz="640080"/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Connecteur en angle 60"/>
          <p:cNvCxnSpPr/>
          <p:nvPr/>
        </p:nvCxnSpPr>
        <p:spPr>
          <a:xfrm flipH="1">
            <a:off x="7030642" y="2491629"/>
            <a:ext cx="839443" cy="7174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cxnSp>
        <p:nvCxnSpPr>
          <p:cNvPr id="33" name="Connecteur en angle 60"/>
          <p:cNvCxnSpPr/>
          <p:nvPr/>
        </p:nvCxnSpPr>
        <p:spPr>
          <a:xfrm>
            <a:off x="8193378" y="2677268"/>
            <a:ext cx="0" cy="39898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sp>
        <p:nvSpPr>
          <p:cNvPr id="34" name="ZoneTexte 176"/>
          <p:cNvSpPr txBox="1"/>
          <p:nvPr/>
        </p:nvSpPr>
        <p:spPr>
          <a:xfrm>
            <a:off x="7030642" y="3148092"/>
            <a:ext cx="782525" cy="215433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CCDB Objects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591316" y="5018830"/>
            <a:ext cx="1038541" cy="190779"/>
            <a:chOff x="5134429" y="2607490"/>
            <a:chExt cx="1194073" cy="190779"/>
          </a:xfrm>
        </p:grpSpPr>
        <p:cxnSp>
          <p:nvCxnSpPr>
            <p:cNvPr id="36" name="Connecteur en angle 60"/>
            <p:cNvCxnSpPr/>
            <p:nvPr/>
          </p:nvCxnSpPr>
          <p:spPr>
            <a:xfrm flipH="1" flipV="1">
              <a:off x="5470715" y="2726260"/>
              <a:ext cx="857787" cy="1"/>
            </a:xfrm>
            <a:prstGeom prst="straightConnector1">
              <a:avLst/>
            </a:prstGeom>
            <a:noFill/>
            <a:ln w="38100" cap="flat" cmpd="dbl" algn="ctr">
              <a:solidFill>
                <a:srgbClr val="9BBB59">
                  <a:lumMod val="75000"/>
                </a:srgbClr>
              </a:solidFill>
              <a:prstDash val="sysDot"/>
              <a:headEnd type="triangle"/>
              <a:tailEnd type="none"/>
            </a:ln>
            <a:effectLst/>
          </p:spPr>
        </p:cxnSp>
        <p:sp>
          <p:nvSpPr>
            <p:cNvPr id="37" name="Rectangle 3"/>
            <p:cNvSpPr/>
            <p:nvPr/>
          </p:nvSpPr>
          <p:spPr>
            <a:xfrm>
              <a:off x="5134429" y="2607490"/>
              <a:ext cx="371685" cy="190779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lIns="91429" tIns="10800" rIns="91429" bIns="45715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QC</a:t>
              </a:r>
            </a:p>
          </p:txBody>
        </p:sp>
      </p:grpSp>
      <p:cxnSp>
        <p:nvCxnSpPr>
          <p:cNvPr id="38" name="Connecteur droit avec flèche 358"/>
          <p:cNvCxnSpPr/>
          <p:nvPr/>
        </p:nvCxnSpPr>
        <p:spPr>
          <a:xfrm>
            <a:off x="4657562" y="5108444"/>
            <a:ext cx="836691" cy="1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4F81BD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sp>
        <p:nvSpPr>
          <p:cNvPr id="39" name="Rectangle 3"/>
          <p:cNvSpPr/>
          <p:nvPr/>
        </p:nvSpPr>
        <p:spPr>
          <a:xfrm rot="16200000" flipH="1">
            <a:off x="1496085" y="3110794"/>
            <a:ext cx="1872209" cy="45625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  <a:alpha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Asynchronous</a:t>
            </a:r>
          </a:p>
        </p:txBody>
      </p:sp>
      <p:cxnSp>
        <p:nvCxnSpPr>
          <p:cNvPr id="40" name="Connecteur droit avec flèche 187"/>
          <p:cNvCxnSpPr/>
          <p:nvPr/>
        </p:nvCxnSpPr>
        <p:spPr>
          <a:xfrm flipV="1">
            <a:off x="7071454" y="2111197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41" name="ZoneTexte 131"/>
          <p:cNvSpPr txBox="1"/>
          <p:nvPr/>
        </p:nvSpPr>
        <p:spPr>
          <a:xfrm>
            <a:off x="6991764" y="2285147"/>
            <a:ext cx="5472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QC data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2" name="Connecteur droit avec flèche 187"/>
          <p:cNvCxnSpPr/>
          <p:nvPr/>
        </p:nvCxnSpPr>
        <p:spPr>
          <a:xfrm>
            <a:off x="5732451" y="5748640"/>
            <a:ext cx="86427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arrow"/>
            <a:tailEnd type="none"/>
          </a:ln>
          <a:effectLst/>
        </p:spPr>
      </p:cxnSp>
      <p:cxnSp>
        <p:nvCxnSpPr>
          <p:cNvPr id="43" name="Connecteur en angle 60"/>
          <p:cNvCxnSpPr/>
          <p:nvPr/>
        </p:nvCxnSpPr>
        <p:spPr>
          <a:xfrm flipH="1">
            <a:off x="5732805" y="5853896"/>
            <a:ext cx="878062" cy="530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sp>
        <p:nvSpPr>
          <p:cNvPr id="44" name="ZoneTexte 125"/>
          <p:cNvSpPr txBox="1"/>
          <p:nvPr/>
        </p:nvSpPr>
        <p:spPr>
          <a:xfrm>
            <a:off x="4851939" y="1833485"/>
            <a:ext cx="406629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45" name="ZoneTexte 125"/>
          <p:cNvSpPr txBox="1"/>
          <p:nvPr/>
        </p:nvSpPr>
        <p:spPr>
          <a:xfrm>
            <a:off x="2587609" y="4275025"/>
            <a:ext cx="1416651" cy="33854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>
                <a:solidFill>
                  <a:prstClr val="black"/>
                </a:solidFill>
                <a:latin typeface="Calibri"/>
              </a:rPr>
              <a:t>Event Summary Data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Analysis Object Data</a:t>
            </a:r>
          </a:p>
        </p:txBody>
      </p:sp>
      <p:sp>
        <p:nvSpPr>
          <p:cNvPr id="46" name="Rectangle 3"/>
          <p:cNvSpPr/>
          <p:nvPr/>
        </p:nvSpPr>
        <p:spPr>
          <a:xfrm flipH="1">
            <a:off x="2851559" y="6106388"/>
            <a:ext cx="3222294" cy="64442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 Facilities</a:t>
            </a:r>
          </a:p>
        </p:txBody>
      </p:sp>
      <p:sp>
        <p:nvSpPr>
          <p:cNvPr id="47" name="Cylindre 61"/>
          <p:cNvSpPr/>
          <p:nvPr/>
        </p:nvSpPr>
        <p:spPr>
          <a:xfrm>
            <a:off x="5152278" y="6270041"/>
            <a:ext cx="508165" cy="321724"/>
          </a:xfrm>
          <a:prstGeom prst="can">
            <a:avLst>
              <a:gd name="adj" fmla="val 33653"/>
            </a:avLst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cxnSp>
        <p:nvCxnSpPr>
          <p:cNvPr id="48" name="Connecteur droit avec flèche 187"/>
          <p:cNvCxnSpPr/>
          <p:nvPr/>
        </p:nvCxnSpPr>
        <p:spPr>
          <a:xfrm>
            <a:off x="4148276" y="6433529"/>
            <a:ext cx="1002467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49" name="ZoneTexte 125"/>
          <p:cNvSpPr txBox="1"/>
          <p:nvPr/>
        </p:nvSpPr>
        <p:spPr>
          <a:xfrm>
            <a:off x="4436307" y="6424698"/>
            <a:ext cx="904272" cy="33854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Histograms,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trees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41204" y="6103441"/>
            <a:ext cx="366807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3431344" y="6331673"/>
            <a:ext cx="943199" cy="23469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ZoneTexte 125"/>
          <p:cNvSpPr txBox="1"/>
          <p:nvPr/>
        </p:nvSpPr>
        <p:spPr>
          <a:xfrm>
            <a:off x="2887074" y="6460355"/>
            <a:ext cx="406629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53" name="Freeform 52"/>
          <p:cNvSpPr/>
          <p:nvPr/>
        </p:nvSpPr>
        <p:spPr>
          <a:xfrm>
            <a:off x="2732450" y="1846808"/>
            <a:ext cx="695746" cy="4600365"/>
          </a:xfrm>
          <a:custGeom>
            <a:avLst/>
            <a:gdLst>
              <a:gd name="connsiteX0" fmla="*/ 680314 w 709575"/>
              <a:gd name="connsiteY0" fmla="*/ 0 h 2977286"/>
              <a:gd name="connsiteX1" fmla="*/ 0 w 709575"/>
              <a:gd name="connsiteY1" fmla="*/ 0 h 2977286"/>
              <a:gd name="connsiteX2" fmla="*/ 0 w 709575"/>
              <a:gd name="connsiteY2" fmla="*/ 2977286 h 2977286"/>
              <a:gd name="connsiteX3" fmla="*/ 709575 w 709575"/>
              <a:gd name="connsiteY3" fmla="*/ 2977286 h 297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575" h="2977286">
                <a:moveTo>
                  <a:pt x="680314" y="0"/>
                </a:moveTo>
                <a:lnTo>
                  <a:pt x="0" y="0"/>
                </a:lnTo>
                <a:lnTo>
                  <a:pt x="0" y="2977286"/>
                </a:lnTo>
                <a:lnTo>
                  <a:pt x="709575" y="2977286"/>
                </a:lnTo>
              </a:path>
            </a:pathLst>
          </a:custGeom>
          <a:noFill/>
          <a:ln w="50800" cap="flat" cmpd="dbl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Cylindre 61"/>
          <p:cNvSpPr/>
          <p:nvPr/>
        </p:nvSpPr>
        <p:spPr>
          <a:xfrm>
            <a:off x="3392555" y="1693261"/>
            <a:ext cx="1253777" cy="309896"/>
          </a:xfrm>
          <a:prstGeom prst="can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cxnSp>
        <p:nvCxnSpPr>
          <p:cNvPr id="55" name="Connecteur droit avec flèche 187"/>
          <p:cNvCxnSpPr>
            <a:endCxn id="7" idx="0"/>
          </p:cNvCxnSpPr>
          <p:nvPr/>
        </p:nvCxnSpPr>
        <p:spPr>
          <a:xfrm flipV="1">
            <a:off x="3883549" y="4396221"/>
            <a:ext cx="680" cy="71222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56" name="Rectangle 3"/>
          <p:cNvSpPr/>
          <p:nvPr/>
        </p:nvSpPr>
        <p:spPr>
          <a:xfrm>
            <a:off x="3425346" y="4893943"/>
            <a:ext cx="964059" cy="46832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Reconstruction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building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AOD extraction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ZoneTexte 125"/>
          <p:cNvSpPr txBox="1"/>
          <p:nvPr/>
        </p:nvSpPr>
        <p:spPr>
          <a:xfrm>
            <a:off x="2692525" y="2150757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r" defTabSz="640080"/>
            <a:r>
              <a:rPr lang="en-GB" sz="800" i="1" dirty="0">
                <a:solidFill>
                  <a:prstClr val="black"/>
                </a:solidFill>
                <a:latin typeface="Calibri"/>
              </a:rPr>
              <a:t>Compressed </a:t>
            </a:r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Rectangle 3"/>
          <p:cNvSpPr/>
          <p:nvPr/>
        </p:nvSpPr>
        <p:spPr>
          <a:xfrm flipH="1">
            <a:off x="2872807" y="2409601"/>
            <a:ext cx="3222294" cy="186542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cxnSp>
        <p:nvCxnSpPr>
          <p:cNvPr id="59" name="Connecteur droit avec flèche 237"/>
          <p:cNvCxnSpPr/>
          <p:nvPr/>
        </p:nvCxnSpPr>
        <p:spPr>
          <a:xfrm>
            <a:off x="4388220" y="2774425"/>
            <a:ext cx="516220" cy="6601"/>
          </a:xfrm>
          <a:prstGeom prst="straightConnector1">
            <a:avLst/>
          </a:prstGeom>
          <a:noFill/>
          <a:ln w="25400" cap="flat" cmpd="sng" algn="ctr">
            <a:solidFill>
              <a:srgbClr val="C0504D">
                <a:lumMod val="7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5781887" y="2360882"/>
            <a:ext cx="366807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Rectangle 3"/>
          <p:cNvSpPr/>
          <p:nvPr/>
        </p:nvSpPr>
        <p:spPr>
          <a:xfrm>
            <a:off x="3431346" y="2866874"/>
            <a:ext cx="939041" cy="509375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extraction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Tagging</a:t>
            </a:r>
          </a:p>
        </p:txBody>
      </p:sp>
      <p:sp>
        <p:nvSpPr>
          <p:cNvPr id="62" name="Rectangle 3"/>
          <p:cNvSpPr/>
          <p:nvPr/>
        </p:nvSpPr>
        <p:spPr>
          <a:xfrm>
            <a:off x="3431346" y="2549295"/>
            <a:ext cx="939041" cy="3196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Global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reconstruction</a:t>
            </a:r>
          </a:p>
        </p:txBody>
      </p:sp>
      <p:sp>
        <p:nvSpPr>
          <p:cNvPr id="63" name="Rectangle 3"/>
          <p:cNvSpPr/>
          <p:nvPr/>
        </p:nvSpPr>
        <p:spPr>
          <a:xfrm>
            <a:off x="5619804" y="3626955"/>
            <a:ext cx="331683" cy="19077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10800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</a:t>
            </a:r>
          </a:p>
        </p:txBody>
      </p:sp>
      <p:cxnSp>
        <p:nvCxnSpPr>
          <p:cNvPr id="64" name="Connecteur droit avec flèche 358"/>
          <p:cNvCxnSpPr/>
          <p:nvPr/>
        </p:nvCxnSpPr>
        <p:spPr>
          <a:xfrm>
            <a:off x="4436307" y="3626953"/>
            <a:ext cx="1105365" cy="9889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4F81BD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5" name="Connecteur droit avec flèche 358"/>
          <p:cNvCxnSpPr/>
          <p:nvPr/>
        </p:nvCxnSpPr>
        <p:spPr>
          <a:xfrm>
            <a:off x="4436307" y="3121559"/>
            <a:ext cx="1118523" cy="46533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FFFFFF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6" name="Connecteur en angle 60"/>
          <p:cNvCxnSpPr/>
          <p:nvPr/>
        </p:nvCxnSpPr>
        <p:spPr>
          <a:xfrm flipH="1">
            <a:off x="5908752" y="2708270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67" name="Connecteur en angle 60"/>
          <p:cNvCxnSpPr/>
          <p:nvPr/>
        </p:nvCxnSpPr>
        <p:spPr>
          <a:xfrm flipH="1">
            <a:off x="5899634" y="2858921"/>
            <a:ext cx="658666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cxnSp>
        <p:nvCxnSpPr>
          <p:cNvPr id="68" name="Connecteur droit avec flèche 187"/>
          <p:cNvCxnSpPr/>
          <p:nvPr/>
        </p:nvCxnSpPr>
        <p:spPr>
          <a:xfrm flipV="1">
            <a:off x="5885120" y="3333087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69" name="ZoneTexte 125"/>
          <p:cNvSpPr txBox="1"/>
          <p:nvPr/>
        </p:nvSpPr>
        <p:spPr>
          <a:xfrm>
            <a:off x="3860243" y="3914986"/>
            <a:ext cx="607710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ESD, AOD</a:t>
            </a:r>
          </a:p>
        </p:txBody>
      </p:sp>
      <p:sp>
        <p:nvSpPr>
          <p:cNvPr id="70" name="Rectangle 3"/>
          <p:cNvSpPr/>
          <p:nvPr/>
        </p:nvSpPr>
        <p:spPr>
          <a:xfrm>
            <a:off x="3431344" y="3376250"/>
            <a:ext cx="939042" cy="4265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AOD extraction</a:t>
            </a:r>
          </a:p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ectangle 3"/>
          <p:cNvSpPr/>
          <p:nvPr/>
        </p:nvSpPr>
        <p:spPr>
          <a:xfrm>
            <a:off x="4920697" y="2614595"/>
            <a:ext cx="989600" cy="3196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2</a:t>
            </a:r>
            <a:endParaRPr kumimoji="0" lang="en-GB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2" name="Connecteur droit avec flèche 187"/>
          <p:cNvCxnSpPr>
            <a:endCxn id="7" idx="0"/>
          </p:cNvCxnSpPr>
          <p:nvPr/>
        </p:nvCxnSpPr>
        <p:spPr>
          <a:xfrm flipH="1">
            <a:off x="3884230" y="3805005"/>
            <a:ext cx="7111" cy="59121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cxnSp>
        <p:nvCxnSpPr>
          <p:cNvPr id="73" name="Connecteur en angle 60"/>
          <p:cNvCxnSpPr/>
          <p:nvPr/>
        </p:nvCxnSpPr>
        <p:spPr>
          <a:xfrm flipH="1">
            <a:off x="5984316" y="3725843"/>
            <a:ext cx="684220" cy="0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sp>
        <p:nvSpPr>
          <p:cNvPr id="74" name="ZoneTexte 125"/>
          <p:cNvSpPr txBox="1"/>
          <p:nvPr/>
        </p:nvSpPr>
        <p:spPr>
          <a:xfrm>
            <a:off x="4503793" y="2186794"/>
            <a:ext cx="607710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ESD, AOD</a:t>
            </a:r>
          </a:p>
        </p:txBody>
      </p:sp>
      <p:cxnSp>
        <p:nvCxnSpPr>
          <p:cNvPr id="75" name="Connecteur droit avec flèche 187"/>
          <p:cNvCxnSpPr/>
          <p:nvPr/>
        </p:nvCxnSpPr>
        <p:spPr>
          <a:xfrm>
            <a:off x="3931942" y="2003160"/>
            <a:ext cx="0" cy="521027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" y="1674029"/>
            <a:ext cx="637033" cy="107899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660318" y="1044295"/>
            <a:ext cx="956339" cy="574138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4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388" y="1462666"/>
            <a:ext cx="78884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Rates to storage – write 90GB/sec , read 20GB/sec out (+ delta)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Capacity – 60PB in a single instance (first year)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High availability – on the critical path for data taking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Complex interactions with various systems – experiment/Grid/analysis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Current experience (borrowed from EOS)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lbetev\Desktop\E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56" y="3085398"/>
            <a:ext cx="7020134" cy="349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26442" y="3216992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ALICE needs factor 4 in rate in 2021 (reversed)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440"/>
            <a:ext cx="8226854" cy="804443"/>
          </a:xfrm>
        </p:spPr>
        <p:txBody>
          <a:bodyPr/>
          <a:lstStyle/>
          <a:p>
            <a:r>
              <a:rPr lang="en-GB" dirty="0" smtClean="0"/>
              <a:t>The data challenge in HEP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8036417" cy="5882326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34400" y="6324600"/>
            <a:ext cx="381000" cy="365125"/>
          </a:xfrm>
        </p:spPr>
        <p:txBody>
          <a:bodyPr/>
          <a:lstStyle/>
          <a:p>
            <a:fld id="{AEDE400C-7D8E-468C-AAB5-4786ABE91EC4}" type="slidenum">
              <a:rPr lang="fr-FR" altLang="en-US"/>
              <a:pPr/>
              <a:t>3</a:t>
            </a:fld>
            <a:endParaRPr lang="fr-F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5105400" y="3002067"/>
            <a:ext cx="39433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/>
              <a:t>Today: 1 year of LHC </a:t>
            </a:r>
            <a:r>
              <a:rPr lang="en-GB" sz="2800" b="1" dirty="0" smtClean="0"/>
              <a:t>data</a:t>
            </a:r>
          </a:p>
          <a:p>
            <a:r>
              <a:rPr lang="en-GB" sz="2800" b="1" dirty="0" smtClean="0"/>
              <a:t>Is  ~40 </a:t>
            </a:r>
            <a:r>
              <a:rPr lang="en-GB" sz="2800" b="1" dirty="0"/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11954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25" y="660252"/>
            <a:ext cx="7211567" cy="612409"/>
          </a:xfrm>
        </p:spPr>
        <p:txBody>
          <a:bodyPr/>
          <a:lstStyle/>
          <a:p>
            <a:r>
              <a:rPr lang="en-GB" dirty="0" smtClean="0"/>
              <a:t>CERN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56" y="4145108"/>
            <a:ext cx="83728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LS2 2019-2020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Upgrades of ALICE and </a:t>
            </a:r>
            <a:r>
              <a:rPr lang="en-GB" dirty="0" err="1" smtClean="0"/>
              <a:t>LHCb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LS3 2024-2026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Upgrades of </a:t>
            </a:r>
            <a:r>
              <a:rPr lang="en-GB" dirty="0"/>
              <a:t>ATLAS and </a:t>
            </a:r>
            <a:r>
              <a:rPr lang="en-GB" dirty="0" smtClean="0"/>
              <a:t>CMS (HL-LHC)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ALICE upgrade ready in Spring 2021 </a:t>
            </a:r>
            <a:r>
              <a:rPr lang="en-GB" dirty="0" smtClean="0"/>
              <a:t>– 4 years from now, fits well with the CERN </a:t>
            </a:r>
            <a:r>
              <a:rPr lang="en-GB" dirty="0" err="1" smtClean="0"/>
              <a:t>openlab</a:t>
            </a:r>
            <a:r>
              <a:rPr lang="en-GB" dirty="0" smtClean="0"/>
              <a:t> next project phase  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26202" y="1384362"/>
            <a:ext cx="5938" cy="765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7512" y="3904739"/>
            <a:ext cx="4738254" cy="17813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47952" y="3904739"/>
            <a:ext cx="2884338" cy="19529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8014171" y="3909423"/>
            <a:ext cx="904198" cy="4222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0" y="3899263"/>
            <a:ext cx="427512" cy="547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47501" y="3628201"/>
            <a:ext cx="897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LS1					Run 2								LS2				Run 3</a:t>
            </a:r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333876" y="1384362"/>
            <a:ext cx="5938" cy="765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932140" y="1549021"/>
            <a:ext cx="5401736" cy="13648"/>
          </a:xfrm>
          <a:prstGeom prst="straightConnector1">
            <a:avLst/>
          </a:prstGeom>
          <a:ln>
            <a:headEnd type="stealth" w="lg" len="lg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3666" y="1179689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57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124" y="152400"/>
            <a:ext cx="7470648" cy="928723"/>
          </a:xfrm>
        </p:spPr>
        <p:txBody>
          <a:bodyPr/>
          <a:lstStyle/>
          <a:p>
            <a:pPr algn="ctr"/>
            <a:r>
              <a:rPr lang="en-GB" dirty="0" smtClean="0"/>
              <a:t>Grid projects timeline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01615"/>
              </p:ext>
            </p:extLst>
          </p:nvPr>
        </p:nvGraphicFramePr>
        <p:xfrm>
          <a:off x="228598" y="3464560"/>
          <a:ext cx="8458205" cy="330200"/>
        </p:xfrm>
        <a:graphic>
          <a:graphicData uri="http://schemas.openxmlformats.org/drawingml/2006/table">
            <a:tbl>
              <a:tblPr/>
              <a:tblGrid>
                <a:gridCol w="384315"/>
                <a:gridCol w="384315"/>
                <a:gridCol w="385407"/>
                <a:gridCol w="384315"/>
                <a:gridCol w="384315"/>
                <a:gridCol w="384315"/>
                <a:gridCol w="385406"/>
                <a:gridCol w="384315"/>
                <a:gridCol w="384315"/>
                <a:gridCol w="384315"/>
                <a:gridCol w="384315"/>
                <a:gridCol w="385407"/>
                <a:gridCol w="384315"/>
                <a:gridCol w="384315"/>
                <a:gridCol w="384315"/>
                <a:gridCol w="384315"/>
                <a:gridCol w="384315"/>
                <a:gridCol w="384315"/>
                <a:gridCol w="384315"/>
                <a:gridCol w="384315"/>
                <a:gridCol w="384315"/>
                <a:gridCol w="384315"/>
              </a:tblGrid>
              <a:tr h="3302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2010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2011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2012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2013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2014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2015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792518" y="1460500"/>
            <a:ext cx="1504950" cy="1098550"/>
            <a:chOff x="4996" y="725"/>
            <a:chExt cx="1027" cy="692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5213" y="887"/>
              <a:ext cx="205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401" y="911"/>
              <a:ext cx="75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5561" y="920"/>
              <a:ext cx="34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5646" y="884"/>
              <a:ext cx="137" cy="1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5112" y="1064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5306" y="1127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5561" y="1097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5749" y="1040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H="1">
              <a:off x="5051" y="1135"/>
              <a:ext cx="88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5176" y="1138"/>
              <a:ext cx="14" cy="1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>
              <a:off x="5261" y="1207"/>
              <a:ext cx="89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5408" y="1198"/>
              <a:ext cx="13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5506" y="1160"/>
              <a:ext cx="89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5659" y="1177"/>
              <a:ext cx="7" cy="1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798" y="1120"/>
              <a:ext cx="14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5877" y="1096"/>
              <a:ext cx="95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5333" y="1211"/>
              <a:ext cx="48" cy="1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4996" y="1275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5102" y="1318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5227" y="1320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5298" y="1377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5370" y="1348"/>
              <a:ext cx="96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5489" y="1297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5601" y="1354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5782" y="1323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5928" y="1293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5277" y="725"/>
              <a:ext cx="445" cy="226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GB" sz="1400"/>
                <a:t>CERN</a:t>
              </a:r>
              <a:endParaRPr lang="en-US" sz="1400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1539864" y="2511426"/>
            <a:ext cx="835770" cy="9531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92750" y="1322641"/>
            <a:ext cx="1373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MONARC project</a:t>
            </a:r>
            <a:endParaRPr lang="en-GB" sz="1200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0506" y="4764870"/>
            <a:ext cx="1118585" cy="13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Straight Arrow Connector 39"/>
          <p:cNvCxnSpPr>
            <a:stCxn id="38" idx="0"/>
          </p:cNvCxnSpPr>
          <p:nvPr/>
        </p:nvCxnSpPr>
        <p:spPr>
          <a:xfrm flipV="1">
            <a:off x="1669799" y="3740947"/>
            <a:ext cx="962408" cy="10239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Line Callout 1 41"/>
          <p:cNvSpPr/>
          <p:nvPr/>
        </p:nvSpPr>
        <p:spPr>
          <a:xfrm>
            <a:off x="87668" y="2720768"/>
            <a:ext cx="914400" cy="612648"/>
          </a:xfrm>
          <a:prstGeom prst="borderCallout1">
            <a:avLst>
              <a:gd name="adj1" fmla="val 100957"/>
              <a:gd name="adj2" fmla="val 50332"/>
              <a:gd name="adj3" fmla="val 150031"/>
              <a:gd name="adj4" fmla="val 3589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LHC Approval</a:t>
            </a:r>
            <a:endParaRPr lang="en-GB" sz="1200" dirty="0"/>
          </a:p>
        </p:txBody>
      </p:sp>
      <p:sp>
        <p:nvSpPr>
          <p:cNvPr id="43" name="Line Callout 1 42"/>
          <p:cNvSpPr/>
          <p:nvPr/>
        </p:nvSpPr>
        <p:spPr>
          <a:xfrm>
            <a:off x="2867663" y="2689785"/>
            <a:ext cx="914400" cy="612648"/>
          </a:xfrm>
          <a:prstGeom prst="borderCallout1">
            <a:avLst>
              <a:gd name="adj1" fmla="val 102744"/>
              <a:gd name="adj2" fmla="val 50332"/>
              <a:gd name="adj3" fmla="val 146456"/>
              <a:gd name="adj4" fmla="val 2631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Hoffmann Review</a:t>
            </a:r>
            <a:endParaRPr lang="en-GB" sz="1200" dirty="0"/>
          </a:p>
        </p:txBody>
      </p:sp>
      <p:sp>
        <p:nvSpPr>
          <p:cNvPr id="44" name="Line Callout 1 43"/>
          <p:cNvSpPr/>
          <p:nvPr/>
        </p:nvSpPr>
        <p:spPr>
          <a:xfrm>
            <a:off x="4378963" y="2689785"/>
            <a:ext cx="1031008" cy="612648"/>
          </a:xfrm>
          <a:prstGeom prst="borderCallout1">
            <a:avLst>
              <a:gd name="adj1" fmla="val 104531"/>
              <a:gd name="adj2" fmla="val 51259"/>
              <a:gd name="adj3" fmla="val 144669"/>
              <a:gd name="adj4" fmla="val 7545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Computing TDRs</a:t>
            </a:r>
            <a:endParaRPr lang="en-GB" sz="1200" dirty="0"/>
          </a:p>
        </p:txBody>
      </p:sp>
      <p:sp>
        <p:nvSpPr>
          <p:cNvPr id="47" name="Right Arrow 46"/>
          <p:cNvSpPr/>
          <p:nvPr/>
        </p:nvSpPr>
        <p:spPr>
          <a:xfrm>
            <a:off x="6294882" y="3311278"/>
            <a:ext cx="1368452" cy="1532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6502886" y="3045228"/>
            <a:ext cx="945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Run 1</a:t>
            </a:r>
            <a:endParaRPr lang="en-GB" sz="1200" dirty="0"/>
          </a:p>
        </p:txBody>
      </p:sp>
      <p:sp>
        <p:nvSpPr>
          <p:cNvPr id="49" name="Right Arrow 48"/>
          <p:cNvSpPr/>
          <p:nvPr/>
        </p:nvSpPr>
        <p:spPr>
          <a:xfrm>
            <a:off x="8346560" y="3305382"/>
            <a:ext cx="616229" cy="1532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8367479" y="3078075"/>
            <a:ext cx="595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Run </a:t>
            </a:r>
            <a:r>
              <a:rPr lang="en-GB" sz="1200" dirty="0"/>
              <a:t>2</a:t>
            </a:r>
          </a:p>
        </p:txBody>
      </p:sp>
      <p:pic>
        <p:nvPicPr>
          <p:cNvPr id="51" name="Picture 32" descr="DataGrid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5239" y="3908691"/>
            <a:ext cx="968223" cy="74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Straight Arrow Connector 52"/>
          <p:cNvCxnSpPr/>
          <p:nvPr/>
        </p:nvCxnSpPr>
        <p:spPr>
          <a:xfrm>
            <a:off x="3115239" y="3897742"/>
            <a:ext cx="1088647" cy="10949"/>
          </a:xfrm>
          <a:prstGeom prst="straightConnector1">
            <a:avLst/>
          </a:prstGeom>
          <a:ln w="4445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33" descr="EGEElogoN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9114" y="3908223"/>
            <a:ext cx="1001713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Straight Arrow Connector 57"/>
          <p:cNvCxnSpPr/>
          <p:nvPr/>
        </p:nvCxnSpPr>
        <p:spPr>
          <a:xfrm>
            <a:off x="4203886" y="3897742"/>
            <a:ext cx="2299000" cy="0"/>
          </a:xfrm>
          <a:prstGeom prst="straightConnector1">
            <a:avLst/>
          </a:prstGeom>
          <a:ln w="44450">
            <a:solidFill>
              <a:srgbClr val="327AEB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6502886" y="3897742"/>
            <a:ext cx="1575470" cy="10481"/>
          </a:xfrm>
          <a:prstGeom prst="straightConnector1">
            <a:avLst/>
          </a:prstGeom>
          <a:ln w="44450">
            <a:solidFill>
              <a:srgbClr val="327AEB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Picture 62" descr="Screen shot 2011-07-19 at 8.42.4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632" y="3942210"/>
            <a:ext cx="894377" cy="596251"/>
          </a:xfrm>
          <a:prstGeom prst="rect">
            <a:avLst/>
          </a:prstGeom>
        </p:spPr>
      </p:pic>
      <p:pic>
        <p:nvPicPr>
          <p:cNvPr id="64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58" y="4433525"/>
            <a:ext cx="1010740" cy="42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37" descr="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68172" y="1460500"/>
            <a:ext cx="6651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Straight Arrow Connector 66"/>
          <p:cNvCxnSpPr/>
          <p:nvPr/>
        </p:nvCxnSpPr>
        <p:spPr>
          <a:xfrm>
            <a:off x="3185163" y="2257425"/>
            <a:ext cx="1839795" cy="0"/>
          </a:xfrm>
          <a:prstGeom prst="straightConnector1">
            <a:avLst/>
          </a:prstGeom>
          <a:ln w="53975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6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327" y="1210115"/>
            <a:ext cx="1367738" cy="1015119"/>
          </a:xfrm>
          <a:prstGeom prst="rect">
            <a:avLst/>
          </a:prstGeom>
        </p:spPr>
      </p:pic>
      <p:cxnSp>
        <p:nvCxnSpPr>
          <p:cNvPr id="71" name="Straight Arrow Connector 70"/>
          <p:cNvCxnSpPr/>
          <p:nvPr/>
        </p:nvCxnSpPr>
        <p:spPr>
          <a:xfrm flipV="1">
            <a:off x="5045392" y="2232025"/>
            <a:ext cx="4098608" cy="25400"/>
          </a:xfrm>
          <a:prstGeom prst="straightConnector1">
            <a:avLst/>
          </a:prstGeom>
          <a:ln w="53975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55148" y="5314556"/>
            <a:ext cx="990600" cy="5080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8956" y="5823096"/>
            <a:ext cx="1948676" cy="278382"/>
          </a:xfrm>
          <a:prstGeom prst="rect">
            <a:avLst/>
          </a:prstGeom>
        </p:spPr>
      </p:pic>
      <p:cxnSp>
        <p:nvCxnSpPr>
          <p:cNvPr id="75" name="Straight Arrow Connector 74"/>
          <p:cNvCxnSpPr/>
          <p:nvPr/>
        </p:nvCxnSpPr>
        <p:spPr>
          <a:xfrm>
            <a:off x="4858956" y="5822556"/>
            <a:ext cx="3827844" cy="1"/>
          </a:xfrm>
          <a:prstGeom prst="straightConnector1">
            <a:avLst/>
          </a:prstGeom>
          <a:ln w="44450">
            <a:solidFill>
              <a:srgbClr val="327AEB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8078356" y="3897742"/>
            <a:ext cx="986274" cy="0"/>
          </a:xfrm>
          <a:prstGeom prst="straightConnector1">
            <a:avLst/>
          </a:prstGeom>
          <a:ln w="44450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4" descr="US Physics Grid Projects"/>
          <p:cNvPicPr>
            <a:picLocks noChangeAspect="1" noChangeArrowheads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63" y="5070733"/>
            <a:ext cx="702670" cy="75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Straight Arrow Connector 65"/>
          <p:cNvCxnSpPr/>
          <p:nvPr/>
        </p:nvCxnSpPr>
        <p:spPr>
          <a:xfrm>
            <a:off x="2377580" y="5805421"/>
            <a:ext cx="2531534" cy="17675"/>
          </a:xfrm>
          <a:prstGeom prst="straightConnector1">
            <a:avLst/>
          </a:prstGeom>
          <a:ln w="44450">
            <a:solidFill>
              <a:srgbClr val="327AEB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647055" y="5839868"/>
            <a:ext cx="190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PPDG+GriPhyN+iVDGL</a:t>
            </a:r>
            <a:endParaRPr lang="en-GB" sz="14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687287" y="4702691"/>
            <a:ext cx="861622" cy="0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3"/>
          <a:srcRect t="37315"/>
          <a:stretch/>
        </p:blipFill>
        <p:spPr>
          <a:xfrm>
            <a:off x="3782063" y="4764870"/>
            <a:ext cx="650429" cy="57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5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5715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MONARC model (1999)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588"/>
            <a:ext cx="8229600" cy="4900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Models </a:t>
            </a:r>
            <a:r>
              <a:rPr lang="en-US" sz="2900" dirty="0"/>
              <a:t>of Networked Analysis at Regional </a:t>
            </a:r>
            <a:r>
              <a:rPr lang="en-US" sz="2900" dirty="0" err="1"/>
              <a:t>Centres</a:t>
            </a:r>
            <a:r>
              <a:rPr lang="en-US" sz="2900" dirty="0"/>
              <a:t> for LHC Experiments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57800" y="4800600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 - </a:t>
            </a:r>
            <a:r>
              <a:rPr lang="en-US" b="1" dirty="0" smtClean="0"/>
              <a:t>Tier0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regional </a:t>
            </a:r>
            <a:r>
              <a:rPr lang="en-US" dirty="0" err="1" smtClean="0"/>
              <a:t>centres</a:t>
            </a:r>
            <a:r>
              <a:rPr lang="en-US" dirty="0" smtClean="0"/>
              <a:t> - </a:t>
            </a:r>
            <a:r>
              <a:rPr lang="en-US" b="1" dirty="0" smtClean="0"/>
              <a:t>Tier1s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Institute/university </a:t>
            </a:r>
            <a:r>
              <a:rPr lang="en-US" dirty="0" err="1" smtClean="0"/>
              <a:t>centres</a:t>
            </a:r>
            <a:r>
              <a:rPr lang="en-US" dirty="0" smtClean="0"/>
              <a:t> - </a:t>
            </a:r>
            <a:r>
              <a:rPr lang="en-US" b="1" dirty="0" smtClean="0"/>
              <a:t>Tier2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Smaller </a:t>
            </a:r>
            <a:r>
              <a:rPr lang="en-US" dirty="0" err="1" smtClean="0"/>
              <a:t>centres</a:t>
            </a:r>
            <a:r>
              <a:rPr lang="en-US" dirty="0" smtClean="0"/>
              <a:t> - </a:t>
            </a:r>
            <a:r>
              <a:rPr lang="en-US" b="1" dirty="0" smtClean="0"/>
              <a:t>Tier3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Red lines </a:t>
            </a:r>
            <a:r>
              <a:rPr lang="en-US" dirty="0" smtClean="0"/>
              <a:t>– data paths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16642" y="1981200"/>
            <a:ext cx="30852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specific data paths</a:t>
            </a:r>
          </a:p>
          <a:p>
            <a:r>
              <a:rPr lang="en-US" dirty="0" smtClean="0"/>
              <a:t>Network grows </a:t>
            </a:r>
            <a:r>
              <a:rPr lang="en-US" b="1" i="1" dirty="0" smtClean="0"/>
              <a:t>faster</a:t>
            </a:r>
            <a:r>
              <a:rPr lang="en-US" dirty="0" smtClean="0"/>
              <a:t> than</a:t>
            </a:r>
          </a:p>
          <a:p>
            <a:r>
              <a:rPr lang="en-US" dirty="0"/>
              <a:t>e</a:t>
            </a:r>
            <a:r>
              <a:rPr lang="en-US" dirty="0" smtClean="0"/>
              <a:t>xpected</a:t>
            </a:r>
          </a:p>
          <a:p>
            <a:r>
              <a:rPr lang="en-US" dirty="0" smtClean="0"/>
              <a:t>Tier names remain for</a:t>
            </a:r>
          </a:p>
          <a:p>
            <a:r>
              <a:rPr lang="en-US" dirty="0"/>
              <a:t>h</a:t>
            </a:r>
            <a:r>
              <a:rPr lang="en-US" dirty="0" smtClean="0"/>
              <a:t>istorical reasons</a:t>
            </a:r>
          </a:p>
          <a:p>
            <a:endParaRPr lang="en-US" dirty="0"/>
          </a:p>
          <a:p>
            <a:r>
              <a:rPr lang="en-US" dirty="0" smtClean="0"/>
              <a:t>Now the Grid looks like a cloud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3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Grid </a:t>
            </a:r>
            <a:r>
              <a:rPr lang="en-US" dirty="0"/>
              <a:t>b</a:t>
            </a:r>
            <a:r>
              <a:rPr lang="en-US" smtClean="0"/>
              <a:t>uilding </a:t>
            </a:r>
            <a:r>
              <a:rPr lang="en-US" dirty="0" smtClean="0"/>
              <a:t>blocks (layers)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Network</a:t>
            </a:r>
            <a:r>
              <a:rPr lang="en-US" dirty="0"/>
              <a:t> </a:t>
            </a:r>
            <a:r>
              <a:rPr lang="en-US" dirty="0" smtClean="0"/>
              <a:t>connects </a:t>
            </a:r>
            <a:r>
              <a:rPr lang="en-US" dirty="0"/>
              <a:t>G</a:t>
            </a:r>
            <a:r>
              <a:rPr lang="en-US" dirty="0" smtClean="0"/>
              <a:t>rid resources</a:t>
            </a:r>
            <a:endParaRPr lang="en-US" dirty="0"/>
          </a:p>
          <a:p>
            <a:r>
              <a:rPr lang="en-US" b="1" dirty="0" smtClean="0"/>
              <a:t>Resource layer </a:t>
            </a:r>
            <a:r>
              <a:rPr lang="en-US" dirty="0" smtClean="0"/>
              <a:t>is the actual </a:t>
            </a:r>
            <a:r>
              <a:rPr lang="en-US" dirty="0"/>
              <a:t>grid </a:t>
            </a:r>
            <a:r>
              <a:rPr lang="en-US" dirty="0" smtClean="0"/>
              <a:t>resources: computers and storage </a:t>
            </a:r>
            <a:endParaRPr lang="en-US" dirty="0"/>
          </a:p>
          <a:p>
            <a:r>
              <a:rPr lang="en-US" b="1" dirty="0" smtClean="0"/>
              <a:t>Middleware </a:t>
            </a:r>
            <a:r>
              <a:rPr lang="en-US" dirty="0" smtClean="0"/>
              <a:t>provides </a:t>
            </a:r>
            <a:r>
              <a:rPr lang="en-US" dirty="0"/>
              <a:t>the tools that enable the </a:t>
            </a:r>
            <a:r>
              <a:rPr lang="en-US" dirty="0" smtClean="0"/>
              <a:t>network and resources layers to </a:t>
            </a:r>
            <a:r>
              <a:rPr lang="en-US" dirty="0"/>
              <a:t>participate in a </a:t>
            </a:r>
            <a:r>
              <a:rPr lang="en-US" dirty="0" smtClean="0"/>
              <a:t>Grid</a:t>
            </a:r>
            <a:endParaRPr lang="en-US" dirty="0"/>
          </a:p>
          <a:p>
            <a:r>
              <a:rPr lang="en-US" b="1" dirty="0" smtClean="0"/>
              <a:t>Application software </a:t>
            </a:r>
            <a:r>
              <a:rPr lang="en-US" dirty="0" smtClean="0"/>
              <a:t>scientific/engineering programs running on the Grid + portals </a:t>
            </a:r>
            <a:r>
              <a:rPr lang="en-US" dirty="0"/>
              <a:t>and development toolkits to support the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1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tchezar\Desktop\alice_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1219200"/>
            <a:ext cx="8886627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Grid sites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7306" y="1695806"/>
            <a:ext cx="17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56 in Europe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8475" y="1905000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10 in </a:t>
            </a:r>
            <a:r>
              <a:rPr lang="en-US" sz="2400" b="1" dirty="0" err="1" smtClean="0">
                <a:solidFill>
                  <a:schemeClr val="bg1"/>
                </a:solidFill>
              </a:rPr>
              <a:t>Aisa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0" y="4114800"/>
            <a:ext cx="1465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</a:t>
            </a:r>
            <a:r>
              <a:rPr lang="en-US" sz="2400" b="1" dirty="0" smtClean="0">
                <a:solidFill>
                  <a:schemeClr val="bg1"/>
                </a:solidFill>
              </a:rPr>
              <a:t> in Africa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648200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 in South America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6725" y="2366665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</a:rPr>
              <a:t> in North America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betev\Desktop\eu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4" y="1295400"/>
            <a:ext cx="8358026" cy="495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Zoom on Europe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25598</TotalTime>
  <Words>1761</Words>
  <Application>Microsoft Office PowerPoint</Application>
  <PresentationFormat>On-screen Show (4:3)</PresentationFormat>
  <Paragraphs>544</Paragraphs>
  <Slides>29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ALICE distributed data processing </vt:lpstr>
      <vt:lpstr>PowerPoint Presentation</vt:lpstr>
      <vt:lpstr>The data challenge in HEP</vt:lpstr>
      <vt:lpstr>CERN Schedule</vt:lpstr>
      <vt:lpstr>Grid projects timeline</vt:lpstr>
      <vt:lpstr> MONARC model (1999)</vt:lpstr>
      <vt:lpstr>Grid building blocks (layers)</vt:lpstr>
      <vt:lpstr>The ALICE Grid sites</vt:lpstr>
      <vt:lpstr>Zoom on Europe</vt:lpstr>
      <vt:lpstr>Zoom on North America</vt:lpstr>
      <vt:lpstr> Use cases - Offline data processing </vt:lpstr>
      <vt:lpstr>Resources share</vt:lpstr>
      <vt:lpstr>ALICE data model</vt:lpstr>
      <vt:lpstr> Computing tasks and workflow</vt:lpstr>
      <vt:lpstr>RAW Data distribution</vt:lpstr>
      <vt:lpstr>RAW data processing</vt:lpstr>
      <vt:lpstr>Monte-Carlo production</vt:lpstr>
      <vt:lpstr> Distributed analysis – data aggregation </vt:lpstr>
      <vt:lpstr> Size and evolution of the Grid </vt:lpstr>
      <vt:lpstr>Resources distribution</vt:lpstr>
      <vt:lpstr>PowerPoint Presentation</vt:lpstr>
      <vt:lpstr>PowerPoint Presentation</vt:lpstr>
      <vt:lpstr>Structure of  a T2</vt:lpstr>
      <vt:lpstr>Storage types, protocol and interactions</vt:lpstr>
      <vt:lpstr> Contribution - USA </vt:lpstr>
      <vt:lpstr>ALICE O2 in a nutshell</vt:lpstr>
      <vt:lpstr>Data flow &amp; processing (1)</vt:lpstr>
      <vt:lpstr>Data flow &amp; processing (2)</vt:lpstr>
      <vt:lpstr>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Latchezar</cp:lastModifiedBy>
  <cp:revision>179</cp:revision>
  <dcterms:created xsi:type="dcterms:W3CDTF">2013-11-06T12:13:18Z</dcterms:created>
  <dcterms:modified xsi:type="dcterms:W3CDTF">2017-03-14T23:26:18Z</dcterms:modified>
</cp:coreProperties>
</file>