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7"/>
  </p:notesMasterIdLst>
  <p:sldIdLst>
    <p:sldId id="271" r:id="rId2"/>
    <p:sldId id="273" r:id="rId3"/>
    <p:sldId id="275" r:id="rId4"/>
    <p:sldId id="276" r:id="rId5"/>
    <p:sldId id="277" r:id="rId6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>
        <p:scale>
          <a:sx n="90" d="100"/>
          <a:sy n="90" d="100"/>
        </p:scale>
        <p:origin x="-154" y="-1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1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87364" y="308372"/>
            <a:ext cx="8169275" cy="4526756"/>
            <a:chOff x="486873" y="411480"/>
            <a:chExt cx="8170255" cy="6035040"/>
          </a:xfrm>
        </p:grpSpPr>
        <p:pic>
          <p:nvPicPr>
            <p:cNvPr id="5" name="Picture 4" descr="PaperPanel-Title.jpg"/>
            <p:cNvPicPr>
              <a:picLocks noChangeAspect="1"/>
            </p:cNvPicPr>
            <p:nvPr userDrawn="1"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8" name="Rectangle 7"/>
            <p:cNvSpPr/>
            <p:nvPr/>
          </p:nvSpPr>
          <p:spPr>
            <a:xfrm>
              <a:off x="563082" y="457512"/>
              <a:ext cx="7982908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42962"/>
            <a:ext cx="7342188" cy="1443038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71750"/>
            <a:ext cx="7342188" cy="131445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4592242"/>
            <a:ext cx="2895600" cy="192881"/>
          </a:xfrm>
        </p:spPr>
        <p:txBody>
          <a:bodyPr/>
          <a:lstStyle>
            <a:lvl1pPr>
              <a:defRPr/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31757"/>
            <a:ext cx="3200400" cy="2495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9" name="Picture 8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1" name="Rectangle 10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8" name="Rectangle 7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3" name="Rectangle 12"/>
          <p:cNvSpPr/>
          <p:nvPr/>
        </p:nvSpPr>
        <p:spPr>
          <a:xfrm rot="10800000">
            <a:off x="258763" y="1195388"/>
            <a:ext cx="3575050" cy="488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4" name="Rectangle 13"/>
          <p:cNvSpPr/>
          <p:nvPr/>
        </p:nvSpPr>
        <p:spPr>
          <a:xfrm rot="10800000">
            <a:off x="258763" y="1195388"/>
            <a:ext cx="3575050" cy="488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6" y="1270747"/>
            <a:ext cx="3008313" cy="6858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457201"/>
            <a:ext cx="4114800" cy="4099322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6" y="2004242"/>
            <a:ext cx="3008313" cy="255228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3" y="232592"/>
            <a:ext cx="3398837" cy="903684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8" name="Picture 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268730"/>
            <a:ext cx="3008376" cy="6858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459581"/>
            <a:ext cx="4114800" cy="4101084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002536"/>
            <a:ext cx="3008376" cy="2551176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6" name="Picture 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0" name="Rectangle 9"/>
          <p:cNvSpPr/>
          <p:nvPr/>
        </p:nvSpPr>
        <p:spPr>
          <a:xfrm>
            <a:off x="255588" y="3152775"/>
            <a:ext cx="8623300" cy="476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255588" y="3152775"/>
            <a:ext cx="8623300" cy="476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215865"/>
            <a:ext cx="8021977" cy="687145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248770"/>
            <a:ext cx="8421624" cy="283733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953436"/>
            <a:ext cx="8021977" cy="759758"/>
          </a:xfrm>
        </p:spPr>
        <p:txBody>
          <a:bodyPr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5" name="Picture 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5" name="Picture 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9" name="Rectangle 8"/>
          <p:cNvSpPr/>
          <p:nvPr/>
        </p:nvSpPr>
        <p:spPr>
          <a:xfrm rot="5400000">
            <a:off x="5009555" y="2447727"/>
            <a:ext cx="4601766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Rectangle 9"/>
          <p:cNvSpPr/>
          <p:nvPr/>
        </p:nvSpPr>
        <p:spPr>
          <a:xfrm rot="5400000">
            <a:off x="5009555" y="2447727"/>
            <a:ext cx="4601766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7201"/>
            <a:ext cx="1416423" cy="4137422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3" y="457201"/>
            <a:ext cx="6279777" cy="41374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5" name="Picture 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4" y="308610"/>
            <a:ext cx="8170255" cy="452628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63563" y="357187"/>
            <a:ext cx="7981950" cy="4416029"/>
            <a:chOff x="562842" y="475488"/>
            <a:chExt cx="7982713" cy="5888736"/>
          </a:xfrm>
        </p:grpSpPr>
        <p:sp>
          <p:nvSpPr>
            <p:cNvPr id="7" name="Rectangle 6"/>
            <p:cNvSpPr>
              <a:spLocks/>
            </p:cNvSpPr>
            <p:nvPr/>
          </p:nvSpPr>
          <p:spPr>
            <a:xfrm>
              <a:off x="562842" y="475488"/>
              <a:ext cx="7982713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62842" y="6134009"/>
              <a:ext cx="7982713" cy="1588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62842" y="3427001"/>
              <a:ext cx="7982713" cy="1587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2581836"/>
            <a:ext cx="7345362" cy="114972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3771900"/>
            <a:ext cx="7345362" cy="74295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400050"/>
            <a:ext cx="7836408" cy="2121694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4592241"/>
            <a:ext cx="2133600" cy="194072"/>
          </a:xfrm>
        </p:spPr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4593432"/>
            <a:ext cx="2895600" cy="192881"/>
          </a:xfrm>
        </p:spPr>
        <p:txBody>
          <a:bodyPr/>
          <a:lstStyle>
            <a:lvl1pPr>
              <a:defRPr/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5" name="Picture 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028700"/>
            <a:ext cx="7345362" cy="1257300"/>
          </a:xfrm>
        </p:spPr>
        <p:txBody>
          <a:bodyPr anchor="b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2350925"/>
            <a:ext cx="7345362" cy="112514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CF9F07-3BC7-4570-B054-79111B0A380C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6" name="Picture 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1610917"/>
            <a:ext cx="3566160" cy="294560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610917"/>
            <a:ext cx="3566160" cy="294560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8" name="Picture 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10" name="Rectangle 9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cxnSp>
        <p:nvCxnSpPr>
          <p:cNvPr id="13" name="Straight Connector 12"/>
          <p:cNvCxnSpPr/>
          <p:nvPr/>
        </p:nvCxnSpPr>
        <p:spPr>
          <a:xfrm rot="16200000" flipH="1">
            <a:off x="2805907" y="3019822"/>
            <a:ext cx="3533775" cy="1588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805907" y="3019822"/>
            <a:ext cx="3533775" cy="1588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281743"/>
            <a:ext cx="3566160" cy="624377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1943101"/>
            <a:ext cx="3566160" cy="26134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281743"/>
            <a:ext cx="3566160" cy="624377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1943101"/>
            <a:ext cx="3566160" cy="26134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4" name="Picture 3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55588" y="158353"/>
            <a:ext cx="8686800" cy="10048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FFFFFF"/>
                </a:solidFill>
                <a:latin typeface="+mj-lt"/>
                <a:ea typeface="Geneva" pitchFamily="91" charset="0"/>
                <a:cs typeface="Geneva" pitchFamily="91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FFFFFF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9pPr>
          </a:lstStyle>
          <a:p>
            <a:endParaRPr lang="en-US" dirty="0">
              <a:latin typeface="Georgia"/>
              <a:cs typeface="Georgi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193" y="4716739"/>
            <a:ext cx="3717611" cy="235071"/>
          </a:xfrm>
          <a:prstGeom prst="rect">
            <a:avLst/>
          </a:prstGeom>
        </p:spPr>
      </p:pic>
      <p:sp>
        <p:nvSpPr>
          <p:cNvPr id="17" name="Content Placeholder 16"/>
          <p:cNvSpPr>
            <a:spLocks noGrp="1"/>
          </p:cNvSpPr>
          <p:nvPr>
            <p:ph sz="quarter" idx="13" hasCustomPrompt="1"/>
          </p:nvPr>
        </p:nvSpPr>
        <p:spPr>
          <a:xfrm>
            <a:off x="381000" y="285750"/>
            <a:ext cx="8382000" cy="685800"/>
          </a:xfrm>
        </p:spPr>
        <p:txBody>
          <a:bodyPr/>
          <a:lstStyle>
            <a:lvl1pPr marL="0" indent="0" algn="ctr">
              <a:buFontTx/>
              <a:buNone/>
              <a:defRPr>
                <a:latin typeface="Georgia"/>
                <a:cs typeface="Georgia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4" hasCustomPrompt="1"/>
          </p:nvPr>
        </p:nvSpPr>
        <p:spPr>
          <a:xfrm>
            <a:off x="1447800" y="1428750"/>
            <a:ext cx="6705600" cy="28575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latin typeface="Georgia"/>
                <a:cs typeface="Georgia"/>
              </a:defRPr>
            </a:lvl1pPr>
            <a:lvl2pPr>
              <a:defRPr>
                <a:solidFill>
                  <a:schemeClr val="bg2"/>
                </a:solidFill>
                <a:latin typeface="Georgia"/>
                <a:cs typeface="Georgia"/>
              </a:defRPr>
            </a:lvl2pPr>
            <a:lvl3pPr>
              <a:defRPr>
                <a:solidFill>
                  <a:schemeClr val="bg2"/>
                </a:solidFill>
                <a:latin typeface="Georgia"/>
                <a:cs typeface="Georgia"/>
              </a:defRPr>
            </a:lvl3pPr>
            <a:lvl4pPr>
              <a:defRPr>
                <a:solidFill>
                  <a:schemeClr val="bg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bg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add content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pic>
          <p:nvPicPr>
            <p:cNvPr id="3" name="Picture 2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5" name="Rectangle 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968126-03FC-49C0-B9B8-2B561CCC3D90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182564" y="129779"/>
            <a:ext cx="8778875" cy="4883944"/>
            <a:chOff x="182880" y="173699"/>
            <a:chExt cx="8778240" cy="65106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8" name="Picture 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6" y="877419"/>
            <a:ext cx="3008313" cy="6858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457201"/>
            <a:ext cx="4114800" cy="4099322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6" y="1610916"/>
            <a:ext cx="3008313" cy="2446735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A8198-4617-485E-9585-4840B69DBBA6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183356"/>
            <a:ext cx="73453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1600200"/>
            <a:ext cx="7345362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4779169"/>
            <a:ext cx="2133600" cy="194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fld id="{E4606EA6-EFEA-4C30-9264-4F9291A5780D}" type="datetime1">
              <a:rPr lang="en-US" smtClean="0"/>
              <a:pPr/>
              <a:t>5/18/2017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4779169"/>
            <a:ext cx="2895600" cy="1928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6E7492"/>
                </a:solidFill>
                <a:latin typeface="Brush Script MT" pitchFamily="91" charset="0"/>
                <a:ea typeface="Geneva" pitchFamily="91" charset="0"/>
                <a:cs typeface="Geneva" pitchFamily="91" charset="0"/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4767263"/>
            <a:ext cx="762000" cy="20359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E7492"/>
                </a:solidFill>
                <a:latin typeface="Calisto MT" pitchFamily="91" charset="0"/>
                <a:ea typeface="Geneva" pitchFamily="91" charset="0"/>
                <a:cs typeface="Geneva" pitchFamily="91" charset="0"/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FFFFFF"/>
          </a:solidFill>
          <a:latin typeface="+mj-lt"/>
          <a:ea typeface="Geneva" pitchFamily="91" charset="0"/>
          <a:cs typeface="Geneva" pitchFamily="91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Calisto MT" pitchFamily="91" charset="0"/>
          <a:ea typeface="Geneva" pitchFamily="91" charset="0"/>
          <a:cs typeface="Geneva" pitchFamily="91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buClr>
          <a:srgbClr val="FFFFFF"/>
        </a:buClr>
        <a:buFont typeface="Arial" charset="0"/>
        <a:buChar char="•"/>
        <a:defRPr sz="2400" kern="1200">
          <a:solidFill>
            <a:srgbClr val="FFFFFF"/>
          </a:solidFill>
          <a:latin typeface="+mn-lt"/>
          <a:ea typeface="Geneva" pitchFamily="91" charset="0"/>
          <a:cs typeface="Geneva" pitchFamily="91" charset="0"/>
        </a:defRPr>
      </a:lvl1pPr>
      <a:lvl2pPr marL="579438" indent="-228600" algn="l" rtl="0" eaLnBrk="1" fontAlgn="base" hangingPunct="1">
        <a:spcBef>
          <a:spcPts val="600"/>
        </a:spcBef>
        <a:spcAft>
          <a:spcPct val="0"/>
        </a:spcAft>
        <a:buClr>
          <a:srgbClr val="6E7492"/>
        </a:buClr>
        <a:buFont typeface="Arial" charset="0"/>
        <a:buChar char="•"/>
        <a:defRPr sz="2200" kern="1200">
          <a:solidFill>
            <a:srgbClr val="FFFFFF"/>
          </a:solidFill>
          <a:latin typeface="+mn-lt"/>
          <a:ea typeface="Geneva" pitchFamily="91" charset="0"/>
          <a:cs typeface="Geneva" pitchFamily="91" charset="0"/>
        </a:defRPr>
      </a:lvl2pPr>
      <a:lvl3pPr marL="808038" indent="-228600" algn="l" rtl="0" eaLnBrk="1" fontAlgn="base" hangingPunct="1">
        <a:spcBef>
          <a:spcPts val="600"/>
        </a:spcBef>
        <a:spcAft>
          <a:spcPct val="0"/>
        </a:spcAft>
        <a:buClr>
          <a:srgbClr val="FFFFFF"/>
        </a:buClr>
        <a:buFont typeface="Arial" charset="0"/>
        <a:buChar char="•"/>
        <a:defRPr sz="2000" kern="1200">
          <a:solidFill>
            <a:srgbClr val="FFFFFF"/>
          </a:solidFill>
          <a:latin typeface="+mn-lt"/>
          <a:ea typeface="Geneva" pitchFamily="91" charset="0"/>
          <a:cs typeface="Geneva" pitchFamily="91" charset="0"/>
        </a:defRPr>
      </a:lvl3pPr>
      <a:lvl4pPr marL="1036638" indent="-228600" algn="l" rtl="0" eaLnBrk="1" fontAlgn="base" hangingPunct="1">
        <a:spcBef>
          <a:spcPts val="600"/>
        </a:spcBef>
        <a:spcAft>
          <a:spcPct val="0"/>
        </a:spcAft>
        <a:buClr>
          <a:srgbClr val="6E7492"/>
        </a:buClr>
        <a:buFont typeface="Arial" charset="0"/>
        <a:buChar char="•"/>
        <a:defRPr kern="1200">
          <a:solidFill>
            <a:srgbClr val="FFFFFF"/>
          </a:solidFill>
          <a:latin typeface="+mn-lt"/>
          <a:ea typeface="Geneva" pitchFamily="91" charset="0"/>
          <a:cs typeface="Geneva" pitchFamily="91" charset="0"/>
        </a:defRPr>
      </a:lvl4pPr>
      <a:lvl5pPr marL="1265238" indent="-228600" algn="l" rtl="0" eaLnBrk="1" fontAlgn="base" hangingPunct="1">
        <a:spcBef>
          <a:spcPts val="600"/>
        </a:spcBef>
        <a:spcAft>
          <a:spcPct val="0"/>
        </a:spcAft>
        <a:buClr>
          <a:srgbClr val="FFFFFF"/>
        </a:buClr>
        <a:buFont typeface="Arial" charset="0"/>
        <a:buChar char="•"/>
        <a:defRPr kern="1200">
          <a:solidFill>
            <a:srgbClr val="FFFFFF"/>
          </a:solidFill>
          <a:latin typeface="+mn-lt"/>
          <a:ea typeface="Geneva" pitchFamily="91" charset="0"/>
          <a:cs typeface="Geneva" pitchFamily="91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com.itd.umich.edu/wireless/eduroam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tcom.itd.umich.edu/wireless/mguest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2909/over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Symposium Logistics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>
            <a:extLst/>
          </a:lstStyle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Before we start I have some quick logistics to make you aware of…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>
                <a:solidFill>
                  <a:srgbClr val="7030A0"/>
                </a:solidFill>
              </a:rPr>
              <a:t>Shawn McKee for the Organizing Committee</a:t>
            </a:r>
          </a:p>
        </p:txBody>
      </p:sp>
    </p:spTree>
    <p:extLst>
      <p:ext uri="{BB962C8B-B14F-4D97-AF65-F5344CB8AC3E}">
        <p14:creationId xmlns:p14="http://schemas.microsoft.com/office/powerpoint/2010/main" val="140172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81000" y="1276350"/>
            <a:ext cx="8382000" cy="3276600"/>
          </a:xfrm>
        </p:spPr>
        <p:txBody>
          <a:bodyPr/>
          <a:lstStyle/>
          <a:p>
            <a:r>
              <a:rPr lang="en-US" sz="1800" b="1" dirty="0">
                <a:solidFill>
                  <a:srgbClr val="00B050"/>
                </a:solidFill>
              </a:rPr>
              <a:t>Meeting overview:  </a:t>
            </a:r>
            <a:r>
              <a:rPr lang="en-US" sz="1800" dirty="0"/>
              <a:t>Today we started at 1:00 PM and should finish around 5:00 PM.   Tomorrow, light breakfast served at 8:15 AM, first session at 9:00 AM and we finish at 5:00 PM.</a:t>
            </a:r>
          </a:p>
          <a:p>
            <a:r>
              <a:rPr lang="en-US" sz="1800" dirty="0"/>
              <a:t>Coffee and snacks available at the break this afternoon at 15:15 PM and at the two breaks tomorrow (10:00 AM and 2:30 PM) </a:t>
            </a:r>
          </a:p>
          <a:p>
            <a:r>
              <a:rPr lang="en-US" sz="1800" dirty="0"/>
              <a:t>Lunch tomorrow is on your own</a:t>
            </a:r>
          </a:p>
          <a:p>
            <a:r>
              <a:rPr lang="en-US" sz="1800" dirty="0"/>
              <a:t>Social dinner tonight (see later slide)</a:t>
            </a:r>
          </a:p>
          <a:p>
            <a:r>
              <a:rPr lang="en-US" sz="1800" dirty="0">
                <a:solidFill>
                  <a:srgbClr val="C00000"/>
                </a:solidFill>
              </a:rPr>
              <a:t>Group photo </a:t>
            </a:r>
            <a:r>
              <a:rPr lang="en-US" sz="1800" b="1" dirty="0"/>
              <a:t>Friday during the first break (10:00  AM)</a:t>
            </a:r>
          </a:p>
          <a:p>
            <a:endParaRPr lang="en-US" sz="1800" dirty="0"/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533400" y="209550"/>
            <a:ext cx="8229600" cy="1006475"/>
          </a:xfrm>
        </p:spPr>
        <p:txBody>
          <a:bodyPr/>
          <a:lstStyle>
            <a:extLst/>
          </a:lstStyle>
          <a:p>
            <a:pPr algn="l"/>
            <a:r>
              <a:rPr lang="en-US" dirty="0" smtClean="0">
                <a:solidFill>
                  <a:schemeClr val="accent3"/>
                </a:solidFill>
              </a:rPr>
              <a:t>Symposium Logistics</a:t>
            </a:r>
            <a:r>
              <a:rPr lang="en-US" dirty="0">
                <a:solidFill>
                  <a:schemeClr val="accent3"/>
                </a:solidFill>
              </a:rPr>
              <a:t>: Overview</a:t>
            </a:r>
          </a:p>
        </p:txBody>
      </p:sp>
    </p:spTree>
    <p:extLst>
      <p:ext uri="{BB962C8B-B14F-4D97-AF65-F5344CB8AC3E}">
        <p14:creationId xmlns:p14="http://schemas.microsoft.com/office/powerpoint/2010/main" val="39669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81000" y="1276350"/>
            <a:ext cx="8382000" cy="3276600"/>
          </a:xfrm>
        </p:spPr>
        <p:txBody>
          <a:bodyPr/>
          <a:lstStyle/>
          <a:p>
            <a:r>
              <a:rPr lang="en-US" sz="2000" dirty="0" smtClean="0">
                <a:solidFill>
                  <a:srgbClr val="C00000"/>
                </a:solidFill>
              </a:rPr>
              <a:t>Networking</a:t>
            </a:r>
            <a:r>
              <a:rPr lang="en-US" sz="2000" dirty="0">
                <a:solidFill>
                  <a:srgbClr val="C00000"/>
                </a:solidFill>
              </a:rPr>
              <a:t>: </a:t>
            </a:r>
            <a:r>
              <a:rPr lang="en-US" sz="2000" dirty="0" err="1"/>
              <a:t>Eduroam</a:t>
            </a:r>
            <a:r>
              <a:rPr lang="en-US" sz="2000" dirty="0"/>
              <a:t> is available: See 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www.itcom.itd.umich.edu/wireless/eduroam.php</a:t>
            </a:r>
            <a:r>
              <a:rPr lang="en-US" sz="2000" dirty="0" smtClean="0"/>
              <a:t>   </a:t>
            </a:r>
          </a:p>
          <a:p>
            <a:r>
              <a:rPr lang="en-US" sz="2000" dirty="0" smtClean="0"/>
              <a:t>If </a:t>
            </a:r>
            <a:r>
              <a:rPr lang="en-US" sz="2000" dirty="0"/>
              <a:t>needed we have </a:t>
            </a:r>
            <a:r>
              <a:rPr lang="en-US" sz="2000" dirty="0">
                <a:solidFill>
                  <a:srgbClr val="00B050"/>
                </a:solidFill>
              </a:rPr>
              <a:t>guest wireless access</a:t>
            </a:r>
            <a:r>
              <a:rPr lang="en-US" sz="2000" dirty="0"/>
              <a:t>:  Wireless Network is "</a:t>
            </a:r>
            <a:r>
              <a:rPr lang="en-US" sz="2000" dirty="0" err="1"/>
              <a:t>MGuest</a:t>
            </a:r>
            <a:r>
              <a:rPr lang="en-US" sz="2000" dirty="0"/>
              <a:t>" Connect to network and open a web browser to login as 'guest'. Network speed and allowed ports are limited. Details available at 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www.itcom.itd.umich.edu/wireless/mguest.php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1800" dirty="0"/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533400" y="209550"/>
            <a:ext cx="8229600" cy="1006475"/>
          </a:xfrm>
        </p:spPr>
        <p:txBody>
          <a:bodyPr/>
          <a:lstStyle>
            <a:extLst/>
          </a:lstStyle>
          <a:p>
            <a:pPr algn="l"/>
            <a:r>
              <a:rPr lang="en-US" dirty="0" smtClean="0">
                <a:solidFill>
                  <a:schemeClr val="accent3"/>
                </a:solidFill>
              </a:rPr>
              <a:t>Symposium Logistics</a:t>
            </a:r>
            <a:r>
              <a:rPr lang="en-US" dirty="0">
                <a:solidFill>
                  <a:schemeClr val="accent3"/>
                </a:solidFill>
              </a:rPr>
              <a:t>: </a:t>
            </a:r>
            <a:r>
              <a:rPr lang="en-US" dirty="0" smtClean="0">
                <a:solidFill>
                  <a:schemeClr val="accent3"/>
                </a:solidFill>
              </a:rPr>
              <a:t>Wireless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74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81000" y="1276350"/>
            <a:ext cx="8382000" cy="3276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/>
              <a:t>We have organized a dinner at Grizzly Peak, please join us!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</a:rPr>
              <a:t>This is a "self-pay" dinner at Grizzly Peak http://</a:t>
            </a:r>
            <a:r>
              <a:rPr lang="en-US" sz="1600" dirty="0" smtClean="0">
                <a:solidFill>
                  <a:srgbClr val="C00000"/>
                </a:solidFill>
              </a:rPr>
              <a:t>grizzlypeak.net/ at </a:t>
            </a:r>
            <a:r>
              <a:rPr lang="en-US" sz="1600" b="1" dirty="0">
                <a:solidFill>
                  <a:srgbClr val="C00000"/>
                </a:solidFill>
              </a:rPr>
              <a:t>7 PM</a:t>
            </a:r>
            <a:r>
              <a:rPr lang="en-US" sz="1600" dirty="0">
                <a:solidFill>
                  <a:srgbClr val="C00000"/>
                </a:solidFill>
              </a:rPr>
              <a:t>.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</a:rPr>
              <a:t>Walking directions https://goo.gl/maps/s6Y5aAJ4wyB2</a:t>
            </a:r>
          </a:p>
          <a:p>
            <a:endParaRPr lang="en-US" sz="1800" dirty="0"/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609600" y="209550"/>
            <a:ext cx="8229600" cy="1006475"/>
          </a:xfrm>
        </p:spPr>
        <p:txBody>
          <a:bodyPr/>
          <a:lstStyle>
            <a:extLst/>
          </a:lstStyle>
          <a:p>
            <a:pPr algn="l"/>
            <a:r>
              <a:rPr lang="en-US" dirty="0" smtClean="0">
                <a:solidFill>
                  <a:schemeClr val="accent3"/>
                </a:solidFill>
              </a:rPr>
              <a:t>Symposium Logistics</a:t>
            </a:r>
            <a:r>
              <a:rPr lang="en-US" dirty="0">
                <a:solidFill>
                  <a:schemeClr val="accent3"/>
                </a:solidFill>
              </a:rPr>
              <a:t>: </a:t>
            </a:r>
            <a:r>
              <a:rPr lang="en-US" dirty="0" smtClean="0">
                <a:solidFill>
                  <a:schemeClr val="accent3"/>
                </a:solidFill>
              </a:rPr>
              <a:t>Social Dinner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" y="2190750"/>
            <a:ext cx="708342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94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81000" y="1276350"/>
            <a:ext cx="8382000" cy="3276600"/>
          </a:xfrm>
        </p:spPr>
        <p:txBody>
          <a:bodyPr/>
          <a:lstStyle/>
          <a:p>
            <a:pPr lvl="1">
              <a:spcBef>
                <a:spcPts val="0"/>
              </a:spcBef>
            </a:pPr>
            <a:r>
              <a:rPr lang="en-US" sz="1800" dirty="0"/>
              <a:t>The main meeting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Indico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/>
              <a:t>page is at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indico.cern.ch/event/622909/overview</a:t>
            </a:r>
            <a:r>
              <a:rPr lang="en-US" sz="1800" dirty="0" smtClean="0"/>
              <a:t>  </a:t>
            </a: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B050"/>
                </a:solidFill>
              </a:rPr>
              <a:t>We are ready to help if you have questions or problems. </a:t>
            </a:r>
            <a:r>
              <a:rPr lang="en-US" sz="1800" dirty="0"/>
              <a:t>See the above URL for “Symposium Support” in the bottom left</a:t>
            </a:r>
          </a:p>
          <a:p>
            <a:pPr>
              <a:spcBef>
                <a:spcPts val="0"/>
              </a:spcBef>
            </a:pPr>
            <a:endParaRPr lang="en-US" sz="200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 algn="ctr">
              <a:spcBef>
                <a:spcPts val="0"/>
              </a:spcBef>
            </a:pPr>
            <a:r>
              <a:rPr lang="en-US" sz="3200" dirty="0"/>
              <a:t>Questions?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609600" y="209550"/>
            <a:ext cx="8229600" cy="1006475"/>
          </a:xfrm>
        </p:spPr>
        <p:txBody>
          <a:bodyPr/>
          <a:lstStyle>
            <a:extLst/>
          </a:lstStyle>
          <a:p>
            <a:pPr algn="l"/>
            <a:r>
              <a:rPr lang="en-US" dirty="0" smtClean="0">
                <a:solidFill>
                  <a:schemeClr val="accent3"/>
                </a:solidFill>
              </a:rPr>
              <a:t>Symposium Logistics</a:t>
            </a:r>
            <a:r>
              <a:rPr lang="en-US" dirty="0">
                <a:solidFill>
                  <a:schemeClr val="accent3"/>
                </a:solidFill>
              </a:rPr>
              <a:t>: </a:t>
            </a:r>
            <a:r>
              <a:rPr lang="en-US" dirty="0" smtClean="0">
                <a:solidFill>
                  <a:schemeClr val="accent3"/>
                </a:solidFill>
              </a:rPr>
              <a:t>Questions?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3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CDEslidetemplate">
  <a:themeElements>
    <a:clrScheme name="Custom 5">
      <a:dk1>
        <a:srgbClr val="005596"/>
      </a:dk1>
      <a:lt1>
        <a:sysClr val="window" lastClr="FFFFFF"/>
      </a:lt1>
      <a:dk2>
        <a:srgbClr val="252731"/>
      </a:dk2>
      <a:lt2>
        <a:srgbClr val="EAE7E4"/>
      </a:lt2>
      <a:accent1>
        <a:srgbClr val="001C58"/>
      </a:accent1>
      <a:accent2>
        <a:srgbClr val="FFCF01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MICDEslidetemplate</Template>
  <TotalTime>0</TotalTime>
  <Words>243</Words>
  <Application>Microsoft Office PowerPoint</Application>
  <PresentationFormat>On-screen Show (16:9)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MICDEslidetemplate</vt:lpstr>
      <vt:lpstr>Symposium Logistics</vt:lpstr>
      <vt:lpstr>Symposium Logistics: Overview</vt:lpstr>
      <vt:lpstr>Symposium Logistics: Wireless</vt:lpstr>
      <vt:lpstr>Symposium Logistics: Social Dinner</vt:lpstr>
      <vt:lpstr>Symposium Logistics: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2017-05-17T17:27:18Z</dcterms:created>
  <dcterms:modified xsi:type="dcterms:W3CDTF">2017-05-18T11:41:41Z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