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60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47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5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47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82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84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7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3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3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0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D78BF-2699-4EB0-9B39-69582769DF01}" type="datetimeFigureOut">
              <a:rPr lang="en-US" smtClean="0"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8B405-273F-49FD-8EED-03279963AB0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274763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58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90639/contributions/2382368/attachments/1377659/2092710/dt_beam_loading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470025"/>
          </a:xfrm>
        </p:spPr>
        <p:txBody>
          <a:bodyPr>
            <a:noAutofit/>
          </a:bodyPr>
          <a:lstStyle/>
          <a:p>
            <a:r>
              <a:rPr lang="en-US" sz="3800" dirty="0"/>
              <a:t>Injection from booster to collider </a:t>
            </a:r>
            <a:r>
              <a:rPr lang="en-US" sz="3800" dirty="0" smtClean="0"/>
              <a:t>rings </a:t>
            </a:r>
            <a:br>
              <a:rPr lang="en-US" sz="3800" dirty="0" smtClean="0"/>
            </a:br>
            <a:r>
              <a:rPr lang="en-US" sz="3800" dirty="0" smtClean="0"/>
              <a:t>Schemes</a:t>
            </a:r>
            <a:r>
              <a:rPr lang="en-US" sz="3800" dirty="0"/>
              <a:t>, specifications and discussions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Masamitsu</a:t>
            </a:r>
            <a:r>
              <a:rPr lang="en-US" sz="2800" dirty="0" smtClean="0"/>
              <a:t> </a:t>
            </a:r>
            <a:r>
              <a:rPr lang="en-US" sz="2800" dirty="0" err="1" smtClean="0"/>
              <a:t>Aiba</a:t>
            </a:r>
            <a:r>
              <a:rPr lang="en-US" sz="2800" dirty="0" smtClean="0"/>
              <a:t>, PSI</a:t>
            </a:r>
          </a:p>
          <a:p>
            <a:r>
              <a:rPr lang="en-US" sz="2800" dirty="0" smtClean="0"/>
              <a:t>03.05.2017</a:t>
            </a:r>
          </a:p>
          <a:p>
            <a:r>
              <a:rPr lang="en-US" sz="2800" dirty="0" smtClean="0"/>
              <a:t>FCC-</a:t>
            </a:r>
            <a:r>
              <a:rPr lang="en-US" sz="2800" dirty="0" err="1" smtClean="0"/>
              <a:t>ee</a:t>
            </a:r>
            <a:r>
              <a:rPr lang="en-US" sz="2800" dirty="0" smtClean="0"/>
              <a:t> </a:t>
            </a:r>
            <a:r>
              <a:rPr lang="en-US" sz="2800" dirty="0"/>
              <a:t>i</a:t>
            </a:r>
            <a:r>
              <a:rPr lang="en-US" sz="2800" dirty="0" smtClean="0"/>
              <a:t>njector meeting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3367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Multipole kicker injection (3)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4113116" cy="314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175" y="2492386"/>
            <a:ext cx="3816424" cy="2718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635896" y="3933056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47864" y="3635732"/>
            <a:ext cx="74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39072" y="3623609"/>
            <a:ext cx="135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Comp.Kicker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91680" y="3897459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6783" y="1412776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Optics and orbits for on-energy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injection with multipole kicker and compensation kicker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2195" y="4622908"/>
            <a:ext cx="22860" cy="1362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6520" y="190754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Beams in phase space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03648" y="4691039"/>
            <a:ext cx="928547" cy="8261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27584" y="5548590"/>
            <a:ext cx="164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Septum (5 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08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914097"/>
              </p:ext>
            </p:extLst>
          </p:nvPr>
        </p:nvGraphicFramePr>
        <p:xfrm>
          <a:off x="673519" y="1916832"/>
          <a:ext cx="7632846" cy="31683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0463"/>
                <a:gridCol w="2751920"/>
                <a:gridCol w="2440463"/>
              </a:tblGrid>
              <a:tr h="82180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Parameters</a:t>
                      </a:r>
                    </a:p>
                    <a:p>
                      <a:pPr algn="l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Conventional injection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(on-/off-energy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Multipole kicker injection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(on-/off-energy</a:t>
                      </a:r>
                      <a:r>
                        <a:rPr lang="en-US" sz="14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Beta at septum and kicker (m)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310/310 (or 1200/1800)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~400 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090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Type of kicker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Dipole kickers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Nonlinear kicker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90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Integrated kicker field (Tm)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0.012/0.025 (or weaker)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0.025/0.03 (Plateau)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569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Type of septum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Wire septum (or 5-mm septum)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5-mm septum or wire septum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090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Required DA (</a:t>
                      </a:r>
                      <a:r>
                        <a:rPr lang="en-US" sz="14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40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~15/5</a:t>
                      </a:r>
                      <a:r>
                        <a:rPr lang="en-US" sz="1400" u="none" strike="noStrike" dirty="0" smtClean="0">
                          <a:effectLst/>
                        </a:rPr>
                        <a:t>@-1.8</a:t>
                      </a:r>
                      <a:r>
                        <a:rPr lang="en-US" sz="1400" u="none" strike="noStrike" dirty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15/5</a:t>
                      </a:r>
                      <a:r>
                        <a:rPr lang="en-US" sz="1400" u="none" strike="noStrike" dirty="0" smtClean="0">
                          <a:effectLst/>
                        </a:rPr>
                        <a:t>@-2</a:t>
                      </a:r>
                      <a:r>
                        <a:rPr lang="en-US" sz="1400" u="none" strike="noStrike" dirty="0">
                          <a:effectLst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87624" y="5445224"/>
            <a:ext cx="7262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33FF"/>
                </a:solidFill>
              </a:rPr>
              <a:t>(Tentative) specifications are found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33FF"/>
                </a:solidFill>
              </a:rPr>
              <a:t>Similar specifications apply to the compensation kicker/septum schemes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33FF"/>
                </a:solidFill>
              </a:rPr>
              <a:t>Kicker and septum pulse durations are still missing</a:t>
            </a:r>
            <a:endParaRPr lang="en-US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29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pattern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Collider</a:t>
            </a:r>
          </a:p>
          <a:p>
            <a:pPr lvl="1"/>
            <a:r>
              <a:rPr lang="en-US" dirty="0" smtClean="0"/>
              <a:t>The four operation modes require very different filling patterns (number of bunches, bunch spacing)</a:t>
            </a:r>
          </a:p>
          <a:p>
            <a:pPr lvl="1"/>
            <a:r>
              <a:rPr lang="en-US" dirty="0" smtClean="0"/>
              <a:t>Common RF scheme (with no separator) assumes only a half of collider ring to be filled (K. </a:t>
            </a:r>
            <a:r>
              <a:rPr lang="en-US" dirty="0" err="1" smtClean="0"/>
              <a:t>Oide</a:t>
            </a:r>
            <a:r>
              <a:rPr lang="en-US" dirty="0"/>
              <a:t>,</a:t>
            </a:r>
            <a:r>
              <a:rPr lang="en-US" dirty="0" smtClean="0"/>
              <a:t> FCC week 2016)</a:t>
            </a:r>
          </a:p>
          <a:p>
            <a:pPr lvl="1"/>
            <a:r>
              <a:rPr lang="en-US" dirty="0" smtClean="0"/>
              <a:t>RF beam loading study suggests rather uniform filling (with various fine structures, “by2”, “by4”, etc.)</a:t>
            </a:r>
          </a:p>
          <a:p>
            <a:pPr marL="457200" lvl="1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D.Teytelman,</a:t>
            </a:r>
            <a:r>
              <a:rPr lang="en-US" sz="1600" dirty="0" err="1" smtClean="0">
                <a:hlinkClick r:id="rId2"/>
              </a:rPr>
              <a:t>https</a:t>
            </a:r>
            <a:r>
              <a:rPr lang="en-US" sz="1600" dirty="0" smtClean="0">
                <a:hlinkClick r:id="rId2"/>
              </a:rPr>
              <a:t>://indico.cern.ch/event/590639/contributions/2382368/attachments/1377659/2092710/dt_beam_loading.pdf</a:t>
            </a:r>
            <a:r>
              <a:rPr lang="en-US" dirty="0" smtClean="0"/>
              <a:t>)</a:t>
            </a:r>
          </a:p>
          <a:p>
            <a:r>
              <a:rPr lang="en-US" dirty="0" smtClean="0"/>
              <a:t>Booster</a:t>
            </a:r>
          </a:p>
          <a:p>
            <a:pPr lvl="1"/>
            <a:r>
              <a:rPr lang="en-US" dirty="0" smtClean="0"/>
              <a:t>Any constraint in the filling pattern?</a:t>
            </a:r>
          </a:p>
          <a:p>
            <a:r>
              <a:rPr lang="en-US" dirty="0" smtClean="0"/>
              <a:t>Booster to Collider transfer</a:t>
            </a:r>
          </a:p>
          <a:p>
            <a:pPr lvl="1"/>
            <a:r>
              <a:rPr lang="en-US" dirty="0" smtClean="0"/>
              <a:t>Bunch-by-bunch transfer may not be realistic because of the large number of bunches in Z mode?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urst mode can adopt different bunch spacing as demanded?</a:t>
            </a:r>
          </a:p>
        </p:txBody>
      </p:sp>
    </p:spTree>
    <p:extLst>
      <p:ext uri="{BB962C8B-B14F-4D97-AF65-F5344CB8AC3E}">
        <p14:creationId xmlns:p14="http://schemas.microsoft.com/office/powerpoint/2010/main" val="1095828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Filling pattern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Long-flat-top kicker and septum may be applicable to any filling pattern</a:t>
            </a:r>
          </a:p>
          <a:p>
            <a:pPr lvl="1"/>
            <a:r>
              <a:rPr lang="en-US" dirty="0" smtClean="0"/>
              <a:t>Single train in the booster is required… Compatible with the injector chain?</a:t>
            </a:r>
          </a:p>
          <a:p>
            <a:pPr lvl="1"/>
            <a:r>
              <a:rPr lang="en-US" dirty="0" smtClean="0"/>
              <a:t>For the collider beam lifetime of ~1 hour, need to top-up the two collider rings by 6~8 booster cycles</a:t>
            </a:r>
          </a:p>
          <a:p>
            <a:pPr lvl="1"/>
            <a:r>
              <a:rPr lang="en-US" dirty="0" smtClean="0"/>
              <a:t>This corresponds to 83~111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flat-top when the collider ring is fully filled, or 42~55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flat top for half filling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36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viable injection schemes identified</a:t>
            </a:r>
          </a:p>
          <a:p>
            <a:r>
              <a:rPr lang="en-US" dirty="0" smtClean="0"/>
              <a:t>Possible improvements of these schemes are under investigation</a:t>
            </a:r>
          </a:p>
          <a:p>
            <a:r>
              <a:rPr lang="en-US" dirty="0" smtClean="0"/>
              <a:t>(Tentative) </a:t>
            </a:r>
            <a:r>
              <a:rPr lang="en-US" dirty="0"/>
              <a:t>S</a:t>
            </a:r>
            <a:r>
              <a:rPr lang="en-US" dirty="0" smtClean="0"/>
              <a:t>pecifications for injection found though still missing ones of pulse duration</a:t>
            </a:r>
          </a:p>
          <a:p>
            <a:r>
              <a:rPr lang="en-US" dirty="0" smtClean="0"/>
              <a:t>Long-flat-top kicker and septa may be applicable and flexible to </a:t>
            </a:r>
            <a:r>
              <a:rPr lang="en-US" dirty="0" err="1" smtClean="0"/>
              <a:t>realise</a:t>
            </a:r>
            <a:r>
              <a:rPr lang="en-US" dirty="0" smtClean="0"/>
              <a:t> various filling pattern (if it is fine for booster)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94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 from previous studies</a:t>
            </a:r>
          </a:p>
          <a:p>
            <a:r>
              <a:rPr lang="en-US" dirty="0" smtClean="0"/>
              <a:t>Conventional injection scheme</a:t>
            </a:r>
          </a:p>
          <a:p>
            <a:r>
              <a:rPr lang="en-US" dirty="0" smtClean="0"/>
              <a:t>Multipole kicker injection</a:t>
            </a:r>
          </a:p>
          <a:p>
            <a:r>
              <a:rPr lang="en-US" dirty="0" smtClean="0"/>
              <a:t>(Tentative) Specifications</a:t>
            </a:r>
          </a:p>
          <a:p>
            <a:r>
              <a:rPr lang="en-US" dirty="0" smtClean="0"/>
              <a:t>Discussion for filling patterns </a:t>
            </a:r>
          </a:p>
          <a:p>
            <a:pPr marL="0" indent="0">
              <a:buNone/>
            </a:pPr>
            <a:r>
              <a:rPr lang="en-US" dirty="0" smtClean="0"/>
              <a:t>    (Booster and Collider)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4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from previous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Requirement/Assumption for top-up injection</a:t>
            </a:r>
          </a:p>
          <a:p>
            <a:pPr lvl="1"/>
            <a:r>
              <a:rPr lang="en-US" dirty="0" smtClean="0"/>
              <a:t>Similar emittance in </a:t>
            </a:r>
            <a:r>
              <a:rPr lang="en-US" dirty="0"/>
              <a:t>b</a:t>
            </a:r>
            <a:r>
              <a:rPr lang="en-US" dirty="0" smtClean="0"/>
              <a:t>ooster and collider (1.3 nm @ 175 GeV)</a:t>
            </a:r>
          </a:p>
          <a:p>
            <a:pPr lvl="1"/>
            <a:r>
              <a:rPr lang="en-US" dirty="0" smtClean="0"/>
              <a:t>~1.5 km straight section available in collider</a:t>
            </a:r>
          </a:p>
          <a:p>
            <a:pPr lvl="1"/>
            <a:r>
              <a:rPr lang="en-US" dirty="0" smtClean="0"/>
              <a:t>5 sigma clearance for high injection efficiency</a:t>
            </a:r>
          </a:p>
          <a:p>
            <a:pPr lvl="1"/>
            <a:r>
              <a:rPr lang="en-US" dirty="0" smtClean="0"/>
              <a:t>(Limited) dynamic aperture: ~15 sigma for on-energy, 5 sigma up to +/- 2% off-energy</a:t>
            </a:r>
          </a:p>
          <a:p>
            <a:pPr lvl="1"/>
            <a:r>
              <a:rPr lang="en-US" dirty="0" smtClean="0"/>
              <a:t>Septum</a:t>
            </a:r>
          </a:p>
          <a:p>
            <a:pPr lvl="2"/>
            <a:r>
              <a:rPr lang="en-US" dirty="0" smtClean="0"/>
              <a:t>Blade thickness of 5 mm (3 mm + mechanical margin)</a:t>
            </a:r>
          </a:p>
          <a:p>
            <a:pPr lvl="2"/>
            <a:r>
              <a:rPr lang="en-US" dirty="0" smtClean="0"/>
              <a:t>Wire septum of 0.2 mm (~20 um + mechanical margin)</a:t>
            </a:r>
          </a:p>
          <a:p>
            <a:r>
              <a:rPr lang="en-US" dirty="0" smtClean="0"/>
              <a:t>Two viable injection schemes found, but with some “weak points”</a:t>
            </a:r>
          </a:p>
          <a:p>
            <a:pPr lvl="1"/>
            <a:r>
              <a:rPr lang="en-US" dirty="0" smtClean="0"/>
              <a:t>Conventional injection scheme (on-energy/off-energy)</a:t>
            </a:r>
          </a:p>
          <a:p>
            <a:pPr lvl="2"/>
            <a:r>
              <a:rPr lang="en-US" dirty="0" smtClean="0"/>
              <a:t>Both on- and off-energy injection require a wire septum unless beta function at the septum is enhanced to &gt;1 km</a:t>
            </a:r>
          </a:p>
          <a:p>
            <a:pPr lvl="2"/>
            <a:r>
              <a:rPr lang="en-US" dirty="0" smtClean="0"/>
              <a:t>Beam disturbance (coherent </a:t>
            </a:r>
            <a:r>
              <a:rPr lang="en-US" dirty="0" err="1" smtClean="0"/>
              <a:t>betatron</a:t>
            </a:r>
            <a:r>
              <a:rPr lang="en-US" dirty="0" smtClean="0"/>
              <a:t> oscillation) due to a bump leakage in practice</a:t>
            </a:r>
          </a:p>
          <a:p>
            <a:pPr lvl="1"/>
            <a:r>
              <a:rPr lang="en-US" dirty="0" smtClean="0"/>
              <a:t>Multipole kicker injection (on-energy/off-energy)</a:t>
            </a:r>
          </a:p>
          <a:p>
            <a:pPr lvl="2"/>
            <a:r>
              <a:rPr lang="en-US" dirty="0" smtClean="0"/>
              <a:t>Nonlinear kicker is essential to avoid strong injection beam mismatch</a:t>
            </a:r>
          </a:p>
          <a:p>
            <a:pPr lvl="2"/>
            <a:r>
              <a:rPr lang="en-US" dirty="0" smtClean="0"/>
              <a:t>Unavoidable emittance growth up to 30% due to the limited dynamic aperture or (</a:t>
            </a:r>
            <a:r>
              <a:rPr lang="en-US" dirty="0" err="1" smtClean="0"/>
              <a:t>normalised</a:t>
            </a:r>
            <a:r>
              <a:rPr lang="en-US" dirty="0" smtClean="0"/>
              <a:t>) dispersion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injection (1)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74" y="2465658"/>
            <a:ext cx="3456384" cy="312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043782"/>
              </p:ext>
            </p:extLst>
          </p:nvPr>
        </p:nvGraphicFramePr>
        <p:xfrm>
          <a:off x="4572074" y="2465658"/>
          <a:ext cx="3816350" cy="291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74" y="2465658"/>
                        <a:ext cx="3816350" cy="291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08741" y="1819327"/>
            <a:ext cx="3162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Optics and orbits for on-energy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injection with wire septum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130" y="1926917"/>
            <a:ext cx="2750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Required dynamic aperture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934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injection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Reconsideration of magnetic septum assumptions</a:t>
            </a:r>
          </a:p>
          <a:p>
            <a:pPr lvl="1"/>
            <a:r>
              <a:rPr lang="en-US" dirty="0" smtClean="0"/>
              <a:t>Present assumption: 3 mm blade (5 mm septum thickness with margin) </a:t>
            </a:r>
          </a:p>
          <a:p>
            <a:pPr lvl="2"/>
            <a:r>
              <a:rPr lang="en-US" dirty="0" smtClean="0"/>
              <a:t>To achieve strong enough (~0.5 T) field to inflect the injection beam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blade should be thick enough to suppress stray field</a:t>
            </a:r>
          </a:p>
          <a:p>
            <a:pPr lvl="1"/>
            <a:r>
              <a:rPr lang="en-US" dirty="0" smtClean="0"/>
              <a:t> Thinner septum? </a:t>
            </a:r>
          </a:p>
          <a:p>
            <a:pPr lvl="2"/>
            <a:r>
              <a:rPr lang="en-US" dirty="0" smtClean="0"/>
              <a:t>Field of ~0.1 T is enough since a very long straight section is available (Also a large ring beta, &gt;100m, helps for 90 deg. upstream thick/DC septum)</a:t>
            </a:r>
          </a:p>
          <a:p>
            <a:pPr lvl="2"/>
            <a:r>
              <a:rPr lang="en-US" b="1" dirty="0" smtClean="0">
                <a:solidFill>
                  <a:srgbClr val="9933FF"/>
                </a:solidFill>
              </a:rPr>
              <a:t>Allow (some) stray field but compensate for by </a:t>
            </a:r>
            <a:r>
              <a:rPr lang="en-US" b="1" i="1" dirty="0" smtClean="0">
                <a:solidFill>
                  <a:srgbClr val="9933FF"/>
                </a:solidFill>
              </a:rPr>
              <a:t>other means </a:t>
            </a:r>
            <a:r>
              <a:rPr lang="en-US" b="1" dirty="0" smtClean="0">
                <a:solidFill>
                  <a:srgbClr val="9933FF"/>
                </a:solidFill>
              </a:rPr>
              <a:t>rather than by thick blade</a:t>
            </a:r>
            <a:endParaRPr lang="en-US" b="1" i="1" dirty="0" smtClean="0">
              <a:solidFill>
                <a:srgbClr val="9933FF"/>
              </a:solidFill>
            </a:endParaRPr>
          </a:p>
          <a:p>
            <a:pPr lvl="2"/>
            <a:r>
              <a:rPr lang="en-US" dirty="0" smtClean="0"/>
              <a:t>With a lower field and a less stringent stray field criterion, the thickness can be thinner</a:t>
            </a:r>
          </a:p>
          <a:p>
            <a:pPr lvl="1"/>
            <a:r>
              <a:rPr lang="en-US" dirty="0" smtClean="0"/>
              <a:t>Possible revised assumption: 1.5 mm including mechanical margin</a:t>
            </a:r>
          </a:p>
          <a:p>
            <a:pPr lvl="2"/>
            <a:r>
              <a:rPr lang="en-US" dirty="0" smtClean="0"/>
              <a:t>Easy for conventional injection scheme (e.g. no wire septum and easy-handling beta)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895328"/>
              </p:ext>
            </p:extLst>
          </p:nvPr>
        </p:nvGraphicFramePr>
        <p:xfrm>
          <a:off x="3059832" y="4149080"/>
          <a:ext cx="3311525" cy="253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149080"/>
                        <a:ext cx="3311525" cy="253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68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injection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</a:rPr>
              <a:t>“Compensation septum” (or “Dummy septum”)</a:t>
            </a:r>
          </a:p>
          <a:p>
            <a:pPr lvl="1"/>
            <a:r>
              <a:rPr lang="en-US" sz="1800" dirty="0">
                <a:solidFill>
                  <a:prstClr val="black"/>
                </a:solidFill>
              </a:rPr>
              <a:t>Put another septum to compensate for the stray field disturbance</a:t>
            </a:r>
          </a:p>
          <a:p>
            <a:pPr lvl="1"/>
            <a:r>
              <a:rPr lang="en-US" sz="1800" dirty="0">
                <a:solidFill>
                  <a:prstClr val="black"/>
                </a:solidFill>
              </a:rPr>
              <a:t>2</a:t>
            </a:r>
            <a:r>
              <a:rPr lang="en-US" sz="1800" dirty="0">
                <a:solidFill>
                  <a:prstClr val="black"/>
                </a:solidFill>
                <a:latin typeface="Symbol" panose="05050102010706020507" pitchFamily="18" charset="2"/>
              </a:rPr>
              <a:t>p</a:t>
            </a:r>
            <a:r>
              <a:rPr lang="en-US" sz="1800" dirty="0">
                <a:solidFill>
                  <a:prstClr val="black"/>
                </a:solidFill>
              </a:rPr>
              <a:t> injection orbit bump with Compensation and Injection septa at the peak of bump with a </a:t>
            </a:r>
            <a:r>
              <a:rPr lang="en-US" sz="1800" dirty="0">
                <a:solidFill>
                  <a:prstClr val="black"/>
                </a:solidFill>
                <a:latin typeface="Symbol" panose="05050102010706020507" pitchFamily="18" charset="2"/>
              </a:rPr>
              <a:t>p</a:t>
            </a:r>
            <a:r>
              <a:rPr lang="en-US" sz="1800" dirty="0">
                <a:solidFill>
                  <a:prstClr val="black"/>
                </a:solidFill>
              </a:rPr>
              <a:t> phase advance in-between</a:t>
            </a:r>
          </a:p>
          <a:p>
            <a:pPr lvl="1"/>
            <a:r>
              <a:rPr lang="en-US" sz="1800" dirty="0">
                <a:solidFill>
                  <a:srgbClr val="9933FF"/>
                </a:solidFill>
              </a:rPr>
              <a:t>Stray field generate a </a:t>
            </a:r>
            <a:r>
              <a:rPr lang="en-US" sz="1800" i="1" dirty="0">
                <a:solidFill>
                  <a:srgbClr val="9933FF"/>
                </a:solidFill>
              </a:rPr>
              <a:t>closed</a:t>
            </a:r>
            <a:r>
              <a:rPr lang="en-US" sz="1800" dirty="0">
                <a:solidFill>
                  <a:srgbClr val="9933FF"/>
                </a:solidFill>
              </a:rPr>
              <a:t> </a:t>
            </a:r>
            <a:r>
              <a:rPr lang="en-US" sz="1800" dirty="0">
                <a:solidFill>
                  <a:srgbClr val="9933FF"/>
                </a:solidFill>
                <a:latin typeface="Symbol" panose="05050102010706020507" pitchFamily="18" charset="2"/>
              </a:rPr>
              <a:t>p</a:t>
            </a:r>
            <a:r>
              <a:rPr lang="en-US" sz="1800" dirty="0">
                <a:solidFill>
                  <a:srgbClr val="9933FF"/>
                </a:solidFill>
              </a:rPr>
              <a:t> bump → No bump leakage in principle when the two septa are identical</a:t>
            </a:r>
          </a:p>
          <a:p>
            <a:pPr lvl="1"/>
            <a:r>
              <a:rPr lang="en-US" sz="1800" dirty="0">
                <a:solidFill>
                  <a:prstClr val="black"/>
                </a:solidFill>
              </a:rPr>
              <a:t>Note that orbit bumpers and septa do not necessarily have same pulse </a:t>
            </a:r>
            <a:r>
              <a:rPr lang="en-US" sz="1800" dirty="0" smtClean="0">
                <a:solidFill>
                  <a:prstClr val="black"/>
                </a:solidFill>
              </a:rPr>
              <a:t>duration/shape</a:t>
            </a:r>
            <a:endParaRPr lang="en-US" sz="1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403648" y="4958649"/>
            <a:ext cx="64858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1919484" y="4312569"/>
            <a:ext cx="4812756" cy="1269608"/>
          </a:xfrm>
          <a:custGeom>
            <a:avLst/>
            <a:gdLst>
              <a:gd name="connsiteX0" fmla="*/ 0 w 5274804"/>
              <a:gd name="connsiteY0" fmla="*/ 649904 h 1269605"/>
              <a:gd name="connsiteX1" fmla="*/ 1201567 w 5274804"/>
              <a:gd name="connsiteY1" fmla="*/ 0 h 1269605"/>
              <a:gd name="connsiteX2" fmla="*/ 2463590 w 5274804"/>
              <a:gd name="connsiteY2" fmla="*/ 649904 h 1269605"/>
              <a:gd name="connsiteX3" fmla="*/ 3733171 w 5274804"/>
              <a:gd name="connsiteY3" fmla="*/ 1269580 h 1269605"/>
              <a:gd name="connsiteX4" fmla="*/ 4995194 w 5274804"/>
              <a:gd name="connsiteY4" fmla="*/ 627233 h 1269605"/>
              <a:gd name="connsiteX5" fmla="*/ 5274804 w 5274804"/>
              <a:gd name="connsiteY5" fmla="*/ 498764 h 1269605"/>
              <a:gd name="connsiteX0" fmla="*/ 0 w 4995194"/>
              <a:gd name="connsiteY0" fmla="*/ 649904 h 1269605"/>
              <a:gd name="connsiteX1" fmla="*/ 1201567 w 4995194"/>
              <a:gd name="connsiteY1" fmla="*/ 0 h 1269605"/>
              <a:gd name="connsiteX2" fmla="*/ 2463590 w 4995194"/>
              <a:gd name="connsiteY2" fmla="*/ 649904 h 1269605"/>
              <a:gd name="connsiteX3" fmla="*/ 3733171 w 4995194"/>
              <a:gd name="connsiteY3" fmla="*/ 1269580 h 1269605"/>
              <a:gd name="connsiteX4" fmla="*/ 4995194 w 4995194"/>
              <a:gd name="connsiteY4" fmla="*/ 627233 h 1269605"/>
              <a:gd name="connsiteX0" fmla="*/ 0 w 4995194"/>
              <a:gd name="connsiteY0" fmla="*/ 649904 h 1269605"/>
              <a:gd name="connsiteX1" fmla="*/ 1201567 w 4995194"/>
              <a:gd name="connsiteY1" fmla="*/ 0 h 1269605"/>
              <a:gd name="connsiteX2" fmla="*/ 2581242 w 4995194"/>
              <a:gd name="connsiteY2" fmla="*/ 649904 h 1269605"/>
              <a:gd name="connsiteX3" fmla="*/ 3733171 w 4995194"/>
              <a:gd name="connsiteY3" fmla="*/ 1269580 h 1269605"/>
              <a:gd name="connsiteX4" fmla="*/ 4995194 w 4995194"/>
              <a:gd name="connsiteY4" fmla="*/ 627233 h 1269605"/>
              <a:gd name="connsiteX0" fmla="*/ 0 w 4995194"/>
              <a:gd name="connsiteY0" fmla="*/ 649904 h 1269607"/>
              <a:gd name="connsiteX1" fmla="*/ 1201567 w 4995194"/>
              <a:gd name="connsiteY1" fmla="*/ 0 h 1269607"/>
              <a:gd name="connsiteX2" fmla="*/ 2581242 w 4995194"/>
              <a:gd name="connsiteY2" fmla="*/ 649904 h 1269607"/>
              <a:gd name="connsiteX3" fmla="*/ 3733171 w 4995194"/>
              <a:gd name="connsiteY3" fmla="*/ 1269580 h 1269607"/>
              <a:gd name="connsiteX4" fmla="*/ 4995194 w 4995194"/>
              <a:gd name="connsiteY4" fmla="*/ 627233 h 1269607"/>
              <a:gd name="connsiteX0" fmla="*/ 0 w 4995194"/>
              <a:gd name="connsiteY0" fmla="*/ 649904 h 1269607"/>
              <a:gd name="connsiteX1" fmla="*/ 1201567 w 4995194"/>
              <a:gd name="connsiteY1" fmla="*/ 0 h 1269607"/>
              <a:gd name="connsiteX2" fmla="*/ 2581242 w 4995194"/>
              <a:gd name="connsiteY2" fmla="*/ 649904 h 1269607"/>
              <a:gd name="connsiteX3" fmla="*/ 3733171 w 4995194"/>
              <a:gd name="connsiteY3" fmla="*/ 1269580 h 1269607"/>
              <a:gd name="connsiteX4" fmla="*/ 4995194 w 4995194"/>
              <a:gd name="connsiteY4" fmla="*/ 627233 h 1269607"/>
              <a:gd name="connsiteX0" fmla="*/ 0 w 4995194"/>
              <a:gd name="connsiteY0" fmla="*/ 649904 h 1269607"/>
              <a:gd name="connsiteX1" fmla="*/ 1201567 w 4995194"/>
              <a:gd name="connsiteY1" fmla="*/ 0 h 1269607"/>
              <a:gd name="connsiteX2" fmla="*/ 2581242 w 4995194"/>
              <a:gd name="connsiteY2" fmla="*/ 649904 h 1269607"/>
              <a:gd name="connsiteX3" fmla="*/ 3733171 w 4995194"/>
              <a:gd name="connsiteY3" fmla="*/ 1269580 h 1269607"/>
              <a:gd name="connsiteX4" fmla="*/ 4995194 w 4995194"/>
              <a:gd name="connsiteY4" fmla="*/ 627233 h 1269607"/>
              <a:gd name="connsiteX0" fmla="*/ 0 w 4995194"/>
              <a:gd name="connsiteY0" fmla="*/ 649904 h 1269608"/>
              <a:gd name="connsiteX1" fmla="*/ 1201567 w 4995194"/>
              <a:gd name="connsiteY1" fmla="*/ 0 h 1269608"/>
              <a:gd name="connsiteX2" fmla="*/ 2581242 w 4995194"/>
              <a:gd name="connsiteY2" fmla="*/ 649904 h 1269608"/>
              <a:gd name="connsiteX3" fmla="*/ 3733171 w 4995194"/>
              <a:gd name="connsiteY3" fmla="*/ 1269580 h 1269608"/>
              <a:gd name="connsiteX4" fmla="*/ 4995194 w 4995194"/>
              <a:gd name="connsiteY4" fmla="*/ 627233 h 126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5194" h="1269608">
                <a:moveTo>
                  <a:pt x="0" y="649904"/>
                </a:moveTo>
                <a:cubicBezTo>
                  <a:pt x="395484" y="324952"/>
                  <a:pt x="771360" y="0"/>
                  <a:pt x="1201567" y="0"/>
                </a:cubicBezTo>
                <a:cubicBezTo>
                  <a:pt x="1631774" y="0"/>
                  <a:pt x="2222055" y="400522"/>
                  <a:pt x="2581242" y="649904"/>
                </a:cubicBezTo>
                <a:cubicBezTo>
                  <a:pt x="2940429" y="899286"/>
                  <a:pt x="3213194" y="1273359"/>
                  <a:pt x="3733171" y="1269580"/>
                </a:cubicBezTo>
                <a:cubicBezTo>
                  <a:pt x="4253148" y="1265801"/>
                  <a:pt x="4738255" y="755702"/>
                  <a:pt x="4995194" y="6272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33992" y="4312569"/>
            <a:ext cx="45719" cy="1269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32240" y="4312569"/>
            <a:ext cx="45719" cy="1269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379203" y="4933261"/>
            <a:ext cx="2487786" cy="1586466"/>
          </a:xfrm>
          <a:custGeom>
            <a:avLst/>
            <a:gdLst>
              <a:gd name="connsiteX0" fmla="*/ 0 w 2848998"/>
              <a:gd name="connsiteY0" fmla="*/ 1692773 h 1692773"/>
              <a:gd name="connsiteX1" fmla="*/ 211597 w 2848998"/>
              <a:gd name="connsiteY1" fmla="*/ 1073097 h 1692773"/>
              <a:gd name="connsiteX2" fmla="*/ 1262023 w 2848998"/>
              <a:gd name="connsiteY2" fmla="*/ 264496 h 1692773"/>
              <a:gd name="connsiteX3" fmla="*/ 2395577 w 2848998"/>
              <a:gd name="connsiteY3" fmla="*/ 0 h 1692773"/>
              <a:gd name="connsiteX4" fmla="*/ 2395577 w 2848998"/>
              <a:gd name="connsiteY4" fmla="*/ 0 h 1692773"/>
              <a:gd name="connsiteX5" fmla="*/ 2848998 w 2848998"/>
              <a:gd name="connsiteY5" fmla="*/ 90684 h 1692773"/>
              <a:gd name="connsiteX0" fmla="*/ 0 w 2848998"/>
              <a:gd name="connsiteY0" fmla="*/ 1708054 h 1708054"/>
              <a:gd name="connsiteX1" fmla="*/ 211597 w 2848998"/>
              <a:gd name="connsiteY1" fmla="*/ 1088378 h 1708054"/>
              <a:gd name="connsiteX2" fmla="*/ 1262023 w 2848998"/>
              <a:gd name="connsiteY2" fmla="*/ 279777 h 1708054"/>
              <a:gd name="connsiteX3" fmla="*/ 2395577 w 2848998"/>
              <a:gd name="connsiteY3" fmla="*/ 15281 h 1708054"/>
              <a:gd name="connsiteX4" fmla="*/ 2395577 w 2848998"/>
              <a:gd name="connsiteY4" fmla="*/ 15281 h 1708054"/>
              <a:gd name="connsiteX5" fmla="*/ 2848998 w 2848998"/>
              <a:gd name="connsiteY5" fmla="*/ 105965 h 1708054"/>
              <a:gd name="connsiteX0" fmla="*/ 0 w 2395577"/>
              <a:gd name="connsiteY0" fmla="*/ 1708054 h 1708054"/>
              <a:gd name="connsiteX1" fmla="*/ 211597 w 2395577"/>
              <a:gd name="connsiteY1" fmla="*/ 1088378 h 1708054"/>
              <a:gd name="connsiteX2" fmla="*/ 1262023 w 2395577"/>
              <a:gd name="connsiteY2" fmla="*/ 279777 h 1708054"/>
              <a:gd name="connsiteX3" fmla="*/ 2395577 w 2395577"/>
              <a:gd name="connsiteY3" fmla="*/ 15281 h 1708054"/>
              <a:gd name="connsiteX4" fmla="*/ 2395577 w 2395577"/>
              <a:gd name="connsiteY4" fmla="*/ 15281 h 1708054"/>
              <a:gd name="connsiteX0" fmla="*/ 0 w 2592059"/>
              <a:gd name="connsiteY0" fmla="*/ 1696991 h 1696991"/>
              <a:gd name="connsiteX1" fmla="*/ 211597 w 2592059"/>
              <a:gd name="connsiteY1" fmla="*/ 1077315 h 1696991"/>
              <a:gd name="connsiteX2" fmla="*/ 1262023 w 2592059"/>
              <a:gd name="connsiteY2" fmla="*/ 268714 h 1696991"/>
              <a:gd name="connsiteX3" fmla="*/ 2395577 w 2592059"/>
              <a:gd name="connsiteY3" fmla="*/ 4218 h 1696991"/>
              <a:gd name="connsiteX4" fmla="*/ 2592059 w 2592059"/>
              <a:gd name="connsiteY4" fmla="*/ 117573 h 1696991"/>
              <a:gd name="connsiteX0" fmla="*/ 0 w 2395577"/>
              <a:gd name="connsiteY0" fmla="*/ 1696991 h 1696991"/>
              <a:gd name="connsiteX1" fmla="*/ 211597 w 2395577"/>
              <a:gd name="connsiteY1" fmla="*/ 1077315 h 1696991"/>
              <a:gd name="connsiteX2" fmla="*/ 1262023 w 2395577"/>
              <a:gd name="connsiteY2" fmla="*/ 268714 h 1696991"/>
              <a:gd name="connsiteX3" fmla="*/ 2395577 w 2395577"/>
              <a:gd name="connsiteY3" fmla="*/ 4218 h 1696991"/>
              <a:gd name="connsiteX0" fmla="*/ 0 w 1995054"/>
              <a:gd name="connsiteY0" fmla="*/ 1700330 h 1700330"/>
              <a:gd name="connsiteX1" fmla="*/ 211597 w 1995054"/>
              <a:gd name="connsiteY1" fmla="*/ 1080654 h 1700330"/>
              <a:gd name="connsiteX2" fmla="*/ 1262023 w 1995054"/>
              <a:gd name="connsiteY2" fmla="*/ 272053 h 1700330"/>
              <a:gd name="connsiteX3" fmla="*/ 1995054 w 1995054"/>
              <a:gd name="connsiteY3" fmla="*/ 0 h 1700330"/>
              <a:gd name="connsiteX0" fmla="*/ 0 w 2425805"/>
              <a:gd name="connsiteY0" fmla="*/ 1738115 h 1738115"/>
              <a:gd name="connsiteX1" fmla="*/ 211597 w 2425805"/>
              <a:gd name="connsiteY1" fmla="*/ 1118439 h 1738115"/>
              <a:gd name="connsiteX2" fmla="*/ 1262023 w 2425805"/>
              <a:gd name="connsiteY2" fmla="*/ 309838 h 1738115"/>
              <a:gd name="connsiteX3" fmla="*/ 2425805 w 2425805"/>
              <a:gd name="connsiteY3" fmla="*/ 0 h 1738115"/>
              <a:gd name="connsiteX0" fmla="*/ 0 w 2425805"/>
              <a:gd name="connsiteY0" fmla="*/ 1738115 h 1738115"/>
              <a:gd name="connsiteX1" fmla="*/ 302281 w 2425805"/>
              <a:gd name="connsiteY1" fmla="*/ 1012641 h 1738115"/>
              <a:gd name="connsiteX2" fmla="*/ 1262023 w 2425805"/>
              <a:gd name="connsiteY2" fmla="*/ 309838 h 1738115"/>
              <a:gd name="connsiteX3" fmla="*/ 2425805 w 2425805"/>
              <a:gd name="connsiteY3" fmla="*/ 0 h 1738115"/>
              <a:gd name="connsiteX0" fmla="*/ 0 w 2425805"/>
              <a:gd name="connsiteY0" fmla="*/ 1738115 h 1738115"/>
              <a:gd name="connsiteX1" fmla="*/ 302281 w 2425805"/>
              <a:gd name="connsiteY1" fmla="*/ 1012641 h 1738115"/>
              <a:gd name="connsiteX2" fmla="*/ 1262023 w 2425805"/>
              <a:gd name="connsiteY2" fmla="*/ 309838 h 1738115"/>
              <a:gd name="connsiteX3" fmla="*/ 2425805 w 2425805"/>
              <a:gd name="connsiteY3" fmla="*/ 0 h 1738115"/>
              <a:gd name="connsiteX0" fmla="*/ 0 w 2425805"/>
              <a:gd name="connsiteY0" fmla="*/ 1738115 h 1738115"/>
              <a:gd name="connsiteX1" fmla="*/ 302281 w 2425805"/>
              <a:gd name="connsiteY1" fmla="*/ 1012641 h 1738115"/>
              <a:gd name="connsiteX2" fmla="*/ 1262023 w 2425805"/>
              <a:gd name="connsiteY2" fmla="*/ 309838 h 1738115"/>
              <a:gd name="connsiteX3" fmla="*/ 2425805 w 2425805"/>
              <a:gd name="connsiteY3" fmla="*/ 0 h 1738115"/>
              <a:gd name="connsiteX0" fmla="*/ 0 w 2425805"/>
              <a:gd name="connsiteY0" fmla="*/ 1738115 h 1738115"/>
              <a:gd name="connsiteX1" fmla="*/ 302281 w 2425805"/>
              <a:gd name="connsiteY1" fmla="*/ 1012641 h 1738115"/>
              <a:gd name="connsiteX2" fmla="*/ 1262023 w 2425805"/>
              <a:gd name="connsiteY2" fmla="*/ 309838 h 1738115"/>
              <a:gd name="connsiteX3" fmla="*/ 2425805 w 2425805"/>
              <a:gd name="connsiteY3" fmla="*/ 0 h 1738115"/>
              <a:gd name="connsiteX0" fmla="*/ 0 w 2395577"/>
              <a:gd name="connsiteY0" fmla="*/ 1617203 h 1617203"/>
              <a:gd name="connsiteX1" fmla="*/ 302281 w 2395577"/>
              <a:gd name="connsiteY1" fmla="*/ 891729 h 1617203"/>
              <a:gd name="connsiteX2" fmla="*/ 1262023 w 2395577"/>
              <a:gd name="connsiteY2" fmla="*/ 188926 h 1617203"/>
              <a:gd name="connsiteX3" fmla="*/ 2395577 w 2395577"/>
              <a:gd name="connsiteY3" fmla="*/ 0 h 1617203"/>
              <a:gd name="connsiteX0" fmla="*/ 0 w 2395577"/>
              <a:gd name="connsiteY0" fmla="*/ 1617203 h 1617203"/>
              <a:gd name="connsiteX1" fmla="*/ 302281 w 2395577"/>
              <a:gd name="connsiteY1" fmla="*/ 891729 h 1617203"/>
              <a:gd name="connsiteX2" fmla="*/ 1262023 w 2395577"/>
              <a:gd name="connsiteY2" fmla="*/ 188926 h 1617203"/>
              <a:gd name="connsiteX3" fmla="*/ 2395577 w 2395577"/>
              <a:gd name="connsiteY3" fmla="*/ 0 h 1617203"/>
              <a:gd name="connsiteX0" fmla="*/ 0 w 2395577"/>
              <a:gd name="connsiteY0" fmla="*/ 1617203 h 1617203"/>
              <a:gd name="connsiteX1" fmla="*/ 302281 w 2395577"/>
              <a:gd name="connsiteY1" fmla="*/ 891729 h 1617203"/>
              <a:gd name="connsiteX2" fmla="*/ 1262023 w 2395577"/>
              <a:gd name="connsiteY2" fmla="*/ 188926 h 1617203"/>
              <a:gd name="connsiteX3" fmla="*/ 2395577 w 2395577"/>
              <a:gd name="connsiteY3" fmla="*/ 0 h 1617203"/>
              <a:gd name="connsiteX0" fmla="*/ 0 w 2395577"/>
              <a:gd name="connsiteY0" fmla="*/ 1617203 h 1617203"/>
              <a:gd name="connsiteX1" fmla="*/ 302281 w 2395577"/>
              <a:gd name="connsiteY1" fmla="*/ 891729 h 1617203"/>
              <a:gd name="connsiteX2" fmla="*/ 1262023 w 2395577"/>
              <a:gd name="connsiteY2" fmla="*/ 188926 h 1617203"/>
              <a:gd name="connsiteX3" fmla="*/ 1330037 w 2395577"/>
              <a:gd name="connsiteY3" fmla="*/ 181370 h 1617203"/>
              <a:gd name="connsiteX4" fmla="*/ 2395577 w 2395577"/>
              <a:gd name="connsiteY4" fmla="*/ 0 h 1617203"/>
              <a:gd name="connsiteX0" fmla="*/ 0 w 2395577"/>
              <a:gd name="connsiteY0" fmla="*/ 1617203 h 1617203"/>
              <a:gd name="connsiteX1" fmla="*/ 317395 w 2395577"/>
              <a:gd name="connsiteY1" fmla="*/ 929514 h 1617203"/>
              <a:gd name="connsiteX2" fmla="*/ 1262023 w 2395577"/>
              <a:gd name="connsiteY2" fmla="*/ 188926 h 1617203"/>
              <a:gd name="connsiteX3" fmla="*/ 1330037 w 2395577"/>
              <a:gd name="connsiteY3" fmla="*/ 181370 h 1617203"/>
              <a:gd name="connsiteX4" fmla="*/ 2395577 w 2395577"/>
              <a:gd name="connsiteY4" fmla="*/ 0 h 1617203"/>
              <a:gd name="connsiteX0" fmla="*/ 0 w 2395577"/>
              <a:gd name="connsiteY0" fmla="*/ 1617203 h 1617203"/>
              <a:gd name="connsiteX1" fmla="*/ 194451 w 2395577"/>
              <a:gd name="connsiteY1" fmla="*/ 1006355 h 1617203"/>
              <a:gd name="connsiteX2" fmla="*/ 1262023 w 2395577"/>
              <a:gd name="connsiteY2" fmla="*/ 188926 h 1617203"/>
              <a:gd name="connsiteX3" fmla="*/ 1330037 w 2395577"/>
              <a:gd name="connsiteY3" fmla="*/ 181370 h 1617203"/>
              <a:gd name="connsiteX4" fmla="*/ 2395577 w 2395577"/>
              <a:gd name="connsiteY4" fmla="*/ 0 h 1617203"/>
              <a:gd name="connsiteX0" fmla="*/ 0 w 2480102"/>
              <a:gd name="connsiteY0" fmla="*/ 1647939 h 1647939"/>
              <a:gd name="connsiteX1" fmla="*/ 278976 w 2480102"/>
              <a:gd name="connsiteY1" fmla="*/ 1006355 h 1647939"/>
              <a:gd name="connsiteX2" fmla="*/ 1346548 w 2480102"/>
              <a:gd name="connsiteY2" fmla="*/ 188926 h 1647939"/>
              <a:gd name="connsiteX3" fmla="*/ 1414562 w 2480102"/>
              <a:gd name="connsiteY3" fmla="*/ 181370 h 1647939"/>
              <a:gd name="connsiteX4" fmla="*/ 2480102 w 2480102"/>
              <a:gd name="connsiteY4" fmla="*/ 0 h 1647939"/>
              <a:gd name="connsiteX0" fmla="*/ 0 w 2480102"/>
              <a:gd name="connsiteY0" fmla="*/ 1647939 h 1647939"/>
              <a:gd name="connsiteX1" fmla="*/ 278976 w 2480102"/>
              <a:gd name="connsiteY1" fmla="*/ 1006355 h 1647939"/>
              <a:gd name="connsiteX2" fmla="*/ 1346548 w 2480102"/>
              <a:gd name="connsiteY2" fmla="*/ 188926 h 1647939"/>
              <a:gd name="connsiteX3" fmla="*/ 1414562 w 2480102"/>
              <a:gd name="connsiteY3" fmla="*/ 181370 h 1647939"/>
              <a:gd name="connsiteX4" fmla="*/ 2480102 w 2480102"/>
              <a:gd name="connsiteY4" fmla="*/ 0 h 1647939"/>
              <a:gd name="connsiteX0" fmla="*/ 0 w 2480102"/>
              <a:gd name="connsiteY0" fmla="*/ 1647939 h 1647939"/>
              <a:gd name="connsiteX1" fmla="*/ 278976 w 2480102"/>
              <a:gd name="connsiteY1" fmla="*/ 1006355 h 1647939"/>
              <a:gd name="connsiteX2" fmla="*/ 1346548 w 2480102"/>
              <a:gd name="connsiteY2" fmla="*/ 188926 h 1647939"/>
              <a:gd name="connsiteX3" fmla="*/ 1414562 w 2480102"/>
              <a:gd name="connsiteY3" fmla="*/ 181370 h 1647939"/>
              <a:gd name="connsiteX4" fmla="*/ 2480102 w 2480102"/>
              <a:gd name="connsiteY4" fmla="*/ 0 h 1647939"/>
              <a:gd name="connsiteX0" fmla="*/ 0 w 2480102"/>
              <a:gd name="connsiteY0" fmla="*/ 1647939 h 1647939"/>
              <a:gd name="connsiteX1" fmla="*/ 278976 w 2480102"/>
              <a:gd name="connsiteY1" fmla="*/ 1006355 h 1647939"/>
              <a:gd name="connsiteX2" fmla="*/ 1162132 w 2480102"/>
              <a:gd name="connsiteY2" fmla="*/ 319555 h 1647939"/>
              <a:gd name="connsiteX3" fmla="*/ 1414562 w 2480102"/>
              <a:gd name="connsiteY3" fmla="*/ 181370 h 1647939"/>
              <a:gd name="connsiteX4" fmla="*/ 2480102 w 2480102"/>
              <a:gd name="connsiteY4" fmla="*/ 0 h 1647939"/>
              <a:gd name="connsiteX0" fmla="*/ 0 w 2480102"/>
              <a:gd name="connsiteY0" fmla="*/ 1647939 h 1647939"/>
              <a:gd name="connsiteX1" fmla="*/ 278976 w 2480102"/>
              <a:gd name="connsiteY1" fmla="*/ 1006355 h 1647939"/>
              <a:gd name="connsiteX2" fmla="*/ 1162132 w 2480102"/>
              <a:gd name="connsiteY2" fmla="*/ 319555 h 1647939"/>
              <a:gd name="connsiteX3" fmla="*/ 1568242 w 2480102"/>
              <a:gd name="connsiteY3" fmla="*/ 150634 h 1647939"/>
              <a:gd name="connsiteX4" fmla="*/ 2480102 w 2480102"/>
              <a:gd name="connsiteY4" fmla="*/ 0 h 1647939"/>
              <a:gd name="connsiteX0" fmla="*/ 0 w 2487786"/>
              <a:gd name="connsiteY0" fmla="*/ 1586466 h 1586466"/>
              <a:gd name="connsiteX1" fmla="*/ 278976 w 2487786"/>
              <a:gd name="connsiteY1" fmla="*/ 944882 h 1586466"/>
              <a:gd name="connsiteX2" fmla="*/ 1162132 w 2487786"/>
              <a:gd name="connsiteY2" fmla="*/ 258082 h 1586466"/>
              <a:gd name="connsiteX3" fmla="*/ 1568242 w 2487786"/>
              <a:gd name="connsiteY3" fmla="*/ 89161 h 1586466"/>
              <a:gd name="connsiteX4" fmla="*/ 2487786 w 2487786"/>
              <a:gd name="connsiteY4" fmla="*/ 0 h 158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7786" h="1586466">
                <a:moveTo>
                  <a:pt x="0" y="1586466"/>
                </a:moveTo>
                <a:cubicBezTo>
                  <a:pt x="62102" y="1372598"/>
                  <a:pt x="85287" y="1166279"/>
                  <a:pt x="278976" y="944882"/>
                </a:cubicBezTo>
                <a:cubicBezTo>
                  <a:pt x="472665" y="723485"/>
                  <a:pt x="947254" y="400702"/>
                  <a:pt x="1162132" y="258082"/>
                </a:cubicBezTo>
                <a:cubicBezTo>
                  <a:pt x="1377010" y="115462"/>
                  <a:pt x="1379316" y="120649"/>
                  <a:pt x="1568242" y="89161"/>
                </a:cubicBezTo>
                <a:lnTo>
                  <a:pt x="2487786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364088" y="5701987"/>
            <a:ext cx="368520" cy="929233"/>
            <a:chOff x="5462108" y="5848489"/>
            <a:chExt cx="368520" cy="929233"/>
          </a:xfrm>
        </p:grpSpPr>
        <p:sp>
          <p:nvSpPr>
            <p:cNvPr id="10" name="Rectangle 9"/>
            <p:cNvSpPr/>
            <p:nvPr/>
          </p:nvSpPr>
          <p:spPr>
            <a:xfrm rot="-900000">
              <a:off x="5462108" y="5857631"/>
              <a:ext cx="368520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10" idx="1"/>
            </p:cNvCxnSpPr>
            <p:nvPr/>
          </p:nvCxnSpPr>
          <p:spPr>
            <a:xfrm>
              <a:off x="5468387" y="5928181"/>
              <a:ext cx="0" cy="81318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822582" y="5848489"/>
              <a:ext cx="0" cy="81318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468387" y="6661676"/>
              <a:ext cx="354196" cy="11604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>
            <a:off x="6732240" y="4947486"/>
            <a:ext cx="1296144" cy="7571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37848" y="4958649"/>
            <a:ext cx="1296144" cy="7571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3104351" y="4947374"/>
            <a:ext cx="2443998" cy="170542"/>
          </a:xfrm>
          <a:custGeom>
            <a:avLst/>
            <a:gdLst>
              <a:gd name="connsiteX0" fmla="*/ 0 w 2558783"/>
              <a:gd name="connsiteY0" fmla="*/ 0 h 161379"/>
              <a:gd name="connsiteX1" fmla="*/ 1313969 w 2558783"/>
              <a:gd name="connsiteY1" fmla="*/ 161364 h 161379"/>
              <a:gd name="connsiteX2" fmla="*/ 2558783 w 2558783"/>
              <a:gd name="connsiteY2" fmla="*/ 7684 h 161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8783" h="161379">
                <a:moveTo>
                  <a:pt x="0" y="0"/>
                </a:moveTo>
                <a:cubicBezTo>
                  <a:pt x="443752" y="80041"/>
                  <a:pt x="887505" y="160083"/>
                  <a:pt x="1313969" y="161364"/>
                </a:cubicBezTo>
                <a:cubicBezTo>
                  <a:pt x="1740433" y="162645"/>
                  <a:pt x="2149608" y="85164"/>
                  <a:pt x="2558783" y="7684"/>
                </a:cubicBezTo>
              </a:path>
            </a:pathLst>
          </a:cu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911428" y="3653298"/>
            <a:ext cx="385846" cy="535595"/>
            <a:chOff x="2979106" y="3664484"/>
            <a:chExt cx="368520" cy="535595"/>
          </a:xfrm>
        </p:grpSpPr>
        <p:sp>
          <p:nvSpPr>
            <p:cNvPr id="18" name="Rectangle 17"/>
            <p:cNvSpPr/>
            <p:nvPr/>
          </p:nvSpPr>
          <p:spPr>
            <a:xfrm rot="900000" flipV="1">
              <a:off x="2979106" y="4139655"/>
              <a:ext cx="368520" cy="5035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stCxn id="18" idx="1"/>
            </p:cNvCxnSpPr>
            <p:nvPr/>
          </p:nvCxnSpPr>
          <p:spPr>
            <a:xfrm flipV="1">
              <a:off x="2985385" y="3664484"/>
              <a:ext cx="0" cy="45265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3339580" y="3664484"/>
              <a:ext cx="0" cy="53559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3403612" y="3694894"/>
            <a:ext cx="227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Compensation septum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38081" y="5969738"/>
            <a:ext cx="1767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Injection septum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88032" y="5129312"/>
            <a:ext cx="27151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Orbit bump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due to stray field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(added to injection bump)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23400" y="4312569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Injection orbit bump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2971" y="3921096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</a:t>
            </a:r>
            <a:r>
              <a:rPr lang="en-US" dirty="0" smtClean="0">
                <a:solidFill>
                  <a:schemeClr val="tx2"/>
                </a:solidFill>
              </a:rPr>
              <a:t>rbit bumper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69598" y="3908156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</a:t>
            </a:r>
            <a:r>
              <a:rPr lang="en-US" dirty="0" smtClean="0">
                <a:solidFill>
                  <a:schemeClr val="tx2"/>
                </a:solidFill>
              </a:rPr>
              <a:t>rbit bumper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55999" y="5061102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Injection beam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08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injection (4)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172684"/>
              </p:ext>
            </p:extLst>
          </p:nvPr>
        </p:nvGraphicFramePr>
        <p:xfrm>
          <a:off x="3402212" y="1916832"/>
          <a:ext cx="4181561" cy="3199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02212" y="1916832"/>
                        <a:ext cx="4181561" cy="3199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 flipV="1">
            <a:off x="5579386" y="4074427"/>
            <a:ext cx="512472" cy="11893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01749" y="5263794"/>
            <a:ext cx="2674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Injection septum (1.5 mm)</a:t>
            </a:r>
          </a:p>
          <a:p>
            <a:r>
              <a:rPr lang="en-US" dirty="0"/>
              <a:t> </a:t>
            </a:r>
            <a:r>
              <a:rPr lang="en-US" dirty="0" smtClean="0"/>
              <a:t> Integrated field = 0.1 Tm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4867189"/>
            <a:ext cx="2307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Compensation septum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502224" y="3472518"/>
            <a:ext cx="1450296" cy="1097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88993" y="5363758"/>
            <a:ext cx="2060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Thick septum</a:t>
            </a:r>
          </a:p>
          <a:p>
            <a:r>
              <a:rPr lang="en-US" dirty="0" smtClean="0"/>
              <a:t>(Can be DC magnet)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97279" y="4337058"/>
            <a:ext cx="45719" cy="2880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842372" y="4481074"/>
            <a:ext cx="454907" cy="953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95410" y="3287851"/>
            <a:ext cx="74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Kicker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912057" y="3561904"/>
            <a:ext cx="23435" cy="198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651698" y="3555261"/>
            <a:ext cx="1292102" cy="205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5881" y="219366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Optics and orbits for on-energy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injection with thin septum and compensation septum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48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Multipole kicker injection (1)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83846"/>
            <a:ext cx="3780034" cy="348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339" y="2467975"/>
            <a:ext cx="379425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07006" y="1857011"/>
            <a:ext cx="3162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Optics and orbits for on-energy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injection with septum (5 mm)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6403" y="1844824"/>
            <a:ext cx="2922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How the beams are “packed”</a:t>
            </a:r>
          </a:p>
          <a:p>
            <a:r>
              <a:rPr lang="en-US" dirty="0">
                <a:solidFill>
                  <a:srgbClr val="00B050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n the phase space…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742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Multipole kicker injection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47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700" dirty="0">
                <a:solidFill>
                  <a:prstClr val="black"/>
                </a:solidFill>
              </a:rPr>
              <a:t>Similar approach to “Compensation septum”</a:t>
            </a:r>
          </a:p>
          <a:p>
            <a:pPr lvl="1"/>
            <a:r>
              <a:rPr lang="en-US" sz="2400" dirty="0">
                <a:solidFill>
                  <a:prstClr val="black"/>
                </a:solidFill>
              </a:rPr>
              <a:t>Compensate for the emittance growth by another kicker, “Compensation kicker”</a:t>
            </a:r>
          </a:p>
          <a:p>
            <a:pPr lvl="1"/>
            <a:r>
              <a:rPr lang="en-US" sz="2400" dirty="0">
                <a:solidFill>
                  <a:prstClr val="black"/>
                </a:solidFill>
              </a:rPr>
              <a:t>With </a:t>
            </a:r>
            <a:r>
              <a:rPr lang="en-US" sz="2400" dirty="0">
                <a:solidFill>
                  <a:prstClr val="black"/>
                </a:solidFill>
                <a:latin typeface="Symbol" panose="05050102010706020507" pitchFamily="18" charset="2"/>
              </a:rPr>
              <a:t>p</a:t>
            </a:r>
            <a:r>
              <a:rPr lang="en-US" sz="2400" dirty="0">
                <a:solidFill>
                  <a:prstClr val="black"/>
                </a:solidFill>
              </a:rPr>
              <a:t> phase advance </a:t>
            </a:r>
            <a:r>
              <a:rPr lang="en-US" sz="2400" dirty="0" smtClean="0">
                <a:solidFill>
                  <a:prstClr val="black"/>
                </a:solidFill>
              </a:rPr>
              <a:t>between </a:t>
            </a:r>
            <a:r>
              <a:rPr lang="en-US" sz="2400" dirty="0">
                <a:solidFill>
                  <a:prstClr val="black"/>
                </a:solidFill>
              </a:rPr>
              <a:t>two kickers, the disturbance to the beam is to be compensated for (up to any high multipole)</a:t>
            </a:r>
          </a:p>
          <a:p>
            <a:pPr lvl="1"/>
            <a:r>
              <a:rPr lang="en-US" sz="2400" dirty="0" err="1">
                <a:solidFill>
                  <a:prstClr val="black"/>
                </a:solidFill>
              </a:rPr>
              <a:t>Sextupole</a:t>
            </a:r>
            <a:r>
              <a:rPr lang="en-US" sz="2400" dirty="0">
                <a:solidFill>
                  <a:prstClr val="black"/>
                </a:solidFill>
              </a:rPr>
              <a:t>-like nonlinear kicker: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770467"/>
              </p:ext>
            </p:extLst>
          </p:nvPr>
        </p:nvGraphicFramePr>
        <p:xfrm>
          <a:off x="4716016" y="3849814"/>
          <a:ext cx="3214275" cy="2459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6016" y="3849814"/>
                        <a:ext cx="3214275" cy="24595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07703" y="3717032"/>
            <a:ext cx="206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Two C-shape kickers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8547" y="3478877"/>
            <a:ext cx="3932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Field profile expected for on-energy inj. </a:t>
            </a:r>
          </a:p>
          <a:p>
            <a:r>
              <a:rPr lang="en-US" dirty="0" smtClean="0"/>
              <a:t>(Poisson computation for static field)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55664"/>
            <a:ext cx="3735982" cy="86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16153" y="5131641"/>
            <a:ext cx="246625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FF"/>
                </a:solidFill>
              </a:rPr>
              <a:t>I=160 A for 4 mm full gap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With dipole kicker attached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4702" y="4869160"/>
            <a:ext cx="3531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+</a:t>
            </a:r>
          </a:p>
          <a:p>
            <a:r>
              <a:rPr lang="en-US" dirty="0" smtClean="0"/>
              <a:t>Dipole kicker to cancel </a:t>
            </a:r>
          </a:p>
          <a:p>
            <a:r>
              <a:rPr lang="en-US" dirty="0" smtClean="0"/>
              <a:t>the dipole component at the </a:t>
            </a:r>
            <a:r>
              <a:rPr lang="en-US" dirty="0" err="1" smtClean="0"/>
              <a:t>centre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5733256"/>
            <a:ext cx="42024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933FF"/>
                </a:solidFill>
              </a:rPr>
              <a:t>Residual dipole kick is also compensated </a:t>
            </a:r>
          </a:p>
          <a:p>
            <a:r>
              <a:rPr lang="en-US" dirty="0" smtClean="0">
                <a:solidFill>
                  <a:srgbClr val="9933FF"/>
                </a:solidFill>
              </a:rPr>
              <a:t>when two kickers are identical</a:t>
            </a:r>
          </a:p>
          <a:p>
            <a:r>
              <a:rPr lang="en-US" dirty="0" smtClean="0">
                <a:solidFill>
                  <a:srgbClr val="9933FF"/>
                </a:solidFill>
              </a:rPr>
              <a:t>Can be </a:t>
            </a:r>
            <a:r>
              <a:rPr lang="en-US" dirty="0" err="1" smtClean="0">
                <a:solidFill>
                  <a:srgbClr val="9933FF"/>
                </a:solidFill>
              </a:rPr>
              <a:t>Quad+Octupole</a:t>
            </a:r>
            <a:r>
              <a:rPr lang="en-US" dirty="0" smtClean="0">
                <a:solidFill>
                  <a:srgbClr val="9933FF"/>
                </a:solidFill>
              </a:rPr>
              <a:t> kicker if we accept </a:t>
            </a:r>
          </a:p>
          <a:p>
            <a:r>
              <a:rPr lang="en-US" dirty="0" smtClean="0">
                <a:solidFill>
                  <a:srgbClr val="9933FF"/>
                </a:solidFill>
              </a:rPr>
              <a:t>“beta function bump”</a:t>
            </a:r>
          </a:p>
        </p:txBody>
      </p:sp>
    </p:spTree>
    <p:extLst>
      <p:ext uri="{BB962C8B-B14F-4D97-AF65-F5344CB8AC3E}">
        <p14:creationId xmlns:p14="http://schemas.microsoft.com/office/powerpoint/2010/main" val="812138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1033</Words>
  <Application>Microsoft Office PowerPoint</Application>
  <PresentationFormat>On-screen Show (4:3)</PresentationFormat>
  <Paragraphs>141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Graph</vt:lpstr>
      <vt:lpstr>Injection from booster to collider rings  Schemes, specifications and discussions</vt:lpstr>
      <vt:lpstr>Contents</vt:lpstr>
      <vt:lpstr>Summary from previous studies</vt:lpstr>
      <vt:lpstr>Conventional injection (1)</vt:lpstr>
      <vt:lpstr>Conventional injection (2)</vt:lpstr>
      <vt:lpstr>Conventional injection (3)</vt:lpstr>
      <vt:lpstr>Conventional injection (4)</vt:lpstr>
      <vt:lpstr>Multipole kicker injection (1)</vt:lpstr>
      <vt:lpstr>Multipole kicker injection (2)</vt:lpstr>
      <vt:lpstr>Multipole kicker injection (3)</vt:lpstr>
      <vt:lpstr>Specifications</vt:lpstr>
      <vt:lpstr>Filling pattern (1)</vt:lpstr>
      <vt:lpstr>Filling pattern (2)</vt:lpstr>
      <vt:lpstr>Summary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from booster to collider rings  Schemes, specifications and discussions</dc:title>
  <dc:creator>Aiba Masamitsu</dc:creator>
  <cp:lastModifiedBy>Aiba Masamitsu</cp:lastModifiedBy>
  <cp:revision>44</cp:revision>
  <dcterms:created xsi:type="dcterms:W3CDTF">2017-05-01T08:34:24Z</dcterms:created>
  <dcterms:modified xsi:type="dcterms:W3CDTF">2017-05-02T17:22:30Z</dcterms:modified>
</cp:coreProperties>
</file>