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AE6C5-6337-F24F-B72D-168B709CC963}" type="datetimeFigureOut">
              <a:rPr lang="en-US" smtClean="0"/>
              <a:t>14/03/17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49BF2-C757-F640-910A-772B71FE2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3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A44AB-6382-5E48-8865-407550C0D803}" type="datetimeFigureOut">
              <a:rPr lang="en-US" smtClean="0"/>
              <a:t>14/03/17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1173F-A02D-E948-99C6-81F65C791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274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consult.cern.ch/writeup/magbolt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Simulation of photoelectron path in </a:t>
            </a:r>
            <a:r>
              <a:rPr lang="en-US" sz="3200" dirty="0" err="1" smtClean="0"/>
              <a:t>GasPixel</a:t>
            </a:r>
            <a:r>
              <a:rPr lang="en-US" sz="3200" dirty="0" smtClean="0"/>
              <a:t> detector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9144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Serge Smirnov/MEPhI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91818"/>
            <a:ext cx="8686800" cy="470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Degrad</a:t>
            </a:r>
            <a:r>
              <a:rPr lang="en-US" dirty="0" smtClean="0"/>
              <a:t> - program to simulate photoelectron tracks in gaseous detectors by </a:t>
            </a:r>
            <a:r>
              <a:rPr lang="en-US" dirty="0" err="1" smtClean="0"/>
              <a:t>S.Biagi</a:t>
            </a:r>
            <a:endParaRPr lang="en-US" dirty="0" smtClean="0"/>
          </a:p>
          <a:p>
            <a:r>
              <a:rPr lang="en-US" dirty="0" smtClean="0"/>
              <a:t>Fortran code: </a:t>
            </a:r>
            <a:r>
              <a:rPr lang="en-US" dirty="0" smtClean="0">
                <a:hlinkClick r:id="rId2"/>
              </a:rPr>
              <a:t>http://consult.cern.ch/writeup/magboltz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/>
              <a:t>Auger cascade model for electron </a:t>
            </a:r>
            <a:r>
              <a:rPr lang="en-US" dirty="0" err="1"/>
              <a:t>thermalisation</a:t>
            </a:r>
            <a:r>
              <a:rPr lang="en-US" dirty="0"/>
              <a:t> in gas </a:t>
            </a:r>
            <a:r>
              <a:rPr lang="en-US" dirty="0" smtClean="0"/>
              <a:t>mixtures </a:t>
            </a:r>
            <a:r>
              <a:rPr lang="en-US" dirty="0"/>
              <a:t>produced by photons or particles in electric and </a:t>
            </a:r>
            <a:r>
              <a:rPr lang="en-US" dirty="0" smtClean="0"/>
              <a:t>magnetic fields. </a:t>
            </a:r>
            <a:r>
              <a:rPr lang="en-US" dirty="0"/>
              <a:t>Current version is 2.6 (03-Dec-2014</a:t>
            </a:r>
            <a:r>
              <a:rPr lang="en-US" dirty="0" smtClean="0"/>
              <a:t>)</a:t>
            </a:r>
            <a:endParaRPr lang="en-US" dirty="0"/>
          </a:p>
          <a:p>
            <a:endParaRPr lang="en-US" sz="800" dirty="0" smtClean="0"/>
          </a:p>
          <a:p>
            <a:r>
              <a:rPr lang="en-US" dirty="0" smtClean="0"/>
              <a:t>Allows </a:t>
            </a:r>
            <a:r>
              <a:rPr lang="en-US" dirty="0"/>
              <a:t>calculation of </a:t>
            </a:r>
            <a:r>
              <a:rPr lang="en-US" dirty="0" smtClean="0"/>
              <a:t>number </a:t>
            </a:r>
            <a:r>
              <a:rPr lang="en-US" dirty="0"/>
              <a:t>of clusters/cm </a:t>
            </a:r>
            <a:r>
              <a:rPr lang="en-US" dirty="0" smtClean="0"/>
              <a:t>and cluster size</a:t>
            </a:r>
            <a:r>
              <a:rPr lang="en-US" dirty="0"/>
              <a:t> </a:t>
            </a:r>
            <a:r>
              <a:rPr lang="en-US" dirty="0" smtClean="0"/>
              <a:t>for particle tracks</a:t>
            </a:r>
          </a:p>
          <a:p>
            <a:endParaRPr lang="en-US" sz="800" dirty="0"/>
          </a:p>
          <a:p>
            <a:r>
              <a:rPr lang="en-US" dirty="0" smtClean="0"/>
              <a:t>Input parameters: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Xe</a:t>
            </a:r>
            <a:r>
              <a:rPr lang="en-US" dirty="0" smtClean="0"/>
              <a:t>(80%) + CO</a:t>
            </a:r>
            <a:r>
              <a:rPr lang="en-US" baseline="-25000" dirty="0" smtClean="0"/>
              <a:t>2</a:t>
            </a:r>
            <a:r>
              <a:rPr lang="en-US" dirty="0" smtClean="0"/>
              <a:t>(20%)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primary particle: X-ray, E = 6, 10, 15, 20, 25 keV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E</a:t>
            </a:r>
            <a:r>
              <a:rPr lang="en-US" baseline="-25000" dirty="0" err="1" smtClean="0"/>
              <a:t>field</a:t>
            </a:r>
            <a:r>
              <a:rPr lang="en-US" dirty="0" smtClean="0"/>
              <a:t> = 900 V/cm (anti parallel to primary particle direction)</a:t>
            </a:r>
          </a:p>
          <a:p>
            <a:endParaRPr lang="en-US" sz="800" dirty="0"/>
          </a:p>
          <a:p>
            <a:r>
              <a:rPr lang="en-US" dirty="0" smtClean="0"/>
              <a:t>Output: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of electrons for each event and </a:t>
            </a:r>
            <a:r>
              <a:rPr lang="en-US" i="1" dirty="0" smtClean="0"/>
              <a:t>x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dirty="0" smtClean="0"/>
              <a:t>, </a:t>
            </a:r>
            <a:r>
              <a:rPr lang="en-US" i="1" dirty="0" smtClean="0"/>
              <a:t>z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dirty="0" smtClean="0"/>
              <a:t> for each thermalized electron </a:t>
            </a:r>
            <a:endParaRPr lang="en-US" dirty="0"/>
          </a:p>
          <a:p>
            <a:endParaRPr lang="en-US" sz="800" dirty="0" smtClean="0"/>
          </a:p>
          <a:p>
            <a:r>
              <a:rPr lang="en-US" dirty="0"/>
              <a:t>Toy </a:t>
            </a:r>
            <a:r>
              <a:rPr lang="en-US" dirty="0" err="1"/>
              <a:t>MonteCarlo</a:t>
            </a:r>
            <a:r>
              <a:rPr lang="en-US" dirty="0"/>
              <a:t> to simulate the drift of the cloud including the transverse diffusion</a:t>
            </a:r>
            <a:r>
              <a:rPr lang="en-US" dirty="0" smtClean="0"/>
              <a:t>:</a:t>
            </a:r>
            <a:endParaRPr lang="en-US" sz="800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drift gap: 3.0 cm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transverse diffusion: 250 um/</a:t>
            </a:r>
            <a:r>
              <a:rPr lang="en-US" dirty="0" err="1"/>
              <a:t>sqrt</a:t>
            </a:r>
            <a:r>
              <a:rPr lang="en-US" dirty="0"/>
              <a:t>(cm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304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Electron cluster size for different primary photon energies </a:t>
            </a:r>
            <a:endParaRPr lang="en-US" dirty="0" smtClean="0"/>
          </a:p>
        </p:txBody>
      </p:sp>
      <p:pic>
        <p:nvPicPr>
          <p:cNvPr id="2" name="Picture 1" descr="hClus6keV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/>
          <a:stretch/>
        </p:blipFill>
        <p:spPr>
          <a:xfrm>
            <a:off x="304800" y="762000"/>
            <a:ext cx="3457032" cy="3159200"/>
          </a:xfrm>
          <a:prstGeom prst="rect">
            <a:avLst/>
          </a:prstGeom>
        </p:spPr>
      </p:pic>
      <p:pic>
        <p:nvPicPr>
          <p:cNvPr id="3" name="Picture 2" descr="hClus10keV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6"/>
          <a:stretch/>
        </p:blipFill>
        <p:spPr>
          <a:xfrm>
            <a:off x="4419600" y="762000"/>
            <a:ext cx="3396527" cy="3110446"/>
          </a:xfrm>
          <a:prstGeom prst="rect">
            <a:avLst/>
          </a:prstGeom>
        </p:spPr>
      </p:pic>
      <p:pic>
        <p:nvPicPr>
          <p:cNvPr id="7" name="Picture 6" descr="hClus15keV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7"/>
          <a:stretch/>
        </p:blipFill>
        <p:spPr>
          <a:xfrm>
            <a:off x="304800" y="3760532"/>
            <a:ext cx="3378463" cy="3097468"/>
          </a:xfrm>
          <a:prstGeom prst="rect">
            <a:avLst/>
          </a:prstGeom>
        </p:spPr>
      </p:pic>
      <p:pic>
        <p:nvPicPr>
          <p:cNvPr id="8" name="Picture 7" descr="hClus25keV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9"/>
          <a:stretch/>
        </p:blipFill>
        <p:spPr>
          <a:xfrm>
            <a:off x="4343400" y="3725420"/>
            <a:ext cx="3476394" cy="31325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09800" y="2286000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keV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24384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keV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51816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keV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51816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keV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4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El_r6keV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4"/>
          <a:stretch/>
        </p:blipFill>
        <p:spPr>
          <a:xfrm>
            <a:off x="152400" y="609600"/>
            <a:ext cx="3299894" cy="30226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5600" y="152400"/>
            <a:ext cx="31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radius (um), no diffusion</a:t>
            </a:r>
            <a:endParaRPr lang="en-US" dirty="0"/>
          </a:p>
        </p:txBody>
      </p:sp>
      <p:pic>
        <p:nvPicPr>
          <p:cNvPr id="8" name="Picture 7" descr="El_r10kev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4"/>
          <a:stretch/>
        </p:blipFill>
        <p:spPr>
          <a:xfrm>
            <a:off x="4495800" y="644875"/>
            <a:ext cx="3223102" cy="2938248"/>
          </a:xfrm>
          <a:prstGeom prst="rect">
            <a:avLst/>
          </a:prstGeom>
        </p:spPr>
      </p:pic>
      <p:pic>
        <p:nvPicPr>
          <p:cNvPr id="9" name="Picture 8" descr="El_r15keV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2"/>
          <a:stretch/>
        </p:blipFill>
        <p:spPr>
          <a:xfrm>
            <a:off x="152400" y="3657600"/>
            <a:ext cx="3340914" cy="3047999"/>
          </a:xfrm>
          <a:prstGeom prst="rect">
            <a:avLst/>
          </a:prstGeom>
        </p:spPr>
      </p:pic>
      <p:pic>
        <p:nvPicPr>
          <p:cNvPr id="10" name="Picture 9" descr="El_r25keV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"/>
          <a:stretch/>
        </p:blipFill>
        <p:spPr>
          <a:xfrm>
            <a:off x="4343400" y="3581400"/>
            <a:ext cx="3467100" cy="31679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8800" y="1981200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keV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0" y="19812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keV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51054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keV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51054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keV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051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14-Mar-2017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0" y="76200"/>
            <a:ext cx="453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radius (um), diffusion 250 um/</a:t>
            </a:r>
            <a:r>
              <a:rPr lang="en-US" dirty="0" err="1" smtClean="0"/>
              <a:t>sqrt</a:t>
            </a:r>
            <a:r>
              <a:rPr lang="en-US" dirty="0" smtClean="0"/>
              <a:t>(cm)</a:t>
            </a:r>
            <a:endParaRPr lang="en-US" dirty="0"/>
          </a:p>
        </p:txBody>
      </p:sp>
      <p:pic>
        <p:nvPicPr>
          <p:cNvPr id="7" name="Picture 6" descr="El_r6keV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1"/>
          <a:stretch/>
        </p:blipFill>
        <p:spPr>
          <a:xfrm>
            <a:off x="838200" y="609599"/>
            <a:ext cx="3276600" cy="2980129"/>
          </a:xfrm>
          <a:prstGeom prst="rect">
            <a:avLst/>
          </a:prstGeom>
        </p:spPr>
      </p:pic>
      <p:pic>
        <p:nvPicPr>
          <p:cNvPr id="8" name="Picture 7" descr="El_r10keV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"/>
          <a:stretch/>
        </p:blipFill>
        <p:spPr>
          <a:xfrm>
            <a:off x="4800600" y="609600"/>
            <a:ext cx="3266780" cy="2984948"/>
          </a:xfrm>
          <a:prstGeom prst="rect">
            <a:avLst/>
          </a:prstGeom>
        </p:spPr>
      </p:pic>
      <p:pic>
        <p:nvPicPr>
          <p:cNvPr id="9" name="Picture 8" descr="El_r15keVd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"/>
          <a:stretch/>
        </p:blipFill>
        <p:spPr>
          <a:xfrm>
            <a:off x="838200" y="3559279"/>
            <a:ext cx="3276600" cy="2993921"/>
          </a:xfrm>
          <a:prstGeom prst="rect">
            <a:avLst/>
          </a:prstGeom>
        </p:spPr>
      </p:pic>
      <p:pic>
        <p:nvPicPr>
          <p:cNvPr id="10" name="Picture 9" descr="El_r25keV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2"/>
          <a:stretch/>
        </p:blipFill>
        <p:spPr>
          <a:xfrm>
            <a:off x="4800600" y="3581400"/>
            <a:ext cx="3277333" cy="29899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90800" y="1981200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keV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53200" y="19812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keV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48006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keV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53200" y="4800600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keV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31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254</Words>
  <Application>Microsoft Macintosh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Simulation of photoelectron path in GasPixel detector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Совещание российских групп 14/02/2017</dc:title>
  <dc:creator>Александр</dc:creator>
  <cp:lastModifiedBy>Sergei Smirnov</cp:lastModifiedBy>
  <cp:revision>42</cp:revision>
  <dcterms:created xsi:type="dcterms:W3CDTF">2017-02-13T16:09:08Z</dcterms:created>
  <dcterms:modified xsi:type="dcterms:W3CDTF">2017-03-14T15:11:16Z</dcterms:modified>
</cp:coreProperties>
</file>