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92" r:id="rId4"/>
    <p:sldId id="295" r:id="rId5"/>
    <p:sldId id="296" r:id="rId6"/>
    <p:sldId id="300" r:id="rId7"/>
    <p:sldId id="302" r:id="rId8"/>
    <p:sldId id="303" r:id="rId9"/>
    <p:sldId id="280" r:id="rId10"/>
    <p:sldId id="290" r:id="rId11"/>
    <p:sldId id="304" r:id="rId12"/>
    <p:sldId id="267" r:id="rId13"/>
    <p:sldId id="297" r:id="rId14"/>
    <p:sldId id="298" r:id="rId15"/>
    <p:sldId id="299" r:id="rId16"/>
    <p:sldId id="282" r:id="rId17"/>
    <p:sldId id="265" r:id="rId18"/>
    <p:sldId id="268" r:id="rId19"/>
    <p:sldId id="286" r:id="rId20"/>
    <p:sldId id="287" r:id="rId21"/>
    <p:sldId id="288" r:id="rId22"/>
    <p:sldId id="289" r:id="rId23"/>
    <p:sldId id="264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D0C40-D797-49F2-B97A-FEF3F464DA01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30FAE-0E8A-4BF6-8CC6-13160966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11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30FAE-0E8A-4BF6-8CC6-131609661DA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563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3BFF-8312-4FD0-97ED-5076B2452151}" type="datetime1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9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F4521-8C7E-454E-BB1A-FA7421118366}" type="datetime1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0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CF33-DACD-4632-882E-9C9AA2286D6B}" type="datetime1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5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4865B-7354-4690-A952-194F4A11FE8D}" type="datetime1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99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1107-3001-40F3-8792-F035ABCB292D}" type="datetime1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7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2BFD-249D-4BA7-80B9-B6D2909C20C2}" type="datetime1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4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75F2-C5FE-4774-B6CF-9F79775AF337}" type="datetime1">
              <a:rPr lang="ru-RU" smtClean="0"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9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CFF4B-E61A-47ED-BD80-C4D299EDF18D}" type="datetime1">
              <a:rPr lang="ru-RU" smtClean="0"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339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F53E-9429-46F0-A1EA-95432DFF39EC}" type="datetime1">
              <a:rPr lang="ru-RU" smtClean="0"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53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BC13-FD6A-4452-94AE-672F24697C44}" type="datetime1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6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B6633-F7D9-4DB8-AA71-B2711BCCA0C9}" type="datetime1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756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95B9A-5900-48D0-8C7C-54B5D2688160}" type="datetime1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2C90B-CD0C-4BB1-B913-3BCB388CB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3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Geant4 TR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160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lexandr\Desktop\transRabsorb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1897"/>
            <a:ext cx="8836149" cy="439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10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5148064" y="2420888"/>
                <a:ext cx="172819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92D050"/>
                    </a:solidFill>
                    <a:latin typeface="Cambria Math"/>
                  </a:rPr>
                  <a:t>Geant4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rgbClr val="92D05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=40000</m:t>
                    </m:r>
                  </m:oMath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r>
                  <a:rPr lang="en-US" dirty="0" smtClean="0">
                    <a:solidFill>
                      <a:srgbClr val="92D050"/>
                    </a:solidFill>
                  </a:rPr>
                  <a:t>Geant4 energy deposition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420888"/>
                <a:ext cx="1728192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2817" t="-3046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2545688" y="2681618"/>
                <a:ext cx="137319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Radiator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688" y="2681618"/>
                <a:ext cx="137319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4000" t="-5660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Прямая соединительная линия 2"/>
          <p:cNvCxnSpPr/>
          <p:nvPr/>
        </p:nvCxnSpPr>
        <p:spPr>
          <a:xfrm>
            <a:off x="2545688" y="2620643"/>
            <a:ext cx="13011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175956" y="2620643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2332611"/>
            <a:ext cx="0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Absorbed XTR spectrum in XeCO2 volume</a:t>
            </a:r>
            <a:br>
              <a:rPr lang="en-US" dirty="0" smtClean="0"/>
            </a:br>
            <a:r>
              <a:rPr lang="en-US" dirty="0" smtClean="0"/>
              <a:t>e- 20 </a:t>
            </a:r>
            <a:r>
              <a:rPr lang="en-US" dirty="0" err="1" smtClean="0"/>
              <a:t>GeV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304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lexandr\Desktop\absorbed 3g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47" y="1700808"/>
            <a:ext cx="8800306" cy="438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11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5148064" y="2332611"/>
                <a:ext cx="172819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FFFF00"/>
                    </a:solidFill>
                    <a:latin typeface="Cambria Math"/>
                  </a:rPr>
                  <a:t>Geant4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rgbClr val="FFFF0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FFFF00"/>
                        </a:solidFill>
                        <a:latin typeface="Cambria Math"/>
                      </a:rPr>
                      <m:t>6</m:t>
                    </m:r>
                    <m:r>
                      <a:rPr lang="ru-RU">
                        <a:solidFill>
                          <a:srgbClr val="FFFF00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rgbClr val="FFFF00"/>
                  </a:solidFill>
                </a:endParaRPr>
              </a:p>
              <a:p>
                <a:r>
                  <a:rPr lang="en-US" dirty="0" smtClean="0">
                    <a:solidFill>
                      <a:srgbClr val="FFFF00"/>
                    </a:solidFill>
                  </a:rPr>
                  <a:t>Geant4 energy deposition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332611"/>
                <a:ext cx="1728192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2817" t="-3046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5567180" y="3717032"/>
                <a:ext cx="130907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Radiator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6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7180" y="3717032"/>
                <a:ext cx="130907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3721" t="-5660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Прямая соединительная линия 2"/>
          <p:cNvCxnSpPr/>
          <p:nvPr/>
        </p:nvCxnSpPr>
        <p:spPr>
          <a:xfrm>
            <a:off x="4070927" y="3911437"/>
            <a:ext cx="13011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175956" y="2620643"/>
            <a:ext cx="7920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2332611"/>
            <a:ext cx="0" cy="57606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Absorbed XTR spectrum in XeCO2 volume</a:t>
            </a:r>
            <a:br>
              <a:rPr lang="en-US" dirty="0" smtClean="0"/>
            </a:br>
            <a:r>
              <a:rPr lang="en-US" dirty="0" smtClean="0"/>
              <a:t>e- 3 </a:t>
            </a:r>
            <a:r>
              <a:rPr lang="en-US" dirty="0" err="1" smtClean="0"/>
              <a:t>GeV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37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xandr\Desktop\angDistrTransp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1" y="986926"/>
            <a:ext cx="8949588" cy="445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12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940152" y="1340768"/>
                <a:ext cx="1373196" cy="23083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Geant4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92D05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10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/>
                        </a:rPr>
                        <m:t>6</m:t>
                      </m:r>
                      <m:r>
                        <a:rPr lang="ru-RU">
                          <a:solidFill>
                            <a:srgbClr val="FFFF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B0F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00B0F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400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340768"/>
                <a:ext cx="1373196" cy="2308324"/>
              </a:xfrm>
              <a:prstGeom prst="rect">
                <a:avLst/>
              </a:prstGeom>
              <a:blipFill rotWithShape="1">
                <a:blip r:embed="rId3"/>
                <a:stretch>
                  <a:fillRect l="-3540" t="-15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07503" y="0"/>
            <a:ext cx="88569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For this distribution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Geant4 </a:t>
            </a:r>
            <a:r>
              <a:rPr lang="en-US" dirty="0">
                <a:solidFill>
                  <a:srgbClr val="FF0000"/>
                </a:solidFill>
              </a:rPr>
              <a:t>model regular XTR radiator with </a:t>
            </a:r>
            <a:r>
              <a:rPr lang="en-US" dirty="0" err="1" smtClean="0">
                <a:solidFill>
                  <a:srgbClr val="FF0000"/>
                </a:solidFill>
              </a:rPr>
              <a:t>dE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dX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/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532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734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999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28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16</a:t>
            </a:fld>
            <a:endParaRPr lang="ru-RU"/>
          </a:p>
        </p:txBody>
      </p:sp>
      <p:pic>
        <p:nvPicPr>
          <p:cNvPr id="5122" name="Picture 2" descr="C:\Users\Alexandr\Desktop\absorbedh3-h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0" y="764704"/>
            <a:ext cx="9052779" cy="450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97268" y="311880"/>
            <a:ext cx="34839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 smtClean="0">
                <a:solidFill>
                  <a:srgbClr val="FF0000"/>
                </a:solidFill>
              </a:rPr>
              <a:t>dE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dX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Absorbed in XeCO2 XTR spectrum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940152" y="1340768"/>
                <a:ext cx="1728192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Geant4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  <a:endParaRPr lang="en-US" i="1" dirty="0">
                  <a:solidFill>
                    <a:srgbClr val="00B0F0"/>
                  </a:solidFill>
                  <a:latin typeface="Cambria Math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rgbClr val="00B0F0"/>
                  </a:solidFill>
                </a:endParaRPr>
              </a:p>
              <a:p>
                <a:r>
                  <a:rPr lang="en-US" dirty="0" smtClean="0">
                    <a:solidFill>
                      <a:srgbClr val="00B0F0"/>
                    </a:solidFill>
                  </a:rPr>
                  <a:t>Incident minus alive spectrum after detector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340768"/>
                <a:ext cx="1728192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2817" t="-2083" b="-45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422940" y="1340768"/>
                <a:ext cx="1373196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Radiator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940" y="1340768"/>
                <a:ext cx="1373196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4000" t="-3974" b="-13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4788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xandr\Documents\Work_with_geant4\ATLASTRT\Rad62um\TRT1_build\RelWithDebInfo\DEPOSITALLPA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4"/>
          <a:stretch/>
        </p:blipFill>
        <p:spPr bwMode="auto">
          <a:xfrm>
            <a:off x="179512" y="1340768"/>
            <a:ext cx="8662706" cy="38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148064" y="1916832"/>
                <a:ext cx="1373196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=4000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1916832"/>
                <a:ext cx="137319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3540" t="-20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бъект 2"/>
          <p:cNvSpPr txBox="1">
            <a:spLocks/>
          </p:cNvSpPr>
          <p:nvPr/>
        </p:nvSpPr>
        <p:spPr>
          <a:xfrm>
            <a:off x="1278779" y="918485"/>
            <a:ext cx="5760640" cy="844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Energy Deposition in XeCO2 volume for all particles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17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9077" y="1956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Geant4 model regular XTR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90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lexandr\Documents\Work_with_geant4\ATLASTRT\Rad62um\TRT1_build\RelWithDebInfo\ANGINDET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" y="980727"/>
            <a:ext cx="9065229" cy="432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868144" y="2132856"/>
                <a:ext cx="1373196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=4000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132856"/>
                <a:ext cx="137319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4000" t="-20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5947873" y="908720"/>
            <a:ext cx="1720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f</a:t>
            </a:r>
            <a:r>
              <a:rPr lang="en-US" sz="2000" dirty="0" smtClean="0"/>
              <a:t>or TR photons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9077" y="1956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Geant4 model regular XTR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28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exandr\Documents\Work_with_geant4\ATLASTRT\Rad62um\TRT1_build\RelWithDebInfo\DEPOSITGAMM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"/>
          <a:stretch/>
        </p:blipFill>
        <p:spPr bwMode="auto">
          <a:xfrm>
            <a:off x="179512" y="1124744"/>
            <a:ext cx="877435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373203" y="1350638"/>
                <a:ext cx="1373196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=4000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203" y="1350638"/>
                <a:ext cx="137319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3540" t="-2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бъект 2"/>
          <p:cNvSpPr txBox="1">
            <a:spLocks/>
          </p:cNvSpPr>
          <p:nvPr/>
        </p:nvSpPr>
        <p:spPr>
          <a:xfrm>
            <a:off x="1619672" y="928355"/>
            <a:ext cx="6768752" cy="844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Energy Deposition in XeCO2 volume for GAMMA</a:t>
            </a:r>
            <a:endParaRPr lang="ru-RU" sz="20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987824" y="2722418"/>
            <a:ext cx="1543128" cy="1570678"/>
          </a:xfrm>
          <a:prstGeom prst="triangl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Xe</a:t>
            </a:r>
            <a:r>
              <a:rPr lang="en-US" sz="2000" b="1" dirty="0" smtClean="0">
                <a:solidFill>
                  <a:schemeClr val="tx1"/>
                </a:solidFill>
              </a:rPr>
              <a:t> K-shell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19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97268" y="311880"/>
            <a:ext cx="353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01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5085184"/>
            <a:ext cx="8280920" cy="15121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72" y="1223056"/>
            <a:ext cx="45468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Radiator:150 foils</a:t>
            </a:r>
          </a:p>
          <a:p>
            <a:r>
              <a:rPr lang="en-US" sz="2000" dirty="0" smtClean="0"/>
              <a:t>62 um with 2 mm gaps</a:t>
            </a:r>
          </a:p>
          <a:p>
            <a:r>
              <a:rPr lang="en-US" sz="2000" dirty="0" smtClean="0"/>
              <a:t>0.92 g/cm3</a:t>
            </a:r>
            <a:endParaRPr lang="ru-RU" sz="2000" dirty="0" smtClean="0"/>
          </a:p>
          <a:p>
            <a:r>
              <a:rPr lang="en-US" sz="2000" dirty="0" smtClean="0"/>
              <a:t>Air gaps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301208"/>
            <a:ext cx="345638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5175486"/>
            <a:ext cx="1584176" cy="13681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60032" y="1135927"/>
            <a:ext cx="46188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Detector:</a:t>
            </a:r>
          </a:p>
          <a:p>
            <a:r>
              <a:rPr lang="en-US" sz="2000" dirty="0" smtClean="0"/>
              <a:t>XeCO2 volume 3 cm</a:t>
            </a:r>
          </a:p>
          <a:p>
            <a:r>
              <a:rPr lang="en-US" sz="2000" dirty="0" smtClean="0"/>
              <a:t>Distance 2 m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cxnSp>
        <p:nvCxnSpPr>
          <p:cNvPr id="9" name="Прямая со стрелкой 8"/>
          <p:cNvCxnSpPr>
            <a:stCxn id="4" idx="3"/>
            <a:endCxn id="6" idx="1"/>
          </p:cNvCxnSpPr>
          <p:nvPr/>
        </p:nvCxnSpPr>
        <p:spPr>
          <a:xfrm>
            <a:off x="3707904" y="5841268"/>
            <a:ext cx="2952328" cy="182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167003" y="5365862"/>
            <a:ext cx="4860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2m</a:t>
            </a:r>
          </a:p>
          <a:p>
            <a:endParaRPr lang="en-US" dirty="0"/>
          </a:p>
          <a:p>
            <a:r>
              <a:rPr lang="en-US" dirty="0" smtClean="0"/>
              <a:t>He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48499" y="5301208"/>
            <a:ext cx="806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XeCO2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2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85797" y="2779704"/>
            <a:ext cx="6534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Simulation was performed for two model of G4 </a:t>
            </a:r>
            <a:r>
              <a:rPr lang="en-US" sz="2000" dirty="0" smtClean="0"/>
              <a:t>radiators: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1.	Geant4 </a:t>
            </a:r>
            <a:r>
              <a:rPr lang="en-US" sz="2000" dirty="0">
                <a:solidFill>
                  <a:srgbClr val="FF0000"/>
                </a:solidFill>
              </a:rPr>
              <a:t>model </a:t>
            </a:r>
            <a:r>
              <a:rPr lang="en-US" sz="2000" dirty="0">
                <a:solidFill>
                  <a:srgbClr val="FF0000"/>
                </a:solidFill>
              </a:rPr>
              <a:t>regular XTR </a:t>
            </a:r>
            <a:r>
              <a:rPr lang="en-US" sz="2000" dirty="0" smtClean="0">
                <a:solidFill>
                  <a:srgbClr val="FF0000"/>
                </a:solidFill>
              </a:rPr>
              <a:t>(in, after)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2.	Geant4 t</a:t>
            </a:r>
            <a:r>
              <a:rPr lang="en-US" sz="2000" dirty="0">
                <a:solidFill>
                  <a:srgbClr val="FF0000"/>
                </a:solidFill>
              </a:rPr>
              <a:t>ransparent radiator (in, after)</a:t>
            </a:r>
            <a:endParaRPr lang="ru-RU" sz="2000" dirty="0" smtClean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5356160"/>
            <a:ext cx="4860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827439" y="5356160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8463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xandr\Documents\Work_with_geant4\ATLASTRT\Rad62um\TRT1_build\RelWithDebInfo\transpRdeposit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9" y="1258995"/>
            <a:ext cx="8909850" cy="425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465170" y="1916832"/>
                <a:ext cx="1373196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=4000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170" y="1916832"/>
                <a:ext cx="137319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4000" t="-20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бъект 2"/>
          <p:cNvSpPr txBox="1">
            <a:spLocks/>
          </p:cNvSpPr>
          <p:nvPr/>
        </p:nvSpPr>
        <p:spPr>
          <a:xfrm>
            <a:off x="1403648" y="1278270"/>
            <a:ext cx="6768752" cy="844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Energy Deposition in XeCO2 volume for all particle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20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97268" y="311880"/>
            <a:ext cx="353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014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xandr\Documents\Work_with_geant4\ATLASTRT\Rad62um\TRT1_build\RelWithDebInfo\logtranspRdepositgam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18" y="1494549"/>
            <a:ext cx="8416353" cy="40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465170" y="1916832"/>
                <a:ext cx="1373196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=4000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170" y="1916832"/>
                <a:ext cx="137319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4000" t="-20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бъект 2"/>
          <p:cNvSpPr txBox="1">
            <a:spLocks/>
          </p:cNvSpPr>
          <p:nvPr/>
        </p:nvSpPr>
        <p:spPr>
          <a:xfrm>
            <a:off x="1691680" y="1450925"/>
            <a:ext cx="6768752" cy="844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Energy Deposition in XeCO2 volume for GAMMA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5661248"/>
            <a:ext cx="57925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Next slide is the same but not in log scale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21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97268" y="311880"/>
            <a:ext cx="353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183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exandr\Documents\Work_with_geant4\ATLASTRT\Rad62um\TRT1_build\RelWithDebInfo\transpRdepositgam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05" y="1590528"/>
            <a:ext cx="8718075" cy="416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465170" y="1916832"/>
                <a:ext cx="1373196" cy="175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=4000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170" y="1916832"/>
                <a:ext cx="1373196" cy="1754326"/>
              </a:xfrm>
              <a:prstGeom prst="rect">
                <a:avLst/>
              </a:prstGeom>
              <a:blipFill rotWithShape="1">
                <a:blip r:embed="rId3"/>
                <a:stretch>
                  <a:fillRect l="-4000" t="-20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Объект 2"/>
          <p:cNvSpPr txBox="1">
            <a:spLocks/>
          </p:cNvSpPr>
          <p:nvPr/>
        </p:nvSpPr>
        <p:spPr>
          <a:xfrm>
            <a:off x="1835696" y="1565091"/>
            <a:ext cx="6768752" cy="844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/>
              <a:t>Energy Deposition in XeCO2 volume for GAMMA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22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97268" y="311880"/>
            <a:ext cx="353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990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xandr\Desktop\RegRGenerated GAMMA SPECTR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59" y="548680"/>
            <a:ext cx="8665836" cy="431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1180" y="5024776"/>
            <a:ext cx="3966815" cy="8445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NumberOfEvents</a:t>
            </a:r>
            <a:r>
              <a:rPr lang="en-US" sz="2000" dirty="0" smtClean="0"/>
              <a:t> = </a:t>
            </a:r>
            <a:r>
              <a:rPr lang="en-US" sz="1800" dirty="0" smtClean="0"/>
              <a:t>50000</a:t>
            </a:r>
            <a:r>
              <a:rPr lang="en-US" sz="2000" dirty="0" smtClean="0"/>
              <a:t>  primary e-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23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0452" y="4521757"/>
                <a:ext cx="1373196" cy="23083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Geant4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92D05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10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/>
                        </a:rPr>
                        <m:t>6</m:t>
                      </m:r>
                      <m:r>
                        <a:rPr lang="ru-RU">
                          <a:solidFill>
                            <a:srgbClr val="FFFF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B0F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00B0F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400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52" y="4521757"/>
                <a:ext cx="1373196" cy="2308324"/>
              </a:xfrm>
              <a:prstGeom prst="rect">
                <a:avLst/>
              </a:prstGeom>
              <a:blipFill rotWithShape="1">
                <a:blip r:embed="rId3"/>
                <a:stretch>
                  <a:fillRect l="-4000" t="-15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367314" y="4563111"/>
                <a:ext cx="1373196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Radiator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7030A0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314" y="4563111"/>
                <a:ext cx="1373196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3540" t="-3974" b="-13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519077" y="1956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Geant4 model regular XTR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11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xandr\Desktop\Generated GAMMA SPECTR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83" y="692696"/>
            <a:ext cx="8886972" cy="442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940152" y="1340768"/>
                <a:ext cx="1373196" cy="23083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Geant4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chemeClr val="tx1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92D05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92D050"/>
                          </a:solidFill>
                          <a:latin typeface="Cambria Math"/>
                        </a:rPr>
                        <m:t>0000</m:t>
                      </m:r>
                    </m:oMath>
                  </m:oMathPara>
                </a14:m>
                <a:endParaRPr lang="en-US" dirty="0" smtClean="0">
                  <a:solidFill>
                    <a:srgbClr val="92D05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10</m:t>
                      </m:r>
                      <m:r>
                        <a:rPr lang="ru-RU">
                          <a:solidFill>
                            <a:srgbClr val="FF00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FF00"/>
                          </a:solidFill>
                          <a:latin typeface="Cambria Math"/>
                        </a:rPr>
                        <m:t>6</m:t>
                      </m:r>
                      <m:r>
                        <a:rPr lang="ru-RU">
                          <a:solidFill>
                            <a:srgbClr val="FFFF0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B0F0"/>
                          </a:solidFill>
                          <a:latin typeface="Cambria Math"/>
                        </a:rPr>
                        <m:t>2</m:t>
                      </m:r>
                      <m:r>
                        <a:rPr lang="ru-RU">
                          <a:solidFill>
                            <a:srgbClr val="00B0F0"/>
                          </a:solidFill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 smtClean="0">
                  <a:solidFill>
                    <a:srgbClr val="00B0F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400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340768"/>
                <a:ext cx="1373196" cy="2308324"/>
              </a:xfrm>
              <a:prstGeom prst="rect">
                <a:avLst/>
              </a:prstGeom>
              <a:blipFill rotWithShape="1">
                <a:blip r:embed="rId3"/>
                <a:stretch>
                  <a:fillRect l="-3540" t="-15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24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422940" y="1340768"/>
                <a:ext cx="1373196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Radiator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7030A0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940" y="1340768"/>
                <a:ext cx="1373196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4000" t="-3974" b="-13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2897268" y="311880"/>
            <a:ext cx="3536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G4 transparent radiator with </a:t>
            </a:r>
            <a:r>
              <a:rPr lang="en-US" dirty="0" err="1">
                <a:solidFill>
                  <a:srgbClr val="FF0000"/>
                </a:solidFill>
              </a:rPr>
              <a:t>dE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dX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672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Generated spectrum </a:t>
            </a:r>
            <a:br>
              <a:rPr lang="en-US" dirty="0" smtClean="0"/>
            </a:br>
            <a:r>
              <a:rPr lang="en-US" dirty="0" smtClean="0"/>
              <a:t>e- 20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3</a:t>
            </a:fld>
            <a:endParaRPr lang="ru-RU"/>
          </a:p>
        </p:txBody>
      </p:sp>
      <p:pic>
        <p:nvPicPr>
          <p:cNvPr id="1026" name="Picture 2" descr="C:\Users\Alexandr\Desktop\generated 20g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" y="1499738"/>
            <a:ext cx="9172422" cy="456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987824" y="2276872"/>
            <a:ext cx="9361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87824" y="2708920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83868" y="2420888"/>
            <a:ext cx="0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4067944" y="2092206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Radiator program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=40000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092206"/>
                <a:ext cx="331236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471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4067944" y="2524254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92D05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92D05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=40000</m:t>
                    </m:r>
                  </m:oMath>
                </a14:m>
                <a:endParaRPr lang="en-US" dirty="0" smtClean="0">
                  <a:solidFill>
                    <a:srgbClr val="92D050"/>
                  </a:solidFill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524254"/>
                <a:ext cx="3312368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1471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128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lexandr\Desktop\Generated 3gev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3"/>
          <a:stretch/>
        </p:blipFill>
        <p:spPr bwMode="auto">
          <a:xfrm>
            <a:off x="45419" y="1556792"/>
            <a:ext cx="8860157" cy="412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Generated spectrum </a:t>
            </a:r>
            <a:br>
              <a:rPr lang="en-US" dirty="0" smtClean="0"/>
            </a:br>
            <a:r>
              <a:rPr lang="en-US" dirty="0" smtClean="0"/>
              <a:t>e- 3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4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987824" y="2276872"/>
            <a:ext cx="9361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87824" y="2708920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83868" y="2420888"/>
            <a:ext cx="0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4067944" y="2092206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Radiator program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6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092206"/>
                <a:ext cx="331236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471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4067944" y="2524254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92D05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92D05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92D050"/>
                        </a:solidFill>
                        <a:latin typeface="Cambria Math"/>
                      </a:rPr>
                      <m:t>6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rgbClr val="92D050"/>
                  </a:solidFill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524254"/>
                <a:ext cx="3312368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1471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492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xandr\Desktop\Generated 1_5g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2" y="1556792"/>
            <a:ext cx="8933726" cy="444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Generated spectrum </a:t>
            </a:r>
            <a:br>
              <a:rPr lang="en-US" dirty="0" smtClean="0"/>
            </a:br>
            <a:r>
              <a:rPr lang="en-US" dirty="0" smtClean="0"/>
              <a:t>e- 1.5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5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987824" y="2276872"/>
            <a:ext cx="9361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87824" y="2708920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83868" y="2420888"/>
            <a:ext cx="0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4067944" y="2092206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Radiator program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092206"/>
                <a:ext cx="331236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471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4067944" y="2524254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92D05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92D05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92D050"/>
                        </a:solidFill>
                        <a:latin typeface="Cambria Math"/>
                      </a:rPr>
                      <m:t>3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rgbClr val="92D050"/>
                  </a:solidFill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524254"/>
                <a:ext cx="3312368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1471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7529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xandr\Desktop\after rad 20 g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4" y="1777185"/>
            <a:ext cx="9109616" cy="453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XTR spectrum after radiator</a:t>
            </a:r>
            <a:br>
              <a:rPr lang="en-US" dirty="0" smtClean="0"/>
            </a:br>
            <a:r>
              <a:rPr lang="en-US" dirty="0" smtClean="0"/>
              <a:t>e- 20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6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76056" y="2922195"/>
            <a:ext cx="93610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76056" y="3573016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472100" y="3284984"/>
            <a:ext cx="0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5053105" y="2922195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7030A0"/>
                    </a:solidFill>
                    <a:latin typeface="Cambria Math"/>
                  </a:rPr>
                  <a:t>Radiator program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rgbClr val="7030A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7030A0"/>
                        </a:solidFill>
                        <a:latin typeface="Cambria Math"/>
                      </a:rPr>
                      <m:t>=40000</m:t>
                    </m:r>
                  </m:oMath>
                </a14:m>
                <a:endParaRPr lang="en-US" dirty="0" smtClean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105" y="2922195"/>
                <a:ext cx="331236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657" t="-11475" b="-213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6012160" y="3388350"/>
                <a:ext cx="222319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92D05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92D05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92D05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=40000</m:t>
                    </m:r>
                  </m:oMath>
                </a14:m>
                <a:endParaRPr lang="en-US" i="1" dirty="0" smtClean="0">
                  <a:solidFill>
                    <a:srgbClr val="92D050"/>
                  </a:solidFill>
                  <a:latin typeface="Cambria Math"/>
                </a:endParaRPr>
              </a:p>
              <a:p>
                <a:r>
                  <a:rPr lang="en-US" dirty="0" err="1" smtClean="0">
                    <a:solidFill>
                      <a:srgbClr val="92D050"/>
                    </a:solidFill>
                  </a:rPr>
                  <a:t>Model:Transp</a:t>
                </a:r>
                <a:r>
                  <a:rPr lang="en-US" dirty="0" smtClean="0">
                    <a:solidFill>
                      <a:srgbClr val="92D050"/>
                    </a:solidFill>
                  </a:rPr>
                  <a:t>. rad</a:t>
                </a:r>
                <a:r>
                  <a:rPr lang="en-US" dirty="0" smtClean="0">
                    <a:solidFill>
                      <a:srgbClr val="92D050"/>
                    </a:solidFill>
                  </a:rPr>
                  <a:t>. </a:t>
                </a:r>
                <a:r>
                  <a:rPr lang="en-US" dirty="0" err="1" smtClean="0">
                    <a:solidFill>
                      <a:srgbClr val="92D050"/>
                    </a:solidFill>
                  </a:rPr>
                  <a:t>dEdX</a:t>
                </a:r>
                <a:r>
                  <a:rPr lang="en-US" dirty="0" smtClean="0">
                    <a:solidFill>
                      <a:srgbClr val="92D050"/>
                    </a:solidFill>
                  </a:rPr>
                  <a:t> in</a:t>
                </a:r>
                <a:endParaRPr lang="en-US" dirty="0" smtClean="0">
                  <a:solidFill>
                    <a:srgbClr val="92D050"/>
                  </a:solidFill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3388350"/>
                <a:ext cx="222319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192" t="-3974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5076056" y="4218483"/>
            <a:ext cx="792088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72100" y="3930451"/>
            <a:ext cx="0" cy="576064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6012160" y="4033817"/>
                <a:ext cx="2223190" cy="9233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=40000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Model: Transp. Rad. Flux after</a:t>
                </a: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4033817"/>
                <a:ext cx="222319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1626" t="-2581" b="-8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1882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exandr\Desktop\after rad 3 g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59" y="1412776"/>
            <a:ext cx="9031141" cy="449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XTR spectrum after radiator</a:t>
            </a:r>
            <a:br>
              <a:rPr lang="en-US" dirty="0" smtClean="0"/>
            </a:br>
            <a:r>
              <a:rPr lang="en-US" dirty="0" smtClean="0"/>
              <a:t>e- 3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7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915816" y="2110396"/>
            <a:ext cx="9361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572000" y="2872120"/>
            <a:ext cx="79208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968044" y="2584088"/>
            <a:ext cx="0" cy="57606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3851920" y="1925730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Radiator program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6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1925730"/>
                <a:ext cx="331236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657" t="-11667" b="-2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5531831" y="2431355"/>
                <a:ext cx="222319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FFFF0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FFFF0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FFFF0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FFFF00"/>
                        </a:solidFill>
                        <a:latin typeface="Cambria Math"/>
                      </a:rPr>
                      <m:t>6</m:t>
                    </m:r>
                    <m:r>
                      <a:rPr lang="ru-RU">
                        <a:solidFill>
                          <a:srgbClr val="FFFF00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i="1" dirty="0" smtClean="0">
                  <a:solidFill>
                    <a:srgbClr val="FFFF00"/>
                  </a:solidFill>
                  <a:latin typeface="Cambria Math"/>
                </a:endParaRPr>
              </a:p>
              <a:p>
                <a:r>
                  <a:rPr lang="en-US" dirty="0" err="1" smtClean="0">
                    <a:solidFill>
                      <a:srgbClr val="FFFF00"/>
                    </a:solidFill>
                  </a:rPr>
                  <a:t>Model:Transp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. rad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. 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dEdX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in</a:t>
                </a:r>
                <a:endParaRPr lang="en-US" dirty="0" smtClean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831" y="2431355"/>
                <a:ext cx="222319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192" t="-3974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4572000" y="3530118"/>
            <a:ext cx="792088" cy="0"/>
          </a:xfrm>
          <a:prstGeom prst="lin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68044" y="3242086"/>
            <a:ext cx="0" cy="576064"/>
          </a:xfrm>
          <a:prstGeom prst="lin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5508104" y="3345452"/>
                <a:ext cx="2223190" cy="92333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FF000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6</m:t>
                    </m:r>
                    <m:r>
                      <a:rPr lang="ru-RU">
                        <a:solidFill>
                          <a:srgbClr val="FF0000"/>
                        </a:solidFill>
                        <a:latin typeface="Cambria Math"/>
                      </a:rPr>
                      <m:t>000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b="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Model: Transp. Rad. Flux after</a:t>
                </a:r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345452"/>
                <a:ext cx="222319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1902" t="-2581" b="-8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1194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exandr\Desktop\after1_5g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7" y="1253947"/>
            <a:ext cx="9144911" cy="455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XTR spectrum after radiator</a:t>
            </a:r>
            <a:br>
              <a:rPr lang="en-US" dirty="0" smtClean="0"/>
            </a:br>
            <a:r>
              <a:rPr lang="en-US" dirty="0" smtClean="0"/>
              <a:t>e- 1.5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8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915816" y="2110396"/>
            <a:ext cx="9361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572000" y="2872120"/>
            <a:ext cx="792088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968044" y="2584088"/>
            <a:ext cx="0" cy="57606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3851920" y="1925730"/>
                <a:ext cx="33123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Radiator program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1925730"/>
                <a:ext cx="3312368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657" t="-11667" b="-2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5531831" y="2472919"/>
                <a:ext cx="2223190" cy="92333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7030A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7030A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7030A0"/>
                        </a:solidFill>
                        <a:latin typeface="Cambria Math"/>
                      </a:rPr>
                      <m:t>3</m:t>
                    </m:r>
                    <m:r>
                      <a:rPr lang="ru-RU">
                        <a:solidFill>
                          <a:srgbClr val="7030A0"/>
                        </a:solidFill>
                        <a:latin typeface="Cambria Math"/>
                      </a:rPr>
                      <m:t>000</m:t>
                    </m:r>
                  </m:oMath>
                </a14:m>
                <a:endParaRPr lang="en-US" i="1" dirty="0" smtClean="0">
                  <a:solidFill>
                    <a:srgbClr val="7030A0"/>
                  </a:solidFill>
                  <a:latin typeface="Cambria Math"/>
                </a:endParaRPr>
              </a:p>
              <a:p>
                <a:r>
                  <a:rPr lang="en-US" dirty="0" err="1" smtClean="0">
                    <a:solidFill>
                      <a:srgbClr val="7030A0"/>
                    </a:solidFill>
                  </a:rPr>
                  <a:t>Model:Transp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. rad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. </a:t>
                </a:r>
                <a:r>
                  <a:rPr lang="en-US" dirty="0" err="1" smtClean="0">
                    <a:solidFill>
                      <a:srgbClr val="7030A0"/>
                    </a:solidFill>
                  </a:rPr>
                  <a:t>dEdX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 in</a:t>
                </a:r>
                <a:endParaRPr lang="en-US" dirty="0" smtClean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831" y="2472919"/>
                <a:ext cx="222319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1907" t="-3268" b="-9150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4572000" y="3912341"/>
            <a:ext cx="7920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68044" y="3624309"/>
            <a:ext cx="0" cy="57606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5523803" y="3514806"/>
                <a:ext cx="2223190" cy="923330"/>
              </a:xfrm>
              <a:prstGeom prst="rect">
                <a:avLst/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00B0F0"/>
                    </a:solidFill>
                    <a:latin typeface="Cambria Math"/>
                  </a:rPr>
                  <a:t>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/>
                      </a:rPr>
                      <m:t>𝑒𝑎𝑛𝑡</m:t>
                    </m:r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/>
                      </a:rPr>
                      <m:t>4 </m:t>
                    </m:r>
                    <m:r>
                      <a:rPr lang="ru-RU" i="1" smtClean="0">
                        <a:solidFill>
                          <a:srgbClr val="00B0F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00B0F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00B0F0"/>
                        </a:solidFill>
                        <a:latin typeface="Cambria Math"/>
                      </a:rPr>
                      <m:t>3</m:t>
                    </m:r>
                    <m:r>
                      <a:rPr lang="ru-RU">
                        <a:solidFill>
                          <a:srgbClr val="00B0F0"/>
                        </a:solidFill>
                        <a:latin typeface="Cambria Math"/>
                      </a:rPr>
                      <m:t>000</m:t>
                    </m:r>
                    <m:r>
                      <a:rPr lang="en-US" b="0" i="0" smtClean="0">
                        <a:solidFill>
                          <a:srgbClr val="00B0F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b="0" i="1" dirty="0" smtClean="0">
                  <a:solidFill>
                    <a:srgbClr val="00B0F0"/>
                  </a:solidFill>
                  <a:latin typeface="Cambria Math"/>
                </a:endParaRPr>
              </a:p>
              <a:p>
                <a:r>
                  <a:rPr lang="en-US" dirty="0" smtClean="0">
                    <a:solidFill>
                      <a:srgbClr val="00B0F0"/>
                    </a:solidFill>
                  </a:rPr>
                  <a:t>Model: Transp. Rad. Flux after</a:t>
                </a:r>
                <a:endParaRPr lang="en-US" dirty="0" smtClean="0">
                  <a:solidFill>
                    <a:srgbClr val="00B0F0"/>
                  </a:solidFill>
                </a:endParaRPr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3803" y="3514806"/>
                <a:ext cx="222319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1626" t="-2581" b="-8387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6018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xandr\Desktop\RegR_TranspRGenerated GAMMA SPECTRU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1"/>
          <a:stretch/>
        </p:blipFill>
        <p:spPr bwMode="auto">
          <a:xfrm>
            <a:off x="37795" y="1052736"/>
            <a:ext cx="9125708" cy="425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824136" y="5085184"/>
                <a:ext cx="6268144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Geant4</a:t>
                </a:r>
              </a:p>
              <a:p>
                <a:r>
                  <a:rPr lang="en-US" i="1" dirty="0" smtClean="0">
                    <a:solidFill>
                      <a:srgbClr val="FF000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chemeClr val="tx1"/>
                        </a:solidFill>
                        <a:latin typeface="Cambria Math"/>
                      </a:rPr>
                      <m:t>=40000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dirty="0"/>
                      <m:t>Geant</m:t>
                    </m:r>
                    <m:r>
                      <m:rPr>
                        <m:nor/>
                      </m:rPr>
                      <a:rPr lang="en-US" dirty="0"/>
                      <m:t>4 </m:t>
                    </m:r>
                    <m:r>
                      <m:rPr>
                        <m:nor/>
                      </m:rPr>
                      <a:rPr lang="en-US" dirty="0"/>
                      <m:t>model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of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transperent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dirty="0"/>
                      <m:t>regular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dirty="0"/>
                      <m:t>XTR</m:t>
                    </m:r>
                  </m:oMath>
                </a14:m>
                <a:r>
                  <a:rPr lang="en-US" dirty="0" smtClean="0"/>
                  <a:t> radiator</a:t>
                </a:r>
                <a:endParaRPr lang="en-US" dirty="0"/>
              </a:p>
              <a:p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 xmlns:m="http://schemas.openxmlformats.org/officeDocument/2006/math">
                    <m:r>
                      <a:rPr lang="ru-RU" i="1" smtClean="0">
                        <a:solidFill>
                          <a:srgbClr val="92D050"/>
                        </a:solidFill>
                        <a:latin typeface="Cambria Math"/>
                      </a:rPr>
                      <m:t>𝛾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rgbClr val="92D050"/>
                        </a:solidFill>
                        <a:latin typeface="Cambria Math"/>
                      </a:rPr>
                      <m:t>4</m:t>
                    </m:r>
                    <m:r>
                      <a:rPr lang="ru-RU">
                        <a:solidFill>
                          <a:srgbClr val="92D050"/>
                        </a:solidFill>
                        <a:latin typeface="Cambria Math"/>
                      </a:rPr>
                      <m:t>0000</m:t>
                    </m:r>
                  </m:oMath>
                </a14:m>
                <a:r>
                  <a:rPr lang="en-US" dirty="0">
                    <a:solidFill>
                      <a:srgbClr val="92D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Geant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4 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model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of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regular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B050"/>
                        </a:solidFill>
                      </a:rPr>
                      <m:t>XTR</m:t>
                    </m:r>
                  </m:oMath>
                </a14:m>
                <a:r>
                  <a:rPr lang="en-US" dirty="0" smtClean="0">
                    <a:solidFill>
                      <a:srgbClr val="00B050"/>
                    </a:solidFill>
                  </a:rPr>
                  <a:t> radiator</a:t>
                </a:r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136" y="5085184"/>
                <a:ext cx="6268144" cy="1477328"/>
              </a:xfrm>
              <a:prstGeom prst="rect">
                <a:avLst/>
              </a:prstGeom>
              <a:blipFill rotWithShape="1">
                <a:blip r:embed="rId3"/>
                <a:stretch>
                  <a:fillRect l="-778" t="-2469" b="-53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C90B-CD0C-4BB1-B913-3BCB388CB5FA}" type="slidenum">
              <a:rPr lang="ru-RU" smtClean="0"/>
              <a:t>9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1331640" y="1486482"/>
                <a:ext cx="1373196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solidFill>
                      <a:srgbClr val="7030A0"/>
                    </a:solidFill>
                    <a:latin typeface="Cambria Math"/>
                  </a:rPr>
                  <a:t>Radiator</a:t>
                </a:r>
              </a:p>
              <a:p>
                <a:r>
                  <a:rPr lang="en-US" i="1" dirty="0" smtClean="0">
                    <a:solidFill>
                      <a:srgbClr val="7030A0"/>
                    </a:solidFill>
                    <a:latin typeface="Cambria Math"/>
                  </a:rPr>
                  <a:t>e-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𝛾</m:t>
                      </m:r>
                      <m:r>
                        <a:rPr lang="ru-RU">
                          <a:solidFill>
                            <a:srgbClr val="7030A0"/>
                          </a:solidFill>
                          <a:latin typeface="Cambria Math"/>
                        </a:rPr>
                        <m:t>=40000</m:t>
                      </m:r>
                    </m:oMath>
                  </m:oMathPara>
                </a14:m>
                <a:endParaRPr lang="en-US" dirty="0" smtClean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486482"/>
                <a:ext cx="1373196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3540" t="-3974" b="-13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85849" y="251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XTR spectrum after radiator</a:t>
            </a:r>
            <a:br>
              <a:rPr lang="en-US" dirty="0" smtClean="0"/>
            </a:br>
            <a:r>
              <a:rPr lang="en-US" dirty="0" smtClean="0"/>
              <a:t>e- 20 </a:t>
            </a:r>
            <a:r>
              <a:rPr lang="en-US" dirty="0" err="1" smtClean="0"/>
              <a:t>GeV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31640" y="1486482"/>
            <a:ext cx="93610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571" y="6381328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08615" y="6093296"/>
            <a:ext cx="0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2571" y="5735861"/>
            <a:ext cx="792088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08615" y="5447829"/>
            <a:ext cx="0" cy="576064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2673782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3784</TotalTime>
  <Words>604</Words>
  <Application>Microsoft Office PowerPoint</Application>
  <PresentationFormat>Экран (4:3)</PresentationFormat>
  <Paragraphs>178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Geant4 TR</vt:lpstr>
      <vt:lpstr>Configuration</vt:lpstr>
      <vt:lpstr>Generated spectrum  e- 20 GeV</vt:lpstr>
      <vt:lpstr>Generated spectrum  e- 3 GeV</vt:lpstr>
      <vt:lpstr>Generated spectrum  e- 1.5 GeV</vt:lpstr>
      <vt:lpstr>XTR spectrum after radiator e- 20 GeV</vt:lpstr>
      <vt:lpstr>XTR spectrum after radiator e- 3 GeV</vt:lpstr>
      <vt:lpstr>XTR spectrum after radiator e- 1.5 GeV</vt:lpstr>
      <vt:lpstr>XTR spectrum after radiator e- 20 GeV</vt:lpstr>
      <vt:lpstr>Absorbed XTR spectrum in XeCO2 volume e- 20 GeV</vt:lpstr>
      <vt:lpstr>Absorbed XTR spectrum in XeCO2 volume e- 3 GeV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TR</dc:title>
  <dc:creator>Alexandr Savchenko</dc:creator>
  <cp:lastModifiedBy>Alexandr Savchenko</cp:lastModifiedBy>
  <cp:revision>69</cp:revision>
  <dcterms:created xsi:type="dcterms:W3CDTF">2017-03-09T12:26:03Z</dcterms:created>
  <dcterms:modified xsi:type="dcterms:W3CDTF">2017-03-14T15:42:27Z</dcterms:modified>
</cp:coreProperties>
</file>