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79" r:id="rId4"/>
    <p:sldMasterId id="2147493484" r:id="rId5"/>
    <p:sldMasterId id="2147493491" r:id="rId6"/>
  </p:sldMasterIdLst>
  <p:notesMasterIdLst>
    <p:notesMasterId r:id="rId37"/>
  </p:notesMasterIdLst>
  <p:handoutMasterIdLst>
    <p:handoutMasterId r:id="rId38"/>
  </p:handoutMasterIdLst>
  <p:sldIdLst>
    <p:sldId id="256" r:id="rId7"/>
    <p:sldId id="312" r:id="rId8"/>
    <p:sldId id="310" r:id="rId9"/>
    <p:sldId id="315" r:id="rId10"/>
    <p:sldId id="313" r:id="rId11"/>
    <p:sldId id="314" r:id="rId12"/>
    <p:sldId id="299" r:id="rId13"/>
    <p:sldId id="259" r:id="rId14"/>
    <p:sldId id="260" r:id="rId15"/>
    <p:sldId id="261" r:id="rId16"/>
    <p:sldId id="262" r:id="rId17"/>
    <p:sldId id="270" r:id="rId18"/>
    <p:sldId id="306" r:id="rId19"/>
    <p:sldId id="307" r:id="rId20"/>
    <p:sldId id="272" r:id="rId21"/>
    <p:sldId id="273" r:id="rId22"/>
    <p:sldId id="297" r:id="rId23"/>
    <p:sldId id="274" r:id="rId24"/>
    <p:sldId id="275" r:id="rId25"/>
    <p:sldId id="300" r:id="rId26"/>
    <p:sldId id="302" r:id="rId27"/>
    <p:sldId id="268" r:id="rId28"/>
    <p:sldId id="278" r:id="rId29"/>
    <p:sldId id="279" r:id="rId30"/>
    <p:sldId id="280" r:id="rId31"/>
    <p:sldId id="276" r:id="rId32"/>
    <p:sldId id="285" r:id="rId33"/>
    <p:sldId id="304" r:id="rId34"/>
    <p:sldId id="305" r:id="rId35"/>
    <p:sldId id="311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6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2597" autoAdjust="0"/>
    <p:restoredTop sz="94673" autoAdjust="0"/>
  </p:normalViewPr>
  <p:slideViewPr>
    <p:cSldViewPr snapToGrid="0" snapToObjects="1">
      <p:cViewPr varScale="1">
        <p:scale>
          <a:sx n="63" d="100"/>
          <a:sy n="63" d="100"/>
        </p:scale>
        <p:origin x="104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04340-A823-F847-9A64-5CE827D27A95}" type="datetime1">
              <a:rPr lang="fr-CH" smtClean="0"/>
              <a:pPr/>
              <a:t>20.03.2017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88BA4-820C-1F41-B1C6-33FCFCE2701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277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0894D-6BA4-834C-9315-28D496F075A1}" type="datetime1">
              <a:rPr lang="fr-CH" smtClean="0"/>
              <a:pPr/>
              <a:t>20.03.2017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179DC-8756-8245-8B47-59551A7A4C7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1255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6082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99123" y="6505212"/>
            <a:ext cx="46876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8398" y="4666267"/>
            <a:ext cx="938402" cy="120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55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rm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800" baseline="0"/>
            </a:lvl1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59618" y="6492875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043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99123" y="6505212"/>
            <a:ext cx="46876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667" y="4750353"/>
            <a:ext cx="982867" cy="1257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410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81452" y="66737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rm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800" baseline="0"/>
            </a:lvl1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32290" y="6515845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421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32290" y="6515845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430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333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rm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800" baseline="0"/>
            </a:lvl1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59618" y="6492875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604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rm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800" baseline="0"/>
            </a:lvl1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59618" y="6492875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05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rm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800" baseline="0"/>
            </a:lvl1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59618" y="6492875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432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rm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800" baseline="0"/>
            </a:lvl1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32290" y="6515845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837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32290" y="6515845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57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595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99123" y="6505212"/>
            <a:ext cx="46876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667" y="4750353"/>
            <a:ext cx="982867" cy="1257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149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81452" y="66737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rm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800" baseline="0"/>
            </a:lvl1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32290" y="6515845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028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32290" y="6515845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239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82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rm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800" baseline="0"/>
            </a:lvl1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59618" y="6492875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76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603356"/>
            <a:ext cx="2133600" cy="254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490477" y="6611677"/>
            <a:ext cx="5255718" cy="28357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 smtClean="0">
                <a:solidFill>
                  <a:schemeClr val="tx1"/>
                </a:solidFill>
              </a:rPr>
              <a:t>ALICE</a:t>
            </a:r>
            <a:r>
              <a:rPr lang="en-US" sz="1000" baseline="0" dirty="0" smtClean="0">
                <a:solidFill>
                  <a:schemeClr val="tx1"/>
                </a:solidFill>
              </a:rPr>
              <a:t> O</a:t>
            </a:r>
            <a:r>
              <a:rPr lang="en-US" sz="1000" baseline="30000" dirty="0" smtClean="0">
                <a:solidFill>
                  <a:schemeClr val="tx1"/>
                </a:solidFill>
              </a:rPr>
              <a:t>2</a:t>
            </a:r>
            <a:r>
              <a:rPr lang="en-US" sz="1000" baseline="0" dirty="0" smtClean="0">
                <a:solidFill>
                  <a:schemeClr val="tx1"/>
                </a:solidFill>
              </a:rPr>
              <a:t> Status</a:t>
            </a:r>
            <a:r>
              <a:rPr lang="en-US" sz="1000" dirty="0" smtClean="0">
                <a:solidFill>
                  <a:schemeClr val="tx1"/>
                </a:solidFill>
              </a:rPr>
              <a:t> | March</a:t>
            </a:r>
            <a:r>
              <a:rPr lang="en-US" sz="1000" baseline="0" dirty="0" smtClean="0">
                <a:solidFill>
                  <a:schemeClr val="tx1"/>
                </a:solidFill>
              </a:rPr>
              <a:t> </a:t>
            </a:r>
            <a:r>
              <a:rPr lang="en-US" sz="1000" dirty="0" smtClean="0">
                <a:solidFill>
                  <a:schemeClr val="tx1"/>
                </a:solidFill>
              </a:rPr>
              <a:t>2017 |  Pierre Vande Vyvre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72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3" r:id="rId3"/>
    <p:sldLayoutId id="2147493482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603356"/>
            <a:ext cx="2133600" cy="254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490477" y="6611677"/>
            <a:ext cx="5255718" cy="28357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/>
                </a:solidFill>
              </a:rPr>
              <a:t>ALICE Plenary | 07 November, 2016 |  Pierre Vande Vyvre</a:t>
            </a:r>
            <a:endParaRPr 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98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5" r:id="rId1"/>
    <p:sldLayoutId id="2147493486" r:id="rId2"/>
    <p:sldLayoutId id="2147493487" r:id="rId3"/>
    <p:sldLayoutId id="2147493488" r:id="rId4"/>
    <p:sldLayoutId id="2147493489" r:id="rId5"/>
    <p:sldLayoutId id="2147493490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603356"/>
            <a:ext cx="2133600" cy="254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490477" y="6611677"/>
            <a:ext cx="5255718" cy="28357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prstClr val="black"/>
                </a:solidFill>
              </a:rPr>
              <a:t>ALICE Plenary | 07 November, 2016 |  Pierre Vande Vyvre</a:t>
            </a:r>
            <a:endParaRPr 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878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2" r:id="rId1"/>
    <p:sldLayoutId id="2147493493" r:id="rId2"/>
    <p:sldLayoutId id="2147493494" r:id="rId3"/>
    <p:sldLayoutId id="2147493495" r:id="rId4"/>
    <p:sldLayoutId id="2147493496" r:id="rId5"/>
    <p:sldLayoutId id="2147493497" r:id="rId6"/>
    <p:sldLayoutId id="2147493498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lisw/mesos-dds" TargetMode="External"/><Relationship Id="rId2" Type="http://schemas.openxmlformats.org/officeDocument/2006/relationships/hyperlink" Target="http://mesos.apache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hyperlink" Target="https://mantl.io/" TargetMode="External"/><Relationship Id="rId4" Type="http://schemas.openxmlformats.org/officeDocument/2006/relationships/hyperlink" Target="https://dcos.io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alice.its.cern.ch/jira/browse/OCONF-3" TargetMode="External"/><Relationship Id="rId2" Type="http://schemas.openxmlformats.org/officeDocument/2006/relationships/hyperlink" Target="https://coreos.com/etcd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alice-o2-conf:8000/" TargetMode="External"/><Relationship Id="rId2" Type="http://schemas.openxmlformats.org/officeDocument/2006/relationships/hyperlink" Target="https://alice-o2-mon:3000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ricsson/codechecker" TargetMode="External"/><Relationship Id="rId2" Type="http://schemas.openxmlformats.org/officeDocument/2006/relationships/hyperlink" Target="https://github.com/dpiparo/SA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746892"/>
            <a:ext cx="7772400" cy="1747616"/>
          </a:xfrm>
        </p:spPr>
        <p:txBody>
          <a:bodyPr>
            <a:noAutofit/>
          </a:bodyPr>
          <a:lstStyle/>
          <a:p>
            <a:pPr algn="r">
              <a:lnSpc>
                <a:spcPct val="80000"/>
              </a:lnSpc>
            </a:pPr>
            <a:r>
              <a:rPr lang="en-US" sz="3600" dirty="0" smtClean="0"/>
              <a:t>O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Project Status 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000" b="0" dirty="0" smtClean="0"/>
              <a:t>Pierre Vande Vyvre</a:t>
            </a:r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110066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7377"/>
            <a:ext cx="8509743" cy="612409"/>
          </a:xfrm>
        </p:spPr>
        <p:txBody>
          <a:bodyPr>
            <a:noAutofit/>
          </a:bodyPr>
          <a:lstStyle/>
          <a:p>
            <a:r>
              <a:rPr lang="en-GB" sz="2800" dirty="0" smtClean="0"/>
              <a:t>Triggered read-out mode</a:t>
            </a:r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81000" y="1819283"/>
            <a:ext cx="8763000" cy="4781550"/>
            <a:chOff x="152400" y="1038225"/>
            <a:chExt cx="8763000" cy="478155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1038225"/>
              <a:ext cx="8763000" cy="478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914400" y="3581400"/>
              <a:ext cx="381000" cy="1752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olded Corner 10"/>
          <p:cNvSpPr/>
          <p:nvPr/>
        </p:nvSpPr>
        <p:spPr>
          <a:xfrm>
            <a:off x="2036340" y="1114674"/>
            <a:ext cx="2365392" cy="600614"/>
          </a:xfrm>
          <a:prstGeom prst="foldedCorner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1 out of 3 triggers can be read-out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" y="973581"/>
            <a:ext cx="922380" cy="70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56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7377"/>
            <a:ext cx="8509743" cy="612409"/>
          </a:xfrm>
        </p:spPr>
        <p:txBody>
          <a:bodyPr>
            <a:noAutofit/>
          </a:bodyPr>
          <a:lstStyle/>
          <a:p>
            <a:r>
              <a:rPr lang="en-GB" sz="2800" dirty="0" smtClean="0"/>
              <a:t>Continuous read-out </a:t>
            </a:r>
            <a:r>
              <a:rPr lang="en-GB" sz="2800" dirty="0"/>
              <a:t>mode</a:t>
            </a:r>
            <a:r>
              <a:rPr lang="en-GB" sz="2800" dirty="0" smtClean="0"/>
              <a:t> </a:t>
            </a:r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378514" y="1411661"/>
            <a:ext cx="8305800" cy="5104184"/>
            <a:chOff x="990600" y="1264808"/>
            <a:chExt cx="7543800" cy="48387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00" y="1264808"/>
              <a:ext cx="7543800" cy="483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1524000" y="3505200"/>
              <a:ext cx="381000" cy="1981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prstClr val="white"/>
                  </a:solidFill>
                </a:rPr>
                <a:t>PCI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1" name="Folded Corner 10"/>
          <p:cNvSpPr/>
          <p:nvPr/>
        </p:nvSpPr>
        <p:spPr>
          <a:xfrm>
            <a:off x="7949707" y="1153740"/>
            <a:ext cx="1217098" cy="283876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I. Legrand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" y="973581"/>
            <a:ext cx="922380" cy="70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12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7377"/>
            <a:ext cx="8509743" cy="612409"/>
          </a:xfrm>
        </p:spPr>
        <p:txBody>
          <a:bodyPr>
            <a:noAutofit/>
          </a:bodyPr>
          <a:lstStyle/>
          <a:p>
            <a:r>
              <a:rPr lang="en-GB" sz="2800" dirty="0" smtClean="0"/>
              <a:t>CWG3 : Detector read-out</a:t>
            </a: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7" y="2027238"/>
            <a:ext cx="8347183" cy="400050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Development of the O2 detector readout</a:t>
            </a:r>
          </a:p>
          <a:p>
            <a:r>
              <a:rPr lang="en-GB" dirty="0" smtClean="0"/>
              <a:t>Schedule of detectors test requires a solution before </a:t>
            </a:r>
            <a:br>
              <a:rPr lang="en-GB" dirty="0" smtClean="0"/>
            </a:br>
            <a:r>
              <a:rPr lang="en-GB" dirty="0" smtClean="0"/>
              <a:t>the availability of the CRU and O2 </a:t>
            </a:r>
            <a:r>
              <a:rPr lang="en-GB" dirty="0" err="1" smtClean="0"/>
              <a:t>sw</a:t>
            </a:r>
            <a:r>
              <a:rPr lang="en-GB" dirty="0" smtClean="0"/>
              <a:t> development</a:t>
            </a:r>
          </a:p>
          <a:p>
            <a:r>
              <a:rPr lang="en-GB" dirty="0" smtClean="0"/>
              <a:t>Transition period using the </a:t>
            </a:r>
            <a:r>
              <a:rPr lang="en-GB" dirty="0" err="1" smtClean="0"/>
              <a:t>hw</a:t>
            </a:r>
            <a:r>
              <a:rPr lang="en-GB" dirty="0" smtClean="0"/>
              <a:t> developed for Run 2 (C-RORC) and the DAQ software</a:t>
            </a:r>
          </a:p>
          <a:p>
            <a:r>
              <a:rPr lang="en-GB" dirty="0" smtClean="0"/>
              <a:t>C-RORC + GBT receiver firmware =&gt; G-RORC</a:t>
            </a:r>
          </a:p>
          <a:p>
            <a:r>
              <a:rPr lang="en-GB" dirty="0" smtClean="0"/>
              <a:t>Minimize the development on the present system</a:t>
            </a:r>
          </a:p>
          <a:p>
            <a:r>
              <a:rPr lang="en-GB" dirty="0" smtClean="0"/>
              <a:t>Prepare the CRU firmware</a:t>
            </a:r>
          </a:p>
          <a:p>
            <a:r>
              <a:rPr lang="en-GB" dirty="0" smtClean="0"/>
              <a:t>C-RORC + GBT data source firmware =&gt; CRU data source board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" y="973581"/>
            <a:ext cx="922380" cy="70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14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7377"/>
            <a:ext cx="8509743" cy="612409"/>
          </a:xfrm>
        </p:spPr>
        <p:txBody>
          <a:bodyPr>
            <a:noAutofit/>
          </a:bodyPr>
          <a:lstStyle/>
          <a:p>
            <a:r>
              <a:rPr lang="en-GB" sz="2800" dirty="0" smtClean="0"/>
              <a:t>G-RORC</a:t>
            </a:r>
            <a:r>
              <a:rPr lang="en-GB" sz="2800" dirty="0"/>
              <a:t>: GBT data </a:t>
            </a:r>
            <a:r>
              <a:rPr lang="en-GB" sz="2800" dirty="0" smtClean="0"/>
              <a:t>generator and receiver </a:t>
            </a: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286468" y="1066161"/>
            <a:ext cx="7461292" cy="106488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1400" dirty="0" smtClean="0"/>
              <a:t>Use of </a:t>
            </a:r>
            <a:r>
              <a:rPr lang="en-GB" sz="1400" dirty="0"/>
              <a:t>the </a:t>
            </a:r>
            <a:r>
              <a:rPr lang="en-GB" sz="1400" dirty="0" err="1"/>
              <a:t>hw</a:t>
            </a:r>
            <a:r>
              <a:rPr lang="en-GB" sz="1400" dirty="0"/>
              <a:t> developed for Run 2 (C-RORC) </a:t>
            </a:r>
            <a:r>
              <a:rPr lang="en-GB" sz="1400" dirty="0" smtClean="0"/>
              <a:t>during the transition period</a:t>
            </a:r>
            <a:endParaRPr lang="en-GB" sz="1400" dirty="0"/>
          </a:p>
          <a:p>
            <a:pPr>
              <a:lnSpc>
                <a:spcPct val="100000"/>
              </a:lnSpc>
            </a:pPr>
            <a:r>
              <a:rPr lang="en-GB" sz="1400" dirty="0"/>
              <a:t>C-RORC + GBT </a:t>
            </a:r>
            <a:r>
              <a:rPr lang="en-GB" sz="1400" dirty="0" smtClean="0"/>
              <a:t>link firmware </a:t>
            </a:r>
            <a:r>
              <a:rPr lang="en-GB" sz="1400" dirty="0"/>
              <a:t>=&gt; </a:t>
            </a:r>
            <a:r>
              <a:rPr lang="en-GB" sz="1400" dirty="0" smtClean="0"/>
              <a:t>G-RORC</a:t>
            </a:r>
            <a:endParaRPr lang="en-US" sz="1400" dirty="0" smtClean="0"/>
          </a:p>
          <a:p>
            <a:pPr>
              <a:lnSpc>
                <a:spcPct val="100000"/>
              </a:lnSpc>
            </a:pPr>
            <a:r>
              <a:rPr lang="en-US" sz="1400" dirty="0" smtClean="0"/>
              <a:t>Detector Data Generator (DDG): 8 </a:t>
            </a:r>
            <a:r>
              <a:rPr lang="en-US" sz="1400" dirty="0"/>
              <a:t>GBT links each one with </a:t>
            </a:r>
            <a:r>
              <a:rPr lang="en-US" sz="1400" dirty="0" smtClean="0"/>
              <a:t>an internal </a:t>
            </a:r>
            <a:r>
              <a:rPr lang="en-US" sz="1400" dirty="0"/>
              <a:t>data generator.</a:t>
            </a:r>
          </a:p>
          <a:p>
            <a:pPr>
              <a:lnSpc>
                <a:spcPct val="100000"/>
              </a:lnSpc>
            </a:pPr>
            <a:r>
              <a:rPr lang="en-US" sz="1400" b="1" dirty="0" smtClean="0"/>
              <a:t>Read-out: triggered </a:t>
            </a:r>
            <a:r>
              <a:rPr lang="en-US" sz="1400" b="1" dirty="0"/>
              <a:t>and continuous </a:t>
            </a:r>
            <a:r>
              <a:rPr lang="en-US" sz="1400" b="1" dirty="0" smtClean="0"/>
              <a:t>modes implemented.</a:t>
            </a:r>
            <a:endParaRPr lang="en-US" sz="1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" y="973581"/>
            <a:ext cx="922380" cy="709831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196314" y="2287512"/>
            <a:ext cx="3347737" cy="1742218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 rotWithShape="1">
          <a:blip r:embed="rId4"/>
          <a:srcRect l="4799" t="14914" r="28206" b="3500"/>
          <a:stretch/>
        </p:blipFill>
        <p:spPr bwMode="auto">
          <a:xfrm>
            <a:off x="1498075" y="2073037"/>
            <a:ext cx="2610769" cy="21531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1500876" y="4256692"/>
            <a:ext cx="2610769" cy="22513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600" dirty="0" smtClean="0">
                <a:solidFill>
                  <a:prstClr val="black"/>
                </a:solidFill>
              </a:rPr>
              <a:t>G-RORC</a:t>
            </a:r>
          </a:p>
          <a:p>
            <a:pPr algn="ctr"/>
            <a:endParaRPr lang="en-GB" dirty="0" smtClean="0">
              <a:solidFill>
                <a:prstClr val="black"/>
              </a:solidFill>
            </a:endParaRPr>
          </a:p>
          <a:p>
            <a:pPr algn="ctr"/>
            <a:endParaRPr lang="en-GB" dirty="0">
              <a:solidFill>
                <a:prstClr val="black"/>
              </a:solidFill>
            </a:endParaRPr>
          </a:p>
          <a:p>
            <a:pPr algn="ctr"/>
            <a:endParaRPr lang="en-GB" dirty="0" smtClean="0">
              <a:solidFill>
                <a:prstClr val="black"/>
              </a:solidFill>
            </a:endParaRPr>
          </a:p>
          <a:p>
            <a:pPr algn="ctr"/>
            <a:endParaRPr lang="en-GB" dirty="0">
              <a:solidFill>
                <a:prstClr val="black"/>
              </a:solidFill>
            </a:endParaRPr>
          </a:p>
          <a:p>
            <a:pPr algn="ctr"/>
            <a:endParaRPr lang="en-GB" dirty="0" smtClean="0">
              <a:solidFill>
                <a:prstClr val="black"/>
              </a:solidFill>
            </a:endParaRPr>
          </a:p>
          <a:p>
            <a:pPr algn="ctr"/>
            <a:endParaRPr lang="en-GB" dirty="0">
              <a:solidFill>
                <a:prstClr val="black"/>
              </a:solidFill>
            </a:endParaRPr>
          </a:p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51302" y="4534167"/>
            <a:ext cx="1065749" cy="189564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93394" y="4578311"/>
            <a:ext cx="826114" cy="3342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prstClr val="black"/>
                </a:solidFill>
              </a:rPr>
              <a:t>Pattern</a:t>
            </a:r>
          </a:p>
          <a:p>
            <a:pPr algn="ctr"/>
            <a:r>
              <a:rPr lang="en-GB" sz="1100" dirty="0">
                <a:solidFill>
                  <a:prstClr val="black"/>
                </a:solidFill>
              </a:rPr>
              <a:t>Generator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693394" y="5021008"/>
            <a:ext cx="826114" cy="3342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prstClr val="black"/>
                </a:solidFill>
              </a:rPr>
              <a:t>Pattern</a:t>
            </a:r>
          </a:p>
          <a:p>
            <a:pPr algn="ctr"/>
            <a:r>
              <a:rPr lang="en-GB" sz="1100" dirty="0">
                <a:solidFill>
                  <a:prstClr val="black"/>
                </a:solidFill>
              </a:rPr>
              <a:t>Generator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693394" y="5463705"/>
            <a:ext cx="826114" cy="3342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prstClr val="black"/>
                </a:solidFill>
              </a:rPr>
              <a:t>Pattern</a:t>
            </a:r>
          </a:p>
          <a:p>
            <a:pPr algn="ctr"/>
            <a:r>
              <a:rPr lang="en-GB" sz="1100" dirty="0">
                <a:solidFill>
                  <a:prstClr val="black"/>
                </a:solidFill>
              </a:rPr>
              <a:t>Generator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693394" y="6045135"/>
            <a:ext cx="826114" cy="3342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prstClr val="black"/>
                </a:solidFill>
              </a:rPr>
              <a:t>Pattern</a:t>
            </a:r>
          </a:p>
          <a:p>
            <a:pPr algn="ctr"/>
            <a:r>
              <a:rPr lang="en-GB" sz="1100" dirty="0">
                <a:solidFill>
                  <a:prstClr val="black"/>
                </a:solidFill>
              </a:rPr>
              <a:t>Generator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519508" y="4657142"/>
            <a:ext cx="547931" cy="1"/>
          </a:xfrm>
          <a:prstGeom prst="straightConnector1">
            <a:avLst/>
          </a:prstGeom>
          <a:ln w="9525"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526869" y="4853684"/>
            <a:ext cx="540570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067439" y="4592639"/>
            <a:ext cx="826114" cy="3342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prstClr val="black"/>
                </a:solidFill>
              </a:rPr>
              <a:t>GBT-Link #1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079090" y="5017186"/>
            <a:ext cx="826114" cy="3342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prstClr val="black"/>
                </a:solidFill>
              </a:rPr>
              <a:t>GBT-Link #2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067439" y="5466469"/>
            <a:ext cx="826114" cy="3342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prstClr val="black"/>
                </a:solidFill>
              </a:rPr>
              <a:t>GBT-Link #3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067439" y="6054484"/>
            <a:ext cx="826114" cy="3342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prstClr val="black"/>
                </a:solidFill>
              </a:rPr>
              <a:t>GBT-Link #8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14225" y="4454328"/>
            <a:ext cx="4828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prstClr val="black"/>
                </a:solidFill>
              </a:rPr>
              <a:t>TRG</a:t>
            </a:r>
          </a:p>
          <a:p>
            <a:r>
              <a:rPr lang="en-GB" sz="1100" dirty="0" smtClean="0">
                <a:solidFill>
                  <a:prstClr val="black"/>
                </a:solidFill>
              </a:rPr>
              <a:t>Data</a:t>
            </a:r>
            <a:endParaRPr lang="en-GB" sz="1100" dirty="0">
              <a:solidFill>
                <a:prstClr val="black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2514251" y="6121227"/>
            <a:ext cx="547931" cy="1"/>
          </a:xfrm>
          <a:prstGeom prst="straightConnector1">
            <a:avLst/>
          </a:prstGeom>
          <a:ln w="9525"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2521612" y="6317769"/>
            <a:ext cx="540570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2520563" y="5528447"/>
            <a:ext cx="547931" cy="1"/>
          </a:xfrm>
          <a:prstGeom prst="straightConnector1">
            <a:avLst/>
          </a:prstGeom>
          <a:ln w="9525"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2527924" y="5724989"/>
            <a:ext cx="540570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2514257" y="5080708"/>
            <a:ext cx="547931" cy="1"/>
          </a:xfrm>
          <a:prstGeom prst="straightConnector1">
            <a:avLst/>
          </a:prstGeom>
          <a:ln w="9525"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2521618" y="5277250"/>
            <a:ext cx="540570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272747" y="566648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…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92958" y="6107557"/>
            <a:ext cx="796229" cy="40045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prstClr val="black"/>
                </a:solidFill>
              </a:rPr>
              <a:t>CLK Ref</a:t>
            </a:r>
          </a:p>
          <a:p>
            <a:pPr algn="ctr"/>
            <a:r>
              <a:rPr lang="en-GB" sz="1100" dirty="0" smtClean="0">
                <a:solidFill>
                  <a:prstClr val="black"/>
                </a:solidFill>
              </a:rPr>
              <a:t>240 MHz</a:t>
            </a:r>
            <a:endParaRPr lang="en-GB" sz="1100" dirty="0">
              <a:solidFill>
                <a:prstClr val="black"/>
              </a:solidFill>
            </a:endParaRPr>
          </a:p>
        </p:txBody>
      </p:sp>
      <p:cxnSp>
        <p:nvCxnSpPr>
          <p:cNvPr id="35" name="Elbow Connector 34"/>
          <p:cNvCxnSpPr>
            <a:stCxn id="33" idx="3"/>
            <a:endCxn id="11" idx="2"/>
          </p:cNvCxnSpPr>
          <p:nvPr/>
        </p:nvCxnSpPr>
        <p:spPr>
          <a:xfrm>
            <a:off x="1289187" y="6307783"/>
            <a:ext cx="2194990" cy="122032"/>
          </a:xfrm>
          <a:prstGeom prst="bentConnector4">
            <a:avLst>
              <a:gd name="adj1" fmla="val 5972"/>
              <a:gd name="adj2" fmla="val 220148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5196314" y="4256692"/>
            <a:ext cx="2610769" cy="22513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600" dirty="0" smtClean="0">
                <a:solidFill>
                  <a:prstClr val="black"/>
                </a:solidFill>
              </a:rPr>
              <a:t>G-RORC</a:t>
            </a:r>
          </a:p>
          <a:p>
            <a:pPr algn="ctr"/>
            <a:endParaRPr lang="en-GB" dirty="0" smtClean="0">
              <a:solidFill>
                <a:prstClr val="black"/>
              </a:solidFill>
            </a:endParaRPr>
          </a:p>
          <a:p>
            <a:pPr algn="ctr"/>
            <a:endParaRPr lang="en-GB" dirty="0">
              <a:solidFill>
                <a:prstClr val="black"/>
              </a:solidFill>
            </a:endParaRPr>
          </a:p>
          <a:p>
            <a:pPr algn="ctr"/>
            <a:endParaRPr lang="en-GB" dirty="0" smtClean="0">
              <a:solidFill>
                <a:prstClr val="black"/>
              </a:solidFill>
            </a:endParaRPr>
          </a:p>
          <a:p>
            <a:pPr algn="ctr"/>
            <a:endParaRPr lang="en-GB" dirty="0">
              <a:solidFill>
                <a:prstClr val="black"/>
              </a:solidFill>
            </a:endParaRPr>
          </a:p>
          <a:p>
            <a:pPr algn="ctr"/>
            <a:endParaRPr lang="en-GB" dirty="0" smtClean="0">
              <a:solidFill>
                <a:prstClr val="black"/>
              </a:solidFill>
            </a:endParaRPr>
          </a:p>
          <a:p>
            <a:pPr algn="ctr"/>
            <a:endParaRPr lang="en-GB" dirty="0">
              <a:solidFill>
                <a:prstClr val="black"/>
              </a:solidFill>
            </a:endParaRPr>
          </a:p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373937" y="4534167"/>
            <a:ext cx="1298030" cy="189564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490074" y="4592639"/>
            <a:ext cx="826114" cy="3342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prstClr val="black"/>
                </a:solidFill>
              </a:rPr>
              <a:t>GBT-Link #1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501725" y="5017186"/>
            <a:ext cx="826114" cy="3342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prstClr val="black"/>
                </a:solidFill>
              </a:rPr>
              <a:t>GBT-Link #2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490074" y="5466469"/>
            <a:ext cx="826114" cy="3342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prstClr val="black"/>
                </a:solidFill>
              </a:rPr>
              <a:t>GBT-Link #3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490074" y="6054484"/>
            <a:ext cx="826114" cy="3342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prstClr val="black"/>
                </a:solidFill>
              </a:rPr>
              <a:t>GBT-Link #8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695382" y="566648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…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42" name="Straight Arrow Connector 41"/>
          <p:cNvCxnSpPr>
            <a:stCxn id="19" idx="3"/>
            <a:endCxn id="52" idx="1"/>
          </p:cNvCxnSpPr>
          <p:nvPr/>
        </p:nvCxnSpPr>
        <p:spPr>
          <a:xfrm>
            <a:off x="3893553" y="4759754"/>
            <a:ext cx="1596521" cy="0"/>
          </a:xfrm>
          <a:prstGeom prst="straightConnector1">
            <a:avLst/>
          </a:prstGeom>
          <a:ln>
            <a:solidFill>
              <a:schemeClr val="accent2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2" idx="3"/>
            <a:endCxn id="53" idx="1"/>
          </p:cNvCxnSpPr>
          <p:nvPr/>
        </p:nvCxnSpPr>
        <p:spPr>
          <a:xfrm>
            <a:off x="3905204" y="5184301"/>
            <a:ext cx="1596521" cy="0"/>
          </a:xfrm>
          <a:prstGeom prst="straightConnector1">
            <a:avLst/>
          </a:prstGeom>
          <a:ln>
            <a:solidFill>
              <a:schemeClr val="accent2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3" idx="3"/>
            <a:endCxn id="54" idx="1"/>
          </p:cNvCxnSpPr>
          <p:nvPr/>
        </p:nvCxnSpPr>
        <p:spPr>
          <a:xfrm>
            <a:off x="3893553" y="5633584"/>
            <a:ext cx="1596521" cy="0"/>
          </a:xfrm>
          <a:prstGeom prst="straightConnector1">
            <a:avLst/>
          </a:prstGeom>
          <a:ln>
            <a:solidFill>
              <a:schemeClr val="accent2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24" idx="3"/>
            <a:endCxn id="55" idx="1"/>
          </p:cNvCxnSpPr>
          <p:nvPr/>
        </p:nvCxnSpPr>
        <p:spPr>
          <a:xfrm>
            <a:off x="3893553" y="6221599"/>
            <a:ext cx="1596521" cy="0"/>
          </a:xfrm>
          <a:prstGeom prst="straightConnector1">
            <a:avLst/>
          </a:prstGeom>
          <a:ln>
            <a:solidFill>
              <a:schemeClr val="accent2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6783681" y="5021008"/>
            <a:ext cx="826114" cy="7796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prstClr val="black"/>
                </a:solidFill>
              </a:rPr>
              <a:t>DMA</a:t>
            </a:r>
          </a:p>
          <a:p>
            <a:pPr algn="ctr"/>
            <a:r>
              <a:rPr lang="en-GB" sz="1100" dirty="0" smtClean="0">
                <a:solidFill>
                  <a:prstClr val="black"/>
                </a:solidFill>
              </a:rPr>
              <a:t>Controller</a:t>
            </a:r>
            <a:endParaRPr lang="en-GB" sz="1100" dirty="0">
              <a:solidFill>
                <a:prstClr val="black"/>
              </a:solidFill>
            </a:endParaRPr>
          </a:p>
        </p:txBody>
      </p:sp>
      <p:cxnSp>
        <p:nvCxnSpPr>
          <p:cNvPr id="63" name="Elbow Connector 62"/>
          <p:cNvCxnSpPr>
            <a:stCxn id="52" idx="3"/>
            <a:endCxn id="61" idx="1"/>
          </p:cNvCxnSpPr>
          <p:nvPr/>
        </p:nvCxnSpPr>
        <p:spPr>
          <a:xfrm>
            <a:off x="6316188" y="4759754"/>
            <a:ext cx="467493" cy="651099"/>
          </a:xfrm>
          <a:prstGeom prst="bentConnector3">
            <a:avLst/>
          </a:prstGeom>
          <a:ln>
            <a:solidFill>
              <a:schemeClr val="accent2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stCxn id="53" idx="3"/>
          </p:cNvCxnSpPr>
          <p:nvPr/>
        </p:nvCxnSpPr>
        <p:spPr>
          <a:xfrm>
            <a:off x="6327839" y="5184301"/>
            <a:ext cx="455842" cy="226552"/>
          </a:xfrm>
          <a:prstGeom prst="bentConnector3">
            <a:avLst/>
          </a:prstGeom>
          <a:ln>
            <a:solidFill>
              <a:schemeClr val="accent2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>
            <a:stCxn id="54" idx="3"/>
          </p:cNvCxnSpPr>
          <p:nvPr/>
        </p:nvCxnSpPr>
        <p:spPr>
          <a:xfrm flipV="1">
            <a:off x="6316188" y="5410853"/>
            <a:ext cx="467493" cy="222731"/>
          </a:xfrm>
          <a:prstGeom prst="bentConnector3">
            <a:avLst/>
          </a:prstGeom>
          <a:ln>
            <a:solidFill>
              <a:schemeClr val="accent2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55" idx="3"/>
            <a:endCxn id="61" idx="1"/>
          </p:cNvCxnSpPr>
          <p:nvPr/>
        </p:nvCxnSpPr>
        <p:spPr>
          <a:xfrm flipV="1">
            <a:off x="6316188" y="5410853"/>
            <a:ext cx="467493" cy="810746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61" idx="3"/>
          </p:cNvCxnSpPr>
          <p:nvPr/>
        </p:nvCxnSpPr>
        <p:spPr>
          <a:xfrm>
            <a:off x="7609795" y="5410853"/>
            <a:ext cx="1292014" cy="0"/>
          </a:xfrm>
          <a:prstGeom prst="straightConnector1">
            <a:avLst/>
          </a:prstGeom>
          <a:ln>
            <a:solidFill>
              <a:schemeClr val="accent2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7800448" y="5149243"/>
            <a:ext cx="11079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err="1" smtClean="0">
                <a:solidFill>
                  <a:prstClr val="black"/>
                </a:solidFill>
              </a:rPr>
              <a:t>PCIe</a:t>
            </a:r>
            <a:r>
              <a:rPr lang="en-GB" sz="1100" dirty="0" smtClean="0">
                <a:solidFill>
                  <a:prstClr val="black"/>
                </a:solidFill>
              </a:rPr>
              <a:t> Gen 2 x4</a:t>
            </a:r>
            <a:endParaRPr lang="en-GB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76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7377"/>
            <a:ext cx="8509743" cy="612409"/>
          </a:xfrm>
        </p:spPr>
        <p:txBody>
          <a:bodyPr>
            <a:noAutofit/>
          </a:bodyPr>
          <a:lstStyle/>
          <a:p>
            <a:r>
              <a:rPr lang="en-GB" sz="2800" dirty="0" smtClean="0"/>
              <a:t>G-RORC for detector read-out  </a:t>
            </a: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7" y="1341849"/>
            <a:ext cx="5123311" cy="2682263"/>
          </a:xfrm>
        </p:spPr>
        <p:txBody>
          <a:bodyPr>
            <a:no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GBT </a:t>
            </a:r>
            <a:r>
              <a:rPr lang="en-US" sz="1600" dirty="0"/>
              <a:t>packet </a:t>
            </a:r>
            <a:r>
              <a:rPr lang="en-US" sz="1600" dirty="0" smtClean="0"/>
              <a:t>readout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Tested </a:t>
            </a:r>
            <a:r>
              <a:rPr lang="en-US" sz="1600" dirty="0"/>
              <a:t>in the lab </a:t>
            </a:r>
            <a:r>
              <a:rPr lang="en-US" sz="1600" dirty="0" smtClean="0"/>
              <a:t>using </a:t>
            </a:r>
            <a:r>
              <a:rPr lang="en-US" sz="1600" dirty="0"/>
              <a:t>8 GBT </a:t>
            </a:r>
            <a:r>
              <a:rPr lang="en-US" sz="1600" dirty="0" smtClean="0"/>
              <a:t>links</a:t>
            </a: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Detector electronics development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 smtClean="0"/>
              <a:t>FIT: loop-back test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Triggered </a:t>
            </a:r>
            <a:r>
              <a:rPr lang="en-US" sz="1600" dirty="0"/>
              <a:t>read-out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 smtClean="0"/>
              <a:t>ITS: </a:t>
            </a:r>
            <a:r>
              <a:rPr lang="en-US" sz="1600" dirty="0"/>
              <a:t>read-out prototype card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 smtClean="0"/>
              <a:t>TOF: 2 </a:t>
            </a:r>
            <a:r>
              <a:rPr lang="en-US" sz="1600" dirty="0"/>
              <a:t>prototype cards at up to 340 kHz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Continuous read-out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 smtClean="0"/>
              <a:t>TPC: 1 FEC card</a:t>
            </a:r>
            <a:endParaRPr lang="en-US" sz="1600" dirty="0"/>
          </a:p>
          <a:p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" y="973581"/>
            <a:ext cx="922380" cy="7098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0" t="29977" b="24414"/>
          <a:stretch/>
        </p:blipFill>
        <p:spPr>
          <a:xfrm>
            <a:off x="5852160" y="1372534"/>
            <a:ext cx="3190764" cy="26515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5" t="53464" r="20896" b="29616"/>
          <a:stretch/>
        </p:blipFill>
        <p:spPr>
          <a:xfrm>
            <a:off x="790535" y="5094275"/>
            <a:ext cx="7720792" cy="1038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65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99819"/>
            <a:ext cx="7211567" cy="612409"/>
          </a:xfrm>
        </p:spPr>
        <p:txBody>
          <a:bodyPr/>
          <a:lstStyle/>
          <a:p>
            <a:r>
              <a:rPr lang="en-GB" dirty="0" smtClean="0"/>
              <a:t>CRU driver status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80166" y="1793319"/>
            <a:ext cx="7794315" cy="4000500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/>
              <a:t>CRU driver: based on PDA, tested on CENTOS 7.</a:t>
            </a:r>
          </a:p>
          <a:p>
            <a:r>
              <a:rPr lang="en-US" sz="2000" dirty="0"/>
              <a:t>CRU DAQ API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Higher-level C++ API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err="1"/>
              <a:t>Serverless</a:t>
            </a:r>
            <a:r>
              <a:rPr lang="en-US" sz="2000" dirty="0"/>
              <a:t> architecture: channel ownership handled by a client library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Uses file locks and shared memory for synchronization and persistent state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Uses Huge Pages (</a:t>
            </a:r>
            <a:r>
              <a:rPr lang="en-US" sz="2000" dirty="0" err="1"/>
              <a:t>hugetlbfs</a:t>
            </a:r>
            <a:r>
              <a:rPr lang="en-US" sz="2000" dirty="0"/>
              <a:t>)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for </a:t>
            </a:r>
            <a:r>
              <a:rPr lang="en-US" sz="2000" dirty="0"/>
              <a:t>DMA buffer to minimize SG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Currently in usable prototype state for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C-RORC</a:t>
            </a:r>
            <a:r>
              <a:rPr lang="en-US" sz="2000" dirty="0"/>
              <a:t>, but still undergoing a lot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of </a:t>
            </a:r>
            <a:r>
              <a:rPr lang="en-US" sz="2000" dirty="0"/>
              <a:t>development and testing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CRU support being worked on</a:t>
            </a:r>
          </a:p>
          <a:p>
            <a:endParaRPr lang="en-US" sz="2000" dirty="0"/>
          </a:p>
          <a:p>
            <a:r>
              <a:rPr lang="en-US" sz="2000" dirty="0"/>
              <a:t>CRU DCS API: </a:t>
            </a:r>
            <a:r>
              <a:rPr lang="en-US" sz="2000" dirty="0" smtClean="0"/>
              <a:t>progressing in parallel. </a:t>
            </a:r>
            <a:endParaRPr lang="en-US" sz="2000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7" y="1035121"/>
            <a:ext cx="922380" cy="709831"/>
          </a:xfrm>
          <a:prstGeom prst="rect">
            <a:avLst/>
          </a:prstGeom>
        </p:spPr>
      </p:pic>
      <p:pic>
        <p:nvPicPr>
          <p:cNvPr id="1026" name="Picture 2" descr="Résultat de recherche d'images pour &quot;cern LHCB PCIE40 status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81" t="47342" r="23150" b="4934"/>
          <a:stretch/>
        </p:blipFill>
        <p:spPr bwMode="auto">
          <a:xfrm>
            <a:off x="5076498" y="3684054"/>
            <a:ext cx="4119466" cy="283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246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CWG4: Raw data format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340840" y="1462666"/>
            <a:ext cx="8559320" cy="4955968"/>
          </a:xfrm>
        </p:spPr>
        <p:txBody>
          <a:bodyPr>
            <a:noAutofit/>
          </a:bodyPr>
          <a:lstStyle/>
          <a:p>
            <a:pPr marL="349503" indent="-349503" defTabSz="502412">
              <a:spcBef>
                <a:spcPts val="1000"/>
              </a:spcBef>
              <a:defRPr sz="2580"/>
            </a:pPr>
            <a:r>
              <a:rPr lang="en-GB" sz="1600" dirty="0"/>
              <a:t>Message consists of multiple parts (separate header and payload message parts).</a:t>
            </a:r>
          </a:p>
          <a:p>
            <a:pPr marL="349503" indent="-349503" defTabSz="502412">
              <a:spcBef>
                <a:spcPts val="1000"/>
              </a:spcBef>
              <a:defRPr sz="2580"/>
            </a:pPr>
            <a:r>
              <a:rPr lang="en-GB" sz="1600" dirty="0"/>
              <a:t>The header message part consists of one or multiple headers</a:t>
            </a:r>
          </a:p>
          <a:p>
            <a:pPr marL="349503" indent="-349503" defTabSz="502412">
              <a:spcBef>
                <a:spcPts val="1000"/>
              </a:spcBef>
              <a:defRPr sz="2580"/>
            </a:pPr>
            <a:r>
              <a:rPr lang="en-GB" sz="1600" dirty="0"/>
              <a:t>Each header is derived from a </a:t>
            </a:r>
            <a:r>
              <a:rPr lang="en-GB" sz="1600" dirty="0" err="1"/>
              <a:t>BasicHeader</a:t>
            </a:r>
            <a:r>
              <a:rPr lang="en-GB" sz="1600" dirty="0"/>
              <a:t> with the general information (e.g. unique number, type, flag for next header)</a:t>
            </a:r>
          </a:p>
          <a:p>
            <a:pPr marL="349503" indent="-349503" defTabSz="502412">
              <a:spcBef>
                <a:spcPts val="1000"/>
              </a:spcBef>
              <a:defRPr sz="2580"/>
            </a:pPr>
            <a:r>
              <a:rPr lang="en-GB" sz="1600" dirty="0"/>
              <a:t>The payload is described by the </a:t>
            </a:r>
            <a:r>
              <a:rPr lang="en-GB" sz="1600" dirty="0" err="1"/>
              <a:t>DataHeader</a:t>
            </a:r>
            <a:r>
              <a:rPr lang="en-GB" sz="1600" dirty="0"/>
              <a:t> derived from </a:t>
            </a:r>
            <a:r>
              <a:rPr lang="en-GB" sz="1600" dirty="0" err="1"/>
              <a:t>BaseHeader</a:t>
            </a:r>
            <a:endParaRPr lang="en-GB" sz="1600" dirty="0"/>
          </a:p>
          <a:p>
            <a:pPr marL="349503" indent="-349503" defTabSz="502412">
              <a:spcBef>
                <a:spcPts val="1000"/>
              </a:spcBef>
              <a:defRPr sz="2580"/>
            </a:pPr>
            <a:r>
              <a:rPr lang="en-GB" sz="1600" dirty="0"/>
              <a:t>Optional headers follow, e.g. detector specific header with trigger information, time frame specific header</a:t>
            </a:r>
          </a:p>
          <a:p>
            <a:pPr marL="349503" indent="-349503" defTabSz="502412">
              <a:spcBef>
                <a:spcPts val="1000"/>
              </a:spcBef>
              <a:defRPr sz="2580"/>
            </a:pPr>
            <a:endParaRPr lang="en-GB" sz="1600" dirty="0"/>
          </a:p>
          <a:p>
            <a:pPr marL="0" indent="0" defTabSz="502412">
              <a:spcBef>
                <a:spcPts val="1000"/>
              </a:spcBef>
              <a:buNone/>
              <a:defRPr sz="2580"/>
            </a:pPr>
            <a:endParaRPr lang="en-GB" sz="1600" dirty="0"/>
          </a:p>
          <a:p>
            <a:endParaRPr lang="en-GB" sz="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age5image560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16351" y="4104453"/>
            <a:ext cx="3899610" cy="1675575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040" y="406820"/>
            <a:ext cx="841352" cy="91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05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214" y="705232"/>
            <a:ext cx="7657561" cy="612409"/>
          </a:xfrm>
        </p:spPr>
        <p:txBody>
          <a:bodyPr>
            <a:normAutofit/>
          </a:bodyPr>
          <a:lstStyle/>
          <a:p>
            <a:r>
              <a:rPr lang="en-GB" dirty="0" smtClean="0"/>
              <a:t>Analysis </a:t>
            </a:r>
            <a:r>
              <a:rPr lang="en-GB" dirty="0"/>
              <a:t>data </a:t>
            </a:r>
            <a:r>
              <a:rPr lang="en-GB" dirty="0" smtClean="0"/>
              <a:t>format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52248" y="3138037"/>
            <a:ext cx="8130527" cy="3451949"/>
          </a:xfrm>
        </p:spPr>
        <p:txBody>
          <a:bodyPr>
            <a:normAutofit fontScale="47500" lnSpcReduction="20000"/>
          </a:bodyPr>
          <a:lstStyle/>
          <a:p>
            <a:r>
              <a:rPr lang="en-GB" b="1" dirty="0"/>
              <a:t>Main issues</a:t>
            </a:r>
            <a:r>
              <a:rPr lang="en-GB" dirty="0"/>
              <a:t>:</a:t>
            </a:r>
          </a:p>
          <a:p>
            <a:r>
              <a:rPr lang="en-GB" dirty="0"/>
              <a:t>Association of </a:t>
            </a:r>
            <a:r>
              <a:rPr lang="en-GB" b="1" dirty="0"/>
              <a:t>“tracks” to “interactions</a:t>
            </a:r>
            <a:r>
              <a:rPr lang="en-GB" dirty="0"/>
              <a:t>” (=vertexes) is ambiguous </a:t>
            </a:r>
            <a:r>
              <a:rPr lang="en-GB" dirty="0" smtClean="0"/>
              <a:t>for </a:t>
            </a:r>
            <a:r>
              <a:rPr lang="en-GB" b="1" dirty="0" err="1"/>
              <a:t>secondaries</a:t>
            </a:r>
            <a:endParaRPr lang="en-GB" b="1" dirty="0"/>
          </a:p>
          <a:p>
            <a:r>
              <a:rPr lang="en-GB" dirty="0"/>
              <a:t>Need to be able to navigate [track → vertex] and [vertex → track]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/>
              <a:t>the same secondary track can be compatible with more than 1 vertex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dirty="0"/>
              <a:t>Can use tracks </a:t>
            </a:r>
            <a:r>
              <a:rPr lang="en-GB" b="1" dirty="0"/>
              <a:t>timing information</a:t>
            </a:r>
            <a:r>
              <a:rPr lang="en-GB" dirty="0"/>
              <a:t> to select candidates to run the V0 finder</a:t>
            </a:r>
          </a:p>
          <a:p>
            <a:r>
              <a:rPr lang="en-GB" dirty="0" smtClean="0"/>
              <a:t>Build </a:t>
            </a:r>
            <a:r>
              <a:rPr lang="en-GB" dirty="0"/>
              <a:t>the list assigning a </a:t>
            </a:r>
            <a:r>
              <a:rPr lang="en-GB" b="1" dirty="0"/>
              <a:t>fake time</a:t>
            </a:r>
            <a:r>
              <a:rPr lang="en-GB" dirty="0"/>
              <a:t> reflecting time resolution and expected pile-up</a:t>
            </a:r>
            <a:r>
              <a:rPr lang="en-GB" b="1" dirty="0"/>
              <a:t> </a:t>
            </a:r>
            <a:endParaRPr lang="en-GB" b="1" dirty="0" smtClean="0"/>
          </a:p>
          <a:p>
            <a:r>
              <a:rPr lang="en-GB" dirty="0"/>
              <a:t>Build list of vertexes/tracks </a:t>
            </a:r>
          </a:p>
          <a:p>
            <a:pPr lvl="1"/>
            <a:r>
              <a:rPr lang="en-GB" dirty="0"/>
              <a:t>with fake time information and </a:t>
            </a:r>
            <a:br>
              <a:rPr lang="en-GB" dirty="0"/>
            </a:br>
            <a:r>
              <a:rPr lang="en-GB" dirty="0"/>
              <a:t>vertex ↔ association</a:t>
            </a:r>
          </a:p>
          <a:p>
            <a:r>
              <a:rPr lang="en-GB" dirty="0"/>
              <a:t>Adapt a simple analysis task to run on new format</a:t>
            </a:r>
          </a:p>
          <a:p>
            <a:pPr lvl="1"/>
            <a:r>
              <a:rPr lang="en-GB" dirty="0"/>
              <a:t>Create non-persistent AOD on the fly from list?</a:t>
            </a:r>
          </a:p>
          <a:p>
            <a:r>
              <a:rPr lang="en-GB" dirty="0"/>
              <a:t>Depending on the results of this </a:t>
            </a:r>
            <a:r>
              <a:rPr lang="en-GB" dirty="0" err="1"/>
              <a:t>execise</a:t>
            </a:r>
            <a:r>
              <a:rPr lang="en-GB" dirty="0"/>
              <a:t>, extend to PWG benchmark </a:t>
            </a:r>
            <a:r>
              <a:rPr lang="en-GB" dirty="0" smtClean="0"/>
              <a:t>tasks</a:t>
            </a:r>
            <a:endParaRPr lang="en-GB" b="1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Shape 92"/>
          <p:cNvSpPr/>
          <p:nvPr/>
        </p:nvSpPr>
        <p:spPr>
          <a:xfrm>
            <a:off x="574413" y="1473523"/>
            <a:ext cx="1574800" cy="1014683"/>
          </a:xfrm>
          <a:prstGeom prst="rect">
            <a:avLst/>
          </a:prstGeom>
          <a:gradFill>
            <a:gsLst>
              <a:gs pos="0">
                <a:schemeClr val="accent5"/>
              </a:gs>
              <a:gs pos="100000">
                <a:schemeClr val="accent5">
                  <a:hueOff val="-176146"/>
                  <a:satOff val="3665"/>
                  <a:lumOff val="-13986"/>
                </a:schemeClr>
              </a:gs>
            </a:gsLst>
            <a:lin ang="54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algn="ctr" defTabSz="825500"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</a:defRPr>
            </a:lvl1pPr>
          </a:lstStyle>
          <a:p>
            <a:r>
              <a:rPr sz="2400" dirty="0"/>
              <a:t>ESDs</a:t>
            </a:r>
          </a:p>
        </p:txBody>
      </p:sp>
      <p:sp>
        <p:nvSpPr>
          <p:cNvPr id="7" name="Shape 93"/>
          <p:cNvSpPr/>
          <p:nvPr/>
        </p:nvSpPr>
        <p:spPr>
          <a:xfrm>
            <a:off x="2357470" y="1722466"/>
            <a:ext cx="894124" cy="497882"/>
          </a:xfrm>
          <a:prstGeom prst="rightArrow">
            <a:avLst>
              <a:gd name="adj1" fmla="val 34352"/>
              <a:gd name="adj2" fmla="val 70602"/>
            </a:avLst>
          </a:prstGeom>
          <a:solidFill>
            <a:srgbClr val="000000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</a:defRPr>
            </a:pPr>
            <a:endParaRPr sz="4400"/>
          </a:p>
        </p:txBody>
      </p:sp>
      <p:sp>
        <p:nvSpPr>
          <p:cNvPr id="8" name="Shape 94"/>
          <p:cNvSpPr/>
          <p:nvPr/>
        </p:nvSpPr>
        <p:spPr>
          <a:xfrm>
            <a:off x="3441063" y="1482025"/>
            <a:ext cx="2117573" cy="1014683"/>
          </a:xfrm>
          <a:prstGeom prst="rect">
            <a:avLst/>
          </a:prstGeom>
          <a:gradFill>
            <a:gsLst>
              <a:gs pos="0">
                <a:schemeClr val="accent5"/>
              </a:gs>
              <a:gs pos="100000">
                <a:schemeClr val="accent5">
                  <a:hueOff val="-176146"/>
                  <a:satOff val="3665"/>
                  <a:lumOff val="-13986"/>
                </a:schemeClr>
              </a:gs>
            </a:gsLst>
            <a:lin ang="54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>
            <a:lvl1pPr algn="ctr" defTabSz="825500">
              <a:defRPr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</a:defRPr>
            </a:lvl1pPr>
          </a:lstStyle>
          <a:p>
            <a:r>
              <a:rPr sz="2400" dirty="0"/>
              <a:t>List of vertexes and tracks</a:t>
            </a:r>
          </a:p>
        </p:txBody>
      </p:sp>
      <p:sp>
        <p:nvSpPr>
          <p:cNvPr id="9" name="Shape 95"/>
          <p:cNvSpPr/>
          <p:nvPr/>
        </p:nvSpPr>
        <p:spPr>
          <a:xfrm>
            <a:off x="5710334" y="1722466"/>
            <a:ext cx="894125" cy="497882"/>
          </a:xfrm>
          <a:prstGeom prst="rightArrow">
            <a:avLst>
              <a:gd name="adj1" fmla="val 34352"/>
              <a:gd name="adj2" fmla="val 70602"/>
            </a:avLst>
          </a:prstGeom>
          <a:solidFill>
            <a:srgbClr val="000000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825500"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</a:defRPr>
            </a:pPr>
            <a:endParaRPr sz="4400"/>
          </a:p>
        </p:txBody>
      </p:sp>
      <p:sp>
        <p:nvSpPr>
          <p:cNvPr id="10" name="Shape 96"/>
          <p:cNvSpPr/>
          <p:nvPr/>
        </p:nvSpPr>
        <p:spPr>
          <a:xfrm>
            <a:off x="6891422" y="1467528"/>
            <a:ext cx="1574800" cy="1014683"/>
          </a:xfrm>
          <a:prstGeom prst="rect">
            <a:avLst/>
          </a:prstGeom>
          <a:gradFill>
            <a:gsLst>
              <a:gs pos="0">
                <a:schemeClr val="accent5"/>
              </a:gs>
              <a:gs pos="100000">
                <a:schemeClr val="accent5">
                  <a:hueOff val="-176146"/>
                  <a:satOff val="3665"/>
                  <a:lumOff val="-13986"/>
                </a:schemeClr>
              </a:gs>
            </a:gsLst>
            <a:lin ang="54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defRPr sz="43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</a:defRPr>
            </a:pPr>
            <a:r>
              <a:rPr sz="2400" dirty="0"/>
              <a:t>(New)</a:t>
            </a:r>
          </a:p>
          <a:p>
            <a:pPr algn="ctr" defTabSz="825500">
              <a:defRPr sz="43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</a:defRPr>
            </a:pPr>
            <a:r>
              <a:rPr sz="2400" dirty="0"/>
              <a:t>AODs</a:t>
            </a:r>
          </a:p>
        </p:txBody>
      </p:sp>
      <p:sp>
        <p:nvSpPr>
          <p:cNvPr id="11" name="Shape 97"/>
          <p:cNvSpPr/>
          <p:nvPr/>
        </p:nvSpPr>
        <p:spPr>
          <a:xfrm>
            <a:off x="7367458" y="3842259"/>
            <a:ext cx="1574800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r>
              <a:rPr sz="1200" dirty="0"/>
              <a:t>Mimics the time frame obtained as output of the reconstruction in run3</a:t>
            </a:r>
          </a:p>
        </p:txBody>
      </p:sp>
      <p:grpSp>
        <p:nvGrpSpPr>
          <p:cNvPr id="12" name="Group 100"/>
          <p:cNvGrpSpPr/>
          <p:nvPr/>
        </p:nvGrpSpPr>
        <p:grpSpPr>
          <a:xfrm>
            <a:off x="6269817" y="1049783"/>
            <a:ext cx="2774698" cy="2457230"/>
            <a:chOff x="0" y="0"/>
            <a:chExt cx="4382666" cy="4199151"/>
          </a:xfrm>
        </p:grpSpPr>
        <p:pic>
          <p:nvPicPr>
            <p:cNvPr id="13" name="pasted-image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39" t="220" r="503" b="792"/>
            <a:stretch>
              <a:fillRect/>
            </a:stretch>
          </p:blipFill>
          <p:spPr>
            <a:xfrm>
              <a:off x="0" y="0"/>
              <a:ext cx="4382666" cy="29074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3" h="21527" extrusionOk="0">
                  <a:moveTo>
                    <a:pt x="13438" y="0"/>
                  </a:moveTo>
                  <a:cubicBezTo>
                    <a:pt x="13285" y="7"/>
                    <a:pt x="12918" y="12"/>
                    <a:pt x="12907" y="21"/>
                  </a:cubicBezTo>
                  <a:cubicBezTo>
                    <a:pt x="12837" y="77"/>
                    <a:pt x="12335" y="277"/>
                    <a:pt x="12051" y="361"/>
                  </a:cubicBezTo>
                  <a:cubicBezTo>
                    <a:pt x="12023" y="370"/>
                    <a:pt x="11829" y="513"/>
                    <a:pt x="11618" y="676"/>
                  </a:cubicBezTo>
                  <a:cubicBezTo>
                    <a:pt x="10637" y="1434"/>
                    <a:pt x="9913" y="2549"/>
                    <a:pt x="9414" y="4073"/>
                  </a:cubicBezTo>
                  <a:lnTo>
                    <a:pt x="9260" y="4543"/>
                  </a:lnTo>
                  <a:lnTo>
                    <a:pt x="8945" y="4387"/>
                  </a:lnTo>
                  <a:cubicBezTo>
                    <a:pt x="8509" y="4173"/>
                    <a:pt x="7401" y="4118"/>
                    <a:pt x="6878" y="4284"/>
                  </a:cubicBezTo>
                  <a:cubicBezTo>
                    <a:pt x="5946" y="4581"/>
                    <a:pt x="4822" y="5732"/>
                    <a:pt x="4407" y="6817"/>
                  </a:cubicBezTo>
                  <a:cubicBezTo>
                    <a:pt x="4146" y="7502"/>
                    <a:pt x="4030" y="7870"/>
                    <a:pt x="3954" y="8281"/>
                  </a:cubicBezTo>
                  <a:lnTo>
                    <a:pt x="3872" y="8730"/>
                  </a:lnTo>
                  <a:lnTo>
                    <a:pt x="3305" y="8718"/>
                  </a:lnTo>
                  <a:cubicBezTo>
                    <a:pt x="2394" y="8697"/>
                    <a:pt x="1730" y="9027"/>
                    <a:pt x="1082" y="9820"/>
                  </a:cubicBezTo>
                  <a:cubicBezTo>
                    <a:pt x="637" y="10365"/>
                    <a:pt x="171" y="11515"/>
                    <a:pt x="92" y="12256"/>
                  </a:cubicBezTo>
                  <a:cubicBezTo>
                    <a:pt x="74" y="12423"/>
                    <a:pt x="38" y="12577"/>
                    <a:pt x="14" y="12600"/>
                  </a:cubicBezTo>
                  <a:cubicBezTo>
                    <a:pt x="8" y="12605"/>
                    <a:pt x="5" y="13019"/>
                    <a:pt x="0" y="13211"/>
                  </a:cubicBezTo>
                  <a:cubicBezTo>
                    <a:pt x="5" y="13546"/>
                    <a:pt x="10" y="14207"/>
                    <a:pt x="16" y="14225"/>
                  </a:cubicBezTo>
                  <a:cubicBezTo>
                    <a:pt x="41" y="14298"/>
                    <a:pt x="101" y="14568"/>
                    <a:pt x="148" y="14822"/>
                  </a:cubicBezTo>
                  <a:cubicBezTo>
                    <a:pt x="196" y="15075"/>
                    <a:pt x="264" y="15351"/>
                    <a:pt x="299" y="15436"/>
                  </a:cubicBezTo>
                  <a:cubicBezTo>
                    <a:pt x="334" y="15520"/>
                    <a:pt x="377" y="15745"/>
                    <a:pt x="397" y="15935"/>
                  </a:cubicBezTo>
                  <a:cubicBezTo>
                    <a:pt x="566" y="17616"/>
                    <a:pt x="1390" y="19052"/>
                    <a:pt x="2516" y="19638"/>
                  </a:cubicBezTo>
                  <a:cubicBezTo>
                    <a:pt x="2808" y="19789"/>
                    <a:pt x="2954" y="19815"/>
                    <a:pt x="3546" y="19811"/>
                  </a:cubicBezTo>
                  <a:cubicBezTo>
                    <a:pt x="4148" y="19807"/>
                    <a:pt x="4284" y="19783"/>
                    <a:pt x="4614" y="19611"/>
                  </a:cubicBezTo>
                  <a:lnTo>
                    <a:pt x="4993" y="19414"/>
                  </a:lnTo>
                  <a:lnTo>
                    <a:pt x="5288" y="19752"/>
                  </a:lnTo>
                  <a:cubicBezTo>
                    <a:pt x="6102" y="20683"/>
                    <a:pt x="7217" y="21185"/>
                    <a:pt x="8451" y="21177"/>
                  </a:cubicBezTo>
                  <a:cubicBezTo>
                    <a:pt x="9367" y="21172"/>
                    <a:pt x="10117" y="20911"/>
                    <a:pt x="10889" y="20331"/>
                  </a:cubicBezTo>
                  <a:lnTo>
                    <a:pt x="11258" y="20055"/>
                  </a:lnTo>
                  <a:lnTo>
                    <a:pt x="11401" y="20225"/>
                  </a:lnTo>
                  <a:cubicBezTo>
                    <a:pt x="11865" y="20789"/>
                    <a:pt x="12379" y="21185"/>
                    <a:pt x="12964" y="21433"/>
                  </a:cubicBezTo>
                  <a:cubicBezTo>
                    <a:pt x="13358" y="21600"/>
                    <a:pt x="14500" y="21533"/>
                    <a:pt x="14933" y="21318"/>
                  </a:cubicBezTo>
                  <a:cubicBezTo>
                    <a:pt x="15629" y="20974"/>
                    <a:pt x="16304" y="20263"/>
                    <a:pt x="16717" y="19441"/>
                  </a:cubicBezTo>
                  <a:cubicBezTo>
                    <a:pt x="16876" y="19124"/>
                    <a:pt x="16956" y="19022"/>
                    <a:pt x="17000" y="19076"/>
                  </a:cubicBezTo>
                  <a:cubicBezTo>
                    <a:pt x="17033" y="19118"/>
                    <a:pt x="17232" y="19224"/>
                    <a:pt x="17441" y="19311"/>
                  </a:cubicBezTo>
                  <a:cubicBezTo>
                    <a:pt x="17902" y="19503"/>
                    <a:pt x="18564" y="19523"/>
                    <a:pt x="19002" y="19356"/>
                  </a:cubicBezTo>
                  <a:cubicBezTo>
                    <a:pt x="20442" y="18805"/>
                    <a:pt x="21455" y="16785"/>
                    <a:pt x="21563" y="14246"/>
                  </a:cubicBezTo>
                  <a:cubicBezTo>
                    <a:pt x="21600" y="13388"/>
                    <a:pt x="21534" y="12675"/>
                    <a:pt x="21331" y="11686"/>
                  </a:cubicBezTo>
                  <a:cubicBezTo>
                    <a:pt x="21251" y="11298"/>
                    <a:pt x="21148" y="10736"/>
                    <a:pt x="21102" y="10440"/>
                  </a:cubicBezTo>
                  <a:cubicBezTo>
                    <a:pt x="21056" y="10144"/>
                    <a:pt x="20911" y="9576"/>
                    <a:pt x="20778" y="9177"/>
                  </a:cubicBezTo>
                  <a:cubicBezTo>
                    <a:pt x="20338" y="7855"/>
                    <a:pt x="19503" y="6835"/>
                    <a:pt x="18633" y="6556"/>
                  </a:cubicBezTo>
                  <a:cubicBezTo>
                    <a:pt x="18470" y="6503"/>
                    <a:pt x="18310" y="6423"/>
                    <a:pt x="18279" y="6376"/>
                  </a:cubicBezTo>
                  <a:cubicBezTo>
                    <a:pt x="18249" y="6330"/>
                    <a:pt x="18173" y="5964"/>
                    <a:pt x="18109" y="5562"/>
                  </a:cubicBezTo>
                  <a:cubicBezTo>
                    <a:pt x="17852" y="3926"/>
                    <a:pt x="17193" y="2392"/>
                    <a:pt x="16304" y="1361"/>
                  </a:cubicBezTo>
                  <a:cubicBezTo>
                    <a:pt x="15933" y="929"/>
                    <a:pt x="15165" y="377"/>
                    <a:pt x="14704" y="212"/>
                  </a:cubicBezTo>
                  <a:cubicBezTo>
                    <a:pt x="14510" y="142"/>
                    <a:pt x="14310" y="57"/>
                    <a:pt x="14261" y="21"/>
                  </a:cubicBezTo>
                  <a:cubicBezTo>
                    <a:pt x="14252" y="14"/>
                    <a:pt x="13665" y="6"/>
                    <a:pt x="13438" y="0"/>
                  </a:cubicBezTo>
                  <a:close/>
                  <a:moveTo>
                    <a:pt x="13435" y="361"/>
                  </a:moveTo>
                  <a:cubicBezTo>
                    <a:pt x="13654" y="350"/>
                    <a:pt x="13875" y="364"/>
                    <a:pt x="14097" y="408"/>
                  </a:cubicBezTo>
                  <a:cubicBezTo>
                    <a:pt x="16008" y="791"/>
                    <a:pt x="17524" y="3031"/>
                    <a:pt x="17941" y="6091"/>
                  </a:cubicBezTo>
                  <a:lnTo>
                    <a:pt x="18029" y="6741"/>
                  </a:lnTo>
                  <a:lnTo>
                    <a:pt x="18387" y="6844"/>
                  </a:lnTo>
                  <a:cubicBezTo>
                    <a:pt x="19575" y="7192"/>
                    <a:pt x="20582" y="8734"/>
                    <a:pt x="20899" y="10687"/>
                  </a:cubicBezTo>
                  <a:cubicBezTo>
                    <a:pt x="21013" y="11388"/>
                    <a:pt x="21013" y="12806"/>
                    <a:pt x="20899" y="13476"/>
                  </a:cubicBezTo>
                  <a:cubicBezTo>
                    <a:pt x="20852" y="13750"/>
                    <a:pt x="20707" y="14304"/>
                    <a:pt x="20577" y="14704"/>
                  </a:cubicBezTo>
                  <a:cubicBezTo>
                    <a:pt x="19845" y="16944"/>
                    <a:pt x="18191" y="17960"/>
                    <a:pt x="16836" y="17008"/>
                  </a:cubicBezTo>
                  <a:cubicBezTo>
                    <a:pt x="16657" y="16882"/>
                    <a:pt x="16504" y="16781"/>
                    <a:pt x="16496" y="16781"/>
                  </a:cubicBezTo>
                  <a:cubicBezTo>
                    <a:pt x="16488" y="16781"/>
                    <a:pt x="16362" y="17023"/>
                    <a:pt x="16216" y="17319"/>
                  </a:cubicBezTo>
                  <a:cubicBezTo>
                    <a:pt x="16070" y="17615"/>
                    <a:pt x="15832" y="18009"/>
                    <a:pt x="15687" y="18195"/>
                  </a:cubicBezTo>
                  <a:cubicBezTo>
                    <a:pt x="15344" y="18636"/>
                    <a:pt x="14739" y="19121"/>
                    <a:pt x="14337" y="19276"/>
                  </a:cubicBezTo>
                  <a:cubicBezTo>
                    <a:pt x="13659" y="19537"/>
                    <a:pt x="12884" y="19474"/>
                    <a:pt x="12247" y="19106"/>
                  </a:cubicBezTo>
                  <a:cubicBezTo>
                    <a:pt x="11945" y="18931"/>
                    <a:pt x="11344" y="18352"/>
                    <a:pt x="11161" y="18057"/>
                  </a:cubicBezTo>
                  <a:cubicBezTo>
                    <a:pt x="11093" y="17947"/>
                    <a:pt x="10998" y="17857"/>
                    <a:pt x="10950" y="17857"/>
                  </a:cubicBezTo>
                  <a:cubicBezTo>
                    <a:pt x="10901" y="17857"/>
                    <a:pt x="10699" y="17996"/>
                    <a:pt x="10500" y="18165"/>
                  </a:cubicBezTo>
                  <a:cubicBezTo>
                    <a:pt x="9136" y="19328"/>
                    <a:pt x="7211" y="19372"/>
                    <a:pt x="5761" y="18277"/>
                  </a:cubicBezTo>
                  <a:cubicBezTo>
                    <a:pt x="5505" y="18084"/>
                    <a:pt x="5174" y="17770"/>
                    <a:pt x="5025" y="17578"/>
                  </a:cubicBezTo>
                  <a:cubicBezTo>
                    <a:pt x="4717" y="17183"/>
                    <a:pt x="4720" y="17184"/>
                    <a:pt x="4108" y="17522"/>
                  </a:cubicBezTo>
                  <a:cubicBezTo>
                    <a:pt x="3778" y="17705"/>
                    <a:pt x="3651" y="17734"/>
                    <a:pt x="3188" y="17731"/>
                  </a:cubicBezTo>
                  <a:cubicBezTo>
                    <a:pt x="2317" y="17724"/>
                    <a:pt x="1700" y="17328"/>
                    <a:pt x="1076" y="16379"/>
                  </a:cubicBezTo>
                  <a:cubicBezTo>
                    <a:pt x="213" y="15064"/>
                    <a:pt x="3" y="13235"/>
                    <a:pt x="526" y="11595"/>
                  </a:cubicBezTo>
                  <a:cubicBezTo>
                    <a:pt x="1087" y="9834"/>
                    <a:pt x="2358" y="8802"/>
                    <a:pt x="3624" y="9086"/>
                  </a:cubicBezTo>
                  <a:cubicBezTo>
                    <a:pt x="3842" y="9135"/>
                    <a:pt x="4029" y="9164"/>
                    <a:pt x="4038" y="9150"/>
                  </a:cubicBezTo>
                  <a:cubicBezTo>
                    <a:pt x="4047" y="9136"/>
                    <a:pt x="4107" y="8848"/>
                    <a:pt x="4173" y="8507"/>
                  </a:cubicBezTo>
                  <a:cubicBezTo>
                    <a:pt x="4665" y="5949"/>
                    <a:pt x="6494" y="4174"/>
                    <a:pt x="8240" y="4558"/>
                  </a:cubicBezTo>
                  <a:cubicBezTo>
                    <a:pt x="8467" y="4607"/>
                    <a:pt x="8817" y="4733"/>
                    <a:pt x="9020" y="4837"/>
                  </a:cubicBezTo>
                  <a:cubicBezTo>
                    <a:pt x="9222" y="4940"/>
                    <a:pt x="9392" y="5015"/>
                    <a:pt x="9399" y="5004"/>
                  </a:cubicBezTo>
                  <a:cubicBezTo>
                    <a:pt x="9405" y="4994"/>
                    <a:pt x="9540" y="4602"/>
                    <a:pt x="9697" y="4134"/>
                  </a:cubicBezTo>
                  <a:cubicBezTo>
                    <a:pt x="10465" y="1860"/>
                    <a:pt x="11901" y="443"/>
                    <a:pt x="13435" y="361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14" name="Shape 99"/>
            <p:cNvSpPr/>
            <p:nvPr/>
          </p:nvSpPr>
          <p:spPr>
            <a:xfrm>
              <a:off x="290647" y="3077107"/>
              <a:ext cx="3930503" cy="112204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r>
                <a:rPr sz="1200" dirty="0"/>
                <a:t>Non-persistent? </a:t>
              </a:r>
            </a:p>
            <a:p>
              <a:r>
                <a:rPr sz="1200" dirty="0"/>
                <a:t>Should provide an interface as close as possible to existing AODs</a:t>
              </a: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040" y="406820"/>
            <a:ext cx="841352" cy="91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267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advAuto="0"/>
      <p:bldP spid="12" grpId="0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CWG6 &amp; 7:  Calibration &amp; </a:t>
            </a:r>
            <a:br>
              <a:rPr lang="en-GB" dirty="0" smtClean="0"/>
            </a:br>
            <a:r>
              <a:rPr lang="en-GB" dirty="0" smtClean="0"/>
              <a:t>			  Reconstruction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7" y="1768267"/>
            <a:ext cx="7794315" cy="4747578"/>
          </a:xfrm>
        </p:spPr>
        <p:txBody>
          <a:bodyPr>
            <a:normAutofit fontScale="40000" lnSpcReduction="20000"/>
          </a:bodyPr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3600" dirty="0"/>
              <a:t>Due to the work </a:t>
            </a:r>
            <a:r>
              <a:rPr lang="en-GB" sz="3600" dirty="0" smtClean="0"/>
              <a:t>on the Run 2 </a:t>
            </a:r>
            <a:r>
              <a:rPr lang="en-GB" sz="3600" dirty="0"/>
              <a:t>TPC </a:t>
            </a:r>
            <a:r>
              <a:rPr lang="en-GB" sz="3600" dirty="0" smtClean="0"/>
              <a:t>data issues there </a:t>
            </a:r>
            <a:r>
              <a:rPr lang="en-GB" sz="3600" dirty="0"/>
              <a:t>was </a:t>
            </a:r>
            <a:r>
              <a:rPr lang="en-GB" sz="3600" dirty="0" smtClean="0"/>
              <a:t>limited </a:t>
            </a:r>
            <a:r>
              <a:rPr lang="en-GB" sz="3600" dirty="0"/>
              <a:t>progress on </a:t>
            </a:r>
            <a:r>
              <a:rPr lang="en-GB" sz="3600" dirty="0" smtClean="0"/>
              <a:t>the specific Run3 program but it is essential for Run 3 to address these issues.</a:t>
            </a:r>
          </a:p>
          <a:p>
            <a:pPr marL="0" indent="0">
              <a:spcBef>
                <a:spcPts val="600"/>
              </a:spcBef>
              <a:buNone/>
            </a:pPr>
            <a:endParaRPr lang="en-GB" sz="3600" dirty="0" smtClean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3600" dirty="0" smtClean="0"/>
              <a:t>ITS</a:t>
            </a:r>
            <a:endParaRPr lang="en-GB" sz="3600" dirty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3600" dirty="0"/>
              <a:t>Simulation: </a:t>
            </a:r>
            <a:r>
              <a:rPr lang="en-GB" sz="3600" dirty="0" smtClean="0"/>
              <a:t>skeleton </a:t>
            </a:r>
            <a:r>
              <a:rPr lang="en-GB" sz="3600" dirty="0"/>
              <a:t>for digitization is </a:t>
            </a:r>
            <a:r>
              <a:rPr lang="en-GB" sz="3600" dirty="0" smtClean="0"/>
              <a:t>ready but </a:t>
            </a:r>
            <a:r>
              <a:rPr lang="en-GB" sz="3600" dirty="0"/>
              <a:t>need to be finalized (</a:t>
            </a:r>
            <a:r>
              <a:rPr lang="en-GB" sz="3600" dirty="0" err="1"/>
              <a:t>M.Fasel</a:t>
            </a:r>
            <a:r>
              <a:rPr lang="en-GB" sz="3600" dirty="0"/>
              <a:t>)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3600" dirty="0"/>
              <a:t>Reconstruction: work on ITS standalone (CA) reconstruction on GPU in progress (</a:t>
            </a:r>
            <a:r>
              <a:rPr lang="en-GB" sz="3600" dirty="0" err="1"/>
              <a:t>M.Puccio</a:t>
            </a:r>
            <a:r>
              <a:rPr lang="en-GB" sz="3600" dirty="0"/>
              <a:t>)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3600" dirty="0"/>
              <a:t>Compression: classifier for indexing cluster topologies is ready (</a:t>
            </a:r>
            <a:r>
              <a:rPr lang="en-GB" sz="3600" dirty="0" err="1"/>
              <a:t>L.Barioglio</a:t>
            </a:r>
            <a:r>
              <a:rPr lang="en-GB" sz="3600" dirty="0"/>
              <a:t>), Huffman compression to be implemented.</a:t>
            </a:r>
          </a:p>
          <a:p>
            <a:pPr>
              <a:spcBef>
                <a:spcPts val="600"/>
              </a:spcBef>
            </a:pPr>
            <a:endParaRPr lang="en-GB" sz="3600" dirty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3600" dirty="0"/>
              <a:t>TPC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3600" dirty="0"/>
              <a:t>Simulation: geometry, mapping of electronics channels to new pads and digitizer implemented, TPC added to simple simulation chain. 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3600" dirty="0"/>
              <a:t>SC Distortions correction: not exactly O2 development, but the concept designed for Run3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is </a:t>
            </a:r>
            <a:r>
              <a:rPr lang="en-GB" sz="3600" dirty="0"/>
              <a:t>successfully deployed for Run2 distortions </a:t>
            </a:r>
            <a:r>
              <a:rPr lang="en-GB" sz="3600" dirty="0" smtClean="0"/>
              <a:t>correction</a:t>
            </a:r>
            <a:endParaRPr lang="en-GB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Folded Corner 5"/>
          <p:cNvSpPr/>
          <p:nvPr/>
        </p:nvSpPr>
        <p:spPr>
          <a:xfrm>
            <a:off x="7415961" y="1181581"/>
            <a:ext cx="1717040" cy="443121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R</a:t>
            </a:r>
            <a:r>
              <a:rPr lang="en-GB" sz="1400" dirty="0">
                <a:solidFill>
                  <a:schemeClr val="tx1"/>
                </a:solidFill>
              </a:rPr>
              <a:t>. </a:t>
            </a:r>
            <a:r>
              <a:rPr lang="en-GB" sz="1400" dirty="0" err="1" smtClean="0">
                <a:solidFill>
                  <a:schemeClr val="tx1"/>
                </a:solidFill>
              </a:rPr>
              <a:t>Shahoyan</a:t>
            </a:r>
            <a:endParaRPr lang="en-GB" sz="1400" dirty="0" smtClean="0">
              <a:solidFill>
                <a:schemeClr val="tx1"/>
              </a:solidFill>
            </a:endParaRP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C. </a:t>
            </a:r>
            <a:r>
              <a:rPr lang="en-GB" sz="1400" dirty="0" err="1" smtClean="0">
                <a:solidFill>
                  <a:schemeClr val="tx1"/>
                </a:solidFill>
              </a:rPr>
              <a:t>Zampolli</a:t>
            </a:r>
            <a:endParaRPr lang="en-GB" sz="1400" dirty="0" smtClean="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637" y="705907"/>
            <a:ext cx="859226" cy="8496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931" y="689273"/>
            <a:ext cx="628294" cy="84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10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7377"/>
            <a:ext cx="8509743" cy="612409"/>
          </a:xfrm>
        </p:spPr>
        <p:txBody>
          <a:bodyPr>
            <a:noAutofit/>
          </a:bodyPr>
          <a:lstStyle/>
          <a:p>
            <a:r>
              <a:rPr lang="en-GB" sz="2000" dirty="0"/>
              <a:t>CWG6 &amp; 7:  Calibration &amp; </a:t>
            </a:r>
            <a:br>
              <a:rPr lang="en-GB" sz="2000" dirty="0"/>
            </a:br>
            <a:r>
              <a:rPr lang="en-GB" sz="2000" dirty="0"/>
              <a:t>			  Reconstruction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68916" y="1318316"/>
            <a:ext cx="7794315" cy="5140791"/>
          </a:xfrm>
        </p:spPr>
        <p:txBody>
          <a:bodyPr>
            <a:normAutofit fontScale="400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b="1" dirty="0"/>
              <a:t>Feed-back loop (TPC </a:t>
            </a:r>
            <a:r>
              <a:rPr lang="en-GB" b="1" dirty="0" err="1"/>
              <a:t>Vdrift</a:t>
            </a:r>
            <a:r>
              <a:rPr lang="en-GB" b="1" dirty="0"/>
              <a:t> calibration)</a:t>
            </a:r>
          </a:p>
          <a:p>
            <a:endParaRPr lang="en-GB" dirty="0"/>
          </a:p>
          <a:p>
            <a:r>
              <a:rPr lang="en-GB" dirty="0" smtClean="0"/>
              <a:t>After </a:t>
            </a:r>
            <a:r>
              <a:rPr lang="en-GB" dirty="0"/>
              <a:t>bug fixes cluster Z assignment in</a:t>
            </a:r>
            <a:br>
              <a:rPr lang="en-GB" dirty="0"/>
            </a:br>
            <a:r>
              <a:rPr lang="en-GB" dirty="0"/>
              <a:t>HLT reconstruction differs by 0.5 mm</a:t>
            </a:r>
            <a:br>
              <a:rPr lang="en-GB" dirty="0"/>
            </a:br>
            <a:r>
              <a:rPr lang="en-GB" dirty="0"/>
              <a:t>from offline reconstruction </a:t>
            </a:r>
            <a:br>
              <a:rPr lang="en-GB" dirty="0"/>
            </a:br>
            <a:r>
              <a:rPr lang="en-GB" dirty="0"/>
              <a:t>(was up to ~3 cm  w/o online calibration)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Remaining differences are due to the</a:t>
            </a:r>
          </a:p>
          <a:p>
            <a:pPr marL="531813" indent="-265113">
              <a:buFont typeface="Courier New" panose="02070309020205020404" pitchFamily="49" charset="0"/>
              <a:buChar char="o"/>
            </a:pPr>
            <a:r>
              <a:rPr lang="en-GB" dirty="0"/>
              <a:t>absence of real-time P,T sensors </a:t>
            </a:r>
            <a:br>
              <a:rPr lang="en-GB" dirty="0"/>
            </a:br>
            <a:r>
              <a:rPr lang="en-GB" dirty="0"/>
              <a:t>information in the HLT</a:t>
            </a:r>
          </a:p>
          <a:p>
            <a:pPr marL="531813" indent="-265113">
              <a:buFont typeface="Courier New" panose="02070309020205020404" pitchFamily="49" charset="0"/>
              <a:buChar char="o"/>
            </a:pPr>
            <a:r>
              <a:rPr lang="en-GB" dirty="0"/>
              <a:t>inconsistency in trigger time computation leading to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slight </a:t>
            </a:r>
            <a:r>
              <a:rPr lang="en-GB" dirty="0"/>
              <a:t>shift in Z</a:t>
            </a:r>
          </a:p>
          <a:p>
            <a:pPr marL="531813" indent="-265113">
              <a:buFont typeface="Courier New" panose="02070309020205020404" pitchFamily="49" charset="0"/>
              <a:buChar char="o"/>
            </a:pPr>
            <a:r>
              <a:rPr lang="en-GB" dirty="0"/>
              <a:t>possible differences in HLT and offline tracks</a:t>
            </a:r>
          </a:p>
          <a:p>
            <a:pPr marL="531813" indent="-265113">
              <a:buFont typeface="Courier New" panose="02070309020205020404" pitchFamily="49" charset="0"/>
              <a:buChar char="o"/>
            </a:pPr>
            <a:endParaRPr lang="en-GB" dirty="0"/>
          </a:p>
          <a:p>
            <a:pPr marL="266700" indent="-174625">
              <a:buFont typeface="Wingdings" panose="05000000000000000000" pitchFamily="2" charset="2"/>
              <a:buChar char="§"/>
            </a:pPr>
            <a:r>
              <a:rPr lang="en-GB" b="1" dirty="0"/>
              <a:t>Deployed HLT framework is ready to run other tasks: TPC QA is currently </a:t>
            </a:r>
            <a:r>
              <a:rPr lang="en-GB" b="1" dirty="0" smtClean="0"/>
              <a:t>commissioned</a:t>
            </a:r>
          </a:p>
          <a:p>
            <a:pPr marL="266700" indent="-174625">
              <a:buFont typeface="Wingdings" panose="05000000000000000000" pitchFamily="2" charset="2"/>
              <a:buChar char="§"/>
            </a:pPr>
            <a:endParaRPr lang="en-GB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/>
              <a:t>Online TPC space-charge distortions calibration (HLT prototype)</a:t>
            </a:r>
          </a:p>
          <a:p>
            <a:pPr>
              <a:spcBef>
                <a:spcPts val="600"/>
              </a:spcBef>
            </a:pPr>
            <a:r>
              <a:rPr lang="en-GB" dirty="0"/>
              <a:t>Work started on implementation in HLT of current offline SCD calibration with residuals</a:t>
            </a:r>
          </a:p>
          <a:p>
            <a:pPr>
              <a:spcBef>
                <a:spcPts val="600"/>
              </a:spcBef>
            </a:pPr>
            <a:r>
              <a:rPr lang="en-GB" dirty="0"/>
              <a:t>Requires new TRD reconstruction (absent in HLT) with online </a:t>
            </a:r>
            <a:r>
              <a:rPr lang="en-GB" dirty="0" err="1"/>
              <a:t>tracklets</a:t>
            </a:r>
            <a:r>
              <a:rPr lang="en-GB" dirty="0"/>
              <a:t> (as in Run3) and matching of ITS standalone tracks with TPC (Ole Schmidt</a:t>
            </a:r>
            <a:r>
              <a:rPr lang="en-GB" dirty="0" smtClean="0"/>
              <a:t>)</a:t>
            </a:r>
            <a:endParaRPr lang="en-GB" b="1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4366075" y="1210418"/>
            <a:ext cx="4654676" cy="3681751"/>
            <a:chOff x="4289560" y="337331"/>
            <a:chExt cx="4765523" cy="3881558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71447" y="679487"/>
              <a:ext cx="4583636" cy="313375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898650" y="3829514"/>
              <a:ext cx="3688630" cy="389375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Old: </a:t>
              </a:r>
              <a:r>
                <a:rPr kumimoji="0" lang="en-GB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Z_HLT_Default</a:t>
              </a: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– </a:t>
              </a:r>
              <a:r>
                <a:rPr kumimoji="0" lang="en-GB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Z_Offline</a:t>
              </a: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, </a:t>
              </a:r>
              <a:r>
                <a:rPr kumimoji="0" lang="en-GB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</a:rPr>
                <a:t>cm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2812430" y="1814461"/>
              <a:ext cx="3292813" cy="33855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New: </a:t>
              </a:r>
              <a:r>
                <a:rPr kumimoji="0" lang="en-GB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Z_HLT_Calib</a:t>
              </a: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. – </a:t>
              </a:r>
              <a:r>
                <a:rPr kumimoji="0" lang="en-GB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Z_Offline</a:t>
              </a: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, </a:t>
              </a: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</a:rPr>
                <a:t>mm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782046" y="831138"/>
              <a:ext cx="990600" cy="381000"/>
            </a:xfrm>
            <a:prstGeom prst="rect">
              <a:avLst/>
            </a:prstGeom>
            <a:noFill/>
            <a:ln w="12700"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D.Rohr</a:t>
              </a: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637" y="705907"/>
            <a:ext cx="859226" cy="8496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931" y="689273"/>
            <a:ext cx="628294" cy="84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57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3990"/>
            <a:ext cx="7211567" cy="61240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ALICE Upgrade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2254905" y="1606907"/>
            <a:ext cx="6709708" cy="4655781"/>
            <a:chOff x="978085" y="1332620"/>
            <a:chExt cx="7304616" cy="4873121"/>
          </a:xfrm>
        </p:grpSpPr>
        <p:pic>
          <p:nvPicPr>
            <p:cNvPr id="7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085" y="1332620"/>
              <a:ext cx="7304616" cy="4873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 rot="16860000">
              <a:off x="4857287" y="-722577"/>
              <a:ext cx="482700" cy="54570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800" u="none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4748" y="2356437"/>
              <a:ext cx="350787" cy="34311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01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800" u="none">
                <a:solidFill>
                  <a:prstClr val="white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-12611" y="1334552"/>
            <a:ext cx="3264339" cy="1200292"/>
          </a:xfrm>
          <a:prstGeom prst="rect">
            <a:avLst/>
          </a:prstGeom>
          <a:noFill/>
        </p:spPr>
        <p:txBody>
          <a:bodyPr wrap="none" lIns="91400" tIns="45702" rIns="91400" bIns="45702">
            <a:spAutoFit/>
          </a:bodyPr>
          <a:lstStyle/>
          <a:p>
            <a:pPr defTabSz="4570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800" u="none" dirty="0">
                <a:solidFill>
                  <a:srgbClr val="008000"/>
                </a:solidFill>
                <a:latin typeface="Calibri"/>
              </a:rPr>
              <a:t>New </a:t>
            </a:r>
            <a:r>
              <a:rPr lang="fr-FR" sz="1800" u="none" dirty="0" err="1">
                <a:solidFill>
                  <a:srgbClr val="008000"/>
                </a:solidFill>
                <a:latin typeface="Calibri"/>
              </a:rPr>
              <a:t>Inner</a:t>
            </a:r>
            <a:r>
              <a:rPr lang="fr-FR" sz="1800" u="none" dirty="0">
                <a:solidFill>
                  <a:srgbClr val="008000"/>
                </a:solidFill>
                <a:latin typeface="Calibri"/>
              </a:rPr>
              <a:t> </a:t>
            </a:r>
            <a:r>
              <a:rPr lang="fr-FR" sz="1800" u="none" dirty="0" err="1">
                <a:solidFill>
                  <a:srgbClr val="008000"/>
                </a:solidFill>
                <a:latin typeface="Calibri"/>
              </a:rPr>
              <a:t>Tracking</a:t>
            </a:r>
            <a:r>
              <a:rPr lang="fr-FR" sz="1800" u="none" dirty="0">
                <a:solidFill>
                  <a:srgbClr val="008000"/>
                </a:solidFill>
                <a:latin typeface="Calibri"/>
              </a:rPr>
              <a:t> System (ITS)</a:t>
            </a:r>
          </a:p>
          <a:p>
            <a:pPr marL="445903" indent="-182487" defTabSz="457011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fr-FR" sz="1800" u="none" dirty="0" err="1">
                <a:solidFill>
                  <a:srgbClr val="008000"/>
                </a:solidFill>
                <a:latin typeface="Calibri"/>
              </a:rPr>
              <a:t>improved</a:t>
            </a:r>
            <a:r>
              <a:rPr lang="fr-FR" sz="1800" u="none" dirty="0">
                <a:solidFill>
                  <a:srgbClr val="008000"/>
                </a:solidFill>
                <a:latin typeface="Calibri"/>
              </a:rPr>
              <a:t> </a:t>
            </a:r>
            <a:r>
              <a:rPr lang="fr-FR" sz="1800" u="none" dirty="0" err="1">
                <a:solidFill>
                  <a:srgbClr val="008000"/>
                </a:solidFill>
                <a:latin typeface="Calibri"/>
              </a:rPr>
              <a:t>pointing</a:t>
            </a:r>
            <a:r>
              <a:rPr lang="fr-FR" sz="1800" u="none" dirty="0">
                <a:solidFill>
                  <a:srgbClr val="008000"/>
                </a:solidFill>
                <a:latin typeface="Calibri"/>
              </a:rPr>
              <a:t> </a:t>
            </a:r>
            <a:r>
              <a:rPr lang="fr-FR" sz="1800" u="none" dirty="0" err="1">
                <a:solidFill>
                  <a:srgbClr val="008000"/>
                </a:solidFill>
                <a:latin typeface="Calibri"/>
              </a:rPr>
              <a:t>precision</a:t>
            </a:r>
            <a:endParaRPr lang="fr-FR" sz="1800" u="none" dirty="0">
              <a:solidFill>
                <a:srgbClr val="008000"/>
              </a:solidFill>
              <a:latin typeface="Calibri"/>
            </a:endParaRPr>
          </a:p>
          <a:p>
            <a:pPr marL="445903" indent="-182487" defTabSz="457011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fr-FR" sz="1800" u="none" dirty="0" err="1">
                <a:solidFill>
                  <a:srgbClr val="008000"/>
                </a:solidFill>
                <a:latin typeface="Calibri"/>
              </a:rPr>
              <a:t>less</a:t>
            </a:r>
            <a:r>
              <a:rPr lang="fr-FR" sz="1800" u="none" dirty="0">
                <a:solidFill>
                  <a:srgbClr val="008000"/>
                </a:solidFill>
                <a:latin typeface="Calibri"/>
              </a:rPr>
              <a:t> </a:t>
            </a:r>
            <a:r>
              <a:rPr lang="fr-FR" sz="1800" u="none" dirty="0" err="1">
                <a:solidFill>
                  <a:srgbClr val="008000"/>
                </a:solidFill>
                <a:latin typeface="Calibri"/>
              </a:rPr>
              <a:t>material</a:t>
            </a:r>
            <a:r>
              <a:rPr lang="fr-FR" sz="1800" u="none" dirty="0">
                <a:solidFill>
                  <a:srgbClr val="008000"/>
                </a:solidFill>
                <a:latin typeface="Calibri"/>
              </a:rPr>
              <a:t> </a:t>
            </a:r>
            <a:r>
              <a:rPr lang="en-GB" sz="1800" u="none" dirty="0">
                <a:solidFill>
                  <a:srgbClr val="008000"/>
                </a:solidFill>
                <a:latin typeface="Calibri"/>
              </a:rPr>
              <a:t>-&gt; </a:t>
            </a:r>
            <a:r>
              <a:rPr lang="en-GB" sz="1800" u="none" dirty="0" smtClean="0">
                <a:solidFill>
                  <a:srgbClr val="008000"/>
                </a:solidFill>
                <a:latin typeface="Calibri"/>
              </a:rPr>
              <a:t/>
            </a:r>
            <a:br>
              <a:rPr lang="en-GB" sz="1800" u="none" dirty="0" smtClean="0">
                <a:solidFill>
                  <a:srgbClr val="008000"/>
                </a:solidFill>
                <a:latin typeface="Calibri"/>
              </a:rPr>
            </a:br>
            <a:r>
              <a:rPr lang="en-GB" sz="1800" u="none" dirty="0" smtClean="0">
                <a:solidFill>
                  <a:srgbClr val="008000"/>
                </a:solidFill>
                <a:latin typeface="Calibri"/>
              </a:rPr>
              <a:t>thinnest </a:t>
            </a:r>
            <a:r>
              <a:rPr lang="en-GB" sz="1800" u="none" dirty="0">
                <a:solidFill>
                  <a:srgbClr val="008000"/>
                </a:solidFill>
                <a:latin typeface="Calibri"/>
              </a:rPr>
              <a:t>tracker at the LHC</a:t>
            </a:r>
            <a:endParaRPr lang="fr-FR" sz="1800" u="none" dirty="0">
              <a:solidFill>
                <a:srgbClr val="008000"/>
              </a:solidFill>
              <a:latin typeface="Calibri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696599" y="2417091"/>
            <a:ext cx="1934139" cy="1445297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-31750" y="2565400"/>
            <a:ext cx="3019425" cy="1738313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700" u="none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Time Projection </a:t>
            </a:r>
            <a:r>
              <a:rPr lang="fr-FR" sz="1700" u="none" dirty="0" err="1">
                <a:solidFill>
                  <a:srgbClr val="4F81BD">
                    <a:lumMod val="75000"/>
                  </a:srgbClr>
                </a:solidFill>
                <a:latin typeface="Calibri"/>
              </a:rPr>
              <a:t>Chamber</a:t>
            </a:r>
            <a:r>
              <a:rPr lang="fr-FR" sz="1700" u="none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 (TPC)</a:t>
            </a:r>
          </a:p>
          <a:p>
            <a:pPr marL="445903" indent="-182487" defTabSz="457011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fr-FR" sz="1800" u="none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new GEM </a:t>
            </a:r>
            <a:r>
              <a:rPr lang="fr-FR" sz="1800" u="none" dirty="0" err="1">
                <a:solidFill>
                  <a:srgbClr val="4F81BD">
                    <a:lumMod val="75000"/>
                  </a:srgbClr>
                </a:solidFill>
                <a:latin typeface="Calibri"/>
              </a:rPr>
              <a:t>technology</a:t>
            </a:r>
            <a:r>
              <a:rPr lang="fr-FR" sz="1800" u="none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 for </a:t>
            </a:r>
            <a:r>
              <a:rPr lang="fr-FR" sz="1800" u="none" dirty="0" err="1">
                <a:solidFill>
                  <a:srgbClr val="4F81BD">
                    <a:lumMod val="75000"/>
                  </a:srgbClr>
                </a:solidFill>
                <a:latin typeface="Calibri"/>
              </a:rPr>
              <a:t>readout</a:t>
            </a:r>
            <a:r>
              <a:rPr lang="fr-FR" sz="1800" u="none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fr-FR" sz="1800" u="none" dirty="0" err="1">
                <a:solidFill>
                  <a:srgbClr val="4F81BD">
                    <a:lumMod val="75000"/>
                  </a:srgbClr>
                </a:solidFill>
                <a:latin typeface="Calibri"/>
              </a:rPr>
              <a:t>chambers</a:t>
            </a:r>
            <a:endParaRPr lang="fr-FR" sz="1800" u="none" dirty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marL="445903" indent="-182487" defTabSz="457011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fr-FR" sz="1800" u="none" dirty="0" err="1">
                <a:solidFill>
                  <a:srgbClr val="4F81BD">
                    <a:lumMod val="75000"/>
                  </a:srgbClr>
                </a:solidFill>
                <a:latin typeface="Calibri"/>
              </a:rPr>
              <a:t>continuous</a:t>
            </a:r>
            <a:r>
              <a:rPr lang="fr-FR" sz="1800" u="none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fr-FR" sz="1800" u="none" dirty="0" err="1">
                <a:solidFill>
                  <a:srgbClr val="4F81BD">
                    <a:lumMod val="75000"/>
                  </a:srgbClr>
                </a:solidFill>
                <a:latin typeface="Calibri"/>
              </a:rPr>
              <a:t>readout</a:t>
            </a:r>
            <a:endParaRPr lang="fr-FR" sz="1800" u="none" dirty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marL="445903" indent="-182487" defTabSz="457011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fr-FR" sz="1800" u="none" dirty="0" err="1">
                <a:solidFill>
                  <a:srgbClr val="4F81BD">
                    <a:lumMod val="75000"/>
                  </a:srgbClr>
                </a:solidFill>
                <a:latin typeface="Calibri"/>
              </a:rPr>
              <a:t>faster</a:t>
            </a:r>
            <a:r>
              <a:rPr lang="fr-FR" sz="1800" u="none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fr-FR" sz="1800" u="none" dirty="0" err="1">
                <a:solidFill>
                  <a:srgbClr val="4F81BD">
                    <a:lumMod val="75000"/>
                  </a:srgbClr>
                </a:solidFill>
                <a:latin typeface="Calibri"/>
              </a:rPr>
              <a:t>readout</a:t>
            </a:r>
            <a:r>
              <a:rPr lang="fr-FR" sz="1800" u="none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 </a:t>
            </a:r>
            <a:r>
              <a:rPr lang="fr-FR" sz="1800" u="none" dirty="0" err="1">
                <a:solidFill>
                  <a:srgbClr val="4F81BD">
                    <a:lumMod val="75000"/>
                  </a:srgbClr>
                </a:solidFill>
                <a:latin typeface="Calibri"/>
              </a:rPr>
              <a:t>electronics</a:t>
            </a:r>
            <a:endParaRPr lang="fr-FR" sz="1800" u="none" dirty="0">
              <a:solidFill>
                <a:srgbClr val="4F81BD">
                  <a:lumMod val="75000"/>
                </a:srgbClr>
              </a:solidFill>
              <a:latin typeface="Calibri"/>
            </a:endParaRPr>
          </a:p>
          <a:p>
            <a:pPr marL="445903" indent="-182487" defTabSz="457011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fr-FR" sz="1800" u="none" dirty="0">
              <a:solidFill>
                <a:srgbClr val="4F81BD">
                  <a:lumMod val="75000"/>
                </a:srgbClr>
              </a:solidFill>
              <a:latin typeface="Calibri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489200" y="3665538"/>
            <a:ext cx="1325154" cy="19685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440613" y="2456463"/>
            <a:ext cx="2251075" cy="1200150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800" u="none" dirty="0">
                <a:solidFill>
                  <a:srgbClr val="3366FF"/>
                </a:solidFill>
                <a:latin typeface="Calibri"/>
              </a:rPr>
              <a:t>MUON ARM</a:t>
            </a:r>
          </a:p>
          <a:p>
            <a:pPr marL="445903" indent="-182487" defTabSz="457011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fr-FR" sz="1800" u="none" dirty="0" err="1">
                <a:solidFill>
                  <a:srgbClr val="3366FF"/>
                </a:solidFill>
                <a:latin typeface="Calibri"/>
              </a:rPr>
              <a:t>continuous</a:t>
            </a:r>
            <a:r>
              <a:rPr lang="fr-FR" sz="1800" u="none" dirty="0">
                <a:solidFill>
                  <a:srgbClr val="3366FF"/>
                </a:solidFill>
                <a:latin typeface="Calibri"/>
              </a:rPr>
              <a:t> </a:t>
            </a:r>
            <a:r>
              <a:rPr lang="fr-FR" sz="1800" u="none" dirty="0" err="1">
                <a:solidFill>
                  <a:srgbClr val="3366FF"/>
                </a:solidFill>
                <a:latin typeface="Calibri"/>
              </a:rPr>
              <a:t>readout</a:t>
            </a:r>
            <a:r>
              <a:rPr lang="fr-FR" sz="1800" u="none" dirty="0">
                <a:solidFill>
                  <a:srgbClr val="3366FF"/>
                </a:solidFill>
                <a:latin typeface="Calibri"/>
              </a:rPr>
              <a:t> </a:t>
            </a:r>
            <a:r>
              <a:rPr lang="fr-FR" sz="1800" u="none" dirty="0" err="1">
                <a:solidFill>
                  <a:srgbClr val="3366FF"/>
                </a:solidFill>
                <a:latin typeface="Calibri"/>
              </a:rPr>
              <a:t>electronics</a:t>
            </a:r>
            <a:endParaRPr lang="fr-FR" sz="1800" u="none" dirty="0">
              <a:solidFill>
                <a:srgbClr val="3366FF"/>
              </a:solidFill>
              <a:latin typeface="Calibri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6267450" y="2770188"/>
            <a:ext cx="1243013" cy="1092200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111326" y="1269451"/>
            <a:ext cx="4124325" cy="922338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800" u="none" dirty="0">
                <a:solidFill>
                  <a:srgbClr val="660066"/>
                </a:solidFill>
                <a:latin typeface="Calibri"/>
              </a:rPr>
              <a:t>Muon </a:t>
            </a:r>
            <a:r>
              <a:rPr lang="fr-FR" sz="1800" u="none" dirty="0" err="1">
                <a:solidFill>
                  <a:srgbClr val="660066"/>
                </a:solidFill>
                <a:latin typeface="Calibri"/>
              </a:rPr>
              <a:t>Forward</a:t>
            </a:r>
            <a:r>
              <a:rPr lang="fr-FR" sz="1800" u="none" dirty="0">
                <a:solidFill>
                  <a:srgbClr val="660066"/>
                </a:solidFill>
                <a:latin typeface="Calibri"/>
              </a:rPr>
              <a:t> </a:t>
            </a:r>
            <a:r>
              <a:rPr lang="fr-FR" sz="1800" u="none" dirty="0" err="1">
                <a:solidFill>
                  <a:srgbClr val="660066"/>
                </a:solidFill>
                <a:latin typeface="Calibri"/>
              </a:rPr>
              <a:t>Tracker</a:t>
            </a:r>
            <a:r>
              <a:rPr lang="fr-FR" sz="1800" u="none" dirty="0">
                <a:solidFill>
                  <a:srgbClr val="660066"/>
                </a:solidFill>
                <a:latin typeface="Calibri"/>
              </a:rPr>
              <a:t> (MFT)</a:t>
            </a:r>
          </a:p>
          <a:p>
            <a:pPr marL="445903" indent="-182487" defTabSz="457011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fr-FR" sz="1800" u="none" dirty="0">
                <a:solidFill>
                  <a:srgbClr val="660066"/>
                </a:solidFill>
                <a:latin typeface="Calibri"/>
              </a:rPr>
              <a:t>new Si </a:t>
            </a:r>
            <a:r>
              <a:rPr lang="fr-FR" sz="1800" u="none" dirty="0" err="1">
                <a:solidFill>
                  <a:srgbClr val="660066"/>
                </a:solidFill>
                <a:latin typeface="Calibri"/>
              </a:rPr>
              <a:t>tracker</a:t>
            </a:r>
            <a:endParaRPr lang="fr-FR" sz="1800" u="none" dirty="0">
              <a:solidFill>
                <a:srgbClr val="660066"/>
              </a:solidFill>
              <a:latin typeface="Calibri"/>
            </a:endParaRPr>
          </a:p>
          <a:p>
            <a:pPr marL="445903" indent="-182487" defTabSz="457011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fr-FR" sz="1800" u="none" dirty="0" err="1">
                <a:solidFill>
                  <a:srgbClr val="660066"/>
                </a:solidFill>
                <a:latin typeface="Calibri"/>
              </a:rPr>
              <a:t>Improved</a:t>
            </a:r>
            <a:r>
              <a:rPr lang="fr-FR" sz="1800" u="none" dirty="0">
                <a:solidFill>
                  <a:srgbClr val="660066"/>
                </a:solidFill>
                <a:latin typeface="Calibri"/>
              </a:rPr>
              <a:t> MUON  </a:t>
            </a:r>
            <a:r>
              <a:rPr lang="fr-FR" sz="1800" u="none" dirty="0" err="1">
                <a:solidFill>
                  <a:srgbClr val="660066"/>
                </a:solidFill>
                <a:latin typeface="Calibri"/>
              </a:rPr>
              <a:t>pointing</a:t>
            </a:r>
            <a:r>
              <a:rPr lang="fr-FR" sz="1800" u="none" dirty="0">
                <a:solidFill>
                  <a:srgbClr val="660066"/>
                </a:solidFill>
                <a:latin typeface="Calibri"/>
              </a:rPr>
              <a:t> </a:t>
            </a:r>
            <a:r>
              <a:rPr lang="fr-FR" sz="1800" u="none" dirty="0" err="1">
                <a:solidFill>
                  <a:srgbClr val="660066"/>
                </a:solidFill>
                <a:latin typeface="Calibri"/>
              </a:rPr>
              <a:t>precision</a:t>
            </a:r>
            <a:endParaRPr lang="fr-FR" sz="1800" u="none" dirty="0">
              <a:solidFill>
                <a:srgbClr val="660066"/>
              </a:solidFill>
              <a:latin typeface="Calibri"/>
            </a:endParaRPr>
          </a:p>
        </p:txBody>
      </p:sp>
      <p:cxnSp>
        <p:nvCxnSpPr>
          <p:cNvPr id="17" name="Straight Arrow Connector 16"/>
          <p:cNvCxnSpPr>
            <a:stCxn id="16" idx="2"/>
          </p:cNvCxnSpPr>
          <p:nvPr/>
        </p:nvCxnSpPr>
        <p:spPr>
          <a:xfrm flipH="1">
            <a:off x="5519244" y="2191789"/>
            <a:ext cx="1654245" cy="1853576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48443" y="5660753"/>
            <a:ext cx="3303588" cy="923293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800" u="none" dirty="0" err="1" smtClean="0">
                <a:solidFill>
                  <a:srgbClr val="FF6600"/>
                </a:solidFill>
                <a:latin typeface="Calibri"/>
              </a:rPr>
              <a:t>Entirely</a:t>
            </a:r>
            <a:r>
              <a:rPr lang="fr-FR" sz="1800" u="none" dirty="0" smtClean="0">
                <a:solidFill>
                  <a:srgbClr val="FF6600"/>
                </a:solidFill>
                <a:latin typeface="Calibri"/>
              </a:rPr>
              <a:t> new</a:t>
            </a:r>
            <a:br>
              <a:rPr lang="fr-FR" sz="1800" u="none" dirty="0" smtClean="0">
                <a:solidFill>
                  <a:srgbClr val="FF6600"/>
                </a:solidFill>
                <a:latin typeface="Calibri"/>
              </a:rPr>
            </a:br>
            <a:r>
              <a:rPr lang="fr-FR" sz="1800" u="none" dirty="0" smtClean="0">
                <a:solidFill>
                  <a:srgbClr val="FF6600"/>
                </a:solidFill>
                <a:latin typeface="Calibri"/>
              </a:rPr>
              <a:t>Data </a:t>
            </a:r>
            <a:r>
              <a:rPr lang="fr-FR" sz="1800" u="none" dirty="0">
                <a:solidFill>
                  <a:srgbClr val="FF6600"/>
                </a:solidFill>
                <a:latin typeface="Calibri"/>
              </a:rPr>
              <a:t>Acquisition (DAQ)/                        High </a:t>
            </a:r>
            <a:r>
              <a:rPr lang="fr-FR" sz="1800" u="none" dirty="0" err="1">
                <a:solidFill>
                  <a:srgbClr val="FF6600"/>
                </a:solidFill>
                <a:latin typeface="Calibri"/>
              </a:rPr>
              <a:t>Level</a:t>
            </a:r>
            <a:r>
              <a:rPr lang="fr-FR" sz="1800" u="none" dirty="0">
                <a:solidFill>
                  <a:srgbClr val="FF6600"/>
                </a:solidFill>
                <a:latin typeface="Calibri"/>
              </a:rPr>
              <a:t> Trigger (HLT</a:t>
            </a:r>
            <a:r>
              <a:rPr lang="fr-FR" sz="1800" u="none" dirty="0" smtClean="0">
                <a:solidFill>
                  <a:srgbClr val="FF6600"/>
                </a:solidFill>
                <a:latin typeface="Calibri"/>
              </a:rPr>
              <a:t>)</a:t>
            </a:r>
            <a:endParaRPr lang="fr-FR" sz="1800" u="none" dirty="0">
              <a:solidFill>
                <a:srgbClr val="FF6600"/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05200" y="6211888"/>
            <a:ext cx="2251075" cy="646112"/>
          </a:xfrm>
          <a:prstGeom prst="rect">
            <a:avLst/>
          </a:prstGeom>
          <a:noFill/>
        </p:spPr>
        <p:txBody>
          <a:bodyPr lIns="91400" tIns="45702" rIns="91400" bIns="45702">
            <a:spAutoFit/>
          </a:bodyPr>
          <a:lstStyle/>
          <a:p>
            <a:pPr defTabSz="45701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800" u="none" dirty="0">
                <a:solidFill>
                  <a:srgbClr val="92D050"/>
                </a:solidFill>
                <a:latin typeface="Calibri"/>
              </a:rPr>
              <a:t>TOF, TRD, ZDC</a:t>
            </a:r>
          </a:p>
          <a:p>
            <a:pPr marL="445903" indent="-182487" defTabSz="457011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fr-FR" sz="1800" u="none" dirty="0" err="1">
                <a:solidFill>
                  <a:srgbClr val="92D050"/>
                </a:solidFill>
                <a:latin typeface="Calibri"/>
              </a:rPr>
              <a:t>Faster</a:t>
            </a:r>
            <a:r>
              <a:rPr lang="fr-FR" sz="1800" u="none" dirty="0">
                <a:solidFill>
                  <a:srgbClr val="92D050"/>
                </a:solidFill>
                <a:latin typeface="Calibri"/>
              </a:rPr>
              <a:t> </a:t>
            </a:r>
            <a:r>
              <a:rPr lang="fr-FR" sz="1800" u="none" dirty="0" err="1">
                <a:solidFill>
                  <a:srgbClr val="92D050"/>
                </a:solidFill>
                <a:latin typeface="Calibri"/>
              </a:rPr>
              <a:t>readout</a:t>
            </a:r>
            <a:endParaRPr lang="fr-FR" sz="1800" u="none" dirty="0">
              <a:solidFill>
                <a:srgbClr val="92D050"/>
              </a:solidFill>
              <a:latin typeface="Calibri"/>
            </a:endParaRPr>
          </a:p>
        </p:txBody>
      </p:sp>
      <p:cxnSp>
        <p:nvCxnSpPr>
          <p:cNvPr id="20" name="Straight Arrow Connector 19"/>
          <p:cNvCxnSpPr>
            <a:stCxn id="19" idx="0"/>
          </p:cNvCxnSpPr>
          <p:nvPr/>
        </p:nvCxnSpPr>
        <p:spPr>
          <a:xfrm flipV="1">
            <a:off x="4630738" y="4484914"/>
            <a:ext cx="80599" cy="1726974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19"/>
          <p:cNvSpPr txBox="1">
            <a:spLocks noChangeArrowheads="1"/>
          </p:cNvSpPr>
          <p:nvPr/>
        </p:nvSpPr>
        <p:spPr bwMode="auto">
          <a:xfrm>
            <a:off x="6072188" y="6211888"/>
            <a:ext cx="16240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0" tIns="45702" rIns="91400" bIns="45702">
            <a:spAutoFit/>
          </a:bodyPr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800" u="none">
                <a:solidFill>
                  <a:srgbClr val="000000"/>
                </a:solidFill>
                <a:cs typeface="Arial" panose="020B0604020202020204" pitchFamily="34" charset="0"/>
              </a:rPr>
              <a:t>New Trigger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800" u="none">
                <a:solidFill>
                  <a:srgbClr val="000000"/>
                </a:solidFill>
                <a:cs typeface="Arial" panose="020B0604020202020204" pitchFamily="34" charset="0"/>
              </a:rPr>
              <a:t>Detectors (FIT)</a:t>
            </a:r>
          </a:p>
        </p:txBody>
      </p:sp>
      <p:cxnSp>
        <p:nvCxnSpPr>
          <p:cNvPr id="22" name="Straight Arrow Connector 21"/>
          <p:cNvCxnSpPr>
            <a:stCxn id="21" idx="0"/>
          </p:cNvCxnSpPr>
          <p:nvPr/>
        </p:nvCxnSpPr>
        <p:spPr>
          <a:xfrm flipH="1" flipV="1">
            <a:off x="4711337" y="3983038"/>
            <a:ext cx="2172857" cy="22288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5"/>
          <p:cNvSpPr txBox="1">
            <a:spLocks noChangeArrowheads="1"/>
          </p:cNvSpPr>
          <p:nvPr/>
        </p:nvSpPr>
        <p:spPr bwMode="auto">
          <a:xfrm>
            <a:off x="259852" y="4378102"/>
            <a:ext cx="15001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0" tIns="45702" rIns="91400" bIns="45702">
            <a:spAutoFit/>
          </a:bodyPr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1800" u="none" dirty="0">
                <a:solidFill>
                  <a:srgbClr val="FF00FF"/>
                </a:solidFill>
                <a:cs typeface="Arial" panose="020B0604020202020204" pitchFamily="34" charset="0"/>
              </a:rPr>
              <a:t>New Central Trigger Processor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6684" y="994498"/>
            <a:ext cx="9126583" cy="369332"/>
          </a:xfrm>
          <a:prstGeom prst="rect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LHC after LS2: </a:t>
            </a:r>
            <a:r>
              <a:rPr lang="en-GB" dirty="0" err="1"/>
              <a:t>Pb</a:t>
            </a:r>
            <a:r>
              <a:rPr lang="en-GB" dirty="0"/>
              <a:t>–</a:t>
            </a:r>
            <a:r>
              <a:rPr lang="en-GB" dirty="0" err="1"/>
              <a:t>Pb</a:t>
            </a:r>
            <a:r>
              <a:rPr lang="en-GB" dirty="0"/>
              <a:t> collisions at up to L = 6  10</a:t>
            </a:r>
            <a:r>
              <a:rPr lang="en-GB" baseline="30000" dirty="0"/>
              <a:t>27</a:t>
            </a:r>
            <a:r>
              <a:rPr lang="en-GB" dirty="0"/>
              <a:t> cm</a:t>
            </a:r>
            <a:r>
              <a:rPr lang="en-GB" baseline="30000" dirty="0"/>
              <a:t>-2</a:t>
            </a:r>
            <a:r>
              <a:rPr lang="en-GB" dirty="0"/>
              <a:t>s</a:t>
            </a:r>
            <a:r>
              <a:rPr lang="en-GB" baseline="30000" dirty="0"/>
              <a:t>-1</a:t>
            </a:r>
            <a:r>
              <a:rPr lang="en-GB" dirty="0"/>
              <a:t> </a:t>
            </a:r>
            <a:r>
              <a:rPr lang="en-GB" dirty="0">
                <a:sym typeface="Symbol" panose="05050102010706020507" pitchFamily="18" charset="2"/>
              </a:rPr>
              <a:t> </a:t>
            </a:r>
            <a:r>
              <a:rPr lang="en-GB" dirty="0" smtClean="0">
                <a:sym typeface="Symbol" panose="05050102010706020507" pitchFamily="18" charset="2"/>
              </a:rPr>
              <a:t>i</a:t>
            </a:r>
            <a:r>
              <a:rPr lang="en-GB" dirty="0" smtClean="0"/>
              <a:t>nteraction </a:t>
            </a:r>
            <a:r>
              <a:rPr lang="en-GB" dirty="0"/>
              <a:t>rate of 50kHz</a:t>
            </a:r>
          </a:p>
        </p:txBody>
      </p:sp>
    </p:spTree>
    <p:extLst>
      <p:ext uri="{BB962C8B-B14F-4D97-AF65-F5344CB8AC3E}">
        <p14:creationId xmlns:p14="http://schemas.microsoft.com/office/powerpoint/2010/main" val="197044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CWG9 : Data Quality Control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84521" y="2699916"/>
            <a:ext cx="4200700" cy="1994787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 w="9525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lIns="91429" tIns="45715" rIns="91429" bIns="45715"/>
          <a:lstStyle/>
          <a:p>
            <a:pPr marL="0" marR="0" lvl="0" indent="0" defTabSz="64008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FLP</a:t>
            </a: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srgbClr val="9BBB59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452158" y="2161291"/>
            <a:ext cx="3723988" cy="360258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lIns="91425" tIns="45713" rIns="91425" bIns="45713" spcCol="0" rtlCol="0" anchor="t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QC Servers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Possibility</a:t>
            </a: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</a:t>
            </a:r>
            <a:r>
              <a:rPr kumimoji="0" lang="fr-F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using</a:t>
            </a: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EPNs</a:t>
            </a: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or </a:t>
            </a:r>
            <a:r>
              <a:rPr kumimoji="0" lang="fr-F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dedicated</a:t>
            </a: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machines</a:t>
            </a:r>
          </a:p>
        </p:txBody>
      </p:sp>
      <p:cxnSp>
        <p:nvCxnSpPr>
          <p:cNvPr id="61" name="Connecteur en angle 87"/>
          <p:cNvCxnSpPr/>
          <p:nvPr/>
        </p:nvCxnSpPr>
        <p:spPr>
          <a:xfrm flipV="1">
            <a:off x="1826950" y="3978436"/>
            <a:ext cx="2577118" cy="144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rgbClr val="745994"/>
            </a:solidFill>
            <a:prstDash val="lgDash"/>
            <a:headEnd type="none"/>
            <a:tailEnd type="none" w="lg" len="lg"/>
          </a:ln>
          <a:effectLst/>
        </p:spPr>
      </p:cxnSp>
      <p:sp>
        <p:nvSpPr>
          <p:cNvPr id="62" name="Rectangle 61"/>
          <p:cNvSpPr/>
          <p:nvPr/>
        </p:nvSpPr>
        <p:spPr>
          <a:xfrm>
            <a:off x="458950" y="3762252"/>
            <a:ext cx="1368000" cy="574895"/>
          </a:xfrm>
          <a:prstGeom prst="rect">
            <a:avLst/>
          </a:pr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144000" tIns="45715" rIns="91429" bIns="45715" anchor="ctr"/>
          <a:lstStyle/>
          <a:p>
            <a:pPr marL="0" marR="0" lvl="0" indent="0" defTabSz="64008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Time </a:t>
            </a:r>
            <a:r>
              <a:rPr kumimoji="0" lang="fr-FR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Slicing</a:t>
            </a:r>
            <a:endParaRPr kumimoji="0" lang="fr-FR" sz="1050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defTabSz="64008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</a:t>
            </a:r>
            <a:r>
              <a:rPr kumimoji="0" lang="fr-FR" sz="105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Reduction</a:t>
            </a: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</a:t>
            </a:r>
          </a:p>
          <a:p>
            <a:pPr marL="0" marR="0" lvl="0" indent="0" defTabSz="64008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Calibration 0</a:t>
            </a:r>
            <a:endParaRPr kumimoji="0" lang="fr-FR" sz="10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63" name="Connecteur en angle 166"/>
          <p:cNvCxnSpPr>
            <a:stCxn id="109" idx="2"/>
            <a:endCxn id="62" idx="0"/>
          </p:cNvCxnSpPr>
          <p:nvPr/>
        </p:nvCxnSpPr>
        <p:spPr>
          <a:xfrm flipH="1">
            <a:off x="1142950" y="3401784"/>
            <a:ext cx="1785" cy="360468"/>
          </a:xfrm>
          <a:prstGeom prst="straightConnector1">
            <a:avLst/>
          </a:prstGeom>
          <a:noFill/>
          <a:ln w="25400" cap="flat" cmpd="sng" algn="ctr">
            <a:solidFill>
              <a:srgbClr val="4F81BD">
                <a:lumMod val="75000"/>
              </a:srgbClr>
            </a:solidFill>
            <a:prstDash val="solid"/>
            <a:tailEnd type="arrow" w="lg" len="lg"/>
          </a:ln>
          <a:effectLst/>
        </p:spPr>
      </p:cxnSp>
      <p:cxnSp>
        <p:nvCxnSpPr>
          <p:cNvPr id="64" name="Connecteur en angle 91"/>
          <p:cNvCxnSpPr>
            <a:stCxn id="67" idx="3"/>
          </p:cNvCxnSpPr>
          <p:nvPr/>
        </p:nvCxnSpPr>
        <p:spPr>
          <a:xfrm>
            <a:off x="3751737" y="3641435"/>
            <a:ext cx="652331" cy="799093"/>
          </a:xfrm>
          <a:prstGeom prst="bentConnector2">
            <a:avLst/>
          </a:prstGeom>
          <a:noFill/>
          <a:ln w="25400" cap="flat" cmpd="sng" algn="ctr">
            <a:solidFill>
              <a:srgbClr val="745994"/>
            </a:solidFill>
            <a:prstDash val="lgDash"/>
            <a:headEnd type="none"/>
            <a:tailEnd type="none" w="lg" len="lg"/>
          </a:ln>
          <a:effectLst/>
        </p:spPr>
      </p:cxnSp>
      <p:sp>
        <p:nvSpPr>
          <p:cNvPr id="65" name="Rectangle 64"/>
          <p:cNvSpPr/>
          <p:nvPr/>
        </p:nvSpPr>
        <p:spPr>
          <a:xfrm>
            <a:off x="2242876" y="3359520"/>
            <a:ext cx="1368000" cy="259550"/>
          </a:xfrm>
          <a:prstGeom prst="rect">
            <a:avLst/>
          </a:prstGeom>
          <a:solidFill>
            <a:srgbClr val="8064A2">
              <a:lumMod val="40000"/>
              <a:lumOff val="60000"/>
            </a:srgbClr>
          </a:solidFill>
          <a:ln w="9525" cap="flat" cmpd="sng" algn="ctr">
            <a:solidFill>
              <a:srgbClr val="8064A2">
                <a:lumMod val="75000"/>
              </a:srgbClr>
            </a:solidFill>
            <a:prstDash val="solid"/>
          </a:ln>
          <a:effectLst/>
        </p:spPr>
        <p:txBody>
          <a:bodyPr lIns="147483" tIns="73742" rIns="147483" bIns="73742" spcCol="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RAW QC</a:t>
            </a:r>
          </a:p>
        </p:txBody>
      </p:sp>
      <p:sp>
        <p:nvSpPr>
          <p:cNvPr id="66" name="Rectangle 65"/>
          <p:cNvSpPr/>
          <p:nvPr/>
        </p:nvSpPr>
        <p:spPr>
          <a:xfrm>
            <a:off x="2313306" y="3435590"/>
            <a:ext cx="1368000" cy="259550"/>
          </a:xfrm>
          <a:prstGeom prst="rect">
            <a:avLst/>
          </a:prstGeom>
          <a:solidFill>
            <a:srgbClr val="8064A2">
              <a:lumMod val="40000"/>
              <a:lumOff val="60000"/>
            </a:srgbClr>
          </a:solidFill>
          <a:ln w="9525" cap="flat" cmpd="sng" algn="ctr">
            <a:solidFill>
              <a:srgbClr val="8064A2">
                <a:lumMod val="75000"/>
              </a:srgbClr>
            </a:solidFill>
            <a:prstDash val="solid"/>
          </a:ln>
          <a:effectLst/>
        </p:spPr>
        <p:txBody>
          <a:bodyPr lIns="147483" tIns="73742" rIns="147483" bIns="73742" spcCol="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RAW QC</a:t>
            </a:r>
          </a:p>
        </p:txBody>
      </p:sp>
      <p:sp>
        <p:nvSpPr>
          <p:cNvPr id="67" name="Rectangle 66"/>
          <p:cNvSpPr/>
          <p:nvPr/>
        </p:nvSpPr>
        <p:spPr>
          <a:xfrm>
            <a:off x="2383737" y="3511660"/>
            <a:ext cx="1368000" cy="259550"/>
          </a:xfrm>
          <a:prstGeom prst="rect">
            <a:avLst/>
          </a:prstGeom>
          <a:solidFill>
            <a:srgbClr val="8064A2">
              <a:lumMod val="40000"/>
              <a:lumOff val="60000"/>
            </a:srgbClr>
          </a:solidFill>
          <a:ln w="9525" cap="flat" cmpd="sng" algn="ctr">
            <a:solidFill>
              <a:srgbClr val="8064A2">
                <a:lumMod val="75000"/>
              </a:srgbClr>
            </a:solidFill>
            <a:prstDash val="solid"/>
          </a:ln>
          <a:effectLst/>
        </p:spPr>
        <p:txBody>
          <a:bodyPr lIns="147483" tIns="73742" rIns="147483" bIns="73742" spcCol="0" rtlCol="0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RAW QC</a:t>
            </a:r>
          </a:p>
        </p:txBody>
      </p:sp>
      <p:cxnSp>
        <p:nvCxnSpPr>
          <p:cNvPr id="68" name="Connecteur en angle 178"/>
          <p:cNvCxnSpPr>
            <a:endCxn id="65" idx="1"/>
          </p:cNvCxnSpPr>
          <p:nvPr/>
        </p:nvCxnSpPr>
        <p:spPr>
          <a:xfrm>
            <a:off x="1142950" y="3489295"/>
            <a:ext cx="1099926" cy="0"/>
          </a:xfrm>
          <a:prstGeom prst="straightConnector1">
            <a:avLst/>
          </a:prstGeom>
          <a:noFill/>
          <a:ln w="25400" cap="flat" cmpd="sng" algn="ctr">
            <a:solidFill>
              <a:srgbClr val="4F81BD">
                <a:lumMod val="75000"/>
              </a:srgbClr>
            </a:solidFill>
            <a:prstDash val="solid"/>
            <a:tailEnd type="arrow" w="lg" len="lg"/>
          </a:ln>
          <a:effectLst/>
        </p:spPr>
      </p:cxnSp>
      <p:cxnSp>
        <p:nvCxnSpPr>
          <p:cNvPr id="70" name="Connecteur droit avec flèche 250"/>
          <p:cNvCxnSpPr/>
          <p:nvPr/>
        </p:nvCxnSpPr>
        <p:spPr>
          <a:xfrm>
            <a:off x="6809273" y="3180050"/>
            <a:ext cx="1" cy="370346"/>
          </a:xfrm>
          <a:prstGeom prst="straightConnector1">
            <a:avLst/>
          </a:prstGeom>
          <a:noFill/>
          <a:ln w="25400" cap="flat" cmpd="sng" algn="ctr">
            <a:solidFill>
              <a:srgbClr val="4F81BD">
                <a:lumMod val="75000"/>
              </a:srgbClr>
            </a:solidFill>
            <a:prstDash val="solid"/>
            <a:tailEnd type="arrow" w="lg" len="lg"/>
          </a:ln>
          <a:effectLst/>
        </p:spPr>
      </p:cxnSp>
      <p:sp>
        <p:nvSpPr>
          <p:cNvPr id="71" name="ZoneTexte 251"/>
          <p:cNvSpPr txBox="1"/>
          <p:nvPr/>
        </p:nvSpPr>
        <p:spPr>
          <a:xfrm>
            <a:off x="6443357" y="2646320"/>
            <a:ext cx="14038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050" dirty="0">
                <a:solidFill>
                  <a:srgbClr val="262626"/>
                </a:solidFill>
                <a:latin typeface="Calibri" charset="0"/>
                <a:ea typeface="ＭＳ Ｐゴシック" charset="0"/>
              </a:rPr>
              <a:t>~1%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1050" dirty="0" smtClean="0">
                <a:solidFill>
                  <a:srgbClr val="262626"/>
                </a:solidFill>
                <a:latin typeface="Calibri" charset="0"/>
                <a:ea typeface="ＭＳ Ｐゴシック" charset="0"/>
              </a:rPr>
              <a:t>RAW, </a:t>
            </a:r>
            <a:r>
              <a:rPr lang="fr-FR" sz="1050" dirty="0" err="1" smtClean="0">
                <a:solidFill>
                  <a:srgbClr val="262626"/>
                </a:solidFill>
                <a:latin typeface="Calibri" charset="0"/>
                <a:ea typeface="ＭＳ Ｐゴシック" charset="0"/>
              </a:rPr>
              <a:t>Sub</a:t>
            </a:r>
            <a:r>
              <a:rPr lang="fr-FR" sz="1050" dirty="0" smtClean="0">
                <a:solidFill>
                  <a:srgbClr val="262626"/>
                </a:solidFill>
                <a:latin typeface="Calibri" charset="0"/>
                <a:ea typeface="ＭＳ Ｐゴシック" charset="0"/>
              </a:rPr>
              <a:t>-TF</a:t>
            </a:r>
          </a:p>
        </p:txBody>
      </p:sp>
      <p:sp>
        <p:nvSpPr>
          <p:cNvPr id="72" name="Cylindre 12"/>
          <p:cNvSpPr/>
          <p:nvPr/>
        </p:nvSpPr>
        <p:spPr>
          <a:xfrm>
            <a:off x="7396531" y="5199857"/>
            <a:ext cx="472948" cy="432117"/>
          </a:xfrm>
          <a:prstGeom prst="can">
            <a:avLst/>
          </a:prstGeom>
          <a:solidFill>
            <a:srgbClr val="9BBB59">
              <a:lumMod val="40000"/>
              <a:lumOff val="60000"/>
            </a:srgbClr>
          </a:solidFill>
          <a:ln w="9525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lIns="72000" tIns="73742" rIns="72000" bIns="73742" spcCol="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QC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Repo</a:t>
            </a:r>
          </a:p>
        </p:txBody>
      </p:sp>
      <p:cxnSp>
        <p:nvCxnSpPr>
          <p:cNvPr id="73" name="Connecteur en angle 217"/>
          <p:cNvCxnSpPr>
            <a:stCxn id="79" idx="3"/>
            <a:endCxn id="72" idx="2"/>
          </p:cNvCxnSpPr>
          <p:nvPr/>
        </p:nvCxnSpPr>
        <p:spPr>
          <a:xfrm>
            <a:off x="6760463" y="5414586"/>
            <a:ext cx="636068" cy="1332"/>
          </a:xfrm>
          <a:prstGeom prst="straightConnector1">
            <a:avLst/>
          </a:prstGeom>
          <a:noFill/>
          <a:ln w="25400" cap="flat" cmpd="sng" algn="ctr">
            <a:solidFill>
              <a:srgbClr val="9BBB59">
                <a:lumMod val="50000"/>
              </a:srgbClr>
            </a:solidFill>
            <a:prstDash val="sysDash"/>
            <a:tailEnd type="arrow" w="lg" len="lg"/>
          </a:ln>
          <a:effectLst/>
        </p:spPr>
      </p:cxnSp>
      <p:sp>
        <p:nvSpPr>
          <p:cNvPr id="74" name="ZoneTexte 256"/>
          <p:cNvSpPr txBox="1"/>
          <p:nvPr/>
        </p:nvSpPr>
        <p:spPr>
          <a:xfrm>
            <a:off x="6706006" y="4995517"/>
            <a:ext cx="77929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050" dirty="0" smtClean="0">
                <a:solidFill>
                  <a:srgbClr val="262626"/>
                </a:solidFill>
                <a:latin typeface="Calibri" charset="0"/>
                <a:ea typeface="ＭＳ Ｐゴシック" charset="0"/>
              </a:rPr>
              <a:t>QC </a:t>
            </a:r>
            <a:r>
              <a:rPr lang="fr-FR" sz="1050" dirty="0" err="1">
                <a:solidFill>
                  <a:srgbClr val="262626"/>
                </a:solidFill>
                <a:latin typeface="Calibri" charset="0"/>
                <a:ea typeface="ＭＳ Ｐゴシック" charset="0"/>
              </a:rPr>
              <a:t>objects</a:t>
            </a:r>
            <a:endParaRPr lang="fr-FR" sz="1050" dirty="0">
              <a:solidFill>
                <a:srgbClr val="262626"/>
              </a:solidFill>
              <a:latin typeface="Calibri" charset="0"/>
              <a:ea typeface="ＭＳ Ｐゴシック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050" dirty="0">
                <a:solidFill>
                  <a:srgbClr val="262626"/>
                </a:solidFill>
                <a:latin typeface="Calibri" charset="0"/>
                <a:ea typeface="ＭＳ Ｐゴシック" charset="0"/>
              </a:rPr>
              <a:t>+ </a:t>
            </a:r>
            <a:r>
              <a:rPr lang="fr-FR" sz="1050" dirty="0" err="1">
                <a:solidFill>
                  <a:srgbClr val="262626"/>
                </a:solidFill>
                <a:latin typeface="Calibri" charset="0"/>
                <a:ea typeface="ＭＳ Ｐゴシック" charset="0"/>
              </a:rPr>
              <a:t>quality</a:t>
            </a:r>
            <a:endParaRPr lang="fr-FR" sz="1050" dirty="0">
              <a:solidFill>
                <a:srgbClr val="262626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75" name="ZoneTexte 258"/>
          <p:cNvSpPr txBox="1"/>
          <p:nvPr/>
        </p:nvSpPr>
        <p:spPr>
          <a:xfrm rot="16200000">
            <a:off x="3990490" y="4698224"/>
            <a:ext cx="709102" cy="218820"/>
          </a:xfrm>
          <a:prstGeom prst="rect">
            <a:avLst/>
          </a:prstGeom>
          <a:noFill/>
        </p:spPr>
        <p:txBody>
          <a:bodyPr wrap="none" lIns="56684" tIns="28342" rIns="56684" bIns="28342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050" dirty="0" smtClean="0">
                <a:solidFill>
                  <a:prstClr val="black"/>
                </a:solidFill>
                <a:latin typeface="Calibri" charset="0"/>
                <a:ea typeface="ＭＳ Ｐゴシック" charset="0"/>
              </a:rPr>
              <a:t>QC </a:t>
            </a:r>
            <a:r>
              <a:rPr lang="fr-FR" sz="1050" dirty="0" err="1">
                <a:solidFill>
                  <a:prstClr val="black"/>
                </a:solidFill>
                <a:latin typeface="Calibri" charset="0"/>
                <a:ea typeface="ＭＳ Ｐゴシック" charset="0"/>
              </a:rPr>
              <a:t>objects</a:t>
            </a:r>
            <a:endParaRPr lang="fr-FR" sz="1050" dirty="0">
              <a:solidFill>
                <a:prstClr val="black"/>
              </a:solidFill>
              <a:latin typeface="Calibri" charset="0"/>
              <a:ea typeface="ＭＳ Ｐゴシック" charset="0"/>
            </a:endParaRPr>
          </a:p>
        </p:txBody>
      </p:sp>
      <p:grpSp>
        <p:nvGrpSpPr>
          <p:cNvPr id="76" name="Grouper 138"/>
          <p:cNvGrpSpPr/>
          <p:nvPr/>
        </p:nvGrpSpPr>
        <p:grpSpPr>
          <a:xfrm>
            <a:off x="5724091" y="5046112"/>
            <a:ext cx="1036372" cy="544256"/>
            <a:chOff x="6924052" y="3223267"/>
            <a:chExt cx="1278309" cy="544256"/>
          </a:xfrm>
        </p:grpSpPr>
        <p:sp>
          <p:nvSpPr>
            <p:cNvPr id="77" name="Rectangle 76"/>
            <p:cNvSpPr/>
            <p:nvPr/>
          </p:nvSpPr>
          <p:spPr>
            <a:xfrm>
              <a:off x="6924052" y="3223267"/>
              <a:ext cx="1094028" cy="348692"/>
            </a:xfrm>
            <a:prstGeom prst="rect">
              <a:avLst/>
            </a:prstGeom>
            <a:solidFill>
              <a:srgbClr val="9BBB59">
                <a:lumMod val="40000"/>
                <a:lumOff val="60000"/>
              </a:srgbClr>
            </a:solidFill>
            <a:ln w="9525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lIns="147483" tIns="73742" rIns="147483" bIns="73742" spcCol="0" rtlCol="0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7016193" y="3318173"/>
              <a:ext cx="1094028" cy="351568"/>
            </a:xfrm>
            <a:prstGeom prst="rect">
              <a:avLst/>
            </a:prstGeom>
            <a:solidFill>
              <a:srgbClr val="9BBB59">
                <a:lumMod val="40000"/>
                <a:lumOff val="60000"/>
              </a:srgbClr>
            </a:solidFill>
            <a:ln w="9525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lIns="147483" tIns="73742" rIns="147483" bIns="73742" spcCol="0" rtlCol="0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7108333" y="3415955"/>
              <a:ext cx="1094028" cy="351568"/>
            </a:xfrm>
            <a:prstGeom prst="rect">
              <a:avLst/>
            </a:prstGeom>
            <a:solidFill>
              <a:srgbClr val="9BBB59">
                <a:lumMod val="40000"/>
                <a:lumOff val="60000"/>
              </a:srgbClr>
            </a:solidFill>
            <a:ln w="9525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lIns="147483" tIns="73742" rIns="147483" bIns="73742" spcCol="0" rtlCol="0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5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Automatic</a:t>
              </a:r>
              <a:r>
                <a:rPr kumimoji="0" lang="fr-FR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fr-FR" sz="105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Checks</a:t>
              </a:r>
              <a:endPara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0" name="Rectangle 79"/>
          <p:cNvSpPr/>
          <p:nvPr/>
        </p:nvSpPr>
        <p:spPr>
          <a:xfrm>
            <a:off x="2627230" y="5798413"/>
            <a:ext cx="1181279" cy="545023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84521" y="5211139"/>
            <a:ext cx="3723988" cy="1195386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lIns="91425" tIns="45713" rIns="91425" bIns="45713" spcCol="0" rtlCol="0" anchor="t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Legend</a:t>
            </a: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784014" y="6088773"/>
            <a:ext cx="1238763" cy="259200"/>
          </a:xfrm>
          <a:prstGeom prst="rect">
            <a:avLst/>
          </a:pr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108000" tIns="45715" rIns="108000" bIns="45715" anchor="ctr"/>
          <a:lstStyle/>
          <a:p>
            <a:pPr marL="0" marR="0" lvl="0" indent="0" defTabSz="64008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O2 </a:t>
            </a:r>
            <a:r>
              <a:rPr kumimoji="0" lang="fr-FR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Dataflow</a:t>
            </a: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step</a:t>
            </a:r>
            <a:endParaRPr kumimoji="0" lang="fr-FR" sz="1050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794893" y="5357445"/>
            <a:ext cx="1253414" cy="259200"/>
          </a:xfrm>
          <a:prstGeom prst="rect">
            <a:avLst/>
          </a:prstGeom>
          <a:solidFill>
            <a:srgbClr val="8064A2">
              <a:lumMod val="40000"/>
              <a:lumOff val="60000"/>
            </a:srgbClr>
          </a:solidFill>
          <a:ln w="9525" cap="flat" cmpd="sng" algn="ctr">
            <a:solidFill>
              <a:srgbClr val="8064A2">
                <a:lumMod val="75000"/>
              </a:srgbClr>
            </a:solidFill>
            <a:prstDash val="solid"/>
          </a:ln>
          <a:effectLst/>
        </p:spPr>
        <p:txBody>
          <a:bodyPr lIns="108000" tIns="73742" rIns="108000" bIns="73742" spcCol="0" rtlCol="0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QC </a:t>
            </a:r>
            <a:r>
              <a:rPr kumimoji="0" lang="fr-FR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Task</a:t>
            </a:r>
            <a:endParaRPr kumimoji="0" lang="fr-FR" sz="1050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4" name="ZoneTexte 99"/>
          <p:cNvSpPr txBox="1"/>
          <p:nvPr/>
        </p:nvSpPr>
        <p:spPr>
          <a:xfrm>
            <a:off x="2191127" y="5356086"/>
            <a:ext cx="1314313" cy="218820"/>
          </a:xfrm>
          <a:prstGeom prst="rect">
            <a:avLst/>
          </a:prstGeom>
          <a:noFill/>
        </p:spPr>
        <p:txBody>
          <a:bodyPr wrap="none" lIns="56684" tIns="28342" rIns="56684" bIns="28342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050" dirty="0" smtClean="0">
                <a:solidFill>
                  <a:prstClr val="black"/>
                </a:solidFill>
                <a:latin typeface="Calibri" charset="0"/>
                <a:ea typeface="ＭＳ Ｐゴシック" charset="0"/>
              </a:rPr>
              <a:t>QC </a:t>
            </a:r>
            <a:r>
              <a:rPr lang="fr-FR" sz="1050" dirty="0" err="1" smtClean="0">
                <a:solidFill>
                  <a:prstClr val="black"/>
                </a:solidFill>
                <a:latin typeface="Calibri" charset="0"/>
                <a:ea typeface="ＭＳ Ｐゴシック" charset="0"/>
              </a:rPr>
              <a:t>objects</a:t>
            </a:r>
            <a:r>
              <a:rPr lang="fr-FR" sz="1050" dirty="0" smtClean="0">
                <a:solidFill>
                  <a:prstClr val="black"/>
                </a:solidFill>
                <a:latin typeface="Calibri" charset="0"/>
                <a:ea typeface="ＭＳ Ｐゴシック" charset="0"/>
              </a:rPr>
              <a:t> (</a:t>
            </a:r>
            <a:r>
              <a:rPr lang="fr-FR" sz="1050" dirty="0" err="1" smtClean="0">
                <a:solidFill>
                  <a:prstClr val="black"/>
                </a:solidFill>
                <a:latin typeface="Calibri" charset="0"/>
                <a:ea typeface="ＭＳ Ｐゴシック" charset="0"/>
              </a:rPr>
              <a:t>e.g</a:t>
            </a:r>
            <a:r>
              <a:rPr lang="fr-FR" sz="1050" dirty="0" smtClean="0">
                <a:solidFill>
                  <a:prstClr val="black"/>
                </a:solidFill>
                <a:latin typeface="Calibri" charset="0"/>
                <a:ea typeface="ＭＳ Ｐゴシック" charset="0"/>
              </a:rPr>
              <a:t>. </a:t>
            </a:r>
            <a:r>
              <a:rPr lang="fr-FR" sz="1050" dirty="0" err="1" smtClean="0">
                <a:solidFill>
                  <a:prstClr val="black"/>
                </a:solidFill>
                <a:latin typeface="Calibri" charset="0"/>
                <a:ea typeface="ＭＳ Ｐゴシック" charset="0"/>
              </a:rPr>
              <a:t>histo</a:t>
            </a:r>
            <a:r>
              <a:rPr lang="fr-FR" sz="1050" dirty="0" smtClean="0">
                <a:solidFill>
                  <a:prstClr val="black"/>
                </a:solidFill>
                <a:latin typeface="Calibri" charset="0"/>
                <a:ea typeface="ＭＳ Ｐゴシック" charset="0"/>
              </a:rPr>
              <a:t>)</a:t>
            </a:r>
            <a:endParaRPr lang="fr-FR" sz="1050" dirty="0">
              <a:solidFill>
                <a:prstClr val="black"/>
              </a:solidFill>
              <a:latin typeface="Calibri" charset="0"/>
              <a:ea typeface="ＭＳ Ｐゴシック" charset="0"/>
            </a:endParaRPr>
          </a:p>
        </p:txBody>
      </p:sp>
      <p:cxnSp>
        <p:nvCxnSpPr>
          <p:cNvPr id="85" name="Connecteur droit avec flèche 98"/>
          <p:cNvCxnSpPr/>
          <p:nvPr/>
        </p:nvCxnSpPr>
        <p:spPr>
          <a:xfrm>
            <a:off x="2213741" y="5559222"/>
            <a:ext cx="1451182" cy="0"/>
          </a:xfrm>
          <a:prstGeom prst="straightConnector1">
            <a:avLst/>
          </a:prstGeom>
          <a:noFill/>
          <a:ln w="25400" cap="flat" cmpd="sng" algn="ctr">
            <a:solidFill>
              <a:srgbClr val="745994"/>
            </a:solidFill>
            <a:prstDash val="lgDash"/>
            <a:tailEnd type="arrow" w="lg" len="lg"/>
          </a:ln>
          <a:effectLst/>
        </p:spPr>
      </p:cxnSp>
      <p:cxnSp>
        <p:nvCxnSpPr>
          <p:cNvPr id="86" name="Connecteur droit avec flèche 172"/>
          <p:cNvCxnSpPr/>
          <p:nvPr/>
        </p:nvCxnSpPr>
        <p:spPr>
          <a:xfrm>
            <a:off x="2235284" y="6277061"/>
            <a:ext cx="1437564" cy="10058"/>
          </a:xfrm>
          <a:prstGeom prst="straightConnector1">
            <a:avLst/>
          </a:prstGeom>
          <a:noFill/>
          <a:ln w="25400" cap="flat" cmpd="sng" algn="ctr">
            <a:solidFill>
              <a:srgbClr val="4F81BD">
                <a:lumMod val="75000"/>
              </a:srgbClr>
            </a:solidFill>
            <a:prstDash val="solid"/>
            <a:tailEnd type="arrow" w="lg" len="lg"/>
          </a:ln>
          <a:effectLst/>
        </p:spPr>
      </p:cxnSp>
      <p:sp>
        <p:nvSpPr>
          <p:cNvPr id="87" name="ZoneTexte 174"/>
          <p:cNvSpPr txBox="1"/>
          <p:nvPr/>
        </p:nvSpPr>
        <p:spPr>
          <a:xfrm>
            <a:off x="2191127" y="6073926"/>
            <a:ext cx="1419272" cy="218820"/>
          </a:xfrm>
          <a:prstGeom prst="rect">
            <a:avLst/>
          </a:prstGeom>
          <a:noFill/>
        </p:spPr>
        <p:txBody>
          <a:bodyPr wrap="none" lIns="56684" tIns="28342" rIns="56684" bIns="28342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050" dirty="0" err="1" smtClean="0">
                <a:solidFill>
                  <a:prstClr val="black"/>
                </a:solidFill>
                <a:latin typeface="Calibri" charset="0"/>
                <a:ea typeface="ＭＳ Ｐゴシック" charset="0"/>
              </a:rPr>
              <a:t>Physics</a:t>
            </a:r>
            <a:r>
              <a:rPr lang="fr-FR" sz="1050" dirty="0" smtClean="0">
                <a:solidFill>
                  <a:prstClr val="black"/>
                </a:solidFill>
                <a:latin typeface="Calibri" charset="0"/>
                <a:ea typeface="ＭＳ Ｐゴシック" charset="0"/>
              </a:rPr>
              <a:t> data transport</a:t>
            </a:r>
            <a:endParaRPr lang="fr-FR" sz="1050" dirty="0">
              <a:solidFill>
                <a:prstClr val="black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784014" y="5723109"/>
            <a:ext cx="1238763" cy="259200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 w="9525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lIns="108000" tIns="73742" rIns="108000" bIns="73742" spcCol="0" rtlCol="0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QC Infrastructure</a:t>
            </a:r>
          </a:p>
        </p:txBody>
      </p:sp>
      <p:cxnSp>
        <p:nvCxnSpPr>
          <p:cNvPr id="89" name="Connecteur droit avec flèche 325"/>
          <p:cNvCxnSpPr/>
          <p:nvPr/>
        </p:nvCxnSpPr>
        <p:spPr>
          <a:xfrm>
            <a:off x="2220046" y="5902530"/>
            <a:ext cx="1437564" cy="10058"/>
          </a:xfrm>
          <a:prstGeom prst="straightConnector1">
            <a:avLst/>
          </a:prstGeom>
          <a:noFill/>
          <a:ln w="25400" cap="flat" cmpd="sng" algn="ctr">
            <a:solidFill>
              <a:srgbClr val="9BBB59">
                <a:lumMod val="50000"/>
              </a:srgbClr>
            </a:solidFill>
            <a:prstDash val="sysDash"/>
            <a:tailEnd type="arrow" w="lg" len="lg"/>
          </a:ln>
          <a:effectLst/>
        </p:spPr>
      </p:cxnSp>
      <p:sp>
        <p:nvSpPr>
          <p:cNvPr id="90" name="ZoneTexte 326"/>
          <p:cNvSpPr txBox="1"/>
          <p:nvPr/>
        </p:nvSpPr>
        <p:spPr>
          <a:xfrm>
            <a:off x="2191127" y="5699394"/>
            <a:ext cx="1204777" cy="218820"/>
          </a:xfrm>
          <a:prstGeom prst="rect">
            <a:avLst/>
          </a:prstGeom>
          <a:noFill/>
        </p:spPr>
        <p:txBody>
          <a:bodyPr wrap="none" lIns="56684" tIns="28342" rIns="56684" bIns="28342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050" dirty="0" smtClean="0">
                <a:solidFill>
                  <a:prstClr val="black"/>
                </a:solidFill>
                <a:latin typeface="Calibri" charset="0"/>
                <a:ea typeface="ＭＳ Ｐゴシック" charset="0"/>
              </a:rPr>
              <a:t>QC </a:t>
            </a:r>
            <a:r>
              <a:rPr lang="fr-FR" sz="1050" dirty="0" err="1" smtClean="0">
                <a:solidFill>
                  <a:prstClr val="black"/>
                </a:solidFill>
                <a:latin typeface="Calibri" charset="0"/>
                <a:ea typeface="ＭＳ Ｐゴシック" charset="0"/>
              </a:rPr>
              <a:t>objects</a:t>
            </a:r>
            <a:r>
              <a:rPr lang="fr-FR" sz="1050" dirty="0" smtClean="0">
                <a:solidFill>
                  <a:prstClr val="black"/>
                </a:solidFill>
                <a:latin typeface="Calibri" charset="0"/>
                <a:ea typeface="ＭＳ Ｐゴシック" charset="0"/>
              </a:rPr>
              <a:t> + </a:t>
            </a:r>
            <a:r>
              <a:rPr lang="fr-FR" sz="1050" dirty="0" err="1" smtClean="0">
                <a:solidFill>
                  <a:prstClr val="black"/>
                </a:solidFill>
                <a:latin typeface="Calibri" charset="0"/>
                <a:ea typeface="ＭＳ Ｐゴシック" charset="0"/>
              </a:rPr>
              <a:t>quality</a:t>
            </a:r>
            <a:endParaRPr lang="fr-FR" sz="1050" dirty="0">
              <a:solidFill>
                <a:prstClr val="black"/>
              </a:solidFill>
              <a:latin typeface="Calibri" charset="0"/>
              <a:ea typeface="ＭＳ Ｐゴシック" charset="0"/>
            </a:endParaRPr>
          </a:p>
        </p:txBody>
      </p:sp>
      <p:cxnSp>
        <p:nvCxnSpPr>
          <p:cNvPr id="91" name="Connecteur en angle 144"/>
          <p:cNvCxnSpPr>
            <a:stCxn id="72" idx="4"/>
          </p:cNvCxnSpPr>
          <p:nvPr/>
        </p:nvCxnSpPr>
        <p:spPr>
          <a:xfrm>
            <a:off x="7869479" y="5415916"/>
            <a:ext cx="306667" cy="0"/>
          </a:xfrm>
          <a:prstGeom prst="straightConnector1">
            <a:avLst/>
          </a:prstGeom>
          <a:noFill/>
          <a:ln w="25400" cap="flat" cmpd="sng" algn="ctr">
            <a:solidFill>
              <a:srgbClr val="9BBB59">
                <a:lumMod val="50000"/>
              </a:srgbClr>
            </a:solidFill>
            <a:prstDash val="sysDash"/>
            <a:tailEnd type="arrow" w="lg" len="lg"/>
          </a:ln>
          <a:effectLst/>
        </p:spPr>
      </p:cxnSp>
      <p:sp>
        <p:nvSpPr>
          <p:cNvPr id="92" name="Rectangle à coins arrondis 153"/>
          <p:cNvSpPr/>
          <p:nvPr/>
        </p:nvSpPr>
        <p:spPr>
          <a:xfrm>
            <a:off x="7292395" y="6133973"/>
            <a:ext cx="737198" cy="514440"/>
          </a:xfrm>
          <a:prstGeom prst="roundRect">
            <a:avLst/>
          </a:prstGeom>
          <a:solidFill>
            <a:srgbClr val="EEECE1">
              <a:lumMod val="90000"/>
            </a:srgbClr>
          </a:solidFill>
          <a:ln w="12700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Specific</a:t>
            </a:r>
            <a:endParaRPr kumimoji="0" lang="fr-FR" sz="9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Web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</a:t>
            </a:r>
          </a:p>
        </p:txBody>
      </p:sp>
      <p:sp>
        <p:nvSpPr>
          <p:cNvPr id="93" name="Rectangle à coins arrondis 155"/>
          <p:cNvSpPr/>
          <p:nvPr/>
        </p:nvSpPr>
        <p:spPr>
          <a:xfrm>
            <a:off x="7341779" y="6174023"/>
            <a:ext cx="737198" cy="514440"/>
          </a:xfrm>
          <a:prstGeom prst="roundRect">
            <a:avLst/>
          </a:prstGeom>
          <a:solidFill>
            <a:srgbClr val="EEECE1">
              <a:lumMod val="90000"/>
            </a:srgbClr>
          </a:solidFill>
          <a:ln w="12700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Specific</a:t>
            </a:r>
            <a:endParaRPr kumimoji="0" lang="fr-FR" sz="9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Web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</a:t>
            </a:r>
          </a:p>
        </p:txBody>
      </p:sp>
      <p:sp>
        <p:nvSpPr>
          <p:cNvPr id="94" name="Rectangle à coins arrondis 158"/>
          <p:cNvSpPr/>
          <p:nvPr/>
        </p:nvSpPr>
        <p:spPr>
          <a:xfrm>
            <a:off x="7396531" y="6217462"/>
            <a:ext cx="737198" cy="514440"/>
          </a:xfrm>
          <a:prstGeom prst="roundRect">
            <a:avLst/>
          </a:prstGeom>
          <a:solidFill>
            <a:srgbClr val="EEECE1">
              <a:lumMod val="90000"/>
            </a:srgbClr>
          </a:solidFill>
          <a:ln w="12700" cap="flat" cmpd="sng" algn="ctr">
            <a:solidFill>
              <a:srgbClr val="EEECE1">
                <a:lumMod val="50000"/>
              </a:srgbClr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Specific</a:t>
            </a:r>
            <a:endParaRPr kumimoji="0" lang="fr-FR" sz="9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Web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Applications</a:t>
            </a:r>
          </a:p>
        </p:txBody>
      </p:sp>
      <p:cxnSp>
        <p:nvCxnSpPr>
          <p:cNvPr id="95" name="Connecteur en angle 159"/>
          <p:cNvCxnSpPr>
            <a:endCxn id="93" idx="0"/>
          </p:cNvCxnSpPr>
          <p:nvPr/>
        </p:nvCxnSpPr>
        <p:spPr>
          <a:xfrm rot="16200000" flipH="1">
            <a:off x="7418199" y="5881843"/>
            <a:ext cx="522787" cy="61571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rgbClr val="9BBB59">
                <a:lumMod val="50000"/>
              </a:srgbClr>
            </a:solidFill>
            <a:prstDash val="sysDash"/>
            <a:tailEnd type="arrow" w="lg" len="lg"/>
          </a:ln>
          <a:effectLst/>
        </p:spPr>
      </p:cxnSp>
      <p:cxnSp>
        <p:nvCxnSpPr>
          <p:cNvPr id="96" name="Connecteur droit 223"/>
          <p:cNvCxnSpPr/>
          <p:nvPr/>
        </p:nvCxnSpPr>
        <p:spPr>
          <a:xfrm>
            <a:off x="8176146" y="5199857"/>
            <a:ext cx="0" cy="432117"/>
          </a:xfrm>
          <a:prstGeom prst="line">
            <a:avLst/>
          </a:prstGeom>
          <a:noFill/>
          <a:ln w="254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</a:ln>
          <a:effectLst/>
        </p:spPr>
      </p:cxnSp>
      <p:sp>
        <p:nvSpPr>
          <p:cNvPr id="97" name="ZoneTexte 169"/>
          <p:cNvSpPr txBox="1"/>
          <p:nvPr/>
        </p:nvSpPr>
        <p:spPr>
          <a:xfrm>
            <a:off x="7784757" y="4820777"/>
            <a:ext cx="84370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000" i="1" dirty="0" smtClean="0">
                <a:solidFill>
                  <a:srgbClr val="262626"/>
                </a:solidFill>
                <a:latin typeface="Calibri" charset="0"/>
                <a:ea typeface="ＭＳ Ｐゴシック" charset="0"/>
              </a:rPr>
              <a:t>Web Server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000" i="1" dirty="0" smtClean="0">
                <a:solidFill>
                  <a:srgbClr val="262626"/>
                </a:solidFill>
                <a:latin typeface="Calibri" charset="0"/>
                <a:ea typeface="ＭＳ Ｐゴシック" charset="0"/>
              </a:rPr>
              <a:t>&amp; REST API</a:t>
            </a:r>
            <a:endParaRPr lang="fr-FR" sz="1000" i="1" dirty="0">
              <a:solidFill>
                <a:srgbClr val="262626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84521" y="2161098"/>
            <a:ext cx="4200700" cy="449178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 w="9525" cap="flat" cmpd="sng" algn="ctr">
            <a:solidFill>
              <a:srgbClr val="C0504D">
                <a:lumMod val="75000"/>
              </a:srgbClr>
            </a:solidFill>
            <a:prstDash val="solid"/>
          </a:ln>
          <a:effectLst/>
        </p:spPr>
        <p:txBody>
          <a:bodyPr lIns="91425" tIns="45713" rIns="91425" bIns="45713" spcCol="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ALICE </a:t>
            </a:r>
            <a:r>
              <a:rPr kumimoji="0" lang="fr-FR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Experiment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99" name="Connecteur en angle 194"/>
          <p:cNvCxnSpPr>
            <a:stCxn id="102" idx="3"/>
            <a:endCxn id="77" idx="1"/>
          </p:cNvCxnSpPr>
          <p:nvPr/>
        </p:nvCxnSpPr>
        <p:spPr>
          <a:xfrm>
            <a:off x="3751736" y="4440528"/>
            <a:ext cx="1972355" cy="779930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rgbClr val="745994"/>
            </a:solidFill>
            <a:prstDash val="lgDash"/>
            <a:tailEnd type="arrow" w="lg" len="lg"/>
          </a:ln>
          <a:effectLst/>
        </p:spPr>
      </p:cxnSp>
      <p:sp>
        <p:nvSpPr>
          <p:cNvPr id="100" name="Rectangle 99"/>
          <p:cNvSpPr/>
          <p:nvPr/>
        </p:nvSpPr>
        <p:spPr>
          <a:xfrm>
            <a:off x="2242875" y="4158613"/>
            <a:ext cx="1368000" cy="259550"/>
          </a:xfrm>
          <a:prstGeom prst="rect">
            <a:avLst/>
          </a:prstGeom>
          <a:solidFill>
            <a:srgbClr val="8064A2">
              <a:lumMod val="40000"/>
              <a:lumOff val="60000"/>
            </a:srgbClr>
          </a:solidFill>
          <a:ln w="9525" cap="flat" cmpd="sng" algn="ctr">
            <a:solidFill>
              <a:srgbClr val="8064A2">
                <a:lumMod val="75000"/>
              </a:srgbClr>
            </a:solidFill>
            <a:prstDash val="solid"/>
          </a:ln>
          <a:effectLst/>
        </p:spPr>
        <p:txBody>
          <a:bodyPr lIns="147483" tIns="73742" rIns="147483" bIns="73742" spcCol="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RAW QC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2313305" y="4234683"/>
            <a:ext cx="1368000" cy="259550"/>
          </a:xfrm>
          <a:prstGeom prst="rect">
            <a:avLst/>
          </a:prstGeom>
          <a:solidFill>
            <a:srgbClr val="8064A2">
              <a:lumMod val="40000"/>
              <a:lumOff val="60000"/>
            </a:srgbClr>
          </a:solidFill>
          <a:ln w="9525" cap="flat" cmpd="sng" algn="ctr">
            <a:solidFill>
              <a:srgbClr val="8064A2">
                <a:lumMod val="75000"/>
              </a:srgbClr>
            </a:solidFill>
            <a:prstDash val="solid"/>
          </a:ln>
          <a:effectLst/>
        </p:spPr>
        <p:txBody>
          <a:bodyPr lIns="147483" tIns="73742" rIns="147483" bIns="73742" spcCol="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RAW QC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2383736" y="4310753"/>
            <a:ext cx="1368000" cy="259550"/>
          </a:xfrm>
          <a:prstGeom prst="rect">
            <a:avLst/>
          </a:prstGeom>
          <a:solidFill>
            <a:srgbClr val="8064A2">
              <a:lumMod val="40000"/>
              <a:lumOff val="60000"/>
            </a:srgbClr>
          </a:solidFill>
          <a:ln w="9525" cap="flat" cmpd="sng" algn="ctr">
            <a:solidFill>
              <a:srgbClr val="8064A2">
                <a:lumMod val="75000"/>
              </a:srgbClr>
            </a:solidFill>
            <a:prstDash val="solid"/>
          </a:ln>
          <a:effectLst/>
        </p:spPr>
        <p:txBody>
          <a:bodyPr lIns="147483" tIns="73742" rIns="147483" bIns="73742" spcCol="0" rtlCol="0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</a:t>
            </a: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-TF QC</a:t>
            </a:r>
          </a:p>
        </p:txBody>
      </p:sp>
      <p:cxnSp>
        <p:nvCxnSpPr>
          <p:cNvPr id="103" name="Connecteur en angle 178"/>
          <p:cNvCxnSpPr>
            <a:stCxn id="62" idx="2"/>
            <a:endCxn id="100" idx="1"/>
          </p:cNvCxnSpPr>
          <p:nvPr/>
        </p:nvCxnSpPr>
        <p:spPr>
          <a:xfrm rot="5400000" flipH="1" flipV="1">
            <a:off x="1668532" y="3762805"/>
            <a:ext cx="48759" cy="1099925"/>
          </a:xfrm>
          <a:prstGeom prst="bentConnector4">
            <a:avLst>
              <a:gd name="adj1" fmla="val -468837"/>
              <a:gd name="adj2" fmla="val 81093"/>
            </a:avLst>
          </a:prstGeom>
          <a:noFill/>
          <a:ln w="25400" cap="flat" cmpd="sng" algn="ctr">
            <a:solidFill>
              <a:srgbClr val="4F81BD">
                <a:lumMod val="75000"/>
              </a:srgbClr>
            </a:solidFill>
            <a:prstDash val="solid"/>
            <a:tailEnd type="arrow" w="lg" len="lg"/>
          </a:ln>
          <a:effectLst/>
        </p:spPr>
      </p:cxnSp>
      <p:sp>
        <p:nvSpPr>
          <p:cNvPr id="104" name="Rectangle 103"/>
          <p:cNvSpPr/>
          <p:nvPr/>
        </p:nvSpPr>
        <p:spPr>
          <a:xfrm>
            <a:off x="6571776" y="3550396"/>
            <a:ext cx="1094028" cy="372728"/>
          </a:xfrm>
          <a:prstGeom prst="rect">
            <a:avLst/>
          </a:prstGeom>
          <a:solidFill>
            <a:srgbClr val="8064A2">
              <a:lumMod val="40000"/>
              <a:lumOff val="60000"/>
            </a:srgbClr>
          </a:solidFill>
          <a:ln w="9525" cap="flat" cmpd="sng" algn="ctr">
            <a:solidFill>
              <a:srgbClr val="8064A2">
                <a:lumMod val="75000"/>
              </a:srgbClr>
            </a:solidFill>
            <a:prstDash val="solid"/>
          </a:ln>
          <a:effectLst/>
        </p:spPr>
        <p:txBody>
          <a:bodyPr lIns="147483" tIns="73742" rIns="147483" bIns="73742" spcCol="0" rtlCol="0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Extra QC </a:t>
            </a:r>
            <a:r>
              <a:rPr kumimoji="0" lang="fr-FR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tasks</a:t>
            </a:r>
            <a:endParaRPr kumimoji="0" lang="fr-FR" sz="1050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6663917" y="3654064"/>
            <a:ext cx="1094028" cy="372728"/>
          </a:xfrm>
          <a:prstGeom prst="rect">
            <a:avLst/>
          </a:prstGeom>
          <a:solidFill>
            <a:srgbClr val="8064A2">
              <a:lumMod val="40000"/>
              <a:lumOff val="60000"/>
            </a:srgbClr>
          </a:solidFill>
          <a:ln w="9525" cap="flat" cmpd="sng" algn="ctr">
            <a:solidFill>
              <a:srgbClr val="8064A2">
                <a:lumMod val="75000"/>
              </a:srgbClr>
            </a:solidFill>
            <a:prstDash val="solid"/>
          </a:ln>
          <a:effectLst/>
        </p:spPr>
        <p:txBody>
          <a:bodyPr lIns="147483" tIns="73742" rIns="147483" bIns="73742" spcCol="0" rtlCol="0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Extra QC </a:t>
            </a:r>
            <a:r>
              <a:rPr kumimoji="0" lang="fr-FR" sz="105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tasks</a:t>
            </a:r>
            <a:endParaRPr kumimoji="0" lang="fr-FR" sz="1050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6756057" y="3757732"/>
            <a:ext cx="1094028" cy="372728"/>
          </a:xfrm>
          <a:prstGeom prst="rect">
            <a:avLst/>
          </a:prstGeom>
          <a:solidFill>
            <a:srgbClr val="8064A2">
              <a:lumMod val="40000"/>
              <a:lumOff val="60000"/>
            </a:srgbClr>
          </a:solidFill>
          <a:ln w="9525" cap="flat" cmpd="sng" algn="ctr">
            <a:solidFill>
              <a:srgbClr val="8064A2">
                <a:lumMod val="75000"/>
              </a:srgbClr>
            </a:solidFill>
            <a:prstDash val="solid"/>
          </a:ln>
          <a:effectLst/>
        </p:spPr>
        <p:txBody>
          <a:bodyPr lIns="147483" tIns="73742" rIns="147483" bIns="73742" spcCol="0" rtlCol="0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Advanced QC</a:t>
            </a:r>
          </a:p>
        </p:txBody>
      </p:sp>
      <p:cxnSp>
        <p:nvCxnSpPr>
          <p:cNvPr id="107" name="Connecteur droit avec flèche 285"/>
          <p:cNvCxnSpPr/>
          <p:nvPr/>
        </p:nvCxnSpPr>
        <p:spPr>
          <a:xfrm>
            <a:off x="7460569" y="3189301"/>
            <a:ext cx="1" cy="370346"/>
          </a:xfrm>
          <a:prstGeom prst="straightConnector1">
            <a:avLst/>
          </a:prstGeom>
          <a:noFill/>
          <a:ln w="25400" cap="flat" cmpd="sng" algn="ctr">
            <a:solidFill>
              <a:srgbClr val="4F81BD">
                <a:lumMod val="75000"/>
              </a:srgbClr>
            </a:solidFill>
            <a:prstDash val="solid"/>
            <a:tailEnd type="arrow" w="lg" len="lg"/>
          </a:ln>
          <a:effectLst/>
        </p:spPr>
      </p:cxnSp>
      <p:cxnSp>
        <p:nvCxnSpPr>
          <p:cNvPr id="108" name="Connecteur droit avec flèche 287"/>
          <p:cNvCxnSpPr/>
          <p:nvPr/>
        </p:nvCxnSpPr>
        <p:spPr>
          <a:xfrm>
            <a:off x="7143147" y="3180165"/>
            <a:ext cx="1" cy="370346"/>
          </a:xfrm>
          <a:prstGeom prst="straightConnector1">
            <a:avLst/>
          </a:prstGeom>
          <a:noFill/>
          <a:ln w="25400" cap="flat" cmpd="sng" algn="ctr">
            <a:solidFill>
              <a:srgbClr val="4F81BD">
                <a:lumMod val="75000"/>
              </a:srgbClr>
            </a:solidFill>
            <a:prstDash val="solid"/>
            <a:tailEnd type="arrow" w="lg" len="lg"/>
          </a:ln>
          <a:effectLst/>
        </p:spPr>
      </p:cxnSp>
      <p:sp>
        <p:nvSpPr>
          <p:cNvPr id="109" name="Rectangle 108"/>
          <p:cNvSpPr/>
          <p:nvPr/>
        </p:nvSpPr>
        <p:spPr>
          <a:xfrm>
            <a:off x="460735" y="2853744"/>
            <a:ext cx="1368000" cy="548040"/>
          </a:xfrm>
          <a:prstGeom prst="rect">
            <a:avLst/>
          </a:prstGeom>
          <a:solidFill>
            <a:srgbClr val="4F81BD">
              <a:lumMod val="40000"/>
              <a:lumOff val="60000"/>
            </a:srgbClr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144000" tIns="45715" rIns="91429" bIns="45715" anchor="ctr"/>
          <a:lstStyle/>
          <a:p>
            <a:pPr marL="0" marR="0" lvl="0" indent="0" defTabSz="64008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[Baseline correction</a:t>
            </a:r>
          </a:p>
          <a:p>
            <a:pPr marL="0" marR="0" lvl="0" indent="0" defTabSz="64008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Zero</a:t>
            </a: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suppression]</a:t>
            </a:r>
          </a:p>
          <a:p>
            <a:pPr marL="0" marR="0" lvl="0" indent="0" defTabSz="64008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Local </a:t>
            </a:r>
            <a:r>
              <a:rPr kumimoji="0" lang="fr-FR" sz="105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Aggregation</a:t>
            </a:r>
            <a:endParaRPr kumimoji="0" lang="fr-FR" sz="105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10" name="Connecteur en angle 166"/>
          <p:cNvCxnSpPr>
            <a:endCxn id="109" idx="0"/>
          </p:cNvCxnSpPr>
          <p:nvPr/>
        </p:nvCxnSpPr>
        <p:spPr>
          <a:xfrm>
            <a:off x="1142950" y="2577968"/>
            <a:ext cx="1785" cy="275776"/>
          </a:xfrm>
          <a:prstGeom prst="straightConnector1">
            <a:avLst/>
          </a:prstGeom>
          <a:noFill/>
          <a:ln w="25400" cap="flat" cmpd="sng" algn="ctr">
            <a:solidFill>
              <a:srgbClr val="4F81BD">
                <a:lumMod val="75000"/>
              </a:srgbClr>
            </a:solidFill>
            <a:prstDash val="solid"/>
            <a:tailEnd type="arrow" w="lg" len="lg"/>
          </a:ln>
          <a:effectLst/>
        </p:spPr>
      </p:cxnSp>
      <p:cxnSp>
        <p:nvCxnSpPr>
          <p:cNvPr id="111" name="Connecteur en angle 134"/>
          <p:cNvCxnSpPr/>
          <p:nvPr/>
        </p:nvCxnSpPr>
        <p:spPr>
          <a:xfrm rot="16200000" flipH="1">
            <a:off x="5072339" y="4884843"/>
            <a:ext cx="749150" cy="4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rgbClr val="745994"/>
            </a:solidFill>
            <a:prstDash val="lgDash"/>
            <a:tailEnd type="arrow" w="lg" len="lg"/>
          </a:ln>
          <a:effectLst/>
        </p:spPr>
      </p:cxnSp>
      <p:cxnSp>
        <p:nvCxnSpPr>
          <p:cNvPr id="112" name="Connecteur en angle 135"/>
          <p:cNvCxnSpPr/>
          <p:nvPr/>
        </p:nvCxnSpPr>
        <p:spPr>
          <a:xfrm rot="10800000" flipV="1">
            <a:off x="5444773" y="4130457"/>
            <a:ext cx="1863990" cy="351293"/>
          </a:xfrm>
          <a:prstGeom prst="bentConnector3">
            <a:avLst>
              <a:gd name="adj1" fmla="val 353"/>
            </a:avLst>
          </a:prstGeom>
          <a:noFill/>
          <a:ln w="25400" cap="flat" cmpd="sng" algn="ctr">
            <a:solidFill>
              <a:srgbClr val="745994"/>
            </a:solidFill>
            <a:prstDash val="lgDash"/>
            <a:headEnd type="none"/>
            <a:tailEnd type="none" w="lg" len="lg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577800" y="1355684"/>
            <a:ext cx="43973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Development progressing rapidly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Detailed review of the detectors needs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3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73683"/>
            <a:ext cx="7211567" cy="612409"/>
          </a:xfrm>
        </p:spPr>
        <p:txBody>
          <a:bodyPr/>
          <a:lstStyle/>
          <a:p>
            <a:r>
              <a:rPr lang="en-GB" dirty="0" smtClean="0"/>
              <a:t>Merger prototyping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7" y="1286092"/>
            <a:ext cx="7794315" cy="2982836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General purpose merger to merge efficiently ROOT objects (histograms, trees)</a:t>
            </a:r>
          </a:p>
          <a:p>
            <a:r>
              <a:rPr lang="en-US" dirty="0"/>
              <a:t>Usage</a:t>
            </a:r>
          </a:p>
          <a:p>
            <a:pPr lvl="1"/>
            <a:r>
              <a:rPr lang="en-US" dirty="0"/>
              <a:t>Merging of QC objects </a:t>
            </a:r>
          </a:p>
          <a:p>
            <a:pPr lvl="1"/>
            <a:r>
              <a:rPr lang="en-US" dirty="0"/>
              <a:t>Possibility to merge calibration, reconstruction and analysis objects, …</a:t>
            </a:r>
          </a:p>
          <a:p>
            <a:r>
              <a:rPr lang="en-US" dirty="0"/>
              <a:t>Integrated in the ALICE O</a:t>
            </a:r>
            <a:r>
              <a:rPr lang="en-US" baseline="30000" dirty="0"/>
              <a:t>2</a:t>
            </a:r>
            <a:r>
              <a:rPr lang="en-US" dirty="0"/>
              <a:t> framework based on </a:t>
            </a:r>
            <a:r>
              <a:rPr lang="en-US" dirty="0" err="1"/>
              <a:t>FairROOT</a:t>
            </a:r>
            <a:endParaRPr lang="en-US" dirty="0"/>
          </a:p>
          <a:p>
            <a:r>
              <a:rPr lang="en-US" dirty="0"/>
              <a:t>Scaling and monitoring via Dynamic Deployment System (DDS</a:t>
            </a:r>
            <a:r>
              <a:rPr lang="en-US" dirty="0" smtClean="0"/>
              <a:t>)</a:t>
            </a:r>
          </a:p>
          <a:p>
            <a:r>
              <a:rPr lang="en-US" dirty="0" smtClean="0"/>
              <a:t>Systematic benchmarking to characterize the different software elements</a:t>
            </a:r>
            <a:endParaRPr lang="en-US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871" y="3644988"/>
            <a:ext cx="4453935" cy="293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0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7377"/>
            <a:ext cx="8509743" cy="612409"/>
          </a:xfrm>
        </p:spPr>
        <p:txBody>
          <a:bodyPr>
            <a:noAutofit/>
          </a:bodyPr>
          <a:lstStyle/>
          <a:p>
            <a:r>
              <a:rPr lang="en-GB" sz="2800" dirty="0" smtClean="0"/>
              <a:t>CWG10 : Control status</a:t>
            </a: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37975" y="1600518"/>
            <a:ext cx="7794315" cy="4000500"/>
          </a:xfrm>
        </p:spPr>
        <p:txBody>
          <a:bodyPr>
            <a:normAutofit fontScale="70000" lnSpcReduction="20000"/>
          </a:bodyPr>
          <a:lstStyle/>
          <a:p>
            <a:r>
              <a:rPr lang="en-GB" sz="2400" dirty="0"/>
              <a:t>DDS v1.2 released on 06-07-2016</a:t>
            </a:r>
          </a:p>
          <a:p>
            <a:pPr lvl="1"/>
            <a:r>
              <a:rPr lang="en-GB" sz="1900" dirty="0" err="1"/>
              <a:t>dds_intercom_lib</a:t>
            </a:r>
            <a:endParaRPr lang="en-GB" sz="1900" dirty="0"/>
          </a:p>
          <a:p>
            <a:pPr lvl="1"/>
            <a:r>
              <a:rPr lang="en-GB" sz="1900" dirty="0"/>
              <a:t>SLURM plugin (+ </a:t>
            </a:r>
            <a:r>
              <a:rPr lang="en-GB" sz="1900" dirty="0" err="1"/>
              <a:t>ssh</a:t>
            </a:r>
            <a:r>
              <a:rPr lang="en-GB" sz="1900" dirty="0"/>
              <a:t> and localhost)</a:t>
            </a:r>
          </a:p>
          <a:p>
            <a:r>
              <a:rPr lang="en-GB" sz="2400" dirty="0"/>
              <a:t>Ongoing tests with</a:t>
            </a:r>
          </a:p>
          <a:p>
            <a:pPr lvl="1"/>
            <a:r>
              <a:rPr lang="en-GB" sz="1900" dirty="0"/>
              <a:t>DDS + </a:t>
            </a:r>
            <a:r>
              <a:rPr lang="en-GB" sz="1900" dirty="0" err="1"/>
              <a:t>FairMQ</a:t>
            </a:r>
            <a:r>
              <a:rPr lang="en-GB" sz="1900" dirty="0"/>
              <a:t> </a:t>
            </a:r>
          </a:p>
          <a:p>
            <a:pPr lvl="1"/>
            <a:r>
              <a:rPr lang="en-GB" sz="1900" dirty="0"/>
              <a:t>State Machine + Zookeeper</a:t>
            </a:r>
          </a:p>
          <a:p>
            <a:pPr lvl="1"/>
            <a:r>
              <a:rPr lang="en-GB" sz="1900" dirty="0"/>
              <a:t>Goal is to </a:t>
            </a:r>
          </a:p>
          <a:p>
            <a:pPr lvl="2"/>
            <a:r>
              <a:rPr lang="en-GB" sz="1600" dirty="0"/>
              <a:t>Provide feedback to developers</a:t>
            </a:r>
          </a:p>
          <a:p>
            <a:pPr lvl="2"/>
            <a:r>
              <a:rPr lang="en-GB" sz="1600" dirty="0"/>
              <a:t>Identify possible limitations </a:t>
            </a:r>
            <a:endParaRPr lang="en-GB" dirty="0"/>
          </a:p>
          <a:p>
            <a:pPr lvl="1"/>
            <a:r>
              <a:rPr lang="en-GB" sz="1900" dirty="0"/>
              <a:t>Use QC as test bench</a:t>
            </a:r>
          </a:p>
          <a:p>
            <a:pPr lvl="2"/>
            <a:r>
              <a:rPr lang="en-GB" sz="1600" dirty="0"/>
              <a:t>Multiple processes</a:t>
            </a:r>
          </a:p>
          <a:p>
            <a:pPr lvl="2"/>
            <a:r>
              <a:rPr lang="en-GB" sz="1600" dirty="0"/>
              <a:t>Multiple devices in single process</a:t>
            </a:r>
          </a:p>
          <a:p>
            <a:pPr marL="311150" indent="-311150" defTabSz="408940">
              <a:lnSpc>
                <a:spcPct val="120000"/>
              </a:lnSpc>
              <a:spcBef>
                <a:spcPts val="480"/>
              </a:spcBef>
              <a:defRPr sz="2520"/>
            </a:pPr>
            <a:r>
              <a:rPr lang="en-GB" sz="2200" dirty="0"/>
              <a:t>Ongoing evaluation of </a:t>
            </a:r>
            <a:r>
              <a:rPr lang="en-GB" sz="2200" dirty="0">
                <a:hlinkClick r:id="rId2"/>
              </a:rPr>
              <a:t>Apache </a:t>
            </a:r>
            <a:r>
              <a:rPr lang="en-GB" sz="2200" dirty="0" err="1">
                <a:hlinkClick r:id="rId2"/>
              </a:rPr>
              <a:t>Mesos</a:t>
            </a:r>
            <a:r>
              <a:rPr lang="en-GB" sz="2200" dirty="0"/>
              <a:t> based “solutions”:</a:t>
            </a:r>
          </a:p>
          <a:p>
            <a:pPr marL="622300" lvl="1" indent="-311150" defTabSz="408940">
              <a:lnSpc>
                <a:spcPct val="120000"/>
              </a:lnSpc>
              <a:spcBef>
                <a:spcPts val="480"/>
              </a:spcBef>
              <a:defRPr sz="2520"/>
            </a:pPr>
            <a:r>
              <a:rPr lang="en-GB" sz="2000" dirty="0" err="1">
                <a:hlinkClick r:id="rId3"/>
              </a:rPr>
              <a:t>Mesos</a:t>
            </a:r>
            <a:r>
              <a:rPr lang="en-GB" sz="2000" dirty="0">
                <a:hlinkClick r:id="rId3"/>
              </a:rPr>
              <a:t> DDS plugin</a:t>
            </a:r>
            <a:endParaRPr lang="en-GB" sz="1900" dirty="0"/>
          </a:p>
          <a:p>
            <a:pPr marL="622300" lvl="1" indent="-311150" defTabSz="408940">
              <a:lnSpc>
                <a:spcPct val="120000"/>
              </a:lnSpc>
              <a:spcBef>
                <a:spcPts val="480"/>
              </a:spcBef>
              <a:defRPr sz="2520"/>
            </a:pPr>
            <a:r>
              <a:rPr lang="en-GB" sz="1900" dirty="0">
                <a:hlinkClick r:id="rId4"/>
              </a:rPr>
              <a:t>Mesosphere DC/OS</a:t>
            </a:r>
            <a:endParaRPr lang="en-GB" sz="1900" dirty="0"/>
          </a:p>
          <a:p>
            <a:pPr marL="622300" lvl="1" indent="-311150" defTabSz="408940">
              <a:lnSpc>
                <a:spcPct val="120000"/>
              </a:lnSpc>
              <a:spcBef>
                <a:spcPts val="480"/>
              </a:spcBef>
              <a:defRPr sz="2520"/>
            </a:pPr>
            <a:r>
              <a:rPr lang="en-GB" sz="1900" dirty="0">
                <a:hlinkClick r:id="rId5"/>
              </a:rPr>
              <a:t>CISCO </a:t>
            </a:r>
            <a:r>
              <a:rPr lang="en-GB" sz="1900" dirty="0" err="1">
                <a:hlinkClick r:id="rId5"/>
              </a:rPr>
              <a:t>Mantl</a:t>
            </a:r>
            <a:endParaRPr lang="en-GB" sz="1900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0082"/>
            <a:ext cx="853326" cy="88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37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7377"/>
            <a:ext cx="8509743" cy="612409"/>
          </a:xfrm>
        </p:spPr>
        <p:txBody>
          <a:bodyPr>
            <a:noAutofit/>
          </a:bodyPr>
          <a:lstStyle/>
          <a:p>
            <a:r>
              <a:rPr lang="en-GB" sz="2800" dirty="0" smtClean="0"/>
              <a:t>CWG10 : Configuration status</a:t>
            </a: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37975" y="1600518"/>
            <a:ext cx="7794315" cy="4000500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/>
              <a:t>Configuration library</a:t>
            </a:r>
          </a:p>
          <a:p>
            <a:pPr lvl="1"/>
            <a:r>
              <a:rPr lang="en-GB" sz="2000" dirty="0"/>
              <a:t>Simple put/get interface</a:t>
            </a:r>
          </a:p>
          <a:p>
            <a:pPr lvl="1"/>
            <a:r>
              <a:rPr lang="en-GB" sz="2000" dirty="0"/>
              <a:t>Allow processes to read/write configuration from repository</a:t>
            </a:r>
          </a:p>
          <a:p>
            <a:pPr lvl="1"/>
            <a:r>
              <a:rPr lang="en-GB" sz="2000" dirty="0"/>
              <a:t>Supports multiple </a:t>
            </a:r>
            <a:r>
              <a:rPr lang="en-GB" sz="2000" dirty="0" err="1"/>
              <a:t>backends</a:t>
            </a:r>
            <a:endParaRPr lang="en-GB" sz="2000" dirty="0"/>
          </a:p>
          <a:p>
            <a:pPr lvl="2"/>
            <a:r>
              <a:rPr lang="en-GB" sz="1600" dirty="0"/>
              <a:t>From file</a:t>
            </a:r>
          </a:p>
          <a:p>
            <a:pPr lvl="2"/>
            <a:r>
              <a:rPr lang="en-GB" sz="1600" dirty="0"/>
              <a:t>From </a:t>
            </a:r>
            <a:r>
              <a:rPr lang="en-GB" sz="1600" dirty="0" err="1"/>
              <a:t>etcd</a:t>
            </a:r>
            <a:endParaRPr lang="en-GB" sz="1600" dirty="0"/>
          </a:p>
          <a:p>
            <a:pPr lvl="2"/>
            <a:endParaRPr lang="en-GB" sz="1600" dirty="0"/>
          </a:p>
          <a:p>
            <a:r>
              <a:rPr lang="en-GB" sz="2400" dirty="0" err="1">
                <a:hlinkClick r:id="rId2"/>
              </a:rPr>
              <a:t>Etcd</a:t>
            </a:r>
            <a:endParaRPr lang="en-GB" sz="2400" dirty="0"/>
          </a:p>
          <a:p>
            <a:pPr lvl="1"/>
            <a:r>
              <a:rPr lang="en-GB" sz="2000" dirty="0"/>
              <a:t>Distributed key-value store</a:t>
            </a:r>
          </a:p>
          <a:p>
            <a:pPr lvl="1"/>
            <a:r>
              <a:rPr lang="en-GB" sz="2000" dirty="0"/>
              <a:t>Performance tests look </a:t>
            </a:r>
            <a:br>
              <a:rPr lang="en-GB" sz="2000" dirty="0"/>
            </a:br>
            <a:r>
              <a:rPr lang="en-GB" sz="2000" dirty="0"/>
              <a:t>promising</a:t>
            </a:r>
          </a:p>
          <a:p>
            <a:pPr lvl="2"/>
            <a:r>
              <a:rPr lang="en-GB" sz="1600" dirty="0"/>
              <a:t>14M parameters retrieved in </a:t>
            </a:r>
            <a:br>
              <a:rPr lang="en-GB" sz="1600" dirty="0"/>
            </a:br>
            <a:r>
              <a:rPr lang="en-GB" sz="1600" dirty="0"/>
              <a:t>less than 2s</a:t>
            </a:r>
          </a:p>
          <a:p>
            <a:pPr lvl="2"/>
            <a:r>
              <a:rPr lang="en-GB" sz="1600" dirty="0"/>
              <a:t>More details </a:t>
            </a:r>
            <a:r>
              <a:rPr lang="en-GB" sz="1600" dirty="0">
                <a:hlinkClick r:id="rId3"/>
              </a:rPr>
              <a:t>here</a:t>
            </a:r>
            <a:endParaRPr lang="en-GB" sz="1600" dirty="0"/>
          </a:p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153853"/>
            <a:ext cx="4383131" cy="22812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0082"/>
            <a:ext cx="853326" cy="88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27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7377"/>
            <a:ext cx="8509743" cy="612409"/>
          </a:xfrm>
        </p:spPr>
        <p:txBody>
          <a:bodyPr>
            <a:noAutofit/>
          </a:bodyPr>
          <a:lstStyle/>
          <a:p>
            <a:r>
              <a:rPr lang="en-GB" sz="2800" dirty="0" smtClean="0"/>
              <a:t>CWG10 : Monitoring status</a:t>
            </a: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20771" y="1600518"/>
            <a:ext cx="7911520" cy="4000500"/>
          </a:xfrm>
        </p:spPr>
        <p:txBody>
          <a:bodyPr>
            <a:normAutofit lnSpcReduction="10000"/>
          </a:bodyPr>
          <a:lstStyle/>
          <a:p>
            <a:r>
              <a:rPr lang="en-GB" sz="1800" dirty="0"/>
              <a:t>Monitoring library</a:t>
            </a:r>
          </a:p>
          <a:p>
            <a:pPr lvl="1"/>
            <a:r>
              <a:rPr lang="en-US" sz="1600" dirty="0"/>
              <a:t>Send application specific </a:t>
            </a:r>
            <a:r>
              <a:rPr lang="en-US" sz="1600" dirty="0" smtClean="0"/>
              <a:t>values</a:t>
            </a:r>
            <a:br>
              <a:rPr lang="en-US" sz="1600" dirty="0" smtClean="0"/>
            </a:br>
            <a:r>
              <a:rPr lang="en-US" sz="1600" dirty="0" smtClean="0"/>
              <a:t> </a:t>
            </a:r>
            <a:r>
              <a:rPr lang="en-US" sz="1600" dirty="0"/>
              <a:t>to monitoring system</a:t>
            </a:r>
          </a:p>
          <a:p>
            <a:pPr lvl="1"/>
            <a:r>
              <a:rPr lang="en-US" sz="1600" dirty="0"/>
              <a:t>Perform self-monitoring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of </a:t>
            </a:r>
            <a:r>
              <a:rPr lang="en-US" sz="1600" dirty="0"/>
              <a:t>processes (CPU, mem)	</a:t>
            </a:r>
          </a:p>
          <a:p>
            <a:pPr lvl="1"/>
            <a:r>
              <a:rPr lang="en-US" sz="1600" dirty="0"/>
              <a:t>Generate derived metrics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(</a:t>
            </a:r>
            <a:r>
              <a:rPr lang="en-US" sz="1600" dirty="0"/>
              <a:t>rate, average) </a:t>
            </a:r>
          </a:p>
          <a:p>
            <a:pPr lvl="1"/>
            <a:r>
              <a:rPr lang="en-US" sz="1600" dirty="0"/>
              <a:t>Support multiple </a:t>
            </a:r>
            <a:r>
              <a:rPr lang="en-US" sz="1600" dirty="0" err="1"/>
              <a:t>backends</a:t>
            </a:r>
            <a:r>
              <a:rPr lang="en-US" sz="1600" dirty="0"/>
              <a:t>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(</a:t>
            </a:r>
            <a:r>
              <a:rPr lang="en-US" sz="1600" dirty="0"/>
              <a:t>cumulatively)</a:t>
            </a:r>
          </a:p>
          <a:p>
            <a:pPr lvl="1"/>
            <a:endParaRPr lang="en-US" sz="1600" dirty="0"/>
          </a:p>
          <a:p>
            <a:r>
              <a:rPr lang="en-US" sz="1800" dirty="0"/>
              <a:t>Monitoring </a:t>
            </a:r>
            <a:r>
              <a:rPr lang="en-US" sz="1800" dirty="0" err="1"/>
              <a:t>backends</a:t>
            </a:r>
            <a:endParaRPr lang="en-US" sz="1800" dirty="0"/>
          </a:p>
          <a:p>
            <a:pPr lvl="1"/>
            <a:r>
              <a:rPr lang="en-US" sz="1600" dirty="0"/>
              <a:t>Logging</a:t>
            </a:r>
          </a:p>
          <a:p>
            <a:pPr lvl="1"/>
            <a:r>
              <a:rPr lang="en-US" sz="1600" dirty="0" err="1"/>
              <a:t>MonALISA</a:t>
            </a:r>
            <a:endParaRPr lang="en-US" sz="1600" dirty="0"/>
          </a:p>
          <a:p>
            <a:pPr lvl="1"/>
            <a:r>
              <a:rPr lang="en-US" sz="1600" dirty="0" err="1"/>
              <a:t>InfluxDB</a:t>
            </a:r>
            <a:endParaRPr lang="en-US" sz="1600" dirty="0"/>
          </a:p>
          <a:p>
            <a:endParaRPr lang="en-GB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0082"/>
            <a:ext cx="853326" cy="8806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68348" t="5109" b="35275"/>
          <a:stretch/>
        </p:blipFill>
        <p:spPr>
          <a:xfrm>
            <a:off x="3838576" y="1279786"/>
            <a:ext cx="5305424" cy="510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0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7377"/>
            <a:ext cx="8509743" cy="612409"/>
          </a:xfrm>
        </p:spPr>
        <p:txBody>
          <a:bodyPr>
            <a:noAutofit/>
          </a:bodyPr>
          <a:lstStyle/>
          <a:p>
            <a:r>
              <a:rPr lang="en-GB" sz="2400" dirty="0" smtClean="0"/>
              <a:t>Services </a:t>
            </a:r>
            <a:r>
              <a:rPr lang="en-GB" sz="2400" dirty="0"/>
              <a:t>running in O2 development cluster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37975" y="1600518"/>
            <a:ext cx="7794315" cy="4000500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/>
              <a:t>Monitoring: </a:t>
            </a:r>
            <a:r>
              <a:rPr lang="en-GB" sz="2400" dirty="0" err="1"/>
              <a:t>MonALISA</a:t>
            </a:r>
            <a:endParaRPr lang="en-GB" sz="2400" dirty="0"/>
          </a:p>
          <a:p>
            <a:pPr lvl="1"/>
            <a:r>
              <a:rPr lang="en-GB" sz="2000" dirty="0"/>
              <a:t>sensors installed on all nodes</a:t>
            </a:r>
          </a:p>
          <a:p>
            <a:pPr lvl="1"/>
            <a:r>
              <a:rPr lang="en-GB" sz="2000" dirty="0"/>
              <a:t>service and repository running on mon server</a:t>
            </a:r>
          </a:p>
          <a:p>
            <a:r>
              <a:rPr lang="en-GB" sz="2400" dirty="0"/>
              <a:t>Monitoring: </a:t>
            </a:r>
            <a:r>
              <a:rPr lang="en-GB" sz="2400" dirty="0" err="1"/>
              <a:t>collectd</a:t>
            </a:r>
            <a:r>
              <a:rPr lang="en-GB" sz="2400" dirty="0"/>
              <a:t> + </a:t>
            </a:r>
            <a:r>
              <a:rPr lang="en-GB" sz="2400" dirty="0" err="1"/>
              <a:t>influxdb</a:t>
            </a:r>
            <a:r>
              <a:rPr lang="en-GB" sz="2400" dirty="0"/>
              <a:t> + </a:t>
            </a:r>
            <a:r>
              <a:rPr lang="en-GB" sz="2400" dirty="0" err="1"/>
              <a:t>grafana</a:t>
            </a:r>
            <a:endParaRPr lang="en-GB" sz="2400" dirty="0"/>
          </a:p>
          <a:p>
            <a:pPr lvl="1"/>
            <a:r>
              <a:rPr lang="en-GB" sz="2000" dirty="0" err="1"/>
              <a:t>collectd</a:t>
            </a:r>
            <a:r>
              <a:rPr lang="en-GB" sz="2000" dirty="0"/>
              <a:t> running on all nodes (</a:t>
            </a:r>
            <a:r>
              <a:rPr lang="en-GB" sz="2000" dirty="0" err="1"/>
              <a:t>cpu</a:t>
            </a:r>
            <a:r>
              <a:rPr lang="en-GB" sz="2000" dirty="0"/>
              <a:t> + mem + network)</a:t>
            </a:r>
          </a:p>
          <a:p>
            <a:pPr lvl="1"/>
            <a:r>
              <a:rPr lang="en-GB" sz="2000" dirty="0" err="1"/>
              <a:t>influxdb</a:t>
            </a:r>
            <a:r>
              <a:rPr lang="en-GB" sz="2000" dirty="0"/>
              <a:t> running on mon server</a:t>
            </a:r>
          </a:p>
          <a:p>
            <a:pPr lvl="1">
              <a:tabLst>
                <a:tab pos="536575" algn="l"/>
              </a:tabLst>
            </a:pPr>
            <a:r>
              <a:rPr lang="en-GB" sz="2000" dirty="0" err="1"/>
              <a:t>grafana</a:t>
            </a:r>
            <a:r>
              <a:rPr lang="en-GB" sz="2000" dirty="0"/>
              <a:t> running on web server, available </a:t>
            </a:r>
            <a:r>
              <a:rPr lang="en-GB" sz="2000" dirty="0">
                <a:hlinkClick r:id="rId2"/>
              </a:rPr>
              <a:t>here</a:t>
            </a:r>
            <a:endParaRPr lang="en-GB" sz="2000" dirty="0"/>
          </a:p>
          <a:p>
            <a:r>
              <a:rPr lang="en-GB" sz="2400" dirty="0"/>
              <a:t>Configuration: </a:t>
            </a:r>
            <a:r>
              <a:rPr lang="en-GB" sz="2400" dirty="0" err="1"/>
              <a:t>etcd</a:t>
            </a:r>
            <a:endParaRPr lang="en-GB" sz="2400" dirty="0"/>
          </a:p>
          <a:p>
            <a:pPr lvl="1"/>
            <a:r>
              <a:rPr lang="en-GB" sz="2000" dirty="0" err="1"/>
              <a:t>etcd</a:t>
            </a:r>
            <a:r>
              <a:rPr lang="en-GB" sz="2000" dirty="0"/>
              <a:t> server running on 10G server (will be moved to </a:t>
            </a:r>
            <a:r>
              <a:rPr lang="en-GB" sz="2000" dirty="0" err="1"/>
              <a:t>conf</a:t>
            </a:r>
            <a:r>
              <a:rPr lang="en-GB" sz="2000" dirty="0"/>
              <a:t> server)</a:t>
            </a:r>
          </a:p>
          <a:p>
            <a:pPr lvl="1"/>
            <a:r>
              <a:rPr lang="en-GB" sz="2000" dirty="0" err="1"/>
              <a:t>etcd</a:t>
            </a:r>
            <a:r>
              <a:rPr lang="en-GB" sz="2000" dirty="0"/>
              <a:t>-browser running on web server, available </a:t>
            </a:r>
            <a:r>
              <a:rPr lang="en-GB" sz="2000" dirty="0">
                <a:hlinkClick r:id="rId3"/>
              </a:rPr>
              <a:t>here</a:t>
            </a:r>
            <a:endParaRPr lang="en-GB" sz="2000" dirty="0"/>
          </a:p>
          <a:p>
            <a:pPr lvl="1">
              <a:tabLst>
                <a:tab pos="536575" algn="l"/>
              </a:tabLst>
            </a:pPr>
            <a:endParaRPr lang="en-GB" sz="2000" dirty="0"/>
          </a:p>
          <a:p>
            <a:pPr>
              <a:tabLst>
                <a:tab pos="536575" algn="l"/>
              </a:tabLst>
            </a:pPr>
            <a:endParaRPr lang="en-GB" sz="2400" dirty="0"/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0082"/>
            <a:ext cx="853326" cy="88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95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7377"/>
            <a:ext cx="8509743" cy="612409"/>
          </a:xfrm>
        </p:spPr>
        <p:txBody>
          <a:bodyPr>
            <a:noAutofit/>
          </a:bodyPr>
          <a:lstStyle/>
          <a:p>
            <a:r>
              <a:rPr lang="en-GB" sz="2800" dirty="0" smtClean="0"/>
              <a:t>CWG13 : DDS</a:t>
            </a: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>
            <a:normAutofit fontScale="40000" lnSpcReduction="20000"/>
          </a:bodyPr>
          <a:lstStyle/>
          <a:p>
            <a:pPr>
              <a:defRPr sz="3000"/>
            </a:pPr>
            <a:r>
              <a:rPr lang="en-GB" sz="3600" dirty="0"/>
              <a:t>Improve RMS plug-in framework.</a:t>
            </a:r>
            <a:br>
              <a:rPr lang="en-GB" sz="3600" dirty="0"/>
            </a:br>
            <a:r>
              <a:rPr lang="en-GB" dirty="0">
                <a:solidFill>
                  <a:srgbClr val="0000FF"/>
                </a:solidFill>
              </a:rPr>
              <a:t>Based on experience we gained by developing </a:t>
            </a:r>
            <a:r>
              <a:rPr lang="en-GB" dirty="0">
                <a:solidFill>
                  <a:srgbClr val="0000FF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localhost</a:t>
            </a:r>
            <a:r>
              <a:rPr lang="en-GB" dirty="0">
                <a:solidFill>
                  <a:srgbClr val="0000FF"/>
                </a:solidFill>
              </a:rPr>
              <a:t>, </a:t>
            </a:r>
            <a:r>
              <a:rPr lang="en-GB" dirty="0">
                <a:solidFill>
                  <a:srgbClr val="0000FF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SSH</a:t>
            </a:r>
            <a:r>
              <a:rPr lang="en-GB" dirty="0">
                <a:solidFill>
                  <a:srgbClr val="0000FF"/>
                </a:solidFill>
              </a:rPr>
              <a:t>, </a:t>
            </a:r>
            <a:r>
              <a:rPr lang="en-GB" dirty="0">
                <a:solidFill>
                  <a:srgbClr val="0000FF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MESOS</a:t>
            </a:r>
            <a:r>
              <a:rPr lang="en-GB" dirty="0">
                <a:solidFill>
                  <a:srgbClr val="0000FF"/>
                </a:solidFill>
              </a:rPr>
              <a:t>, and </a:t>
            </a:r>
            <a:r>
              <a:rPr lang="en-GB" dirty="0">
                <a:solidFill>
                  <a:srgbClr val="0000FF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SLURM</a:t>
            </a:r>
            <a:r>
              <a:rPr lang="en-GB" dirty="0">
                <a:solidFill>
                  <a:srgbClr val="0000FF"/>
                </a:solidFill>
              </a:rPr>
              <a:t> plug-ins, we are going to improve the DDS plug-in framework even more further to reduce the amount of code plug-in developers need to write when developing DDS plug-ins. This should help to get more plug-ins for different RMS from outside developers with much less effort and to improve the plug-in development in overall.</a:t>
            </a:r>
          </a:p>
          <a:p>
            <a:pPr>
              <a:defRPr sz="3000"/>
            </a:pPr>
            <a:r>
              <a:rPr lang="en-GB" sz="3600" dirty="0"/>
              <a:t>Support key versions in DDS key-value propagation machinery.</a:t>
            </a:r>
            <a:br>
              <a:rPr lang="en-GB" sz="3600" dirty="0"/>
            </a:br>
            <a:r>
              <a:rPr lang="en-GB" dirty="0">
                <a:solidFill>
                  <a:srgbClr val="0000FF"/>
                </a:solidFill>
              </a:rPr>
              <a:t>In order to implement a dynamic topology update feature (add/remove/replace user tasks on demand in runtime) and to keep key-value propagation being consistent, we need to have versioned keys</a:t>
            </a:r>
            <a:r>
              <a:rPr lang="en-GB" dirty="0"/>
              <a:t>.</a:t>
            </a:r>
          </a:p>
          <a:p>
            <a:pPr>
              <a:defRPr sz="3000"/>
            </a:pPr>
            <a:r>
              <a:rPr lang="en-GB" sz="3600" dirty="0"/>
              <a:t>Implement a PBS/</a:t>
            </a:r>
            <a:r>
              <a:rPr lang="en-GB" sz="3600" dirty="0" err="1"/>
              <a:t>OpenPBS</a:t>
            </a:r>
            <a:r>
              <a:rPr lang="en-GB" sz="3600" dirty="0"/>
              <a:t> plug-in for DDS.</a:t>
            </a:r>
            <a:br>
              <a:rPr lang="en-GB" sz="3600" dirty="0"/>
            </a:br>
            <a:r>
              <a:rPr lang="en-GB" dirty="0">
                <a:solidFill>
                  <a:srgbClr val="0000FF"/>
                </a:solidFill>
              </a:rPr>
              <a:t>Open to our users a possibility to deploy their tasks on PBS clusters.</a:t>
            </a:r>
          </a:p>
          <a:p>
            <a:pPr>
              <a:defRPr sz="3000"/>
            </a:pPr>
            <a:r>
              <a:rPr lang="en-GB" sz="3600" dirty="0"/>
              <a:t>Implement an LSF plug-in for DDS.</a:t>
            </a:r>
            <a:br>
              <a:rPr lang="en-GB" sz="3600" dirty="0"/>
            </a:br>
            <a:r>
              <a:rPr lang="en-GB" dirty="0">
                <a:solidFill>
                  <a:srgbClr val="0000FF"/>
                </a:solidFill>
              </a:rPr>
              <a:t>Open to our users a possibility to deploy their tasks on LSF clusters.</a:t>
            </a:r>
          </a:p>
          <a:p>
            <a:pPr>
              <a:defRPr sz="3000"/>
            </a:pPr>
            <a:r>
              <a:rPr lang="en-GB" sz="3600" dirty="0"/>
              <a:t>Improve DDS User’s manual and technical specs/API docs.</a:t>
            </a:r>
            <a:br>
              <a:rPr lang="en-GB" sz="3600" dirty="0"/>
            </a:br>
            <a:r>
              <a:rPr lang="en-GB" dirty="0">
                <a:solidFill>
                  <a:srgbClr val="0000FF"/>
                </a:solidFill>
              </a:rPr>
              <a:t>We are constantly working on documentation for DDS.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70" y="934900"/>
            <a:ext cx="989684" cy="973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97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7377"/>
            <a:ext cx="8509743" cy="612409"/>
          </a:xfrm>
        </p:spPr>
        <p:txBody>
          <a:bodyPr>
            <a:noAutofit/>
          </a:bodyPr>
          <a:lstStyle/>
          <a:p>
            <a:r>
              <a:rPr lang="en-GB" sz="2800" dirty="0" smtClean="0"/>
              <a:t>CWG13 : </a:t>
            </a:r>
            <a:r>
              <a:rPr lang="en-GB" sz="2800" dirty="0" err="1" smtClean="0"/>
              <a:t>aliBuild</a:t>
            </a: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>
            <a:normAutofit fontScale="55000" lnSpcReduction="20000"/>
          </a:bodyPr>
          <a:lstStyle/>
          <a:p>
            <a:pPr marL="296902" indent="-296902" defTabSz="390213">
              <a:spcBef>
                <a:spcPts val="2742"/>
              </a:spcBef>
              <a:defRPr sz="3420"/>
            </a:pPr>
            <a:r>
              <a:rPr lang="en-GB" dirty="0" err="1"/>
              <a:t>aliBuild</a:t>
            </a:r>
            <a:r>
              <a:rPr lang="en-GB" dirty="0"/>
              <a:t> 1.3 has been released </a:t>
            </a:r>
            <a:r>
              <a:rPr lang="en-GB" dirty="0" smtClean="0"/>
              <a:t>:</a:t>
            </a:r>
            <a:endParaRPr lang="en-GB" dirty="0"/>
          </a:p>
          <a:p>
            <a:pPr marL="593803" lvl="1" indent="-296902" defTabSz="390213">
              <a:spcBef>
                <a:spcPts val="2742"/>
              </a:spcBef>
              <a:defRPr sz="3420"/>
            </a:pPr>
            <a:r>
              <a:rPr lang="en-GB" dirty="0"/>
              <a:t>General usability improvements</a:t>
            </a:r>
          </a:p>
          <a:p>
            <a:pPr marL="593803" lvl="1" indent="-296902" defTabSz="390213">
              <a:spcBef>
                <a:spcPts val="2742"/>
              </a:spcBef>
              <a:defRPr sz="3420"/>
            </a:pPr>
            <a:r>
              <a:rPr lang="en-GB" dirty="0" err="1"/>
              <a:t>aliDoctor</a:t>
            </a:r>
            <a:r>
              <a:rPr lang="en-GB" dirty="0"/>
              <a:t> utility to diagnose your system with human readable error messages</a:t>
            </a:r>
          </a:p>
          <a:p>
            <a:pPr marL="593803" lvl="1" indent="-296902" defTabSz="390213">
              <a:spcBef>
                <a:spcPts val="2742"/>
              </a:spcBef>
              <a:defRPr sz="3420"/>
            </a:pPr>
            <a:r>
              <a:rPr lang="en-GB" dirty="0"/>
              <a:t>Improved support for Ubuntu architectures</a:t>
            </a:r>
          </a:p>
          <a:p>
            <a:pPr marL="593803" lvl="1" indent="-296902" defTabSz="390213">
              <a:spcBef>
                <a:spcPts val="2742"/>
              </a:spcBef>
              <a:defRPr sz="3420"/>
            </a:pPr>
            <a:r>
              <a:rPr lang="en-GB" dirty="0"/>
              <a:t>Usage of Google Analytics (completely anonymous and optional)</a:t>
            </a:r>
          </a:p>
          <a:p>
            <a:pPr marL="296902" indent="-296902" defTabSz="390213">
              <a:spcBef>
                <a:spcPts val="2742"/>
              </a:spcBef>
              <a:defRPr sz="3420"/>
            </a:pPr>
            <a:r>
              <a:rPr lang="en-GB" dirty="0"/>
              <a:t>Documentation at </a:t>
            </a:r>
            <a:r>
              <a:rPr lang="en-GB" b="1" dirty="0">
                <a:latin typeface="Helvetica"/>
                <a:ea typeface="Helvetica"/>
                <a:cs typeface="Helvetica"/>
                <a:sym typeface="Helvetica"/>
              </a:rPr>
              <a:t>http://alisw.github.io/alibuild/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Folded Corner 6"/>
          <p:cNvSpPr/>
          <p:nvPr/>
        </p:nvSpPr>
        <p:spPr>
          <a:xfrm>
            <a:off x="7426960" y="1139124"/>
            <a:ext cx="1717040" cy="443121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Giulio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70" y="934900"/>
            <a:ext cx="989684" cy="973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73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8" y="710052"/>
            <a:ext cx="7211567" cy="612409"/>
          </a:xfrm>
        </p:spPr>
        <p:txBody>
          <a:bodyPr/>
          <a:lstStyle/>
          <a:p>
            <a:r>
              <a:rPr lang="en-GB" dirty="0" smtClean="0"/>
              <a:t>CWG11: Software process (1)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67181" y="1159697"/>
            <a:ext cx="7636296" cy="2456475"/>
          </a:xfrm>
        </p:spPr>
        <p:txBody>
          <a:bodyPr>
            <a:normAutofit fontScale="62500" lnSpcReduction="20000"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it" b="1" dirty="0"/>
              <a:t>Focus on enabling O2 developers to work, and having their work reviewed, as quickly as possible - with more refinements added as we go.</a:t>
            </a:r>
          </a:p>
          <a:p>
            <a:pPr marL="457200" lvl="0" indent="-22860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it" dirty="0"/>
              <a:t>Infrastructure for testing all GitHub pull requests to O2 with Jenkins</a:t>
            </a:r>
          </a:p>
          <a:p>
            <a:pPr marL="457200" lvl="0" indent="-22860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it" dirty="0"/>
              <a:t>Interface to add new O2 projects to JIRA</a:t>
            </a:r>
          </a:p>
          <a:p>
            <a:pPr marL="457200" lvl="0" indent="-22860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</a:pPr>
            <a:r>
              <a:rPr lang="it" dirty="0"/>
              <a:t>Defined a CMake example directory organization with tests too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6" name="Shape 6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67180" y="3716503"/>
            <a:ext cx="4758474" cy="2883174"/>
          </a:xfrm>
          <a:prstGeom prst="rect">
            <a:avLst/>
          </a:prstGeom>
          <a:noFill/>
          <a:ln w="19050" cap="flat" cmpd="sng">
            <a:solidFill>
              <a:srgbClr val="F1C232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7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4176" y="3429000"/>
            <a:ext cx="5223604" cy="2883174"/>
          </a:xfrm>
          <a:prstGeom prst="rect">
            <a:avLst/>
          </a:prstGeom>
          <a:noFill/>
          <a:ln w="19050" cap="flat" cmpd="sng">
            <a:solidFill>
              <a:srgbClr val="F1C23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8" name="Folded Corner 7"/>
          <p:cNvSpPr/>
          <p:nvPr/>
        </p:nvSpPr>
        <p:spPr>
          <a:xfrm>
            <a:off x="7845824" y="1159698"/>
            <a:ext cx="1298175" cy="259200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Giulio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5" y="1534323"/>
            <a:ext cx="686718" cy="623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63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74472"/>
            <a:ext cx="7211567" cy="612409"/>
          </a:xfrm>
        </p:spPr>
        <p:txBody>
          <a:bodyPr/>
          <a:lstStyle/>
          <a:p>
            <a:r>
              <a:rPr lang="en-GB" dirty="0"/>
              <a:t>CWG11: Software process </a:t>
            </a:r>
            <a:r>
              <a:rPr lang="en-GB" dirty="0" smtClean="0"/>
              <a:t>(2)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899116" y="1604722"/>
            <a:ext cx="7794315" cy="4682566"/>
          </a:xfrm>
        </p:spPr>
        <p:txBody>
          <a:bodyPr>
            <a:noAutofit/>
          </a:bodyPr>
          <a:lstStyle/>
          <a:p>
            <a:pPr fontAlgn="base"/>
            <a:r>
              <a:rPr lang="en-GB" sz="1400" b="1" dirty="0"/>
              <a:t>Definition of the policies of the Git repositories: (almost) done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>Automatic tool where CERN users can map their GitHub account to their CERN account by simply clicking on a link. Need to change the permissions to AliceO2 to allow more admins to merge pull requests</a:t>
            </a:r>
            <a:r>
              <a:rPr lang="en-GB" sz="1400" dirty="0" smtClean="0"/>
              <a:t>.</a:t>
            </a:r>
          </a:p>
          <a:p>
            <a:pPr fontAlgn="base"/>
            <a:r>
              <a:rPr lang="en-GB" sz="1400" b="1" dirty="0" smtClean="0"/>
              <a:t>Project management and progress report in JIRA: done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Currently being used. Progress report visualization via Gantt charts.</a:t>
            </a:r>
          </a:p>
          <a:p>
            <a:pPr fontAlgn="base"/>
            <a:r>
              <a:rPr lang="en-GB" sz="1400" b="1" dirty="0" smtClean="0"/>
              <a:t>Display </a:t>
            </a:r>
            <a:r>
              <a:rPr lang="en-GB" sz="1400" b="1" dirty="0"/>
              <a:t>of test results and trends: pending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>We do not have any test to display. We have addressed the problem of the project </a:t>
            </a:r>
            <a:r>
              <a:rPr lang="en-GB" sz="1400" dirty="0" err="1"/>
              <a:t>CMake</a:t>
            </a:r>
            <a:r>
              <a:rPr lang="en-GB" sz="1400" dirty="0"/>
              <a:t> structure first in order to enable developers to add tests</a:t>
            </a:r>
            <a:r>
              <a:rPr lang="en-GB" sz="1400" dirty="0" smtClean="0"/>
              <a:t>.</a:t>
            </a:r>
            <a:endParaRPr lang="en-GB" sz="1400" dirty="0"/>
          </a:p>
          <a:p>
            <a:pPr fontAlgn="base"/>
            <a:r>
              <a:rPr lang="en-GB" sz="1400" b="1" dirty="0"/>
              <a:t>Enforcing code quality and formatting rules: in progress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/>
              <a:t>Evaluation of our first tool, SAS (</a:t>
            </a:r>
            <a:r>
              <a:rPr lang="en-GB" sz="1400" dirty="0">
                <a:hlinkClick r:id="rId2"/>
              </a:rPr>
              <a:t>github.com/</a:t>
            </a:r>
            <a:r>
              <a:rPr lang="en-GB" sz="1400" dirty="0" err="1">
                <a:hlinkClick r:id="rId2"/>
              </a:rPr>
              <a:t>dpiparo</a:t>
            </a:r>
            <a:r>
              <a:rPr lang="en-GB" sz="1400" dirty="0">
                <a:hlinkClick r:id="rId2"/>
              </a:rPr>
              <a:t>/SAS</a:t>
            </a:r>
            <a:r>
              <a:rPr lang="en-GB" sz="1400" dirty="0"/>
              <a:t>) completed: it does not look either mature or easy to maintain yet. Currently evaluating </a:t>
            </a:r>
            <a:r>
              <a:rPr lang="en-GB" sz="1400" dirty="0" err="1"/>
              <a:t>CodeChecker</a:t>
            </a:r>
            <a:r>
              <a:rPr lang="en-GB" sz="1400" dirty="0"/>
              <a:t> (</a:t>
            </a:r>
            <a:r>
              <a:rPr lang="en-GB" sz="1400" dirty="0">
                <a:hlinkClick r:id="rId3"/>
              </a:rPr>
              <a:t>github.com/Ericsson/</a:t>
            </a:r>
            <a:r>
              <a:rPr lang="en-GB" sz="1400" dirty="0" err="1">
                <a:hlinkClick r:id="rId3"/>
              </a:rPr>
              <a:t>codechecker</a:t>
            </a:r>
            <a:r>
              <a:rPr lang="en-GB" sz="1400" dirty="0"/>
              <a:t>), considered by GSI for </a:t>
            </a:r>
            <a:r>
              <a:rPr lang="en-GB" sz="1400" dirty="0" err="1"/>
              <a:t>FairRoot</a:t>
            </a:r>
            <a:r>
              <a:rPr lang="en-GB" sz="1400" dirty="0"/>
              <a:t> too</a:t>
            </a:r>
            <a:r>
              <a:rPr lang="en-GB" sz="1400" dirty="0" smtClean="0"/>
              <a:t>.</a:t>
            </a:r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5" y="1534323"/>
            <a:ext cx="686718" cy="623329"/>
          </a:xfrm>
          <a:prstGeom prst="rect">
            <a:avLst/>
          </a:prstGeom>
        </p:spPr>
      </p:pic>
      <p:sp>
        <p:nvSpPr>
          <p:cNvPr id="7" name="Folded Corner 6"/>
          <p:cNvSpPr/>
          <p:nvPr/>
        </p:nvSpPr>
        <p:spPr>
          <a:xfrm>
            <a:off x="7845824" y="1159698"/>
            <a:ext cx="1298175" cy="259200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Giulio</a:t>
            </a:r>
          </a:p>
        </p:txBody>
      </p:sp>
    </p:spTree>
    <p:extLst>
      <p:ext uri="{BB962C8B-B14F-4D97-AF65-F5344CB8AC3E}">
        <p14:creationId xmlns:p14="http://schemas.microsoft.com/office/powerpoint/2010/main" val="170127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7377"/>
            <a:ext cx="7211567" cy="612409"/>
          </a:xfrm>
        </p:spPr>
        <p:txBody>
          <a:bodyPr>
            <a:normAutofit/>
          </a:bodyPr>
          <a:lstStyle/>
          <a:p>
            <a:r>
              <a:rPr lang="en-GB" sz="2800" dirty="0"/>
              <a:t>ALICE O</a:t>
            </a:r>
            <a:r>
              <a:rPr lang="en-GB" sz="2800" baseline="30000" dirty="0"/>
              <a:t>2</a:t>
            </a:r>
            <a:r>
              <a:rPr lang="en-GB" sz="2800" dirty="0"/>
              <a:t> in a nutshell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035" y="4252612"/>
            <a:ext cx="4186560" cy="2308324"/>
          </a:xfrm>
          <a:prstGeom prst="rect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57150" defTabSz="265113"/>
            <a:r>
              <a:rPr lang="en-GB" b="1" dirty="0" smtClean="0">
                <a:solidFill>
                  <a:prstClr val="black"/>
                </a:solidFill>
              </a:rPr>
              <a:t>New computing system</a:t>
            </a:r>
          </a:p>
          <a:p>
            <a:pPr marL="342900" indent="-285750" defTabSz="265113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Read-out </a:t>
            </a:r>
            <a:r>
              <a:rPr lang="en-GB" dirty="0">
                <a:solidFill>
                  <a:prstClr val="black"/>
                </a:solidFill>
              </a:rPr>
              <a:t>the data of all interactions</a:t>
            </a:r>
            <a:endParaRPr lang="en-GB" dirty="0">
              <a:solidFill>
                <a:prstClr val="black"/>
              </a:solidFill>
              <a:sym typeface="Wingdings"/>
            </a:endParaRPr>
          </a:p>
          <a:p>
            <a:pPr marL="342900" indent="-285750" defTabSz="265113">
              <a:buFont typeface="Wingdings" panose="05000000000000000000" pitchFamily="2" charset="2"/>
              <a:buChar char="è"/>
            </a:pPr>
            <a:r>
              <a:rPr lang="en-GB" dirty="0">
                <a:solidFill>
                  <a:prstClr val="black"/>
                </a:solidFill>
                <a:sym typeface="Wingdings"/>
              </a:rPr>
              <a:t>Compress these data intelligently</a:t>
            </a:r>
            <a:br>
              <a:rPr lang="en-GB" dirty="0">
                <a:solidFill>
                  <a:prstClr val="black"/>
                </a:solidFill>
                <a:sym typeface="Wingdings"/>
              </a:rPr>
            </a:br>
            <a:r>
              <a:rPr lang="en-GB" dirty="0">
                <a:solidFill>
                  <a:prstClr val="black"/>
                </a:solidFill>
                <a:sym typeface="Wingdings"/>
              </a:rPr>
              <a:t>	by online </a:t>
            </a:r>
            <a:r>
              <a:rPr lang="en-GB" dirty="0" smtClean="0">
                <a:solidFill>
                  <a:prstClr val="black"/>
                </a:solidFill>
                <a:sym typeface="Wingdings"/>
              </a:rPr>
              <a:t>reconstruction</a:t>
            </a:r>
            <a:endParaRPr lang="en-GB" dirty="0">
              <a:solidFill>
                <a:prstClr val="black"/>
              </a:solidFill>
              <a:sym typeface="Wingdings"/>
            </a:endParaRPr>
          </a:p>
          <a:p>
            <a:pPr marL="342900" indent="-285750" defTabSz="265113">
              <a:buFont typeface="Wingdings" panose="05000000000000000000" pitchFamily="2" charset="2"/>
              <a:buChar char="è"/>
            </a:pPr>
            <a:r>
              <a:rPr lang="en-GB" dirty="0">
                <a:solidFill>
                  <a:prstClr val="black"/>
                </a:solidFill>
                <a:sym typeface="Wingdings"/>
              </a:rPr>
              <a:t>One common online-offline </a:t>
            </a:r>
            <a:br>
              <a:rPr lang="en-GB" dirty="0">
                <a:solidFill>
                  <a:prstClr val="black"/>
                </a:solidFill>
                <a:sym typeface="Wingdings"/>
              </a:rPr>
            </a:br>
            <a:r>
              <a:rPr lang="en-GB" dirty="0">
                <a:solidFill>
                  <a:prstClr val="black"/>
                </a:solidFill>
                <a:sym typeface="Wingdings"/>
              </a:rPr>
              <a:t>computing system: </a:t>
            </a:r>
            <a:r>
              <a:rPr lang="en-GB" dirty="0" smtClean="0">
                <a:solidFill>
                  <a:prstClr val="black"/>
                </a:solidFill>
                <a:sym typeface="Wingdings"/>
              </a:rPr>
              <a:t>O</a:t>
            </a:r>
            <a:r>
              <a:rPr lang="en-GB" baseline="30000" dirty="0" smtClean="0">
                <a:solidFill>
                  <a:prstClr val="black"/>
                </a:solidFill>
                <a:sym typeface="Wingdings"/>
              </a:rPr>
              <a:t>2</a:t>
            </a:r>
            <a:endParaRPr lang="en-GB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Paradigm shift compared to approach for Run 1 and 2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620584" y="901509"/>
            <a:ext cx="4425156" cy="5825164"/>
            <a:chOff x="4620584" y="901509"/>
            <a:chExt cx="4425156" cy="5825164"/>
          </a:xfrm>
        </p:grpSpPr>
        <p:sp>
          <p:nvSpPr>
            <p:cNvPr id="7" name="ZoneTexte 6"/>
            <p:cNvSpPr txBox="1"/>
            <p:nvPr/>
          </p:nvSpPr>
          <p:spPr>
            <a:xfrm>
              <a:off x="4913322" y="2084699"/>
              <a:ext cx="4123709" cy="10772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Baseline correction and zero suppression</a:t>
              </a:r>
            </a:p>
            <a:p>
              <a:r>
                <a:rPr lang="en-US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Data volume reduction by zero cluster finder. No </a:t>
              </a:r>
              <a:r>
                <a:rPr lang="en-US" sz="16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event </a:t>
              </a:r>
              <a:r>
                <a:rPr lang="en-US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discarded.</a:t>
              </a:r>
              <a:endParaRPr lang="en-US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r>
                <a:rPr lang="en-US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Average compression </a:t>
              </a:r>
              <a:r>
                <a:rPr lang="en-US" sz="16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factor </a:t>
              </a:r>
              <a:r>
                <a:rPr lang="en-US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6.6</a:t>
              </a:r>
            </a:p>
          </p:txBody>
        </p:sp>
        <p:sp>
          <p:nvSpPr>
            <p:cNvPr id="8" name="ZoneTexte 4"/>
            <p:cNvSpPr txBox="1"/>
            <p:nvPr/>
          </p:nvSpPr>
          <p:spPr>
            <a:xfrm>
              <a:off x="4922031" y="901509"/>
              <a:ext cx="4123709" cy="83099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u="sng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Unmodified raw data of all interactions shipped from detector  </a:t>
              </a:r>
              <a:br>
                <a:rPr lang="en-US" sz="1600" b="1" u="sng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sz="1600" b="1" u="sng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to online farm in </a:t>
              </a:r>
              <a:r>
                <a:rPr lang="en-US" sz="1600" b="1" u="sng" dirty="0" err="1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triggerless</a:t>
              </a:r>
              <a:r>
                <a:rPr lang="en-US" sz="1600" b="1" u="sng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continuous mode</a:t>
              </a:r>
              <a:endParaRPr lang="en-US" sz="1600" b="1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ZoneTexte 7"/>
            <p:cNvSpPr txBox="1"/>
            <p:nvPr/>
          </p:nvSpPr>
          <p:spPr>
            <a:xfrm>
              <a:off x="6697683" y="5889168"/>
              <a:ext cx="2339348" cy="8309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Asynchronous </a:t>
              </a:r>
              <a:r>
                <a:rPr lang="en-US" sz="16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(few hours</a:t>
              </a:r>
              <a:r>
                <a:rPr lang="en-US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) event reconstruction with final calibration</a:t>
              </a:r>
            </a:p>
          </p:txBody>
        </p:sp>
        <p:sp>
          <p:nvSpPr>
            <p:cNvPr id="10" name="Flèche vers le bas 9"/>
            <p:cNvSpPr/>
            <p:nvPr/>
          </p:nvSpPr>
          <p:spPr>
            <a:xfrm>
              <a:off x="6893212" y="1710865"/>
              <a:ext cx="163929" cy="367714"/>
            </a:xfrm>
            <a:prstGeom prst="downArrow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62505" y="1706347"/>
              <a:ext cx="18662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HI run 3.4 </a:t>
              </a:r>
              <a:r>
                <a:rPr lang="en-US" dirty="0" err="1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TByte</a:t>
              </a:r>
              <a:r>
                <a:rPr lang="en-US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/s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2" name="ZoneTexte 6"/>
            <p:cNvSpPr txBox="1"/>
            <p:nvPr/>
          </p:nvSpPr>
          <p:spPr>
            <a:xfrm>
              <a:off x="4913322" y="4687571"/>
              <a:ext cx="4123709" cy="86177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Data Storage: 1 year of compressed data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Bandwidth: </a:t>
              </a:r>
              <a:r>
                <a:rPr lang="en-US" sz="16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Write </a:t>
              </a:r>
              <a:r>
                <a:rPr lang="en-US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170 GB/s </a:t>
              </a:r>
              <a:r>
                <a:rPr lang="en-US" sz="16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Read </a:t>
              </a:r>
              <a:r>
                <a:rPr lang="en-US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270 GB/s</a:t>
              </a:r>
              <a:endParaRPr lang="en-US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Capacity: </a:t>
              </a:r>
              <a:r>
                <a:rPr lang="en-US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60 PB</a:t>
              </a:r>
              <a:endParaRPr lang="en-US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69882" y="3678076"/>
              <a:ext cx="1210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90 </a:t>
              </a:r>
              <a:r>
                <a:rPr lang="en-US" dirty="0" err="1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GByte</a:t>
              </a:r>
              <a:r>
                <a:rPr lang="en-US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/s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4" name="ZoneTexte 6"/>
            <p:cNvSpPr txBox="1"/>
            <p:nvPr/>
          </p:nvSpPr>
          <p:spPr>
            <a:xfrm>
              <a:off x="4913322" y="5895676"/>
              <a:ext cx="1606231" cy="83099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Tier 0, Tiers 1 and</a:t>
              </a:r>
            </a:p>
            <a:p>
              <a:r>
                <a:rPr lang="en-US" sz="16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Analysis Facilities</a:t>
              </a:r>
              <a:endParaRPr lang="en-US" sz="16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20584" y="5531879"/>
              <a:ext cx="1210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20 </a:t>
              </a:r>
              <a:r>
                <a:rPr lang="en-US" dirty="0" err="1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GByte</a:t>
              </a:r>
              <a:r>
                <a:rPr lang="en-US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/s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16" name="ZoneTexte 6"/>
            <p:cNvSpPr txBox="1"/>
            <p:nvPr/>
          </p:nvSpPr>
          <p:spPr>
            <a:xfrm>
              <a:off x="4913322" y="3513345"/>
              <a:ext cx="4123709" cy="8309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u="sng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Data volume reduction by online tracking. </a:t>
              </a:r>
              <a:br>
                <a:rPr lang="en-US" sz="1600" b="1" u="sng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sz="1600" b="1" u="sng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Only reconstructed data to </a:t>
              </a:r>
              <a:r>
                <a:rPr lang="en-US" sz="1600" b="1" u="sng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data </a:t>
              </a:r>
              <a:r>
                <a:rPr lang="en-US" sz="1600" b="1" u="sng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storage.</a:t>
              </a:r>
              <a:endParaRPr lang="en-US" sz="1600" b="1" u="sng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r>
                <a:rPr lang="en-US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Average </a:t>
              </a:r>
              <a:r>
                <a:rPr lang="en-US" sz="16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compression </a:t>
              </a:r>
              <a:r>
                <a:rPr lang="en-US" sz="160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factor 5.5</a:t>
              </a:r>
            </a:p>
          </p:txBody>
        </p:sp>
        <p:sp>
          <p:nvSpPr>
            <p:cNvPr id="17" name="Flèche vers le bas 9"/>
            <p:cNvSpPr/>
            <p:nvPr/>
          </p:nvSpPr>
          <p:spPr>
            <a:xfrm>
              <a:off x="6893212" y="3155523"/>
              <a:ext cx="163929" cy="367714"/>
            </a:xfrm>
            <a:prstGeom prst="downArrow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Flèche vers le bas 9"/>
            <p:cNvSpPr/>
            <p:nvPr/>
          </p:nvSpPr>
          <p:spPr>
            <a:xfrm>
              <a:off x="6893212" y="4326895"/>
              <a:ext cx="163929" cy="367714"/>
            </a:xfrm>
            <a:prstGeom prst="downArrow">
              <a:avLst/>
            </a:prstGeom>
            <a:noFill/>
            <a:ln w="1905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01114" y="3154329"/>
              <a:ext cx="13276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500 </a:t>
              </a:r>
              <a:r>
                <a:rPr lang="en-US" dirty="0" err="1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GByte</a:t>
              </a:r>
              <a:r>
                <a:rPr lang="en-US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/s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657341" y="4330894"/>
              <a:ext cx="1210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r>
                <a:rPr lang="en-US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 </a:t>
              </a:r>
              <a:r>
                <a:rPr lang="en-US" dirty="0" err="1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GByte</a:t>
              </a:r>
              <a:r>
                <a:rPr lang="en-US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/s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1" name="Left-Right Arrow 20"/>
            <p:cNvSpPr/>
            <p:nvPr/>
          </p:nvSpPr>
          <p:spPr>
            <a:xfrm rot="5400000">
              <a:off x="7578309" y="5628006"/>
              <a:ext cx="349509" cy="185522"/>
            </a:xfrm>
            <a:prstGeom prst="leftRightArrow">
              <a:avLst/>
            </a:prstGeom>
            <a:noFill/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22" name="Left-Right Arrow 21"/>
            <p:cNvSpPr/>
            <p:nvPr/>
          </p:nvSpPr>
          <p:spPr>
            <a:xfrm rot="5400000">
              <a:off x="5650354" y="5634514"/>
              <a:ext cx="349509" cy="185522"/>
            </a:xfrm>
            <a:prstGeom prst="leftRightArrow">
              <a:avLst/>
            </a:prstGeom>
            <a:noFill/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</p:grpSp>
      <p:sp>
        <p:nvSpPr>
          <p:cNvPr id="2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42577" y="1188906"/>
            <a:ext cx="4770743" cy="313072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defTabSz="265113">
              <a:buNone/>
            </a:pPr>
            <a:r>
              <a:rPr lang="en-GB" sz="1600" b="1" dirty="0" smtClean="0"/>
              <a:t>Requirements</a:t>
            </a:r>
          </a:p>
          <a:p>
            <a:pPr marL="249238" indent="-249238" defTabSz="265113">
              <a:buFont typeface="+mj-lt"/>
              <a:buAutoNum type="arabicPeriod"/>
            </a:pPr>
            <a:r>
              <a:rPr lang="en-GB" sz="1600" dirty="0" smtClean="0"/>
              <a:t>LHC min bias </a:t>
            </a:r>
            <a:r>
              <a:rPr lang="en-GB" sz="1600" dirty="0" err="1" smtClean="0"/>
              <a:t>Pb-Pb</a:t>
            </a:r>
            <a:r>
              <a:rPr lang="en-GB" sz="1600" dirty="0" smtClean="0"/>
              <a:t> at 50 kHz </a:t>
            </a:r>
            <a:br>
              <a:rPr lang="en-GB" sz="1600" dirty="0" smtClean="0"/>
            </a:br>
            <a:r>
              <a:rPr lang="en-GB" sz="1600" dirty="0" smtClean="0"/>
              <a:t>~100 x more data than during Run 1</a:t>
            </a:r>
          </a:p>
          <a:p>
            <a:pPr marL="265113" indent="-265113" defTabSz="265113">
              <a:buFont typeface="+mj-lt"/>
              <a:buAutoNum type="arabicPeriod" startAt="2"/>
            </a:pPr>
            <a:r>
              <a:rPr lang="en-GB" sz="1600" dirty="0"/>
              <a:t>Physics topics addressed by ALICE upgrade</a:t>
            </a:r>
          </a:p>
          <a:p>
            <a:pPr marL="449263" lvl="1" indent="-195263" defTabSz="265113"/>
            <a:r>
              <a:rPr lang="en-GB" sz="1400" dirty="0" smtClean="0"/>
              <a:t>Rare processes</a:t>
            </a:r>
          </a:p>
          <a:p>
            <a:pPr marL="449263" lvl="1" indent="-195263" defTabSz="265113"/>
            <a:r>
              <a:rPr lang="en-GB" sz="1400" dirty="0" smtClean="0"/>
              <a:t>Very small signal over background ratio</a:t>
            </a:r>
          </a:p>
          <a:p>
            <a:pPr marL="449263" lvl="1" indent="-195263" defTabSz="265113"/>
            <a:r>
              <a:rPr lang="en-GB" sz="1400" dirty="0"/>
              <a:t>Needs large </a:t>
            </a:r>
            <a:r>
              <a:rPr lang="en-GB" sz="1400" dirty="0" smtClean="0"/>
              <a:t>statistics of reconstructed events</a:t>
            </a:r>
            <a:endParaRPr lang="en-GB" sz="1400" dirty="0"/>
          </a:p>
          <a:p>
            <a:pPr marL="449263" lvl="1" indent="-195263" defTabSz="265113"/>
            <a:r>
              <a:rPr lang="en-GB" sz="1400" dirty="0" smtClean="0"/>
              <a:t>Triggering techniques very inefficient if not impossible</a:t>
            </a:r>
          </a:p>
          <a:p>
            <a:pPr marL="265113" indent="-265113" defTabSz="265113">
              <a:buFont typeface="+mj-lt"/>
              <a:buAutoNum type="arabicPeriod" startAt="2"/>
            </a:pPr>
            <a:r>
              <a:rPr lang="en-US" sz="1600" dirty="0" smtClean="0"/>
              <a:t>50 kHz &gt; TPC inherent rate (drift time ~100 µs)</a:t>
            </a:r>
            <a:br>
              <a:rPr lang="en-US" sz="1600" dirty="0" smtClean="0"/>
            </a:br>
            <a:r>
              <a:rPr lang="en-US" sz="1600" dirty="0" smtClean="0"/>
              <a:t>Support </a:t>
            </a:r>
            <a:r>
              <a:rPr lang="en-US" sz="1600" dirty="0"/>
              <a:t>for continuous </a:t>
            </a:r>
            <a:r>
              <a:rPr lang="en-US" sz="1600" dirty="0" smtClean="0"/>
              <a:t>read-out (TPC)</a:t>
            </a:r>
          </a:p>
          <a:p>
            <a:pPr marL="449263" lvl="1" indent="-195263" defTabSz="265113"/>
            <a:r>
              <a:rPr lang="en-GB" sz="1400" dirty="0" smtClean="0"/>
              <a:t>Detector read-out triggered or continuous</a:t>
            </a:r>
            <a:endParaRPr lang="en-GB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92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Lots of progress since 18 months…</a:t>
            </a:r>
          </a:p>
          <a:p>
            <a:r>
              <a:rPr lang="en-GB" dirty="0" smtClean="0"/>
              <a:t>But some delay on critical items</a:t>
            </a:r>
          </a:p>
          <a:p>
            <a:r>
              <a:rPr lang="en-GB" dirty="0" smtClean="0"/>
              <a:t>New WP structure put in place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65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69"/>
          <p:cNvGrpSpPr/>
          <p:nvPr/>
        </p:nvGrpSpPr>
        <p:grpSpPr>
          <a:xfrm>
            <a:off x="7665384" y="3389956"/>
            <a:ext cx="1161903" cy="838199"/>
            <a:chOff x="7499938" y="3389956"/>
            <a:chExt cx="1161903" cy="838199"/>
          </a:xfrm>
        </p:grpSpPr>
        <p:sp>
          <p:nvSpPr>
            <p:cNvPr id="26" name="Can 25"/>
            <p:cNvSpPr/>
            <p:nvPr/>
          </p:nvSpPr>
          <p:spPr>
            <a:xfrm>
              <a:off x="7976041" y="3389956"/>
              <a:ext cx="685800" cy="385786"/>
            </a:xfrm>
            <a:prstGeom prst="can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/>
            <p:cNvCxnSpPr>
              <a:endCxn id="26" idx="2"/>
            </p:cNvCxnSpPr>
            <p:nvPr/>
          </p:nvCxnSpPr>
          <p:spPr>
            <a:xfrm>
              <a:off x="7499938" y="3582849"/>
              <a:ext cx="476103" cy="0"/>
            </a:xfrm>
            <a:prstGeom prst="line">
              <a:avLst/>
            </a:prstGeom>
            <a:ln w="1905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Can 54"/>
            <p:cNvSpPr/>
            <p:nvPr/>
          </p:nvSpPr>
          <p:spPr>
            <a:xfrm>
              <a:off x="7976041" y="3842369"/>
              <a:ext cx="685800" cy="385786"/>
            </a:xfrm>
            <a:prstGeom prst="can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Connector 55"/>
            <p:cNvCxnSpPr>
              <a:endCxn id="55" idx="2"/>
            </p:cNvCxnSpPr>
            <p:nvPr/>
          </p:nvCxnSpPr>
          <p:spPr>
            <a:xfrm>
              <a:off x="7499938" y="4035262"/>
              <a:ext cx="476103" cy="0"/>
            </a:xfrm>
            <a:prstGeom prst="line">
              <a:avLst/>
            </a:prstGeom>
            <a:ln w="1905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Facility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48123" y="3412907"/>
            <a:ext cx="99060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48123" y="4403851"/>
            <a:ext cx="99060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9860" y="5394107"/>
            <a:ext cx="99060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945139" y="3417497"/>
            <a:ext cx="9906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6" idx="3"/>
            <a:endCxn id="9" idx="1"/>
          </p:cNvCxnSpPr>
          <p:nvPr/>
        </p:nvCxnSpPr>
        <p:spPr>
          <a:xfrm>
            <a:off x="1238723" y="3832007"/>
            <a:ext cx="706416" cy="4590"/>
          </a:xfrm>
          <a:prstGeom prst="line">
            <a:avLst/>
          </a:prstGeom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945139" y="4403851"/>
            <a:ext cx="9906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7" idx="3"/>
            <a:endCxn id="11" idx="1"/>
          </p:cNvCxnSpPr>
          <p:nvPr/>
        </p:nvCxnSpPr>
        <p:spPr>
          <a:xfrm>
            <a:off x="1238723" y="4822951"/>
            <a:ext cx="706416" cy="0"/>
          </a:xfrm>
          <a:prstGeom prst="line">
            <a:avLst/>
          </a:prstGeom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945139" y="5394107"/>
            <a:ext cx="9906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>
            <a:stCxn id="8" idx="3"/>
            <a:endCxn id="13" idx="1"/>
          </p:cNvCxnSpPr>
          <p:nvPr/>
        </p:nvCxnSpPr>
        <p:spPr>
          <a:xfrm>
            <a:off x="1230460" y="5813207"/>
            <a:ext cx="714679" cy="0"/>
          </a:xfrm>
          <a:prstGeom prst="line">
            <a:avLst/>
          </a:prstGeom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9337" y="1681591"/>
            <a:ext cx="10631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Detectors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792672" y="2829442"/>
            <a:ext cx="15985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9</a:t>
            </a:r>
            <a:r>
              <a:rPr lang="en-US" sz="1600" dirty="0" smtClean="0"/>
              <a:t>000 Read-out </a:t>
            </a:r>
            <a:br>
              <a:rPr lang="en-US" sz="1600" dirty="0" smtClean="0"/>
            </a:br>
            <a:r>
              <a:rPr lang="en-US" sz="1600" dirty="0" smtClean="0"/>
              <a:t>Links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1841041" y="1312259"/>
            <a:ext cx="121058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270 FLPs</a:t>
            </a:r>
          </a:p>
          <a:p>
            <a:pPr lvl="0" algn="ctr"/>
            <a:r>
              <a:rPr lang="fr-FR" sz="16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First </a:t>
            </a:r>
            <a:r>
              <a:rPr lang="fr-FR" sz="1600" kern="0" dirty="0" err="1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Level</a:t>
            </a:r>
            <a:r>
              <a:rPr lang="fr-FR" sz="16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</a:b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Processors</a:t>
            </a:r>
          </a:p>
          <a:p>
            <a:pPr algn="ctr"/>
            <a:r>
              <a:rPr lang="en-US" sz="1600" dirty="0" smtClean="0"/>
              <a:t>(FLPs)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4439123" y="3389955"/>
            <a:ext cx="9906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439123" y="4403851"/>
            <a:ext cx="9906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432696" y="5366565"/>
            <a:ext cx="9906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038171" y="1312259"/>
            <a:ext cx="177965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1500 EPNs</a:t>
            </a:r>
            <a:br>
              <a:rPr lang="en-US" sz="1600" dirty="0" smtClean="0"/>
            </a:br>
            <a:r>
              <a:rPr lang="en-US" sz="1600" dirty="0" smtClean="0"/>
              <a:t>Event Processing</a:t>
            </a:r>
            <a:br>
              <a:rPr lang="en-US" sz="1600" dirty="0" smtClean="0"/>
            </a:br>
            <a:r>
              <a:rPr lang="en-US" sz="1600" dirty="0" smtClean="0"/>
              <a:t>Nodes</a:t>
            </a:r>
          </a:p>
          <a:p>
            <a:pPr algn="ctr"/>
            <a:r>
              <a:rPr lang="en-US" sz="1600" dirty="0" smtClean="0"/>
              <a:t>(EPNs)</a:t>
            </a:r>
            <a:endParaRPr lang="en-US" sz="1600" dirty="0"/>
          </a:p>
        </p:txBody>
      </p:sp>
      <p:cxnSp>
        <p:nvCxnSpPr>
          <p:cNvPr id="22" name="Straight Connector 21"/>
          <p:cNvCxnSpPr>
            <a:stCxn id="9" idx="3"/>
            <a:endCxn id="20" idx="1"/>
          </p:cNvCxnSpPr>
          <p:nvPr/>
        </p:nvCxnSpPr>
        <p:spPr>
          <a:xfrm>
            <a:off x="2935739" y="3836597"/>
            <a:ext cx="1496957" cy="1949068"/>
          </a:xfrm>
          <a:prstGeom prst="line">
            <a:avLst/>
          </a:prstGeom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8" idx="1"/>
            <a:endCxn id="13" idx="3"/>
          </p:cNvCxnSpPr>
          <p:nvPr/>
        </p:nvCxnSpPr>
        <p:spPr>
          <a:xfrm flipH="1">
            <a:off x="2935739" y="3809055"/>
            <a:ext cx="1503384" cy="2004152"/>
          </a:xfrm>
          <a:prstGeom prst="line">
            <a:avLst/>
          </a:prstGeom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1" idx="3"/>
            <a:endCxn id="19" idx="1"/>
          </p:cNvCxnSpPr>
          <p:nvPr/>
        </p:nvCxnSpPr>
        <p:spPr>
          <a:xfrm>
            <a:off x="2935739" y="4822951"/>
            <a:ext cx="1503384" cy="0"/>
          </a:xfrm>
          <a:prstGeom prst="line">
            <a:avLst/>
          </a:prstGeom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674979" y="2829442"/>
            <a:ext cx="1944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Input: 270 ports</a:t>
            </a:r>
          </a:p>
          <a:p>
            <a:pPr algn="ctr"/>
            <a:r>
              <a:rPr lang="en-US" sz="1600" dirty="0" smtClean="0"/>
              <a:t>Output : 1500 ports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125291" y="6287299"/>
            <a:ext cx="1039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3.3 TB/s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456105" y="4431738"/>
            <a:ext cx="429028" cy="7824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140666" y="2200539"/>
            <a:ext cx="10599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Switching</a:t>
            </a:r>
          </a:p>
          <a:p>
            <a:pPr algn="ctr"/>
            <a:r>
              <a:rPr lang="en-US" sz="1600" dirty="0" smtClean="0"/>
              <a:t>Network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3153298" y="6287299"/>
            <a:ext cx="1034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 GB/s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6330809" y="6307148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RD and WR 340 GB/s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7660698" y="1527703"/>
            <a:ext cx="1313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68 Storage</a:t>
            </a:r>
            <a:br>
              <a:rPr lang="en-US" dirty="0" smtClean="0"/>
            </a:br>
            <a:r>
              <a:rPr lang="en-US" dirty="0" smtClean="0"/>
              <a:t>Arrays</a:t>
            </a:r>
            <a:endParaRPr lang="en-US" dirty="0"/>
          </a:p>
        </p:txBody>
      </p:sp>
      <p:cxnSp>
        <p:nvCxnSpPr>
          <p:cNvPr id="39" name="Straight Connector 38"/>
          <p:cNvCxnSpPr>
            <a:stCxn id="18" idx="3"/>
            <a:endCxn id="44" idx="1"/>
          </p:cNvCxnSpPr>
          <p:nvPr/>
        </p:nvCxnSpPr>
        <p:spPr>
          <a:xfrm>
            <a:off x="5429723" y="3809055"/>
            <a:ext cx="1249746" cy="1976610"/>
          </a:xfrm>
          <a:prstGeom prst="line">
            <a:avLst/>
          </a:prstGeom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43" idx="1"/>
            <a:endCxn id="19" idx="3"/>
          </p:cNvCxnSpPr>
          <p:nvPr/>
        </p:nvCxnSpPr>
        <p:spPr>
          <a:xfrm flipH="1">
            <a:off x="5429723" y="4822951"/>
            <a:ext cx="1256173" cy="0"/>
          </a:xfrm>
          <a:prstGeom prst="line">
            <a:avLst/>
          </a:prstGeom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42" idx="1"/>
            <a:endCxn id="20" idx="3"/>
          </p:cNvCxnSpPr>
          <p:nvPr/>
        </p:nvCxnSpPr>
        <p:spPr>
          <a:xfrm flipH="1">
            <a:off x="5423296" y="3809055"/>
            <a:ext cx="1262600" cy="1976610"/>
          </a:xfrm>
          <a:prstGeom prst="line">
            <a:avLst/>
          </a:prstGeom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6685896" y="4403851"/>
            <a:ext cx="9906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679469" y="5366565"/>
            <a:ext cx="9906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5874864" y="4431738"/>
            <a:ext cx="429028" cy="7824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6368073" y="1527703"/>
            <a:ext cx="1313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34 Storage</a:t>
            </a:r>
            <a:br>
              <a:rPr lang="en-US" dirty="0" smtClean="0"/>
            </a:br>
            <a:r>
              <a:rPr lang="en-US" dirty="0" smtClean="0"/>
              <a:t>Servers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5621141" y="2200539"/>
            <a:ext cx="936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Storage</a:t>
            </a:r>
          </a:p>
          <a:p>
            <a:pPr algn="ctr"/>
            <a:r>
              <a:rPr lang="en-US" sz="1600" dirty="0" smtClean="0"/>
              <a:t>Network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5181390" y="2829442"/>
            <a:ext cx="17267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Input: 1500 ports</a:t>
            </a:r>
          </a:p>
          <a:p>
            <a:pPr algn="ctr"/>
            <a:r>
              <a:rPr lang="en-US" sz="1600" dirty="0" smtClean="0"/>
              <a:t>Output : 34 ports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1254" y="2156990"/>
            <a:ext cx="819914" cy="1078994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6685896" y="3389955"/>
            <a:ext cx="9906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3" name="Group 82"/>
          <p:cNvGrpSpPr/>
          <p:nvPr/>
        </p:nvGrpSpPr>
        <p:grpSpPr>
          <a:xfrm>
            <a:off x="7665384" y="4398606"/>
            <a:ext cx="1161903" cy="838199"/>
            <a:chOff x="7499938" y="3389956"/>
            <a:chExt cx="1161903" cy="838199"/>
          </a:xfrm>
        </p:grpSpPr>
        <p:sp>
          <p:nvSpPr>
            <p:cNvPr id="84" name="Can 83"/>
            <p:cNvSpPr/>
            <p:nvPr/>
          </p:nvSpPr>
          <p:spPr>
            <a:xfrm>
              <a:off x="7976041" y="3389956"/>
              <a:ext cx="685800" cy="385786"/>
            </a:xfrm>
            <a:prstGeom prst="can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5" name="Straight Connector 84"/>
            <p:cNvCxnSpPr>
              <a:endCxn id="84" idx="2"/>
            </p:cNvCxnSpPr>
            <p:nvPr/>
          </p:nvCxnSpPr>
          <p:spPr>
            <a:xfrm>
              <a:off x="7499938" y="3582849"/>
              <a:ext cx="476103" cy="0"/>
            </a:xfrm>
            <a:prstGeom prst="line">
              <a:avLst/>
            </a:prstGeom>
            <a:ln w="1905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Can 85"/>
            <p:cNvSpPr/>
            <p:nvPr/>
          </p:nvSpPr>
          <p:spPr>
            <a:xfrm>
              <a:off x="7976041" y="3842369"/>
              <a:ext cx="685800" cy="385786"/>
            </a:xfrm>
            <a:prstGeom prst="can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7" name="Straight Connector 86"/>
            <p:cNvCxnSpPr>
              <a:endCxn id="86" idx="2"/>
            </p:cNvCxnSpPr>
            <p:nvPr/>
          </p:nvCxnSpPr>
          <p:spPr>
            <a:xfrm>
              <a:off x="7499938" y="4035262"/>
              <a:ext cx="476103" cy="0"/>
            </a:xfrm>
            <a:prstGeom prst="line">
              <a:avLst/>
            </a:prstGeom>
            <a:ln w="1905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/>
          <p:cNvGrpSpPr/>
          <p:nvPr/>
        </p:nvGrpSpPr>
        <p:grpSpPr>
          <a:xfrm>
            <a:off x="7665384" y="5361319"/>
            <a:ext cx="1161903" cy="838199"/>
            <a:chOff x="7499938" y="3389956"/>
            <a:chExt cx="1161903" cy="838199"/>
          </a:xfrm>
        </p:grpSpPr>
        <p:sp>
          <p:nvSpPr>
            <p:cNvPr id="89" name="Can 88"/>
            <p:cNvSpPr/>
            <p:nvPr/>
          </p:nvSpPr>
          <p:spPr>
            <a:xfrm>
              <a:off x="7976041" y="3389956"/>
              <a:ext cx="685800" cy="385786"/>
            </a:xfrm>
            <a:prstGeom prst="can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0" name="Straight Connector 89"/>
            <p:cNvCxnSpPr>
              <a:endCxn id="89" idx="2"/>
            </p:cNvCxnSpPr>
            <p:nvPr/>
          </p:nvCxnSpPr>
          <p:spPr>
            <a:xfrm>
              <a:off x="7499938" y="3582849"/>
              <a:ext cx="476103" cy="0"/>
            </a:xfrm>
            <a:prstGeom prst="line">
              <a:avLst/>
            </a:prstGeom>
            <a:ln w="1905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Can 90"/>
            <p:cNvSpPr/>
            <p:nvPr/>
          </p:nvSpPr>
          <p:spPr>
            <a:xfrm>
              <a:off x="7976041" y="3842369"/>
              <a:ext cx="685800" cy="385786"/>
            </a:xfrm>
            <a:prstGeom prst="can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2" name="Straight Connector 91"/>
            <p:cNvCxnSpPr>
              <a:endCxn id="91" idx="2"/>
            </p:cNvCxnSpPr>
            <p:nvPr/>
          </p:nvCxnSpPr>
          <p:spPr>
            <a:xfrm>
              <a:off x="7499938" y="4035262"/>
              <a:ext cx="476103" cy="0"/>
            </a:xfrm>
            <a:prstGeom prst="line">
              <a:avLst/>
            </a:prstGeom>
            <a:ln w="1905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1320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662" y="662787"/>
            <a:ext cx="7211567" cy="612409"/>
          </a:xfrm>
        </p:spPr>
        <p:txBody>
          <a:bodyPr>
            <a:normAutofit/>
          </a:bodyPr>
          <a:lstStyle/>
          <a:p>
            <a:r>
              <a:rPr lang="en-GB" dirty="0" smtClean="0"/>
              <a:t>Technology: Hardware acceleration with FPGA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48445" y="4921167"/>
            <a:ext cx="64467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FPGA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Acceleration for TPC cluster finder versus a standard CPU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25 times faster than the software implementation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Use of the CRU FPGA for the TPC cluster finder</a:t>
            </a: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469" y="1111744"/>
            <a:ext cx="1171668" cy="836231"/>
          </a:xfrm>
          <a:prstGeom prst="rect">
            <a:avLst/>
          </a:prstGeom>
        </p:spPr>
      </p:pic>
      <p:pic>
        <p:nvPicPr>
          <p:cNvPr id="3" name="Picture 2" descr="ALICE_O2_TDR_2015_04_21.pdf - Adobe Read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06" t="23483" r="9817" b="55920"/>
          <a:stretch/>
        </p:blipFill>
        <p:spPr>
          <a:xfrm>
            <a:off x="1516685" y="1220605"/>
            <a:ext cx="5880402" cy="342885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3093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662" y="662787"/>
            <a:ext cx="7211567" cy="612409"/>
          </a:xfrm>
        </p:spPr>
        <p:txBody>
          <a:bodyPr>
            <a:normAutofit/>
          </a:bodyPr>
          <a:lstStyle/>
          <a:p>
            <a:r>
              <a:rPr lang="en-GB" dirty="0" smtClean="0"/>
              <a:t>Technology: </a:t>
            </a:r>
            <a:r>
              <a:rPr lang="en-GB" dirty="0"/>
              <a:t>Hardware acceleration </a:t>
            </a:r>
            <a:r>
              <a:rPr lang="en-GB" dirty="0" smtClean="0"/>
              <a:t>with GPU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3662" y="4841840"/>
            <a:ext cx="822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GPU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TPC </a:t>
            </a:r>
            <a:r>
              <a:rPr lang="en-GB" sz="1600" dirty="0"/>
              <a:t>Track Finder </a:t>
            </a:r>
            <a:r>
              <a:rPr lang="en-GB" sz="1600" dirty="0" smtClean="0"/>
              <a:t>based on the </a:t>
            </a:r>
            <a:r>
              <a:rPr lang="en-GB" sz="1600" dirty="0"/>
              <a:t>Cellular Automaton principle to construct track </a:t>
            </a:r>
            <a:r>
              <a:rPr lang="en-GB" sz="1600" dirty="0" smtClean="0"/>
              <a:t>seeds. 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It </a:t>
            </a:r>
            <a:r>
              <a:rPr lang="en-GB" sz="1600" dirty="0"/>
              <a:t>is implemented for </a:t>
            </a:r>
            <a:r>
              <a:rPr lang="en-GB" sz="1600" dirty="0" err="1"/>
              <a:t>OpenMP</a:t>
            </a:r>
            <a:r>
              <a:rPr lang="en-GB" sz="1600" dirty="0"/>
              <a:t> (CPU), CUDA (</a:t>
            </a:r>
            <a:r>
              <a:rPr lang="en-GB" sz="1600" dirty="0" err="1"/>
              <a:t>Nvidia</a:t>
            </a:r>
            <a:r>
              <a:rPr lang="en-GB" sz="1600" dirty="0"/>
              <a:t> GPU), and </a:t>
            </a:r>
            <a:r>
              <a:rPr lang="en-GB" sz="1600" dirty="0" err="1"/>
              <a:t>OpenCL</a:t>
            </a:r>
            <a:r>
              <a:rPr lang="en-GB" sz="1600" dirty="0"/>
              <a:t> (AMD GPU</a:t>
            </a:r>
            <a:r>
              <a:rPr lang="en-GB" sz="1600" dirty="0" smtClean="0"/>
              <a:t>).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1 GPU replaces 30 CPU cores and uses 3 for I/O</a:t>
            </a:r>
          </a:p>
          <a:p>
            <a:pPr marL="285750" indent="-285750">
              <a:buFontTx/>
              <a:buChar char="-"/>
            </a:pPr>
            <a:r>
              <a:rPr lang="en-GB" sz="1600" dirty="0" smtClean="0"/>
              <a:t>Use of GPUs for the TPC track finder in the EPNs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469" y="1111744"/>
            <a:ext cx="1171668" cy="836231"/>
          </a:xfrm>
          <a:prstGeom prst="rect">
            <a:avLst/>
          </a:prstGeom>
        </p:spPr>
      </p:pic>
      <p:pic>
        <p:nvPicPr>
          <p:cNvPr id="10" name="Picture 9" descr="ALICE_O2_TDR_2015_04_21.pdf - Adobe Read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90" t="24676" r="11989" b="51244"/>
          <a:stretch/>
        </p:blipFill>
        <p:spPr>
          <a:xfrm>
            <a:off x="1608641" y="1145865"/>
            <a:ext cx="5588191" cy="353091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466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73683"/>
            <a:ext cx="7211567" cy="612409"/>
          </a:xfrm>
        </p:spPr>
        <p:txBody>
          <a:bodyPr/>
          <a:lstStyle/>
          <a:p>
            <a:r>
              <a:rPr lang="en-GB" dirty="0" smtClean="0"/>
              <a:t>Dataflow simulation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7" y="1103586"/>
            <a:ext cx="7794315" cy="1677451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Trade-off: precision vs execution time</a:t>
            </a:r>
          </a:p>
          <a:p>
            <a:r>
              <a:rPr lang="en-GB" dirty="0" smtClean="0"/>
              <a:t>Hierarchical simulation:</a:t>
            </a:r>
          </a:p>
          <a:p>
            <a:pPr lvl="1"/>
            <a:r>
              <a:rPr lang="en-GB" dirty="0" smtClean="0"/>
              <a:t>Global system</a:t>
            </a:r>
          </a:p>
          <a:p>
            <a:pPr lvl="1"/>
            <a:r>
              <a:rPr lang="en-GB" dirty="0" smtClean="0"/>
              <a:t>Use as input parameters the results of more detailed of some subsystems</a:t>
            </a:r>
          </a:p>
          <a:p>
            <a:r>
              <a:rPr lang="en-GB" dirty="0" smtClean="0"/>
              <a:t>Detector read-out simulation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Rectangle 3"/>
          <p:cNvSpPr/>
          <p:nvPr/>
        </p:nvSpPr>
        <p:spPr>
          <a:xfrm flipH="1">
            <a:off x="897778" y="3517668"/>
            <a:ext cx="8123879" cy="3097543"/>
          </a:xfrm>
          <a:custGeom>
            <a:avLst/>
            <a:gdLst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0 w 3025051"/>
              <a:gd name="connsiteY3" fmla="*/ 470271 h 470271"/>
              <a:gd name="connsiteX4" fmla="*/ 0 w 3025051"/>
              <a:gd name="connsiteY4" fmla="*/ 0 h 470271"/>
              <a:gd name="connsiteX0" fmla="*/ 0 w 3025051"/>
              <a:gd name="connsiteY0" fmla="*/ 0 h 470271"/>
              <a:gd name="connsiteX1" fmla="*/ 3025051 w 3025051"/>
              <a:gd name="connsiteY1" fmla="*/ 0 h 470271"/>
              <a:gd name="connsiteX2" fmla="*/ 3025051 w 3025051"/>
              <a:gd name="connsiteY2" fmla="*/ 470271 h 470271"/>
              <a:gd name="connsiteX3" fmla="*/ 2016208 w 3025051"/>
              <a:gd name="connsiteY3" fmla="*/ 470271 h 470271"/>
              <a:gd name="connsiteX4" fmla="*/ 0 w 3025051"/>
              <a:gd name="connsiteY4" fmla="*/ 470271 h 470271"/>
              <a:gd name="connsiteX5" fmla="*/ 0 w 3025051"/>
              <a:gd name="connsiteY5" fmla="*/ 0 h 47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5051" h="470271">
                <a:moveTo>
                  <a:pt x="0" y="0"/>
                </a:moveTo>
                <a:lnTo>
                  <a:pt x="3025051" y="0"/>
                </a:lnTo>
                <a:lnTo>
                  <a:pt x="3025051" y="470271"/>
                </a:lnTo>
                <a:lnTo>
                  <a:pt x="2016208" y="470271"/>
                </a:lnTo>
                <a:lnTo>
                  <a:pt x="0" y="47027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62540" tIns="81271" rIns="162540" bIns="81271"/>
          <a:lstStyle/>
          <a:p>
            <a:pPr algn="r"/>
            <a:r>
              <a:rPr lang="en-GB" sz="2000" dirty="0" smtClean="0">
                <a:solidFill>
                  <a:schemeClr val="tx1"/>
                </a:solidFill>
              </a:rPr>
              <a:t>FLP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ZoneTexte 120"/>
          <p:cNvSpPr txBox="1"/>
          <p:nvPr/>
        </p:nvSpPr>
        <p:spPr>
          <a:xfrm>
            <a:off x="1030339" y="3655572"/>
            <a:ext cx="5746683" cy="283461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0" tIns="32000" rIns="0" bIns="32000" rtlCol="0">
            <a:spAutoFit/>
          </a:bodyPr>
          <a:lstStyle/>
          <a:p>
            <a:pPr algn="r"/>
            <a:endParaRPr lang="en-GB" sz="2000" dirty="0" smtClean="0"/>
          </a:p>
          <a:p>
            <a:pPr algn="ctr"/>
            <a:endParaRPr lang="en-GB" sz="2000" dirty="0" smtClean="0"/>
          </a:p>
          <a:p>
            <a:pPr algn="ctr"/>
            <a:endParaRPr lang="en-GB" sz="2000" dirty="0" smtClean="0"/>
          </a:p>
          <a:p>
            <a:pPr algn="ctr"/>
            <a:endParaRPr lang="en-GB" sz="2000" dirty="0" smtClean="0"/>
          </a:p>
          <a:p>
            <a:pPr algn="ctr"/>
            <a:endParaRPr lang="en-GB" sz="2000" dirty="0" smtClean="0"/>
          </a:p>
          <a:p>
            <a:pPr algn="ctr"/>
            <a:endParaRPr lang="en-GB" sz="2000" dirty="0" smtClean="0"/>
          </a:p>
          <a:p>
            <a:pPr algn="ctr"/>
            <a:endParaRPr lang="en-GB" sz="2000" dirty="0" smtClean="0"/>
          </a:p>
          <a:p>
            <a:pPr algn="ctr"/>
            <a:endParaRPr lang="en-GB" sz="2000" dirty="0" smtClean="0"/>
          </a:p>
          <a:p>
            <a:pPr algn="ctr"/>
            <a:endParaRPr lang="en-GB" sz="2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29797" y="411259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GBT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33995" y="4024039"/>
            <a:ext cx="590400" cy="90736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GBT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122464" y="4478130"/>
            <a:ext cx="1111532" cy="7594"/>
          </a:xfrm>
          <a:prstGeom prst="straightConnector1">
            <a:avLst/>
          </a:prstGeom>
          <a:ln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9" idx="3"/>
          </p:cNvCxnSpPr>
          <p:nvPr/>
        </p:nvCxnSpPr>
        <p:spPr>
          <a:xfrm>
            <a:off x="1824395" y="4477723"/>
            <a:ext cx="3575512" cy="1853713"/>
          </a:xfrm>
          <a:prstGeom prst="bentConnector3">
            <a:avLst>
              <a:gd name="adj1" fmla="val 185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7474649" y="4193719"/>
            <a:ext cx="1495516" cy="173996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FLP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Memory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9981" y="3667567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CRU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581212" y="2839262"/>
            <a:ext cx="2405068" cy="43469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CTP+LTU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924750" y="3273955"/>
            <a:ext cx="0" cy="3745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488403" y="3273955"/>
            <a:ext cx="0" cy="374582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633709" y="3323348"/>
            <a:ext cx="1291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HB/Trigger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397703" y="3322576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Full/Busy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6024734" y="4677657"/>
            <a:ext cx="590400" cy="7714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Buffer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814934" y="471058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 smtClean="0"/>
              <a:t>PCIe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2024694" y="3931020"/>
            <a:ext cx="2733972" cy="22323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TPC </a:t>
            </a:r>
            <a:r>
              <a:rPr lang="en-GB" sz="1400" dirty="0">
                <a:solidFill>
                  <a:schemeClr val="tx1"/>
                </a:solidFill>
              </a:rPr>
              <a:t>User </a:t>
            </a:r>
            <a:r>
              <a:rPr lang="en-GB" sz="1400" dirty="0" smtClean="0">
                <a:solidFill>
                  <a:schemeClr val="tx1"/>
                </a:solidFill>
              </a:rPr>
              <a:t>Logic</a:t>
            </a:r>
          </a:p>
          <a:p>
            <a:pPr algn="r"/>
            <a:endParaRPr lang="en-GB" sz="1600" dirty="0">
              <a:solidFill>
                <a:schemeClr val="tx1"/>
              </a:solidFill>
            </a:endParaRPr>
          </a:p>
          <a:p>
            <a:pPr algn="r"/>
            <a:endParaRPr lang="en-GB" sz="1600" dirty="0" smtClean="0">
              <a:solidFill>
                <a:schemeClr val="tx1"/>
              </a:solidFill>
            </a:endParaRPr>
          </a:p>
          <a:p>
            <a:pPr algn="r"/>
            <a:endParaRPr lang="en-GB" sz="1600" dirty="0">
              <a:solidFill>
                <a:schemeClr val="tx1"/>
              </a:solidFill>
            </a:endParaRPr>
          </a:p>
          <a:p>
            <a:pPr algn="r"/>
            <a:endParaRPr lang="en-GB" sz="1600" dirty="0" smtClean="0">
              <a:solidFill>
                <a:schemeClr val="tx1"/>
              </a:solidFill>
            </a:endParaRPr>
          </a:p>
          <a:p>
            <a:pPr algn="r"/>
            <a:endParaRPr lang="en-GB" sz="1600" dirty="0">
              <a:solidFill>
                <a:schemeClr val="tx1"/>
              </a:solidFill>
            </a:endParaRPr>
          </a:p>
          <a:p>
            <a:pPr algn="r"/>
            <a:endParaRPr lang="en-GB" sz="1600" dirty="0" smtClean="0">
              <a:solidFill>
                <a:schemeClr val="tx1"/>
              </a:solidFill>
            </a:endParaRPr>
          </a:p>
          <a:p>
            <a:pPr algn="r"/>
            <a:endParaRPr lang="en-GB" sz="1600" dirty="0">
              <a:solidFill>
                <a:schemeClr val="tx1"/>
              </a:solidFill>
            </a:endParaRPr>
          </a:p>
          <a:p>
            <a:pPr algn="r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5" name="Flowchart: Manual Operation 24"/>
          <p:cNvSpPr/>
          <p:nvPr/>
        </p:nvSpPr>
        <p:spPr>
          <a:xfrm rot="16200000">
            <a:off x="4292832" y="5092693"/>
            <a:ext cx="2482302" cy="268152"/>
          </a:xfrm>
          <a:prstGeom prst="flowChartManualOperati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MPX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26" name="Connecteur droit avec flèche 9"/>
          <p:cNvCxnSpPr>
            <a:stCxn id="21" idx="3"/>
            <a:endCxn id="12" idx="1"/>
          </p:cNvCxnSpPr>
          <p:nvPr/>
        </p:nvCxnSpPr>
        <p:spPr>
          <a:xfrm>
            <a:off x="6615134" y="5063371"/>
            <a:ext cx="859515" cy="333"/>
          </a:xfrm>
          <a:prstGeom prst="straightConnector1">
            <a:avLst/>
          </a:prstGeom>
          <a:ln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931782" y="488974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200" dirty="0"/>
          </a:p>
        </p:txBody>
      </p:sp>
      <p:sp>
        <p:nvSpPr>
          <p:cNvPr id="29" name="Rectangle 28"/>
          <p:cNvSpPr/>
          <p:nvPr/>
        </p:nvSpPr>
        <p:spPr>
          <a:xfrm>
            <a:off x="2963457" y="4617975"/>
            <a:ext cx="590400" cy="9073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ZS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865442" y="5166740"/>
            <a:ext cx="590400" cy="9073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CF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33" name="Connecteur droit avec flèche 9"/>
          <p:cNvCxnSpPr>
            <a:endCxn id="32" idx="3"/>
          </p:cNvCxnSpPr>
          <p:nvPr/>
        </p:nvCxnSpPr>
        <p:spPr>
          <a:xfrm flipH="1">
            <a:off x="4455842" y="5620424"/>
            <a:ext cx="938763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29" idx="3"/>
            <a:endCxn id="32" idx="1"/>
          </p:cNvCxnSpPr>
          <p:nvPr/>
        </p:nvCxnSpPr>
        <p:spPr>
          <a:xfrm>
            <a:off x="3553857" y="5071659"/>
            <a:ext cx="311585" cy="54876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2061472" y="4024039"/>
            <a:ext cx="590400" cy="9073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BC</a:t>
            </a:r>
          </a:p>
        </p:txBody>
      </p:sp>
      <p:cxnSp>
        <p:nvCxnSpPr>
          <p:cNvPr id="36" name="Elbow Connector 35"/>
          <p:cNvCxnSpPr>
            <a:stCxn id="35" idx="3"/>
            <a:endCxn id="29" idx="1"/>
          </p:cNvCxnSpPr>
          <p:nvPr/>
        </p:nvCxnSpPr>
        <p:spPr>
          <a:xfrm>
            <a:off x="2651872" y="4477723"/>
            <a:ext cx="311585" cy="59393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9"/>
          <p:cNvCxnSpPr>
            <a:stCxn id="35" idx="3"/>
          </p:cNvCxnSpPr>
          <p:nvPr/>
        </p:nvCxnSpPr>
        <p:spPr>
          <a:xfrm flipV="1">
            <a:off x="2651872" y="4477722"/>
            <a:ext cx="2748034" cy="1"/>
          </a:xfrm>
          <a:prstGeom prst="straightConnector1">
            <a:avLst/>
          </a:prstGeom>
          <a:ln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9"/>
          <p:cNvCxnSpPr>
            <a:stCxn id="29" idx="3"/>
          </p:cNvCxnSpPr>
          <p:nvPr/>
        </p:nvCxnSpPr>
        <p:spPr>
          <a:xfrm flipV="1">
            <a:off x="3553857" y="5063371"/>
            <a:ext cx="1854878" cy="8288"/>
          </a:xfrm>
          <a:prstGeom prst="straightConnector1">
            <a:avLst/>
          </a:prstGeom>
          <a:ln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9"/>
          <p:cNvCxnSpPr>
            <a:endCxn id="21" idx="1"/>
          </p:cNvCxnSpPr>
          <p:nvPr/>
        </p:nvCxnSpPr>
        <p:spPr>
          <a:xfrm>
            <a:off x="5679817" y="5063371"/>
            <a:ext cx="344917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9"/>
          <p:cNvCxnSpPr>
            <a:stCxn id="35" idx="1"/>
            <a:endCxn id="9" idx="3"/>
          </p:cNvCxnSpPr>
          <p:nvPr/>
        </p:nvCxnSpPr>
        <p:spPr>
          <a:xfrm flipH="1">
            <a:off x="1824395" y="4477723"/>
            <a:ext cx="237077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96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7377"/>
            <a:ext cx="8509743" cy="612409"/>
          </a:xfrm>
        </p:spPr>
        <p:txBody>
          <a:bodyPr>
            <a:noAutofit/>
          </a:bodyPr>
          <a:lstStyle/>
          <a:p>
            <a:r>
              <a:rPr lang="en-GB" sz="2800" dirty="0" smtClean="0"/>
              <a:t>CWG3: Read-out simulation model</a:t>
            </a:r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44317" y="2349575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44317" y="2501975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44317" y="2654375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44317" y="2806775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44317" y="2959175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44317" y="3111575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44317" y="3263975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44317" y="3416375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585113" y="2273375"/>
            <a:ext cx="914400" cy="152400"/>
            <a:chOff x="2209800" y="5410200"/>
            <a:chExt cx="914400" cy="152400"/>
          </a:xfrm>
        </p:grpSpPr>
        <p:sp>
          <p:nvSpPr>
            <p:cNvPr id="17" name="Rectangle 16"/>
            <p:cNvSpPr/>
            <p:nvPr/>
          </p:nvSpPr>
          <p:spPr>
            <a:xfrm>
              <a:off x="22098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3622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5146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6670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194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9718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585113" y="2425775"/>
            <a:ext cx="914400" cy="152400"/>
            <a:chOff x="2209800" y="5410200"/>
            <a:chExt cx="914400" cy="152400"/>
          </a:xfrm>
        </p:grpSpPr>
        <p:sp>
          <p:nvSpPr>
            <p:cNvPr id="24" name="Rectangle 23"/>
            <p:cNvSpPr/>
            <p:nvPr/>
          </p:nvSpPr>
          <p:spPr>
            <a:xfrm>
              <a:off x="22098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3622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5146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6670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8194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9718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585113" y="2578175"/>
            <a:ext cx="914400" cy="152400"/>
            <a:chOff x="2209800" y="5410200"/>
            <a:chExt cx="914400" cy="152400"/>
          </a:xfrm>
        </p:grpSpPr>
        <p:sp>
          <p:nvSpPr>
            <p:cNvPr id="31" name="Rectangle 30"/>
            <p:cNvSpPr/>
            <p:nvPr/>
          </p:nvSpPr>
          <p:spPr>
            <a:xfrm>
              <a:off x="22098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3622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5146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670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8194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9718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585113" y="2730575"/>
            <a:ext cx="914400" cy="152400"/>
            <a:chOff x="2209800" y="5410200"/>
            <a:chExt cx="914400" cy="152400"/>
          </a:xfrm>
        </p:grpSpPr>
        <p:sp>
          <p:nvSpPr>
            <p:cNvPr id="38" name="Rectangle 37"/>
            <p:cNvSpPr/>
            <p:nvPr/>
          </p:nvSpPr>
          <p:spPr>
            <a:xfrm>
              <a:off x="22098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3622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5146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670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8194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9718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585113" y="2882975"/>
            <a:ext cx="914400" cy="152400"/>
            <a:chOff x="2209800" y="5410200"/>
            <a:chExt cx="914400" cy="152400"/>
          </a:xfrm>
        </p:grpSpPr>
        <p:sp>
          <p:nvSpPr>
            <p:cNvPr id="45" name="Rectangle 44"/>
            <p:cNvSpPr/>
            <p:nvPr/>
          </p:nvSpPr>
          <p:spPr>
            <a:xfrm>
              <a:off x="22098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3622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5146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6670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8194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9718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585113" y="3035375"/>
            <a:ext cx="914400" cy="152400"/>
            <a:chOff x="2209800" y="5410200"/>
            <a:chExt cx="914400" cy="152400"/>
          </a:xfrm>
        </p:grpSpPr>
        <p:sp>
          <p:nvSpPr>
            <p:cNvPr id="52" name="Rectangle 51"/>
            <p:cNvSpPr/>
            <p:nvPr/>
          </p:nvSpPr>
          <p:spPr>
            <a:xfrm>
              <a:off x="22098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3622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5146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6670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8194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29718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585113" y="3187775"/>
            <a:ext cx="914400" cy="152400"/>
            <a:chOff x="2209800" y="5410200"/>
            <a:chExt cx="914400" cy="152400"/>
          </a:xfrm>
        </p:grpSpPr>
        <p:sp>
          <p:nvSpPr>
            <p:cNvPr id="59" name="Rectangle 58"/>
            <p:cNvSpPr/>
            <p:nvPr/>
          </p:nvSpPr>
          <p:spPr>
            <a:xfrm>
              <a:off x="22098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23622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5146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6670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8194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9718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1583492" y="3340175"/>
            <a:ext cx="914400" cy="152400"/>
            <a:chOff x="2209800" y="5410200"/>
            <a:chExt cx="914400" cy="152400"/>
          </a:xfrm>
        </p:grpSpPr>
        <p:sp>
          <p:nvSpPr>
            <p:cNvPr id="66" name="Rectangle 65"/>
            <p:cNvSpPr/>
            <p:nvPr/>
          </p:nvSpPr>
          <p:spPr>
            <a:xfrm>
              <a:off x="22098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23622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25146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26670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8194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971800" y="5410200"/>
              <a:ext cx="152400" cy="15240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2" name="Up-Down Arrow 71"/>
          <p:cNvSpPr/>
          <p:nvPr/>
        </p:nvSpPr>
        <p:spPr>
          <a:xfrm>
            <a:off x="6643524" y="1965024"/>
            <a:ext cx="997600" cy="1755387"/>
          </a:xfrm>
          <a:prstGeom prst="up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ight Arrow 72"/>
          <p:cNvSpPr/>
          <p:nvPr/>
        </p:nvSpPr>
        <p:spPr>
          <a:xfrm>
            <a:off x="2622978" y="2630129"/>
            <a:ext cx="520429" cy="381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 rot="16200000">
            <a:off x="6669686" y="2589120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PCIe</a:t>
            </a:r>
            <a:endParaRPr lang="en-US" sz="2400" b="1" dirty="0"/>
          </a:p>
        </p:txBody>
      </p:sp>
      <p:sp>
        <p:nvSpPr>
          <p:cNvPr id="75" name="Rectangle 74"/>
          <p:cNvSpPr/>
          <p:nvPr/>
        </p:nvSpPr>
        <p:spPr>
          <a:xfrm>
            <a:off x="4092593" y="2680937"/>
            <a:ext cx="381000" cy="381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4551068" y="2680937"/>
            <a:ext cx="381000" cy="381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5043512" y="2680937"/>
            <a:ext cx="381000" cy="381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5489256" y="2680937"/>
            <a:ext cx="381000" cy="381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4473593" y="3664049"/>
            <a:ext cx="237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Circular Queue </a:t>
            </a:r>
          </a:p>
          <a:p>
            <a:r>
              <a:rPr lang="en-US" dirty="0" smtClean="0"/>
              <a:t>4-8 kB Buffers</a:t>
            </a:r>
            <a:endParaRPr lang="en-US" dirty="0"/>
          </a:p>
        </p:txBody>
      </p:sp>
      <p:sp>
        <p:nvSpPr>
          <p:cNvPr id="80" name="Rectangle 79"/>
          <p:cNvSpPr/>
          <p:nvPr/>
        </p:nvSpPr>
        <p:spPr>
          <a:xfrm>
            <a:off x="7704997" y="1883896"/>
            <a:ext cx="1066627" cy="161877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F</a:t>
            </a:r>
            <a:r>
              <a:rPr lang="en-GB" sz="2400" b="1" dirty="0" smtClean="0">
                <a:solidFill>
                  <a:srgbClr val="FF0000"/>
                </a:solidFill>
              </a:rPr>
              <a:t>L</a:t>
            </a:r>
            <a:r>
              <a:rPr lang="en-US" sz="2400" b="1" dirty="0" smtClean="0">
                <a:solidFill>
                  <a:srgbClr val="FF0000"/>
                </a:solidFill>
              </a:rPr>
              <a:t>P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Mem.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81" name="Right Arrow 80"/>
          <p:cNvSpPr/>
          <p:nvPr/>
        </p:nvSpPr>
        <p:spPr>
          <a:xfrm>
            <a:off x="7196832" y="2777011"/>
            <a:ext cx="520429" cy="381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/>
          <p:cNvSpPr txBox="1"/>
          <p:nvPr/>
        </p:nvSpPr>
        <p:spPr>
          <a:xfrm>
            <a:off x="21844" y="3627163"/>
            <a:ext cx="163378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Data size</a:t>
            </a:r>
          </a:p>
          <a:p>
            <a:r>
              <a:rPr lang="en-US" dirty="0" smtClean="0"/>
              <a:t>TPC data with</a:t>
            </a:r>
            <a:br>
              <a:rPr lang="en-US" dirty="0" smtClean="0"/>
            </a:br>
            <a:r>
              <a:rPr lang="en-US" dirty="0" err="1" smtClean="0"/>
              <a:t>Pb-Pb</a:t>
            </a:r>
            <a:r>
              <a:rPr lang="en-US" dirty="0" smtClean="0"/>
              <a:t> beams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Arrival rate</a:t>
            </a:r>
          </a:p>
          <a:p>
            <a:r>
              <a:rPr lang="en-US" dirty="0"/>
              <a:t>Deterministic </a:t>
            </a:r>
          </a:p>
          <a:p>
            <a:r>
              <a:rPr lang="en-US" dirty="0"/>
              <a:t>Poisson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727516" y="3648320"/>
            <a:ext cx="407034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Pipeline processing :</a:t>
            </a:r>
          </a:p>
          <a:p>
            <a:r>
              <a:rPr lang="en-US" b="1" dirty="0"/>
              <a:t>w</a:t>
            </a:r>
            <a:r>
              <a:rPr lang="en-US" b="1" dirty="0" smtClean="0"/>
              <a:t>ith appropriate </a:t>
            </a:r>
            <a:br>
              <a:rPr lang="en-US" b="1" dirty="0" smtClean="0"/>
            </a:br>
            <a:r>
              <a:rPr lang="en-US" b="1" dirty="0" smtClean="0"/>
              <a:t>parameters for :</a:t>
            </a:r>
          </a:p>
          <a:p>
            <a:r>
              <a:rPr lang="en-US" b="1" dirty="0" smtClean="0">
                <a:solidFill>
                  <a:srgbClr val="0066FF"/>
                </a:solidFill>
              </a:rPr>
              <a:t>-Latency Distribution </a:t>
            </a:r>
          </a:p>
          <a:p>
            <a:r>
              <a:rPr lang="en-US" b="1" dirty="0" smtClean="0">
                <a:solidFill>
                  <a:srgbClr val="0066FF"/>
                </a:solidFill>
              </a:rPr>
              <a:t>-Data Reduction Distribution</a:t>
            </a:r>
          </a:p>
          <a:p>
            <a:r>
              <a:rPr lang="en-US" b="1" dirty="0"/>
              <a:t>c</a:t>
            </a:r>
            <a:r>
              <a:rPr lang="en-US" b="1" dirty="0" smtClean="0"/>
              <a:t>an describe all 4 queueing models</a:t>
            </a:r>
            <a:br>
              <a:rPr lang="en-US" b="1" dirty="0" smtClean="0"/>
            </a:br>
            <a:r>
              <a:rPr lang="en-US" b="1" dirty="0" smtClean="0"/>
              <a:t>(</a:t>
            </a:r>
            <a:r>
              <a:rPr lang="en-US" b="1" dirty="0" smtClean="0">
                <a:solidFill>
                  <a:srgbClr val="002060"/>
                </a:solidFill>
              </a:rPr>
              <a:t>M/M/1, D/G/1,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D/M/1, </a:t>
            </a:r>
            <a:r>
              <a:rPr lang="en-US" b="1" dirty="0" smtClean="0"/>
              <a:t>G/G/1 </a:t>
            </a:r>
            <a:r>
              <a:rPr lang="en-US" b="1" dirty="0"/>
              <a:t>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3601592" y="2687677"/>
            <a:ext cx="381000" cy="381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/>
          <p:cNvSpPr txBox="1"/>
          <p:nvPr/>
        </p:nvSpPr>
        <p:spPr>
          <a:xfrm>
            <a:off x="3792092" y="1753546"/>
            <a:ext cx="2078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Buffer Full Signal   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111733" y="1173747"/>
            <a:ext cx="1619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Additional </a:t>
            </a:r>
            <a:r>
              <a:rPr lang="en-US" dirty="0" err="1" smtClean="0"/>
              <a:t>PCIe</a:t>
            </a:r>
            <a:endParaRPr lang="en-US" dirty="0" smtClean="0"/>
          </a:p>
          <a:p>
            <a:r>
              <a:rPr lang="en-US" dirty="0" smtClean="0"/>
              <a:t>        Traffic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6459041" y="3668732"/>
            <a:ext cx="280076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Sending Buffers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To FLP Memory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err="1" smtClean="0">
                <a:solidFill>
                  <a:srgbClr val="0066FF"/>
                </a:solidFill>
              </a:rPr>
              <a:t>PCIe</a:t>
            </a:r>
            <a:r>
              <a:rPr lang="en-US" b="1" dirty="0" smtClean="0">
                <a:solidFill>
                  <a:srgbClr val="0066FF"/>
                </a:solidFill>
              </a:rPr>
              <a:t> traffic distribution </a:t>
            </a:r>
            <a:br>
              <a:rPr lang="en-US" b="1" dirty="0" smtClean="0">
                <a:solidFill>
                  <a:srgbClr val="0066FF"/>
                </a:solidFill>
              </a:rPr>
            </a:br>
            <a:r>
              <a:rPr lang="en-US" b="1" dirty="0" smtClean="0">
                <a:solidFill>
                  <a:srgbClr val="0066FF"/>
                </a:solidFill>
              </a:rPr>
              <a:t>&amp; rate </a:t>
            </a:r>
            <a:endParaRPr lang="en-US" b="1" dirty="0">
              <a:solidFill>
                <a:srgbClr val="0066FF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367093" y="5100906"/>
            <a:ext cx="2871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Exponential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Based on realistic data 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115324" y="6083271"/>
            <a:ext cx="871653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66FF"/>
                </a:solidFill>
              </a:rPr>
              <a:t>Estimate the probability of data loss as input to the full simulation </a:t>
            </a:r>
            <a:endParaRPr lang="en-US" sz="2000" dirty="0">
              <a:solidFill>
                <a:srgbClr val="0066FF"/>
              </a:solidFill>
            </a:endParaRPr>
          </a:p>
        </p:txBody>
      </p:sp>
      <p:pic>
        <p:nvPicPr>
          <p:cNvPr id="94" name="Picture 9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" y="973581"/>
            <a:ext cx="922380" cy="709831"/>
          </a:xfrm>
          <a:prstGeom prst="rect">
            <a:avLst/>
          </a:prstGeom>
        </p:spPr>
      </p:pic>
      <p:sp>
        <p:nvSpPr>
          <p:cNvPr id="97" name="Right Arrow 96"/>
          <p:cNvSpPr/>
          <p:nvPr/>
        </p:nvSpPr>
        <p:spPr>
          <a:xfrm rot="5245908">
            <a:off x="6883917" y="1914395"/>
            <a:ext cx="520429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ight Arrow 97"/>
          <p:cNvSpPr/>
          <p:nvPr/>
        </p:nvSpPr>
        <p:spPr>
          <a:xfrm>
            <a:off x="7207420" y="2360371"/>
            <a:ext cx="520429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ight Arrow 98"/>
          <p:cNvSpPr/>
          <p:nvPr/>
        </p:nvSpPr>
        <p:spPr>
          <a:xfrm>
            <a:off x="6111733" y="2636718"/>
            <a:ext cx="520429" cy="381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41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7377"/>
            <a:ext cx="8509743" cy="612409"/>
          </a:xfrm>
        </p:spPr>
        <p:txBody>
          <a:bodyPr>
            <a:noAutofit/>
          </a:bodyPr>
          <a:lstStyle/>
          <a:p>
            <a:r>
              <a:rPr lang="en-GB" sz="2800" dirty="0" smtClean="0"/>
              <a:t>Dataflow simulation  </a:t>
            </a:r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28"/>
          <a:stretch/>
        </p:blipFill>
        <p:spPr bwMode="auto">
          <a:xfrm>
            <a:off x="175259" y="4629434"/>
            <a:ext cx="7800341" cy="2116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87"/>
          <a:stretch/>
        </p:blipFill>
        <p:spPr bwMode="auto">
          <a:xfrm>
            <a:off x="0" y="1098793"/>
            <a:ext cx="8610600" cy="3386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802244" y="4629434"/>
            <a:ext cx="2939675" cy="923330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Green</a:t>
            </a:r>
            <a:r>
              <a:rPr lang="en-US" dirty="0" smtClean="0">
                <a:solidFill>
                  <a:prstClr val="black"/>
                </a:solidFill>
              </a:rPr>
              <a:t> – not used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Blue</a:t>
            </a:r>
            <a:r>
              <a:rPr lang="en-US" dirty="0" smtClean="0">
                <a:solidFill>
                  <a:prstClr val="black"/>
                </a:solidFill>
              </a:rPr>
              <a:t>   - used by the system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>
                <a:solidFill>
                  <a:prstClr val="black"/>
                </a:solidFill>
              </a:rPr>
              <a:t> – Transfer data 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2265680" y="2743200"/>
            <a:ext cx="10160" cy="207264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2529840" y="2733040"/>
            <a:ext cx="10160" cy="207264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olded Corner 11"/>
          <p:cNvSpPr/>
          <p:nvPr/>
        </p:nvSpPr>
        <p:spPr>
          <a:xfrm>
            <a:off x="1866439" y="1308956"/>
            <a:ext cx="2225040" cy="488054"/>
          </a:xfrm>
          <a:prstGeom prst="foldedCorner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1 TPC drift time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" y="973581"/>
            <a:ext cx="922380" cy="70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59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sharepoint/v3/fields"/>
    <ds:schemaRef ds:uri="http://purl.org/dc/elements/1.1/"/>
    <ds:schemaRef ds:uri="http://purl.org/dc/dcmitype/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9587</TotalTime>
  <Words>1561</Words>
  <Application>Microsoft Office PowerPoint</Application>
  <PresentationFormat>On-screen Show (4:3)</PresentationFormat>
  <Paragraphs>451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ＭＳ Ｐゴシック</vt:lpstr>
      <vt:lpstr>Arial</vt:lpstr>
      <vt:lpstr>Calibri</vt:lpstr>
      <vt:lpstr>Courier New</vt:lpstr>
      <vt:lpstr>Gill Sans SemiBold</vt:lpstr>
      <vt:lpstr>Helvetica</vt:lpstr>
      <vt:lpstr>Symbol</vt:lpstr>
      <vt:lpstr>Wingdings</vt:lpstr>
      <vt:lpstr>Thème Office</vt:lpstr>
      <vt:lpstr>1_Thème Office</vt:lpstr>
      <vt:lpstr>2_Thème Office</vt:lpstr>
      <vt:lpstr>O2 Project Status   Pierre Vande Vyvre</vt:lpstr>
      <vt:lpstr>ALICE Upgrade</vt:lpstr>
      <vt:lpstr>ALICE O2 in a nutshell</vt:lpstr>
      <vt:lpstr>Hardware Facility</vt:lpstr>
      <vt:lpstr>Technology: Hardware acceleration with FPGA</vt:lpstr>
      <vt:lpstr>Technology: Hardware acceleration with GPU</vt:lpstr>
      <vt:lpstr>Dataflow simulation</vt:lpstr>
      <vt:lpstr>CWG3: Read-out simulation model</vt:lpstr>
      <vt:lpstr>Dataflow simulation  </vt:lpstr>
      <vt:lpstr>Triggered read-out mode</vt:lpstr>
      <vt:lpstr>Continuous read-out mode </vt:lpstr>
      <vt:lpstr>CWG3 : Detector read-out</vt:lpstr>
      <vt:lpstr>G-RORC: GBT data generator and receiver </vt:lpstr>
      <vt:lpstr>G-RORC for detector read-out  </vt:lpstr>
      <vt:lpstr>CRU driver status</vt:lpstr>
      <vt:lpstr>CWG4: Raw data format </vt:lpstr>
      <vt:lpstr>Analysis data format</vt:lpstr>
      <vt:lpstr>CWG6 &amp; 7:  Calibration &amp;       Reconstruction</vt:lpstr>
      <vt:lpstr>CWG6 &amp; 7:  Calibration &amp;       Reconstruction</vt:lpstr>
      <vt:lpstr>CWG9 : Data Quality Control </vt:lpstr>
      <vt:lpstr>Merger prototyping</vt:lpstr>
      <vt:lpstr>CWG10 : Control status</vt:lpstr>
      <vt:lpstr>CWG10 : Configuration status</vt:lpstr>
      <vt:lpstr>CWG10 : Monitoring status</vt:lpstr>
      <vt:lpstr>Services running in O2 development cluster</vt:lpstr>
      <vt:lpstr>CWG13 : DDS</vt:lpstr>
      <vt:lpstr>CWG13 : aliBuild</vt:lpstr>
      <vt:lpstr>CWG11: Software process (1)</vt:lpstr>
      <vt:lpstr>CWG11: Software process (2)</vt:lpstr>
      <vt:lpstr>Conclusion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P. Vande Vyvre</dc:creator>
  <cp:lastModifiedBy>Pierre Vande Vyvre</cp:lastModifiedBy>
  <cp:revision>695</cp:revision>
  <dcterms:created xsi:type="dcterms:W3CDTF">2010-04-12T23:12:02Z</dcterms:created>
  <dcterms:modified xsi:type="dcterms:W3CDTF">2017-03-20T08:09:15Z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