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docx" ContentType="application/vnd.openxmlformats-officedocument.wordprocessingml.document"/>
  <Default Extension="vml" ContentType="application/vnd.openxmlformats-officedocument.vmlDrawing"/>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9"/>
  </p:notesMasterIdLst>
  <p:handoutMasterIdLst>
    <p:handoutMasterId r:id="rId40"/>
  </p:handoutMasterIdLst>
  <p:sldIdLst>
    <p:sldId id="263" r:id="rId5"/>
    <p:sldId id="281" r:id="rId6"/>
    <p:sldId id="292" r:id="rId7"/>
    <p:sldId id="269" r:id="rId8"/>
    <p:sldId id="271" r:id="rId9"/>
    <p:sldId id="282" r:id="rId10"/>
    <p:sldId id="279" r:id="rId11"/>
    <p:sldId id="297" r:id="rId12"/>
    <p:sldId id="295" r:id="rId13"/>
    <p:sldId id="296" r:id="rId14"/>
    <p:sldId id="298" r:id="rId15"/>
    <p:sldId id="300" r:id="rId16"/>
    <p:sldId id="302" r:id="rId17"/>
    <p:sldId id="303" r:id="rId18"/>
    <p:sldId id="304" r:id="rId19"/>
    <p:sldId id="305" r:id="rId20"/>
    <p:sldId id="306" r:id="rId21"/>
    <p:sldId id="307" r:id="rId22"/>
    <p:sldId id="308" r:id="rId23"/>
    <p:sldId id="311" r:id="rId24"/>
    <p:sldId id="313" r:id="rId25"/>
    <p:sldId id="314" r:id="rId26"/>
    <p:sldId id="266" r:id="rId27"/>
    <p:sldId id="291" r:id="rId28"/>
    <p:sldId id="301" r:id="rId29"/>
    <p:sldId id="274" r:id="rId30"/>
    <p:sldId id="275" r:id="rId31"/>
    <p:sldId id="276" r:id="rId32"/>
    <p:sldId id="280" r:id="rId33"/>
    <p:sldId id="309" r:id="rId34"/>
    <p:sldId id="310" r:id="rId35"/>
    <p:sldId id="277" r:id="rId36"/>
    <p:sldId id="289" r:id="rId37"/>
    <p:sldId id="290" r:id="rId38"/>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51" autoAdjust="0"/>
    <p:restoredTop sz="89413" autoAdjust="0"/>
  </p:normalViewPr>
  <p:slideViewPr>
    <p:cSldViewPr snapToObjects="1" showGuides="1">
      <p:cViewPr varScale="1">
        <p:scale>
          <a:sx n="137" d="100"/>
          <a:sy n="137" d="100"/>
        </p:scale>
        <p:origin x="510" y="144"/>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image" Target="../media/image1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20/03/2017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20/03/2017</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11754738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2523646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19</a:t>
            </a:fld>
            <a:endParaRPr lang="fr-FR"/>
          </a:p>
        </p:txBody>
      </p:sp>
    </p:spTree>
    <p:extLst>
      <p:ext uri="{BB962C8B-B14F-4D97-AF65-F5344CB8AC3E}">
        <p14:creationId xmlns:p14="http://schemas.microsoft.com/office/powerpoint/2010/main" val="25301149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20</a:t>
            </a:fld>
            <a:endParaRPr lang="fr-FR"/>
          </a:p>
        </p:txBody>
      </p:sp>
    </p:spTree>
    <p:extLst>
      <p:ext uri="{BB962C8B-B14F-4D97-AF65-F5344CB8AC3E}">
        <p14:creationId xmlns:p14="http://schemas.microsoft.com/office/powerpoint/2010/main" val="1062676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21</a:t>
            </a:fld>
            <a:endParaRPr lang="fr-FR"/>
          </a:p>
        </p:txBody>
      </p:sp>
    </p:spTree>
    <p:extLst>
      <p:ext uri="{BB962C8B-B14F-4D97-AF65-F5344CB8AC3E}">
        <p14:creationId xmlns:p14="http://schemas.microsoft.com/office/powerpoint/2010/main" val="1960174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26</a:t>
            </a:fld>
            <a:endParaRPr lang="en-GB"/>
          </a:p>
        </p:txBody>
      </p:sp>
    </p:spTree>
    <p:extLst>
      <p:ext uri="{BB962C8B-B14F-4D97-AF65-F5344CB8AC3E}">
        <p14:creationId xmlns:p14="http://schemas.microsoft.com/office/powerpoint/2010/main" val="16245769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27</a:t>
            </a:fld>
            <a:endParaRPr lang="en-GB"/>
          </a:p>
        </p:txBody>
      </p:sp>
    </p:spTree>
    <p:extLst>
      <p:ext uri="{BB962C8B-B14F-4D97-AF65-F5344CB8AC3E}">
        <p14:creationId xmlns:p14="http://schemas.microsoft.com/office/powerpoint/2010/main" val="16731903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30</a:t>
            </a:fld>
            <a:endParaRPr lang="fr-FR"/>
          </a:p>
        </p:txBody>
      </p:sp>
    </p:spTree>
    <p:extLst>
      <p:ext uri="{BB962C8B-B14F-4D97-AF65-F5344CB8AC3E}">
        <p14:creationId xmlns:p14="http://schemas.microsoft.com/office/powerpoint/2010/main" val="32001464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31</a:t>
            </a:fld>
            <a:endParaRPr lang="fr-FR"/>
          </a:p>
        </p:txBody>
      </p:sp>
    </p:spTree>
    <p:extLst>
      <p:ext uri="{BB962C8B-B14F-4D97-AF65-F5344CB8AC3E}">
        <p14:creationId xmlns:p14="http://schemas.microsoft.com/office/powerpoint/2010/main" val="35635065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3774015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4</a:t>
            </a:fld>
            <a:endParaRPr lang="en-GB"/>
          </a:p>
        </p:txBody>
      </p:sp>
    </p:spTree>
    <p:extLst>
      <p:ext uri="{BB962C8B-B14F-4D97-AF65-F5344CB8AC3E}">
        <p14:creationId xmlns:p14="http://schemas.microsoft.com/office/powerpoint/2010/main" val="32054882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5</a:t>
            </a:fld>
            <a:endParaRPr lang="en-GB"/>
          </a:p>
        </p:txBody>
      </p:sp>
    </p:spTree>
    <p:extLst>
      <p:ext uri="{BB962C8B-B14F-4D97-AF65-F5344CB8AC3E}">
        <p14:creationId xmlns:p14="http://schemas.microsoft.com/office/powerpoint/2010/main" val="4236159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6</a:t>
            </a:fld>
            <a:endParaRPr lang="en-GB"/>
          </a:p>
        </p:txBody>
      </p:sp>
    </p:spTree>
    <p:extLst>
      <p:ext uri="{BB962C8B-B14F-4D97-AF65-F5344CB8AC3E}">
        <p14:creationId xmlns:p14="http://schemas.microsoft.com/office/powerpoint/2010/main" val="3709297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1143764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159692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1611781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14597796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en-GB" noProof="0" smtClean="0"/>
              <a:t>M. Martino TE-EPC - WP2 Meeting - 21/03/2017</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en-GB" dirty="0" smtClean="0"/>
              <a:t>M. Martino TE-EPC – 88</a:t>
            </a:r>
            <a:r>
              <a:rPr lang="en-GB" baseline="30000" dirty="0" smtClean="0"/>
              <a:t>th</a:t>
            </a:r>
            <a:r>
              <a:rPr lang="en-GB" dirty="0" smtClean="0"/>
              <a:t> WP2 Meeting - 21/03/2017</a:t>
            </a:r>
            <a:endParaRPr lang="en-GB"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smtClean="0"/>
              <a:t>M. Martino TE-EPC - WP2 Meeting - 21/03/2017</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smtClean="0"/>
              <a:t>M. Martino TE-EPC - WP2 Meeting - 21/03/2017</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smtClean="0"/>
              <a:t>M. Martino TE-EPC - WP2 Meeting - 21/03/2017</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smtClean="0"/>
              <a:t>M. Martino TE-EPC - WP2 Meeting - 21/03/2017</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4767263"/>
            <a:ext cx="6440400" cy="270000"/>
          </a:xfrm>
        </p:spPr>
        <p:txBody>
          <a:bodyPr/>
          <a:lstStyle/>
          <a:p>
            <a:r>
              <a:rPr lang="en-GB" noProof="0" smtClean="0"/>
              <a:t>M. Martino TE-EPC - WP2 Meeting - 21/03/2017</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en-GB" smtClean="0"/>
              <a:t>M. Martino TE-EPC - WP2 Meeting - 21/03/2017</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19.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package" Target="../embeddings/Microsoft_Word_Document5.docx"/><Relationship Id="rId5" Type="http://schemas.openxmlformats.org/officeDocument/2006/relationships/image" Target="../media/image18.emf"/><Relationship Id="rId4" Type="http://schemas.openxmlformats.org/officeDocument/2006/relationships/package" Target="../embeddings/Microsoft_Word_Document4.docx"/></Relationships>
</file>

<file path=ppt/slides/_rels/slide1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0.emf"/><Relationship Id="rId5" Type="http://schemas.openxmlformats.org/officeDocument/2006/relationships/package" Target="../embeddings/Microsoft_Word_Document6.docx"/><Relationship Id="rId4" Type="http://schemas.openxmlformats.org/officeDocument/2006/relationships/image" Target="../media/image22.emf"/></Relationships>
</file>

<file path=ppt/slides/_rels/slide1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5.emf"/><Relationship Id="rId5" Type="http://schemas.openxmlformats.org/officeDocument/2006/relationships/image" Target="../media/image23.emf"/><Relationship Id="rId4" Type="http://schemas.openxmlformats.org/officeDocument/2006/relationships/package" Target="../embeddings/Microsoft_Word_Document7.docx"/></Relationships>
</file>

<file path=ppt/slides/_rels/slide13.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1.png"/><Relationship Id="rId7" Type="http://schemas.openxmlformats.org/officeDocument/2006/relationships/image" Target="../media/image38.png"/><Relationship Id="rId2" Type="http://schemas.openxmlformats.org/officeDocument/2006/relationships/image" Target="../media/image26.gif"/><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5.png"/><Relationship Id="rId10" Type="http://schemas.openxmlformats.org/officeDocument/2006/relationships/image" Target="../media/image41.png"/><Relationship Id="rId4" Type="http://schemas.openxmlformats.org/officeDocument/2006/relationships/image" Target="../media/image34.png"/><Relationship Id="rId9" Type="http://schemas.openxmlformats.org/officeDocument/2006/relationships/image" Target="../media/image40.png"/></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9.emf"/></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1.emf"/><Relationship Id="rId7" Type="http://schemas.openxmlformats.org/officeDocument/2006/relationships/image" Target="../media/image53.png"/><Relationship Id="rId2" Type="http://schemas.openxmlformats.org/officeDocument/2006/relationships/image" Target="../media/image50.emf"/><Relationship Id="rId1" Type="http://schemas.openxmlformats.org/officeDocument/2006/relationships/slideLayout" Target="../slideLayouts/slideLayout2.xml"/><Relationship Id="rId6" Type="http://schemas.openxmlformats.org/officeDocument/2006/relationships/image" Target="../media/image471.png"/><Relationship Id="rId5" Type="http://schemas.openxmlformats.org/officeDocument/2006/relationships/image" Target="../media/image461.png"/><Relationship Id="rId4" Type="http://schemas.openxmlformats.org/officeDocument/2006/relationships/image" Target="../media/image451.png"/><Relationship Id="rId9" Type="http://schemas.openxmlformats.org/officeDocument/2006/relationships/image" Target="../media/image441.png"/></Relationships>
</file>

<file path=ppt/slides/_rels/slide26.xml.rels><?xml version="1.0" encoding="UTF-8" standalone="yes"?>
<Relationships xmlns="http://schemas.openxmlformats.org/package/2006/relationships"><Relationship Id="rId8" Type="http://schemas.openxmlformats.org/officeDocument/2006/relationships/image" Target="../media/image380.png"/><Relationship Id="rId3" Type="http://schemas.openxmlformats.org/officeDocument/2006/relationships/image" Target="../media/image180.png"/><Relationship Id="rId7" Type="http://schemas.openxmlformats.org/officeDocument/2006/relationships/image" Target="../media/image370.png"/><Relationship Id="rId12" Type="http://schemas.openxmlformats.org/officeDocument/2006/relationships/image" Target="../media/image42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60.png"/><Relationship Id="rId11" Type="http://schemas.openxmlformats.org/officeDocument/2006/relationships/image" Target="../media/image410.png"/><Relationship Id="rId5" Type="http://schemas.openxmlformats.org/officeDocument/2006/relationships/image" Target="../media/image350.png"/><Relationship Id="rId10" Type="http://schemas.openxmlformats.org/officeDocument/2006/relationships/image" Target="../media/image400.png"/><Relationship Id="rId4" Type="http://schemas.openxmlformats.org/officeDocument/2006/relationships/image" Target="../media/image340.png"/><Relationship Id="rId9" Type="http://schemas.openxmlformats.org/officeDocument/2006/relationships/image" Target="../media/image390.png"/></Relationships>
</file>

<file path=ppt/slides/_rels/slide27.xml.rels><?xml version="1.0" encoding="UTF-8" standalone="yes"?>
<Relationships xmlns="http://schemas.openxmlformats.org/package/2006/relationships"><Relationship Id="rId8" Type="http://schemas.openxmlformats.org/officeDocument/2006/relationships/image" Target="../media/image480.png"/><Relationship Id="rId3" Type="http://schemas.openxmlformats.org/officeDocument/2006/relationships/image" Target="../media/image430.png"/><Relationship Id="rId7" Type="http://schemas.openxmlformats.org/officeDocument/2006/relationships/image" Target="../media/image47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60.png"/><Relationship Id="rId5" Type="http://schemas.openxmlformats.org/officeDocument/2006/relationships/image" Target="../media/image450.png"/><Relationship Id="rId4" Type="http://schemas.openxmlformats.org/officeDocument/2006/relationships/image" Target="../media/image440.png"/></Relationships>
</file>

<file path=ppt/slides/_rels/slide28.xml.rels><?xml version="1.0" encoding="UTF-8" standalone="yes"?>
<Relationships xmlns="http://schemas.openxmlformats.org/package/2006/relationships"><Relationship Id="rId3" Type="http://schemas.openxmlformats.org/officeDocument/2006/relationships/image" Target="../media/image490.png"/><Relationship Id="rId2" Type="http://schemas.openxmlformats.org/officeDocument/2006/relationships/image" Target="../media/image320.png"/><Relationship Id="rId1" Type="http://schemas.openxmlformats.org/officeDocument/2006/relationships/slideLayout" Target="../slideLayouts/slideLayout2.xml"/><Relationship Id="rId6" Type="http://schemas.openxmlformats.org/officeDocument/2006/relationships/image" Target="../media/image520.png"/><Relationship Id="rId5" Type="http://schemas.openxmlformats.org/officeDocument/2006/relationships/image" Target="../media/image510.png"/><Relationship Id="rId4" Type="http://schemas.openxmlformats.org/officeDocument/2006/relationships/image" Target="../media/image500.png"/></Relationships>
</file>

<file path=ppt/slides/_rels/slide29.xml.rels><?xml version="1.0" encoding="UTF-8" standalone="yes"?>
<Relationships xmlns="http://schemas.openxmlformats.org/package/2006/relationships"><Relationship Id="rId3" Type="http://schemas.openxmlformats.org/officeDocument/2006/relationships/image" Target="cid:image003.png@01D00831.FB536270" TargetMode="External"/><Relationship Id="rId2" Type="http://schemas.openxmlformats.org/officeDocument/2006/relationships/image" Target="../media/image56.png"/><Relationship Id="rId1" Type="http://schemas.openxmlformats.org/officeDocument/2006/relationships/slideLayout" Target="../slideLayouts/slideLayout2.xml"/><Relationship Id="rId5" Type="http://schemas.openxmlformats.org/officeDocument/2006/relationships/image" Target="../media/image550.png"/><Relationship Id="rId4" Type="http://schemas.openxmlformats.org/officeDocument/2006/relationships/image" Target="../media/image57.jpeg"/></Relationships>
</file>

<file path=ppt/slides/_rels/slide3.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emf"/><Relationship Id="rId7" Type="http://schemas.openxmlformats.org/officeDocument/2006/relationships/image" Target="../media/image9.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10" Type="http://schemas.openxmlformats.org/officeDocument/2006/relationships/image" Target="../media/image12.emf"/><Relationship Id="rId4" Type="http://schemas.openxmlformats.org/officeDocument/2006/relationships/image" Target="../media/image6.emf"/><Relationship Id="rId9" Type="http://schemas.openxmlformats.org/officeDocument/2006/relationships/image" Target="../media/image11.emf"/></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00.png"/><Relationship Id="rId2" Type="http://schemas.openxmlformats.org/officeDocument/2006/relationships/image" Target="../media/image59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63.png"/></Relationships>
</file>

<file path=ppt/slides/_rels/slide4.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14.png"/><Relationship Id="rId7"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emf"/><Relationship Id="rId11" Type="http://schemas.openxmlformats.org/officeDocument/2006/relationships/image" Target="../media/image15.png"/><Relationship Id="rId5" Type="http://schemas.openxmlformats.org/officeDocument/2006/relationships/image" Target="../media/image6.emf"/><Relationship Id="rId10" Type="http://schemas.openxmlformats.org/officeDocument/2006/relationships/image" Target="../media/image11.emf"/><Relationship Id="rId4" Type="http://schemas.openxmlformats.org/officeDocument/2006/relationships/image" Target="../media/image5.emf"/><Relationship Id="rId9" Type="http://schemas.openxmlformats.org/officeDocument/2006/relationships/image" Target="../media/image10.emf"/></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8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3.emf"/><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8.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90.png"/><Relationship Id="rId3" Type="http://schemas.openxmlformats.org/officeDocument/2006/relationships/package" Target="../embeddings/Microsoft_Visio_Drawing1.vsdx"/><Relationship Id="rId7" Type="http://schemas.openxmlformats.org/officeDocument/2006/relationships/image" Target="../media/image25.png"/><Relationship Id="rId12" Type="http://schemas.openxmlformats.org/officeDocument/2006/relationships/image" Target="../media/image29.png"/><Relationship Id="rId2" Type="http://schemas.openxmlformats.org/officeDocument/2006/relationships/slideLayout" Target="../slideLayouts/slideLayout2.xml"/><Relationship Id="rId16" Type="http://schemas.openxmlformats.org/officeDocument/2006/relationships/image" Target="../media/image32.png"/><Relationship Id="rId1" Type="http://schemas.openxmlformats.org/officeDocument/2006/relationships/vmlDrawing" Target="../drawings/vmlDrawing1.vml"/><Relationship Id="rId6" Type="http://schemas.openxmlformats.org/officeDocument/2006/relationships/image" Target="../media/image210.png"/><Relationship Id="rId11" Type="http://schemas.openxmlformats.org/officeDocument/2006/relationships/image" Target="../media/image28.png"/><Relationship Id="rId15" Type="http://schemas.openxmlformats.org/officeDocument/2006/relationships/image" Target="../media/image15.emf"/><Relationship Id="rId10" Type="http://schemas.openxmlformats.org/officeDocument/2006/relationships/image" Target="../media/image260.png"/><Relationship Id="rId4" Type="http://schemas.openxmlformats.org/officeDocument/2006/relationships/image" Target="../media/image14.emf"/><Relationship Id="rId9" Type="http://schemas.openxmlformats.org/officeDocument/2006/relationships/image" Target="../media/image27.png"/><Relationship Id="rId14"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Visio_Drawing2.vsdx"/><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7.emf"/><Relationship Id="rId5" Type="http://schemas.openxmlformats.org/officeDocument/2006/relationships/package" Target="../embeddings/Microsoft_Word_Document3.docx"/><Relationship Id="rId4" Type="http://schemas.openxmlformats.org/officeDocument/2006/relationships/image" Target="../media/image16.emf"/><Relationship Id="rId9"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lstStyle/>
          <a:p>
            <a:r>
              <a:rPr lang="en-GB" dirty="0" smtClean="0"/>
              <a:t>Status Update of Power Converter Precision &amp; Accuracy Performance:</a:t>
            </a:r>
            <a:br>
              <a:rPr lang="en-GB" dirty="0" smtClean="0"/>
            </a:br>
            <a:r>
              <a:rPr lang="en-GB" u="sng" dirty="0" smtClean="0"/>
              <a:t>Noise</a:t>
            </a:r>
            <a:endParaRPr lang="en-GB" u="sng" dirty="0"/>
          </a:p>
        </p:txBody>
      </p:sp>
      <p:sp>
        <p:nvSpPr>
          <p:cNvPr id="19" name="Sous-titre 18"/>
          <p:cNvSpPr>
            <a:spLocks noGrp="1"/>
          </p:cNvSpPr>
          <p:nvPr>
            <p:ph type="subTitle" idx="1"/>
          </p:nvPr>
        </p:nvSpPr>
        <p:spPr/>
        <p:txBody>
          <a:bodyPr/>
          <a:lstStyle/>
          <a:p>
            <a:r>
              <a:rPr lang="en-GB" dirty="0" smtClean="0"/>
              <a:t>Michele Martino TE-EPC</a:t>
            </a:r>
            <a:endParaRPr lang="en-GB" dirty="0"/>
          </a:p>
        </p:txBody>
      </p:sp>
      <p:sp>
        <p:nvSpPr>
          <p:cNvPr id="20" name="Espace réservé du texte 19"/>
          <p:cNvSpPr>
            <a:spLocks noGrp="1"/>
          </p:cNvSpPr>
          <p:nvPr>
            <p:ph type="body" sz="quarter" idx="14"/>
          </p:nvPr>
        </p:nvSpPr>
        <p:spPr/>
        <p:txBody>
          <a:bodyPr/>
          <a:lstStyle/>
          <a:p>
            <a:r>
              <a:rPr lang="en-GB" b="0" i="0" dirty="0" smtClean="0">
                <a:solidFill>
                  <a:schemeClr val="bg2"/>
                </a:solidFill>
              </a:rPr>
              <a:t>88</a:t>
            </a:r>
            <a:r>
              <a:rPr lang="en-GB" b="0" i="0" baseline="30000" dirty="0" smtClean="0">
                <a:solidFill>
                  <a:schemeClr val="bg2"/>
                </a:solidFill>
              </a:rPr>
              <a:t>th</a:t>
            </a:r>
            <a:r>
              <a:rPr lang="en-GB" b="0" i="0" dirty="0" smtClean="0">
                <a:solidFill>
                  <a:schemeClr val="bg2"/>
                </a:solidFill>
              </a:rPr>
              <a:t> WP2 Meeting – CERN 6/R-012 – 21/03/2017</a:t>
            </a:r>
            <a:endParaRPr lang="en-GB" b="0" i="0" dirty="0">
              <a:solidFill>
                <a:schemeClr val="bg2"/>
              </a:solidFill>
            </a:endParaRPr>
          </a:p>
        </p:txBody>
      </p:sp>
      <p:pic>
        <p:nvPicPr>
          <p:cNvPr id="5" name="Image 4"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503145" y="2574"/>
                <a:ext cx="8640520" cy="540000"/>
              </a:xfrm>
            </p:spPr>
            <p:txBody>
              <a:bodyPr/>
              <a:lstStyle/>
              <a:p>
                <a14:m>
                  <m:oMath xmlns:m="http://schemas.openxmlformats.org/officeDocument/2006/math">
                    <m:r>
                      <a:rPr lang="en-GB" i="1" dirty="0">
                        <a:latin typeface="Cambria Math" panose="02040503050406030204" pitchFamily="18" charset="0"/>
                      </a:rPr>
                      <m:t>𝐿</m:t>
                    </m:r>
                    <m:r>
                      <a:rPr lang="en-GB" i="1" dirty="0">
                        <a:latin typeface="Cambria Math" panose="02040503050406030204" pitchFamily="18" charset="0"/>
                      </a:rPr>
                      <m:t>=</m:t>
                    </m:r>
                    <m:r>
                      <a:rPr lang="en-GB" i="1" dirty="0">
                        <a:latin typeface="Cambria Math" panose="02040503050406030204" pitchFamily="18" charset="0"/>
                      </a:rPr>
                      <m:t>𝐿</m:t>
                    </m:r>
                    <m:r>
                      <a:rPr lang="en-GB" i="1" dirty="0">
                        <a:latin typeface="Cambria Math" panose="02040503050406030204" pitchFamily="18" charset="0"/>
                      </a:rPr>
                      <m:t>(</m:t>
                    </m:r>
                    <m:r>
                      <a:rPr lang="en-GB" i="1" dirty="0">
                        <a:latin typeface="Cambria Math" panose="02040503050406030204" pitchFamily="18" charset="0"/>
                      </a:rPr>
                      <m:t>𝑓</m:t>
                    </m:r>
                    <m:r>
                      <a:rPr lang="en-GB" i="1" dirty="0">
                        <a:latin typeface="Cambria Math" panose="02040503050406030204" pitchFamily="18" charset="0"/>
                      </a:rPr>
                      <m:t>)</m:t>
                    </m:r>
                  </m:oMath>
                </a14:m>
                <a:r>
                  <a:rPr lang="en-GB" dirty="0"/>
                  <a:t>: existing results for LHC 1085 Quadrupole</a:t>
                </a:r>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503145" y="2574"/>
                <a:ext cx="8640520" cy="540000"/>
              </a:xfrm>
              <a:blipFill rotWithShape="0">
                <a:blip r:embed="rId3"/>
                <a:stretch>
                  <a:fillRect t="-8989" r="-1905" b="-2921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en-GB" noProof="0" smtClean="0"/>
              <a:t>M. Martino TE-EPC - WP2 Meeting - 21/03/2017</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graphicFrame>
        <p:nvGraphicFramePr>
          <p:cNvPr id="7" name="Object 6"/>
          <p:cNvGraphicFramePr>
            <a:graphicFrameLocks noChangeAspect="1"/>
          </p:cNvGraphicFramePr>
          <p:nvPr>
            <p:extLst>
              <p:ext uri="{D42A27DB-BD31-4B8C-83A1-F6EECF244321}">
                <p14:modId xmlns:p14="http://schemas.microsoft.com/office/powerpoint/2010/main" val="3615538983"/>
              </p:ext>
            </p:extLst>
          </p:nvPr>
        </p:nvGraphicFramePr>
        <p:xfrm>
          <a:off x="755576" y="473853"/>
          <a:ext cx="7457200" cy="2888842"/>
        </p:xfrm>
        <a:graphic>
          <a:graphicData uri="http://schemas.openxmlformats.org/presentationml/2006/ole">
            <mc:AlternateContent xmlns:mc="http://schemas.openxmlformats.org/markup-compatibility/2006">
              <mc:Choice xmlns:v="urn:schemas-microsoft-com:vml" Requires="v">
                <p:oleObj spid="_x0000_s2188" name="Document" r:id="rId4" imgW="6118475" imgH="2369693" progId="Word.Document.12">
                  <p:embed/>
                </p:oleObj>
              </mc:Choice>
              <mc:Fallback>
                <p:oleObj name="Document" r:id="rId4" imgW="6118475" imgH="2369693" progId="Word.Document.12">
                  <p:embed/>
                  <p:pic>
                    <p:nvPicPr>
                      <p:cNvPr id="0" name=""/>
                      <p:cNvPicPr/>
                      <p:nvPr/>
                    </p:nvPicPr>
                    <p:blipFill>
                      <a:blip r:embed="rId5"/>
                      <a:stretch>
                        <a:fillRect/>
                      </a:stretch>
                    </p:blipFill>
                    <p:spPr>
                      <a:xfrm>
                        <a:off x="755576" y="473853"/>
                        <a:ext cx="7457200" cy="2888842"/>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377792467"/>
              </p:ext>
            </p:extLst>
          </p:nvPr>
        </p:nvGraphicFramePr>
        <p:xfrm>
          <a:off x="1428756" y="3204673"/>
          <a:ext cx="6118225" cy="1487060"/>
        </p:xfrm>
        <a:graphic>
          <a:graphicData uri="http://schemas.openxmlformats.org/presentationml/2006/ole">
            <mc:AlternateContent xmlns:mc="http://schemas.openxmlformats.org/markup-compatibility/2006">
              <mc:Choice xmlns:v="urn:schemas-microsoft-com:vml" Requires="v">
                <p:oleObj spid="_x0000_s2189" name="Document" r:id="rId6" imgW="6118475" imgH="1538931" progId="Word.Document.12">
                  <p:embed/>
                </p:oleObj>
              </mc:Choice>
              <mc:Fallback>
                <p:oleObj name="Document" r:id="rId6" imgW="6118475" imgH="1538931" progId="Word.Document.12">
                  <p:embed/>
                  <p:pic>
                    <p:nvPicPr>
                      <p:cNvPr id="0" name=""/>
                      <p:cNvPicPr/>
                      <p:nvPr/>
                    </p:nvPicPr>
                    <p:blipFill>
                      <a:blip r:embed="rId7"/>
                      <a:stretch>
                        <a:fillRect/>
                      </a:stretch>
                    </p:blipFill>
                    <p:spPr>
                      <a:xfrm>
                        <a:off x="1428756" y="3204673"/>
                        <a:ext cx="6118225" cy="1487060"/>
                      </a:xfrm>
                      <a:prstGeom prst="rect">
                        <a:avLst/>
                      </a:prstGeom>
                    </p:spPr>
                  </p:pic>
                </p:oleObj>
              </mc:Fallback>
            </mc:AlternateContent>
          </a:graphicData>
        </a:graphic>
      </p:graphicFrame>
      <p:sp>
        <p:nvSpPr>
          <p:cNvPr id="3" name="Rectangle 2"/>
          <p:cNvSpPr/>
          <p:nvPr/>
        </p:nvSpPr>
        <p:spPr>
          <a:xfrm>
            <a:off x="1799692" y="2541342"/>
            <a:ext cx="468052" cy="144016"/>
          </a:xfrm>
          <a:prstGeom prst="rect">
            <a:avLst/>
          </a:prstGeom>
          <a:solidFill>
            <a:srgbClr val="FFFF00">
              <a:alpha val="1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5544108" y="2511864"/>
            <a:ext cx="468052" cy="144016"/>
          </a:xfrm>
          <a:prstGeom prst="rect">
            <a:avLst/>
          </a:prstGeom>
          <a:solidFill>
            <a:srgbClr val="FFFF00">
              <a:alpha val="1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815589" y="501696"/>
            <a:ext cx="7337174" cy="131973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1793513" y="1279272"/>
            <a:ext cx="440665" cy="144016"/>
          </a:xfrm>
          <a:prstGeom prst="rect">
            <a:avLst/>
          </a:prstGeom>
          <a:solidFill>
            <a:srgbClr val="FFFF00">
              <a:alpha val="1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5544108" y="1284821"/>
            <a:ext cx="429329" cy="144016"/>
          </a:xfrm>
          <a:prstGeom prst="rect">
            <a:avLst/>
          </a:prstGeom>
          <a:solidFill>
            <a:srgbClr val="FFFF00">
              <a:alpha val="1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1218108" y="855857"/>
            <a:ext cx="2777828" cy="369332"/>
          </a:xfrm>
          <a:prstGeom prst="rect">
            <a:avLst/>
          </a:prstGeom>
          <a:noFill/>
        </p:spPr>
        <p:txBody>
          <a:bodyPr wrap="square" rtlCol="0">
            <a:spAutoFit/>
          </a:bodyPr>
          <a:lstStyle/>
          <a:p>
            <a:r>
              <a:rPr lang="en-US" dirty="0" smtClean="0"/>
              <a:t>With Beam Screen</a:t>
            </a:r>
            <a:endParaRPr lang="en-US" dirty="0"/>
          </a:p>
        </p:txBody>
      </p:sp>
      <p:sp>
        <p:nvSpPr>
          <p:cNvPr id="16" name="TextBox 15"/>
          <p:cNvSpPr txBox="1"/>
          <p:nvPr/>
        </p:nvSpPr>
        <p:spPr>
          <a:xfrm>
            <a:off x="4969522" y="873648"/>
            <a:ext cx="2482798" cy="369332"/>
          </a:xfrm>
          <a:prstGeom prst="rect">
            <a:avLst/>
          </a:prstGeom>
          <a:noFill/>
        </p:spPr>
        <p:txBody>
          <a:bodyPr wrap="square" rtlCol="0">
            <a:spAutoFit/>
          </a:bodyPr>
          <a:lstStyle/>
          <a:p>
            <a:r>
              <a:rPr lang="en-US" dirty="0" smtClean="0"/>
              <a:t>With Beam Screen</a:t>
            </a:r>
            <a:endParaRPr lang="en-US" dirty="0"/>
          </a:p>
        </p:txBody>
      </p:sp>
      <p:sp>
        <p:nvSpPr>
          <p:cNvPr id="6" name="Rectangle 5"/>
          <p:cNvSpPr/>
          <p:nvPr/>
        </p:nvSpPr>
        <p:spPr>
          <a:xfrm>
            <a:off x="3140857" y="4535933"/>
            <a:ext cx="2682145" cy="400110"/>
          </a:xfrm>
          <a:prstGeom prst="rect">
            <a:avLst/>
          </a:prstGeom>
        </p:spPr>
        <p:txBody>
          <a:bodyPr wrap="none">
            <a:spAutoFit/>
          </a:bodyPr>
          <a:lstStyle/>
          <a:p>
            <a:r>
              <a:rPr lang="en-US" sz="2000" dirty="0" smtClean="0">
                <a:solidFill>
                  <a:srgbClr val="00B050"/>
                </a:solidFill>
              </a:rPr>
              <a:t>Good fit up to 1kHz </a:t>
            </a:r>
            <a:r>
              <a:rPr lang="en-US" sz="2000" dirty="0" smtClean="0">
                <a:solidFill>
                  <a:srgbClr val="00B050"/>
                </a:solidFill>
                <a:sym typeface="Wingdings" panose="05000000000000000000" pitchFamily="2" charset="2"/>
              </a:rPr>
              <a:t></a:t>
            </a:r>
            <a:endParaRPr lang="en-US" sz="2000" dirty="0">
              <a:solidFill>
                <a:srgbClr val="00B050"/>
              </a:solidFill>
            </a:endParaRPr>
          </a:p>
        </p:txBody>
      </p:sp>
    </p:spTree>
    <p:extLst>
      <p:ext uri="{BB962C8B-B14F-4D97-AF65-F5344CB8AC3E}">
        <p14:creationId xmlns:p14="http://schemas.microsoft.com/office/powerpoint/2010/main" val="1256439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animBg="1"/>
      <p:bldP spid="15" grpId="0"/>
      <p:bldP spid="16"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4427984" y="538630"/>
            <a:ext cx="3936662" cy="2955706"/>
          </a:xfrm>
          <a:prstGeom prst="rect">
            <a:avLst/>
          </a:prstGeom>
        </p:spPr>
      </p:pic>
      <p:grpSp>
        <p:nvGrpSpPr>
          <p:cNvPr id="8" name="Group 7"/>
          <p:cNvGrpSpPr/>
          <p:nvPr/>
        </p:nvGrpSpPr>
        <p:grpSpPr>
          <a:xfrm>
            <a:off x="827584" y="547397"/>
            <a:ext cx="3924985" cy="2946939"/>
            <a:chOff x="827584" y="547397"/>
            <a:chExt cx="3924985" cy="2946939"/>
          </a:xfrm>
        </p:grpSpPr>
        <p:pic>
          <p:nvPicPr>
            <p:cNvPr id="10" name="Picture 9"/>
            <p:cNvPicPr>
              <a:picLocks noChangeAspect="1"/>
            </p:cNvPicPr>
            <p:nvPr/>
          </p:nvPicPr>
          <p:blipFill>
            <a:blip r:embed="rId4"/>
            <a:stretch>
              <a:fillRect/>
            </a:stretch>
          </p:blipFill>
          <p:spPr>
            <a:xfrm>
              <a:off x="827584" y="547397"/>
              <a:ext cx="3924985" cy="2946939"/>
            </a:xfrm>
            <a:prstGeom prst="rect">
              <a:avLst/>
            </a:prstGeom>
          </p:spPr>
        </p:pic>
        <p:sp>
          <p:nvSpPr>
            <p:cNvPr id="7" name="Rectangle 6"/>
            <p:cNvSpPr/>
            <p:nvPr/>
          </p:nvSpPr>
          <p:spPr>
            <a:xfrm>
              <a:off x="1115616" y="567431"/>
              <a:ext cx="3384376" cy="16091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345249" y="2574"/>
            <a:ext cx="8797890" cy="540000"/>
          </a:xfrm>
        </p:spPr>
        <p:txBody>
          <a:bodyPr/>
          <a:lstStyle/>
          <a:p>
            <a:r>
              <a:rPr lang="en-GB" dirty="0" smtClean="0"/>
              <a:t>Results for MQXFS3: No DC @ WARM </a:t>
            </a:r>
            <a:endParaRPr lang="en-US" dirty="0"/>
          </a:p>
        </p:txBody>
      </p:sp>
      <p:sp>
        <p:nvSpPr>
          <p:cNvPr id="4" name="Footer Placeholder 3"/>
          <p:cNvSpPr>
            <a:spLocks noGrp="1"/>
          </p:cNvSpPr>
          <p:nvPr>
            <p:ph type="ftr" sz="quarter" idx="11"/>
          </p:nvPr>
        </p:nvSpPr>
        <p:spPr/>
        <p:txBody>
          <a:bodyPr/>
          <a:lstStyle/>
          <a:p>
            <a:r>
              <a:rPr lang="en-GB" noProof="0" smtClean="0"/>
              <a:t>M. Martino TE-EPC - WP2 Meeting - 21/03/2017</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graphicFrame>
        <p:nvGraphicFramePr>
          <p:cNvPr id="9" name="Object 8"/>
          <p:cNvGraphicFramePr>
            <a:graphicFrameLocks noChangeAspect="1"/>
          </p:cNvGraphicFramePr>
          <p:nvPr>
            <p:extLst>
              <p:ext uri="{D42A27DB-BD31-4B8C-83A1-F6EECF244321}">
                <p14:modId xmlns:p14="http://schemas.microsoft.com/office/powerpoint/2010/main" val="547772464"/>
              </p:ext>
            </p:extLst>
          </p:nvPr>
        </p:nvGraphicFramePr>
        <p:xfrm>
          <a:off x="1902265" y="3457954"/>
          <a:ext cx="5292842" cy="1335398"/>
        </p:xfrm>
        <a:graphic>
          <a:graphicData uri="http://schemas.openxmlformats.org/presentationml/2006/ole">
            <mc:AlternateContent xmlns:mc="http://schemas.openxmlformats.org/markup-compatibility/2006">
              <mc:Choice xmlns:v="urn:schemas-microsoft-com:vml" Requires="v">
                <p:oleObj spid="_x0000_s3141" name="Document" r:id="rId5" imgW="6118475" imgH="1547224" progId="Word.Document.12">
                  <p:embed/>
                </p:oleObj>
              </mc:Choice>
              <mc:Fallback>
                <p:oleObj name="Document" r:id="rId5" imgW="6118475" imgH="1547224" progId="Word.Document.12">
                  <p:embed/>
                  <p:pic>
                    <p:nvPicPr>
                      <p:cNvPr id="0" name=""/>
                      <p:cNvPicPr/>
                      <p:nvPr/>
                    </p:nvPicPr>
                    <p:blipFill>
                      <a:blip r:embed="rId6"/>
                      <a:stretch>
                        <a:fillRect/>
                      </a:stretch>
                    </p:blipFill>
                    <p:spPr>
                      <a:xfrm>
                        <a:off x="1902265" y="3457954"/>
                        <a:ext cx="5292842" cy="1335398"/>
                      </a:xfrm>
                      <a:prstGeom prst="rect">
                        <a:avLst/>
                      </a:prstGeom>
                    </p:spPr>
                  </p:pic>
                </p:oleObj>
              </mc:Fallback>
            </mc:AlternateContent>
          </a:graphicData>
        </a:graphic>
      </p:graphicFrame>
      <p:grpSp>
        <p:nvGrpSpPr>
          <p:cNvPr id="15" name="Group 14"/>
          <p:cNvGrpSpPr/>
          <p:nvPr/>
        </p:nvGrpSpPr>
        <p:grpSpPr>
          <a:xfrm>
            <a:off x="5976365" y="1347614"/>
            <a:ext cx="1728192" cy="679341"/>
            <a:chOff x="5976365" y="1347614"/>
            <a:chExt cx="1728192" cy="679341"/>
          </a:xfrm>
        </p:grpSpPr>
        <p:sp>
          <p:nvSpPr>
            <p:cNvPr id="3" name="Oval 2"/>
            <p:cNvSpPr/>
            <p:nvPr/>
          </p:nvSpPr>
          <p:spPr>
            <a:xfrm>
              <a:off x="6732449" y="1347614"/>
              <a:ext cx="216024" cy="288032"/>
            </a:xfrm>
            <a:prstGeom prst="ellipse">
              <a:avLst/>
            </a:prstGeom>
            <a:solidFill>
              <a:srgbClr val="FFC000">
                <a:alpha val="15000"/>
              </a:srgb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extBox 5"/>
            <p:cNvSpPr txBox="1"/>
            <p:nvPr/>
          </p:nvSpPr>
          <p:spPr>
            <a:xfrm>
              <a:off x="5976365" y="1657623"/>
              <a:ext cx="1728192" cy="369332"/>
            </a:xfrm>
            <a:prstGeom prst="rect">
              <a:avLst/>
            </a:prstGeom>
            <a:noFill/>
          </p:spPr>
          <p:txBody>
            <a:bodyPr wrap="square" rtlCol="0">
              <a:spAutoFit/>
            </a:bodyPr>
            <a:lstStyle/>
            <a:p>
              <a:r>
                <a:rPr lang="en-US" dirty="0" smtClean="0"/>
                <a:t>-3dB @ 150Hz </a:t>
              </a:r>
              <a:endParaRPr lang="en-US" dirty="0"/>
            </a:p>
          </p:txBody>
        </p:sp>
      </p:grpSp>
      <p:sp>
        <p:nvSpPr>
          <p:cNvPr id="17" name="Rectangle 16"/>
          <p:cNvSpPr/>
          <p:nvPr/>
        </p:nvSpPr>
        <p:spPr>
          <a:xfrm>
            <a:off x="3668541" y="2969890"/>
            <a:ext cx="346445" cy="144016"/>
          </a:xfrm>
          <a:prstGeom prst="rect">
            <a:avLst/>
          </a:prstGeom>
          <a:solidFill>
            <a:srgbClr val="FFFF00">
              <a:alpha val="1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2297487" y="3016200"/>
            <a:ext cx="974885" cy="145058"/>
          </a:xfrm>
          <a:prstGeom prst="rect">
            <a:avLst/>
          </a:prstGeom>
          <a:solidFill>
            <a:srgbClr val="FFFF00">
              <a:alpha val="1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3207613" y="4552960"/>
            <a:ext cx="2682145" cy="400110"/>
          </a:xfrm>
          <a:prstGeom prst="rect">
            <a:avLst/>
          </a:prstGeom>
        </p:spPr>
        <p:txBody>
          <a:bodyPr wrap="none">
            <a:spAutoFit/>
          </a:bodyPr>
          <a:lstStyle/>
          <a:p>
            <a:r>
              <a:rPr lang="en-US" sz="2000" dirty="0" smtClean="0">
                <a:solidFill>
                  <a:srgbClr val="00B050"/>
                </a:solidFill>
              </a:rPr>
              <a:t>Good fit up to 3kHz </a:t>
            </a:r>
            <a:r>
              <a:rPr lang="en-US" sz="2000" dirty="0" smtClean="0">
                <a:solidFill>
                  <a:srgbClr val="00B050"/>
                </a:solidFill>
                <a:sym typeface="Wingdings" panose="05000000000000000000" pitchFamily="2" charset="2"/>
              </a:rPr>
              <a:t></a:t>
            </a:r>
            <a:endParaRPr lang="en-US" sz="2000" dirty="0">
              <a:solidFill>
                <a:srgbClr val="00B050"/>
              </a:solidFill>
            </a:endParaRPr>
          </a:p>
        </p:txBody>
      </p:sp>
    </p:spTree>
    <p:extLst>
      <p:ext uri="{BB962C8B-B14F-4D97-AF65-F5344CB8AC3E}">
        <p14:creationId xmlns:p14="http://schemas.microsoft.com/office/powerpoint/2010/main" val="1290795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249" y="2574"/>
            <a:ext cx="8797890" cy="540000"/>
          </a:xfrm>
        </p:spPr>
        <p:txBody>
          <a:bodyPr/>
          <a:lstStyle/>
          <a:p>
            <a:r>
              <a:rPr lang="en-GB" dirty="0" smtClean="0"/>
              <a:t>Results for MQXFS3: No DC @ COLD</a:t>
            </a:r>
            <a:endParaRPr lang="en-US" dirty="0"/>
          </a:p>
        </p:txBody>
      </p:sp>
      <p:sp>
        <p:nvSpPr>
          <p:cNvPr id="4" name="Footer Placeholder 3"/>
          <p:cNvSpPr>
            <a:spLocks noGrp="1"/>
          </p:cNvSpPr>
          <p:nvPr>
            <p:ph type="ftr" sz="quarter" idx="11"/>
          </p:nvPr>
        </p:nvSpPr>
        <p:spPr/>
        <p:txBody>
          <a:bodyPr/>
          <a:lstStyle/>
          <a:p>
            <a:r>
              <a:rPr lang="en-GB" noProof="0" smtClean="0"/>
              <a:t>M. Martino TE-EPC - WP2 Meeting - 21/03/2017</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pic>
        <p:nvPicPr>
          <p:cNvPr id="13" name="Picture 12"/>
          <p:cNvPicPr>
            <a:picLocks noChangeAspect="1"/>
          </p:cNvPicPr>
          <p:nvPr/>
        </p:nvPicPr>
        <p:blipFill>
          <a:blip r:embed="rId3"/>
          <a:stretch>
            <a:fillRect/>
          </a:stretch>
        </p:blipFill>
        <p:spPr>
          <a:xfrm>
            <a:off x="899592" y="538630"/>
            <a:ext cx="3916657" cy="2940686"/>
          </a:xfrm>
          <a:prstGeom prst="rect">
            <a:avLst/>
          </a:prstGeom>
        </p:spPr>
      </p:pic>
      <p:graphicFrame>
        <p:nvGraphicFramePr>
          <p:cNvPr id="14" name="Object 13"/>
          <p:cNvGraphicFramePr>
            <a:graphicFrameLocks noChangeAspect="1"/>
          </p:cNvGraphicFramePr>
          <p:nvPr>
            <p:extLst>
              <p:ext uri="{D42A27DB-BD31-4B8C-83A1-F6EECF244321}">
                <p14:modId xmlns:p14="http://schemas.microsoft.com/office/powerpoint/2010/main" val="3777697221"/>
              </p:ext>
            </p:extLst>
          </p:nvPr>
        </p:nvGraphicFramePr>
        <p:xfrm>
          <a:off x="1328829" y="3313931"/>
          <a:ext cx="6583680" cy="1723332"/>
        </p:xfrm>
        <a:graphic>
          <a:graphicData uri="http://schemas.openxmlformats.org/presentationml/2006/ole">
            <mc:AlternateContent xmlns:mc="http://schemas.openxmlformats.org/markup-compatibility/2006">
              <mc:Choice xmlns:v="urn:schemas-microsoft-com:vml" Requires="v">
                <p:oleObj spid="_x0000_s6207" name="Document" r:id="rId4" imgW="6118475" imgH="1543979" progId="Word.Document.12">
                  <p:embed/>
                </p:oleObj>
              </mc:Choice>
              <mc:Fallback>
                <p:oleObj name="Document" r:id="rId4" imgW="6118475" imgH="1543979" progId="Word.Document.12">
                  <p:embed/>
                  <p:pic>
                    <p:nvPicPr>
                      <p:cNvPr id="0" name=""/>
                      <p:cNvPicPr/>
                      <p:nvPr/>
                    </p:nvPicPr>
                    <p:blipFill>
                      <a:blip r:embed="rId5"/>
                      <a:stretch>
                        <a:fillRect/>
                      </a:stretch>
                    </p:blipFill>
                    <p:spPr>
                      <a:xfrm>
                        <a:off x="1328829" y="3313931"/>
                        <a:ext cx="6583680" cy="1723332"/>
                      </a:xfrm>
                      <a:prstGeom prst="rect">
                        <a:avLst/>
                      </a:prstGeom>
                    </p:spPr>
                  </p:pic>
                </p:oleObj>
              </mc:Fallback>
            </mc:AlternateContent>
          </a:graphicData>
        </a:graphic>
      </p:graphicFrame>
      <p:grpSp>
        <p:nvGrpSpPr>
          <p:cNvPr id="16" name="Group 15"/>
          <p:cNvGrpSpPr/>
          <p:nvPr/>
        </p:nvGrpSpPr>
        <p:grpSpPr>
          <a:xfrm>
            <a:off x="4504312" y="538630"/>
            <a:ext cx="3916657" cy="2940686"/>
            <a:chOff x="4504312" y="538630"/>
            <a:chExt cx="3916657" cy="2940686"/>
          </a:xfrm>
        </p:grpSpPr>
        <p:pic>
          <p:nvPicPr>
            <p:cNvPr id="18" name="Picture 17"/>
            <p:cNvPicPr>
              <a:picLocks noChangeAspect="1"/>
            </p:cNvPicPr>
            <p:nvPr/>
          </p:nvPicPr>
          <p:blipFill>
            <a:blip r:embed="rId6"/>
            <a:stretch>
              <a:fillRect/>
            </a:stretch>
          </p:blipFill>
          <p:spPr>
            <a:xfrm>
              <a:off x="4504312" y="538630"/>
              <a:ext cx="3916657" cy="2940686"/>
            </a:xfrm>
            <a:prstGeom prst="rect">
              <a:avLst/>
            </a:prstGeom>
          </p:spPr>
        </p:pic>
        <p:sp>
          <p:nvSpPr>
            <p:cNvPr id="19" name="Rectangle 18"/>
            <p:cNvSpPr/>
            <p:nvPr/>
          </p:nvSpPr>
          <p:spPr>
            <a:xfrm>
              <a:off x="4620669" y="542574"/>
              <a:ext cx="3800300" cy="1735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0" name="Group 19"/>
          <p:cNvGrpSpPr/>
          <p:nvPr/>
        </p:nvGrpSpPr>
        <p:grpSpPr>
          <a:xfrm>
            <a:off x="5787902" y="1272971"/>
            <a:ext cx="1728192" cy="679341"/>
            <a:chOff x="5976365" y="1347614"/>
            <a:chExt cx="1728192" cy="679341"/>
          </a:xfrm>
        </p:grpSpPr>
        <p:sp>
          <p:nvSpPr>
            <p:cNvPr id="21" name="Oval 20"/>
            <p:cNvSpPr/>
            <p:nvPr/>
          </p:nvSpPr>
          <p:spPr>
            <a:xfrm>
              <a:off x="6732449" y="1347614"/>
              <a:ext cx="216024" cy="288032"/>
            </a:xfrm>
            <a:prstGeom prst="ellipse">
              <a:avLst/>
            </a:prstGeom>
            <a:solidFill>
              <a:srgbClr val="FFC000">
                <a:alpha val="15000"/>
              </a:srgbClr>
            </a:solidFill>
            <a:ln>
              <a:solidFill>
                <a:schemeClr val="accent5">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TextBox 22"/>
            <p:cNvSpPr txBox="1"/>
            <p:nvPr/>
          </p:nvSpPr>
          <p:spPr>
            <a:xfrm>
              <a:off x="5976365" y="1657623"/>
              <a:ext cx="1728192" cy="369332"/>
            </a:xfrm>
            <a:prstGeom prst="rect">
              <a:avLst/>
            </a:prstGeom>
            <a:noFill/>
          </p:spPr>
          <p:txBody>
            <a:bodyPr wrap="square" rtlCol="0">
              <a:spAutoFit/>
            </a:bodyPr>
            <a:lstStyle/>
            <a:p>
              <a:r>
                <a:rPr lang="en-US" dirty="0" smtClean="0"/>
                <a:t>-3dB @ 50Hz </a:t>
              </a:r>
              <a:endParaRPr lang="en-US" dirty="0"/>
            </a:p>
          </p:txBody>
        </p:sp>
      </p:grpSp>
      <p:sp>
        <p:nvSpPr>
          <p:cNvPr id="24" name="Rectangle 23"/>
          <p:cNvSpPr/>
          <p:nvPr/>
        </p:nvSpPr>
        <p:spPr>
          <a:xfrm>
            <a:off x="3763092" y="2969890"/>
            <a:ext cx="232844" cy="144016"/>
          </a:xfrm>
          <a:prstGeom prst="rect">
            <a:avLst/>
          </a:prstGeom>
          <a:solidFill>
            <a:srgbClr val="FFFF00">
              <a:alpha val="1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2341937" y="3016200"/>
            <a:ext cx="1050377" cy="145058"/>
          </a:xfrm>
          <a:prstGeom prst="rect">
            <a:avLst/>
          </a:prstGeom>
          <a:solidFill>
            <a:srgbClr val="FFFF00">
              <a:alpha val="1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2915816" y="3227208"/>
            <a:ext cx="3390928" cy="400110"/>
          </a:xfrm>
          <a:prstGeom prst="rect">
            <a:avLst/>
          </a:prstGeom>
        </p:spPr>
        <p:txBody>
          <a:bodyPr wrap="none">
            <a:spAutoFit/>
          </a:bodyPr>
          <a:lstStyle/>
          <a:p>
            <a:r>
              <a:rPr lang="en-US" sz="2000" b="1" dirty="0" smtClean="0">
                <a:solidFill>
                  <a:srgbClr val="00B050"/>
                </a:solidFill>
              </a:rPr>
              <a:t>Very good fit up to 3kHz </a:t>
            </a:r>
            <a:r>
              <a:rPr lang="en-US" sz="2000" b="1" dirty="0" smtClean="0">
                <a:solidFill>
                  <a:srgbClr val="00B050"/>
                </a:solidFill>
                <a:sym typeface="Wingdings" panose="05000000000000000000" pitchFamily="2" charset="2"/>
              </a:rPr>
              <a:t></a:t>
            </a:r>
            <a:endParaRPr lang="en-US" sz="2000" b="1" dirty="0">
              <a:solidFill>
                <a:srgbClr val="00B050"/>
              </a:solidFill>
            </a:endParaRPr>
          </a:p>
        </p:txBody>
      </p:sp>
    </p:spTree>
    <p:extLst>
      <p:ext uri="{BB962C8B-B14F-4D97-AF65-F5344CB8AC3E}">
        <p14:creationId xmlns:p14="http://schemas.microsoft.com/office/powerpoint/2010/main" val="43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2325" y="433158"/>
            <a:ext cx="5714131" cy="4285598"/>
          </a:xfrm>
          <a:prstGeom prst="rect">
            <a:avLst/>
          </a:prstGeom>
        </p:spPr>
      </p:pic>
      <p:sp>
        <p:nvSpPr>
          <p:cNvPr id="4" name="Footer Placeholder 3"/>
          <p:cNvSpPr>
            <a:spLocks noGrp="1"/>
          </p:cNvSpPr>
          <p:nvPr>
            <p:ph type="ftr" sz="quarter" idx="11"/>
          </p:nvPr>
        </p:nvSpPr>
        <p:spPr/>
        <p:txBody>
          <a:bodyPr/>
          <a:lstStyle/>
          <a:p>
            <a:r>
              <a:rPr lang="en-GB" noProof="0" dirty="0" smtClean="0"/>
              <a:t>M. Martino TE-EPC - WP2 Meeting - 21/03/2017</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sp>
        <p:nvSpPr>
          <p:cNvPr id="7" name="Title 1"/>
          <p:cNvSpPr>
            <a:spLocks noGrp="1"/>
          </p:cNvSpPr>
          <p:nvPr>
            <p:ph type="title"/>
          </p:nvPr>
        </p:nvSpPr>
        <p:spPr>
          <a:xfrm>
            <a:off x="612000" y="7328"/>
            <a:ext cx="7920000" cy="540000"/>
          </a:xfrm>
        </p:spPr>
        <p:txBody>
          <a:bodyPr/>
          <a:lstStyle/>
          <a:p>
            <a:r>
              <a:rPr lang="en-GB" dirty="0" smtClean="0"/>
              <a:t>Beam Screen Simulations : Q1</a:t>
            </a:r>
            <a:endParaRPr lang="en-US" dirty="0"/>
          </a:p>
        </p:txBody>
      </p:sp>
      <mc:AlternateContent xmlns:mc="http://schemas.openxmlformats.org/markup-compatibility/2006" xmlns:a14="http://schemas.microsoft.com/office/drawing/2010/main">
        <mc:Choice Requires="a14">
          <p:sp>
            <p:nvSpPr>
              <p:cNvPr id="6" name="Rectangle 5"/>
              <p:cNvSpPr/>
              <p:nvPr/>
            </p:nvSpPr>
            <p:spPr>
              <a:xfrm>
                <a:off x="261857" y="892666"/>
                <a:ext cx="2813591" cy="646331"/>
              </a:xfrm>
              <a:prstGeom prst="rect">
                <a:avLst/>
              </a:prstGeom>
            </p:spPr>
            <p:txBody>
              <a:bodyPr wrap="none">
                <a:spAutoFit/>
              </a:bodyPr>
              <a:lstStyle/>
              <a:p>
                <a:r>
                  <a:rPr lang="en-US" dirty="0" smtClean="0">
                    <a:solidFill>
                      <a:schemeClr val="accent5"/>
                    </a:solidFill>
                  </a:rPr>
                  <a:t>Approximation: </a:t>
                </a:r>
                <a14:m>
                  <m:oMath xmlns:m="http://schemas.openxmlformats.org/officeDocument/2006/math">
                    <m:r>
                      <a:rPr lang="en-US">
                        <a:solidFill>
                          <a:schemeClr val="accent5"/>
                        </a:solidFill>
                        <a:latin typeface="Cambria Math" panose="02040503050406030204" pitchFamily="18" charset="0"/>
                      </a:rPr>
                      <m:t>⊥</m:t>
                    </m:r>
                  </m:oMath>
                </a14:m>
                <a:r>
                  <a:rPr lang="en-GB" dirty="0">
                    <a:solidFill>
                      <a:schemeClr val="accent5"/>
                    </a:solidFill>
                  </a:rPr>
                  <a:t> B-field</a:t>
                </a:r>
              </a:p>
              <a:p>
                <a:r>
                  <a:rPr lang="en-US" dirty="0" smtClean="0">
                    <a:solidFill>
                      <a:schemeClr val="accent5"/>
                    </a:solidFill>
                  </a:rPr>
                  <a:t>infinitely </a:t>
                </a:r>
                <a:r>
                  <a:rPr lang="en-US" dirty="0">
                    <a:solidFill>
                      <a:schemeClr val="accent5"/>
                    </a:solidFill>
                  </a:rPr>
                  <a:t>long thin </a:t>
                </a:r>
                <a:r>
                  <a:rPr lang="en-US" dirty="0" smtClean="0">
                    <a:solidFill>
                      <a:schemeClr val="accent5"/>
                    </a:solidFill>
                  </a:rPr>
                  <a:t>cylinder</a:t>
                </a:r>
              </a:p>
            </p:txBody>
          </p:sp>
        </mc:Choice>
        <mc:Fallback xmlns="">
          <p:sp>
            <p:nvSpPr>
              <p:cNvPr id="6" name="Rectangle 5"/>
              <p:cNvSpPr>
                <a:spLocks noRot="1" noChangeAspect="1" noMove="1" noResize="1" noEditPoints="1" noAdjustHandles="1" noChangeArrowheads="1" noChangeShapeType="1" noTextEdit="1"/>
              </p:cNvSpPr>
              <p:nvPr/>
            </p:nvSpPr>
            <p:spPr>
              <a:xfrm>
                <a:off x="261857" y="892666"/>
                <a:ext cx="2813591" cy="646331"/>
              </a:xfrm>
              <a:prstGeom prst="rect">
                <a:avLst/>
              </a:prstGeom>
              <a:blipFill rotWithShape="0">
                <a:blip r:embed="rId3"/>
                <a:stretch>
                  <a:fillRect l="-1948" t="-4717" r="-1082" b="-141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1743268" y="2548249"/>
                <a:ext cx="1059329" cy="5549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600">
                          <a:solidFill>
                            <a:schemeClr val="accent5"/>
                          </a:solidFill>
                          <a:latin typeface="Cambria Math" panose="02040503050406030204" pitchFamily="18" charset="0"/>
                        </a:rPr>
                        <m:t>𝛾</m:t>
                      </m:r>
                      <m:r>
                        <a:rPr lang="en-US" sz="1600">
                          <a:solidFill>
                            <a:schemeClr val="accent5"/>
                          </a:solidFill>
                          <a:latin typeface="Cambria Math" panose="02040503050406030204" pitchFamily="18" charset="0"/>
                        </a:rPr>
                        <m:t>≅</m:t>
                      </m:r>
                      <m:f>
                        <m:fPr>
                          <m:ctrlPr>
                            <a:rPr lang="en-US" sz="1600" i="1">
                              <a:solidFill>
                                <a:schemeClr val="accent5"/>
                              </a:solidFill>
                              <a:latin typeface="Cambria Math" panose="02040503050406030204" pitchFamily="18" charset="0"/>
                            </a:rPr>
                          </m:ctrlPr>
                        </m:fPr>
                        <m:num>
                          <m:r>
                            <a:rPr lang="en-US" sz="1600">
                              <a:solidFill>
                                <a:schemeClr val="accent5"/>
                              </a:solidFill>
                              <a:latin typeface="Cambria Math" panose="02040503050406030204" pitchFamily="18" charset="0"/>
                            </a:rPr>
                            <m:t>1+</m:t>
                          </m:r>
                          <m:r>
                            <a:rPr lang="en-US" sz="1600">
                              <a:solidFill>
                                <a:schemeClr val="accent5"/>
                              </a:solidFill>
                              <a:latin typeface="Cambria Math" panose="02040503050406030204" pitchFamily="18" charset="0"/>
                            </a:rPr>
                            <m:t>𝑗</m:t>
                          </m:r>
                        </m:num>
                        <m:den>
                          <m:r>
                            <a:rPr lang="en-US" sz="1600">
                              <a:solidFill>
                                <a:schemeClr val="accent5"/>
                              </a:solidFill>
                              <a:latin typeface="Cambria Math" panose="02040503050406030204" pitchFamily="18" charset="0"/>
                            </a:rPr>
                            <m:t>𝛿</m:t>
                          </m:r>
                        </m:den>
                      </m:f>
                    </m:oMath>
                  </m:oMathPara>
                </a14:m>
                <a:endParaRPr lang="en-GB" sz="1600" dirty="0">
                  <a:solidFill>
                    <a:schemeClr val="accent5"/>
                  </a:solidFill>
                </a:endParaRPr>
              </a:p>
            </p:txBody>
          </p:sp>
        </mc:Choice>
        <mc:Fallback xmlns="">
          <p:sp>
            <p:nvSpPr>
              <p:cNvPr id="11" name="Rectangle 10"/>
              <p:cNvSpPr>
                <a:spLocks noRot="1" noChangeAspect="1" noMove="1" noResize="1" noEditPoints="1" noAdjustHandles="1" noChangeArrowheads="1" noChangeShapeType="1" noTextEdit="1"/>
              </p:cNvSpPr>
              <p:nvPr/>
            </p:nvSpPr>
            <p:spPr>
              <a:xfrm>
                <a:off x="1743268" y="2548249"/>
                <a:ext cx="1059329" cy="554960"/>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296041" y="3208213"/>
                <a:ext cx="2330703" cy="618374"/>
              </a:xfrm>
              <a:prstGeom prst="rect">
                <a:avLst/>
              </a:prstGeom>
            </p:spPr>
            <p:txBody>
              <a:bodyPr wrap="none">
                <a:spAutoFit/>
              </a:bodyPr>
              <a:lstStyle>
                <a:defPPr>
                  <a:defRPr lang="fr-FR"/>
                </a:defPPr>
                <a:lvl1pPr>
                  <a:defRPr>
                    <a:solidFill>
                      <a:schemeClr val="accent5"/>
                    </a:solidFill>
                  </a:defRPr>
                </a:lvl1pPr>
              </a:lstStyle>
              <a:p>
                <a:pPr/>
                <a14:m>
                  <m:oMathPara xmlns:m="http://schemas.openxmlformats.org/officeDocument/2006/math">
                    <m:oMathParaPr>
                      <m:jc m:val="centerGroup"/>
                    </m:oMathParaPr>
                    <m:oMath xmlns:m="http://schemas.openxmlformats.org/officeDocument/2006/math">
                      <m:r>
                        <a:rPr lang="en-US" smtClean="0">
                          <a:latin typeface="Cambria Math" panose="02040503050406030204" pitchFamily="18" charset="0"/>
                        </a:rPr>
                        <m:t>𝑆𝐸</m:t>
                      </m:r>
                      <m:r>
                        <a:rPr lang="en-US" smtClean="0">
                          <a:latin typeface="Cambria Math" panose="02040503050406030204" pitchFamily="18" charset="0"/>
                        </a:rPr>
                        <m:t>≅</m:t>
                      </m:r>
                      <m:d>
                        <m:dPr>
                          <m:begChr m:val="|"/>
                          <m:endChr m:val="|"/>
                          <m:ctrlPr>
                            <a:rPr lang="en-US" i="1">
                              <a:latin typeface="Cambria Math" panose="02040503050406030204" pitchFamily="18" charset="0"/>
                            </a:rPr>
                          </m:ctrlPr>
                        </m:dPr>
                        <m:e>
                          <m:r>
                            <a:rPr lang="en-US">
                              <a:latin typeface="Cambria Math" panose="02040503050406030204" pitchFamily="18" charset="0"/>
                            </a:rPr>
                            <m:t>1</m:t>
                          </m:r>
                          <m:r>
                            <a:rPr lang="en-US" b="0" i="0" smtClean="0">
                              <a:latin typeface="Cambria Math" panose="02040503050406030204" pitchFamily="18" charset="0"/>
                            </a:rPr>
                            <m:t>+</m:t>
                          </m:r>
                          <m:r>
                            <a:rPr lang="en-US">
                              <a:latin typeface="Cambria Math" panose="02040503050406030204" pitchFamily="18" charset="0"/>
                            </a:rPr>
                            <m:t>𝑗</m:t>
                          </m:r>
                          <m:f>
                            <m:fPr>
                              <m:ctrlPr>
                                <a:rPr lang="en-US" i="1">
                                  <a:latin typeface="Cambria Math" panose="02040503050406030204" pitchFamily="18" charset="0"/>
                                </a:rPr>
                              </m:ctrlPr>
                            </m:fPr>
                            <m:num>
                              <m:r>
                                <a:rPr lang="en-US">
                                  <a:latin typeface="Cambria Math" panose="02040503050406030204" pitchFamily="18" charset="0"/>
                                </a:rPr>
                                <m:t>𝑃</m:t>
                              </m:r>
                            </m:num>
                            <m:den>
                              <m:r>
                                <a:rPr lang="en-US">
                                  <a:latin typeface="Cambria Math" panose="02040503050406030204" pitchFamily="18" charset="0"/>
                                </a:rPr>
                                <m:t>2</m:t>
                              </m:r>
                            </m:den>
                          </m:f>
                          <m:sSub>
                            <m:sSubPr>
                              <m:ctrlPr>
                                <a:rPr lang="en-US" i="1">
                                  <a:latin typeface="Cambria Math" panose="02040503050406030204" pitchFamily="18" charset="0"/>
                                </a:rPr>
                              </m:ctrlPr>
                            </m:sSubPr>
                            <m:e>
                              <m:r>
                                <a:rPr lang="en-US">
                                  <a:latin typeface="Cambria Math" panose="02040503050406030204" pitchFamily="18" charset="0"/>
                                </a:rPr>
                                <m:t>𝜇</m:t>
                              </m:r>
                            </m:e>
                            <m:sub>
                              <m:r>
                                <a:rPr lang="en-US">
                                  <a:latin typeface="Cambria Math" panose="02040503050406030204" pitchFamily="18" charset="0"/>
                                </a:rPr>
                                <m:t>0</m:t>
                              </m:r>
                            </m:sub>
                          </m:sSub>
                          <m:r>
                            <a:rPr lang="en-US">
                              <a:latin typeface="Cambria Math" panose="02040503050406030204" pitchFamily="18" charset="0"/>
                            </a:rPr>
                            <m:t>∆</m:t>
                          </m:r>
                          <m:r>
                            <a:rPr lang="en-US">
                              <a:latin typeface="Cambria Math" panose="02040503050406030204" pitchFamily="18" charset="0"/>
                            </a:rPr>
                            <m:t>𝜎</m:t>
                          </m:r>
                          <m:r>
                            <a:rPr lang="en-US">
                              <a:latin typeface="Cambria Math" panose="02040503050406030204" pitchFamily="18" charset="0"/>
                            </a:rPr>
                            <m:t>𝑓</m:t>
                          </m:r>
                        </m:e>
                      </m:d>
                    </m:oMath>
                  </m:oMathPara>
                </a14:m>
                <a:endParaRPr lang="en-GB" dirty="0"/>
              </a:p>
            </p:txBody>
          </p:sp>
        </mc:Choice>
        <mc:Fallback xmlns="">
          <p:sp>
            <p:nvSpPr>
              <p:cNvPr id="13" name="TextBox 12"/>
              <p:cNvSpPr txBox="1">
                <a:spLocks noRot="1" noChangeAspect="1" noMove="1" noResize="1" noEditPoints="1" noAdjustHandles="1" noChangeArrowheads="1" noChangeShapeType="1" noTextEdit="1"/>
              </p:cNvSpPr>
              <p:nvPr/>
            </p:nvSpPr>
            <p:spPr>
              <a:xfrm>
                <a:off x="296041" y="3208213"/>
                <a:ext cx="2330703" cy="618374"/>
              </a:xfrm>
              <a:prstGeom prst="rect">
                <a:avLst/>
              </a:prstGeom>
              <a:blipFill rotWithShape="0">
                <a:blip r:embed="rId5"/>
                <a:stretch>
                  <a:fillRect/>
                </a:stretch>
              </a:blipFill>
            </p:spPr>
            <p:txBody>
              <a:bodyPr/>
              <a:lstStyle/>
              <a:p>
                <a:r>
                  <a:rPr lang="en-US">
                    <a:noFill/>
                  </a:rPr>
                  <a:t> </a:t>
                </a:r>
              </a:p>
            </p:txBody>
          </p:sp>
        </mc:Fallback>
      </mc:AlternateContent>
      <p:grpSp>
        <p:nvGrpSpPr>
          <p:cNvPr id="2" name="Group 1"/>
          <p:cNvGrpSpPr/>
          <p:nvPr/>
        </p:nvGrpSpPr>
        <p:grpSpPr>
          <a:xfrm>
            <a:off x="88503" y="1496510"/>
            <a:ext cx="2922402" cy="943759"/>
            <a:chOff x="109718" y="1689283"/>
            <a:chExt cx="2922402" cy="943759"/>
          </a:xfrm>
        </p:grpSpPr>
        <mc:AlternateContent xmlns:mc="http://schemas.openxmlformats.org/markup-compatibility/2006" xmlns:a14="http://schemas.microsoft.com/office/drawing/2010/main">
          <mc:Choice Requires="a14">
            <p:sp>
              <p:nvSpPr>
                <p:cNvPr id="10" name="TextBox 9"/>
                <p:cNvSpPr txBox="1"/>
                <p:nvPr/>
              </p:nvSpPr>
              <p:spPr>
                <a:xfrm>
                  <a:off x="109718" y="2054742"/>
                  <a:ext cx="2922402" cy="578300"/>
                </a:xfrm>
                <a:prstGeom prst="rect">
                  <a:avLst/>
                </a:prstGeom>
              </p:spPr>
              <p:txBody>
                <a:bodyPr wrap="none">
                  <a:spAutoFit/>
                </a:bodyPr>
                <a:lstStyle>
                  <a:defPPr>
                    <a:defRPr lang="fr-FR"/>
                  </a:defPPr>
                  <a:lvl1pPr>
                    <a:defRPr>
                      <a:solidFill>
                        <a:schemeClr val="accent5"/>
                      </a:solidFill>
                    </a:defRPr>
                  </a:lvl1pPr>
                </a:lstStyle>
                <a:p>
                  <a:pPr/>
                  <a14:m>
                    <m:oMathPara xmlns:m="http://schemas.openxmlformats.org/officeDocument/2006/math">
                      <m:oMathParaPr>
                        <m:jc m:val="centerGroup"/>
                      </m:oMathParaPr>
                      <m:oMath xmlns:m="http://schemas.openxmlformats.org/officeDocument/2006/math">
                        <m:r>
                          <a:rPr lang="en-US" sz="1400">
                            <a:latin typeface="Cambria Math" panose="02040503050406030204" pitchFamily="18" charset="0"/>
                          </a:rPr>
                          <m:t>𝑆𝐸</m:t>
                        </m:r>
                        <m:r>
                          <a:rPr lang="en-US" sz="1400">
                            <a:latin typeface="Cambria Math" panose="02040503050406030204" pitchFamily="18" charset="0"/>
                          </a:rPr>
                          <m:t>≅</m:t>
                        </m:r>
                        <m:d>
                          <m:dPr>
                            <m:begChr m:val="|"/>
                            <m:endChr m:val="|"/>
                            <m:ctrlPr>
                              <a:rPr lang="en-US" sz="1400" i="1">
                                <a:latin typeface="Cambria Math" panose="02040503050406030204" pitchFamily="18" charset="0"/>
                              </a:rPr>
                            </m:ctrlPr>
                          </m:dPr>
                          <m:e>
                            <m:r>
                              <a:rPr lang="en-US" sz="1400">
                                <a:latin typeface="Cambria Math" panose="02040503050406030204" pitchFamily="18" charset="0"/>
                              </a:rPr>
                              <m:t>1+</m:t>
                            </m:r>
                            <m:f>
                              <m:fPr>
                                <m:ctrlPr>
                                  <a:rPr lang="en-US" sz="1400" i="1">
                                    <a:latin typeface="Cambria Math" panose="02040503050406030204" pitchFamily="18" charset="0"/>
                                  </a:rPr>
                                </m:ctrlPr>
                              </m:fPr>
                              <m:num>
                                <m:r>
                                  <a:rPr lang="en-US" sz="1400">
                                    <a:latin typeface="Cambria Math" panose="02040503050406030204" pitchFamily="18" charset="0"/>
                                  </a:rPr>
                                  <m:t>1</m:t>
                                </m:r>
                              </m:num>
                              <m:den>
                                <m:r>
                                  <a:rPr lang="en-US" sz="1400">
                                    <a:latin typeface="Cambria Math" panose="02040503050406030204" pitchFamily="18" charset="0"/>
                                  </a:rPr>
                                  <m:t>2</m:t>
                                </m:r>
                              </m:den>
                            </m:f>
                            <m:f>
                              <m:fPr>
                                <m:ctrlPr>
                                  <a:rPr lang="en-US" sz="1400" i="1">
                                    <a:latin typeface="Cambria Math" panose="02040503050406030204" pitchFamily="18" charset="0"/>
                                  </a:rPr>
                                </m:ctrlPr>
                              </m:fPr>
                              <m:num>
                                <m:sSup>
                                  <m:sSupPr>
                                    <m:ctrlPr>
                                      <a:rPr lang="en-US" sz="1400" i="1">
                                        <a:latin typeface="Cambria Math" panose="02040503050406030204" pitchFamily="18" charset="0"/>
                                      </a:rPr>
                                    </m:ctrlPr>
                                  </m:sSupPr>
                                  <m:e>
                                    <m:d>
                                      <m:dPr>
                                        <m:ctrlPr>
                                          <a:rPr lang="en-US" sz="1400" i="1">
                                            <a:latin typeface="Cambria Math" panose="02040503050406030204" pitchFamily="18" charset="0"/>
                                          </a:rPr>
                                        </m:ctrlPr>
                                      </m:dPr>
                                      <m:e>
                                        <m:sSub>
                                          <m:sSubPr>
                                            <m:ctrlPr>
                                              <a:rPr lang="en-US" sz="1400" i="1">
                                                <a:latin typeface="Cambria Math" panose="02040503050406030204" pitchFamily="18" charset="0"/>
                                              </a:rPr>
                                            </m:ctrlPr>
                                          </m:sSubPr>
                                          <m:e>
                                            <m:r>
                                              <a:rPr lang="en-US" sz="1400">
                                                <a:latin typeface="Cambria Math" panose="02040503050406030204" pitchFamily="18" charset="0"/>
                                              </a:rPr>
                                              <m:t>𝜇</m:t>
                                            </m:r>
                                          </m:e>
                                          <m:sub>
                                            <m:r>
                                              <a:rPr lang="en-US" sz="1400">
                                                <a:latin typeface="Cambria Math" panose="02040503050406030204" pitchFamily="18" charset="0"/>
                                              </a:rPr>
                                              <m:t>𝑟</m:t>
                                            </m:r>
                                          </m:sub>
                                        </m:sSub>
                                        <m:r>
                                          <a:rPr lang="en-US" sz="1400">
                                            <a:latin typeface="Cambria Math" panose="02040503050406030204" pitchFamily="18" charset="0"/>
                                          </a:rPr>
                                          <m:t>−1</m:t>
                                        </m:r>
                                      </m:e>
                                    </m:d>
                                  </m:e>
                                  <m:sup>
                                    <m:r>
                                      <a:rPr lang="en-US" sz="1400">
                                        <a:latin typeface="Cambria Math" panose="02040503050406030204" pitchFamily="18" charset="0"/>
                                      </a:rPr>
                                      <m:t>2</m:t>
                                    </m:r>
                                  </m:sup>
                                </m:sSup>
                              </m:num>
                              <m:den>
                                <m:sSub>
                                  <m:sSubPr>
                                    <m:ctrlPr>
                                      <a:rPr lang="en-US" sz="1400" i="1">
                                        <a:latin typeface="Cambria Math" panose="02040503050406030204" pitchFamily="18" charset="0"/>
                                      </a:rPr>
                                    </m:ctrlPr>
                                  </m:sSubPr>
                                  <m:e>
                                    <m:r>
                                      <a:rPr lang="en-US" sz="1400">
                                        <a:latin typeface="Cambria Math" panose="02040503050406030204" pitchFamily="18" charset="0"/>
                                      </a:rPr>
                                      <m:t>𝜇</m:t>
                                    </m:r>
                                  </m:e>
                                  <m:sub>
                                    <m:r>
                                      <a:rPr lang="en-US" sz="1400">
                                        <a:latin typeface="Cambria Math" panose="02040503050406030204" pitchFamily="18" charset="0"/>
                                      </a:rPr>
                                      <m:t>𝑟</m:t>
                                    </m:r>
                                  </m:sub>
                                </m:sSub>
                                <m:sSub>
                                  <m:sSubPr>
                                    <m:ctrlPr>
                                      <a:rPr lang="en-US" sz="1400" i="1">
                                        <a:latin typeface="Cambria Math" panose="02040503050406030204" pitchFamily="18" charset="0"/>
                                      </a:rPr>
                                    </m:ctrlPr>
                                  </m:sSubPr>
                                  <m:e>
                                    <m:r>
                                      <a:rPr lang="en-US" sz="1400">
                                        <a:latin typeface="Cambria Math" panose="02040503050406030204" pitchFamily="18" charset="0"/>
                                      </a:rPr>
                                      <m:t>𝜌</m:t>
                                    </m:r>
                                  </m:e>
                                  <m:sub>
                                    <m:r>
                                      <a:rPr lang="en-US" sz="1400">
                                        <a:latin typeface="Cambria Math" panose="02040503050406030204" pitchFamily="18" charset="0"/>
                                      </a:rPr>
                                      <m:t>0</m:t>
                                    </m:r>
                                  </m:sub>
                                </m:sSub>
                              </m:den>
                            </m:f>
                            <m:r>
                              <a:rPr lang="en-US" sz="1400">
                                <a:latin typeface="Cambria Math" panose="02040503050406030204" pitchFamily="18" charset="0"/>
                              </a:rPr>
                              <m:t>∆+</m:t>
                            </m:r>
                            <m:f>
                              <m:fPr>
                                <m:ctrlPr>
                                  <a:rPr lang="en-US" sz="1400" i="1">
                                    <a:latin typeface="Cambria Math" panose="02040503050406030204" pitchFamily="18" charset="0"/>
                                  </a:rPr>
                                </m:ctrlPr>
                              </m:fPr>
                              <m:num>
                                <m:sSub>
                                  <m:sSubPr>
                                    <m:ctrlPr>
                                      <a:rPr lang="en-US" sz="1400" i="1">
                                        <a:latin typeface="Cambria Math" panose="02040503050406030204" pitchFamily="18" charset="0"/>
                                      </a:rPr>
                                    </m:ctrlPr>
                                  </m:sSubPr>
                                  <m:e>
                                    <m:r>
                                      <a:rPr lang="en-US" sz="1400">
                                        <a:latin typeface="Cambria Math" panose="02040503050406030204" pitchFamily="18" charset="0"/>
                                      </a:rPr>
                                      <m:t>𝜌</m:t>
                                    </m:r>
                                  </m:e>
                                  <m:sub>
                                    <m:r>
                                      <a:rPr lang="en-US" sz="1400">
                                        <a:latin typeface="Cambria Math" panose="02040503050406030204" pitchFamily="18" charset="0"/>
                                      </a:rPr>
                                      <m:t>0</m:t>
                                    </m:r>
                                  </m:sub>
                                </m:sSub>
                              </m:num>
                              <m:den>
                                <m:r>
                                  <a:rPr lang="en-US" sz="1400">
                                    <a:latin typeface="Cambria Math" panose="02040503050406030204" pitchFamily="18" charset="0"/>
                                  </a:rPr>
                                  <m:t>2</m:t>
                                </m:r>
                                <m:sSub>
                                  <m:sSubPr>
                                    <m:ctrlPr>
                                      <a:rPr lang="en-US" sz="1400" i="1">
                                        <a:latin typeface="Cambria Math" panose="02040503050406030204" pitchFamily="18" charset="0"/>
                                      </a:rPr>
                                    </m:ctrlPr>
                                  </m:sSubPr>
                                  <m:e>
                                    <m:r>
                                      <a:rPr lang="en-US" sz="1400">
                                        <a:latin typeface="Cambria Math" panose="02040503050406030204" pitchFamily="18" charset="0"/>
                                      </a:rPr>
                                      <m:t>𝜇</m:t>
                                    </m:r>
                                  </m:e>
                                  <m:sub>
                                    <m:r>
                                      <a:rPr lang="en-US" sz="1400">
                                        <a:latin typeface="Cambria Math" panose="02040503050406030204" pitchFamily="18" charset="0"/>
                                      </a:rPr>
                                      <m:t>𝑟</m:t>
                                    </m:r>
                                  </m:sub>
                                </m:sSub>
                              </m:den>
                            </m:f>
                            <m:r>
                              <a:rPr lang="en-US" sz="1400">
                                <a:latin typeface="Cambria Math" panose="02040503050406030204" pitchFamily="18" charset="0"/>
                              </a:rPr>
                              <m:t>∆</m:t>
                            </m:r>
                            <m:sSup>
                              <m:sSupPr>
                                <m:ctrlPr>
                                  <a:rPr lang="en-US" sz="1400" i="1">
                                    <a:latin typeface="Cambria Math" panose="02040503050406030204" pitchFamily="18" charset="0"/>
                                  </a:rPr>
                                </m:ctrlPr>
                              </m:sSupPr>
                              <m:e>
                                <m:r>
                                  <a:rPr lang="en-US" sz="1400">
                                    <a:latin typeface="Cambria Math" panose="02040503050406030204" pitchFamily="18" charset="0"/>
                                  </a:rPr>
                                  <m:t>𝛾</m:t>
                                </m:r>
                              </m:e>
                              <m:sup>
                                <m:r>
                                  <a:rPr lang="en-US" sz="1400">
                                    <a:latin typeface="Cambria Math" panose="02040503050406030204" pitchFamily="18" charset="0"/>
                                  </a:rPr>
                                  <m:t>2</m:t>
                                </m:r>
                              </m:sup>
                            </m:sSup>
                          </m:e>
                        </m:d>
                      </m:oMath>
                    </m:oMathPara>
                  </a14:m>
                  <a:endParaRPr lang="en-GB" sz="1400" dirty="0"/>
                </a:p>
              </p:txBody>
            </p:sp>
          </mc:Choice>
          <mc:Fallback xmlns="">
            <p:sp>
              <p:nvSpPr>
                <p:cNvPr id="10" name="TextBox 9"/>
                <p:cNvSpPr txBox="1">
                  <a:spLocks noRot="1" noChangeAspect="1" noMove="1" noResize="1" noEditPoints="1" noAdjustHandles="1" noChangeArrowheads="1" noChangeShapeType="1" noTextEdit="1"/>
                </p:cNvSpPr>
                <p:nvPr/>
              </p:nvSpPr>
              <p:spPr>
                <a:xfrm>
                  <a:off x="109718" y="2054742"/>
                  <a:ext cx="2922402" cy="578300"/>
                </a:xfrm>
                <a:prstGeom prst="rect">
                  <a:avLst/>
                </a:prstGeom>
                <a:blipFill rotWithShape="0">
                  <a:blip r:embed="rId6"/>
                  <a:stretch>
                    <a:fillRect/>
                  </a:stretch>
                </a:blipFill>
              </p:spPr>
              <p:txBody>
                <a:bodyPr/>
                <a:lstStyle/>
                <a:p>
                  <a:r>
                    <a:rPr lang="en-US">
                      <a:noFill/>
                    </a:rPr>
                    <a:t> </a:t>
                  </a:r>
                </a:p>
              </p:txBody>
            </p:sp>
          </mc:Fallback>
        </mc:AlternateContent>
        <p:sp>
          <p:nvSpPr>
            <p:cNvPr id="14" name="Rectangle 13"/>
            <p:cNvSpPr/>
            <p:nvPr/>
          </p:nvSpPr>
          <p:spPr>
            <a:xfrm>
              <a:off x="525713" y="1689283"/>
              <a:ext cx="2181046" cy="369332"/>
            </a:xfrm>
            <a:prstGeom prst="rect">
              <a:avLst/>
            </a:prstGeom>
          </p:spPr>
          <p:txBody>
            <a:bodyPr wrap="none">
              <a:spAutoFit/>
            </a:bodyPr>
            <a:lstStyle/>
            <a:p>
              <a:r>
                <a:rPr lang="en-US" dirty="0" smtClean="0">
                  <a:solidFill>
                    <a:schemeClr val="accent5"/>
                  </a:solidFill>
                </a:rPr>
                <a:t>Shielding Efficiency</a:t>
              </a:r>
            </a:p>
          </p:txBody>
        </p:sp>
      </p:grpSp>
      <mc:AlternateContent xmlns:mc="http://schemas.openxmlformats.org/markup-compatibility/2006" xmlns:a14="http://schemas.microsoft.com/office/drawing/2010/main">
        <mc:Choice Requires="a14">
          <p:sp>
            <p:nvSpPr>
              <p:cNvPr id="15" name="Rectangle 14"/>
              <p:cNvSpPr/>
              <p:nvPr/>
            </p:nvSpPr>
            <p:spPr>
              <a:xfrm>
                <a:off x="237906" y="2422563"/>
                <a:ext cx="1218603" cy="338554"/>
              </a:xfrm>
              <a:prstGeom prst="rect">
                <a:avLst/>
              </a:prstGeom>
            </p:spPr>
            <p:txBody>
              <a:bodyPr wrap="none">
                <a:spAutoFit/>
              </a:bodyPr>
              <a:lstStyle/>
              <a:p>
                <a14:m>
                  <m:oMath xmlns:m="http://schemas.openxmlformats.org/officeDocument/2006/math">
                    <m:r>
                      <a:rPr lang="en-US" sz="1600">
                        <a:solidFill>
                          <a:schemeClr val="accent5"/>
                        </a:solidFill>
                        <a:latin typeface="Cambria Math" panose="02040503050406030204" pitchFamily="18" charset="0"/>
                      </a:rPr>
                      <m:t>∆</m:t>
                    </m:r>
                  </m:oMath>
                </a14:m>
                <a:r>
                  <a:rPr lang="en-GB" sz="1600" dirty="0">
                    <a:solidFill>
                      <a:schemeClr val="accent5"/>
                    </a:solidFill>
                  </a:rPr>
                  <a:t> thickness</a:t>
                </a:r>
              </a:p>
            </p:txBody>
          </p:sp>
        </mc:Choice>
        <mc:Fallback xmlns="">
          <p:sp>
            <p:nvSpPr>
              <p:cNvPr id="15" name="Rectangle 14"/>
              <p:cNvSpPr>
                <a:spLocks noRot="1" noChangeAspect="1" noMove="1" noResize="1" noEditPoints="1" noAdjustHandles="1" noChangeArrowheads="1" noChangeShapeType="1" noTextEdit="1"/>
              </p:cNvSpPr>
              <p:nvPr/>
            </p:nvSpPr>
            <p:spPr>
              <a:xfrm>
                <a:off x="237906" y="2422563"/>
                <a:ext cx="1218603" cy="338554"/>
              </a:xfrm>
              <a:prstGeom prst="rect">
                <a:avLst/>
              </a:prstGeom>
              <a:blipFill rotWithShape="0">
                <a:blip r:embed="rId7"/>
                <a:stretch>
                  <a:fillRect t="-5357" r="-500" b="-2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227032" y="2623265"/>
                <a:ext cx="1425583" cy="338554"/>
              </a:xfrm>
              <a:prstGeom prst="rect">
                <a:avLst/>
              </a:prstGeom>
            </p:spPr>
            <p:txBody>
              <a:bodyPr wrap="none">
                <a:spAutoFit/>
              </a:bodyPr>
              <a:lstStyle/>
              <a:p>
                <a14:m>
                  <m:oMath xmlns:m="http://schemas.openxmlformats.org/officeDocument/2006/math">
                    <m:r>
                      <a:rPr lang="en-US" sz="1600">
                        <a:solidFill>
                          <a:schemeClr val="accent5"/>
                        </a:solidFill>
                        <a:latin typeface="Cambria Math" panose="02040503050406030204" pitchFamily="18" charset="0"/>
                      </a:rPr>
                      <m:t>𝜎</m:t>
                    </m:r>
                    <m:r>
                      <a:rPr lang="en-US" sz="1600">
                        <a:solidFill>
                          <a:schemeClr val="accent5"/>
                        </a:solidFill>
                        <a:latin typeface="Cambria Math" panose="02040503050406030204" pitchFamily="18" charset="0"/>
                      </a:rPr>
                      <m:t> </m:t>
                    </m:r>
                  </m:oMath>
                </a14:m>
                <a:r>
                  <a:rPr lang="en-GB" sz="1600" dirty="0">
                    <a:solidFill>
                      <a:schemeClr val="accent5"/>
                    </a:solidFill>
                  </a:rPr>
                  <a:t>conductivity</a:t>
                </a:r>
              </a:p>
            </p:txBody>
          </p:sp>
        </mc:Choice>
        <mc:Fallback xmlns="">
          <p:sp>
            <p:nvSpPr>
              <p:cNvPr id="16" name="Rectangle 15"/>
              <p:cNvSpPr>
                <a:spLocks noRot="1" noChangeAspect="1" noMove="1" noResize="1" noEditPoints="1" noAdjustHandles="1" noChangeArrowheads="1" noChangeShapeType="1" noTextEdit="1"/>
              </p:cNvSpPr>
              <p:nvPr/>
            </p:nvSpPr>
            <p:spPr>
              <a:xfrm>
                <a:off x="227032" y="2623265"/>
                <a:ext cx="1425583" cy="338554"/>
              </a:xfrm>
              <a:prstGeom prst="rect">
                <a:avLst/>
              </a:prstGeom>
              <a:blipFill rotWithShape="0">
                <a:blip r:embed="rId8"/>
                <a:stretch>
                  <a:fillRect t="-5357" b="-2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228096" y="2848796"/>
                <a:ext cx="1228413" cy="338554"/>
              </a:xfrm>
              <a:prstGeom prst="rect">
                <a:avLst/>
              </a:prstGeom>
            </p:spPr>
            <p:txBody>
              <a:bodyPr wrap="none">
                <a:spAutoFit/>
              </a:bodyPr>
              <a:lstStyle/>
              <a:p>
                <a14:m>
                  <m:oMath xmlns:m="http://schemas.openxmlformats.org/officeDocument/2006/math">
                    <m:r>
                      <a:rPr lang="en-US" sz="1600">
                        <a:solidFill>
                          <a:schemeClr val="accent5"/>
                        </a:solidFill>
                        <a:latin typeface="Cambria Math" panose="02040503050406030204" pitchFamily="18" charset="0"/>
                      </a:rPr>
                      <m:t>𝑃</m:t>
                    </m:r>
                    <m:r>
                      <a:rPr lang="en-US" sz="1600">
                        <a:solidFill>
                          <a:schemeClr val="accent5"/>
                        </a:solidFill>
                        <a:latin typeface="Cambria Math" panose="02040503050406030204" pitchFamily="18" charset="0"/>
                      </a:rPr>
                      <m:t> </m:t>
                    </m:r>
                  </m:oMath>
                </a14:m>
                <a:r>
                  <a:rPr lang="en-GB" sz="1600" dirty="0">
                    <a:solidFill>
                      <a:schemeClr val="accent5"/>
                    </a:solidFill>
                  </a:rPr>
                  <a:t>perimeter</a:t>
                </a:r>
              </a:p>
            </p:txBody>
          </p:sp>
        </mc:Choice>
        <mc:Fallback xmlns="">
          <p:sp>
            <p:nvSpPr>
              <p:cNvPr id="17" name="Rectangle 16"/>
              <p:cNvSpPr>
                <a:spLocks noRot="1" noChangeAspect="1" noMove="1" noResize="1" noEditPoints="1" noAdjustHandles="1" noChangeArrowheads="1" noChangeShapeType="1" noTextEdit="1"/>
              </p:cNvSpPr>
              <p:nvPr/>
            </p:nvSpPr>
            <p:spPr>
              <a:xfrm>
                <a:off x="228096" y="2848796"/>
                <a:ext cx="1228413" cy="338554"/>
              </a:xfrm>
              <a:prstGeom prst="rect">
                <a:avLst/>
              </a:prstGeom>
              <a:blipFill rotWithShape="0">
                <a:blip r:embed="rId9"/>
                <a:stretch>
                  <a:fillRect t="-5357" b="-2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143341" y="3770628"/>
                <a:ext cx="2903359" cy="646331"/>
              </a:xfrm>
              <a:prstGeom prst="rect">
                <a:avLst/>
              </a:prstGeom>
            </p:spPr>
            <p:txBody>
              <a:bodyPr wrap="none">
                <a:spAutoFit/>
              </a:bodyPr>
              <a:lstStyle/>
              <a:p>
                <a:r>
                  <a:rPr lang="en-US" dirty="0" smtClean="0">
                    <a:solidFill>
                      <a:schemeClr val="accent5"/>
                    </a:solidFill>
                  </a:rPr>
                  <a:t>Single pole approximation:</a:t>
                </a:r>
              </a:p>
              <a:p>
                <a:r>
                  <a:rPr lang="en-US" dirty="0" smtClean="0">
                    <a:solidFill>
                      <a:schemeClr val="accent5"/>
                    </a:solidFill>
                  </a:rPr>
                  <a:t>1</a:t>
                </a:r>
                <a:r>
                  <a:rPr lang="en-US" baseline="30000" dirty="0" smtClean="0">
                    <a:solidFill>
                      <a:schemeClr val="accent5"/>
                    </a:solidFill>
                  </a:rPr>
                  <a:t>st</a:t>
                </a:r>
                <a:r>
                  <a:rPr lang="en-US" dirty="0" smtClean="0">
                    <a:solidFill>
                      <a:schemeClr val="accent5"/>
                    </a:solidFill>
                  </a:rPr>
                  <a:t> pole accurate to </a:t>
                </a:r>
                <a14:m>
                  <m:oMath xmlns:m="http://schemas.openxmlformats.org/officeDocument/2006/math">
                    <m:r>
                      <a:rPr lang="en-US" i="1" smtClean="0">
                        <a:solidFill>
                          <a:schemeClr val="accent5"/>
                        </a:solidFill>
                        <a:latin typeface="Cambria Math" panose="02040503050406030204" pitchFamily="18" charset="0"/>
                        <a:ea typeface="Cambria Math" panose="02040503050406030204" pitchFamily="18" charset="0"/>
                      </a:rPr>
                      <m:t>±</m:t>
                    </m:r>
                    <m:r>
                      <a:rPr lang="en-US" b="0" i="1" smtClean="0">
                        <a:solidFill>
                          <a:schemeClr val="accent5"/>
                        </a:solidFill>
                        <a:latin typeface="Cambria Math" panose="02040503050406030204" pitchFamily="18" charset="0"/>
                        <a:ea typeface="Cambria Math" panose="02040503050406030204" pitchFamily="18" charset="0"/>
                      </a:rPr>
                      <m:t>10%</m:t>
                    </m:r>
                  </m:oMath>
                </a14:m>
                <a:r>
                  <a:rPr lang="en-US" dirty="0" smtClean="0">
                    <a:solidFill>
                      <a:schemeClr val="accent5"/>
                    </a:solidFill>
                  </a:rPr>
                  <a:t> </a:t>
                </a:r>
              </a:p>
            </p:txBody>
          </p:sp>
        </mc:Choice>
        <mc:Fallback xmlns="">
          <p:sp>
            <p:nvSpPr>
              <p:cNvPr id="18" name="Rectangle 17"/>
              <p:cNvSpPr>
                <a:spLocks noRot="1" noChangeAspect="1" noMove="1" noResize="1" noEditPoints="1" noAdjustHandles="1" noChangeArrowheads="1" noChangeShapeType="1" noTextEdit="1"/>
              </p:cNvSpPr>
              <p:nvPr/>
            </p:nvSpPr>
            <p:spPr>
              <a:xfrm>
                <a:off x="143341" y="3770628"/>
                <a:ext cx="2903359" cy="646331"/>
              </a:xfrm>
              <a:prstGeom prst="rect">
                <a:avLst/>
              </a:prstGeom>
              <a:blipFill rotWithShape="0">
                <a:blip r:embed="rId10"/>
                <a:stretch>
                  <a:fillRect l="-1891" t="-5660" r="-1471" b="-14151"/>
                </a:stretch>
              </a:blipFill>
            </p:spPr>
            <p:txBody>
              <a:bodyPr/>
              <a:lstStyle/>
              <a:p>
                <a:r>
                  <a:rPr lang="en-US">
                    <a:noFill/>
                  </a:rPr>
                  <a:t> </a:t>
                </a:r>
              </a:p>
            </p:txBody>
          </p:sp>
        </mc:Fallback>
      </mc:AlternateContent>
    </p:spTree>
    <p:extLst>
      <p:ext uri="{BB962C8B-B14F-4D97-AF65-F5344CB8AC3E}">
        <p14:creationId xmlns:p14="http://schemas.microsoft.com/office/powerpoint/2010/main" val="176188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3" grpId="0"/>
      <p:bldP spid="15" grpId="0"/>
      <p:bldP spid="16" grpId="0"/>
      <p:bldP spid="17"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0"/>
            <a:ext cx="6048672" cy="4536504"/>
          </a:xfrm>
          <a:prstGeom prst="rect">
            <a:avLst/>
          </a:prstGeom>
        </p:spPr>
      </p:pic>
      <p:sp>
        <p:nvSpPr>
          <p:cNvPr id="4" name="Footer Placeholder 3"/>
          <p:cNvSpPr>
            <a:spLocks noGrp="1"/>
          </p:cNvSpPr>
          <p:nvPr>
            <p:ph type="ftr" sz="quarter" idx="11"/>
          </p:nvPr>
        </p:nvSpPr>
        <p:spPr/>
        <p:txBody>
          <a:bodyPr/>
          <a:lstStyle/>
          <a:p>
            <a:r>
              <a:rPr lang="en-GB" noProof="0" smtClean="0"/>
              <a:t>M. Martino TE-EPC - WP2 Meeting - 21/03/2017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sp>
        <p:nvSpPr>
          <p:cNvPr id="7" name="Title 1"/>
          <p:cNvSpPr>
            <a:spLocks noGrp="1"/>
          </p:cNvSpPr>
          <p:nvPr>
            <p:ph type="title"/>
          </p:nvPr>
        </p:nvSpPr>
        <p:spPr>
          <a:xfrm>
            <a:off x="612000" y="7328"/>
            <a:ext cx="7920000" cy="540000"/>
          </a:xfrm>
        </p:spPr>
        <p:txBody>
          <a:bodyPr/>
          <a:lstStyle/>
          <a:p>
            <a:r>
              <a:rPr lang="en-GB" dirty="0" smtClean="0"/>
              <a:t>Beam Screen Simulations HL-LHC: Q1 @ 80K</a:t>
            </a:r>
            <a:endParaRPr lang="en-US" dirty="0"/>
          </a:p>
        </p:txBody>
      </p:sp>
      <p:grpSp>
        <p:nvGrpSpPr>
          <p:cNvPr id="9" name="Group 8"/>
          <p:cNvGrpSpPr/>
          <p:nvPr/>
        </p:nvGrpSpPr>
        <p:grpSpPr>
          <a:xfrm>
            <a:off x="5796136" y="699542"/>
            <a:ext cx="2028119" cy="1449452"/>
            <a:chOff x="5796136" y="699542"/>
            <a:chExt cx="2028119" cy="1449452"/>
          </a:xfrm>
        </p:grpSpPr>
        <p:cxnSp>
          <p:nvCxnSpPr>
            <p:cNvPr id="6" name="Straight Connector 5"/>
            <p:cNvCxnSpPr/>
            <p:nvPr/>
          </p:nvCxnSpPr>
          <p:spPr>
            <a:xfrm>
              <a:off x="5854184" y="699542"/>
              <a:ext cx="0" cy="1440160"/>
            </a:xfrm>
            <a:prstGeom prst="line">
              <a:avLst/>
            </a:prstGeom>
            <a:ln w="22225">
              <a:solidFill>
                <a:schemeClr val="accent4">
                  <a:lumMod val="75000"/>
                </a:schemeClr>
              </a:solidFill>
              <a:prstDash val="dash"/>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5796136" y="1779662"/>
              <a:ext cx="2028119" cy="369332"/>
            </a:xfrm>
            <a:prstGeom prst="rect">
              <a:avLst/>
            </a:prstGeom>
            <a:noFill/>
          </p:spPr>
          <p:txBody>
            <a:bodyPr wrap="none" rtlCol="0">
              <a:spAutoFit/>
            </a:bodyPr>
            <a:lstStyle/>
            <a:p>
              <a:r>
                <a:rPr lang="en-US" dirty="0" smtClean="0">
                  <a:solidFill>
                    <a:schemeClr val="accent4">
                      <a:lumMod val="75000"/>
                    </a:schemeClr>
                  </a:solidFill>
                </a:rPr>
                <a:t>-20dB @ &lt;150 Hz</a:t>
              </a:r>
              <a:endParaRPr lang="en-US" dirty="0">
                <a:solidFill>
                  <a:schemeClr val="accent4">
                    <a:lumMod val="75000"/>
                  </a:schemeClr>
                </a:solidFill>
              </a:endParaRPr>
            </a:p>
          </p:txBody>
        </p:sp>
      </p:grpSp>
    </p:spTree>
    <p:extLst>
      <p:ext uri="{BB962C8B-B14F-4D97-AF65-F5344CB8AC3E}">
        <p14:creationId xmlns:p14="http://schemas.microsoft.com/office/powerpoint/2010/main" val="9736897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3586" y="0"/>
            <a:ext cx="6096827" cy="4572620"/>
          </a:xfrm>
          <a:prstGeom prst="rect">
            <a:avLst/>
          </a:prstGeom>
        </p:spPr>
      </p:pic>
      <p:sp>
        <p:nvSpPr>
          <p:cNvPr id="4" name="Footer Placeholder 3"/>
          <p:cNvSpPr>
            <a:spLocks noGrp="1"/>
          </p:cNvSpPr>
          <p:nvPr>
            <p:ph type="ftr" sz="quarter" idx="11"/>
          </p:nvPr>
        </p:nvSpPr>
        <p:spPr/>
        <p:txBody>
          <a:bodyPr/>
          <a:lstStyle/>
          <a:p>
            <a:r>
              <a:rPr lang="en-GB" noProof="0" smtClean="0"/>
              <a:t>M. Martino TE-EPC - WP2 Meeting - 21/03/2017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sp>
        <p:nvSpPr>
          <p:cNvPr id="7" name="Title 1"/>
          <p:cNvSpPr>
            <a:spLocks noGrp="1"/>
          </p:cNvSpPr>
          <p:nvPr>
            <p:ph type="title"/>
          </p:nvPr>
        </p:nvSpPr>
        <p:spPr>
          <a:xfrm>
            <a:off x="612000" y="7328"/>
            <a:ext cx="7920000" cy="540000"/>
          </a:xfrm>
        </p:spPr>
        <p:txBody>
          <a:bodyPr/>
          <a:lstStyle/>
          <a:p>
            <a:r>
              <a:rPr lang="en-GB" dirty="0" smtClean="0"/>
              <a:t>Beam Screen Simulations HL-LHC: Q2 @ 80K</a:t>
            </a:r>
            <a:endParaRPr lang="en-US" dirty="0"/>
          </a:p>
        </p:txBody>
      </p:sp>
      <p:grpSp>
        <p:nvGrpSpPr>
          <p:cNvPr id="6" name="Group 5"/>
          <p:cNvGrpSpPr/>
          <p:nvPr/>
        </p:nvGrpSpPr>
        <p:grpSpPr>
          <a:xfrm>
            <a:off x="6207244" y="720351"/>
            <a:ext cx="2121067" cy="1500651"/>
            <a:chOff x="5854184" y="699542"/>
            <a:chExt cx="2121067" cy="1500651"/>
          </a:xfrm>
        </p:grpSpPr>
        <p:cxnSp>
          <p:nvCxnSpPr>
            <p:cNvPr id="8" name="Straight Connector 7"/>
            <p:cNvCxnSpPr/>
            <p:nvPr/>
          </p:nvCxnSpPr>
          <p:spPr>
            <a:xfrm>
              <a:off x="5854184" y="699542"/>
              <a:ext cx="0" cy="1440160"/>
            </a:xfrm>
            <a:prstGeom prst="line">
              <a:avLst/>
            </a:prstGeom>
            <a:ln w="22225">
              <a:solidFill>
                <a:schemeClr val="accent4">
                  <a:lumMod val="75000"/>
                </a:schemeClr>
              </a:solidFill>
              <a:prstDash val="dash"/>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947132" y="1830861"/>
              <a:ext cx="2028119" cy="369332"/>
            </a:xfrm>
            <a:prstGeom prst="rect">
              <a:avLst/>
            </a:prstGeom>
            <a:noFill/>
          </p:spPr>
          <p:txBody>
            <a:bodyPr wrap="none" rtlCol="0">
              <a:spAutoFit/>
            </a:bodyPr>
            <a:lstStyle/>
            <a:p>
              <a:r>
                <a:rPr lang="en-US" dirty="0" smtClean="0">
                  <a:solidFill>
                    <a:schemeClr val="accent4">
                      <a:lumMod val="75000"/>
                    </a:schemeClr>
                  </a:solidFill>
                </a:rPr>
                <a:t>-20dB @ &lt;300 Hz</a:t>
              </a:r>
              <a:endParaRPr lang="en-US" dirty="0">
                <a:solidFill>
                  <a:schemeClr val="accent4">
                    <a:lumMod val="75000"/>
                  </a:schemeClr>
                </a:solidFill>
              </a:endParaRPr>
            </a:p>
          </p:txBody>
        </p:sp>
      </p:grpSp>
    </p:spTree>
    <p:extLst>
      <p:ext uri="{BB962C8B-B14F-4D97-AF65-F5344CB8AC3E}">
        <p14:creationId xmlns:p14="http://schemas.microsoft.com/office/powerpoint/2010/main" val="42553674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7328"/>
            <a:ext cx="6048672" cy="4536504"/>
          </a:xfrm>
          <a:prstGeom prst="rect">
            <a:avLst/>
          </a:prstGeom>
        </p:spPr>
      </p:pic>
      <p:sp>
        <p:nvSpPr>
          <p:cNvPr id="4" name="Footer Placeholder 3"/>
          <p:cNvSpPr>
            <a:spLocks noGrp="1"/>
          </p:cNvSpPr>
          <p:nvPr>
            <p:ph type="ftr" sz="quarter" idx="11"/>
          </p:nvPr>
        </p:nvSpPr>
        <p:spPr/>
        <p:txBody>
          <a:bodyPr/>
          <a:lstStyle/>
          <a:p>
            <a:r>
              <a:rPr lang="en-GB" noProof="0" smtClean="0"/>
              <a:t>M. Martino TE-EPC - WP2 Meeting - 21/03/2017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sp>
        <p:nvSpPr>
          <p:cNvPr id="7" name="Title 1"/>
          <p:cNvSpPr>
            <a:spLocks noGrp="1"/>
          </p:cNvSpPr>
          <p:nvPr>
            <p:ph type="title"/>
          </p:nvPr>
        </p:nvSpPr>
        <p:spPr>
          <a:xfrm>
            <a:off x="612000" y="7328"/>
            <a:ext cx="7920000" cy="540000"/>
          </a:xfrm>
        </p:spPr>
        <p:txBody>
          <a:bodyPr/>
          <a:lstStyle/>
          <a:p>
            <a:r>
              <a:rPr lang="en-GB" dirty="0" smtClean="0"/>
              <a:t>Beam Screen Simulations HL-LHC: D1 @ 80K</a:t>
            </a:r>
            <a:endParaRPr lang="en-US" dirty="0"/>
          </a:p>
        </p:txBody>
      </p:sp>
      <p:grpSp>
        <p:nvGrpSpPr>
          <p:cNvPr id="6" name="Group 5"/>
          <p:cNvGrpSpPr/>
          <p:nvPr/>
        </p:nvGrpSpPr>
        <p:grpSpPr>
          <a:xfrm>
            <a:off x="6300192" y="714239"/>
            <a:ext cx="2028119" cy="1463363"/>
            <a:chOff x="5854184" y="699542"/>
            <a:chExt cx="2028119" cy="1463363"/>
          </a:xfrm>
        </p:grpSpPr>
        <p:cxnSp>
          <p:nvCxnSpPr>
            <p:cNvPr id="8" name="Straight Connector 7"/>
            <p:cNvCxnSpPr/>
            <p:nvPr/>
          </p:nvCxnSpPr>
          <p:spPr>
            <a:xfrm>
              <a:off x="5854184" y="699542"/>
              <a:ext cx="0" cy="1440160"/>
            </a:xfrm>
            <a:prstGeom prst="line">
              <a:avLst/>
            </a:prstGeom>
            <a:ln w="22225">
              <a:solidFill>
                <a:schemeClr val="accent4">
                  <a:lumMod val="75000"/>
                </a:schemeClr>
              </a:solidFill>
              <a:prstDash val="dash"/>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854184" y="1793573"/>
              <a:ext cx="2028119" cy="369332"/>
            </a:xfrm>
            <a:prstGeom prst="rect">
              <a:avLst/>
            </a:prstGeom>
            <a:noFill/>
          </p:spPr>
          <p:txBody>
            <a:bodyPr wrap="none" rtlCol="0">
              <a:spAutoFit/>
            </a:bodyPr>
            <a:lstStyle/>
            <a:p>
              <a:r>
                <a:rPr lang="en-US" dirty="0" smtClean="0">
                  <a:solidFill>
                    <a:schemeClr val="accent4">
                      <a:lumMod val="75000"/>
                    </a:schemeClr>
                  </a:solidFill>
                </a:rPr>
                <a:t>-20dB @ &lt;350 Hz</a:t>
              </a:r>
              <a:endParaRPr lang="en-US" dirty="0">
                <a:solidFill>
                  <a:schemeClr val="accent4">
                    <a:lumMod val="75000"/>
                  </a:schemeClr>
                </a:solidFill>
              </a:endParaRPr>
            </a:p>
          </p:txBody>
        </p:sp>
      </p:grpSp>
    </p:spTree>
    <p:extLst>
      <p:ext uri="{BB962C8B-B14F-4D97-AF65-F5344CB8AC3E}">
        <p14:creationId xmlns:p14="http://schemas.microsoft.com/office/powerpoint/2010/main" val="22403932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781" y="0"/>
            <a:ext cx="6094438" cy="4570829"/>
          </a:xfrm>
          <a:prstGeom prst="rect">
            <a:avLst/>
          </a:prstGeom>
        </p:spPr>
      </p:pic>
      <p:sp>
        <p:nvSpPr>
          <p:cNvPr id="4" name="Footer Placeholder 3"/>
          <p:cNvSpPr>
            <a:spLocks noGrp="1"/>
          </p:cNvSpPr>
          <p:nvPr>
            <p:ph type="ftr" sz="quarter" idx="11"/>
          </p:nvPr>
        </p:nvSpPr>
        <p:spPr/>
        <p:txBody>
          <a:bodyPr/>
          <a:lstStyle/>
          <a:p>
            <a:r>
              <a:rPr lang="en-GB" noProof="0" smtClean="0"/>
              <a:t>M. Martino TE-EPC - WP2 Meeting - 21/03/2017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a:p>
        </p:txBody>
      </p:sp>
      <p:sp>
        <p:nvSpPr>
          <p:cNvPr id="7" name="Title 1"/>
          <p:cNvSpPr>
            <a:spLocks noGrp="1"/>
          </p:cNvSpPr>
          <p:nvPr>
            <p:ph type="title"/>
          </p:nvPr>
        </p:nvSpPr>
        <p:spPr>
          <a:xfrm>
            <a:off x="612000" y="7328"/>
            <a:ext cx="7920000" cy="540000"/>
          </a:xfrm>
        </p:spPr>
        <p:txBody>
          <a:bodyPr/>
          <a:lstStyle/>
          <a:p>
            <a:r>
              <a:rPr lang="en-GB" dirty="0" smtClean="0"/>
              <a:t>Beam Screen Simulations HL-LHC: D2 @ 20K</a:t>
            </a:r>
            <a:endParaRPr lang="en-US" dirty="0"/>
          </a:p>
        </p:txBody>
      </p:sp>
      <p:grpSp>
        <p:nvGrpSpPr>
          <p:cNvPr id="6" name="Group 5"/>
          <p:cNvGrpSpPr/>
          <p:nvPr/>
        </p:nvGrpSpPr>
        <p:grpSpPr>
          <a:xfrm>
            <a:off x="5796136" y="722822"/>
            <a:ext cx="2172135" cy="1440160"/>
            <a:chOff x="5854184" y="699542"/>
            <a:chExt cx="2172135" cy="1440160"/>
          </a:xfrm>
        </p:grpSpPr>
        <p:cxnSp>
          <p:nvCxnSpPr>
            <p:cNvPr id="8" name="Straight Connector 7"/>
            <p:cNvCxnSpPr/>
            <p:nvPr/>
          </p:nvCxnSpPr>
          <p:spPr>
            <a:xfrm>
              <a:off x="5854184" y="699542"/>
              <a:ext cx="0" cy="1440160"/>
            </a:xfrm>
            <a:prstGeom prst="line">
              <a:avLst/>
            </a:prstGeom>
            <a:ln w="22225">
              <a:solidFill>
                <a:schemeClr val="accent4">
                  <a:lumMod val="75000"/>
                </a:schemeClr>
              </a:solidFill>
              <a:prstDash val="dash"/>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998200" y="1770370"/>
              <a:ext cx="2028119" cy="369332"/>
            </a:xfrm>
            <a:prstGeom prst="rect">
              <a:avLst/>
            </a:prstGeom>
            <a:noFill/>
          </p:spPr>
          <p:txBody>
            <a:bodyPr wrap="none" rtlCol="0">
              <a:spAutoFit/>
            </a:bodyPr>
            <a:lstStyle/>
            <a:p>
              <a:r>
                <a:rPr lang="en-US" dirty="0" smtClean="0">
                  <a:solidFill>
                    <a:schemeClr val="accent4">
                      <a:lumMod val="75000"/>
                    </a:schemeClr>
                  </a:solidFill>
                </a:rPr>
                <a:t>-20dB @ &lt;120 Hz</a:t>
              </a:r>
              <a:endParaRPr lang="en-US" dirty="0">
                <a:solidFill>
                  <a:schemeClr val="accent4">
                    <a:lumMod val="75000"/>
                  </a:schemeClr>
                </a:solidFill>
              </a:endParaRPr>
            </a:p>
          </p:txBody>
        </p:sp>
      </p:grpSp>
    </p:spTree>
    <p:extLst>
      <p:ext uri="{BB962C8B-B14F-4D97-AF65-F5344CB8AC3E}">
        <p14:creationId xmlns:p14="http://schemas.microsoft.com/office/powerpoint/2010/main" val="35285192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781" y="0"/>
            <a:ext cx="6094438" cy="4570829"/>
          </a:xfrm>
          <a:prstGeom prst="rect">
            <a:avLst/>
          </a:prstGeom>
        </p:spPr>
      </p:pic>
      <p:sp>
        <p:nvSpPr>
          <p:cNvPr id="4" name="Footer Placeholder 3"/>
          <p:cNvSpPr>
            <a:spLocks noGrp="1"/>
          </p:cNvSpPr>
          <p:nvPr>
            <p:ph type="ftr" sz="quarter" idx="11"/>
          </p:nvPr>
        </p:nvSpPr>
        <p:spPr/>
        <p:txBody>
          <a:bodyPr/>
          <a:lstStyle/>
          <a:p>
            <a:r>
              <a:rPr lang="en-GB" noProof="0" smtClean="0"/>
              <a:t>M. Martino TE-EPC - WP2 Meeting - 21/03/2017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18</a:t>
            </a:fld>
            <a:endParaRPr lang="fr-FR"/>
          </a:p>
        </p:txBody>
      </p:sp>
      <p:sp>
        <p:nvSpPr>
          <p:cNvPr id="7" name="Title 1"/>
          <p:cNvSpPr>
            <a:spLocks noGrp="1"/>
          </p:cNvSpPr>
          <p:nvPr>
            <p:ph type="title"/>
          </p:nvPr>
        </p:nvSpPr>
        <p:spPr>
          <a:xfrm>
            <a:off x="612000" y="7328"/>
            <a:ext cx="7920000" cy="540000"/>
          </a:xfrm>
        </p:spPr>
        <p:txBody>
          <a:bodyPr/>
          <a:lstStyle/>
          <a:p>
            <a:r>
              <a:rPr lang="en-GB" dirty="0" smtClean="0"/>
              <a:t>Beam Screen Simulations LHC: Dipole @ 20K</a:t>
            </a:r>
            <a:endParaRPr lang="en-US" dirty="0"/>
          </a:p>
        </p:txBody>
      </p:sp>
      <p:grpSp>
        <p:nvGrpSpPr>
          <p:cNvPr id="6" name="Group 5"/>
          <p:cNvGrpSpPr/>
          <p:nvPr/>
        </p:nvGrpSpPr>
        <p:grpSpPr>
          <a:xfrm>
            <a:off x="6084168" y="722822"/>
            <a:ext cx="2037483" cy="1440160"/>
            <a:chOff x="5854184" y="699542"/>
            <a:chExt cx="2037483" cy="1440160"/>
          </a:xfrm>
        </p:grpSpPr>
        <p:cxnSp>
          <p:nvCxnSpPr>
            <p:cNvPr id="8" name="Straight Connector 7"/>
            <p:cNvCxnSpPr/>
            <p:nvPr/>
          </p:nvCxnSpPr>
          <p:spPr>
            <a:xfrm>
              <a:off x="5854184" y="699542"/>
              <a:ext cx="0" cy="1440160"/>
            </a:xfrm>
            <a:prstGeom prst="line">
              <a:avLst/>
            </a:prstGeom>
            <a:ln w="22225">
              <a:solidFill>
                <a:schemeClr val="accent4">
                  <a:lumMod val="75000"/>
                </a:schemeClr>
              </a:solidFill>
              <a:prstDash val="dash"/>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998200" y="1770370"/>
              <a:ext cx="1893467" cy="369332"/>
            </a:xfrm>
            <a:prstGeom prst="rect">
              <a:avLst/>
            </a:prstGeom>
            <a:noFill/>
          </p:spPr>
          <p:txBody>
            <a:bodyPr wrap="none" rtlCol="0">
              <a:spAutoFit/>
            </a:bodyPr>
            <a:lstStyle/>
            <a:p>
              <a:r>
                <a:rPr lang="en-US" dirty="0" smtClean="0">
                  <a:solidFill>
                    <a:schemeClr val="accent4">
                      <a:lumMod val="75000"/>
                    </a:schemeClr>
                  </a:solidFill>
                </a:rPr>
                <a:t>-20dB @ 200 Hz</a:t>
              </a:r>
              <a:endParaRPr lang="en-US" dirty="0">
                <a:solidFill>
                  <a:schemeClr val="accent4">
                    <a:lumMod val="75000"/>
                  </a:schemeClr>
                </a:solidFill>
              </a:endParaRPr>
            </a:p>
          </p:txBody>
        </p:sp>
      </p:grpSp>
    </p:spTree>
    <p:extLst>
      <p:ext uri="{BB962C8B-B14F-4D97-AF65-F5344CB8AC3E}">
        <p14:creationId xmlns:p14="http://schemas.microsoft.com/office/powerpoint/2010/main" val="14286657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7074" y="-9674"/>
            <a:ext cx="6107293" cy="4580470"/>
          </a:xfrm>
          <a:prstGeom prst="rect">
            <a:avLst/>
          </a:prstGeom>
        </p:spPr>
      </p:pic>
      <p:sp>
        <p:nvSpPr>
          <p:cNvPr id="4" name="Footer Placeholder 3"/>
          <p:cNvSpPr>
            <a:spLocks noGrp="1"/>
          </p:cNvSpPr>
          <p:nvPr>
            <p:ph type="ftr" sz="quarter" idx="11"/>
          </p:nvPr>
        </p:nvSpPr>
        <p:spPr/>
        <p:txBody>
          <a:bodyPr/>
          <a:lstStyle/>
          <a:p>
            <a:r>
              <a:rPr lang="en-GB" noProof="0" smtClean="0"/>
              <a:t>M. Martino TE-EPC - WP2 Meeting - 21/03/2017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sp>
        <p:nvSpPr>
          <p:cNvPr id="7" name="Title 1"/>
          <p:cNvSpPr>
            <a:spLocks noGrp="1"/>
          </p:cNvSpPr>
          <p:nvPr>
            <p:ph type="title"/>
          </p:nvPr>
        </p:nvSpPr>
        <p:spPr>
          <a:xfrm>
            <a:off x="517781" y="7328"/>
            <a:ext cx="8640520" cy="540000"/>
          </a:xfrm>
        </p:spPr>
        <p:txBody>
          <a:bodyPr/>
          <a:lstStyle/>
          <a:p>
            <a:r>
              <a:rPr lang="en-GB" dirty="0" smtClean="0"/>
              <a:t>Beam Screen Simulations LHC: Quadrupole @ 20K</a:t>
            </a:r>
            <a:endParaRPr lang="en-US" dirty="0"/>
          </a:p>
        </p:txBody>
      </p:sp>
      <p:sp>
        <p:nvSpPr>
          <p:cNvPr id="8" name="Rectangle 7"/>
          <p:cNvSpPr/>
          <p:nvPr/>
        </p:nvSpPr>
        <p:spPr>
          <a:xfrm>
            <a:off x="1905000" y="4468975"/>
            <a:ext cx="6880410" cy="384721"/>
          </a:xfrm>
          <a:prstGeom prst="rect">
            <a:avLst/>
          </a:prstGeom>
        </p:spPr>
        <p:txBody>
          <a:bodyPr wrap="none">
            <a:spAutoFit/>
          </a:bodyPr>
          <a:lstStyle/>
          <a:p>
            <a:r>
              <a:rPr lang="en-US" sz="1900" dirty="0" smtClean="0">
                <a:solidFill>
                  <a:srgbClr val="00B050"/>
                </a:solidFill>
              </a:rPr>
              <a:t>BS acts like as a 1</a:t>
            </a:r>
            <a:r>
              <a:rPr lang="en-US" sz="1900" baseline="30000" dirty="0" smtClean="0">
                <a:solidFill>
                  <a:srgbClr val="00B050"/>
                </a:solidFill>
              </a:rPr>
              <a:t>st</a:t>
            </a:r>
            <a:r>
              <a:rPr lang="en-US" sz="1900" dirty="0" smtClean="0">
                <a:solidFill>
                  <a:srgbClr val="00B050"/>
                </a:solidFill>
              </a:rPr>
              <a:t> </a:t>
            </a:r>
            <a:r>
              <a:rPr lang="en-US" sz="1900" dirty="0">
                <a:solidFill>
                  <a:srgbClr val="00B050"/>
                </a:solidFill>
              </a:rPr>
              <a:t>order (at </a:t>
            </a:r>
            <a:r>
              <a:rPr lang="en-US" sz="1900" dirty="0" smtClean="0">
                <a:solidFill>
                  <a:srgbClr val="00B050"/>
                </a:solidFill>
              </a:rPr>
              <a:t>least) low pass 50Hz bandwidth!</a:t>
            </a:r>
            <a:endParaRPr lang="en-US" sz="1900" dirty="0">
              <a:solidFill>
                <a:srgbClr val="00B050"/>
              </a:solidFill>
            </a:endParaRPr>
          </a:p>
        </p:txBody>
      </p:sp>
      <p:grpSp>
        <p:nvGrpSpPr>
          <p:cNvPr id="9" name="Group 8"/>
          <p:cNvGrpSpPr/>
          <p:nvPr/>
        </p:nvGrpSpPr>
        <p:grpSpPr>
          <a:xfrm>
            <a:off x="6725260" y="699542"/>
            <a:ext cx="2172135" cy="1440160"/>
            <a:chOff x="5854184" y="699542"/>
            <a:chExt cx="2172135" cy="1440160"/>
          </a:xfrm>
        </p:grpSpPr>
        <p:cxnSp>
          <p:nvCxnSpPr>
            <p:cNvPr id="10" name="Straight Connector 9"/>
            <p:cNvCxnSpPr/>
            <p:nvPr/>
          </p:nvCxnSpPr>
          <p:spPr>
            <a:xfrm>
              <a:off x="5854184" y="699542"/>
              <a:ext cx="0" cy="1440160"/>
            </a:xfrm>
            <a:prstGeom prst="line">
              <a:avLst/>
            </a:prstGeom>
            <a:ln w="22225">
              <a:solidFill>
                <a:schemeClr val="accent4">
                  <a:lumMod val="75000"/>
                </a:schemeClr>
              </a:solidFill>
              <a:prstDash val="dash"/>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998200" y="1770370"/>
              <a:ext cx="2028119" cy="369332"/>
            </a:xfrm>
            <a:prstGeom prst="rect">
              <a:avLst/>
            </a:prstGeom>
            <a:noFill/>
          </p:spPr>
          <p:txBody>
            <a:bodyPr wrap="none" rtlCol="0">
              <a:spAutoFit/>
            </a:bodyPr>
            <a:lstStyle/>
            <a:p>
              <a:r>
                <a:rPr lang="en-US" dirty="0" smtClean="0">
                  <a:solidFill>
                    <a:schemeClr val="accent4">
                      <a:lumMod val="75000"/>
                    </a:schemeClr>
                  </a:solidFill>
                </a:rPr>
                <a:t>-20dB @ &lt;500 Hz</a:t>
              </a:r>
              <a:endParaRPr lang="en-US" dirty="0">
                <a:solidFill>
                  <a:schemeClr val="accent4">
                    <a:lumMod val="75000"/>
                  </a:schemeClr>
                </a:solidFill>
              </a:endParaRPr>
            </a:p>
          </p:txBody>
        </p:sp>
      </p:grpSp>
    </p:spTree>
    <p:extLst>
      <p:ext uri="{BB962C8B-B14F-4D97-AF65-F5344CB8AC3E}">
        <p14:creationId xmlns:p14="http://schemas.microsoft.com/office/powerpoint/2010/main" val="1109510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423" y="0"/>
            <a:ext cx="7920000" cy="540000"/>
          </a:xfrm>
        </p:spPr>
        <p:txBody>
          <a:bodyPr/>
          <a:lstStyle/>
          <a:p>
            <a:r>
              <a:rPr lang="en-GB" dirty="0" smtClean="0"/>
              <a:t>Final goal of the study</a:t>
            </a:r>
            <a:endParaRPr lang="en-US" dirty="0"/>
          </a:p>
        </p:txBody>
      </p:sp>
      <p:sp>
        <p:nvSpPr>
          <p:cNvPr id="4" name="Footer Placeholder 3"/>
          <p:cNvSpPr>
            <a:spLocks noGrp="1"/>
          </p:cNvSpPr>
          <p:nvPr>
            <p:ph type="ftr" sz="quarter" idx="11"/>
          </p:nvPr>
        </p:nvSpPr>
        <p:spPr/>
        <p:txBody>
          <a:bodyPr/>
          <a:lstStyle/>
          <a:p>
            <a:r>
              <a:rPr lang="en-GB" noProof="0" dirty="0" smtClean="0"/>
              <a:t>M. Martino TE-EPC - </a:t>
            </a:r>
            <a:r>
              <a:rPr lang="en-GB" dirty="0"/>
              <a:t>WP2 Meeting</a:t>
            </a:r>
            <a:r>
              <a:rPr lang="en-GB" noProof="0" dirty="0" smtClean="0"/>
              <a:t> - 21/03/2017</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grpSp>
        <p:nvGrpSpPr>
          <p:cNvPr id="8" name="Group 7"/>
          <p:cNvGrpSpPr/>
          <p:nvPr/>
        </p:nvGrpSpPr>
        <p:grpSpPr>
          <a:xfrm>
            <a:off x="2414042" y="627534"/>
            <a:ext cx="3888432" cy="1536345"/>
            <a:chOff x="2411760" y="1769789"/>
            <a:chExt cx="3888432" cy="1536345"/>
          </a:xfrm>
        </p:grpSpPr>
        <mc:AlternateContent xmlns:mc="http://schemas.openxmlformats.org/markup-compatibility/2006" xmlns:a14="http://schemas.microsoft.com/office/drawing/2010/main">
          <mc:Choice Requires="a14">
            <p:sp>
              <p:nvSpPr>
                <p:cNvPr id="6" name="Rectangle 5"/>
                <p:cNvSpPr/>
                <p:nvPr/>
              </p:nvSpPr>
              <p:spPr>
                <a:xfrm>
                  <a:off x="2411760" y="1830922"/>
                  <a:ext cx="3888432" cy="147521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sz="4800" i="1" smtClean="0">
                                <a:solidFill>
                                  <a:srgbClr val="C00000"/>
                                </a:solidFill>
                                <a:latin typeface="Cambria Math" panose="02040503050406030204" pitchFamily="18" charset="0"/>
                              </a:rPr>
                            </m:ctrlPr>
                          </m:fPr>
                          <m:num>
                            <m:r>
                              <a:rPr lang="en-GB" sz="4800" i="1">
                                <a:solidFill>
                                  <a:srgbClr val="C00000"/>
                                </a:solidFill>
                                <a:latin typeface="Cambria Math" panose="02040503050406030204" pitchFamily="18" charset="0"/>
                              </a:rPr>
                              <m:t>∆</m:t>
                            </m:r>
                            <m:r>
                              <a:rPr lang="en-GB" sz="4800" i="1">
                                <a:solidFill>
                                  <a:srgbClr val="C00000"/>
                                </a:solidFill>
                                <a:latin typeface="Cambria Math" panose="02040503050406030204" pitchFamily="18" charset="0"/>
                              </a:rPr>
                              <m:t>𝐵</m:t>
                            </m:r>
                          </m:num>
                          <m:den>
                            <m:r>
                              <a:rPr lang="en-GB" sz="4800" i="1">
                                <a:solidFill>
                                  <a:srgbClr val="C00000"/>
                                </a:solidFill>
                                <a:latin typeface="Cambria Math" panose="02040503050406030204" pitchFamily="18" charset="0"/>
                              </a:rPr>
                              <m:t>𝐵</m:t>
                            </m:r>
                          </m:den>
                        </m:f>
                        <m:r>
                          <a:rPr lang="en-GB" sz="4800" b="0" i="1" smtClean="0">
                            <a:solidFill>
                              <a:srgbClr val="C00000"/>
                            </a:solidFill>
                            <a:latin typeface="Cambria Math" panose="02040503050406030204" pitchFamily="18" charset="0"/>
                          </a:rPr>
                          <m:t>=</m:t>
                        </m:r>
                        <m:f>
                          <m:fPr>
                            <m:ctrlPr>
                              <a:rPr lang="en-US" sz="4800" i="1">
                                <a:solidFill>
                                  <a:srgbClr val="C00000"/>
                                </a:solidFill>
                                <a:latin typeface="Cambria Math" panose="02040503050406030204" pitchFamily="18" charset="0"/>
                              </a:rPr>
                            </m:ctrlPr>
                          </m:fPr>
                          <m:num>
                            <m:r>
                              <a:rPr lang="en-GB" sz="4800" i="1">
                                <a:solidFill>
                                  <a:srgbClr val="C00000"/>
                                </a:solidFill>
                                <a:latin typeface="Cambria Math" panose="02040503050406030204" pitchFamily="18" charset="0"/>
                              </a:rPr>
                              <m:t>∆</m:t>
                            </m:r>
                            <m:r>
                              <a:rPr lang="en-GB" sz="4800" i="1">
                                <a:solidFill>
                                  <a:srgbClr val="C00000"/>
                                </a:solidFill>
                                <a:latin typeface="Cambria Math" panose="02040503050406030204" pitchFamily="18" charset="0"/>
                              </a:rPr>
                              <m:t>𝐼</m:t>
                            </m:r>
                          </m:num>
                          <m:den>
                            <m:r>
                              <a:rPr lang="en-GB" sz="4800" i="1">
                                <a:solidFill>
                                  <a:srgbClr val="C00000"/>
                                </a:solidFill>
                                <a:latin typeface="Cambria Math" panose="02040503050406030204" pitchFamily="18" charset="0"/>
                              </a:rPr>
                              <m:t>𝐼</m:t>
                            </m:r>
                          </m:den>
                        </m:f>
                      </m:oMath>
                    </m:oMathPara>
                  </a14:m>
                  <a:endParaRPr lang="en-US" sz="4400" dirty="0">
                    <a:solidFill>
                      <a:srgbClr val="C00000"/>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2411760" y="1830922"/>
                  <a:ext cx="3888432" cy="1475212"/>
                </a:xfrm>
                <a:prstGeom prst="rect">
                  <a:avLst/>
                </a:prstGeom>
                <a:blipFill rotWithShape="0">
                  <a:blip r:embed="rId3"/>
                  <a:stretch>
                    <a:fillRect/>
                  </a:stretch>
                </a:blipFill>
              </p:spPr>
              <p:txBody>
                <a:bodyPr/>
                <a:lstStyle/>
                <a:p>
                  <a:r>
                    <a:rPr lang="en-US">
                      <a:noFill/>
                    </a:rPr>
                    <a:t> </a:t>
                  </a:r>
                </a:p>
              </p:txBody>
            </p:sp>
          </mc:Fallback>
        </mc:AlternateContent>
        <p:sp>
          <p:nvSpPr>
            <p:cNvPr id="7" name="TextBox 6"/>
            <p:cNvSpPr txBox="1"/>
            <p:nvPr/>
          </p:nvSpPr>
          <p:spPr>
            <a:xfrm>
              <a:off x="4171482" y="1769789"/>
              <a:ext cx="576064" cy="923330"/>
            </a:xfrm>
            <a:prstGeom prst="rect">
              <a:avLst/>
            </a:prstGeom>
            <a:noFill/>
          </p:spPr>
          <p:txBody>
            <a:bodyPr wrap="square" rtlCol="0">
              <a:spAutoFit/>
            </a:bodyPr>
            <a:lstStyle/>
            <a:p>
              <a:r>
                <a:rPr lang="en-GB" sz="5400" dirty="0" smtClean="0">
                  <a:solidFill>
                    <a:srgbClr val="C00000"/>
                  </a:solidFill>
                </a:rPr>
                <a:t>?</a:t>
              </a:r>
              <a:endParaRPr lang="en-US" sz="5400" dirty="0">
                <a:solidFill>
                  <a:srgbClr val="C00000"/>
                </a:solidFill>
              </a:endParaRPr>
            </a:p>
          </p:txBody>
        </p:sp>
      </p:grpSp>
      <mc:AlternateContent xmlns:mc="http://schemas.openxmlformats.org/markup-compatibility/2006" xmlns:a14="http://schemas.microsoft.com/office/drawing/2010/main">
        <mc:Choice Requires="a14">
          <p:sp>
            <p:nvSpPr>
              <p:cNvPr id="9" name="Title 1"/>
              <p:cNvSpPr txBox="1">
                <a:spLocks/>
              </p:cNvSpPr>
              <p:nvPr/>
            </p:nvSpPr>
            <p:spPr>
              <a:xfrm>
                <a:off x="0" y="2175766"/>
                <a:ext cx="9144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2000" dirty="0" smtClean="0"/>
                  <a:t>Beam physics constraints are usually specified in terms of  </a:t>
                </a:r>
                <a14:m>
                  <m:oMath xmlns:m="http://schemas.openxmlformats.org/officeDocument/2006/math">
                    <m:f>
                      <m:fPr>
                        <m:ctrlPr>
                          <a:rPr lang="en-US" sz="2000" i="1">
                            <a:latin typeface="Cambria Math" panose="02040503050406030204" pitchFamily="18" charset="0"/>
                          </a:rPr>
                        </m:ctrlPr>
                      </m:fPr>
                      <m:num>
                        <m:r>
                          <a:rPr lang="en-GB" sz="2000" i="1">
                            <a:latin typeface="Cambria Math" panose="02040503050406030204" pitchFamily="18" charset="0"/>
                          </a:rPr>
                          <m:t>∆</m:t>
                        </m:r>
                        <m:r>
                          <a:rPr lang="en-GB" sz="2000" i="1">
                            <a:latin typeface="Cambria Math" panose="02040503050406030204" pitchFamily="18" charset="0"/>
                          </a:rPr>
                          <m:t>𝐵</m:t>
                        </m:r>
                      </m:num>
                      <m:den>
                        <m:r>
                          <a:rPr lang="en-GB" sz="2000" i="1">
                            <a:latin typeface="Cambria Math" panose="02040503050406030204" pitchFamily="18" charset="0"/>
                          </a:rPr>
                          <m:t>𝐵</m:t>
                        </m:r>
                      </m:den>
                    </m:f>
                  </m:oMath>
                </a14:m>
                <a:endParaRPr lang="en-US" sz="2000" dirty="0"/>
              </a:p>
            </p:txBody>
          </p:sp>
        </mc:Choice>
        <mc:Fallback xmlns="">
          <p:sp>
            <p:nvSpPr>
              <p:cNvPr id="9" name="Title 1"/>
              <p:cNvSpPr txBox="1">
                <a:spLocks noRot="1" noChangeAspect="1" noMove="1" noResize="1" noEditPoints="1" noAdjustHandles="1" noChangeArrowheads="1" noChangeShapeType="1" noTextEdit="1"/>
              </p:cNvSpPr>
              <p:nvPr/>
            </p:nvSpPr>
            <p:spPr>
              <a:xfrm>
                <a:off x="0" y="2175766"/>
                <a:ext cx="9144000" cy="540000"/>
              </a:xfrm>
              <a:prstGeom prst="rect">
                <a:avLst/>
              </a:prstGeom>
              <a:blipFill rotWithShape="0">
                <a:blip r:embed="rId4"/>
                <a:stretch>
                  <a:fillRect b="-7955"/>
                </a:stretch>
              </a:blipFill>
            </p:spPr>
            <p:txBody>
              <a:bodyPr/>
              <a:lstStyle/>
              <a:p>
                <a:r>
                  <a:rPr lang="en-US">
                    <a:noFill/>
                  </a:rPr>
                  <a:t> </a:t>
                </a:r>
              </a:p>
            </p:txBody>
          </p:sp>
        </mc:Fallback>
      </mc:AlternateContent>
      <p:sp>
        <p:nvSpPr>
          <p:cNvPr id="10" name="Title 1"/>
          <p:cNvSpPr txBox="1">
            <a:spLocks/>
          </p:cNvSpPr>
          <p:nvPr/>
        </p:nvSpPr>
        <p:spPr>
          <a:xfrm>
            <a:off x="-46037" y="2698525"/>
            <a:ext cx="9144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2000" dirty="0" smtClean="0"/>
              <a:t>Power Converters conversely are specified in terms of electrical quantities </a:t>
            </a:r>
            <a:endParaRPr lang="en-US" sz="2000" dirty="0"/>
          </a:p>
        </p:txBody>
      </p:sp>
      <mc:AlternateContent xmlns:mc="http://schemas.openxmlformats.org/markup-compatibility/2006" xmlns:a14="http://schemas.microsoft.com/office/drawing/2010/main">
        <mc:Choice Requires="a14">
          <p:sp>
            <p:nvSpPr>
              <p:cNvPr id="11" name="Title 1"/>
              <p:cNvSpPr txBox="1">
                <a:spLocks/>
              </p:cNvSpPr>
              <p:nvPr/>
            </p:nvSpPr>
            <p:spPr>
              <a:xfrm>
                <a:off x="0" y="3201790"/>
                <a:ext cx="9144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2000" dirty="0" smtClean="0"/>
                  <a:t>Usually/mostly in terms of current </a:t>
                </a:r>
                <a14:m>
                  <m:oMath xmlns:m="http://schemas.openxmlformats.org/officeDocument/2006/math">
                    <m:f>
                      <m:fPr>
                        <m:ctrlPr>
                          <a:rPr lang="en-US" sz="2000" i="1">
                            <a:latin typeface="Cambria Math" panose="02040503050406030204" pitchFamily="18" charset="0"/>
                          </a:rPr>
                        </m:ctrlPr>
                      </m:fPr>
                      <m:num>
                        <m:r>
                          <a:rPr lang="en-GB" sz="2000" i="1">
                            <a:latin typeface="Cambria Math" panose="02040503050406030204" pitchFamily="18" charset="0"/>
                          </a:rPr>
                          <m:t>∆</m:t>
                        </m:r>
                        <m:r>
                          <a:rPr lang="en-GB" sz="2000" b="1" i="1" smtClean="0">
                            <a:latin typeface="Cambria Math" panose="02040503050406030204" pitchFamily="18" charset="0"/>
                          </a:rPr>
                          <m:t>𝑰</m:t>
                        </m:r>
                      </m:num>
                      <m:den>
                        <m:r>
                          <a:rPr lang="en-GB" sz="2000" b="1" i="1" smtClean="0">
                            <a:latin typeface="Cambria Math" panose="02040503050406030204" pitchFamily="18" charset="0"/>
                          </a:rPr>
                          <m:t>𝑰</m:t>
                        </m:r>
                      </m:den>
                    </m:f>
                  </m:oMath>
                </a14:m>
                <a:endParaRPr lang="en-US" sz="2000" dirty="0"/>
              </a:p>
            </p:txBody>
          </p:sp>
        </mc:Choice>
        <mc:Fallback xmlns="">
          <p:sp>
            <p:nvSpPr>
              <p:cNvPr id="11" name="Title 1"/>
              <p:cNvSpPr txBox="1">
                <a:spLocks noRot="1" noChangeAspect="1" noMove="1" noResize="1" noEditPoints="1" noAdjustHandles="1" noChangeArrowheads="1" noChangeShapeType="1" noTextEdit="1"/>
              </p:cNvSpPr>
              <p:nvPr/>
            </p:nvSpPr>
            <p:spPr>
              <a:xfrm>
                <a:off x="0" y="3201790"/>
                <a:ext cx="9144000" cy="540000"/>
              </a:xfrm>
              <a:prstGeom prst="rect">
                <a:avLst/>
              </a:prstGeom>
              <a:blipFill rotWithShape="0">
                <a:blip r:embed="rId5"/>
                <a:stretch>
                  <a:fillRect b="-67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itle 1"/>
              <p:cNvSpPr txBox="1">
                <a:spLocks/>
              </p:cNvSpPr>
              <p:nvPr/>
            </p:nvSpPr>
            <p:spPr>
              <a:xfrm>
                <a:off x="0" y="3837954"/>
                <a:ext cx="9144000" cy="678012"/>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2000" dirty="0" smtClean="0"/>
                  <a:t>Assuming </a:t>
                </a:r>
                <a14:m>
                  <m:oMath xmlns:m="http://schemas.openxmlformats.org/officeDocument/2006/math">
                    <m:f>
                      <m:fPr>
                        <m:ctrlPr>
                          <a:rPr lang="en-US" sz="2000" i="1">
                            <a:latin typeface="Cambria Math" panose="02040503050406030204" pitchFamily="18" charset="0"/>
                          </a:rPr>
                        </m:ctrlPr>
                      </m:fPr>
                      <m:num>
                        <m:r>
                          <a:rPr lang="en-GB" sz="2000" i="1">
                            <a:latin typeface="Cambria Math" panose="02040503050406030204" pitchFamily="18" charset="0"/>
                          </a:rPr>
                          <m:t>∆</m:t>
                        </m:r>
                        <m:r>
                          <a:rPr lang="en-GB" sz="2000" i="1">
                            <a:latin typeface="Cambria Math" panose="02040503050406030204" pitchFamily="18" charset="0"/>
                          </a:rPr>
                          <m:t>𝐵</m:t>
                        </m:r>
                      </m:num>
                      <m:den>
                        <m:r>
                          <a:rPr lang="en-GB" sz="2000" i="1">
                            <a:latin typeface="Cambria Math" panose="02040503050406030204" pitchFamily="18" charset="0"/>
                          </a:rPr>
                          <m:t>𝐵</m:t>
                        </m:r>
                      </m:den>
                    </m:f>
                    <m:r>
                      <a:rPr lang="en-GB" sz="2000" i="1">
                        <a:latin typeface="Cambria Math" panose="02040503050406030204" pitchFamily="18" charset="0"/>
                      </a:rPr>
                      <m:t>=</m:t>
                    </m:r>
                    <m:f>
                      <m:fPr>
                        <m:ctrlPr>
                          <a:rPr lang="en-US" sz="2000" i="1">
                            <a:latin typeface="Cambria Math" panose="02040503050406030204" pitchFamily="18" charset="0"/>
                          </a:rPr>
                        </m:ctrlPr>
                      </m:fPr>
                      <m:num>
                        <m:r>
                          <a:rPr lang="en-GB" sz="2000" i="1">
                            <a:latin typeface="Cambria Math" panose="02040503050406030204" pitchFamily="18" charset="0"/>
                          </a:rPr>
                          <m:t>∆</m:t>
                        </m:r>
                        <m:r>
                          <a:rPr lang="en-GB" sz="2000" i="1">
                            <a:latin typeface="Cambria Math" panose="02040503050406030204" pitchFamily="18" charset="0"/>
                          </a:rPr>
                          <m:t>𝑰</m:t>
                        </m:r>
                      </m:num>
                      <m:den>
                        <m:r>
                          <a:rPr lang="en-GB" sz="2000" i="1">
                            <a:latin typeface="Cambria Math" panose="02040503050406030204" pitchFamily="18" charset="0"/>
                          </a:rPr>
                          <m:t>𝑰</m:t>
                        </m:r>
                      </m:den>
                    </m:f>
                  </m:oMath>
                </a14:m>
                <a:r>
                  <a:rPr lang="en-US" sz="2000" dirty="0"/>
                  <a:t> </a:t>
                </a:r>
                <a:r>
                  <a:rPr lang="en-US" sz="2000" dirty="0" smtClean="0"/>
                  <a:t>“seems” </a:t>
                </a:r>
                <a:r>
                  <a:rPr lang="en-US" sz="2000" dirty="0">
                    <a:solidFill>
                      <a:srgbClr val="00B050"/>
                    </a:solidFill>
                  </a:rPr>
                  <a:t>safe</a:t>
                </a:r>
                <a:r>
                  <a:rPr lang="en-US" sz="2000" dirty="0"/>
                  <a:t> but </a:t>
                </a:r>
                <a:r>
                  <a:rPr lang="en-US" sz="2000" dirty="0" smtClean="0"/>
                  <a:t>it can be </a:t>
                </a:r>
                <a:r>
                  <a:rPr lang="en-US" sz="2000" dirty="0" smtClean="0">
                    <a:solidFill>
                      <a:srgbClr val="FF0000"/>
                    </a:solidFill>
                  </a:rPr>
                  <a:t>costly</a:t>
                </a:r>
                <a:r>
                  <a:rPr lang="en-US" sz="2000" dirty="0" smtClean="0"/>
                  <a:t> as it might lead to</a:t>
                </a:r>
              </a:p>
              <a:p>
                <a:r>
                  <a:rPr lang="en-US" sz="2000" dirty="0" smtClean="0">
                    <a:solidFill>
                      <a:srgbClr val="FF0000"/>
                    </a:solidFill>
                  </a:rPr>
                  <a:t>over-specification!!</a:t>
                </a:r>
                <a:endParaRPr lang="en-US" sz="2000" dirty="0">
                  <a:solidFill>
                    <a:srgbClr val="FF0000"/>
                  </a:solidFill>
                </a:endParaRPr>
              </a:p>
            </p:txBody>
          </p:sp>
        </mc:Choice>
        <mc:Fallback xmlns="">
          <p:sp>
            <p:nvSpPr>
              <p:cNvPr id="12" name="Title 1"/>
              <p:cNvSpPr txBox="1">
                <a:spLocks noRot="1" noChangeAspect="1" noMove="1" noResize="1" noEditPoints="1" noAdjustHandles="1" noChangeArrowheads="1" noChangeShapeType="1" noTextEdit="1"/>
              </p:cNvSpPr>
              <p:nvPr/>
            </p:nvSpPr>
            <p:spPr>
              <a:xfrm>
                <a:off x="0" y="3837954"/>
                <a:ext cx="9144000" cy="678012"/>
              </a:xfrm>
              <a:prstGeom prst="rect">
                <a:avLst/>
              </a:prstGeom>
              <a:blipFill rotWithShape="0">
                <a:blip r:embed="rId6"/>
                <a:stretch>
                  <a:fillRect t="-7207" b="-28829"/>
                </a:stretch>
              </a:blipFill>
            </p:spPr>
            <p:txBody>
              <a:bodyPr/>
              <a:lstStyle/>
              <a:p>
                <a:r>
                  <a:rPr lang="en-US">
                    <a:noFill/>
                  </a:rPr>
                  <a:t> </a:t>
                </a:r>
              </a:p>
            </p:txBody>
          </p:sp>
        </mc:Fallback>
      </mc:AlternateContent>
    </p:spTree>
    <p:extLst>
      <p:ext uri="{BB962C8B-B14F-4D97-AF65-F5344CB8AC3E}">
        <p14:creationId xmlns:p14="http://schemas.microsoft.com/office/powerpoint/2010/main" val="84242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noProof="0" smtClean="0"/>
              <a:t>M. Martino TE-EPC - WP2 Meeting - 21/03/2017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sp>
        <p:nvSpPr>
          <p:cNvPr id="7" name="Title 1"/>
          <p:cNvSpPr>
            <a:spLocks noGrp="1"/>
          </p:cNvSpPr>
          <p:nvPr>
            <p:ph type="title"/>
          </p:nvPr>
        </p:nvSpPr>
        <p:spPr>
          <a:xfrm>
            <a:off x="517781" y="7328"/>
            <a:ext cx="8640520" cy="540000"/>
          </a:xfrm>
        </p:spPr>
        <p:txBody>
          <a:bodyPr/>
          <a:lstStyle/>
          <a:p>
            <a:r>
              <a:rPr lang="en-GB" dirty="0" smtClean="0"/>
              <a:t>Estimation of Noise LHC MQFA.A12</a:t>
            </a:r>
            <a:endParaRPr lang="en-US" dirty="0"/>
          </a:p>
        </p:txBody>
      </p:sp>
      <p:pic>
        <p:nvPicPr>
          <p:cNvPr id="2" name="Picture 1"/>
          <p:cNvPicPr>
            <a:picLocks noChangeAspect="1"/>
          </p:cNvPicPr>
          <p:nvPr/>
        </p:nvPicPr>
        <p:blipFill>
          <a:blip r:embed="rId3"/>
          <a:stretch>
            <a:fillRect/>
          </a:stretch>
        </p:blipFill>
        <p:spPr>
          <a:xfrm>
            <a:off x="-14780" y="396833"/>
            <a:ext cx="9158780" cy="4176464"/>
          </a:xfrm>
          <a:prstGeom prst="rect">
            <a:avLst/>
          </a:prstGeom>
        </p:spPr>
      </p:pic>
      <mc:AlternateContent xmlns:mc="http://schemas.openxmlformats.org/markup-compatibility/2006" xmlns:a14="http://schemas.microsoft.com/office/drawing/2010/main">
        <mc:Choice Requires="a14">
          <p:sp>
            <p:nvSpPr>
              <p:cNvPr id="8" name="Rectangle 7"/>
              <p:cNvSpPr/>
              <p:nvPr/>
            </p:nvSpPr>
            <p:spPr>
              <a:xfrm>
                <a:off x="1890699" y="4470225"/>
                <a:ext cx="6443046" cy="400110"/>
              </a:xfrm>
              <a:prstGeom prst="rect">
                <a:avLst/>
              </a:prstGeom>
            </p:spPr>
            <p:txBody>
              <a:bodyPr wrap="none">
                <a:spAutoFit/>
              </a:bodyPr>
              <a:lstStyle/>
              <a:p>
                <a14:m>
                  <m:oMath xmlns:m="http://schemas.openxmlformats.org/officeDocument/2006/math">
                    <m:sSub>
                      <m:sSubPr>
                        <m:ctrlPr>
                          <a:rPr lang="en-US" sz="2000" i="1" smtClean="0">
                            <a:solidFill>
                              <a:schemeClr val="accent6">
                                <a:lumMod val="75000"/>
                              </a:schemeClr>
                            </a:solidFill>
                            <a:latin typeface="Cambria Math" panose="02040503050406030204" pitchFamily="18" charset="0"/>
                          </a:rPr>
                        </m:ctrlPr>
                      </m:sSubPr>
                      <m:e>
                        <m:r>
                          <a:rPr lang="en-US" sz="2000" i="1">
                            <a:solidFill>
                              <a:schemeClr val="accent6">
                                <a:lumMod val="75000"/>
                              </a:schemeClr>
                            </a:solidFill>
                            <a:latin typeface="Cambria Math" panose="02040503050406030204" pitchFamily="18" charset="0"/>
                          </a:rPr>
                          <m:t>𝑖</m:t>
                        </m:r>
                      </m:e>
                      <m:sub>
                        <m:r>
                          <a:rPr lang="en-US" sz="2000" i="1">
                            <a:solidFill>
                              <a:schemeClr val="accent6">
                                <a:lumMod val="75000"/>
                              </a:schemeClr>
                            </a:solidFill>
                            <a:latin typeface="Cambria Math" panose="02040503050406030204" pitchFamily="18" charset="0"/>
                          </a:rPr>
                          <m:t>𝐷𝐶𝐶𝑇</m:t>
                        </m:r>
                      </m:sub>
                    </m:sSub>
                  </m:oMath>
                </a14:m>
                <a:r>
                  <a:rPr lang="en-US" sz="2000" dirty="0" smtClean="0">
                    <a:solidFill>
                      <a:schemeClr val="accent6">
                        <a:lumMod val="75000"/>
                      </a:schemeClr>
                    </a:solidFill>
                  </a:rPr>
                  <a:t> sampled at 1kS/s (including measurement noise)</a:t>
                </a:r>
                <a:endParaRPr lang="en-US" sz="2000" dirty="0">
                  <a:solidFill>
                    <a:schemeClr val="accent6">
                      <a:lumMod val="75000"/>
                    </a:schemeClr>
                  </a:solidFill>
                </a:endParaRPr>
              </a:p>
            </p:txBody>
          </p:sp>
        </mc:Choice>
        <mc:Fallback xmlns="">
          <p:sp>
            <p:nvSpPr>
              <p:cNvPr id="8" name="Rectangle 7"/>
              <p:cNvSpPr>
                <a:spLocks noRot="1" noChangeAspect="1" noMove="1" noResize="1" noEditPoints="1" noAdjustHandles="1" noChangeArrowheads="1" noChangeShapeType="1" noTextEdit="1"/>
              </p:cNvSpPr>
              <p:nvPr/>
            </p:nvSpPr>
            <p:spPr>
              <a:xfrm>
                <a:off x="1890699" y="4470225"/>
                <a:ext cx="6443046" cy="400110"/>
              </a:xfrm>
              <a:prstGeom prst="rect">
                <a:avLst/>
              </a:prstGeom>
              <a:blipFill rotWithShape="0">
                <a:blip r:embed="rId4"/>
                <a:stretch>
                  <a:fillRect t="-6061" b="-27273"/>
                </a:stretch>
              </a:blipFill>
            </p:spPr>
            <p:txBody>
              <a:bodyPr/>
              <a:lstStyle/>
              <a:p>
                <a:r>
                  <a:rPr lang="en-GB">
                    <a:noFill/>
                  </a:rPr>
                  <a:t> </a:t>
                </a:r>
              </a:p>
            </p:txBody>
          </p:sp>
        </mc:Fallback>
      </mc:AlternateContent>
    </p:spTree>
    <p:extLst>
      <p:ext uri="{BB962C8B-B14F-4D97-AF65-F5344CB8AC3E}">
        <p14:creationId xmlns:p14="http://schemas.microsoft.com/office/powerpoint/2010/main" val="669844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noProof="0" smtClean="0"/>
              <a:t>M. Martino TE-EPC - WP2 Meeting - 21/03/2017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a:p>
        </p:txBody>
      </p:sp>
      <p:sp>
        <p:nvSpPr>
          <p:cNvPr id="7" name="Title 1"/>
          <p:cNvSpPr>
            <a:spLocks noGrp="1"/>
          </p:cNvSpPr>
          <p:nvPr>
            <p:ph type="title"/>
          </p:nvPr>
        </p:nvSpPr>
        <p:spPr>
          <a:xfrm>
            <a:off x="517781" y="7328"/>
            <a:ext cx="8640520" cy="540000"/>
          </a:xfrm>
        </p:spPr>
        <p:txBody>
          <a:bodyPr/>
          <a:lstStyle/>
          <a:p>
            <a:r>
              <a:rPr lang="en-GB" dirty="0" smtClean="0"/>
              <a:t>Estimation of Noise LHC MQFA.A12</a:t>
            </a:r>
            <a:endParaRPr lang="en-US" dirty="0"/>
          </a:p>
        </p:txBody>
      </p:sp>
      <mc:AlternateContent xmlns:mc="http://schemas.openxmlformats.org/markup-compatibility/2006" xmlns:a14="http://schemas.microsoft.com/office/drawing/2010/main">
        <mc:Choice Requires="a14">
          <p:sp>
            <p:nvSpPr>
              <p:cNvPr id="8" name="Rectangle 7"/>
              <p:cNvSpPr/>
              <p:nvPr/>
            </p:nvSpPr>
            <p:spPr>
              <a:xfrm>
                <a:off x="1890699" y="4470225"/>
                <a:ext cx="6677084" cy="400110"/>
              </a:xfrm>
              <a:prstGeom prst="rect">
                <a:avLst/>
              </a:prstGeom>
            </p:spPr>
            <p:txBody>
              <a:bodyPr wrap="none">
                <a:spAutoFit/>
              </a:bodyPr>
              <a:lstStyle/>
              <a:p>
                <a14:m>
                  <m:oMath xmlns:m="http://schemas.openxmlformats.org/officeDocument/2006/math">
                    <m:sSub>
                      <m:sSubPr>
                        <m:ctrlPr>
                          <a:rPr lang="en-US" sz="2000" i="1" smtClean="0">
                            <a:solidFill>
                              <a:srgbClr val="00B050"/>
                            </a:solidFill>
                            <a:latin typeface="Cambria Math" panose="02040503050406030204" pitchFamily="18" charset="0"/>
                          </a:rPr>
                        </m:ctrlPr>
                      </m:sSubPr>
                      <m:e>
                        <m:r>
                          <a:rPr lang="en-US" sz="2000" i="1">
                            <a:solidFill>
                              <a:srgbClr val="00B050"/>
                            </a:solidFill>
                            <a:latin typeface="Cambria Math" panose="02040503050406030204" pitchFamily="18" charset="0"/>
                          </a:rPr>
                          <m:t>𝑖</m:t>
                        </m:r>
                      </m:e>
                      <m:sub>
                        <m:r>
                          <a:rPr lang="en-US" sz="2000" i="1">
                            <a:solidFill>
                              <a:srgbClr val="00B050"/>
                            </a:solidFill>
                            <a:latin typeface="Cambria Math" panose="02040503050406030204" pitchFamily="18" charset="0"/>
                          </a:rPr>
                          <m:t>𝐷𝐶𝐶𝑇</m:t>
                        </m:r>
                      </m:sub>
                    </m:sSub>
                  </m:oMath>
                </a14:m>
                <a:r>
                  <a:rPr lang="en-US" sz="2000" dirty="0" smtClean="0"/>
                  <a:t> </a:t>
                </a:r>
                <a:r>
                  <a:rPr lang="en-US" sz="2000" dirty="0" smtClean="0">
                    <a:solidFill>
                      <a:srgbClr val="00B050"/>
                    </a:solidFill>
                  </a:rPr>
                  <a:t>filtered by a 1</a:t>
                </a:r>
                <a:r>
                  <a:rPr lang="en-US" sz="2000" baseline="30000" dirty="0" smtClean="0">
                    <a:solidFill>
                      <a:srgbClr val="00B050"/>
                    </a:solidFill>
                  </a:rPr>
                  <a:t>st</a:t>
                </a:r>
                <a:r>
                  <a:rPr lang="en-US" sz="2000" dirty="0" smtClean="0">
                    <a:solidFill>
                      <a:srgbClr val="00B050"/>
                    </a:solidFill>
                  </a:rPr>
                  <a:t> order low pass with 50Hz bandwidth</a:t>
                </a:r>
                <a:endParaRPr lang="en-US" sz="2000" dirty="0">
                  <a:solidFill>
                    <a:srgbClr val="00B050"/>
                  </a:solidFill>
                </a:endParaRPr>
              </a:p>
            </p:txBody>
          </p:sp>
        </mc:Choice>
        <mc:Fallback xmlns="">
          <p:sp>
            <p:nvSpPr>
              <p:cNvPr id="8" name="Rectangle 7"/>
              <p:cNvSpPr>
                <a:spLocks noRot="1" noChangeAspect="1" noMove="1" noResize="1" noEditPoints="1" noAdjustHandles="1" noChangeArrowheads="1" noChangeShapeType="1" noTextEdit="1"/>
              </p:cNvSpPr>
              <p:nvPr/>
            </p:nvSpPr>
            <p:spPr>
              <a:xfrm>
                <a:off x="1890699" y="4470225"/>
                <a:ext cx="6677084" cy="400110"/>
              </a:xfrm>
              <a:prstGeom prst="rect">
                <a:avLst/>
              </a:prstGeom>
              <a:blipFill rotWithShape="0">
                <a:blip r:embed="rId3"/>
                <a:stretch>
                  <a:fillRect t="-6061" b="-27273"/>
                </a:stretch>
              </a:blipFill>
            </p:spPr>
            <p:txBody>
              <a:bodyPr/>
              <a:lstStyle/>
              <a:p>
                <a:r>
                  <a:rPr lang="en-GB">
                    <a:noFill/>
                  </a:rPr>
                  <a:t> </a:t>
                </a:r>
              </a:p>
            </p:txBody>
          </p:sp>
        </mc:Fallback>
      </mc:AlternateContent>
      <p:pic>
        <p:nvPicPr>
          <p:cNvPr id="3" name="Picture 2"/>
          <p:cNvPicPr>
            <a:picLocks noChangeAspect="1"/>
          </p:cNvPicPr>
          <p:nvPr/>
        </p:nvPicPr>
        <p:blipFill>
          <a:blip r:embed="rId4"/>
          <a:stretch>
            <a:fillRect/>
          </a:stretch>
        </p:blipFill>
        <p:spPr>
          <a:xfrm>
            <a:off x="1" y="547328"/>
            <a:ext cx="9144000" cy="4169725"/>
          </a:xfrm>
          <a:prstGeom prst="rect">
            <a:avLst/>
          </a:prstGeom>
        </p:spPr>
      </p:pic>
    </p:spTree>
    <p:extLst>
      <p:ext uri="{BB962C8B-B14F-4D97-AF65-F5344CB8AC3E}">
        <p14:creationId xmlns:p14="http://schemas.microsoft.com/office/powerpoint/2010/main" val="130553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noProof="0" dirty="0" smtClean="0"/>
              <a:t>M. Martino TE-EPC - WP2 Meeting - 21/03/2017</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22</a:t>
            </a:fld>
            <a:endParaRPr lang="fr-FR"/>
          </a:p>
        </p:txBody>
      </p:sp>
      <p:sp>
        <p:nvSpPr>
          <p:cNvPr id="7" name="Title 1"/>
          <p:cNvSpPr>
            <a:spLocks noGrp="1"/>
          </p:cNvSpPr>
          <p:nvPr>
            <p:ph type="title"/>
          </p:nvPr>
        </p:nvSpPr>
        <p:spPr>
          <a:xfrm>
            <a:off x="612000" y="7328"/>
            <a:ext cx="7920000" cy="540000"/>
          </a:xfrm>
        </p:spPr>
        <p:txBody>
          <a:bodyPr/>
          <a:lstStyle/>
          <a:p>
            <a:r>
              <a:rPr lang="en-GB" dirty="0" smtClean="0"/>
              <a:t>Conclusions</a:t>
            </a:r>
            <a:endParaRPr lang="en-US" dirty="0"/>
          </a:p>
        </p:txBody>
      </p:sp>
      <p:sp>
        <p:nvSpPr>
          <p:cNvPr id="6" name="Rectangle 5"/>
          <p:cNvSpPr/>
          <p:nvPr/>
        </p:nvSpPr>
        <p:spPr>
          <a:xfrm>
            <a:off x="340996" y="483518"/>
            <a:ext cx="8853803" cy="769441"/>
          </a:xfrm>
          <a:prstGeom prst="rect">
            <a:avLst/>
          </a:prstGeom>
        </p:spPr>
        <p:txBody>
          <a:bodyPr wrap="square">
            <a:spAutoFit/>
          </a:bodyPr>
          <a:lstStyle/>
          <a:p>
            <a:r>
              <a:rPr lang="en-US" sz="2200" dirty="0" smtClean="0">
                <a:solidFill>
                  <a:schemeClr val="bg2"/>
                </a:solidFill>
              </a:rPr>
              <a:t>Beam Screen represents the major contribution of power losses due to eddy currents but the magnet itself dissipates some!</a:t>
            </a:r>
            <a:endParaRPr lang="en-GB" sz="2200" dirty="0">
              <a:solidFill>
                <a:schemeClr val="bg2"/>
              </a:solidFill>
            </a:endParaRPr>
          </a:p>
        </p:txBody>
      </p:sp>
      <mc:AlternateContent xmlns:mc="http://schemas.openxmlformats.org/markup-compatibility/2006" xmlns:a14="http://schemas.microsoft.com/office/drawing/2010/main">
        <mc:Choice Requires="a14">
          <p:sp>
            <p:nvSpPr>
              <p:cNvPr id="8" name="Rectangle 7"/>
              <p:cNvSpPr/>
              <p:nvPr/>
            </p:nvSpPr>
            <p:spPr>
              <a:xfrm>
                <a:off x="340996" y="1208262"/>
                <a:ext cx="8853803" cy="769441"/>
              </a:xfrm>
              <a:prstGeom prst="rect">
                <a:avLst/>
              </a:prstGeom>
            </p:spPr>
            <p:txBody>
              <a:bodyPr wrap="square">
                <a:spAutoFit/>
              </a:bodyPr>
              <a:lstStyle/>
              <a:p>
                <a:r>
                  <a:rPr lang="en-US" sz="2200" dirty="0" smtClean="0">
                    <a:solidFill>
                      <a:schemeClr val="bg2"/>
                    </a:solidFill>
                  </a:rPr>
                  <a:t>These effects can be electrically modelled as parallel impedances to the “ideal” superconducting magnet modelled as </a:t>
                </a:r>
                <a14:m>
                  <m:oMath xmlns:m="http://schemas.openxmlformats.org/officeDocument/2006/math">
                    <m:sSub>
                      <m:sSubPr>
                        <m:ctrlPr>
                          <a:rPr lang="en-US" sz="2200" b="0" i="1" smtClean="0">
                            <a:solidFill>
                              <a:schemeClr val="bg2"/>
                            </a:solidFill>
                            <a:latin typeface="Cambria Math" panose="02040503050406030204" pitchFamily="18" charset="0"/>
                          </a:rPr>
                        </m:ctrlPr>
                      </m:sSubPr>
                      <m:e>
                        <m:r>
                          <a:rPr lang="en-US" sz="2200" b="0" i="1" smtClean="0">
                            <a:solidFill>
                              <a:schemeClr val="bg2"/>
                            </a:solidFill>
                            <a:latin typeface="Cambria Math" panose="02040503050406030204" pitchFamily="18" charset="0"/>
                          </a:rPr>
                          <m:t>𝐿</m:t>
                        </m:r>
                      </m:e>
                      <m:sub>
                        <m:r>
                          <a:rPr lang="en-US" sz="2200" b="0" i="1" smtClean="0">
                            <a:solidFill>
                              <a:schemeClr val="bg2"/>
                            </a:solidFill>
                            <a:latin typeface="Cambria Math" panose="02040503050406030204" pitchFamily="18" charset="0"/>
                          </a:rPr>
                          <m:t>𝐷𝐶</m:t>
                        </m:r>
                      </m:sub>
                    </m:sSub>
                  </m:oMath>
                </a14:m>
                <a:r>
                  <a:rPr lang="en-US" sz="2200" dirty="0" smtClean="0">
                    <a:solidFill>
                      <a:schemeClr val="bg2"/>
                    </a:solidFill>
                  </a:rPr>
                  <a:t>!</a:t>
                </a:r>
              </a:p>
            </p:txBody>
          </p:sp>
        </mc:Choice>
        <mc:Fallback xmlns="">
          <p:sp>
            <p:nvSpPr>
              <p:cNvPr id="8" name="Rectangle 7"/>
              <p:cNvSpPr>
                <a:spLocks noRot="1" noChangeAspect="1" noMove="1" noResize="1" noEditPoints="1" noAdjustHandles="1" noChangeArrowheads="1" noChangeShapeType="1" noTextEdit="1"/>
              </p:cNvSpPr>
              <p:nvPr/>
            </p:nvSpPr>
            <p:spPr>
              <a:xfrm>
                <a:off x="340996" y="1208262"/>
                <a:ext cx="8853803" cy="769441"/>
              </a:xfrm>
              <a:prstGeom prst="rect">
                <a:avLst/>
              </a:prstGeom>
              <a:blipFill rotWithShape="0">
                <a:blip r:embed="rId2"/>
                <a:stretch>
                  <a:fillRect l="-895" t="-4762" b="-1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340996" y="1933006"/>
                <a:ext cx="8853803" cy="834972"/>
              </a:xfrm>
              <a:prstGeom prst="rect">
                <a:avLst/>
              </a:prstGeom>
            </p:spPr>
            <p:txBody>
              <a:bodyPr wrap="square">
                <a:spAutoFit/>
              </a:bodyPr>
              <a:lstStyle/>
              <a:p>
                <a:r>
                  <a:rPr lang="en-US" sz="2200" dirty="0" smtClean="0">
                    <a:solidFill>
                      <a:schemeClr val="bg2"/>
                    </a:solidFill>
                  </a:rPr>
                  <a:t>Both effects imply that the </a:t>
                </a:r>
                <a:r>
                  <a:rPr lang="en-US" sz="2200" dirty="0" smtClean="0">
                    <a:solidFill>
                      <a:srgbClr val="00B050"/>
                    </a:solidFill>
                  </a:rPr>
                  <a:t>current</a:t>
                </a:r>
                <a:r>
                  <a:rPr lang="en-US" sz="2200" dirty="0" smtClean="0">
                    <a:solidFill>
                      <a:schemeClr val="bg2"/>
                    </a:solidFill>
                  </a:rPr>
                  <a:t> that produces the </a:t>
                </a:r>
                <a:r>
                  <a:rPr lang="en-US" sz="2200" dirty="0" smtClean="0">
                    <a:solidFill>
                      <a:srgbClr val="00B050"/>
                    </a:solidFill>
                  </a:rPr>
                  <a:t>useful magnetic induction field </a:t>
                </a:r>
                <a14:m>
                  <m:oMath xmlns:m="http://schemas.openxmlformats.org/officeDocument/2006/math">
                    <m:sSub>
                      <m:sSubPr>
                        <m:ctrlPr>
                          <a:rPr lang="en-US" sz="2200" i="1" smtClean="0">
                            <a:solidFill>
                              <a:srgbClr val="00B050"/>
                            </a:solidFill>
                            <a:latin typeface="Cambria Math" panose="02040503050406030204" pitchFamily="18" charset="0"/>
                          </a:rPr>
                        </m:ctrlPr>
                      </m:sSubPr>
                      <m:e>
                        <m:r>
                          <a:rPr lang="en-US" sz="2200" i="1">
                            <a:solidFill>
                              <a:srgbClr val="00B050"/>
                            </a:solidFill>
                            <a:latin typeface="Cambria Math" panose="02040503050406030204" pitchFamily="18" charset="0"/>
                          </a:rPr>
                          <m:t>𝑖</m:t>
                        </m:r>
                      </m:e>
                      <m:sub>
                        <m:sSub>
                          <m:sSubPr>
                            <m:ctrlPr>
                              <a:rPr lang="en-US" sz="2200" i="1">
                                <a:solidFill>
                                  <a:srgbClr val="00B050"/>
                                </a:solidFill>
                                <a:latin typeface="Cambria Math" panose="02040503050406030204" pitchFamily="18" charset="0"/>
                              </a:rPr>
                            </m:ctrlPr>
                          </m:sSubPr>
                          <m:e>
                            <m:r>
                              <a:rPr lang="en-US" sz="2200" i="1">
                                <a:solidFill>
                                  <a:srgbClr val="00B050"/>
                                </a:solidFill>
                                <a:latin typeface="Cambria Math" panose="02040503050406030204" pitchFamily="18" charset="0"/>
                              </a:rPr>
                              <m:t>𝐵</m:t>
                            </m:r>
                          </m:e>
                          <m:sub>
                            <m:r>
                              <a:rPr lang="en-US" sz="2200" i="1">
                                <a:solidFill>
                                  <a:srgbClr val="00B050"/>
                                </a:solidFill>
                                <a:latin typeface="Cambria Math" panose="02040503050406030204" pitchFamily="18" charset="0"/>
                              </a:rPr>
                              <m:t>𝑚𝑎𝑔𝑛𝑒𝑡</m:t>
                            </m:r>
                          </m:sub>
                        </m:sSub>
                      </m:sub>
                    </m:sSub>
                  </m:oMath>
                </a14:m>
                <a:r>
                  <a:rPr lang="en-US" sz="2200" dirty="0" smtClean="0">
                    <a:solidFill>
                      <a:schemeClr val="bg2"/>
                    </a:solidFill>
                  </a:rPr>
                  <a:t> is a low pass version of </a:t>
                </a:r>
                <a14:m>
                  <m:oMath xmlns:m="http://schemas.openxmlformats.org/officeDocument/2006/math">
                    <m:sSub>
                      <m:sSubPr>
                        <m:ctrlPr>
                          <a:rPr lang="en-US" sz="2200" i="1">
                            <a:solidFill>
                              <a:schemeClr val="accent2">
                                <a:lumMod val="60000"/>
                                <a:lumOff val="40000"/>
                              </a:schemeClr>
                            </a:solidFill>
                            <a:latin typeface="Cambria Math" panose="02040503050406030204" pitchFamily="18" charset="0"/>
                          </a:rPr>
                        </m:ctrlPr>
                      </m:sSubPr>
                      <m:e>
                        <m:r>
                          <a:rPr lang="en-US" sz="2200" i="1">
                            <a:solidFill>
                              <a:schemeClr val="accent2">
                                <a:lumMod val="60000"/>
                                <a:lumOff val="40000"/>
                              </a:schemeClr>
                            </a:solidFill>
                            <a:latin typeface="Cambria Math" panose="02040503050406030204" pitchFamily="18" charset="0"/>
                          </a:rPr>
                          <m:t>𝑖</m:t>
                        </m:r>
                      </m:e>
                      <m:sub>
                        <m:r>
                          <a:rPr lang="en-US" sz="2200" b="0" i="1" smtClean="0">
                            <a:solidFill>
                              <a:schemeClr val="accent2">
                                <a:lumMod val="60000"/>
                                <a:lumOff val="40000"/>
                              </a:schemeClr>
                            </a:solidFill>
                            <a:latin typeface="Cambria Math" panose="02040503050406030204" pitchFamily="18" charset="0"/>
                          </a:rPr>
                          <m:t>𝑐𝑖𝑟𝑐𝑢𝑖𝑡</m:t>
                        </m:r>
                      </m:sub>
                    </m:sSub>
                  </m:oMath>
                </a14:m>
                <a:endParaRPr lang="en-US" sz="2200" dirty="0" smtClean="0">
                  <a:solidFill>
                    <a:schemeClr val="bg2"/>
                  </a:solidFill>
                </a:endParaRPr>
              </a:p>
            </p:txBody>
          </p:sp>
        </mc:Choice>
        <mc:Fallback xmlns="">
          <p:sp>
            <p:nvSpPr>
              <p:cNvPr id="9" name="Rectangle 8"/>
              <p:cNvSpPr>
                <a:spLocks noRot="1" noChangeAspect="1" noMove="1" noResize="1" noEditPoints="1" noAdjustHandles="1" noChangeArrowheads="1" noChangeShapeType="1" noTextEdit="1"/>
              </p:cNvSpPr>
              <p:nvPr/>
            </p:nvSpPr>
            <p:spPr>
              <a:xfrm>
                <a:off x="340996" y="1933006"/>
                <a:ext cx="8853803" cy="834972"/>
              </a:xfrm>
              <a:prstGeom prst="rect">
                <a:avLst/>
              </a:prstGeom>
              <a:blipFill rotWithShape="0">
                <a:blip r:embed="rId3"/>
                <a:stretch>
                  <a:fillRect l="-895" t="-4380" b="-6569"/>
                </a:stretch>
              </a:blipFill>
            </p:spPr>
            <p:txBody>
              <a:bodyPr/>
              <a:lstStyle/>
              <a:p>
                <a:r>
                  <a:rPr lang="en-GB">
                    <a:noFill/>
                  </a:rPr>
                  <a:t> </a:t>
                </a:r>
              </a:p>
            </p:txBody>
          </p:sp>
        </mc:Fallback>
      </mc:AlternateContent>
      <p:sp>
        <p:nvSpPr>
          <p:cNvPr id="10" name="Rectangle 9"/>
          <p:cNvSpPr/>
          <p:nvPr/>
        </p:nvSpPr>
        <p:spPr>
          <a:xfrm>
            <a:off x="340996" y="2723281"/>
            <a:ext cx="8853803" cy="1107996"/>
          </a:xfrm>
          <a:prstGeom prst="rect">
            <a:avLst/>
          </a:prstGeom>
        </p:spPr>
        <p:txBody>
          <a:bodyPr wrap="square">
            <a:spAutoFit/>
          </a:bodyPr>
          <a:lstStyle/>
          <a:p>
            <a:r>
              <a:rPr lang="en-US" sz="2200" dirty="0" smtClean="0">
                <a:solidFill>
                  <a:schemeClr val="bg2"/>
                </a:solidFill>
              </a:rPr>
              <a:t>Measurements, </a:t>
            </a:r>
            <a:r>
              <a:rPr lang="en-US" sz="2200" dirty="0">
                <a:solidFill>
                  <a:schemeClr val="accent3">
                    <a:lumMod val="75000"/>
                  </a:schemeClr>
                </a:solidFill>
              </a:rPr>
              <a:t>magnetic</a:t>
            </a:r>
            <a:r>
              <a:rPr lang="en-US" sz="2200" dirty="0">
                <a:solidFill>
                  <a:schemeClr val="bg2"/>
                </a:solidFill>
              </a:rPr>
              <a:t> </a:t>
            </a:r>
            <a:r>
              <a:rPr lang="en-US" sz="2200" dirty="0" smtClean="0">
                <a:solidFill>
                  <a:schemeClr val="bg2"/>
                </a:solidFill>
              </a:rPr>
              <a:t>and electrical, are needed to confirm the model and assess the final impact on </a:t>
            </a:r>
            <a:r>
              <a:rPr lang="en-US" sz="2200" dirty="0">
                <a:solidFill>
                  <a:srgbClr val="00B050"/>
                </a:solidFill>
              </a:rPr>
              <a:t>useful magnetic </a:t>
            </a:r>
            <a:r>
              <a:rPr lang="en-US" sz="2200" dirty="0" smtClean="0">
                <a:solidFill>
                  <a:srgbClr val="00B050"/>
                </a:solidFill>
              </a:rPr>
              <a:t>field </a:t>
            </a:r>
          </a:p>
          <a:p>
            <a:r>
              <a:rPr lang="en-US" sz="2200" dirty="0" smtClean="0">
                <a:solidFill>
                  <a:srgbClr val="7030A0"/>
                </a:solidFill>
              </a:rPr>
              <a:t>hopefully </a:t>
            </a:r>
            <a:r>
              <a:rPr lang="en-US" sz="2200" dirty="0">
                <a:solidFill>
                  <a:srgbClr val="7030A0"/>
                </a:solidFill>
              </a:rPr>
              <a:t>in April 2017 for MQXFS5 and summer with </a:t>
            </a:r>
            <a:r>
              <a:rPr lang="en-US" sz="2200" dirty="0" smtClean="0">
                <a:solidFill>
                  <a:srgbClr val="7030A0"/>
                </a:solidFill>
              </a:rPr>
              <a:t>Beam Screen</a:t>
            </a:r>
            <a:endParaRPr lang="en-US" sz="2200" dirty="0">
              <a:solidFill>
                <a:srgbClr val="7030A0"/>
              </a:solidFill>
            </a:endParaRPr>
          </a:p>
        </p:txBody>
      </p:sp>
      <p:sp>
        <p:nvSpPr>
          <p:cNvPr id="12" name="Rectangle 11"/>
          <p:cNvSpPr/>
          <p:nvPr/>
        </p:nvSpPr>
        <p:spPr>
          <a:xfrm>
            <a:off x="340996" y="3786580"/>
            <a:ext cx="8853803" cy="769441"/>
          </a:xfrm>
          <a:prstGeom prst="rect">
            <a:avLst/>
          </a:prstGeom>
        </p:spPr>
        <p:txBody>
          <a:bodyPr wrap="square">
            <a:spAutoFit/>
          </a:bodyPr>
          <a:lstStyle/>
          <a:p>
            <a:r>
              <a:rPr lang="en-US" sz="2200" dirty="0" smtClean="0">
                <a:solidFill>
                  <a:schemeClr val="bg2"/>
                </a:solidFill>
              </a:rPr>
              <a:t>HL-LHC Beam Screens will introduce </a:t>
            </a:r>
            <a:r>
              <a:rPr lang="en-US" sz="2200" dirty="0" smtClean="0">
                <a:solidFill>
                  <a:srgbClr val="00B050"/>
                </a:solidFill>
              </a:rPr>
              <a:t>more than 20dB attenuation    at 300Hz</a:t>
            </a:r>
            <a:r>
              <a:rPr lang="en-US" sz="2200" dirty="0" smtClean="0">
                <a:solidFill>
                  <a:schemeClr val="bg2"/>
                </a:solidFill>
              </a:rPr>
              <a:t> - for LHC Quadrupoles this is just a bit less </a:t>
            </a:r>
            <a:r>
              <a:rPr lang="en-US" sz="2200" dirty="0" smtClean="0">
                <a:solidFill>
                  <a:srgbClr val="7030A0"/>
                </a:solidFill>
              </a:rPr>
              <a:t>(simulations)</a:t>
            </a:r>
            <a:endParaRPr lang="en-GB" sz="2200" dirty="0">
              <a:solidFill>
                <a:srgbClr val="7030A0"/>
              </a:solidFill>
            </a:endParaRPr>
          </a:p>
        </p:txBody>
      </p:sp>
    </p:spTree>
    <p:extLst>
      <p:ext uri="{BB962C8B-B14F-4D97-AF65-F5344CB8AC3E}">
        <p14:creationId xmlns:p14="http://schemas.microsoft.com/office/powerpoint/2010/main" val="234823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Thank you for your attention</a:t>
            </a:r>
            <a:endParaRPr lang="en-GB" dirty="0"/>
          </a:p>
        </p:txBody>
      </p:sp>
      <p:sp>
        <p:nvSpPr>
          <p:cNvPr id="3" name="Espace réservé du pied de page 2"/>
          <p:cNvSpPr>
            <a:spLocks noGrp="1"/>
          </p:cNvSpPr>
          <p:nvPr>
            <p:ph type="ftr" sz="quarter" idx="11"/>
          </p:nvPr>
        </p:nvSpPr>
        <p:spPr/>
        <p:txBody>
          <a:bodyPr/>
          <a:lstStyle/>
          <a:p>
            <a:r>
              <a:rPr lang="en-GB" noProof="0" smtClean="0"/>
              <a:t>M. Martino TE-EPC - WP2 Meeting - 21/03/2017</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23</a:t>
            </a:fld>
            <a:endParaRPr lang="fr-FR" dirty="0"/>
          </a:p>
        </p:txBody>
      </p:sp>
      <p:sp>
        <p:nvSpPr>
          <p:cNvPr id="4" name="Espace réservé du texte 3"/>
          <p:cNvSpPr>
            <a:spLocks noGrp="1"/>
          </p:cNvSpPr>
          <p:nvPr>
            <p:ph type="body" sz="quarter" idx="14"/>
          </p:nvPr>
        </p:nvSpPr>
        <p:spPr/>
        <p:txBody>
          <a:bodyPr/>
          <a:lstStyle/>
          <a:p>
            <a:r>
              <a:rPr lang="en-GB" dirty="0" smtClean="0"/>
              <a:t>Credits to: Miguel Cerqueira Bastos WP6B, Riccardo de Maria WP2, </a:t>
            </a:r>
            <a:r>
              <a:rPr lang="en-GB" dirty="0"/>
              <a:t>Lorenzo Bortot </a:t>
            </a:r>
            <a:r>
              <a:rPr lang="en-GB" dirty="0" smtClean="0"/>
              <a:t>WP7, </a:t>
            </a:r>
            <a:r>
              <a:rPr lang="en-GB" dirty="0"/>
              <a:t>Marco </a:t>
            </a:r>
            <a:r>
              <a:rPr lang="en-GB" dirty="0" smtClean="0"/>
              <a:t>Morrone WP12</a:t>
            </a:r>
            <a:endParaRPr lang="en-GB" dirty="0"/>
          </a:p>
        </p:txBody>
      </p:sp>
      <p:pic>
        <p:nvPicPr>
          <p:cNvPr id="6" name="Image 5"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noProof="0" smtClean="0"/>
              <a:t>M. Martino TE-EPC - WP2 Meeting - 21/03/2017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a:p>
        </p:txBody>
      </p:sp>
      <p:sp>
        <p:nvSpPr>
          <p:cNvPr id="7" name="Title 1"/>
          <p:cNvSpPr>
            <a:spLocks noGrp="1"/>
          </p:cNvSpPr>
          <p:nvPr>
            <p:ph type="title"/>
          </p:nvPr>
        </p:nvSpPr>
        <p:spPr>
          <a:xfrm>
            <a:off x="612000" y="7328"/>
            <a:ext cx="7920000" cy="540000"/>
          </a:xfrm>
        </p:spPr>
        <p:txBody>
          <a:bodyPr/>
          <a:lstStyle/>
          <a:p>
            <a:r>
              <a:rPr lang="en-GB" dirty="0" smtClean="0"/>
              <a:t>Back-up slides</a:t>
            </a:r>
            <a:endParaRPr lang="en-US" dirty="0"/>
          </a:p>
        </p:txBody>
      </p:sp>
    </p:spTree>
    <p:extLst>
      <p:ext uri="{BB962C8B-B14F-4D97-AF65-F5344CB8AC3E}">
        <p14:creationId xmlns:p14="http://schemas.microsoft.com/office/powerpoint/2010/main" val="23229530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noProof="0" smtClean="0"/>
              <a:t>M. Martino TE-EPC - WP2 Meeting - 21/03/2017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25</a:t>
            </a:fld>
            <a:endParaRPr lang="fr-FR"/>
          </a:p>
        </p:txBody>
      </p:sp>
      <p:sp>
        <p:nvSpPr>
          <p:cNvPr id="7" name="Title 1"/>
          <p:cNvSpPr>
            <a:spLocks noGrp="1"/>
          </p:cNvSpPr>
          <p:nvPr>
            <p:ph type="title"/>
          </p:nvPr>
        </p:nvSpPr>
        <p:spPr>
          <a:xfrm>
            <a:off x="612000" y="7328"/>
            <a:ext cx="7920000" cy="540000"/>
          </a:xfrm>
        </p:spPr>
        <p:txBody>
          <a:bodyPr/>
          <a:lstStyle/>
          <a:p>
            <a:r>
              <a:rPr lang="en-GB" dirty="0" smtClean="0"/>
              <a:t>Time domain behaviour</a:t>
            </a:r>
            <a:endParaRPr lang="en-US" dirty="0"/>
          </a:p>
        </p:txBody>
      </p:sp>
      <p:pic>
        <p:nvPicPr>
          <p:cNvPr id="2" name="Picture 1"/>
          <p:cNvPicPr>
            <a:picLocks noChangeAspect="1"/>
          </p:cNvPicPr>
          <p:nvPr/>
        </p:nvPicPr>
        <p:blipFill>
          <a:blip r:embed="rId2"/>
          <a:stretch>
            <a:fillRect/>
          </a:stretch>
        </p:blipFill>
        <p:spPr>
          <a:xfrm>
            <a:off x="395536" y="419716"/>
            <a:ext cx="4326708" cy="3248558"/>
          </a:xfrm>
          <a:prstGeom prst="rect">
            <a:avLst/>
          </a:prstGeom>
        </p:spPr>
      </p:pic>
      <p:pic>
        <p:nvPicPr>
          <p:cNvPr id="3" name="Picture 2"/>
          <p:cNvPicPr>
            <a:picLocks noChangeAspect="1"/>
          </p:cNvPicPr>
          <p:nvPr/>
        </p:nvPicPr>
        <p:blipFill>
          <a:blip r:embed="rId3"/>
          <a:stretch>
            <a:fillRect/>
          </a:stretch>
        </p:blipFill>
        <p:spPr>
          <a:xfrm>
            <a:off x="4207856" y="406786"/>
            <a:ext cx="4343929" cy="3261488"/>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777920" y="3517950"/>
                <a:ext cx="2954399" cy="5722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𝐴</m:t>
                          </m:r>
                        </m:sub>
                      </m:sSub>
                      <m:r>
                        <a:rPr lang="en-US" b="0" i="1" smtClean="0">
                          <a:latin typeface="Cambria Math" panose="02040503050406030204" pitchFamily="18" charset="0"/>
                        </a:rPr>
                        <m:t>(</m:t>
                      </m:r>
                      <m:r>
                        <a:rPr lang="en-US" b="0" i="1" smtClean="0">
                          <a:latin typeface="Cambria Math" panose="02040503050406030204" pitchFamily="18" charset="0"/>
                        </a:rPr>
                        <m:t>𝑡</m:t>
                      </m:r>
                      <m:r>
                        <m:rPr>
                          <m:lit/>
                        </m:rPr>
                        <a:rPr lang="en-US" b="0" i="1" smtClean="0">
                          <a:latin typeface="Cambria Math" panose="02040503050406030204" pitchFamily="18" charset="0"/>
                        </a:rPr>
                        <m:t>)</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𝐷𝐶</m:t>
                              </m:r>
                            </m:sub>
                          </m:sSub>
                        </m:den>
                      </m:f>
                      <m:r>
                        <a:rPr lang="en-US" b="0" i="1" smtClean="0">
                          <a:latin typeface="Cambria Math" panose="02040503050406030204" pitchFamily="18" charset="0"/>
                        </a:rPr>
                        <m:t>1</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𝜆</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𝑡</m:t>
                              </m:r>
                            </m:e>
                          </m:rad>
                        </m:den>
                      </m:f>
                      <m:r>
                        <a:rPr lang="en-US" b="0" i="1" smtClean="0">
                          <a:latin typeface="Cambria Math" panose="02040503050406030204" pitchFamily="18" charset="0"/>
                        </a:rPr>
                        <m:t>1(</m:t>
                      </m:r>
                      <m:r>
                        <a:rPr lang="en-US" b="0" i="1" smtClean="0">
                          <a:latin typeface="Cambria Math" panose="02040503050406030204" pitchFamily="18" charset="0"/>
                        </a:rPr>
                        <m:t>𝑡</m:t>
                      </m:r>
                      <m:r>
                        <a:rPr lang="en-US" b="0" i="1" smtClean="0">
                          <a:latin typeface="Cambria Math" panose="02040503050406030204" pitchFamily="18" charset="0"/>
                        </a:rPr>
                        <m:t>)</m:t>
                      </m:r>
                    </m:oMath>
                  </m:oMathPara>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777920" y="3517950"/>
                <a:ext cx="2954399" cy="572273"/>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187624" y="4206814"/>
                <a:ext cx="190064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𝑖</m:t>
                      </m:r>
                      <m:r>
                        <a:rPr lang="en-US" b="0" i="1" smtClean="0">
                          <a:latin typeface="Cambria Math" panose="02040503050406030204" pitchFamily="18" charset="0"/>
                        </a:rPr>
                        <m:t>(</m:t>
                      </m:r>
                      <m:r>
                        <a:rPr lang="en-US" b="0" i="1" smtClean="0">
                          <a:latin typeface="Cambria Math" panose="02040503050406030204" pitchFamily="18" charset="0"/>
                        </a:rPr>
                        <m:t>𝑡</m:t>
                      </m:r>
                      <m:r>
                        <m:rPr>
                          <m:lit/>
                        </m:rPr>
                        <a:rPr lang="en-US" b="0" i="1" smtClean="0">
                          <a:latin typeface="Cambria Math" panose="02040503050406030204" pitchFamily="18" charset="0"/>
                        </a:rPr>
                        <m:t>)</m:t>
                      </m:r>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h</m:t>
                          </m:r>
                        </m:e>
                        <m:sub>
                          <m:r>
                            <a:rPr lang="en-US" i="1">
                              <a:latin typeface="Cambria Math" panose="02040503050406030204" pitchFamily="18" charset="0"/>
                            </a:rPr>
                            <m:t>𝐴</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r>
                        <a:rPr lang="en-US" b="0" i="1" smtClean="0">
                          <a:latin typeface="Cambria Math" panose="02040503050406030204" pitchFamily="18" charset="0"/>
                        </a:rPr>
                        <m:t>𝑣</m:t>
                      </m:r>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oMath>
                  </m:oMathPara>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1187624" y="4206814"/>
                <a:ext cx="1900649" cy="276999"/>
              </a:xfrm>
              <a:prstGeom prst="rect">
                <a:avLst/>
              </a:prstGeom>
              <a:blipFill rotWithShape="0">
                <a:blip r:embed="rId5"/>
                <a:stretch>
                  <a:fillRect l="-2244" r="-3526" b="-347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1554705" y="2211710"/>
                <a:ext cx="2008370" cy="5722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𝑠</m:t>
                      </m:r>
                      <m:r>
                        <m:rPr>
                          <m:lit/>
                        </m:rPr>
                        <a:rPr lang="en-US" b="0" i="1" smtClean="0">
                          <a:latin typeface="Cambria Math" panose="02040503050406030204" pitchFamily="18" charset="0"/>
                        </a:rPr>
                        <m:t>)</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r>
                                <a:rPr lang="en-US" b="0" i="1" smtClean="0">
                                  <a:latin typeface="Cambria Math" panose="02040503050406030204" pitchFamily="18" charset="0"/>
                                </a:rPr>
                                <m:t> </m:t>
                              </m:r>
                              <m:r>
                                <a:rPr lang="en-US" b="0" i="1" smtClean="0">
                                  <a:latin typeface="Cambria Math" panose="02040503050406030204" pitchFamily="18" charset="0"/>
                                </a:rPr>
                                <m:t>𝐿</m:t>
                              </m:r>
                            </m:e>
                            <m:sub>
                              <m:r>
                                <a:rPr lang="en-US" b="0" i="1" smtClean="0">
                                  <a:latin typeface="Cambria Math" panose="02040503050406030204" pitchFamily="18" charset="0"/>
                                </a:rPr>
                                <m:t>𝐷𝐶</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𝜆</m:t>
                          </m:r>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ea typeface="Cambria Math" panose="02040503050406030204" pitchFamily="18" charset="0"/>
                                </a:rPr>
                                <m:t>𝑠</m:t>
                              </m:r>
                            </m:e>
                          </m:rad>
                        </m:den>
                      </m:f>
                    </m:oMath>
                  </m:oMathPara>
                </a14:m>
                <a:endParaRPr lang="en-US" dirty="0"/>
              </a:p>
            </p:txBody>
          </p:sp>
        </mc:Choice>
        <mc:Fallback xmlns="">
          <p:sp>
            <p:nvSpPr>
              <p:cNvPr id="11" name="TextBox 10"/>
              <p:cNvSpPr txBox="1">
                <a:spLocks noRot="1" noChangeAspect="1" noMove="1" noResize="1" noEditPoints="1" noAdjustHandles="1" noChangeArrowheads="1" noChangeShapeType="1" noTextEdit="1"/>
              </p:cNvSpPr>
              <p:nvPr/>
            </p:nvSpPr>
            <p:spPr>
              <a:xfrm>
                <a:off x="1554705" y="2211710"/>
                <a:ext cx="2008370" cy="572273"/>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5239440" y="1163552"/>
                <a:ext cx="3003258" cy="8401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𝑍</m:t>
                      </m:r>
                      <m:r>
                        <a:rPr lang="en-US" i="1" smtClean="0">
                          <a:latin typeface="Cambria Math" panose="02040503050406030204" pitchFamily="18" charset="0"/>
                        </a:rPr>
                        <m:t>(</m:t>
                      </m:r>
                      <m:r>
                        <a:rPr lang="en-US" i="1" smtClean="0">
                          <a:latin typeface="Cambria Math" panose="02040503050406030204" pitchFamily="18" charset="0"/>
                        </a:rPr>
                        <m:t>𝑠</m:t>
                      </m:r>
                      <m:r>
                        <m:rPr>
                          <m:lit/>
                        </m:rPr>
                        <a:rPr lang="en-US" i="1">
                          <a:latin typeface="Cambria Math" panose="02040503050406030204" pitchFamily="18" charset="0"/>
                        </a:rPr>
                        <m:t>)</m:t>
                      </m:r>
                      <m:r>
                        <a:rPr lang="en-US" i="1">
                          <a:latin typeface="Cambria Math" panose="02040503050406030204" pitchFamily="18" charset="0"/>
                        </a:rPr>
                        <m:t>=</m:t>
                      </m:r>
                      <m:r>
                        <a:rPr lang="en-US" i="1">
                          <a:latin typeface="Cambria Math" panose="02040503050406030204" pitchFamily="18" charset="0"/>
                        </a:rPr>
                        <m:t>𝑠</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𝜆</m:t>
                          </m:r>
                        </m:num>
                        <m:den>
                          <m:sSub>
                            <m:sSubPr>
                              <m:ctrlPr>
                                <a:rPr lang="en-US" i="1">
                                  <a:latin typeface="Cambria Math" panose="02040503050406030204" pitchFamily="18" charset="0"/>
                                </a:rPr>
                              </m:ctrlPr>
                            </m:sSubPr>
                            <m:e>
                              <m:rad>
                                <m:radPr>
                                  <m:degHide m:val="on"/>
                                  <m:ctrlPr>
                                    <a:rPr lang="en-US" i="1">
                                      <a:latin typeface="Cambria Math" panose="02040503050406030204" pitchFamily="18" charset="0"/>
                                    </a:rPr>
                                  </m:ctrlPr>
                                </m:radPr>
                                <m:deg/>
                                <m:e>
                                  <m:r>
                                    <a:rPr lang="en-US" i="1">
                                      <a:latin typeface="Cambria Math" panose="02040503050406030204" pitchFamily="18" charset="0"/>
                                    </a:rPr>
                                    <m:t>𝑠</m:t>
                                  </m:r>
                                </m:e>
                              </m:ra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𝜆</m:t>
                                  </m:r>
                                </m:num>
                                <m:den>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𝐷𝐶</m:t>
                                      </m:r>
                                    </m:sub>
                                  </m:sSub>
                                </m:den>
                              </m:f>
                            </m:e>
                            <m:sub>
                              <m:r>
                                <a:rPr lang="en-US" i="1">
                                  <a:latin typeface="Cambria Math" panose="02040503050406030204" pitchFamily="18" charset="0"/>
                                </a:rPr>
                                <m:t>𝐷𝐶</m:t>
                              </m:r>
                            </m:sub>
                          </m:sSub>
                        </m:den>
                      </m:f>
                      <m:r>
                        <a:rPr lang="en-US" i="1">
                          <a:latin typeface="Cambria Math" panose="02040503050406030204" pitchFamily="18" charset="0"/>
                        </a:rPr>
                        <m:t>=</m:t>
                      </m:r>
                      <m:r>
                        <a:rPr lang="en-US" i="1">
                          <a:latin typeface="Cambria Math" panose="02040503050406030204" pitchFamily="18" charset="0"/>
                        </a:rPr>
                        <m:t>𝑠</m:t>
                      </m:r>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𝑍</m:t>
                          </m:r>
                        </m:e>
                      </m:acc>
                      <m:r>
                        <a:rPr lang="en-US" i="1">
                          <a:latin typeface="Cambria Math" panose="02040503050406030204" pitchFamily="18" charset="0"/>
                        </a:rPr>
                        <m:t>(</m:t>
                      </m:r>
                      <m:r>
                        <a:rPr lang="en-US" i="1">
                          <a:latin typeface="Cambria Math" panose="02040503050406030204" pitchFamily="18" charset="0"/>
                        </a:rPr>
                        <m:t>𝑠</m:t>
                      </m:r>
                      <m:r>
                        <a:rPr lang="en-US" i="1">
                          <a:latin typeface="Cambria Math" panose="02040503050406030204" pitchFamily="18" charset="0"/>
                        </a:rPr>
                        <m:t>)</m:t>
                      </m:r>
                    </m:oMath>
                  </m:oMathPara>
                </a14:m>
                <a:endParaRPr lang="en-US" i="1" dirty="0">
                  <a:latin typeface="Cambria Math" panose="02040503050406030204" pitchFamily="18"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5239440" y="1163552"/>
                <a:ext cx="3003258" cy="840102"/>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568215" y="4300830"/>
                <a:ext cx="2220480" cy="5259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rPr>
                        <m:t>(</m:t>
                      </m:r>
                      <m:r>
                        <a:rPr lang="en-US" b="0" i="1" smtClean="0">
                          <a:latin typeface="Cambria Math" panose="02040503050406030204" pitchFamily="18" charset="0"/>
                        </a:rPr>
                        <m:t>𝑡</m:t>
                      </m:r>
                      <m:r>
                        <m:rPr>
                          <m:lit/>
                        </m:rPr>
                        <a:rPr lang="en-US" b="0" i="1" smtClean="0">
                          <a:latin typeface="Cambria Math" panose="02040503050406030204" pitchFamily="18" charset="0"/>
                        </a:rPr>
                        <m:t>)</m:t>
                      </m:r>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h</m:t>
                          </m:r>
                        </m:e>
                        <m:sub>
                          <m:acc>
                            <m:accPr>
                              <m:chr m:val="̂"/>
                              <m:ctrlPr>
                                <a:rPr lang="en-US" i="1">
                                  <a:latin typeface="Cambria Math" panose="02040503050406030204" pitchFamily="18" charset="0"/>
                                </a:rPr>
                              </m:ctrlPr>
                            </m:accPr>
                            <m:e>
                              <m:r>
                                <a:rPr lang="en-US" i="1">
                                  <a:latin typeface="Cambria Math" panose="02040503050406030204" pitchFamily="18" charset="0"/>
                                </a:rPr>
                                <m:t>𝑧</m:t>
                              </m:r>
                            </m:e>
                          </m:acc>
                        </m:sub>
                      </m:sSub>
                      <m:r>
                        <a:rPr lang="en-US" i="1">
                          <a:latin typeface="Cambria Math" panose="02040503050406030204" pitchFamily="18" charset="0"/>
                        </a:rPr>
                        <m:t>(</m:t>
                      </m:r>
                      <m:r>
                        <a:rPr lang="en-US" i="1">
                          <a:latin typeface="Cambria Math" panose="02040503050406030204" pitchFamily="18" charset="0"/>
                        </a:rPr>
                        <m:t>𝑡</m:t>
                      </m:r>
                      <m:r>
                        <m:rPr>
                          <m:lit/>
                        </m:rPr>
                        <a:rPr lang="en-US" i="1">
                          <a:latin typeface="Cambria Math" panose="02040503050406030204" pitchFamily="18" charset="0"/>
                        </a:rPr>
                        <m:t>)</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𝑑</m:t>
                          </m:r>
                        </m:num>
                        <m:den>
                          <m:r>
                            <a:rPr lang="en-US" b="0" i="1" smtClean="0">
                              <a:latin typeface="Cambria Math" panose="02040503050406030204" pitchFamily="18" charset="0"/>
                            </a:rPr>
                            <m:t>𝑑𝑡</m:t>
                          </m:r>
                        </m:den>
                      </m:f>
                      <m:r>
                        <a:rPr lang="en-US" b="0" i="1" smtClean="0">
                          <a:latin typeface="Cambria Math" panose="02040503050406030204" pitchFamily="18" charset="0"/>
                        </a:rPr>
                        <m:t> </m:t>
                      </m:r>
                      <m:r>
                        <a:rPr lang="en-US" b="0" i="1" smtClean="0">
                          <a:latin typeface="Cambria Math" panose="02040503050406030204" pitchFamily="18" charset="0"/>
                        </a:rPr>
                        <m:t>𝑖</m:t>
                      </m:r>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5568215" y="4300830"/>
                <a:ext cx="2220480" cy="525913"/>
              </a:xfrm>
              <a:prstGeom prst="rect">
                <a:avLst/>
              </a:prstGeom>
              <a:blipFill rotWithShape="0">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4522871" y="3600522"/>
                <a:ext cx="4215641" cy="62235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𝑧</m:t>
                              </m:r>
                            </m:e>
                          </m:acc>
                        </m:sub>
                      </m:sSub>
                      <m:r>
                        <a:rPr lang="en-US" b="0" i="1" smtClean="0">
                          <a:latin typeface="Cambria Math" panose="02040503050406030204" pitchFamily="18" charset="0"/>
                        </a:rPr>
                        <m:t>(</m:t>
                      </m:r>
                      <m:r>
                        <a:rPr lang="en-US" b="0" i="1" smtClean="0">
                          <a:latin typeface="Cambria Math" panose="02040503050406030204" pitchFamily="18" charset="0"/>
                        </a:rPr>
                        <m:t>𝑡</m:t>
                      </m:r>
                      <m:r>
                        <m:rPr>
                          <m:lit/>
                        </m:rPr>
                        <a:rPr lang="en-US" b="0" i="1" smtClean="0">
                          <a:latin typeface="Cambria Math" panose="02040503050406030204" pitchFamily="18" charset="0"/>
                        </a:rPr>
                        <m:t>)</m:t>
                      </m:r>
                      <m:r>
                        <a:rPr lang="en-US" b="0" i="1" smtClean="0">
                          <a:latin typeface="Cambria Math" panose="02040503050406030204" pitchFamily="18" charset="0"/>
                        </a:rPr>
                        <m:t>=</m:t>
                      </m:r>
                      <m:r>
                        <a:rPr lang="en-US" i="1" smtClean="0">
                          <a:latin typeface="Cambria Math" panose="02040503050406030204" pitchFamily="18" charset="0"/>
                          <a:ea typeface="Cambria Math" panose="02040503050406030204" pitchFamily="18" charset="0"/>
                        </a:rPr>
                        <m:t>𝜆</m:t>
                      </m:r>
                      <m:d>
                        <m:dPr>
                          <m:begChr m:val="["/>
                          <m:endChr m:val="]"/>
                          <m:ctrlPr>
                            <a:rPr lang="en-US" i="1" smtClean="0">
                              <a:latin typeface="Cambria Math" panose="02040503050406030204" pitchFamily="18" charset="0"/>
                              <a:ea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1</m:t>
                              </m:r>
                            </m:num>
                            <m:den>
                              <m:rad>
                                <m:radPr>
                                  <m:degHide m:val="on"/>
                                  <m:ctrlPr>
                                    <a:rPr lang="en-US" i="1">
                                      <a:latin typeface="Cambria Math" panose="02040503050406030204" pitchFamily="18" charset="0"/>
                                    </a:rPr>
                                  </m:ctrlPr>
                                </m:radPr>
                                <m:deg/>
                                <m:e>
                                  <m:r>
                                    <a:rPr lang="en-US" i="1">
                                      <a:latin typeface="Cambria Math" panose="02040503050406030204" pitchFamily="18" charset="0"/>
                                      <a:ea typeface="Cambria Math" panose="02040503050406030204" pitchFamily="18" charset="0"/>
                                    </a:rPr>
                                    <m:t>𝜋</m:t>
                                  </m:r>
                                  <m:r>
                                    <a:rPr lang="en-US" i="1">
                                      <a:latin typeface="Cambria Math" panose="02040503050406030204" pitchFamily="18" charset="0"/>
                                      <a:ea typeface="Cambria Math" panose="02040503050406030204" pitchFamily="18" charset="0"/>
                                    </a:rPr>
                                    <m:t>𝑡</m:t>
                                  </m:r>
                                </m:e>
                              </m:rad>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𝜆</m:t>
                              </m:r>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𝐿</m:t>
                                  </m:r>
                                </m:e>
                                <m:sub>
                                  <m:r>
                                    <a:rPr lang="en-US" b="0" i="1" smtClean="0">
                                      <a:latin typeface="Cambria Math" panose="02040503050406030204" pitchFamily="18" charset="0"/>
                                      <a:ea typeface="Cambria Math" panose="02040503050406030204" pitchFamily="18" charset="0"/>
                                    </a:rPr>
                                    <m:t>𝐷𝐶</m:t>
                                  </m:r>
                                </m:sub>
                              </m:sSub>
                            </m:den>
                          </m:f>
                          <m:r>
                            <m:rPr>
                              <m:sty m:val="p"/>
                            </m:rPr>
                            <a:rPr lang="en-US" b="0" i="0" smtClean="0">
                              <a:latin typeface="Cambria Math" panose="02040503050406030204" pitchFamily="18" charset="0"/>
                              <a:ea typeface="Cambria Math" panose="02040503050406030204" pitchFamily="18" charset="0"/>
                            </a:rPr>
                            <m:t>erfcx</m:t>
                          </m:r>
                          <m:d>
                            <m:dPr>
                              <m:ctrlPr>
                                <a:rPr lang="en-US" b="0" i="1" smtClean="0">
                                  <a:latin typeface="Cambria Math" panose="02040503050406030204" pitchFamily="18" charset="0"/>
                                  <a:ea typeface="Cambria Math" panose="02040503050406030204" pitchFamily="18" charset="0"/>
                                </a:rPr>
                              </m:ctrlPr>
                            </m:dPr>
                            <m:e>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𝜆</m:t>
                                  </m:r>
                                </m:num>
                                <m:den>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𝐿</m:t>
                                      </m:r>
                                    </m:e>
                                    <m:sub>
                                      <m:r>
                                        <a:rPr lang="en-US" i="1">
                                          <a:latin typeface="Cambria Math" panose="02040503050406030204" pitchFamily="18" charset="0"/>
                                          <a:ea typeface="Cambria Math" panose="02040503050406030204" pitchFamily="18" charset="0"/>
                                        </a:rPr>
                                        <m:t>𝐷𝐶</m:t>
                                      </m:r>
                                    </m:sub>
                                  </m:sSub>
                                </m:den>
                              </m:f>
                              <m:rad>
                                <m:radPr>
                                  <m:degHide m:val="on"/>
                                  <m:ctrlPr>
                                    <a:rPr lang="en-US" i="1">
                                      <a:latin typeface="Cambria Math" panose="02040503050406030204" pitchFamily="18" charset="0"/>
                                      <a:ea typeface="Cambria Math" panose="02040503050406030204" pitchFamily="18" charset="0"/>
                                    </a:rPr>
                                  </m:ctrlPr>
                                </m:radPr>
                                <m:deg/>
                                <m:e>
                                  <m:r>
                                    <a:rPr lang="en-US" i="1">
                                      <a:latin typeface="Cambria Math" panose="02040503050406030204" pitchFamily="18" charset="0"/>
                                      <a:ea typeface="Cambria Math" panose="02040503050406030204" pitchFamily="18" charset="0"/>
                                    </a:rPr>
                                    <m:t>𝑡</m:t>
                                  </m:r>
                                </m:e>
                              </m:rad>
                            </m:e>
                          </m:d>
                          <m:r>
                            <a:rPr lang="en-US" b="0" i="1" smtClean="0">
                              <a:latin typeface="Cambria Math" panose="02040503050406030204" pitchFamily="18" charset="0"/>
                              <a:ea typeface="Cambria Math" panose="02040503050406030204" pitchFamily="18" charset="0"/>
                            </a:rPr>
                            <m:t>⁡</m:t>
                          </m:r>
                        </m:e>
                      </m:d>
                      <m:r>
                        <a:rPr lang="en-US" b="0" i="1" smtClean="0">
                          <a:latin typeface="Cambria Math" panose="02040503050406030204" pitchFamily="18" charset="0"/>
                        </a:rPr>
                        <m:t>1(</m:t>
                      </m:r>
                      <m:r>
                        <a:rPr lang="en-US" b="0" i="1" smtClean="0">
                          <a:latin typeface="Cambria Math" panose="02040503050406030204" pitchFamily="18" charset="0"/>
                        </a:rPr>
                        <m:t>𝑡</m:t>
                      </m:r>
                      <m:r>
                        <a:rPr lang="en-US" b="0" i="1" smtClean="0">
                          <a:latin typeface="Cambria Math" panose="02040503050406030204" pitchFamily="18" charset="0"/>
                        </a:rPr>
                        <m:t>)</m:t>
                      </m:r>
                    </m:oMath>
                  </m:oMathPara>
                </a14:m>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4522871" y="3600522"/>
                <a:ext cx="4215641" cy="622350"/>
              </a:xfrm>
              <a:prstGeom prst="rect">
                <a:avLst/>
              </a:prstGeom>
              <a:blipFill rotWithShape="0">
                <a:blip r:embed="rId9"/>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049422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26</a:t>
            </a:fld>
            <a:endParaRPr lang="en-US"/>
          </a:p>
        </p:txBody>
      </p:sp>
      <p:sp>
        <p:nvSpPr>
          <p:cNvPr id="3" name="Title 2"/>
          <p:cNvSpPr>
            <a:spLocks noGrp="1"/>
          </p:cNvSpPr>
          <p:nvPr>
            <p:ph type="title"/>
          </p:nvPr>
        </p:nvSpPr>
        <p:spPr>
          <a:xfrm>
            <a:off x="293538" y="9740"/>
            <a:ext cx="8642565" cy="685800"/>
          </a:xfrm>
        </p:spPr>
        <p:txBody>
          <a:bodyPr/>
          <a:lstStyle/>
          <a:p>
            <a:pPr marL="514350" indent="-514350" algn="ctr"/>
            <a:r>
              <a:rPr lang="en-GB" dirty="0" smtClean="0"/>
              <a:t>Magnetic flux “seen” by the circuit</a:t>
            </a:r>
            <a:endParaRPr lang="en-US" dirty="0"/>
          </a:p>
        </p:txBody>
      </p:sp>
      <p:sp>
        <p:nvSpPr>
          <p:cNvPr id="9" name="Footer Placeholder 8"/>
          <p:cNvSpPr>
            <a:spLocks noGrp="1"/>
          </p:cNvSpPr>
          <p:nvPr>
            <p:ph type="ftr" sz="quarter" idx="11"/>
          </p:nvPr>
        </p:nvSpPr>
        <p:spPr/>
        <p:txBody>
          <a:bodyPr/>
          <a:lstStyle/>
          <a:p>
            <a:r>
              <a:rPr lang="en-GB" noProof="0" smtClean="0"/>
              <a:t>M. Martino TE-EPC - WP2 Meeting - 21/03/2017</a:t>
            </a:r>
            <a:endParaRPr lang="en-GB" noProof="0"/>
          </a:p>
        </p:txBody>
      </p:sp>
      <mc:AlternateContent xmlns:mc="http://schemas.openxmlformats.org/markup-compatibility/2006" xmlns:a14="http://schemas.microsoft.com/office/drawing/2010/main">
        <mc:Choice Requires="a14">
          <p:sp>
            <p:nvSpPr>
              <p:cNvPr id="5" name="TextBox 4"/>
              <p:cNvSpPr txBox="1"/>
              <p:nvPr/>
            </p:nvSpPr>
            <p:spPr>
              <a:xfrm>
                <a:off x="755576" y="771550"/>
                <a:ext cx="2533449" cy="28591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𝜙</m:t>
                          </m:r>
                        </m:e>
                        <m:sub>
                          <m:r>
                            <a:rPr lang="en-GB" b="0" i="1" smtClean="0">
                              <a:latin typeface="Cambria Math" panose="02040503050406030204" pitchFamily="18" charset="0"/>
                            </a:rPr>
                            <m:t>𝑛𝑜𝑚</m:t>
                          </m:r>
                        </m:sub>
                        <m:sup>
                          <m:r>
                            <a:rPr lang="en-GB" b="0" i="1" smtClean="0">
                              <a:latin typeface="Cambria Math" panose="02040503050406030204" pitchFamily="18" charset="0"/>
                            </a:rPr>
                            <m:t>𝑐𝑖𝑟𝑐𝑢𝑖𝑡</m:t>
                          </m:r>
                        </m:sup>
                      </m:sSubSup>
                      <m:r>
                        <a:rPr lang="en-GB" b="0" i="1" smtClean="0">
                          <a:latin typeface="Cambria Math" panose="02040503050406030204" pitchFamily="18" charset="0"/>
                        </a:rPr>
                        <m:t>=</m:t>
                      </m:r>
                      <m:sSub>
                        <m:sSubPr>
                          <m:ctrlPr>
                            <a:rPr lang="en-GB" i="1">
                              <a:latin typeface="Cambria Math" panose="02040503050406030204" pitchFamily="18" charset="0"/>
                            </a:rPr>
                          </m:ctrlPr>
                        </m:sSubPr>
                        <m:e>
                          <m:sSub>
                            <m:sSubPr>
                              <m:ctrlPr>
                                <a:rPr lang="en-GB" i="1">
                                  <a:latin typeface="Cambria Math" panose="02040503050406030204" pitchFamily="18" charset="0"/>
                                </a:rPr>
                              </m:ctrlPr>
                            </m:sSubPr>
                            <m:e>
                              <m:r>
                                <a:rPr lang="en-GB" i="1">
                                  <a:latin typeface="Cambria Math" panose="02040503050406030204" pitchFamily="18" charset="0"/>
                                </a:rPr>
                                <m:t>𝐿</m:t>
                              </m:r>
                            </m:e>
                            <m:sub>
                              <m:r>
                                <a:rPr lang="en-GB" i="1">
                                  <a:latin typeface="Cambria Math" panose="02040503050406030204" pitchFamily="18" charset="0"/>
                                </a:rPr>
                                <m:t>𝑑𝑐</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𝑖</m:t>
                              </m:r>
                            </m:e>
                            <m:sub>
                              <m:r>
                                <a:rPr lang="en-GB" i="1">
                                  <a:latin typeface="Cambria Math" panose="02040503050406030204" pitchFamily="18" charset="0"/>
                                </a:rPr>
                                <m:t>𝑛𝑜𝑚</m:t>
                              </m:r>
                            </m:sub>
                          </m:sSub>
                          <m:r>
                            <a:rPr lang="en-GB" i="1">
                              <a:latin typeface="Cambria Math" panose="02040503050406030204" pitchFamily="18" charset="0"/>
                            </a:rPr>
                            <m:t>)</m:t>
                          </m:r>
                          <m:r>
                            <a:rPr lang="en-GB" i="1">
                              <a:latin typeface="Cambria Math" panose="02040503050406030204" pitchFamily="18" charset="0"/>
                            </a:rPr>
                            <m:t>𝑖</m:t>
                          </m:r>
                        </m:e>
                        <m:sub>
                          <m:r>
                            <a:rPr lang="en-GB" i="1">
                              <a:latin typeface="Cambria Math" panose="02040503050406030204" pitchFamily="18" charset="0"/>
                            </a:rPr>
                            <m:t>𝑛𝑜𝑚</m:t>
                          </m:r>
                        </m:sub>
                      </m:sSub>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755576" y="771550"/>
                <a:ext cx="2533449" cy="285912"/>
              </a:xfrm>
              <a:prstGeom prst="rect">
                <a:avLst/>
              </a:prstGeom>
              <a:blipFill rotWithShape="0">
                <a:blip r:embed="rId3"/>
                <a:stretch>
                  <a:fillRect l="-2644" t="-4348" b="-391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4002987" y="702723"/>
                <a:ext cx="4606197" cy="369332"/>
              </a:xfrm>
              <a:prstGeom prst="rect">
                <a:avLst/>
              </a:prstGeom>
            </p:spPr>
            <p:txBody>
              <a:bodyPr wrap="none">
                <a:spAutoFit/>
              </a:bodyPr>
              <a:lstStyle/>
              <a:p>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𝐿</m:t>
                        </m:r>
                      </m:e>
                      <m:sub>
                        <m:r>
                          <a:rPr lang="en-GB" i="1">
                            <a:latin typeface="Cambria Math" panose="02040503050406030204" pitchFamily="18" charset="0"/>
                          </a:rPr>
                          <m:t>𝑑𝑐</m:t>
                        </m:r>
                      </m:sub>
                    </m:sSub>
                  </m:oMath>
                </a14:m>
                <a:r>
                  <a:rPr lang="en-US" dirty="0" smtClean="0"/>
                  <a:t> </a:t>
                </a:r>
                <a:r>
                  <a:rPr lang="en-US" dirty="0" smtClean="0">
                    <a:solidFill>
                      <a:schemeClr val="bg2"/>
                    </a:solidFill>
                  </a:rPr>
                  <a:t>is the “apparent” or “secant” inductance</a:t>
                </a:r>
                <a:endParaRPr lang="en-US" dirty="0">
                  <a:solidFill>
                    <a:schemeClr val="bg2"/>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4002987" y="702723"/>
                <a:ext cx="4606197" cy="369332"/>
              </a:xfrm>
              <a:prstGeom prst="rect">
                <a:avLst/>
              </a:prstGeom>
              <a:blipFill rotWithShape="0">
                <a:blip r:embed="rId4"/>
                <a:stretch>
                  <a:fillRect t="-8197" r="-397"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721408" y="1168463"/>
                <a:ext cx="7836248" cy="378245"/>
              </a:xfrm>
              <a:prstGeom prst="rect">
                <a:avLst/>
              </a:prstGeom>
            </p:spPr>
            <p:txBody>
              <a:bodyPr wrap="none">
                <a:spAutoFit/>
              </a:bodyPr>
              <a:lstStyle/>
              <a:p>
                <a14:m>
                  <m:oMath xmlns:m="http://schemas.openxmlformats.org/officeDocument/2006/math">
                    <m:sSubSup>
                      <m:sSubSupPr>
                        <m:ctrlPr>
                          <a:rPr lang="en-GB" i="1" smtClean="0">
                            <a:latin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𝜙</m:t>
                        </m:r>
                      </m:e>
                      <m:sub>
                        <m:r>
                          <a:rPr lang="en-GB" i="1">
                            <a:latin typeface="Cambria Math" panose="02040503050406030204" pitchFamily="18" charset="0"/>
                          </a:rPr>
                          <m:t>𝑛𝑜𝑚</m:t>
                        </m:r>
                      </m:sub>
                      <m:sup>
                        <m:r>
                          <a:rPr lang="en-GB" i="1">
                            <a:latin typeface="Cambria Math" panose="02040503050406030204" pitchFamily="18" charset="0"/>
                          </a:rPr>
                          <m:t>𝑐𝑖𝑟𝑐𝑢𝑖𝑡</m:t>
                        </m:r>
                      </m:sup>
                    </m:sSubSup>
                  </m:oMath>
                </a14:m>
                <a:r>
                  <a:rPr lang="en-US" dirty="0" smtClean="0"/>
                  <a:t> </a:t>
                </a:r>
                <a:r>
                  <a:rPr lang="en-US" dirty="0" smtClean="0">
                    <a:solidFill>
                      <a:schemeClr val="bg2"/>
                    </a:solidFill>
                  </a:rPr>
                  <a:t>is assumed directly due to </a:t>
                </a:r>
                <a14:m>
                  <m:oMath xmlns:m="http://schemas.openxmlformats.org/officeDocument/2006/math">
                    <m:sSubSup>
                      <m:sSubSupPr>
                        <m:ctrlPr>
                          <a:rPr lang="en-US" i="1" smtClean="0">
                            <a:latin typeface="Cambria Math" panose="02040503050406030204" pitchFamily="18" charset="0"/>
                          </a:rPr>
                        </m:ctrlPr>
                      </m:sSubSupPr>
                      <m:e>
                        <m:r>
                          <a:rPr lang="en-GB" b="0" i="1" smtClean="0">
                            <a:latin typeface="Cambria Math" panose="02040503050406030204" pitchFamily="18" charset="0"/>
                          </a:rPr>
                          <m:t>𝐵</m:t>
                        </m:r>
                      </m:e>
                      <m:sub>
                        <m:r>
                          <a:rPr lang="en-GB" b="0" i="1" smtClean="0">
                            <a:latin typeface="Cambria Math" panose="02040503050406030204" pitchFamily="18" charset="0"/>
                          </a:rPr>
                          <m:t>𝑛𝑜𝑚</m:t>
                        </m:r>
                      </m:sub>
                      <m:sup>
                        <m:r>
                          <a:rPr lang="en-GB" b="0" i="1" smtClean="0">
                            <a:latin typeface="Cambria Math" panose="02040503050406030204" pitchFamily="18" charset="0"/>
                          </a:rPr>
                          <m:t>𝑏𝑒𝑎𝑚</m:t>
                        </m:r>
                      </m:sup>
                    </m:sSubSup>
                  </m:oMath>
                </a14:m>
                <a:r>
                  <a:rPr lang="en-US" dirty="0" smtClean="0"/>
                  <a:t> </a:t>
                </a:r>
                <a:r>
                  <a:rPr lang="en-US" dirty="0" smtClean="0">
                    <a:solidFill>
                      <a:schemeClr val="bg2"/>
                    </a:solidFill>
                  </a:rPr>
                  <a:t>(DC operation at nominal current)</a:t>
                </a:r>
                <a:endParaRPr lang="en-US" dirty="0">
                  <a:solidFill>
                    <a:schemeClr val="bg2"/>
                  </a:solidFill>
                </a:endParaRPr>
              </a:p>
            </p:txBody>
          </p:sp>
        </mc:Choice>
        <mc:Fallback xmlns="">
          <p:sp>
            <p:nvSpPr>
              <p:cNvPr id="7" name="Rectangle 6"/>
              <p:cNvSpPr>
                <a:spLocks noRot="1" noChangeAspect="1" noMove="1" noResize="1" noEditPoints="1" noAdjustHandles="1" noChangeArrowheads="1" noChangeShapeType="1" noTextEdit="1"/>
              </p:cNvSpPr>
              <p:nvPr/>
            </p:nvSpPr>
            <p:spPr>
              <a:xfrm>
                <a:off x="721408" y="1168463"/>
                <a:ext cx="7836248" cy="378245"/>
              </a:xfrm>
              <a:prstGeom prst="rect">
                <a:avLst/>
              </a:prstGeom>
              <a:blipFill rotWithShape="0">
                <a:blip r:embed="rId5"/>
                <a:stretch>
                  <a:fillRect l="-156" t="-6452" b="-2580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753197" y="2615667"/>
                <a:ext cx="310405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𝜙</m:t>
                          </m:r>
                        </m:e>
                        <m:sub>
                          <m:r>
                            <a:rPr lang="en-GB" b="0" i="1" smtClean="0">
                              <a:latin typeface="Cambria Math" panose="02040503050406030204" pitchFamily="18" charset="0"/>
                            </a:rPr>
                            <m:t>𝑐𝑖𝑟𝑐𝑢𝑖𝑡</m:t>
                          </m:r>
                        </m:sub>
                      </m:sSub>
                      <m:r>
                        <a:rPr lang="en-GB" b="0" i="1" smtClean="0">
                          <a:latin typeface="Cambria Math" panose="02040503050406030204" pitchFamily="18" charset="0"/>
                        </a:rPr>
                        <m:t>(</m:t>
                      </m:r>
                      <m:r>
                        <a:rPr lang="en-GB" b="0" i="1" smtClean="0">
                          <a:latin typeface="Cambria Math" panose="02040503050406030204" pitchFamily="18" charset="0"/>
                        </a:rPr>
                        <m:t>𝑓</m:t>
                      </m:r>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𝑎𝑐</m:t>
                          </m:r>
                        </m:sub>
                      </m:sSub>
                      <m:r>
                        <a:rPr lang="en-GB" b="0" i="1" smtClean="0">
                          <a:latin typeface="Cambria Math" panose="02040503050406030204" pitchFamily="18" charset="0"/>
                        </a:rPr>
                        <m:t>(</m:t>
                      </m:r>
                      <m:r>
                        <a:rPr lang="en-GB" b="0" i="1" smtClean="0">
                          <a:latin typeface="Cambria Math" panose="02040503050406030204" pitchFamily="18" charset="0"/>
                        </a:rPr>
                        <m:t>𝑓</m:t>
                      </m:r>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𝑖</m:t>
                          </m:r>
                        </m:e>
                        <m:sub>
                          <m:r>
                            <a:rPr lang="en-GB" b="0" i="1" smtClean="0">
                              <a:latin typeface="Cambria Math" panose="02040503050406030204" pitchFamily="18" charset="0"/>
                            </a:rPr>
                            <m:t>𝑐𝑖𝑟𝑐𝑢𝑖𝑡</m:t>
                          </m:r>
                        </m:sub>
                      </m:sSub>
                      <m:r>
                        <a:rPr lang="en-GB" b="0" i="1" smtClean="0">
                          <a:latin typeface="Cambria Math" panose="02040503050406030204" pitchFamily="18" charset="0"/>
                        </a:rPr>
                        <m:t>(</m:t>
                      </m:r>
                      <m:r>
                        <a:rPr lang="en-GB" b="0" i="1" smtClean="0">
                          <a:latin typeface="Cambria Math" panose="02040503050406030204" pitchFamily="18" charset="0"/>
                        </a:rPr>
                        <m:t>𝑓</m:t>
                      </m:r>
                      <m:r>
                        <a:rPr lang="en-GB" b="0" i="1" smtClean="0">
                          <a:latin typeface="Cambria Math" panose="02040503050406030204" pitchFamily="18" charset="0"/>
                        </a:rPr>
                        <m:t>)</m:t>
                      </m:r>
                    </m:oMath>
                  </m:oMathPara>
                </a14:m>
                <a:endParaRPr lang="en-US" dirty="0"/>
              </a:p>
            </p:txBody>
          </p:sp>
        </mc:Choice>
        <mc:Fallback xmlns="">
          <p:sp>
            <p:nvSpPr>
              <p:cNvPr id="11" name="TextBox 10"/>
              <p:cNvSpPr txBox="1">
                <a:spLocks noRot="1" noChangeAspect="1" noMove="1" noResize="1" noEditPoints="1" noAdjustHandles="1" noChangeArrowheads="1" noChangeShapeType="1" noTextEdit="1"/>
              </p:cNvSpPr>
              <p:nvPr/>
            </p:nvSpPr>
            <p:spPr>
              <a:xfrm>
                <a:off x="753197" y="2615667"/>
                <a:ext cx="3104055" cy="276999"/>
              </a:xfrm>
              <a:prstGeom prst="rect">
                <a:avLst/>
              </a:prstGeom>
              <a:blipFill rotWithShape="0">
                <a:blip r:embed="rId6"/>
                <a:stretch>
                  <a:fillRect l="-1965" r="-2161" b="-347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4427984" y="2570729"/>
                <a:ext cx="4470006" cy="369332"/>
              </a:xfrm>
              <a:prstGeom prst="rect">
                <a:avLst/>
              </a:prstGeom>
            </p:spPr>
            <p:txBody>
              <a:bodyPr wrap="none">
                <a:spAutoFit/>
              </a:bodyPr>
              <a:lstStyle/>
              <a:p>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𝐿</m:t>
                        </m:r>
                      </m:e>
                      <m:sub>
                        <m:r>
                          <a:rPr lang="en-GB" i="1">
                            <a:latin typeface="Cambria Math" panose="02040503050406030204" pitchFamily="18" charset="0"/>
                          </a:rPr>
                          <m:t>𝑎𝑐</m:t>
                        </m:r>
                      </m:sub>
                    </m:sSub>
                    <m:r>
                      <a:rPr lang="en-GB" i="1">
                        <a:latin typeface="Cambria Math" panose="02040503050406030204" pitchFamily="18" charset="0"/>
                      </a:rPr>
                      <m:t>(</m:t>
                    </m:r>
                    <m:r>
                      <a:rPr lang="en-GB" i="1">
                        <a:latin typeface="Cambria Math" panose="02040503050406030204" pitchFamily="18" charset="0"/>
                      </a:rPr>
                      <m:t>𝑓</m:t>
                    </m:r>
                    <m:r>
                      <a:rPr lang="en-GB" i="1">
                        <a:latin typeface="Cambria Math" panose="02040503050406030204" pitchFamily="18" charset="0"/>
                      </a:rPr>
                      <m:t>)</m:t>
                    </m:r>
                  </m:oMath>
                </a14:m>
                <a:r>
                  <a:rPr lang="en-US" dirty="0" smtClean="0"/>
                  <a:t> is such that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𝐿</m:t>
                        </m:r>
                      </m:e>
                      <m:sub>
                        <m:r>
                          <a:rPr lang="en-GB" i="1">
                            <a:latin typeface="Cambria Math" panose="02040503050406030204" pitchFamily="18" charset="0"/>
                          </a:rPr>
                          <m:t>𝑎𝑐</m:t>
                        </m:r>
                      </m:sub>
                    </m:sSub>
                    <m:d>
                      <m:dPr>
                        <m:ctrlPr>
                          <a:rPr lang="en-GB" i="1">
                            <a:latin typeface="Cambria Math" panose="02040503050406030204" pitchFamily="18" charset="0"/>
                          </a:rPr>
                        </m:ctrlPr>
                      </m:dPr>
                      <m:e>
                        <m:r>
                          <a:rPr lang="en-GB" b="0" i="1" smtClean="0">
                            <a:latin typeface="Cambria Math" panose="02040503050406030204" pitchFamily="18" charset="0"/>
                          </a:rPr>
                          <m:t>0</m:t>
                        </m:r>
                      </m:e>
                    </m:d>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𝑑𝑐</m:t>
                        </m:r>
                      </m:sub>
                    </m:sSub>
                  </m:oMath>
                </a14:m>
                <a:r>
                  <a:rPr lang="en-US" dirty="0"/>
                  <a:t> </a:t>
                </a:r>
                <a:r>
                  <a:rPr lang="en-US" dirty="0" smtClean="0"/>
                  <a:t>(at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𝑖</m:t>
                        </m:r>
                      </m:e>
                      <m:sub>
                        <m:r>
                          <a:rPr lang="en-GB" i="1">
                            <a:latin typeface="Cambria Math" panose="02040503050406030204" pitchFamily="18" charset="0"/>
                          </a:rPr>
                          <m:t>𝑛𝑜𝑚</m:t>
                        </m:r>
                      </m:sub>
                    </m:sSub>
                  </m:oMath>
                </a14:m>
                <a:r>
                  <a:rPr lang="en-US" dirty="0" smtClean="0"/>
                  <a:t>)  </a:t>
                </a:r>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4427984" y="2570729"/>
                <a:ext cx="4470006" cy="369332"/>
              </a:xfrm>
              <a:prstGeom prst="rect">
                <a:avLst/>
              </a:prstGeom>
              <a:blipFill rotWithShape="0">
                <a:blip r:embed="rId7"/>
                <a:stretch>
                  <a:fillRect t="-10000" r="-136" b="-26667"/>
                </a:stretch>
              </a:blipFill>
            </p:spPr>
            <p:txBody>
              <a:bodyPr/>
              <a:lstStyle/>
              <a:p>
                <a:r>
                  <a:rPr lang="en-US">
                    <a:noFill/>
                  </a:rPr>
                  <a:t> </a:t>
                </a:r>
              </a:p>
            </p:txBody>
          </p:sp>
        </mc:Fallback>
      </mc:AlternateContent>
      <p:sp>
        <p:nvSpPr>
          <p:cNvPr id="10" name="Rectangle 9"/>
          <p:cNvSpPr/>
          <p:nvPr/>
        </p:nvSpPr>
        <p:spPr>
          <a:xfrm>
            <a:off x="700438" y="1622292"/>
            <a:ext cx="7127272" cy="369332"/>
          </a:xfrm>
          <a:prstGeom prst="rect">
            <a:avLst/>
          </a:prstGeom>
        </p:spPr>
        <p:txBody>
          <a:bodyPr wrap="none">
            <a:spAutoFit/>
          </a:bodyPr>
          <a:lstStyle/>
          <a:p>
            <a:r>
              <a:rPr lang="en-US" dirty="0" smtClean="0">
                <a:solidFill>
                  <a:schemeClr val="bg2"/>
                </a:solidFill>
              </a:rPr>
              <a:t>For a simplified circuit with resistive cables we can “always” write :   </a:t>
            </a:r>
            <a:endParaRPr lang="en-US" dirty="0">
              <a:solidFill>
                <a:schemeClr val="bg2"/>
              </a:solidFill>
            </a:endParaRPr>
          </a:p>
        </p:txBody>
      </p:sp>
      <mc:AlternateContent xmlns:mc="http://schemas.openxmlformats.org/markup-compatibility/2006" xmlns:a14="http://schemas.microsoft.com/office/drawing/2010/main">
        <mc:Choice Requires="a14">
          <p:sp>
            <p:nvSpPr>
              <p:cNvPr id="15" name="TextBox 14"/>
              <p:cNvSpPr txBox="1"/>
              <p:nvPr/>
            </p:nvSpPr>
            <p:spPr>
              <a:xfrm>
                <a:off x="753197" y="1976781"/>
                <a:ext cx="3592778" cy="5241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𝑣</m:t>
                          </m:r>
                        </m:e>
                        <m:sub>
                          <m:r>
                            <a:rPr lang="en-GB" b="0" i="1" smtClean="0">
                              <a:latin typeface="Cambria Math" panose="02040503050406030204" pitchFamily="18" charset="0"/>
                            </a:rPr>
                            <m:t>𝑐𝑖𝑟𝑐𝑢𝑖𝑡</m:t>
                          </m:r>
                        </m:sub>
                      </m:sSub>
                      <m:d>
                        <m:dPr>
                          <m:ctrlPr>
                            <a:rPr lang="en-GB" b="0" i="1" smtClean="0">
                              <a:latin typeface="Cambria Math" panose="02040503050406030204" pitchFamily="18" charset="0"/>
                            </a:rPr>
                          </m:ctrlPr>
                        </m:dPr>
                        <m:e>
                          <m:r>
                            <a:rPr lang="en-GB" b="0" i="1" smtClean="0">
                              <a:latin typeface="Cambria Math" panose="02040503050406030204" pitchFamily="18" charset="0"/>
                            </a:rPr>
                            <m:t>𝑡</m:t>
                          </m:r>
                        </m:e>
                      </m:d>
                      <m:r>
                        <a:rPr lang="en-GB" b="0" i="1" smtClean="0">
                          <a:latin typeface="Cambria Math" panose="02040503050406030204" pitchFamily="18" charset="0"/>
                        </a:rPr>
                        <m:t>=</m:t>
                      </m:r>
                      <m:r>
                        <a:rPr lang="en-GB" b="0" i="1" smtClean="0">
                          <a:latin typeface="Cambria Math" panose="02040503050406030204" pitchFamily="18" charset="0"/>
                        </a:rPr>
                        <m:t>𝑅</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𝑖</m:t>
                          </m:r>
                        </m:e>
                        <m:sub>
                          <m:r>
                            <a:rPr lang="en-GB" b="0" i="1" smtClean="0">
                              <a:latin typeface="Cambria Math" panose="02040503050406030204" pitchFamily="18" charset="0"/>
                            </a:rPr>
                            <m:t>𝑐𝑖𝑟𝑐𝑢𝑖𝑡</m:t>
                          </m:r>
                        </m:sub>
                      </m:sSub>
                      <m:d>
                        <m:dPr>
                          <m:ctrlPr>
                            <a:rPr lang="en-GB" b="0" i="1" smtClean="0">
                              <a:latin typeface="Cambria Math" panose="02040503050406030204" pitchFamily="18" charset="0"/>
                            </a:rPr>
                          </m:ctrlPr>
                        </m:dPr>
                        <m:e>
                          <m:r>
                            <a:rPr lang="en-GB" b="0" i="1" smtClean="0">
                              <a:latin typeface="Cambria Math" panose="02040503050406030204" pitchFamily="18" charset="0"/>
                            </a:rPr>
                            <m:t>𝑡</m:t>
                          </m:r>
                        </m:e>
                      </m:d>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𝑑</m:t>
                          </m:r>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𝜙</m:t>
                              </m:r>
                            </m:e>
                            <m:sub>
                              <m:r>
                                <a:rPr lang="en-GB" b="0" i="1" smtClean="0">
                                  <a:latin typeface="Cambria Math" panose="02040503050406030204" pitchFamily="18" charset="0"/>
                                </a:rPr>
                                <m:t>𝑐𝑖𝑟𝑐𝑢𝑖𝑡</m:t>
                              </m:r>
                            </m:sub>
                          </m:sSub>
                        </m:num>
                        <m:den>
                          <m:r>
                            <a:rPr lang="en-GB" b="0" i="1" smtClean="0">
                              <a:latin typeface="Cambria Math" panose="02040503050406030204" pitchFamily="18" charset="0"/>
                            </a:rPr>
                            <m:t>𝑑𝑡</m:t>
                          </m:r>
                        </m:den>
                      </m:f>
                    </m:oMath>
                  </m:oMathPara>
                </a14:m>
                <a:endParaRPr lang="en-US" dirty="0"/>
              </a:p>
            </p:txBody>
          </p:sp>
        </mc:Choice>
        <mc:Fallback xmlns="">
          <p:sp>
            <p:nvSpPr>
              <p:cNvPr id="15" name="TextBox 14"/>
              <p:cNvSpPr txBox="1">
                <a:spLocks noRot="1" noChangeAspect="1" noMove="1" noResize="1" noEditPoints="1" noAdjustHandles="1" noChangeArrowheads="1" noChangeShapeType="1" noTextEdit="1"/>
              </p:cNvSpPr>
              <p:nvPr/>
            </p:nvSpPr>
            <p:spPr>
              <a:xfrm>
                <a:off x="753197" y="1976781"/>
                <a:ext cx="3592778" cy="524118"/>
              </a:xfrm>
              <a:prstGeom prst="rect">
                <a:avLst/>
              </a:prstGeom>
              <a:blipFill rotWithShape="0">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4484027" y="2073444"/>
                <a:ext cx="433208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𝑣</m:t>
                          </m:r>
                        </m:e>
                        <m:sub>
                          <m:r>
                            <a:rPr lang="en-GB" b="0" i="1" smtClean="0">
                              <a:latin typeface="Cambria Math" panose="02040503050406030204" pitchFamily="18" charset="0"/>
                            </a:rPr>
                            <m:t>𝑐𝑖𝑟𝑐𝑢𝑖𝑡</m:t>
                          </m:r>
                        </m:sub>
                      </m:sSub>
                      <m:d>
                        <m:dPr>
                          <m:ctrlPr>
                            <a:rPr lang="en-GB" b="0" i="1" smtClean="0">
                              <a:latin typeface="Cambria Math" panose="02040503050406030204" pitchFamily="18" charset="0"/>
                            </a:rPr>
                          </m:ctrlPr>
                        </m:dPr>
                        <m:e>
                          <m:r>
                            <a:rPr lang="en-GB" b="0" i="1" smtClean="0">
                              <a:latin typeface="Cambria Math" panose="02040503050406030204" pitchFamily="18" charset="0"/>
                            </a:rPr>
                            <m:t>𝑓</m:t>
                          </m:r>
                        </m:e>
                      </m:d>
                      <m:r>
                        <a:rPr lang="en-GB" b="0" i="1" smtClean="0">
                          <a:latin typeface="Cambria Math" panose="02040503050406030204" pitchFamily="18" charset="0"/>
                        </a:rPr>
                        <m:t>=</m:t>
                      </m:r>
                      <m:r>
                        <a:rPr lang="en-GB" b="0" i="1" smtClean="0">
                          <a:latin typeface="Cambria Math" panose="02040503050406030204" pitchFamily="18" charset="0"/>
                        </a:rPr>
                        <m:t>𝑅</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𝑖</m:t>
                          </m:r>
                        </m:e>
                        <m:sub>
                          <m:r>
                            <a:rPr lang="en-GB" b="0" i="1" smtClean="0">
                              <a:latin typeface="Cambria Math" panose="02040503050406030204" pitchFamily="18" charset="0"/>
                            </a:rPr>
                            <m:t>𝑐𝑖𝑟𝑐𝑢𝑖𝑡</m:t>
                          </m:r>
                        </m:sub>
                      </m:sSub>
                      <m:d>
                        <m:dPr>
                          <m:ctrlPr>
                            <a:rPr lang="en-GB" b="0" i="1" smtClean="0">
                              <a:latin typeface="Cambria Math" panose="02040503050406030204" pitchFamily="18" charset="0"/>
                            </a:rPr>
                          </m:ctrlPr>
                        </m:dPr>
                        <m:e>
                          <m:r>
                            <a:rPr lang="en-GB" b="0" i="1" smtClean="0">
                              <a:latin typeface="Cambria Math" panose="02040503050406030204" pitchFamily="18" charset="0"/>
                            </a:rPr>
                            <m:t>𝑓</m:t>
                          </m:r>
                        </m:e>
                      </m:d>
                      <m:r>
                        <a:rPr lang="en-GB" b="0" i="1" smtClean="0">
                          <a:latin typeface="Cambria Math" panose="02040503050406030204" pitchFamily="18" charset="0"/>
                        </a:rPr>
                        <m:t>+</m:t>
                      </m:r>
                      <m:r>
                        <a:rPr lang="en-GB" b="0" i="1" smtClean="0">
                          <a:latin typeface="Cambria Math" panose="02040503050406030204" pitchFamily="18" charset="0"/>
                        </a:rPr>
                        <m:t>𝑗</m:t>
                      </m:r>
                      <m:r>
                        <a:rPr lang="en-GB" b="0" i="1" smtClean="0">
                          <a:latin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r>
                        <a:rPr lang="en-GB" b="0" i="1" smtClean="0">
                          <a:latin typeface="Cambria Math" panose="02040503050406030204" pitchFamily="18" charset="0"/>
                          <a:ea typeface="Cambria Math" panose="02040503050406030204" pitchFamily="18" charset="0"/>
                        </a:rPr>
                        <m:t>𝑓</m:t>
                      </m:r>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𝜙</m:t>
                          </m:r>
                        </m:e>
                        <m:sub>
                          <m:r>
                            <a:rPr lang="en-GB" i="1">
                              <a:latin typeface="Cambria Math" panose="02040503050406030204" pitchFamily="18" charset="0"/>
                            </a:rPr>
                            <m:t>𝑐𝑖𝑟𝑐𝑢𝑖𝑡</m:t>
                          </m:r>
                        </m:sub>
                      </m:sSub>
                      <m:r>
                        <a:rPr lang="en-GB" i="1">
                          <a:latin typeface="Cambria Math" panose="02040503050406030204" pitchFamily="18" charset="0"/>
                        </a:rPr>
                        <m:t>(</m:t>
                      </m:r>
                      <m:r>
                        <a:rPr lang="en-GB" i="1">
                          <a:latin typeface="Cambria Math" panose="02040503050406030204" pitchFamily="18" charset="0"/>
                        </a:rPr>
                        <m:t>𝑓</m:t>
                      </m:r>
                      <m:r>
                        <a:rPr lang="en-GB" i="1">
                          <a:latin typeface="Cambria Math" panose="02040503050406030204" pitchFamily="18" charset="0"/>
                        </a:rPr>
                        <m:t>)</m:t>
                      </m:r>
                    </m:oMath>
                  </m:oMathPara>
                </a14:m>
                <a:endParaRPr lang="en-US" dirty="0"/>
              </a:p>
            </p:txBody>
          </p:sp>
        </mc:Choice>
        <mc:Fallback xmlns="">
          <p:sp>
            <p:nvSpPr>
              <p:cNvPr id="16" name="TextBox 15"/>
              <p:cNvSpPr txBox="1">
                <a:spLocks noRot="1" noChangeAspect="1" noMove="1" noResize="1" noEditPoints="1" noAdjustHandles="1" noChangeArrowheads="1" noChangeShapeType="1" noTextEdit="1"/>
              </p:cNvSpPr>
              <p:nvPr/>
            </p:nvSpPr>
            <p:spPr>
              <a:xfrm>
                <a:off x="4484027" y="2073444"/>
                <a:ext cx="4332083" cy="276999"/>
              </a:xfrm>
              <a:prstGeom prst="rect">
                <a:avLst/>
              </a:prstGeom>
              <a:blipFill rotWithShape="0">
                <a:blip r:embed="rId9"/>
                <a:stretch>
                  <a:fillRect l="-141" r="-1408" b="-347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755576" y="3145934"/>
                <a:ext cx="2834366" cy="8116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𝜙</m:t>
                          </m:r>
                        </m:e>
                        <m:sub>
                          <m:r>
                            <a:rPr lang="en-GB" b="0" i="1" smtClean="0">
                              <a:latin typeface="Cambria Math" panose="02040503050406030204" pitchFamily="18" charset="0"/>
                            </a:rPr>
                            <m:t>𝑐𝑖𝑟𝑐𝑢𝑖𝑡</m:t>
                          </m:r>
                        </m:sub>
                      </m:sSub>
                      <m:d>
                        <m:dPr>
                          <m:ctrlPr>
                            <a:rPr lang="en-GB" b="0" i="1" smtClean="0">
                              <a:latin typeface="Cambria Math" panose="02040503050406030204" pitchFamily="18" charset="0"/>
                            </a:rPr>
                          </m:ctrlPr>
                        </m:dPr>
                        <m:e>
                          <m:r>
                            <a:rPr lang="en-GB" b="0" i="1" smtClean="0">
                              <a:latin typeface="Cambria Math" panose="02040503050406030204" pitchFamily="18" charset="0"/>
                            </a:rPr>
                            <m:t>𝑓</m:t>
                          </m:r>
                        </m:e>
                      </m:d>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i="1">
                                  <a:latin typeface="Cambria Math" panose="02040503050406030204" pitchFamily="18" charset="0"/>
                                </a:rPr>
                              </m:ctrlPr>
                            </m:sSubPr>
                            <m:e>
                              <m:r>
                                <a:rPr lang="en-GB" b="0" i="1" smtClean="0">
                                  <a:latin typeface="Cambria Math" panose="02040503050406030204" pitchFamily="18" charset="0"/>
                                </a:rPr>
                                <m:t>𝑣</m:t>
                              </m:r>
                            </m:e>
                            <m:sub>
                              <m:r>
                                <a:rPr lang="en-GB" i="1">
                                  <a:latin typeface="Cambria Math" panose="02040503050406030204" pitchFamily="18" charset="0"/>
                                </a:rPr>
                                <m:t>𝑐𝑖𝑟𝑐𝑢𝑖𝑡</m:t>
                              </m:r>
                            </m:sub>
                          </m:sSub>
                          <m:d>
                            <m:dPr>
                              <m:ctrlPr>
                                <a:rPr lang="en-GB" i="1">
                                  <a:latin typeface="Cambria Math" panose="02040503050406030204" pitchFamily="18" charset="0"/>
                                </a:rPr>
                              </m:ctrlPr>
                            </m:dPr>
                            <m:e>
                              <m:r>
                                <a:rPr lang="en-GB" i="1">
                                  <a:latin typeface="Cambria Math" panose="02040503050406030204" pitchFamily="18" charset="0"/>
                                </a:rPr>
                                <m:t>𝑓</m:t>
                              </m:r>
                            </m:e>
                          </m:d>
                        </m:num>
                        <m:den>
                          <m:f>
                            <m:fPr>
                              <m:ctrlPr>
                                <a:rPr lang="en-GB" b="0" i="1" smtClean="0">
                                  <a:latin typeface="Cambria Math" panose="02040503050406030204" pitchFamily="18" charset="0"/>
                                </a:rPr>
                              </m:ctrlPr>
                            </m:fPr>
                            <m:num>
                              <m:r>
                                <a:rPr lang="en-GB" b="0" i="1" smtClean="0">
                                  <a:latin typeface="Cambria Math" panose="02040503050406030204" pitchFamily="18" charset="0"/>
                                </a:rPr>
                                <m:t>𝑅</m:t>
                              </m:r>
                            </m:num>
                            <m:den>
                              <m:sSub>
                                <m:sSubPr>
                                  <m:ctrlPr>
                                    <a:rPr lang="en-GB" i="1">
                                      <a:latin typeface="Cambria Math" panose="02040503050406030204" pitchFamily="18" charset="0"/>
                                    </a:rPr>
                                  </m:ctrlPr>
                                </m:sSubPr>
                                <m:e>
                                  <m:r>
                                    <a:rPr lang="en-GB" i="1">
                                      <a:latin typeface="Cambria Math" panose="02040503050406030204" pitchFamily="18" charset="0"/>
                                    </a:rPr>
                                    <m:t>𝐿</m:t>
                                  </m:r>
                                </m:e>
                                <m:sub>
                                  <m:r>
                                    <a:rPr lang="en-GB" i="1">
                                      <a:latin typeface="Cambria Math" panose="02040503050406030204" pitchFamily="18" charset="0"/>
                                    </a:rPr>
                                    <m:t>𝑎𝑐</m:t>
                                  </m:r>
                                </m:sub>
                              </m:sSub>
                              <m:r>
                                <a:rPr lang="en-GB" i="1">
                                  <a:latin typeface="Cambria Math" panose="02040503050406030204" pitchFamily="18" charset="0"/>
                                </a:rPr>
                                <m:t>(</m:t>
                              </m:r>
                              <m:r>
                                <a:rPr lang="en-GB" i="1">
                                  <a:latin typeface="Cambria Math" panose="02040503050406030204" pitchFamily="18" charset="0"/>
                                </a:rPr>
                                <m:t>𝑓</m:t>
                              </m:r>
                              <m:r>
                                <a:rPr lang="en-GB" i="1">
                                  <a:latin typeface="Cambria Math" panose="02040503050406030204" pitchFamily="18" charset="0"/>
                                </a:rPr>
                                <m:t>)</m:t>
                              </m:r>
                            </m:den>
                          </m:f>
                          <m:r>
                            <a:rPr lang="en-GB" b="0" i="1" smtClean="0">
                              <a:latin typeface="Cambria Math" panose="02040503050406030204" pitchFamily="18" charset="0"/>
                            </a:rPr>
                            <m:t>+</m:t>
                          </m:r>
                          <m:r>
                            <a:rPr lang="en-GB" i="1">
                              <a:latin typeface="Cambria Math" panose="02040503050406030204" pitchFamily="18" charset="0"/>
                            </a:rPr>
                            <m:t>𝑗</m:t>
                          </m:r>
                          <m:r>
                            <a:rPr lang="en-GB" i="1">
                              <a:latin typeface="Cambria Math" panose="02040503050406030204" pitchFamily="18" charset="0"/>
                            </a:rPr>
                            <m:t>2</m:t>
                          </m:r>
                          <m:r>
                            <a:rPr lang="en-GB" i="1">
                              <a:latin typeface="Cambria Math" panose="02040503050406030204" pitchFamily="18" charset="0"/>
                              <a:ea typeface="Cambria Math" panose="02040503050406030204" pitchFamily="18" charset="0"/>
                            </a:rPr>
                            <m:t>𝜋</m:t>
                          </m:r>
                          <m:r>
                            <a:rPr lang="en-GB" i="1">
                              <a:latin typeface="Cambria Math" panose="02040503050406030204" pitchFamily="18" charset="0"/>
                              <a:ea typeface="Cambria Math" panose="02040503050406030204" pitchFamily="18" charset="0"/>
                            </a:rPr>
                            <m:t>𝑓</m:t>
                          </m:r>
                        </m:den>
                      </m:f>
                    </m:oMath>
                  </m:oMathPara>
                </a14:m>
                <a:endParaRPr lang="en-US" dirty="0"/>
              </a:p>
            </p:txBody>
          </p:sp>
        </mc:Choice>
        <mc:Fallback xmlns="">
          <p:sp>
            <p:nvSpPr>
              <p:cNvPr id="17" name="TextBox 16"/>
              <p:cNvSpPr txBox="1">
                <a:spLocks noRot="1" noChangeAspect="1" noMove="1" noResize="1" noEditPoints="1" noAdjustHandles="1" noChangeArrowheads="1" noChangeShapeType="1" noTextEdit="1"/>
              </p:cNvSpPr>
              <p:nvPr/>
            </p:nvSpPr>
            <p:spPr>
              <a:xfrm>
                <a:off x="755576" y="3145934"/>
                <a:ext cx="2834366" cy="811697"/>
              </a:xfrm>
              <a:prstGeom prst="rect">
                <a:avLst/>
              </a:prstGeom>
              <a:blipFill rotWithShape="0">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4427984" y="3110111"/>
                <a:ext cx="4492127" cy="8124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b="0" i="1" smtClean="0">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𝜙</m:t>
                              </m:r>
                            </m:e>
                            <m:sub>
                              <m:r>
                                <a:rPr lang="en-GB" i="1">
                                  <a:latin typeface="Cambria Math" panose="02040503050406030204" pitchFamily="18" charset="0"/>
                                </a:rPr>
                                <m:t>𝑐𝑖𝑟𝑐𝑢𝑖𝑡</m:t>
                              </m:r>
                            </m:sub>
                          </m:sSub>
                          <m:d>
                            <m:dPr>
                              <m:ctrlPr>
                                <a:rPr lang="en-GB" i="1">
                                  <a:latin typeface="Cambria Math" panose="02040503050406030204" pitchFamily="18" charset="0"/>
                                </a:rPr>
                              </m:ctrlPr>
                            </m:dPr>
                            <m:e>
                              <m:r>
                                <a:rPr lang="en-GB" i="1">
                                  <a:latin typeface="Cambria Math" panose="02040503050406030204" pitchFamily="18" charset="0"/>
                                </a:rPr>
                                <m:t>𝑓</m:t>
                              </m:r>
                            </m:e>
                          </m:d>
                        </m:e>
                      </m:d>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i="1">
                                  <a:latin typeface="Cambria Math" panose="02040503050406030204" pitchFamily="18" charset="0"/>
                                </a:rPr>
                              </m:ctrlPr>
                            </m:sSubPr>
                            <m:e>
                              <m:r>
                                <a:rPr lang="en-GB" b="0" i="1" smtClean="0">
                                  <a:latin typeface="Cambria Math" panose="02040503050406030204" pitchFamily="18" charset="0"/>
                                </a:rPr>
                                <m:t>𝑣</m:t>
                              </m:r>
                            </m:e>
                            <m:sub>
                              <m:r>
                                <a:rPr lang="en-GB" i="1">
                                  <a:latin typeface="Cambria Math" panose="02040503050406030204" pitchFamily="18" charset="0"/>
                                </a:rPr>
                                <m:t>𝑐𝑖𝑟𝑐𝑢𝑖𝑡</m:t>
                              </m:r>
                            </m:sub>
                          </m:sSub>
                          <m:d>
                            <m:dPr>
                              <m:ctrlPr>
                                <a:rPr lang="en-GB" i="1">
                                  <a:latin typeface="Cambria Math" panose="02040503050406030204" pitchFamily="18" charset="0"/>
                                </a:rPr>
                              </m:ctrlPr>
                            </m:dPr>
                            <m:e>
                              <m:r>
                                <a:rPr lang="en-GB" i="1">
                                  <a:latin typeface="Cambria Math" panose="02040503050406030204" pitchFamily="18" charset="0"/>
                                </a:rPr>
                                <m:t>𝑓</m:t>
                              </m:r>
                            </m:e>
                          </m:d>
                        </m:num>
                        <m:den>
                          <m:d>
                            <m:dPr>
                              <m:begChr m:val="|"/>
                              <m:endChr m:val="|"/>
                              <m:ctrlPr>
                                <a:rPr lang="en-GB" b="0" i="1" smtClean="0">
                                  <a:latin typeface="Cambria Math" panose="02040503050406030204" pitchFamily="18" charset="0"/>
                                </a:rPr>
                              </m:ctrlPr>
                            </m:dPr>
                            <m:e>
                              <m:f>
                                <m:fPr>
                                  <m:ctrlPr>
                                    <a:rPr lang="en-GB" i="1" smtClean="0">
                                      <a:solidFill>
                                        <a:srgbClr val="00B050"/>
                                      </a:solidFill>
                                      <a:latin typeface="Cambria Math" panose="02040503050406030204" pitchFamily="18" charset="0"/>
                                    </a:rPr>
                                  </m:ctrlPr>
                                </m:fPr>
                                <m:num>
                                  <m:r>
                                    <a:rPr lang="en-GB" i="1">
                                      <a:solidFill>
                                        <a:srgbClr val="00B050"/>
                                      </a:solidFill>
                                      <a:latin typeface="Cambria Math" panose="02040503050406030204" pitchFamily="18" charset="0"/>
                                    </a:rPr>
                                    <m:t>𝑅</m:t>
                                  </m:r>
                                </m:num>
                                <m:den>
                                  <m:sSub>
                                    <m:sSubPr>
                                      <m:ctrlPr>
                                        <a:rPr lang="en-GB" i="1">
                                          <a:solidFill>
                                            <a:srgbClr val="00B050"/>
                                          </a:solidFill>
                                          <a:latin typeface="Cambria Math" panose="02040503050406030204" pitchFamily="18" charset="0"/>
                                        </a:rPr>
                                      </m:ctrlPr>
                                    </m:sSubPr>
                                    <m:e>
                                      <m:r>
                                        <a:rPr lang="en-GB" i="1">
                                          <a:solidFill>
                                            <a:srgbClr val="00B050"/>
                                          </a:solidFill>
                                          <a:latin typeface="Cambria Math" panose="02040503050406030204" pitchFamily="18" charset="0"/>
                                        </a:rPr>
                                        <m:t>𝐿</m:t>
                                      </m:r>
                                    </m:e>
                                    <m:sub>
                                      <m:r>
                                        <a:rPr lang="en-GB" i="1">
                                          <a:solidFill>
                                            <a:srgbClr val="00B050"/>
                                          </a:solidFill>
                                          <a:latin typeface="Cambria Math" panose="02040503050406030204" pitchFamily="18" charset="0"/>
                                        </a:rPr>
                                        <m:t>𝑎𝑐</m:t>
                                      </m:r>
                                    </m:sub>
                                  </m:sSub>
                                </m:den>
                              </m:f>
                              <m:r>
                                <a:rPr lang="en-GB" i="1">
                                  <a:solidFill>
                                    <a:srgbClr val="00B050"/>
                                  </a:solidFill>
                                  <a:latin typeface="Cambria Math" panose="02040503050406030204" pitchFamily="18" charset="0"/>
                                </a:rPr>
                                <m:t>(</m:t>
                              </m:r>
                              <m:r>
                                <a:rPr lang="en-GB" i="1">
                                  <a:solidFill>
                                    <a:srgbClr val="00B050"/>
                                  </a:solidFill>
                                  <a:latin typeface="Cambria Math" panose="02040503050406030204" pitchFamily="18" charset="0"/>
                                </a:rPr>
                                <m:t>𝑓</m:t>
                              </m:r>
                              <m:r>
                                <a:rPr lang="en-GB" i="1">
                                  <a:solidFill>
                                    <a:srgbClr val="00B050"/>
                                  </a:solidFill>
                                  <a:latin typeface="Cambria Math" panose="02040503050406030204" pitchFamily="18" charset="0"/>
                                </a:rPr>
                                <m:t>)+</m:t>
                              </m:r>
                              <m:r>
                                <a:rPr lang="en-GB" i="1">
                                  <a:latin typeface="Cambria Math" panose="02040503050406030204" pitchFamily="18" charset="0"/>
                                </a:rPr>
                                <m:t>𝑗</m:t>
                              </m:r>
                              <m:r>
                                <a:rPr lang="en-GB" i="1">
                                  <a:latin typeface="Cambria Math" panose="02040503050406030204" pitchFamily="18" charset="0"/>
                                </a:rPr>
                                <m:t>2</m:t>
                              </m:r>
                              <m:r>
                                <a:rPr lang="en-GB" i="1">
                                  <a:latin typeface="Cambria Math" panose="02040503050406030204" pitchFamily="18" charset="0"/>
                                  <a:ea typeface="Cambria Math" panose="02040503050406030204" pitchFamily="18" charset="0"/>
                                </a:rPr>
                                <m:t>𝜋</m:t>
                              </m:r>
                              <m:r>
                                <a:rPr lang="en-GB" i="1">
                                  <a:latin typeface="Cambria Math" panose="02040503050406030204" pitchFamily="18" charset="0"/>
                                  <a:ea typeface="Cambria Math" panose="02040503050406030204" pitchFamily="18" charset="0"/>
                                </a:rPr>
                                <m:t>𝑓</m:t>
                              </m:r>
                            </m:e>
                          </m:d>
                        </m:den>
                      </m:f>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𝑣</m:t>
                              </m:r>
                            </m:e>
                            <m:sub>
                              <m:r>
                                <a:rPr lang="en-GB" i="1">
                                  <a:latin typeface="Cambria Math" panose="02040503050406030204" pitchFamily="18" charset="0"/>
                                </a:rPr>
                                <m:t>𝑐𝑖𝑟𝑐𝑢𝑖𝑡</m:t>
                              </m:r>
                            </m:sub>
                          </m:sSub>
                          <m:d>
                            <m:dPr>
                              <m:ctrlPr>
                                <a:rPr lang="en-GB" i="1">
                                  <a:latin typeface="Cambria Math" panose="02040503050406030204" pitchFamily="18" charset="0"/>
                                </a:rPr>
                              </m:ctrlPr>
                            </m:dPr>
                            <m:e>
                              <m:r>
                                <a:rPr lang="en-GB" i="1">
                                  <a:latin typeface="Cambria Math" panose="02040503050406030204" pitchFamily="18" charset="0"/>
                                </a:rPr>
                                <m:t>𝑓</m:t>
                              </m:r>
                            </m:e>
                          </m:d>
                        </m:num>
                        <m:den>
                          <m:r>
                            <a:rPr lang="en-GB" i="1">
                              <a:latin typeface="Cambria Math" panose="02040503050406030204" pitchFamily="18" charset="0"/>
                            </a:rPr>
                            <m:t>2</m:t>
                          </m:r>
                          <m:r>
                            <a:rPr lang="en-GB" i="1">
                              <a:latin typeface="Cambria Math" panose="02040503050406030204" pitchFamily="18" charset="0"/>
                              <a:ea typeface="Cambria Math" panose="02040503050406030204" pitchFamily="18" charset="0"/>
                            </a:rPr>
                            <m:t>𝜋</m:t>
                          </m:r>
                          <m:r>
                            <a:rPr lang="en-GB" i="1">
                              <a:latin typeface="Cambria Math" panose="02040503050406030204" pitchFamily="18" charset="0"/>
                              <a:ea typeface="Cambria Math" panose="02040503050406030204" pitchFamily="18" charset="0"/>
                            </a:rPr>
                            <m:t>𝑓</m:t>
                          </m:r>
                        </m:den>
                      </m:f>
                    </m:oMath>
                  </m:oMathPara>
                </a14:m>
                <a:endParaRPr lang="en-US" dirty="0"/>
              </a:p>
            </p:txBody>
          </p:sp>
        </mc:Choice>
        <mc:Fallback xmlns="">
          <p:sp>
            <p:nvSpPr>
              <p:cNvPr id="18" name="TextBox 17"/>
              <p:cNvSpPr txBox="1">
                <a:spLocks noRot="1" noChangeAspect="1" noMove="1" noResize="1" noEditPoints="1" noAdjustHandles="1" noChangeArrowheads="1" noChangeShapeType="1" noTextEdit="1"/>
              </p:cNvSpPr>
              <p:nvPr/>
            </p:nvSpPr>
            <p:spPr>
              <a:xfrm>
                <a:off x="4427984" y="3110111"/>
                <a:ext cx="4492127" cy="812402"/>
              </a:xfrm>
              <a:prstGeom prst="rect">
                <a:avLst/>
              </a:prstGeom>
              <a:blipFill rotWithShape="0">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2333522" y="4044549"/>
                <a:ext cx="4562596" cy="6063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FF0000"/>
                              </a:solidFill>
                              <a:latin typeface="Cambria Math" panose="02040503050406030204" pitchFamily="18" charset="0"/>
                            </a:rPr>
                          </m:ctrlPr>
                        </m:fPr>
                        <m:num>
                          <m:r>
                            <a:rPr lang="en-US" i="1" smtClean="0">
                              <a:solidFill>
                                <a:srgbClr val="FF0000"/>
                              </a:solidFill>
                              <a:latin typeface="Cambria Math" panose="02040503050406030204" pitchFamily="18" charset="0"/>
                              <a:ea typeface="Cambria Math" panose="02040503050406030204" pitchFamily="18" charset="0"/>
                            </a:rPr>
                            <m:t>∆</m:t>
                          </m:r>
                          <m:r>
                            <a:rPr lang="en-GB" i="1">
                              <a:solidFill>
                                <a:srgbClr val="FF0000"/>
                              </a:solidFill>
                              <a:latin typeface="Cambria Math" panose="02040503050406030204" pitchFamily="18" charset="0"/>
                              <a:ea typeface="Cambria Math" panose="02040503050406030204" pitchFamily="18" charset="0"/>
                            </a:rPr>
                            <m:t>𝜙</m:t>
                          </m:r>
                        </m:num>
                        <m:den>
                          <m:r>
                            <a:rPr lang="en-GB" i="1">
                              <a:solidFill>
                                <a:srgbClr val="FF0000"/>
                              </a:solidFill>
                              <a:latin typeface="Cambria Math" panose="02040503050406030204" pitchFamily="18" charset="0"/>
                              <a:ea typeface="Cambria Math" panose="02040503050406030204" pitchFamily="18" charset="0"/>
                            </a:rPr>
                            <m:t>𝜙</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𝜙</m:t>
                              </m:r>
                            </m:e>
                            <m:sub>
                              <m:r>
                                <a:rPr lang="en-GB" i="1">
                                  <a:latin typeface="Cambria Math" panose="02040503050406030204" pitchFamily="18" charset="0"/>
                                </a:rPr>
                                <m:t>𝑐𝑖𝑟𝑐𝑢𝑖𝑡</m:t>
                              </m:r>
                            </m:sub>
                          </m:sSub>
                          <m:d>
                            <m:dPr>
                              <m:ctrlPr>
                                <a:rPr lang="en-GB" i="1">
                                  <a:latin typeface="Cambria Math" panose="02040503050406030204" pitchFamily="18" charset="0"/>
                                </a:rPr>
                              </m:ctrlPr>
                            </m:dPr>
                            <m:e>
                              <m:r>
                                <a:rPr lang="en-GB" i="1">
                                  <a:latin typeface="Cambria Math" panose="02040503050406030204" pitchFamily="18" charset="0"/>
                                </a:rPr>
                                <m:t>𝑓</m:t>
                              </m:r>
                            </m:e>
                          </m:d>
                        </m:num>
                        <m:den>
                          <m:sSubSup>
                            <m:sSubSupPr>
                              <m:ctrlPr>
                                <a:rPr lang="en-GB" i="1">
                                  <a:latin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𝜙</m:t>
                              </m:r>
                            </m:e>
                            <m:sub>
                              <m:r>
                                <a:rPr lang="en-GB" i="1">
                                  <a:latin typeface="Cambria Math" panose="02040503050406030204" pitchFamily="18" charset="0"/>
                                </a:rPr>
                                <m:t>𝑛𝑜𝑚</m:t>
                              </m:r>
                            </m:sub>
                            <m:sup>
                              <m:r>
                                <a:rPr lang="en-GB" i="1">
                                  <a:latin typeface="Cambria Math" panose="02040503050406030204" pitchFamily="18" charset="0"/>
                                </a:rPr>
                                <m:t>𝑐𝑖𝑟𝑐𝑢𝑖𝑡</m:t>
                              </m:r>
                            </m:sup>
                          </m:sSubSup>
                        </m:den>
                      </m:f>
                      <m:r>
                        <a:rPr lang="en-GB" b="0" i="1" smtClean="0">
                          <a:latin typeface="Cambria Math" panose="02040503050406030204" pitchFamily="18" charset="0"/>
                        </a:rPr>
                        <m:t>=</m:t>
                      </m:r>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𝜙</m:t>
                              </m:r>
                            </m:e>
                            <m:sub>
                              <m:r>
                                <a:rPr lang="en-GB" i="1">
                                  <a:latin typeface="Cambria Math" panose="02040503050406030204" pitchFamily="18" charset="0"/>
                                </a:rPr>
                                <m:t>𝑐𝑖𝑟𝑐𝑢𝑖𝑡</m:t>
                              </m:r>
                            </m:sub>
                          </m:sSub>
                          <m:d>
                            <m:dPr>
                              <m:ctrlPr>
                                <a:rPr lang="en-GB" i="1">
                                  <a:latin typeface="Cambria Math" panose="02040503050406030204" pitchFamily="18" charset="0"/>
                                </a:rPr>
                              </m:ctrlPr>
                            </m:dPr>
                            <m:e>
                              <m:r>
                                <a:rPr lang="en-GB" i="1">
                                  <a:latin typeface="Cambria Math" panose="02040503050406030204" pitchFamily="18" charset="0"/>
                                </a:rPr>
                                <m:t>𝑓</m:t>
                              </m:r>
                            </m:e>
                          </m:d>
                        </m:num>
                        <m:den>
                          <m:sSub>
                            <m:sSubPr>
                              <m:ctrlPr>
                                <a:rPr lang="en-GB" i="1">
                                  <a:latin typeface="Cambria Math" panose="02040503050406030204" pitchFamily="18" charset="0"/>
                                </a:rPr>
                              </m:ctrlPr>
                            </m:sSubPr>
                            <m:e>
                              <m:r>
                                <a:rPr lang="en-GB" i="1">
                                  <a:latin typeface="Cambria Math" panose="02040503050406030204" pitchFamily="18" charset="0"/>
                                </a:rPr>
                                <m:t>𝐿</m:t>
                              </m:r>
                            </m:e>
                            <m:sub>
                              <m:r>
                                <a:rPr lang="en-GB" i="1">
                                  <a:latin typeface="Cambria Math" panose="02040503050406030204" pitchFamily="18" charset="0"/>
                                </a:rPr>
                                <m:t>𝑑𝑐</m:t>
                              </m:r>
                            </m:sub>
                          </m:sSub>
                          <m:sSub>
                            <m:sSubPr>
                              <m:ctrlPr>
                                <a:rPr lang="en-GB" i="1">
                                  <a:latin typeface="Cambria Math" panose="02040503050406030204" pitchFamily="18" charset="0"/>
                                </a:rPr>
                              </m:ctrlPr>
                            </m:sSubPr>
                            <m:e>
                              <m:r>
                                <a:rPr lang="en-GB" i="1">
                                  <a:latin typeface="Cambria Math" panose="02040503050406030204" pitchFamily="18" charset="0"/>
                                </a:rPr>
                                <m:t>𝑖</m:t>
                              </m:r>
                            </m:e>
                            <m:sub>
                              <m:r>
                                <a:rPr lang="en-GB" i="1">
                                  <a:latin typeface="Cambria Math" panose="02040503050406030204" pitchFamily="18" charset="0"/>
                                </a:rPr>
                                <m:t>𝑛𝑜𝑚</m:t>
                              </m:r>
                            </m:sub>
                          </m:sSub>
                        </m:den>
                      </m:f>
                      <m:r>
                        <a:rPr lang="en-GB" i="1" smtClean="0">
                          <a:solidFill>
                            <a:srgbClr val="FF0000"/>
                          </a:solidFill>
                          <a:latin typeface="Cambria Math" panose="02040503050406030204" pitchFamily="18" charset="0"/>
                          <a:ea typeface="Cambria Math" panose="02040503050406030204" pitchFamily="18" charset="0"/>
                        </a:rPr>
                        <m:t>≤</m:t>
                      </m:r>
                      <m:f>
                        <m:fPr>
                          <m:ctrlPr>
                            <a:rPr lang="en-GB" i="1">
                              <a:solidFill>
                                <a:srgbClr val="FF0000"/>
                              </a:solidFill>
                              <a:latin typeface="Cambria Math" panose="02040503050406030204" pitchFamily="18" charset="0"/>
                              <a:ea typeface="Cambria Math" panose="02040503050406030204" pitchFamily="18" charset="0"/>
                            </a:rPr>
                          </m:ctrlPr>
                        </m:fPr>
                        <m:num>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𝑣</m:t>
                              </m:r>
                            </m:e>
                            <m:sub>
                              <m:r>
                                <a:rPr lang="en-GB" i="1">
                                  <a:solidFill>
                                    <a:srgbClr val="FF0000"/>
                                  </a:solidFill>
                                  <a:latin typeface="Cambria Math" panose="02040503050406030204" pitchFamily="18" charset="0"/>
                                </a:rPr>
                                <m:t>𝑐𝑖𝑟𝑐𝑢𝑖𝑡</m:t>
                              </m:r>
                            </m:sub>
                          </m:sSub>
                          <m:d>
                            <m:dPr>
                              <m:ctrlPr>
                                <a:rPr lang="en-GB" i="1">
                                  <a:solidFill>
                                    <a:srgbClr val="FF0000"/>
                                  </a:solidFill>
                                  <a:latin typeface="Cambria Math" panose="02040503050406030204" pitchFamily="18" charset="0"/>
                                </a:rPr>
                              </m:ctrlPr>
                            </m:dPr>
                            <m:e>
                              <m:r>
                                <a:rPr lang="en-GB" i="1">
                                  <a:solidFill>
                                    <a:srgbClr val="FF0000"/>
                                  </a:solidFill>
                                  <a:latin typeface="Cambria Math" panose="02040503050406030204" pitchFamily="18" charset="0"/>
                                </a:rPr>
                                <m:t>𝑓</m:t>
                              </m:r>
                            </m:e>
                          </m:d>
                        </m:num>
                        <m:den>
                          <m:r>
                            <a:rPr lang="en-GB" i="1">
                              <a:solidFill>
                                <a:srgbClr val="FF0000"/>
                              </a:solidFill>
                              <a:latin typeface="Cambria Math" panose="02040503050406030204" pitchFamily="18" charset="0"/>
                            </a:rPr>
                            <m:t>2</m:t>
                          </m:r>
                          <m:r>
                            <a:rPr lang="en-GB" i="1">
                              <a:solidFill>
                                <a:srgbClr val="FF0000"/>
                              </a:solidFill>
                              <a:latin typeface="Cambria Math" panose="02040503050406030204" pitchFamily="18" charset="0"/>
                              <a:ea typeface="Cambria Math" panose="02040503050406030204" pitchFamily="18" charset="0"/>
                            </a:rPr>
                            <m:t>𝜋</m:t>
                          </m:r>
                          <m:r>
                            <a:rPr lang="en-GB" i="1">
                              <a:solidFill>
                                <a:srgbClr val="FF0000"/>
                              </a:solidFill>
                              <a:latin typeface="Cambria Math" panose="02040503050406030204" pitchFamily="18" charset="0"/>
                              <a:ea typeface="Cambria Math" panose="02040503050406030204" pitchFamily="18" charset="0"/>
                            </a:rPr>
                            <m:t>𝑓</m:t>
                          </m:r>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𝐿</m:t>
                              </m:r>
                            </m:e>
                            <m:sub>
                              <m:r>
                                <a:rPr lang="en-GB" i="1">
                                  <a:solidFill>
                                    <a:srgbClr val="FF0000"/>
                                  </a:solidFill>
                                  <a:latin typeface="Cambria Math" panose="02040503050406030204" pitchFamily="18" charset="0"/>
                                </a:rPr>
                                <m:t>𝑑𝑐</m:t>
                              </m:r>
                            </m:sub>
                          </m:sSub>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𝑖</m:t>
                              </m:r>
                            </m:e>
                            <m:sub>
                              <m:r>
                                <a:rPr lang="en-GB" i="1">
                                  <a:solidFill>
                                    <a:srgbClr val="FF0000"/>
                                  </a:solidFill>
                                  <a:latin typeface="Cambria Math" panose="02040503050406030204" pitchFamily="18" charset="0"/>
                                </a:rPr>
                                <m:t>𝑛𝑜𝑚</m:t>
                              </m:r>
                            </m:sub>
                          </m:sSub>
                        </m:den>
                      </m:f>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2333522" y="4044549"/>
                <a:ext cx="4562596" cy="606384"/>
              </a:xfrm>
              <a:prstGeom prst="rect">
                <a:avLst/>
              </a:prstGeom>
              <a:blipFill rotWithShape="0">
                <a:blip r:embed="rId1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504450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5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grpId="0" nodeType="click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1000" fill="hold"/>
                                        <p:tgtEl>
                                          <p:spTgt spid="13"/>
                                        </p:tgtEl>
                                        <p:attrNameLst>
                                          <p:attrName>ppt_w</p:attrName>
                                        </p:attrNameLst>
                                      </p:cBhvr>
                                      <p:tavLst>
                                        <p:tav tm="0">
                                          <p:val>
                                            <p:fltVal val="0"/>
                                          </p:val>
                                        </p:tav>
                                        <p:tav tm="100000">
                                          <p:val>
                                            <p:strVal val="#ppt_w"/>
                                          </p:val>
                                        </p:tav>
                                      </p:tavLst>
                                    </p:anim>
                                    <p:anim calcmode="lin" valueType="num">
                                      <p:cBhvr>
                                        <p:cTn id="55" dur="1000" fill="hold"/>
                                        <p:tgtEl>
                                          <p:spTgt spid="13"/>
                                        </p:tgtEl>
                                        <p:attrNameLst>
                                          <p:attrName>ppt_h</p:attrName>
                                        </p:attrNameLst>
                                      </p:cBhvr>
                                      <p:tavLst>
                                        <p:tav tm="0">
                                          <p:val>
                                            <p:fltVal val="0"/>
                                          </p:val>
                                        </p:tav>
                                        <p:tav tm="100000">
                                          <p:val>
                                            <p:strVal val="#ppt_h"/>
                                          </p:val>
                                        </p:tav>
                                      </p:tavLst>
                                    </p:anim>
                                    <p:anim calcmode="lin" valueType="num">
                                      <p:cBhvr>
                                        <p:cTn id="56" dur="1000" fill="hold"/>
                                        <p:tgtEl>
                                          <p:spTgt spid="13"/>
                                        </p:tgtEl>
                                        <p:attrNameLst>
                                          <p:attrName>style.rotation</p:attrName>
                                        </p:attrNameLst>
                                      </p:cBhvr>
                                      <p:tavLst>
                                        <p:tav tm="0">
                                          <p:val>
                                            <p:fltVal val="90"/>
                                          </p:val>
                                        </p:tav>
                                        <p:tav tm="100000">
                                          <p:val>
                                            <p:fltVal val="0"/>
                                          </p:val>
                                        </p:tav>
                                      </p:tavLst>
                                    </p:anim>
                                    <p:animEffect transition="in" filter="fade">
                                      <p:cBhvr>
                                        <p:cTn id="5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1" grpId="0"/>
      <p:bldP spid="8" grpId="0"/>
      <p:bldP spid="10" grpId="0"/>
      <p:bldP spid="15" grpId="0"/>
      <p:bldP spid="16" grpId="0"/>
      <p:bldP spid="17" grpId="0"/>
      <p:bldP spid="18"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27</a:t>
            </a:fld>
            <a:endParaRPr lang="en-US"/>
          </a:p>
        </p:txBody>
      </p:sp>
      <p:sp>
        <p:nvSpPr>
          <p:cNvPr id="3" name="Title 2"/>
          <p:cNvSpPr>
            <a:spLocks noGrp="1"/>
          </p:cNvSpPr>
          <p:nvPr>
            <p:ph type="title"/>
          </p:nvPr>
        </p:nvSpPr>
        <p:spPr>
          <a:xfrm>
            <a:off x="395536" y="9740"/>
            <a:ext cx="8642565" cy="685800"/>
          </a:xfrm>
        </p:spPr>
        <p:txBody>
          <a:bodyPr/>
          <a:lstStyle/>
          <a:p>
            <a:pPr marL="514350" indent="-514350" algn="ctr"/>
            <a:r>
              <a:rPr lang="en-US" dirty="0" smtClean="0"/>
              <a:t>From the circuit to the beam </a:t>
            </a:r>
            <a:endParaRPr lang="en-US" dirty="0"/>
          </a:p>
        </p:txBody>
      </p:sp>
      <p:sp>
        <p:nvSpPr>
          <p:cNvPr id="9" name="Footer Placeholder 8"/>
          <p:cNvSpPr>
            <a:spLocks noGrp="1"/>
          </p:cNvSpPr>
          <p:nvPr>
            <p:ph type="ftr" sz="quarter" idx="11"/>
          </p:nvPr>
        </p:nvSpPr>
        <p:spPr/>
        <p:txBody>
          <a:bodyPr/>
          <a:lstStyle/>
          <a:p>
            <a:r>
              <a:rPr lang="en-GB" noProof="0" smtClean="0"/>
              <a:t>M. Martino TE-EPC - WP2 Meeting - 21/03/2017</a:t>
            </a:r>
            <a:endParaRPr lang="en-GB" noProof="0"/>
          </a:p>
        </p:txBody>
      </p:sp>
      <mc:AlternateContent xmlns:mc="http://schemas.openxmlformats.org/markup-compatibility/2006" xmlns:a14="http://schemas.microsoft.com/office/drawing/2010/main">
        <mc:Choice Requires="a14">
          <p:sp>
            <p:nvSpPr>
              <p:cNvPr id="19" name="Rectangle 18"/>
              <p:cNvSpPr/>
              <p:nvPr/>
            </p:nvSpPr>
            <p:spPr>
              <a:xfrm>
                <a:off x="619831" y="695540"/>
                <a:ext cx="8272649" cy="582082"/>
              </a:xfrm>
              <a:prstGeom prst="rect">
                <a:avLst/>
              </a:prstGeom>
            </p:spPr>
            <p:txBody>
              <a:bodyPr wrap="none">
                <a:spAutoFit/>
              </a:bodyPr>
              <a:lstStyle/>
              <a:p>
                <a:r>
                  <a:rPr lang="en-US" sz="2000" dirty="0" smtClean="0">
                    <a:solidFill>
                      <a:schemeClr val="bg2"/>
                    </a:solidFill>
                  </a:rPr>
                  <a:t>From </a:t>
                </a:r>
                <a14:m>
                  <m:oMath xmlns:m="http://schemas.openxmlformats.org/officeDocument/2006/math">
                    <m:sSub>
                      <m:sSubPr>
                        <m:ctrlPr>
                          <a:rPr lang="en-GB" sz="2000" i="1" smtClean="0">
                            <a:solidFill>
                              <a:schemeClr val="tx1"/>
                            </a:solidFill>
                            <a:latin typeface="Cambria Math" panose="02040503050406030204" pitchFamily="18" charset="0"/>
                          </a:rPr>
                        </m:ctrlPr>
                      </m:sSubPr>
                      <m:e>
                        <m:r>
                          <a:rPr lang="en-GB" sz="2000" b="0" i="1" smtClean="0">
                            <a:solidFill>
                              <a:schemeClr val="tx1"/>
                            </a:solidFill>
                            <a:latin typeface="Cambria Math" panose="02040503050406030204" pitchFamily="18" charset="0"/>
                            <a:ea typeface="Cambria Math" panose="02040503050406030204" pitchFamily="18" charset="0"/>
                          </a:rPr>
                          <m:t>𝑣</m:t>
                        </m:r>
                      </m:e>
                      <m:sub>
                        <m:r>
                          <a:rPr lang="en-GB" sz="2000" i="1">
                            <a:solidFill>
                              <a:schemeClr val="tx1"/>
                            </a:solidFill>
                            <a:latin typeface="Cambria Math" panose="02040503050406030204" pitchFamily="18" charset="0"/>
                          </a:rPr>
                          <m:t>𝑐𝑖𝑟𝑐𝑢𝑖𝑡</m:t>
                        </m:r>
                      </m:sub>
                    </m:sSub>
                    <m:d>
                      <m:dPr>
                        <m:ctrlPr>
                          <a:rPr lang="en-GB" sz="2000" i="1">
                            <a:solidFill>
                              <a:schemeClr val="tx1"/>
                            </a:solidFill>
                            <a:latin typeface="Cambria Math" panose="02040503050406030204" pitchFamily="18" charset="0"/>
                          </a:rPr>
                        </m:ctrlPr>
                      </m:dPr>
                      <m:e>
                        <m:r>
                          <a:rPr lang="en-GB" sz="2000" i="1">
                            <a:solidFill>
                              <a:schemeClr val="tx1"/>
                            </a:solidFill>
                            <a:latin typeface="Cambria Math" panose="02040503050406030204" pitchFamily="18" charset="0"/>
                          </a:rPr>
                          <m:t>𝑓</m:t>
                        </m:r>
                      </m:e>
                    </m:d>
                  </m:oMath>
                </a14:m>
                <a:r>
                  <a:rPr lang="en-US" sz="2000" dirty="0" smtClean="0">
                    <a:solidFill>
                      <a:schemeClr val="bg2"/>
                    </a:solidFill>
                  </a:rPr>
                  <a:t>, </a:t>
                </a:r>
                <a14:m>
                  <m:oMath xmlns:m="http://schemas.openxmlformats.org/officeDocument/2006/math">
                    <m:sSub>
                      <m:sSubPr>
                        <m:ctrlPr>
                          <a:rPr lang="en-GB" sz="2000" i="1" smtClean="0">
                            <a:solidFill>
                              <a:schemeClr val="tx1"/>
                            </a:solidFill>
                            <a:latin typeface="Cambria Math" panose="02040503050406030204" pitchFamily="18" charset="0"/>
                          </a:rPr>
                        </m:ctrlPr>
                      </m:sSubPr>
                      <m:e>
                        <m:r>
                          <a:rPr lang="en-GB" sz="2000" i="1">
                            <a:solidFill>
                              <a:schemeClr val="tx1"/>
                            </a:solidFill>
                            <a:latin typeface="Cambria Math" panose="02040503050406030204" pitchFamily="18" charset="0"/>
                          </a:rPr>
                          <m:t>𝐿</m:t>
                        </m:r>
                      </m:e>
                      <m:sub>
                        <m:r>
                          <a:rPr lang="en-GB" sz="2000" i="1">
                            <a:solidFill>
                              <a:schemeClr val="tx1"/>
                            </a:solidFill>
                            <a:latin typeface="Cambria Math" panose="02040503050406030204" pitchFamily="18" charset="0"/>
                          </a:rPr>
                          <m:t>𝑑𝑐</m:t>
                        </m:r>
                      </m:sub>
                    </m:sSub>
                  </m:oMath>
                </a14:m>
                <a:r>
                  <a:rPr lang="en-US" sz="2000" dirty="0" smtClean="0">
                    <a:solidFill>
                      <a:schemeClr val="bg2"/>
                    </a:solidFill>
                  </a:rPr>
                  <a:t> and</a:t>
                </a:r>
                <a14:m>
                  <m:oMath xmlns:m="http://schemas.openxmlformats.org/officeDocument/2006/math">
                    <m:sSub>
                      <m:sSubPr>
                        <m:ctrlPr>
                          <a:rPr lang="en-GB" sz="2000" i="1" smtClean="0">
                            <a:solidFill>
                              <a:schemeClr val="tx1"/>
                            </a:solidFill>
                            <a:latin typeface="Cambria Math" panose="02040503050406030204" pitchFamily="18" charset="0"/>
                          </a:rPr>
                        </m:ctrlPr>
                      </m:sSubPr>
                      <m:e>
                        <m:r>
                          <a:rPr lang="en-GB" sz="2000" b="0" i="1" smtClean="0">
                            <a:solidFill>
                              <a:schemeClr val="tx1"/>
                            </a:solidFill>
                            <a:latin typeface="Cambria Math" panose="02040503050406030204" pitchFamily="18" charset="0"/>
                          </a:rPr>
                          <m:t> </m:t>
                        </m:r>
                        <m:r>
                          <a:rPr lang="en-GB" sz="2000" i="1">
                            <a:solidFill>
                              <a:schemeClr val="tx1"/>
                            </a:solidFill>
                            <a:latin typeface="Cambria Math" panose="02040503050406030204" pitchFamily="18" charset="0"/>
                          </a:rPr>
                          <m:t>𝑖</m:t>
                        </m:r>
                      </m:e>
                      <m:sub>
                        <m:r>
                          <a:rPr lang="en-GB" sz="2000" i="1">
                            <a:solidFill>
                              <a:schemeClr val="tx1"/>
                            </a:solidFill>
                            <a:latin typeface="Cambria Math" panose="02040503050406030204" pitchFamily="18" charset="0"/>
                          </a:rPr>
                          <m:t>𝑛𝑜𝑚</m:t>
                        </m:r>
                      </m:sub>
                    </m:sSub>
                  </m:oMath>
                </a14:m>
                <a:r>
                  <a:rPr lang="en-US" sz="2000" dirty="0" smtClean="0">
                    <a:solidFill>
                      <a:schemeClr val="bg2"/>
                    </a:solidFill>
                  </a:rPr>
                  <a:t> we can easily estimate maximum </a:t>
                </a:r>
                <a14:m>
                  <m:oMath xmlns:m="http://schemas.openxmlformats.org/officeDocument/2006/math">
                    <m:f>
                      <m:fPr>
                        <m:ctrlPr>
                          <a:rPr lang="en-US" sz="2000" i="1" smtClean="0">
                            <a:solidFill>
                              <a:schemeClr val="tx1"/>
                            </a:solidFill>
                            <a:latin typeface="Cambria Math" panose="02040503050406030204" pitchFamily="18" charset="0"/>
                          </a:rPr>
                        </m:ctrlPr>
                      </m:fPr>
                      <m:num>
                        <m:sSub>
                          <m:sSubPr>
                            <m:ctrlPr>
                              <a:rPr lang="en-US" sz="2000" i="1" smtClean="0">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ea typeface="Cambria Math" panose="02040503050406030204" pitchFamily="18" charset="0"/>
                              </a:rPr>
                              <m:t>∆</m:t>
                            </m:r>
                            <m:r>
                              <a:rPr lang="en-GB" sz="2000" i="1">
                                <a:solidFill>
                                  <a:schemeClr val="tx1"/>
                                </a:solidFill>
                                <a:latin typeface="Cambria Math" panose="02040503050406030204" pitchFamily="18" charset="0"/>
                                <a:ea typeface="Cambria Math" panose="02040503050406030204" pitchFamily="18" charset="0"/>
                              </a:rPr>
                              <m:t>𝜙</m:t>
                            </m:r>
                          </m:e>
                          <m:sub>
                            <m:r>
                              <a:rPr lang="en-GB" sz="2000" b="0" i="1" smtClean="0">
                                <a:solidFill>
                                  <a:schemeClr val="tx1"/>
                                </a:solidFill>
                                <a:latin typeface="Cambria Math" panose="02040503050406030204" pitchFamily="18" charset="0"/>
                              </a:rPr>
                              <m:t>𝑐𝑖𝑟𝑐𝑢𝑖𝑡</m:t>
                            </m:r>
                          </m:sub>
                        </m:sSub>
                      </m:num>
                      <m:den>
                        <m:sSub>
                          <m:sSubPr>
                            <m:ctrlPr>
                              <a:rPr lang="en-US" sz="2000" i="1">
                                <a:solidFill>
                                  <a:schemeClr val="tx1"/>
                                </a:solidFill>
                                <a:latin typeface="Cambria Math" panose="02040503050406030204" pitchFamily="18" charset="0"/>
                              </a:rPr>
                            </m:ctrlPr>
                          </m:sSubPr>
                          <m:e>
                            <m:r>
                              <a:rPr lang="en-GB" sz="2000" i="1">
                                <a:solidFill>
                                  <a:schemeClr val="tx1"/>
                                </a:solidFill>
                                <a:latin typeface="Cambria Math" panose="02040503050406030204" pitchFamily="18" charset="0"/>
                                <a:ea typeface="Cambria Math" panose="02040503050406030204" pitchFamily="18" charset="0"/>
                              </a:rPr>
                              <m:t>𝜙</m:t>
                            </m:r>
                          </m:e>
                          <m:sub>
                            <m:r>
                              <a:rPr lang="en-GB" sz="2000" i="1">
                                <a:solidFill>
                                  <a:schemeClr val="tx1"/>
                                </a:solidFill>
                                <a:latin typeface="Cambria Math" panose="02040503050406030204" pitchFamily="18" charset="0"/>
                              </a:rPr>
                              <m:t>𝑐𝑖𝑟𝑐𝑢𝑖𝑡</m:t>
                            </m:r>
                          </m:sub>
                        </m:sSub>
                      </m:den>
                    </m:f>
                  </m:oMath>
                </a14:m>
                <a:endParaRPr lang="en-US" sz="2000" dirty="0"/>
              </a:p>
            </p:txBody>
          </p:sp>
        </mc:Choice>
        <mc:Fallback xmlns="">
          <p:sp>
            <p:nvSpPr>
              <p:cNvPr id="19" name="Rectangle 18"/>
              <p:cNvSpPr>
                <a:spLocks noRot="1" noChangeAspect="1" noMove="1" noResize="1" noEditPoints="1" noAdjustHandles="1" noChangeArrowheads="1" noChangeShapeType="1" noTextEdit="1"/>
              </p:cNvSpPr>
              <p:nvPr/>
            </p:nvSpPr>
            <p:spPr>
              <a:xfrm>
                <a:off x="619831" y="695540"/>
                <a:ext cx="8272649" cy="582082"/>
              </a:xfrm>
              <a:prstGeom prst="rect">
                <a:avLst/>
              </a:prstGeom>
              <a:blipFill rotWithShape="0">
                <a:blip r:embed="rId3"/>
                <a:stretch>
                  <a:fillRect l="-811"/>
                </a:stretch>
              </a:blipFill>
            </p:spPr>
            <p:txBody>
              <a:bodyPr/>
              <a:lstStyle/>
              <a:p>
                <a:r>
                  <a:rPr lang="en-US">
                    <a:noFill/>
                  </a:rPr>
                  <a:t> </a:t>
                </a:r>
              </a:p>
            </p:txBody>
          </p:sp>
        </mc:Fallback>
      </mc:AlternateContent>
      <p:grpSp>
        <p:nvGrpSpPr>
          <p:cNvPr id="5" name="Group 4"/>
          <p:cNvGrpSpPr/>
          <p:nvPr/>
        </p:nvGrpSpPr>
        <p:grpSpPr>
          <a:xfrm>
            <a:off x="2531140" y="1275606"/>
            <a:ext cx="3524170" cy="1044774"/>
            <a:chOff x="2531140" y="1419622"/>
            <a:chExt cx="3524170" cy="1044774"/>
          </a:xfrm>
        </p:grpSpPr>
        <mc:AlternateContent xmlns:mc="http://schemas.openxmlformats.org/markup-compatibility/2006" xmlns:a14="http://schemas.microsoft.com/office/drawing/2010/main">
          <mc:Choice Requires="a14">
            <p:sp>
              <p:nvSpPr>
                <p:cNvPr id="12" name="TextBox 11"/>
                <p:cNvSpPr txBox="1"/>
                <p:nvPr/>
              </p:nvSpPr>
              <p:spPr>
                <a:xfrm>
                  <a:off x="2531140" y="1451875"/>
                  <a:ext cx="3524170" cy="10125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latin typeface="Cambria Math" panose="02040503050406030204" pitchFamily="18" charset="0"/>
                              </a:rPr>
                            </m:ctrlPr>
                          </m:fPr>
                          <m:num>
                            <m:sSub>
                              <m:sSubPr>
                                <m:ctrlPr>
                                  <a:rPr lang="en-US" sz="3200" i="1" smtClean="0">
                                    <a:latin typeface="Cambria Math" panose="02040503050406030204" pitchFamily="18" charset="0"/>
                                  </a:rPr>
                                </m:ctrlPr>
                              </m:sSubPr>
                              <m:e>
                                <m:r>
                                  <a:rPr lang="en-US" sz="3200" i="1" smtClean="0">
                                    <a:latin typeface="Cambria Math" panose="02040503050406030204" pitchFamily="18" charset="0"/>
                                    <a:ea typeface="Cambria Math" panose="02040503050406030204" pitchFamily="18" charset="0"/>
                                  </a:rPr>
                                  <m:t>∆</m:t>
                                </m:r>
                                <m:r>
                                  <a:rPr lang="en-GB" sz="3200" b="0" i="1" smtClean="0">
                                    <a:latin typeface="Cambria Math" panose="02040503050406030204" pitchFamily="18" charset="0"/>
                                    <a:ea typeface="Cambria Math" panose="02040503050406030204" pitchFamily="18" charset="0"/>
                                  </a:rPr>
                                  <m:t>𝐵</m:t>
                                </m:r>
                              </m:e>
                              <m:sub>
                                <m:r>
                                  <a:rPr lang="en-GB" sz="3200" b="0" i="1" smtClean="0">
                                    <a:latin typeface="Cambria Math" panose="02040503050406030204" pitchFamily="18" charset="0"/>
                                  </a:rPr>
                                  <m:t>𝑏𝑒𝑎𝑚</m:t>
                                </m:r>
                              </m:sub>
                            </m:sSub>
                          </m:num>
                          <m:den>
                            <m:sSub>
                              <m:sSubPr>
                                <m:ctrlPr>
                                  <a:rPr lang="en-US" sz="3200" i="1">
                                    <a:latin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𝐵</m:t>
                                </m:r>
                              </m:e>
                              <m:sub>
                                <m:r>
                                  <a:rPr lang="en-GB" sz="3200" i="1">
                                    <a:latin typeface="Cambria Math" panose="02040503050406030204" pitchFamily="18" charset="0"/>
                                  </a:rPr>
                                  <m:t>𝑏𝑒𝑎𝑚</m:t>
                                </m:r>
                              </m:sub>
                            </m:sSub>
                          </m:den>
                        </m:f>
                        <m:r>
                          <a:rPr lang="en-GB" sz="3200" b="0" i="1" smtClean="0">
                            <a:latin typeface="Cambria Math" panose="02040503050406030204" pitchFamily="18" charset="0"/>
                            <a:ea typeface="Cambria Math" panose="02040503050406030204" pitchFamily="18" charset="0"/>
                          </a:rPr>
                          <m:t>=</m:t>
                        </m:r>
                        <m:f>
                          <m:fPr>
                            <m:ctrlPr>
                              <a:rPr lang="en-US" sz="3200" i="1">
                                <a:latin typeface="Cambria Math" panose="02040503050406030204" pitchFamily="18" charset="0"/>
                              </a:rPr>
                            </m:ctrlPr>
                          </m:fPr>
                          <m:num>
                            <m:sSub>
                              <m:sSubPr>
                                <m:ctrlPr>
                                  <a:rPr lang="en-US" sz="3200" i="1">
                                    <a:latin typeface="Cambria Math" panose="02040503050406030204" pitchFamily="18" charset="0"/>
                                  </a:rPr>
                                </m:ctrlPr>
                              </m:sSubPr>
                              <m:e>
                                <m:r>
                                  <a:rPr lang="en-US" sz="3200" i="1">
                                    <a:latin typeface="Cambria Math" panose="02040503050406030204" pitchFamily="18" charset="0"/>
                                    <a:ea typeface="Cambria Math" panose="02040503050406030204" pitchFamily="18" charset="0"/>
                                  </a:rPr>
                                  <m:t>∆</m:t>
                                </m:r>
                                <m:r>
                                  <a:rPr lang="en-GB" sz="3200" i="1">
                                    <a:latin typeface="Cambria Math" panose="02040503050406030204" pitchFamily="18" charset="0"/>
                                    <a:ea typeface="Cambria Math" panose="02040503050406030204" pitchFamily="18" charset="0"/>
                                  </a:rPr>
                                  <m:t>𝜙</m:t>
                                </m:r>
                              </m:e>
                              <m:sub>
                                <m:r>
                                  <a:rPr lang="en-GB" sz="3200" i="1">
                                    <a:latin typeface="Cambria Math" panose="02040503050406030204" pitchFamily="18" charset="0"/>
                                  </a:rPr>
                                  <m:t>𝑐𝑖𝑟𝑐𝑢𝑖𝑡</m:t>
                                </m:r>
                              </m:sub>
                            </m:sSub>
                          </m:num>
                          <m:den>
                            <m:sSub>
                              <m:sSubPr>
                                <m:ctrlPr>
                                  <a:rPr lang="en-US" sz="3200" i="1">
                                    <a:latin typeface="Cambria Math" panose="02040503050406030204" pitchFamily="18" charset="0"/>
                                  </a:rPr>
                                </m:ctrlPr>
                              </m:sSubPr>
                              <m:e>
                                <m:r>
                                  <a:rPr lang="en-GB" sz="3200" i="1">
                                    <a:latin typeface="Cambria Math" panose="02040503050406030204" pitchFamily="18" charset="0"/>
                                    <a:ea typeface="Cambria Math" panose="02040503050406030204" pitchFamily="18" charset="0"/>
                                  </a:rPr>
                                  <m:t>𝜙</m:t>
                                </m:r>
                              </m:e>
                              <m:sub>
                                <m:r>
                                  <a:rPr lang="en-GB" sz="3200" i="1">
                                    <a:latin typeface="Cambria Math" panose="02040503050406030204" pitchFamily="18" charset="0"/>
                                  </a:rPr>
                                  <m:t>𝑐𝑖𝑟𝑐𝑢𝑖𝑡</m:t>
                                </m:r>
                              </m:sub>
                            </m:sSub>
                          </m:den>
                        </m:f>
                      </m:oMath>
                    </m:oMathPara>
                  </a14:m>
                  <a:endParaRPr lang="en-US" sz="3200" dirty="0"/>
                </a:p>
              </p:txBody>
            </p:sp>
          </mc:Choice>
          <mc:Fallback xmlns="">
            <p:sp>
              <p:nvSpPr>
                <p:cNvPr id="12" name="TextBox 11"/>
                <p:cNvSpPr txBox="1">
                  <a:spLocks noRot="1" noChangeAspect="1" noMove="1" noResize="1" noEditPoints="1" noAdjustHandles="1" noChangeArrowheads="1" noChangeShapeType="1" noTextEdit="1"/>
                </p:cNvSpPr>
                <p:nvPr/>
              </p:nvSpPr>
              <p:spPr>
                <a:xfrm>
                  <a:off x="2531140" y="1451875"/>
                  <a:ext cx="3524170" cy="1012521"/>
                </a:xfrm>
                <a:prstGeom prst="rect">
                  <a:avLst/>
                </a:prstGeom>
                <a:blipFill rotWithShape="0">
                  <a:blip r:embed="rId4"/>
                  <a:stretch>
                    <a:fillRect/>
                  </a:stretch>
                </a:blipFill>
              </p:spPr>
              <p:txBody>
                <a:bodyPr/>
                <a:lstStyle/>
                <a:p>
                  <a:r>
                    <a:rPr lang="en-US">
                      <a:noFill/>
                    </a:rPr>
                    <a:t> </a:t>
                  </a:r>
                </a:p>
              </p:txBody>
            </p:sp>
          </mc:Fallback>
        </mc:AlternateContent>
        <p:sp>
          <p:nvSpPr>
            <p:cNvPr id="4" name="Rectangle 3"/>
            <p:cNvSpPr/>
            <p:nvPr/>
          </p:nvSpPr>
          <p:spPr>
            <a:xfrm>
              <a:off x="3999788" y="1419622"/>
              <a:ext cx="385042" cy="523220"/>
            </a:xfrm>
            <a:prstGeom prst="rect">
              <a:avLst/>
            </a:prstGeom>
          </p:spPr>
          <p:txBody>
            <a:bodyPr wrap="none">
              <a:spAutoFit/>
            </a:bodyPr>
            <a:lstStyle/>
            <a:p>
              <a:r>
                <a:rPr lang="en-GB" sz="2800" dirty="0" smtClean="0"/>
                <a:t>?</a:t>
              </a:r>
              <a:endParaRPr lang="en-US" sz="2800" dirty="0"/>
            </a:p>
          </p:txBody>
        </p:sp>
      </p:grpSp>
      <mc:AlternateContent xmlns:mc="http://schemas.openxmlformats.org/markup-compatibility/2006" xmlns:a14="http://schemas.microsoft.com/office/drawing/2010/main">
        <mc:Choice Requires="a14">
          <p:sp>
            <p:nvSpPr>
              <p:cNvPr id="13" name="Rectangle 12"/>
              <p:cNvSpPr/>
              <p:nvPr/>
            </p:nvSpPr>
            <p:spPr>
              <a:xfrm>
                <a:off x="611560" y="2571750"/>
                <a:ext cx="7272808" cy="137255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a:latin typeface="Cambria Math" panose="02040503050406030204" pitchFamily="18" charset="0"/>
                            </a:rPr>
                            <m:t>∆</m:t>
                          </m:r>
                          <m:r>
                            <a:rPr lang="en-US" i="1">
                              <a:latin typeface="Cambria Math" panose="02040503050406030204" pitchFamily="18" charset="0"/>
                            </a:rPr>
                            <m:t>𝐵</m:t>
                          </m:r>
                        </m:num>
                        <m:den>
                          <m:r>
                            <a:rPr lang="en-US" i="1">
                              <a:latin typeface="Cambria Math" panose="02040503050406030204" pitchFamily="18" charset="0"/>
                            </a:rPr>
                            <m:t>𝐵</m:t>
                          </m:r>
                        </m:den>
                      </m:f>
                      <m:r>
                        <a:rPr lang="en-US" i="0">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𝐵</m:t>
                              </m:r>
                            </m:e>
                            <m:sub>
                              <m:r>
                                <a:rPr lang="en-GB" i="1">
                                  <a:latin typeface="Cambria Math" panose="02040503050406030204" pitchFamily="18" charset="0"/>
                                </a:rPr>
                                <m:t>𝑏𝑒𝑎𝑚</m:t>
                              </m:r>
                            </m:sub>
                          </m:sSub>
                          <m:r>
                            <a:rPr lang="en-GB" b="0" i="1" smtClean="0">
                              <a:latin typeface="Cambria Math" panose="02040503050406030204" pitchFamily="18" charset="0"/>
                            </a:rPr>
                            <m:t>(</m:t>
                          </m:r>
                          <m:r>
                            <a:rPr lang="en-GB" b="0" i="1" smtClean="0">
                              <a:latin typeface="Cambria Math" panose="02040503050406030204" pitchFamily="18" charset="0"/>
                            </a:rPr>
                            <m:t>𝑓</m:t>
                          </m:r>
                          <m:r>
                            <a:rPr lang="en-GB" b="0" i="1" smtClean="0">
                              <a:latin typeface="Cambria Math" panose="02040503050406030204" pitchFamily="18" charset="0"/>
                            </a:rPr>
                            <m:t>)</m:t>
                          </m:r>
                        </m:num>
                        <m:den>
                          <m:sSubSup>
                            <m:sSubSupPr>
                              <m:ctrlPr>
                                <a:rPr lang="en-GB" i="1" smtClean="0">
                                  <a:latin typeface="Cambria Math" panose="02040503050406030204" pitchFamily="18" charset="0"/>
                                </a:rPr>
                              </m:ctrlPr>
                            </m:sSubSupPr>
                            <m:e>
                              <m:r>
                                <a:rPr lang="en-GB" b="0" i="1" smtClean="0">
                                  <a:latin typeface="Cambria Math" panose="02040503050406030204" pitchFamily="18" charset="0"/>
                                </a:rPr>
                                <m:t>𝐵</m:t>
                              </m:r>
                            </m:e>
                            <m:sub>
                              <m:r>
                                <a:rPr lang="en-GB" b="0" i="1" smtClean="0">
                                  <a:latin typeface="Cambria Math" panose="02040503050406030204" pitchFamily="18" charset="0"/>
                                </a:rPr>
                                <m:t>𝑛𝑜𝑚</m:t>
                              </m:r>
                            </m:sub>
                            <m:sup>
                              <m:r>
                                <a:rPr lang="en-GB" b="0" i="1" smtClean="0">
                                  <a:latin typeface="Cambria Math" panose="02040503050406030204" pitchFamily="18" charset="0"/>
                                </a:rPr>
                                <m:t>𝑏𝑒𝑎𝑚</m:t>
                              </m:r>
                            </m:sup>
                          </m:sSubSup>
                        </m:den>
                      </m:f>
                      <m:r>
                        <a:rPr lang="en-GB" i="1">
                          <a:solidFill>
                            <a:srgbClr val="404040"/>
                          </a:solidFill>
                          <a:latin typeface="Cambria Math" panose="02040503050406030204" pitchFamily="18" charset="0"/>
                        </a:rPr>
                        <m:t>≅</m:t>
                      </m:r>
                      <m:d>
                        <m:dPr>
                          <m:begChr m:val="{"/>
                          <m:endChr m:val=""/>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f>
                                  <m:fPr>
                                    <m:ctrlPr>
                                      <a:rPr lang="en-US" i="1">
                                        <a:latin typeface="Cambria Math" panose="02040503050406030204" pitchFamily="18" charset="0"/>
                                      </a:rPr>
                                    </m:ctrlPr>
                                  </m:fPr>
                                  <m:num>
                                    <m:sSub>
                                      <m:sSubPr>
                                        <m:ctrlPr>
                                          <a:rPr lang="en-GB" i="1">
                                            <a:latin typeface="Cambria Math" panose="02040503050406030204" pitchFamily="18" charset="0"/>
                                          </a:rPr>
                                        </m:ctrlPr>
                                      </m:sSubPr>
                                      <m:e>
                                        <m:r>
                                          <a:rPr lang="en-GB" b="0" i="1" smtClean="0">
                                            <a:latin typeface="Cambria Math" panose="02040503050406030204" pitchFamily="18" charset="0"/>
                                          </a:rPr>
                                          <m:t>𝑖</m:t>
                                        </m:r>
                                      </m:e>
                                      <m:sub>
                                        <m:r>
                                          <a:rPr lang="en-GB" i="1">
                                            <a:latin typeface="Cambria Math" panose="02040503050406030204" pitchFamily="18" charset="0"/>
                                          </a:rPr>
                                          <m:t>𝑐𝑖𝑟𝑐𝑢𝑖𝑡</m:t>
                                        </m:r>
                                      </m:sub>
                                    </m:sSub>
                                    <m:d>
                                      <m:dPr>
                                        <m:ctrlPr>
                                          <a:rPr lang="en-GB" i="1">
                                            <a:latin typeface="Cambria Math" panose="02040503050406030204" pitchFamily="18" charset="0"/>
                                          </a:rPr>
                                        </m:ctrlPr>
                                      </m:dPr>
                                      <m:e>
                                        <m:r>
                                          <a:rPr lang="en-GB" i="1">
                                            <a:latin typeface="Cambria Math" panose="02040503050406030204" pitchFamily="18" charset="0"/>
                                          </a:rPr>
                                          <m:t>𝑓</m:t>
                                        </m:r>
                                      </m:e>
                                    </m:d>
                                  </m:num>
                                  <m:den>
                                    <m:sSub>
                                      <m:sSubPr>
                                        <m:ctrlPr>
                                          <a:rPr lang="en-US" i="1">
                                            <a:latin typeface="Cambria Math" panose="02040503050406030204" pitchFamily="18" charset="0"/>
                                          </a:rPr>
                                        </m:ctrlPr>
                                      </m:sSubPr>
                                      <m:e>
                                        <m:r>
                                          <a:rPr lang="en-GB" b="0" i="1" smtClean="0">
                                            <a:latin typeface="Cambria Math" panose="02040503050406030204" pitchFamily="18" charset="0"/>
                                          </a:rPr>
                                          <m:t>𝑖</m:t>
                                        </m:r>
                                      </m:e>
                                      <m:sub>
                                        <m:r>
                                          <a:rPr lang="en-US" i="1">
                                            <a:latin typeface="Cambria Math" panose="02040503050406030204" pitchFamily="18" charset="0"/>
                                          </a:rPr>
                                          <m:t>𝑛𝑜𝑚</m:t>
                                        </m:r>
                                      </m:sub>
                                    </m:sSub>
                                  </m:den>
                                </m:f>
                                <m:r>
                                  <a:rPr lang="en-US" i="0">
                                    <a:latin typeface="Cambria Math" panose="02040503050406030204" pitchFamily="18" charset="0"/>
                                  </a:rPr>
                                  <m:t> </m:t>
                                </m:r>
                              </m:e>
                              <m:e>
                                <m:r>
                                  <a:rPr lang="en-US" i="0">
                                    <a:latin typeface="Cambria Math" panose="02040503050406030204" pitchFamily="18" charset="0"/>
                                  </a:rPr>
                                  <m:t> </m:t>
                                </m:r>
                                <m:r>
                                  <a:rPr lang="en-US" i="1">
                                    <a:latin typeface="Cambria Math" panose="02040503050406030204" pitchFamily="18" charset="0"/>
                                  </a:rPr>
                                  <m:t>𝑓</m:t>
                                </m:r>
                                <m:r>
                                  <a:rPr lang="en-US" i="0">
                                    <a:latin typeface="Cambria Math" panose="02040503050406030204" pitchFamily="18" charset="0"/>
                                  </a:rPr>
                                  <m:t>&lt;</m:t>
                                </m:r>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0">
                                        <a:latin typeface="Cambria Math" panose="02040503050406030204" pitchFamily="18" charset="0"/>
                                      </a:rPr>
                                      <m:t>0</m:t>
                                    </m:r>
                                  </m:sub>
                                </m:sSub>
                              </m:e>
                            </m:mr>
                            <m:mr>
                              <m:e>
                                <m:sSub>
                                  <m:sSubPr>
                                    <m:ctrlPr>
                                      <a:rPr lang="en-US"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𝑣𝑎𝑐𝑢𝑢𝑚</m:t>
                                    </m:r>
                                  </m:sub>
                                </m:sSub>
                                <m:d>
                                  <m:dPr>
                                    <m:ctrlPr>
                                      <a:rPr lang="en-US" i="1">
                                        <a:latin typeface="Cambria Math" panose="02040503050406030204" pitchFamily="18" charset="0"/>
                                      </a:rPr>
                                    </m:ctrlPr>
                                  </m:dPr>
                                  <m:e>
                                    <m:r>
                                      <a:rPr lang="en-US" i="1">
                                        <a:latin typeface="Cambria Math" panose="02040503050406030204" pitchFamily="18" charset="0"/>
                                      </a:rPr>
                                      <m:t>𝑓</m:t>
                                    </m:r>
                                  </m:e>
                                </m:d>
                                <m:r>
                                  <a:rPr lang="en-US" i="0">
                                    <a:latin typeface="Cambria Math" panose="02040503050406030204" pitchFamily="18" charset="0"/>
                                  </a:rPr>
                                  <m:t>×</m:t>
                                </m:r>
                                <m:sSubSup>
                                  <m:sSubSupPr>
                                    <m:ctrlPr>
                                      <a:rPr lang="en-US" i="1" smtClean="0">
                                        <a:latin typeface="Cambria Math" panose="02040503050406030204" pitchFamily="18" charset="0"/>
                                      </a:rPr>
                                    </m:ctrlPr>
                                  </m:sSubSupPr>
                                  <m:e>
                                    <m:r>
                                      <a:rPr lang="en-GB" b="0" i="1" smtClean="0">
                                        <a:latin typeface="Cambria Math" panose="02040503050406030204" pitchFamily="18" charset="0"/>
                                      </a:rPr>
                                      <m:t>𝑇</m:t>
                                    </m:r>
                                  </m:e>
                                  <m:sub>
                                    <m:r>
                                      <a:rPr lang="en-GB" b="0" i="1" smtClean="0">
                                        <a:latin typeface="Cambria Math" panose="02040503050406030204" pitchFamily="18" charset="0"/>
                                      </a:rPr>
                                      <m:t>𝑣</m:t>
                                    </m:r>
                                    <m:r>
                                      <a:rPr lang="en-GB" b="0" i="1" smtClean="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𝑚𝑎𝑔𝑛𝑒𝑡</m:t>
                                        </m:r>
                                      </m:sub>
                                    </m:sSub>
                                  </m:sub>
                                  <m:sup>
                                    <m:r>
                                      <a:rPr lang="en-GB" b="0" i="1" smtClean="0">
                                        <a:latin typeface="Cambria Math" panose="02040503050406030204" pitchFamily="18" charset="0"/>
                                      </a:rPr>
                                      <m:t>′</m:t>
                                    </m:r>
                                  </m:sup>
                                </m:sSubSup>
                                <m:d>
                                  <m:dPr>
                                    <m:ctrlPr>
                                      <a:rPr lang="en-US" i="1">
                                        <a:latin typeface="Cambria Math" panose="02040503050406030204" pitchFamily="18" charset="0"/>
                                      </a:rPr>
                                    </m:ctrlPr>
                                  </m:dPr>
                                  <m:e>
                                    <m:r>
                                      <a:rPr lang="en-US" i="1" smtClean="0">
                                        <a:latin typeface="Cambria Math" panose="02040503050406030204" pitchFamily="18" charset="0"/>
                                      </a:rPr>
                                      <m:t>𝑓</m:t>
                                    </m:r>
                                  </m:e>
                                </m:d>
                                <m:r>
                                  <a:rPr lang="en-US" i="0">
                                    <a:latin typeface="Cambria Math" panose="02040503050406030204" pitchFamily="18" charset="0"/>
                                  </a:rPr>
                                  <m:t>×</m:t>
                                </m:r>
                                <m:f>
                                  <m:fPr>
                                    <m:ctrlPr>
                                      <a:rPr lang="en-US"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𝑣</m:t>
                                        </m:r>
                                      </m:e>
                                      <m:sub>
                                        <m:r>
                                          <a:rPr lang="en-GB" i="1">
                                            <a:latin typeface="Cambria Math" panose="02040503050406030204" pitchFamily="18" charset="0"/>
                                          </a:rPr>
                                          <m:t>𝑐𝑖𝑟𝑐𝑢𝑖𝑡</m:t>
                                        </m:r>
                                      </m:sub>
                                    </m:sSub>
                                    <m:d>
                                      <m:dPr>
                                        <m:ctrlPr>
                                          <a:rPr lang="en-GB" i="1">
                                            <a:latin typeface="Cambria Math" panose="02040503050406030204" pitchFamily="18" charset="0"/>
                                          </a:rPr>
                                        </m:ctrlPr>
                                      </m:dPr>
                                      <m:e>
                                        <m:r>
                                          <a:rPr lang="en-GB" i="1">
                                            <a:latin typeface="Cambria Math" panose="02040503050406030204" pitchFamily="18" charset="0"/>
                                          </a:rPr>
                                          <m:t>𝑓</m:t>
                                        </m:r>
                                      </m:e>
                                    </m:d>
                                  </m:num>
                                  <m:den>
                                    <m:sSub>
                                      <m:sSubPr>
                                        <m:ctrlPr>
                                          <a:rPr lang="en-US" i="1">
                                            <a:latin typeface="Cambria Math" panose="02040503050406030204" pitchFamily="18" charset="0"/>
                                          </a:rPr>
                                        </m:ctrlPr>
                                      </m:sSubPr>
                                      <m:e>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𝑑𝑐</m:t>
                                            </m:r>
                                          </m:sub>
                                        </m:sSub>
                                        <m:r>
                                          <a:rPr lang="en-US" i="1">
                                            <a:latin typeface="Cambria Math" panose="02040503050406030204" pitchFamily="18" charset="0"/>
                                          </a:rPr>
                                          <m:t>𝐼</m:t>
                                        </m:r>
                                      </m:e>
                                      <m:sub>
                                        <m:r>
                                          <a:rPr lang="en-US" i="1">
                                            <a:latin typeface="Cambria Math" panose="02040503050406030204" pitchFamily="18" charset="0"/>
                                          </a:rPr>
                                          <m:t>𝑛𝑜𝑚</m:t>
                                        </m:r>
                                      </m:sub>
                                    </m:sSub>
                                  </m:den>
                                </m:f>
                              </m:e>
                              <m:e>
                                <m:r>
                                  <a:rPr lang="en-US" i="1">
                                    <a:latin typeface="Cambria Math" panose="02040503050406030204" pitchFamily="18" charset="0"/>
                                  </a:rPr>
                                  <m:t>𝑓</m:t>
                                </m:r>
                                <m:r>
                                  <a:rPr lang="en-US" i="0">
                                    <a:latin typeface="Cambria Math" panose="02040503050406030204" pitchFamily="18" charset="0"/>
                                  </a:rPr>
                                  <m:t>&gt;</m:t>
                                </m:r>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0">
                                        <a:latin typeface="Cambria Math" panose="02040503050406030204" pitchFamily="18" charset="0"/>
                                      </a:rPr>
                                      <m:t>0</m:t>
                                    </m:r>
                                  </m:sub>
                                </m:sSub>
                              </m:e>
                            </m:mr>
                          </m:m>
                        </m:e>
                      </m:d>
                    </m:oMath>
                  </m:oMathPara>
                </a14:m>
                <a:endParaRPr lang="en-US" dirty="0"/>
              </a:p>
            </p:txBody>
          </p:sp>
        </mc:Choice>
        <mc:Fallback xmlns="">
          <p:sp>
            <p:nvSpPr>
              <p:cNvPr id="13" name="Rectangle 12"/>
              <p:cNvSpPr>
                <a:spLocks noRot="1" noChangeAspect="1" noMove="1" noResize="1" noEditPoints="1" noAdjustHandles="1" noChangeArrowheads="1" noChangeShapeType="1" noTextEdit="1"/>
              </p:cNvSpPr>
              <p:nvPr/>
            </p:nvSpPr>
            <p:spPr>
              <a:xfrm>
                <a:off x="611560" y="2571750"/>
                <a:ext cx="7272808" cy="1372555"/>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5436096" y="3910337"/>
                <a:ext cx="3147266"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d>
                            <m:dPr>
                              <m:begChr m:val="|"/>
                              <m:endChr m:val="|"/>
                              <m:ctrlPr>
                                <a:rPr lang="en-US" sz="1600" i="1" smtClean="0">
                                  <a:latin typeface="Cambria Math" panose="02040503050406030204" pitchFamily="18" charset="0"/>
                                </a:rPr>
                              </m:ctrlPr>
                            </m:dPr>
                            <m:e>
                              <m:sSub>
                                <m:sSubPr>
                                  <m:ctrlPr>
                                    <a:rPr lang="en-US" sz="1600" i="1">
                                      <a:latin typeface="Cambria Math" panose="02040503050406030204" pitchFamily="18" charset="0"/>
                                    </a:rPr>
                                  </m:ctrlPr>
                                </m:sSubPr>
                                <m:e>
                                  <m:r>
                                    <a:rPr lang="en-GB" sz="1600" i="1">
                                      <a:latin typeface="Cambria Math" panose="02040503050406030204" pitchFamily="18" charset="0"/>
                                    </a:rPr>
                                    <m:t>𝑇</m:t>
                                  </m:r>
                                </m:e>
                                <m:sub>
                                  <m:r>
                                    <a:rPr lang="en-GB" sz="1600" i="1">
                                      <a:latin typeface="Cambria Math" panose="02040503050406030204" pitchFamily="18" charset="0"/>
                                    </a:rPr>
                                    <m:t>𝑣𝑎𝑐𝑢𝑢𝑚</m:t>
                                  </m:r>
                                </m:sub>
                              </m:sSub>
                              <m:d>
                                <m:dPr>
                                  <m:ctrlPr>
                                    <a:rPr lang="en-US" sz="1600" i="1">
                                      <a:latin typeface="Cambria Math" panose="02040503050406030204" pitchFamily="18" charset="0"/>
                                    </a:rPr>
                                  </m:ctrlPr>
                                </m:dPr>
                                <m:e>
                                  <m:r>
                                    <a:rPr lang="en-US" sz="1600" i="1">
                                      <a:latin typeface="Cambria Math" panose="02040503050406030204" pitchFamily="18" charset="0"/>
                                    </a:rPr>
                                    <m:t>𝑓</m:t>
                                  </m:r>
                                </m:e>
                              </m:d>
                            </m:e>
                          </m:d>
                          <m:r>
                            <a:rPr lang="en-GB" sz="1600" i="1">
                              <a:latin typeface="Cambria Math" panose="02040503050406030204" pitchFamily="18" charset="0"/>
                              <a:ea typeface="Cambria Math" panose="02040503050406030204" pitchFamily="18" charset="0"/>
                            </a:rPr>
                            <m:t>≤</m:t>
                          </m:r>
                          <m:r>
                            <a:rPr lang="en-GB" sz="1600" i="1">
                              <a:latin typeface="Cambria Math" panose="02040503050406030204" pitchFamily="18" charset="0"/>
                            </a:rPr>
                            <m:t>𝑇</m:t>
                          </m:r>
                        </m:e>
                        <m:sub>
                          <m:r>
                            <a:rPr lang="en-GB" sz="1600" i="1">
                              <a:latin typeface="Cambria Math" panose="02040503050406030204" pitchFamily="18" charset="0"/>
                            </a:rPr>
                            <m:t>𝑣𝑎𝑐𝑢𝑢𝑚</m:t>
                          </m:r>
                        </m:sub>
                      </m:sSub>
                      <m:d>
                        <m:dPr>
                          <m:ctrlPr>
                            <a:rPr lang="en-US" sz="1600" i="1">
                              <a:latin typeface="Cambria Math" panose="02040503050406030204" pitchFamily="18" charset="0"/>
                            </a:rPr>
                          </m:ctrlPr>
                        </m:dPr>
                        <m:e>
                          <m:r>
                            <a:rPr lang="en-GB" sz="1600" b="0" i="1" smtClean="0">
                              <a:latin typeface="Cambria Math" panose="02040503050406030204" pitchFamily="18" charset="0"/>
                            </a:rPr>
                            <m:t>0</m:t>
                          </m:r>
                        </m:e>
                      </m:d>
                      <m:r>
                        <a:rPr lang="en-GB" sz="1600" b="0" i="1" smtClean="0">
                          <a:latin typeface="Cambria Math" panose="02040503050406030204" pitchFamily="18" charset="0"/>
                        </a:rPr>
                        <m:t>=1</m:t>
                      </m:r>
                    </m:oMath>
                  </m:oMathPara>
                </a14:m>
                <a:endParaRPr lang="en-US" sz="1600" dirty="0"/>
              </a:p>
            </p:txBody>
          </p:sp>
        </mc:Choice>
        <mc:Fallback xmlns="">
          <p:sp>
            <p:nvSpPr>
              <p:cNvPr id="14" name="Rectangle 13"/>
              <p:cNvSpPr>
                <a:spLocks noRot="1" noChangeAspect="1" noMove="1" noResize="1" noEditPoints="1" noAdjustHandles="1" noChangeArrowheads="1" noChangeShapeType="1" noTextEdit="1"/>
              </p:cNvSpPr>
              <p:nvPr/>
            </p:nvSpPr>
            <p:spPr>
              <a:xfrm>
                <a:off x="5436096" y="3910337"/>
                <a:ext cx="3147266" cy="338554"/>
              </a:xfrm>
              <a:prstGeom prst="rect">
                <a:avLst/>
              </a:prstGeom>
              <a:blipFill rotWithShape="0">
                <a:blip r:embed="rId6"/>
                <a:stretch>
                  <a:fillRect b="-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7301851" y="4528229"/>
                <a:ext cx="1094594"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600" i="1" smtClean="0">
                              <a:latin typeface="Cambria Math" panose="02040503050406030204" pitchFamily="18" charset="0"/>
                            </a:rPr>
                          </m:ctrlPr>
                        </m:dPr>
                        <m:e>
                          <m:sSubSup>
                            <m:sSubSupPr>
                              <m:ctrlPr>
                                <a:rPr lang="en-US" sz="1600" i="1">
                                  <a:latin typeface="Cambria Math" panose="02040503050406030204" pitchFamily="18" charset="0"/>
                                </a:rPr>
                              </m:ctrlPr>
                            </m:sSubSupPr>
                            <m:e>
                              <m:r>
                                <a:rPr lang="en-GB" sz="1600" i="1">
                                  <a:latin typeface="Cambria Math" panose="02040503050406030204" pitchFamily="18" charset="0"/>
                                </a:rPr>
                                <m:t>𝑇</m:t>
                              </m:r>
                            </m:e>
                            <m:sub>
                              <m:r>
                                <a:rPr lang="en-GB" sz="1600" i="1">
                                  <a:latin typeface="Cambria Math" panose="02040503050406030204" pitchFamily="18" charset="0"/>
                                </a:rPr>
                                <m:t>𝑣</m:t>
                              </m:r>
                              <m:r>
                                <a:rPr lang="en-GB" sz="1600" i="1">
                                  <a:latin typeface="Cambria Math" panose="02040503050406030204" pitchFamily="18" charset="0"/>
                                </a:rPr>
                                <m:t> → </m:t>
                              </m:r>
                              <m:r>
                                <a:rPr lang="en-GB" sz="1600" i="1">
                                  <a:latin typeface="Cambria Math" panose="02040503050406030204" pitchFamily="18" charset="0"/>
                                </a:rPr>
                                <m:t>𝐵</m:t>
                              </m:r>
                            </m:sub>
                            <m:sup>
                              <m:r>
                                <a:rPr lang="en-GB" sz="1600" i="1">
                                  <a:latin typeface="Cambria Math" panose="02040503050406030204" pitchFamily="18" charset="0"/>
                                </a:rPr>
                                <m:t>′</m:t>
                              </m:r>
                            </m:sup>
                          </m:sSubSup>
                        </m:e>
                      </m:d>
                      <m:r>
                        <a:rPr lang="en-GB" sz="1600" b="0" i="1" smtClean="0">
                          <a:latin typeface="Cambria Math" panose="02040503050406030204" pitchFamily="18" charset="0"/>
                        </a:rPr>
                        <m:t>=</m:t>
                      </m:r>
                      <m:r>
                        <a:rPr lang="en-GB" sz="1600" b="0" i="1" smtClean="0">
                          <a:latin typeface="Cambria Math" panose="02040503050406030204" pitchFamily="18" charset="0"/>
                        </a:rPr>
                        <m:t>𝑠</m:t>
                      </m:r>
                    </m:oMath>
                  </m:oMathPara>
                </a14:m>
                <a:endParaRPr lang="en-US" sz="1600" dirty="0"/>
              </a:p>
            </p:txBody>
          </p:sp>
        </mc:Choice>
        <mc:Fallback xmlns="">
          <p:sp>
            <p:nvSpPr>
              <p:cNvPr id="15" name="TextBox 14"/>
              <p:cNvSpPr txBox="1">
                <a:spLocks noRot="1" noChangeAspect="1" noMove="1" noResize="1" noEditPoints="1" noAdjustHandles="1" noChangeArrowheads="1" noChangeShapeType="1" noTextEdit="1"/>
              </p:cNvSpPr>
              <p:nvPr/>
            </p:nvSpPr>
            <p:spPr>
              <a:xfrm>
                <a:off x="7301851" y="4528229"/>
                <a:ext cx="1094594" cy="246221"/>
              </a:xfrm>
              <a:prstGeom prst="rect">
                <a:avLst/>
              </a:prstGeom>
              <a:blipFill rotWithShape="0">
                <a:blip r:embed="rId7"/>
                <a:stretch>
                  <a:fillRect b="-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7301851" y="4257187"/>
                <a:ext cx="151862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600" i="1" smtClean="0">
                              <a:latin typeface="Cambria Math" panose="02040503050406030204" pitchFamily="18" charset="0"/>
                            </a:rPr>
                          </m:ctrlPr>
                        </m:dPr>
                        <m:e>
                          <m:sSub>
                            <m:sSubPr>
                              <m:ctrlPr>
                                <a:rPr lang="en-US" sz="1600" i="1" smtClean="0">
                                  <a:latin typeface="Cambria Math" panose="02040503050406030204" pitchFamily="18" charset="0"/>
                                </a:rPr>
                              </m:ctrlPr>
                            </m:sSubPr>
                            <m:e>
                              <m:r>
                                <a:rPr lang="en-GB" sz="1600" b="0" i="1" smtClean="0">
                                  <a:latin typeface="Cambria Math" panose="02040503050406030204" pitchFamily="18" charset="0"/>
                                </a:rPr>
                                <m:t>𝑇</m:t>
                              </m:r>
                            </m:e>
                            <m:sub>
                              <m:r>
                                <a:rPr lang="en-GB" sz="1600" i="1">
                                  <a:latin typeface="Cambria Math" panose="02040503050406030204" pitchFamily="18" charset="0"/>
                                </a:rPr>
                                <m:t>𝑣</m:t>
                              </m:r>
                              <m:r>
                                <a:rPr lang="en-GB" sz="1600" i="1">
                                  <a:latin typeface="Cambria Math" panose="02040503050406030204" pitchFamily="18" charset="0"/>
                                </a:rPr>
                                <m:t> → </m:t>
                              </m:r>
                              <m:r>
                                <a:rPr lang="en-GB" sz="1600" i="1">
                                  <a:latin typeface="Cambria Math" panose="02040503050406030204" pitchFamily="18" charset="0"/>
                                </a:rPr>
                                <m:t>𝐵</m:t>
                              </m:r>
                            </m:sub>
                          </m:sSub>
                        </m:e>
                      </m:d>
                      <m:r>
                        <a:rPr lang="en-GB" sz="1600" b="0" i="1" smtClean="0">
                          <a:latin typeface="Cambria Math" panose="02040503050406030204" pitchFamily="18" charset="0"/>
                        </a:rPr>
                        <m:t>=</m:t>
                      </m:r>
                      <m:r>
                        <a:rPr lang="en-GB" sz="1600" b="0" i="1" smtClean="0">
                          <a:latin typeface="Cambria Math" panose="02040503050406030204" pitchFamily="18" charset="0"/>
                        </a:rPr>
                        <m:t>𝑠</m:t>
                      </m:r>
                      <m:r>
                        <a:rPr lang="en-GB" sz="1600" b="0" i="1" smtClean="0">
                          <a:latin typeface="Cambria Math" panose="02040503050406030204" pitchFamily="18" charset="0"/>
                        </a:rPr>
                        <m:t> </m:t>
                      </m:r>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𝑚</m:t>
                          </m:r>
                        </m:e>
                        <m:sup>
                          <m:r>
                            <a:rPr lang="en-GB" sz="1600" b="0" i="1" smtClean="0">
                              <a:latin typeface="Cambria Math" panose="02040503050406030204" pitchFamily="18" charset="0"/>
                            </a:rPr>
                            <m:t>−2</m:t>
                          </m:r>
                        </m:sup>
                      </m:sSup>
                    </m:oMath>
                  </m:oMathPara>
                </a14:m>
                <a:endParaRPr lang="en-US" sz="1600" dirty="0"/>
              </a:p>
            </p:txBody>
          </p:sp>
        </mc:Choice>
        <mc:Fallback xmlns="">
          <p:sp>
            <p:nvSpPr>
              <p:cNvPr id="16" name="TextBox 15"/>
              <p:cNvSpPr txBox="1">
                <a:spLocks noRot="1" noChangeAspect="1" noMove="1" noResize="1" noEditPoints="1" noAdjustHandles="1" noChangeArrowheads="1" noChangeShapeType="1" noTextEdit="1"/>
              </p:cNvSpPr>
              <p:nvPr/>
            </p:nvSpPr>
            <p:spPr>
              <a:xfrm>
                <a:off x="7301851" y="4257187"/>
                <a:ext cx="1518621" cy="246221"/>
              </a:xfrm>
              <a:prstGeom prst="rect">
                <a:avLst/>
              </a:prstGeom>
              <a:blipFill rotWithShape="0">
                <a:blip r:embed="rId8"/>
                <a:stretch>
                  <a:fillRect b="-14634"/>
                </a:stretch>
              </a:blipFill>
            </p:spPr>
            <p:txBody>
              <a:bodyPr/>
              <a:lstStyle/>
              <a:p>
                <a:r>
                  <a:rPr lang="en-US">
                    <a:noFill/>
                  </a:rPr>
                  <a:t> </a:t>
                </a:r>
              </a:p>
            </p:txBody>
          </p:sp>
        </mc:Fallback>
      </mc:AlternateContent>
    </p:spTree>
    <p:extLst>
      <p:ext uri="{BB962C8B-B14F-4D97-AF65-F5344CB8AC3E}">
        <p14:creationId xmlns:p14="http://schemas.microsoft.com/office/powerpoint/2010/main" val="2885221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3" grpId="0"/>
      <p:bldP spid="14" grpId="0"/>
      <p:bldP spid="15" grpId="0"/>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noProof="0" smtClean="0"/>
              <a:t>M. Martino TE-EPC - WP2 Meeting - 21/03/2017</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28</a:t>
            </a:fld>
            <a:endParaRPr lang="fr-FR"/>
          </a:p>
        </p:txBody>
      </p:sp>
      <mc:AlternateContent xmlns:mc="http://schemas.openxmlformats.org/markup-compatibility/2006" xmlns:a14="http://schemas.microsoft.com/office/drawing/2010/main">
        <mc:Choice Requires="a14">
          <p:sp>
            <p:nvSpPr>
              <p:cNvPr id="6" name="Rectangle 5"/>
              <p:cNvSpPr/>
              <p:nvPr/>
            </p:nvSpPr>
            <p:spPr>
              <a:xfrm>
                <a:off x="709963" y="23854"/>
                <a:ext cx="7272808" cy="1230465"/>
              </a:xfrm>
              <a:prstGeom prst="rect">
                <a:avLst/>
              </a:prstGeom>
            </p:spPr>
            <p:txBody>
              <a:bodyPr wrap="square">
                <a:spAutoFit/>
              </a:bodyPr>
              <a:lstStyle/>
              <a:p>
                <a:endParaRPr lang="en-US" sz="1600" dirty="0"/>
              </a:p>
            </p:txBody>
          </p:sp>
        </mc:Choice>
        <mc:Fallback xmlns="">
          <p:sp>
            <p:nvSpPr>
              <p:cNvPr id="6" name="Rectangle 5"/>
              <p:cNvSpPr>
                <a:spLocks noRot="1" noChangeAspect="1" noMove="1" noResize="1" noEditPoints="1" noAdjustHandles="1" noChangeArrowheads="1" noChangeShapeType="1" noTextEdit="1"/>
              </p:cNvSpPr>
              <p:nvPr/>
            </p:nvSpPr>
            <p:spPr>
              <a:xfrm>
                <a:off x="709963" y="23854"/>
                <a:ext cx="7272808" cy="1230465"/>
              </a:xfrm>
              <a:prstGeom prst="rect">
                <a:avLst/>
              </a:prstGeom>
              <a:blipFill rotWithShape="0">
                <a:blip r:embed="rId2"/>
                <a:stretch>
                  <a:fillRect/>
                </a:stretch>
              </a:blipFill>
            </p:spPr>
            <p:txBody>
              <a:bodyPr/>
              <a:lstStyle/>
              <a:p>
                <a:r>
                  <a:rPr lang="en-US">
                    <a:noFill/>
                  </a:rPr>
                  <a:t> </a:t>
                </a:r>
              </a:p>
            </p:txBody>
          </p:sp>
        </mc:Fallback>
      </mc:AlternateContent>
      <p:sp>
        <p:nvSpPr>
          <p:cNvPr id="7" name="Rectangle 6"/>
          <p:cNvSpPr/>
          <p:nvPr/>
        </p:nvSpPr>
        <p:spPr>
          <a:xfrm>
            <a:off x="1675090" y="1404126"/>
            <a:ext cx="5342553" cy="874920"/>
          </a:xfrm>
          <a:prstGeom prst="rect">
            <a:avLst/>
          </a:prstGeom>
        </p:spPr>
        <p:txBody>
          <a:bodyPr wrap="none">
            <a:spAutoFit/>
          </a:bodyPr>
          <a:lstStyle/>
          <a:p>
            <a:endParaRPr lang="en-US" sz="1600" dirty="0"/>
          </a:p>
        </p:txBody>
      </p:sp>
      <mc:AlternateContent xmlns:mc="http://schemas.openxmlformats.org/markup-compatibility/2006" xmlns:a14="http://schemas.microsoft.com/office/drawing/2010/main">
        <mc:Choice Requires="a14">
          <p:sp>
            <p:nvSpPr>
              <p:cNvPr id="12" name="Rectangle 11"/>
              <p:cNvSpPr/>
              <p:nvPr/>
            </p:nvSpPr>
            <p:spPr>
              <a:xfrm>
                <a:off x="563286" y="1923678"/>
                <a:ext cx="7897411" cy="137435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a:latin typeface="Cambria Math" panose="02040503050406030204" pitchFamily="18" charset="0"/>
                            </a:rPr>
                            <m:t>∆</m:t>
                          </m:r>
                          <m:r>
                            <a:rPr lang="en-US" i="1">
                              <a:latin typeface="Cambria Math" panose="02040503050406030204" pitchFamily="18" charset="0"/>
                            </a:rPr>
                            <m:t>𝐵</m:t>
                          </m:r>
                        </m:num>
                        <m:den>
                          <m:r>
                            <a:rPr lang="en-US" i="1">
                              <a:latin typeface="Cambria Math" panose="02040503050406030204" pitchFamily="18" charset="0"/>
                            </a:rPr>
                            <m:t>𝐵</m:t>
                          </m:r>
                        </m:den>
                      </m:f>
                      <m:r>
                        <a:rPr lang="en-US" i="0">
                          <a:latin typeface="Cambria Math" panose="02040503050406030204" pitchFamily="18" charset="0"/>
                        </a:rPr>
                        <m:t>=</m:t>
                      </m:r>
                      <m:f>
                        <m:fPr>
                          <m:ctrlPr>
                            <a:rPr lang="en-US" i="1">
                              <a:latin typeface="Cambria Math" panose="02040503050406030204" pitchFamily="18" charset="0"/>
                            </a:rPr>
                          </m:ctrlPr>
                        </m:fPr>
                        <m:num>
                          <m:sSub>
                            <m:sSubPr>
                              <m:ctrlPr>
                                <a:rPr lang="en-US" i="1" smtClean="0">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ea typeface="Cambria Math" panose="02040503050406030204" pitchFamily="18" charset="0"/>
                                </a:rPr>
                                <m:t>𝐵</m:t>
                              </m:r>
                            </m:e>
                            <m:sub>
                              <m:r>
                                <a:rPr lang="en-GB" i="1">
                                  <a:solidFill>
                                    <a:srgbClr val="FF0000"/>
                                  </a:solidFill>
                                  <a:latin typeface="Cambria Math" panose="02040503050406030204" pitchFamily="18" charset="0"/>
                                </a:rPr>
                                <m:t>𝑏𝑒𝑎𝑚</m:t>
                              </m:r>
                            </m:sub>
                          </m:sSub>
                          <m:r>
                            <a:rPr lang="en-GB" b="0" i="1" smtClean="0">
                              <a:solidFill>
                                <a:srgbClr val="FF0000"/>
                              </a:solidFill>
                              <a:latin typeface="Cambria Math" panose="02040503050406030204" pitchFamily="18" charset="0"/>
                            </a:rPr>
                            <m:t>(</m:t>
                          </m:r>
                          <m:r>
                            <a:rPr lang="en-GB" b="0" i="1" smtClean="0">
                              <a:solidFill>
                                <a:srgbClr val="FF0000"/>
                              </a:solidFill>
                              <a:latin typeface="Cambria Math" panose="02040503050406030204" pitchFamily="18" charset="0"/>
                            </a:rPr>
                            <m:t>𝑓</m:t>
                          </m:r>
                          <m:r>
                            <a:rPr lang="en-GB" b="0" i="1" smtClean="0">
                              <a:solidFill>
                                <a:srgbClr val="FF0000"/>
                              </a:solidFill>
                              <a:latin typeface="Cambria Math" panose="02040503050406030204" pitchFamily="18" charset="0"/>
                            </a:rPr>
                            <m:t>)</m:t>
                          </m:r>
                        </m:num>
                        <m:den>
                          <m:sSubSup>
                            <m:sSubSupPr>
                              <m:ctrlPr>
                                <a:rPr lang="en-GB" i="1" smtClean="0">
                                  <a:latin typeface="Cambria Math" panose="02040503050406030204" pitchFamily="18" charset="0"/>
                                </a:rPr>
                              </m:ctrlPr>
                            </m:sSubSupPr>
                            <m:e>
                              <m:r>
                                <a:rPr lang="en-GB" b="0" i="1" smtClean="0">
                                  <a:latin typeface="Cambria Math" panose="02040503050406030204" pitchFamily="18" charset="0"/>
                                </a:rPr>
                                <m:t>𝐵</m:t>
                              </m:r>
                            </m:e>
                            <m:sub>
                              <m:r>
                                <a:rPr lang="en-GB" b="0" i="1" smtClean="0">
                                  <a:latin typeface="Cambria Math" panose="02040503050406030204" pitchFamily="18" charset="0"/>
                                </a:rPr>
                                <m:t>𝑛𝑜𝑚</m:t>
                              </m:r>
                            </m:sub>
                            <m:sup>
                              <m:r>
                                <a:rPr lang="en-GB" b="0" i="1" smtClean="0">
                                  <a:latin typeface="Cambria Math" panose="02040503050406030204" pitchFamily="18" charset="0"/>
                                </a:rPr>
                                <m:t>𝑏𝑒𝑎𝑚</m:t>
                              </m:r>
                            </m:sup>
                          </m:sSubSup>
                        </m:den>
                      </m:f>
                      <m:r>
                        <a:rPr lang="en-GB" i="1" smtClean="0">
                          <a:solidFill>
                            <a:srgbClr val="404040"/>
                          </a:solidFill>
                          <a:latin typeface="Cambria Math" panose="02040503050406030204" pitchFamily="18" charset="0"/>
                        </a:rPr>
                        <m:t>≅</m:t>
                      </m:r>
                      <m:d>
                        <m:dPr>
                          <m:begChr m:val="{"/>
                          <m:endChr m:val=""/>
                          <m:ctrlPr>
                            <a:rPr lang="en-US" i="1">
                              <a:latin typeface="Cambria Math" panose="02040503050406030204" pitchFamily="18" charset="0"/>
                            </a:rPr>
                          </m:ctrlPr>
                        </m:dPr>
                        <m:e>
                          <m:m>
                            <m:mPr>
                              <m:mcs>
                                <m:mc>
                                  <m:mcPr>
                                    <m:count m:val="2"/>
                                    <m:mcJc m:val="center"/>
                                  </m:mcPr>
                                </m:mc>
                              </m:mcs>
                              <m:ctrlPr>
                                <a:rPr lang="en-US" i="1">
                                  <a:latin typeface="Cambria Math" panose="02040503050406030204" pitchFamily="18" charset="0"/>
                                </a:rPr>
                              </m:ctrlPr>
                            </m:mPr>
                            <m:mr>
                              <m:e>
                                <m:f>
                                  <m:fPr>
                                    <m:ctrlPr>
                                      <a:rPr lang="en-US" i="1">
                                        <a:latin typeface="Cambria Math" panose="02040503050406030204" pitchFamily="18" charset="0"/>
                                      </a:rPr>
                                    </m:ctrlPr>
                                  </m:fPr>
                                  <m:num>
                                    <m:sSub>
                                      <m:sSubPr>
                                        <m:ctrlPr>
                                          <a:rPr lang="en-GB" i="1" smtClean="0">
                                            <a:solidFill>
                                              <a:srgbClr val="0070C0"/>
                                            </a:solidFill>
                                            <a:latin typeface="Cambria Math" panose="02040503050406030204" pitchFamily="18" charset="0"/>
                                          </a:rPr>
                                        </m:ctrlPr>
                                      </m:sSubPr>
                                      <m:e>
                                        <m:r>
                                          <a:rPr lang="en-GB" b="0" i="1" smtClean="0">
                                            <a:solidFill>
                                              <a:srgbClr val="0070C0"/>
                                            </a:solidFill>
                                            <a:latin typeface="Cambria Math" panose="02040503050406030204" pitchFamily="18" charset="0"/>
                                          </a:rPr>
                                          <m:t>𝑖</m:t>
                                        </m:r>
                                      </m:e>
                                      <m:sub>
                                        <m:r>
                                          <a:rPr lang="en-GB" i="1">
                                            <a:solidFill>
                                              <a:srgbClr val="0070C0"/>
                                            </a:solidFill>
                                            <a:latin typeface="Cambria Math" panose="02040503050406030204" pitchFamily="18" charset="0"/>
                                          </a:rPr>
                                          <m:t>𝑐𝑖𝑟𝑐𝑢𝑖𝑡</m:t>
                                        </m:r>
                                      </m:sub>
                                    </m:sSub>
                                    <m:d>
                                      <m:dPr>
                                        <m:ctrlPr>
                                          <a:rPr lang="en-GB" i="1">
                                            <a:solidFill>
                                              <a:srgbClr val="0070C0"/>
                                            </a:solidFill>
                                            <a:latin typeface="Cambria Math" panose="02040503050406030204" pitchFamily="18" charset="0"/>
                                          </a:rPr>
                                        </m:ctrlPr>
                                      </m:dPr>
                                      <m:e>
                                        <m:r>
                                          <a:rPr lang="en-GB" i="1">
                                            <a:solidFill>
                                              <a:srgbClr val="0070C0"/>
                                            </a:solidFill>
                                            <a:latin typeface="Cambria Math" panose="02040503050406030204" pitchFamily="18" charset="0"/>
                                          </a:rPr>
                                          <m:t>𝑓</m:t>
                                        </m:r>
                                      </m:e>
                                    </m:d>
                                  </m:num>
                                  <m:den>
                                    <m:sSub>
                                      <m:sSubPr>
                                        <m:ctrlPr>
                                          <a:rPr lang="en-US" i="1">
                                            <a:latin typeface="Cambria Math" panose="02040503050406030204" pitchFamily="18" charset="0"/>
                                          </a:rPr>
                                        </m:ctrlPr>
                                      </m:sSubPr>
                                      <m:e>
                                        <m:r>
                                          <a:rPr lang="en-GB" b="0" i="1" smtClean="0">
                                            <a:latin typeface="Cambria Math" panose="02040503050406030204" pitchFamily="18" charset="0"/>
                                          </a:rPr>
                                          <m:t>𝑖</m:t>
                                        </m:r>
                                      </m:e>
                                      <m:sub>
                                        <m:r>
                                          <a:rPr lang="en-US" i="1">
                                            <a:latin typeface="Cambria Math" panose="02040503050406030204" pitchFamily="18" charset="0"/>
                                          </a:rPr>
                                          <m:t>𝑛𝑜𝑚</m:t>
                                        </m:r>
                                      </m:sub>
                                    </m:sSub>
                                  </m:den>
                                </m:f>
                                <m:r>
                                  <a:rPr lang="en-US" i="0">
                                    <a:latin typeface="Cambria Math" panose="02040503050406030204" pitchFamily="18" charset="0"/>
                                  </a:rPr>
                                  <m:t> </m:t>
                                </m:r>
                              </m:e>
                              <m:e>
                                <m:r>
                                  <a:rPr lang="en-US" i="0">
                                    <a:latin typeface="Cambria Math" panose="02040503050406030204" pitchFamily="18" charset="0"/>
                                  </a:rPr>
                                  <m:t> </m:t>
                                </m:r>
                                <m:r>
                                  <a:rPr lang="en-US" i="1">
                                    <a:latin typeface="Cambria Math" panose="02040503050406030204" pitchFamily="18" charset="0"/>
                                  </a:rPr>
                                  <m:t>𝑓</m:t>
                                </m:r>
                                <m:r>
                                  <a:rPr lang="en-US" i="0">
                                    <a:latin typeface="Cambria Math" panose="02040503050406030204" pitchFamily="18" charset="0"/>
                                  </a:rPr>
                                  <m:t>&lt;</m:t>
                                </m:r>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0">
                                        <a:latin typeface="Cambria Math" panose="02040503050406030204" pitchFamily="18" charset="0"/>
                                      </a:rPr>
                                      <m:t>0</m:t>
                                    </m:r>
                                  </m:sub>
                                </m:sSub>
                              </m:e>
                            </m:mr>
                            <m:mr>
                              <m:e>
                                <m:sSub>
                                  <m:sSubPr>
                                    <m:ctrlPr>
                                      <a:rPr lang="en-US" i="1" smtClean="0">
                                        <a:solidFill>
                                          <a:srgbClr val="FF0000"/>
                                        </a:solidFill>
                                        <a:latin typeface="Cambria Math" panose="02040503050406030204" pitchFamily="18" charset="0"/>
                                      </a:rPr>
                                    </m:ctrlPr>
                                  </m:sSubPr>
                                  <m:e>
                                    <m:r>
                                      <a:rPr lang="en-GB" b="0" i="1" smtClean="0">
                                        <a:solidFill>
                                          <a:srgbClr val="FF0000"/>
                                        </a:solidFill>
                                        <a:latin typeface="Cambria Math" panose="02040503050406030204" pitchFamily="18" charset="0"/>
                                      </a:rPr>
                                      <m:t>𝑇</m:t>
                                    </m:r>
                                  </m:e>
                                  <m:sub>
                                    <m:r>
                                      <a:rPr lang="en-GB" b="0" i="1" smtClean="0">
                                        <a:solidFill>
                                          <a:srgbClr val="FF0000"/>
                                        </a:solidFill>
                                        <a:latin typeface="Cambria Math" panose="02040503050406030204" pitchFamily="18" charset="0"/>
                                      </a:rPr>
                                      <m:t>𝑣𝑎𝑐𝑢𝑢𝑚</m:t>
                                    </m:r>
                                  </m:sub>
                                </m:sSub>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𝑓</m:t>
                                    </m:r>
                                  </m:e>
                                </m:d>
                                <m:r>
                                  <a:rPr lang="en-US" i="0">
                                    <a:latin typeface="Cambria Math" panose="02040503050406030204" pitchFamily="18" charset="0"/>
                                  </a:rPr>
                                  <m:t>×</m:t>
                                </m:r>
                                <m:sSubSup>
                                  <m:sSubSupPr>
                                    <m:ctrlPr>
                                      <a:rPr lang="en-US" i="1" smtClean="0">
                                        <a:solidFill>
                                          <a:srgbClr val="7030A0"/>
                                        </a:solidFill>
                                        <a:latin typeface="Cambria Math" panose="02040503050406030204" pitchFamily="18" charset="0"/>
                                      </a:rPr>
                                    </m:ctrlPr>
                                  </m:sSubSupPr>
                                  <m:e>
                                    <m:r>
                                      <a:rPr lang="en-GB" b="0" i="1" smtClean="0">
                                        <a:solidFill>
                                          <a:srgbClr val="7030A0"/>
                                        </a:solidFill>
                                        <a:latin typeface="Cambria Math" panose="02040503050406030204" pitchFamily="18" charset="0"/>
                                      </a:rPr>
                                      <m:t>𝑇</m:t>
                                    </m:r>
                                    <m:r>
                                      <a:rPr lang="en-GB" b="0" i="1" smtClean="0">
                                        <a:solidFill>
                                          <a:srgbClr val="7030A0"/>
                                        </a:solidFill>
                                        <a:latin typeface="Cambria Math" panose="02040503050406030204" pitchFamily="18" charset="0"/>
                                      </a:rPr>
                                      <m:t>′</m:t>
                                    </m:r>
                                  </m:e>
                                  <m:sub>
                                    <m:r>
                                      <a:rPr lang="en-GB" b="0" i="1" smtClean="0">
                                        <a:solidFill>
                                          <a:srgbClr val="7030A0"/>
                                        </a:solidFill>
                                        <a:latin typeface="Cambria Math" panose="02040503050406030204" pitchFamily="18" charset="0"/>
                                      </a:rPr>
                                      <m:t>𝑣</m:t>
                                    </m:r>
                                    <m:r>
                                      <a:rPr lang="en-GB" b="0" i="1" smtClean="0">
                                        <a:solidFill>
                                          <a:srgbClr val="7030A0"/>
                                        </a:solidFill>
                                        <a:latin typeface="Cambria Math" panose="02040503050406030204" pitchFamily="18" charset="0"/>
                                        <a:ea typeface="Cambria Math" panose="02040503050406030204" pitchFamily="18" charset="0"/>
                                      </a:rPr>
                                      <m:t>→</m:t>
                                    </m:r>
                                    <m:sSub>
                                      <m:sSubPr>
                                        <m:ctrlPr>
                                          <a:rPr lang="en-US" i="1">
                                            <a:solidFill>
                                              <a:srgbClr val="7030A0"/>
                                            </a:solidFill>
                                            <a:latin typeface="Cambria Math" panose="02040503050406030204" pitchFamily="18" charset="0"/>
                                          </a:rPr>
                                        </m:ctrlPr>
                                      </m:sSubPr>
                                      <m:e>
                                        <m:r>
                                          <a:rPr lang="en-GB" i="1">
                                            <a:solidFill>
                                              <a:srgbClr val="7030A0"/>
                                            </a:solidFill>
                                            <a:latin typeface="Cambria Math" panose="02040503050406030204" pitchFamily="18" charset="0"/>
                                          </a:rPr>
                                          <m:t>𝐵</m:t>
                                        </m:r>
                                      </m:e>
                                      <m:sub>
                                        <m:r>
                                          <a:rPr lang="en-GB" i="1">
                                            <a:solidFill>
                                              <a:srgbClr val="7030A0"/>
                                            </a:solidFill>
                                            <a:latin typeface="Cambria Math" panose="02040503050406030204" pitchFamily="18" charset="0"/>
                                          </a:rPr>
                                          <m:t>𝑚𝑎𝑔𝑛𝑒𝑡</m:t>
                                        </m:r>
                                      </m:sub>
                                    </m:sSub>
                                  </m:sub>
                                  <m:sup>
                                    <m:r>
                                      <a:rPr lang="en-GB" b="0" i="1" smtClean="0">
                                        <a:solidFill>
                                          <a:srgbClr val="7030A0"/>
                                        </a:solidFill>
                                        <a:latin typeface="Cambria Math" panose="02040503050406030204" pitchFamily="18" charset="0"/>
                                      </a:rPr>
                                      <m:t>′</m:t>
                                    </m:r>
                                  </m:sup>
                                </m:sSubSup>
                                <m:d>
                                  <m:dPr>
                                    <m:ctrlPr>
                                      <a:rPr lang="en-US" i="1">
                                        <a:solidFill>
                                          <a:srgbClr val="7030A0"/>
                                        </a:solidFill>
                                        <a:latin typeface="Cambria Math" panose="02040503050406030204" pitchFamily="18" charset="0"/>
                                      </a:rPr>
                                    </m:ctrlPr>
                                  </m:dPr>
                                  <m:e>
                                    <m:r>
                                      <a:rPr lang="en-US" i="1" smtClean="0">
                                        <a:solidFill>
                                          <a:srgbClr val="7030A0"/>
                                        </a:solidFill>
                                        <a:latin typeface="Cambria Math" panose="02040503050406030204" pitchFamily="18" charset="0"/>
                                      </a:rPr>
                                      <m:t>𝑓</m:t>
                                    </m:r>
                                  </m:e>
                                </m:d>
                                <m:r>
                                  <a:rPr lang="en-US" i="0">
                                    <a:latin typeface="Cambria Math" panose="02040503050406030204" pitchFamily="18" charset="0"/>
                                  </a:rPr>
                                  <m:t>×</m:t>
                                </m:r>
                                <m:f>
                                  <m:fPr>
                                    <m:ctrlPr>
                                      <a:rPr lang="en-US" i="1">
                                        <a:latin typeface="Cambria Math" panose="02040503050406030204" pitchFamily="18" charset="0"/>
                                      </a:rPr>
                                    </m:ctrlPr>
                                  </m:fPr>
                                  <m:num>
                                    <m:sSub>
                                      <m:sSubPr>
                                        <m:ctrlPr>
                                          <a:rPr lang="en-GB" i="1" smtClean="0">
                                            <a:solidFill>
                                              <a:srgbClr val="0070C0"/>
                                            </a:solidFill>
                                            <a:latin typeface="Cambria Math" panose="02040503050406030204" pitchFamily="18" charset="0"/>
                                          </a:rPr>
                                        </m:ctrlPr>
                                      </m:sSubPr>
                                      <m:e>
                                        <m:r>
                                          <a:rPr lang="en-GB" i="1">
                                            <a:solidFill>
                                              <a:srgbClr val="0070C0"/>
                                            </a:solidFill>
                                            <a:latin typeface="Cambria Math" panose="02040503050406030204" pitchFamily="18" charset="0"/>
                                          </a:rPr>
                                          <m:t>𝑣</m:t>
                                        </m:r>
                                      </m:e>
                                      <m:sub>
                                        <m:r>
                                          <a:rPr lang="en-GB" i="1">
                                            <a:solidFill>
                                              <a:srgbClr val="0070C0"/>
                                            </a:solidFill>
                                            <a:latin typeface="Cambria Math" panose="02040503050406030204" pitchFamily="18" charset="0"/>
                                          </a:rPr>
                                          <m:t>𝑐𝑖𝑟𝑐𝑢𝑖𝑡</m:t>
                                        </m:r>
                                      </m:sub>
                                    </m:sSub>
                                    <m:d>
                                      <m:dPr>
                                        <m:ctrlPr>
                                          <a:rPr lang="en-GB" i="1">
                                            <a:solidFill>
                                              <a:srgbClr val="0070C0"/>
                                            </a:solidFill>
                                            <a:latin typeface="Cambria Math" panose="02040503050406030204" pitchFamily="18" charset="0"/>
                                          </a:rPr>
                                        </m:ctrlPr>
                                      </m:dPr>
                                      <m:e>
                                        <m:r>
                                          <a:rPr lang="en-GB" i="1">
                                            <a:solidFill>
                                              <a:srgbClr val="0070C0"/>
                                            </a:solidFill>
                                            <a:latin typeface="Cambria Math" panose="02040503050406030204" pitchFamily="18" charset="0"/>
                                          </a:rPr>
                                          <m:t>𝑓</m:t>
                                        </m:r>
                                      </m:e>
                                    </m:d>
                                  </m:num>
                                  <m:den>
                                    <m:sSub>
                                      <m:sSubPr>
                                        <m:ctrlPr>
                                          <a:rPr lang="en-US" i="1">
                                            <a:latin typeface="Cambria Math" panose="02040503050406030204" pitchFamily="18" charset="0"/>
                                          </a:rPr>
                                        </m:ctrlPr>
                                      </m:sSubPr>
                                      <m:e>
                                        <m:sSub>
                                          <m:sSubPr>
                                            <m:ctrlPr>
                                              <a:rPr lang="en-US" i="1">
                                                <a:latin typeface="Cambria Math" panose="02040503050406030204" pitchFamily="18" charset="0"/>
                                              </a:rPr>
                                            </m:ctrlPr>
                                          </m:sSubPr>
                                          <m:e>
                                            <m:r>
                                              <a:rPr lang="en-GB" i="1">
                                                <a:latin typeface="Cambria Math" panose="02040503050406030204" pitchFamily="18" charset="0"/>
                                              </a:rPr>
                                              <m:t>2</m:t>
                                            </m:r>
                                            <m:r>
                                              <a:rPr lang="en-GB" i="1">
                                                <a:latin typeface="Cambria Math" panose="02040503050406030204" pitchFamily="18" charset="0"/>
                                                <a:ea typeface="Cambria Math" panose="02040503050406030204" pitchFamily="18" charset="0"/>
                                              </a:rPr>
                                              <m:t>𝜋</m:t>
                                            </m:r>
                                            <m:r>
                                              <a:rPr lang="en-GB" i="1" smtClean="0">
                                                <a:solidFill>
                                                  <a:schemeClr val="tx1"/>
                                                </a:solidFill>
                                                <a:latin typeface="Cambria Math" panose="02040503050406030204" pitchFamily="18" charset="0"/>
                                                <a:ea typeface="Cambria Math" panose="02040503050406030204" pitchFamily="18" charset="0"/>
                                              </a:rPr>
                                              <m:t>𝑓</m:t>
                                            </m:r>
                                            <m:r>
                                              <a:rPr lang="en-US" i="1">
                                                <a:latin typeface="Cambria Math" panose="02040503050406030204" pitchFamily="18" charset="0"/>
                                              </a:rPr>
                                              <m:t>𝐿</m:t>
                                            </m:r>
                                          </m:e>
                                          <m:sub>
                                            <m:r>
                                              <a:rPr lang="en-US" i="1">
                                                <a:latin typeface="Cambria Math" panose="02040503050406030204" pitchFamily="18" charset="0"/>
                                              </a:rPr>
                                              <m:t>𝑑𝑐</m:t>
                                            </m:r>
                                          </m:sub>
                                        </m:sSub>
                                        <m:r>
                                          <a:rPr lang="en-GB" b="0" i="1" smtClean="0">
                                            <a:latin typeface="Cambria Math" panose="02040503050406030204" pitchFamily="18" charset="0"/>
                                          </a:rPr>
                                          <m:t>𝑖</m:t>
                                        </m:r>
                                      </m:e>
                                      <m:sub>
                                        <m:r>
                                          <a:rPr lang="en-US" i="1">
                                            <a:latin typeface="Cambria Math" panose="02040503050406030204" pitchFamily="18" charset="0"/>
                                          </a:rPr>
                                          <m:t>𝑛𝑜𝑚</m:t>
                                        </m:r>
                                      </m:sub>
                                    </m:sSub>
                                  </m:den>
                                </m:f>
                              </m:e>
                              <m:e>
                                <m:r>
                                  <a:rPr lang="en-US" i="1">
                                    <a:latin typeface="Cambria Math" panose="02040503050406030204" pitchFamily="18" charset="0"/>
                                  </a:rPr>
                                  <m:t>𝑓</m:t>
                                </m:r>
                                <m:r>
                                  <a:rPr lang="en-US" i="0">
                                    <a:latin typeface="Cambria Math" panose="02040503050406030204" pitchFamily="18" charset="0"/>
                                  </a:rPr>
                                  <m:t>&gt;</m:t>
                                </m:r>
                                <m:sSub>
                                  <m:sSubPr>
                                    <m:ctrlPr>
                                      <a:rPr lang="en-US" i="1">
                                        <a:latin typeface="Cambria Math" panose="02040503050406030204" pitchFamily="18" charset="0"/>
                                      </a:rPr>
                                    </m:ctrlPr>
                                  </m:sSubPr>
                                  <m:e>
                                    <m:r>
                                      <a:rPr lang="en-US" i="1">
                                        <a:latin typeface="Cambria Math" panose="02040503050406030204" pitchFamily="18" charset="0"/>
                                      </a:rPr>
                                      <m:t>𝑓</m:t>
                                    </m:r>
                                  </m:e>
                                  <m:sub>
                                    <m:r>
                                      <a:rPr lang="en-US" i="0">
                                        <a:latin typeface="Cambria Math" panose="02040503050406030204" pitchFamily="18" charset="0"/>
                                      </a:rPr>
                                      <m:t>0</m:t>
                                    </m:r>
                                  </m:sub>
                                </m:sSub>
                              </m:e>
                            </m:mr>
                          </m:m>
                        </m:e>
                      </m:d>
                    </m:oMath>
                  </m:oMathPara>
                </a14:m>
                <a:endParaRPr lang="en-US" dirty="0"/>
              </a:p>
            </p:txBody>
          </p:sp>
        </mc:Choice>
        <mc:Fallback xmlns="">
          <p:sp>
            <p:nvSpPr>
              <p:cNvPr id="12" name="Rectangle 11"/>
              <p:cNvSpPr>
                <a:spLocks noRot="1" noChangeAspect="1" noMove="1" noResize="1" noEditPoints="1" noAdjustHandles="1" noChangeArrowheads="1" noChangeShapeType="1" noTextEdit="1"/>
              </p:cNvSpPr>
              <p:nvPr/>
            </p:nvSpPr>
            <p:spPr>
              <a:xfrm>
                <a:off x="563286" y="1923678"/>
                <a:ext cx="7897411" cy="1374351"/>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563286" y="3403984"/>
                <a:ext cx="8534324" cy="391902"/>
              </a:xfrm>
              <a:prstGeom prst="rect">
                <a:avLst/>
              </a:prstGeom>
            </p:spPr>
            <p:txBody>
              <a:bodyPr wrap="none">
                <a:spAutoFit/>
              </a:bodyPr>
              <a:lstStyle/>
              <a:p>
                <a:r>
                  <a:rPr lang="en-GB" dirty="0" smtClean="0">
                    <a:solidFill>
                      <a:schemeClr val="bg2"/>
                    </a:solidFill>
                  </a:rPr>
                  <a:t>EPC + MSC will measure </a:t>
                </a:r>
                <a14:m>
                  <m:oMath xmlns:m="http://schemas.openxmlformats.org/officeDocument/2006/math">
                    <m:sSub>
                      <m:sSubPr>
                        <m:ctrlPr>
                          <a:rPr lang="en-GB" i="1">
                            <a:solidFill>
                              <a:srgbClr val="0070C0"/>
                            </a:solidFill>
                            <a:latin typeface="Cambria Math" panose="02040503050406030204" pitchFamily="18" charset="0"/>
                          </a:rPr>
                        </m:ctrlPr>
                      </m:sSubPr>
                      <m:e>
                        <m:r>
                          <a:rPr lang="en-GB" i="1">
                            <a:solidFill>
                              <a:srgbClr val="0070C0"/>
                            </a:solidFill>
                            <a:latin typeface="Cambria Math" panose="02040503050406030204" pitchFamily="18" charset="0"/>
                          </a:rPr>
                          <m:t>𝑣</m:t>
                        </m:r>
                      </m:e>
                      <m:sub>
                        <m:r>
                          <a:rPr lang="en-GB" i="1">
                            <a:solidFill>
                              <a:srgbClr val="0070C0"/>
                            </a:solidFill>
                            <a:latin typeface="Cambria Math" panose="02040503050406030204" pitchFamily="18" charset="0"/>
                          </a:rPr>
                          <m:t>𝑐𝑖𝑟𝑐𝑢𝑖𝑡</m:t>
                        </m:r>
                      </m:sub>
                    </m:sSub>
                    <m:d>
                      <m:dPr>
                        <m:ctrlPr>
                          <a:rPr lang="en-GB" i="1">
                            <a:solidFill>
                              <a:srgbClr val="0070C0"/>
                            </a:solidFill>
                            <a:latin typeface="Cambria Math" panose="02040503050406030204" pitchFamily="18" charset="0"/>
                          </a:rPr>
                        </m:ctrlPr>
                      </m:dPr>
                      <m:e>
                        <m:r>
                          <a:rPr lang="en-GB" i="1">
                            <a:solidFill>
                              <a:srgbClr val="0070C0"/>
                            </a:solidFill>
                            <a:latin typeface="Cambria Math" panose="02040503050406030204" pitchFamily="18" charset="0"/>
                          </a:rPr>
                          <m:t>𝑓</m:t>
                        </m:r>
                      </m:e>
                    </m:d>
                  </m:oMath>
                </a14:m>
                <a:r>
                  <a:rPr lang="en-GB" dirty="0" smtClean="0"/>
                  <a:t>,</a:t>
                </a:r>
                <a:r>
                  <a:rPr lang="en-GB" dirty="0">
                    <a:solidFill>
                      <a:srgbClr val="0070C0"/>
                    </a:solidFill>
                  </a:rPr>
                  <a:t> </a:t>
                </a:r>
                <a14:m>
                  <m:oMath xmlns:m="http://schemas.openxmlformats.org/officeDocument/2006/math">
                    <m:sSub>
                      <m:sSubPr>
                        <m:ctrlPr>
                          <a:rPr lang="en-GB" i="1">
                            <a:solidFill>
                              <a:srgbClr val="0070C0"/>
                            </a:solidFill>
                            <a:latin typeface="Cambria Math" panose="02040503050406030204" pitchFamily="18" charset="0"/>
                          </a:rPr>
                        </m:ctrlPr>
                      </m:sSubPr>
                      <m:e>
                        <m:r>
                          <a:rPr lang="en-GB" i="1">
                            <a:solidFill>
                              <a:srgbClr val="0070C0"/>
                            </a:solidFill>
                            <a:latin typeface="Cambria Math" panose="02040503050406030204" pitchFamily="18" charset="0"/>
                          </a:rPr>
                          <m:t>𝑖</m:t>
                        </m:r>
                      </m:e>
                      <m:sub>
                        <m:r>
                          <a:rPr lang="en-GB" i="1">
                            <a:solidFill>
                              <a:srgbClr val="0070C0"/>
                            </a:solidFill>
                            <a:latin typeface="Cambria Math" panose="02040503050406030204" pitchFamily="18" charset="0"/>
                          </a:rPr>
                          <m:t>𝑐𝑖𝑟𝑐𝑢𝑖𝑡</m:t>
                        </m:r>
                      </m:sub>
                    </m:sSub>
                    <m:d>
                      <m:dPr>
                        <m:ctrlPr>
                          <a:rPr lang="en-GB" i="1">
                            <a:solidFill>
                              <a:srgbClr val="0070C0"/>
                            </a:solidFill>
                            <a:latin typeface="Cambria Math" panose="02040503050406030204" pitchFamily="18" charset="0"/>
                          </a:rPr>
                        </m:ctrlPr>
                      </m:dPr>
                      <m:e>
                        <m:r>
                          <a:rPr lang="en-GB" i="1">
                            <a:solidFill>
                              <a:srgbClr val="0070C0"/>
                            </a:solidFill>
                            <a:latin typeface="Cambria Math" panose="02040503050406030204" pitchFamily="18" charset="0"/>
                          </a:rPr>
                          <m:t>𝑓</m:t>
                        </m:r>
                      </m:e>
                    </m:d>
                  </m:oMath>
                </a14:m>
                <a:r>
                  <a:rPr lang="en-GB" dirty="0" smtClean="0"/>
                  <a:t>, </a:t>
                </a:r>
                <a14:m>
                  <m:oMath xmlns:m="http://schemas.openxmlformats.org/officeDocument/2006/math">
                    <m:sSub>
                      <m:sSubPr>
                        <m:ctrlPr>
                          <a:rPr lang="en-US" i="1" smtClean="0">
                            <a:solidFill>
                              <a:srgbClr val="7030A0"/>
                            </a:solidFill>
                            <a:latin typeface="Cambria Math" panose="02040503050406030204" pitchFamily="18" charset="0"/>
                          </a:rPr>
                        </m:ctrlPr>
                      </m:sSubPr>
                      <m:e>
                        <m:r>
                          <a:rPr lang="en-GB" b="0" i="1" smtClean="0">
                            <a:solidFill>
                              <a:srgbClr val="7030A0"/>
                            </a:solidFill>
                            <a:latin typeface="Cambria Math" panose="02040503050406030204" pitchFamily="18" charset="0"/>
                          </a:rPr>
                          <m:t>𝐵</m:t>
                        </m:r>
                      </m:e>
                      <m:sub>
                        <m:r>
                          <a:rPr lang="en-GB" b="0" i="1" smtClean="0">
                            <a:solidFill>
                              <a:srgbClr val="7030A0"/>
                            </a:solidFill>
                            <a:latin typeface="Cambria Math" panose="02040503050406030204" pitchFamily="18" charset="0"/>
                          </a:rPr>
                          <m:t>𝑚𝑎𝑔𝑛𝑒𝑡</m:t>
                        </m:r>
                      </m:sub>
                    </m:sSub>
                    <m: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𝑓</m:t>
                    </m:r>
                    <m:r>
                      <a:rPr lang="en-GB" b="0" i="1" smtClean="0">
                        <a:solidFill>
                          <a:srgbClr val="7030A0"/>
                        </a:solidFill>
                        <a:latin typeface="Cambria Math" panose="02040503050406030204" pitchFamily="18" charset="0"/>
                      </a:rPr>
                      <m:t>)</m:t>
                    </m:r>
                  </m:oMath>
                </a14:m>
                <a:r>
                  <a:rPr lang="en-GB" dirty="0" smtClean="0"/>
                  <a:t> </a:t>
                </a:r>
                <a:r>
                  <a:rPr lang="en-GB" dirty="0" smtClean="0">
                    <a:solidFill>
                      <a:schemeClr val="bg2"/>
                    </a:solidFill>
                  </a:rPr>
                  <a:t>and ideally </a:t>
                </a:r>
                <a14:m>
                  <m:oMath xmlns:m="http://schemas.openxmlformats.org/officeDocument/2006/math">
                    <m:sSub>
                      <m:sSubPr>
                        <m:ctrlPr>
                          <a:rPr lang="en-US"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ea typeface="Cambria Math" panose="02040503050406030204" pitchFamily="18" charset="0"/>
                          </a:rPr>
                          <m:t>𝐵</m:t>
                        </m:r>
                      </m:e>
                      <m:sub>
                        <m:r>
                          <a:rPr lang="en-GB" i="1">
                            <a:solidFill>
                              <a:srgbClr val="FF0000"/>
                            </a:solidFill>
                            <a:latin typeface="Cambria Math" panose="02040503050406030204" pitchFamily="18" charset="0"/>
                          </a:rPr>
                          <m:t>𝑏𝑒𝑎𝑚</m:t>
                        </m:r>
                      </m:sub>
                    </m:sSub>
                    <m:r>
                      <a:rPr lang="en-GB" i="1">
                        <a:solidFill>
                          <a:srgbClr val="FF0000"/>
                        </a:solidFill>
                        <a:latin typeface="Cambria Math" panose="02040503050406030204" pitchFamily="18" charset="0"/>
                      </a:rPr>
                      <m:t>(</m:t>
                    </m:r>
                    <m:r>
                      <a:rPr lang="en-GB" i="1">
                        <a:solidFill>
                          <a:srgbClr val="FF0000"/>
                        </a:solidFill>
                        <a:latin typeface="Cambria Math" panose="02040503050406030204" pitchFamily="18" charset="0"/>
                      </a:rPr>
                      <m:t>𝑓</m:t>
                    </m:r>
                    <m:r>
                      <a:rPr lang="en-GB" i="1">
                        <a:solidFill>
                          <a:srgbClr val="FF0000"/>
                        </a:solidFill>
                        <a:latin typeface="Cambria Math" panose="02040503050406030204" pitchFamily="18" charset="0"/>
                      </a:rPr>
                      <m:t>)</m:t>
                    </m:r>
                  </m:oMath>
                </a14:m>
                <a:r>
                  <a:rPr lang="en-GB" dirty="0" smtClean="0"/>
                  <a:t> </a:t>
                </a:r>
                <a:endParaRPr lang="en-US" dirty="0"/>
              </a:p>
            </p:txBody>
          </p:sp>
        </mc:Choice>
        <mc:Fallback xmlns="">
          <p:sp>
            <p:nvSpPr>
              <p:cNvPr id="14" name="Rectangle 13"/>
              <p:cNvSpPr>
                <a:spLocks noRot="1" noChangeAspect="1" noMove="1" noResize="1" noEditPoints="1" noAdjustHandles="1" noChangeArrowheads="1" noChangeShapeType="1" noTextEdit="1"/>
              </p:cNvSpPr>
              <p:nvPr/>
            </p:nvSpPr>
            <p:spPr>
              <a:xfrm>
                <a:off x="563286" y="3403984"/>
                <a:ext cx="8534324" cy="391902"/>
              </a:xfrm>
              <a:prstGeom prst="rect">
                <a:avLst/>
              </a:prstGeom>
              <a:blipFill rotWithShape="0">
                <a:blip r:embed="rId4"/>
                <a:stretch>
                  <a:fillRect l="-571" t="-7692" b="-1692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1061906" y="4016597"/>
                <a:ext cx="6343018" cy="427361"/>
              </a:xfrm>
              <a:prstGeom prst="rect">
                <a:avLst/>
              </a:prstGeom>
            </p:spPr>
            <p:txBody>
              <a:bodyPr wrap="none">
                <a:spAutoFit/>
              </a:bodyPr>
              <a:lstStyle/>
              <a:p>
                <a:r>
                  <a:rPr lang="en-GB" dirty="0" smtClean="0">
                    <a:solidFill>
                      <a:schemeClr val="bg2"/>
                    </a:solidFill>
                  </a:rPr>
                  <a:t>We will then estimate </a:t>
                </a:r>
                <a14:m>
                  <m:oMath xmlns:m="http://schemas.openxmlformats.org/officeDocument/2006/math">
                    <m:sSubSup>
                      <m:sSubSupPr>
                        <m:ctrlPr>
                          <a:rPr lang="en-US" i="1">
                            <a:solidFill>
                              <a:srgbClr val="7030A0"/>
                            </a:solidFill>
                            <a:latin typeface="Cambria Math" panose="02040503050406030204" pitchFamily="18" charset="0"/>
                          </a:rPr>
                        </m:ctrlPr>
                      </m:sSubSupPr>
                      <m:e>
                        <m:r>
                          <a:rPr lang="en-GB" i="1">
                            <a:solidFill>
                              <a:srgbClr val="7030A0"/>
                            </a:solidFill>
                            <a:latin typeface="Cambria Math" panose="02040503050406030204" pitchFamily="18" charset="0"/>
                          </a:rPr>
                          <m:t>𝑇</m:t>
                        </m:r>
                        <m:r>
                          <a:rPr lang="en-GB" i="1">
                            <a:solidFill>
                              <a:srgbClr val="7030A0"/>
                            </a:solidFill>
                            <a:latin typeface="Cambria Math" panose="02040503050406030204" pitchFamily="18" charset="0"/>
                          </a:rPr>
                          <m:t>′</m:t>
                        </m:r>
                      </m:e>
                      <m:sub>
                        <m:r>
                          <a:rPr lang="en-GB" i="1">
                            <a:solidFill>
                              <a:srgbClr val="7030A0"/>
                            </a:solidFill>
                            <a:latin typeface="Cambria Math" panose="02040503050406030204" pitchFamily="18" charset="0"/>
                          </a:rPr>
                          <m:t>𝑣</m:t>
                        </m:r>
                        <m:r>
                          <a:rPr lang="en-GB" i="1">
                            <a:solidFill>
                              <a:srgbClr val="7030A0"/>
                            </a:solidFill>
                            <a:latin typeface="Cambria Math" panose="02040503050406030204" pitchFamily="18" charset="0"/>
                            <a:ea typeface="Cambria Math" panose="02040503050406030204" pitchFamily="18" charset="0"/>
                          </a:rPr>
                          <m:t>→</m:t>
                        </m:r>
                        <m:sSub>
                          <m:sSubPr>
                            <m:ctrlPr>
                              <a:rPr lang="en-GB" i="1" smtClean="0">
                                <a:solidFill>
                                  <a:srgbClr val="7030A0"/>
                                </a:solidFill>
                                <a:latin typeface="Cambria Math" panose="02040503050406030204" pitchFamily="18" charset="0"/>
                                <a:ea typeface="Cambria Math" panose="02040503050406030204" pitchFamily="18" charset="0"/>
                              </a:rPr>
                            </m:ctrlPr>
                          </m:sSubPr>
                          <m:e>
                            <m:r>
                              <a:rPr lang="en-GB" b="0" i="1" smtClean="0">
                                <a:solidFill>
                                  <a:srgbClr val="7030A0"/>
                                </a:solidFill>
                                <a:latin typeface="Cambria Math" panose="02040503050406030204" pitchFamily="18" charset="0"/>
                                <a:ea typeface="Cambria Math" panose="02040503050406030204" pitchFamily="18" charset="0"/>
                              </a:rPr>
                              <m:t>𝐵</m:t>
                            </m:r>
                          </m:e>
                          <m:sub>
                            <m:r>
                              <a:rPr lang="en-GB" b="0" i="1" smtClean="0">
                                <a:solidFill>
                                  <a:srgbClr val="7030A0"/>
                                </a:solidFill>
                                <a:latin typeface="Cambria Math" panose="02040503050406030204" pitchFamily="18" charset="0"/>
                                <a:ea typeface="Cambria Math" panose="02040503050406030204" pitchFamily="18" charset="0"/>
                              </a:rPr>
                              <m:t>𝑚𝑎𝑔𝑛𝑒𝑡</m:t>
                            </m:r>
                          </m:sub>
                        </m:sSub>
                      </m:sub>
                      <m:sup>
                        <m:r>
                          <a:rPr lang="en-GB" i="1">
                            <a:solidFill>
                              <a:srgbClr val="7030A0"/>
                            </a:solidFill>
                            <a:latin typeface="Cambria Math" panose="02040503050406030204" pitchFamily="18" charset="0"/>
                          </a:rPr>
                          <m:t>′</m:t>
                        </m:r>
                      </m:sup>
                    </m:sSubSup>
                    <m:d>
                      <m:dPr>
                        <m:ctrlPr>
                          <a:rPr lang="en-US" i="1">
                            <a:solidFill>
                              <a:srgbClr val="7030A0"/>
                            </a:solidFill>
                            <a:latin typeface="Cambria Math" panose="02040503050406030204" pitchFamily="18" charset="0"/>
                          </a:rPr>
                        </m:ctrlPr>
                      </m:dPr>
                      <m:e>
                        <m:r>
                          <a:rPr lang="en-US" i="1">
                            <a:solidFill>
                              <a:srgbClr val="7030A0"/>
                            </a:solidFill>
                            <a:latin typeface="Cambria Math" panose="02040503050406030204" pitchFamily="18" charset="0"/>
                          </a:rPr>
                          <m:t>𝑓</m:t>
                        </m:r>
                      </m:e>
                    </m:d>
                  </m:oMath>
                </a14:m>
                <a:r>
                  <a:rPr lang="en-GB" dirty="0" smtClean="0"/>
                  <a:t> </a:t>
                </a:r>
                <a:r>
                  <a:rPr lang="en-GB" dirty="0" smtClean="0">
                    <a:solidFill>
                      <a:schemeClr val="bg2"/>
                    </a:solidFill>
                  </a:rPr>
                  <a:t>and ideally </a:t>
                </a:r>
                <a14:m>
                  <m:oMath xmlns:m="http://schemas.openxmlformats.org/officeDocument/2006/math">
                    <m:sSub>
                      <m:sSubPr>
                        <m:ctrlPr>
                          <a:rPr lang="en-US"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𝑇</m:t>
                        </m:r>
                      </m:e>
                      <m:sub>
                        <m:r>
                          <a:rPr lang="en-GB" i="1">
                            <a:solidFill>
                              <a:srgbClr val="FF0000"/>
                            </a:solidFill>
                            <a:latin typeface="Cambria Math" panose="02040503050406030204" pitchFamily="18" charset="0"/>
                          </a:rPr>
                          <m:t>𝑣𝑎𝑐𝑢𝑢𝑚</m:t>
                        </m:r>
                      </m:sub>
                    </m:sSub>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𝑓</m:t>
                        </m:r>
                      </m:e>
                    </m:d>
                  </m:oMath>
                </a14:m>
                <a:r>
                  <a:rPr lang="en-GB" dirty="0" smtClean="0"/>
                  <a:t>  </a:t>
                </a:r>
                <a:endParaRPr lang="en-US" dirty="0"/>
              </a:p>
            </p:txBody>
          </p:sp>
        </mc:Choice>
        <mc:Fallback xmlns="">
          <p:sp>
            <p:nvSpPr>
              <p:cNvPr id="15" name="Rectangle 14"/>
              <p:cNvSpPr>
                <a:spLocks noRot="1" noChangeAspect="1" noMove="1" noResize="1" noEditPoints="1" noAdjustHandles="1" noChangeArrowheads="1" noChangeShapeType="1" noTextEdit="1"/>
              </p:cNvSpPr>
              <p:nvPr/>
            </p:nvSpPr>
            <p:spPr>
              <a:xfrm>
                <a:off x="1061906" y="4016597"/>
                <a:ext cx="6343018" cy="427361"/>
              </a:xfrm>
              <a:prstGeom prst="rect">
                <a:avLst/>
              </a:prstGeom>
              <a:blipFill rotWithShape="0">
                <a:blip r:embed="rId5"/>
                <a:stretch>
                  <a:fillRect l="-768" t="-8571" b="-8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827584" y="791893"/>
                <a:ext cx="7464544" cy="1059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sSubSup>
                            <m:sSubSupPr>
                              <m:ctrlPr>
                                <a:rPr lang="en-US" i="1">
                                  <a:latin typeface="Cambria Math" panose="02040503050406030204" pitchFamily="18" charset="0"/>
                                </a:rPr>
                              </m:ctrlPr>
                            </m:sSubSupPr>
                            <m:e>
                              <m:r>
                                <a:rPr lang="en-GB" i="1">
                                  <a:latin typeface="Cambria Math" panose="02040503050406030204" pitchFamily="18" charset="0"/>
                                </a:rPr>
                                <m:t>𝑇</m:t>
                              </m:r>
                            </m:e>
                            <m:sub>
                              <m:r>
                                <a:rPr lang="en-GB" i="1">
                                  <a:latin typeface="Cambria Math" panose="02040503050406030204" pitchFamily="18" charset="0"/>
                                </a:rPr>
                                <m:t>𝑣</m:t>
                              </m:r>
                              <m:r>
                                <a:rPr lang="en-GB" i="1">
                                  <a:latin typeface="Cambria Math" panose="02040503050406030204" pitchFamily="18" charset="0"/>
                                  <a:ea typeface="Cambria Math" panose="02040503050406030204" pitchFamily="18" charset="0"/>
                                </a:rPr>
                                <m:t>→</m:t>
                              </m:r>
                              <m:sSub>
                                <m:sSubPr>
                                  <m:ctrlPr>
                                    <a:rPr lang="en-GB"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𝑚𝑎𝑔𝑛𝑒𝑡</m:t>
                                  </m:r>
                                </m:sub>
                              </m:sSub>
                            </m:sub>
                            <m:sup>
                              <m:r>
                                <a:rPr lang="en-GB" i="1">
                                  <a:latin typeface="Cambria Math" panose="02040503050406030204" pitchFamily="18" charset="0"/>
                                </a:rPr>
                                <m:t>′</m:t>
                              </m:r>
                            </m:sup>
                          </m:sSubSup>
                          <m:d>
                            <m:dPr>
                              <m:ctrlPr>
                                <a:rPr lang="en-US" i="1">
                                  <a:latin typeface="Cambria Math" panose="02040503050406030204" pitchFamily="18" charset="0"/>
                                </a:rPr>
                              </m:ctrlPr>
                            </m:dPr>
                            <m:e>
                              <m:r>
                                <a:rPr lang="en-US" i="1">
                                  <a:latin typeface="Cambria Math" panose="02040503050406030204" pitchFamily="18" charset="0"/>
                                </a:rPr>
                                <m:t>𝑓</m:t>
                              </m:r>
                            </m:e>
                          </m:d>
                        </m:e>
                      </m:d>
                      <m:r>
                        <a:rPr lang="en-GB" b="0" i="1" smtClean="0">
                          <a:latin typeface="Cambria Math" panose="02040503050406030204" pitchFamily="18" charset="0"/>
                        </a:rPr>
                        <m:t>=</m:t>
                      </m:r>
                      <m:d>
                        <m:dPr>
                          <m:begChr m:val="|"/>
                          <m:endChr m:val="|"/>
                          <m:ctrlPr>
                            <a:rPr lang="en-GB" b="0" i="1" smtClean="0">
                              <a:latin typeface="Cambria Math" panose="02040503050406030204" pitchFamily="18" charset="0"/>
                            </a:rPr>
                          </m:ctrlPr>
                        </m:dPr>
                        <m:e>
                          <m:f>
                            <m:fPr>
                              <m:ctrlPr>
                                <a:rPr lang="en-GB" b="0" i="1" smtClean="0">
                                  <a:solidFill>
                                    <a:srgbClr val="7030A0"/>
                                  </a:solidFill>
                                  <a:latin typeface="Cambria Math" panose="02040503050406030204" pitchFamily="18" charset="0"/>
                                </a:rPr>
                              </m:ctrlPr>
                            </m:fPr>
                            <m:num>
                              <m:sSub>
                                <m:sSubPr>
                                  <m:ctrlPr>
                                    <a:rPr lang="en-GB" b="0" i="1" smtClean="0">
                                      <a:solidFill>
                                        <a:srgbClr val="7030A0"/>
                                      </a:solidFill>
                                      <a:latin typeface="Cambria Math" panose="02040503050406030204" pitchFamily="18" charset="0"/>
                                    </a:rPr>
                                  </m:ctrlPr>
                                </m:sSubPr>
                                <m:e>
                                  <m:r>
                                    <a:rPr lang="en-GB" b="0" i="1" smtClean="0">
                                      <a:solidFill>
                                        <a:srgbClr val="7030A0"/>
                                      </a:solidFill>
                                      <a:latin typeface="Cambria Math" panose="02040503050406030204" pitchFamily="18" charset="0"/>
                                    </a:rPr>
                                    <m:t>𝑇</m:t>
                                  </m:r>
                                </m:e>
                                <m:sub>
                                  <m:sSub>
                                    <m:sSubPr>
                                      <m:ctrlPr>
                                        <a:rPr lang="en-GB" b="0" i="1" smtClean="0">
                                          <a:solidFill>
                                            <a:srgbClr val="7030A0"/>
                                          </a:solidFill>
                                          <a:latin typeface="Cambria Math" panose="02040503050406030204" pitchFamily="18" charset="0"/>
                                        </a:rPr>
                                      </m:ctrlPr>
                                    </m:sSubPr>
                                    <m:e>
                                      <m:r>
                                        <a:rPr lang="en-GB" b="0" i="1" smtClean="0">
                                          <a:solidFill>
                                            <a:srgbClr val="7030A0"/>
                                          </a:solidFill>
                                          <a:latin typeface="Cambria Math" panose="02040503050406030204" pitchFamily="18" charset="0"/>
                                          <a:ea typeface="Cambria Math" panose="02040503050406030204" pitchFamily="18" charset="0"/>
                                        </a:rPr>
                                        <m:t>𝜙</m:t>
                                      </m:r>
                                    </m:e>
                                    <m:sub>
                                      <m:r>
                                        <a:rPr lang="en-GB" b="0" i="1" smtClean="0">
                                          <a:solidFill>
                                            <a:srgbClr val="7030A0"/>
                                          </a:solidFill>
                                          <a:latin typeface="Cambria Math" panose="02040503050406030204" pitchFamily="18" charset="0"/>
                                        </a:rPr>
                                        <m:t>𝑐𝑖𝑟𝑐𝑢𝑖𝑡</m:t>
                                      </m:r>
                                      <m:r>
                                        <a:rPr lang="en-GB" b="0" i="1" smtClean="0">
                                          <a:solidFill>
                                            <a:srgbClr val="7030A0"/>
                                          </a:solidFill>
                                          <a:latin typeface="Cambria Math" panose="02040503050406030204" pitchFamily="18" charset="0"/>
                                        </a:rPr>
                                        <m:t> </m:t>
                                      </m:r>
                                    </m:sub>
                                  </m:sSub>
                                  <m:r>
                                    <a:rPr lang="en-GB" b="0" i="1" smtClean="0">
                                      <a:solidFill>
                                        <a:srgbClr val="7030A0"/>
                                      </a:solidFill>
                                      <a:latin typeface="Cambria Math" panose="02040503050406030204" pitchFamily="18" charset="0"/>
                                      <a:ea typeface="Cambria Math" panose="02040503050406030204" pitchFamily="18" charset="0"/>
                                    </a:rPr>
                                    <m:t>→</m:t>
                                  </m:r>
                                  <m:sSub>
                                    <m:sSubPr>
                                      <m:ctrlPr>
                                        <a:rPr lang="en-GB" b="0" i="1" smtClean="0">
                                          <a:solidFill>
                                            <a:srgbClr val="7030A0"/>
                                          </a:solidFill>
                                          <a:latin typeface="Cambria Math" panose="02040503050406030204" pitchFamily="18" charset="0"/>
                                          <a:ea typeface="Cambria Math" panose="02040503050406030204" pitchFamily="18" charset="0"/>
                                        </a:rPr>
                                      </m:ctrlPr>
                                    </m:sSubPr>
                                    <m:e>
                                      <m:r>
                                        <a:rPr lang="en-GB" b="0" i="1" smtClean="0">
                                          <a:solidFill>
                                            <a:srgbClr val="7030A0"/>
                                          </a:solidFill>
                                          <a:latin typeface="Cambria Math" panose="02040503050406030204" pitchFamily="18" charset="0"/>
                                          <a:ea typeface="Cambria Math" panose="02040503050406030204" pitchFamily="18" charset="0"/>
                                        </a:rPr>
                                        <m:t>𝐵</m:t>
                                      </m:r>
                                    </m:e>
                                    <m:sub>
                                      <m:r>
                                        <a:rPr lang="en-GB" b="0" i="1" smtClean="0">
                                          <a:solidFill>
                                            <a:srgbClr val="7030A0"/>
                                          </a:solidFill>
                                          <a:latin typeface="Cambria Math" panose="02040503050406030204" pitchFamily="18" charset="0"/>
                                          <a:ea typeface="Cambria Math" panose="02040503050406030204" pitchFamily="18" charset="0"/>
                                        </a:rPr>
                                        <m:t>𝑚𝑎𝑔𝑛𝑒𝑡</m:t>
                                      </m:r>
                                    </m:sub>
                                  </m:sSub>
                                </m:sub>
                              </m:sSub>
                              <m: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𝑓</m:t>
                              </m:r>
                              <m:r>
                                <a:rPr lang="en-GB" b="0" i="1" smtClean="0">
                                  <a:solidFill>
                                    <a:srgbClr val="7030A0"/>
                                  </a:solidFill>
                                  <a:latin typeface="Cambria Math" panose="02040503050406030204" pitchFamily="18" charset="0"/>
                                </a:rPr>
                                <m:t>)</m:t>
                              </m:r>
                            </m:num>
                            <m:den>
                              <m:sSub>
                                <m:sSubPr>
                                  <m:ctrlPr>
                                    <a:rPr lang="en-GB" i="1">
                                      <a:solidFill>
                                        <a:srgbClr val="7030A0"/>
                                      </a:solidFill>
                                      <a:latin typeface="Cambria Math" panose="02040503050406030204" pitchFamily="18" charset="0"/>
                                    </a:rPr>
                                  </m:ctrlPr>
                                </m:sSubPr>
                                <m:e>
                                  <m:r>
                                    <a:rPr lang="en-GB" i="1">
                                      <a:solidFill>
                                        <a:srgbClr val="7030A0"/>
                                      </a:solidFill>
                                      <a:latin typeface="Cambria Math" panose="02040503050406030204" pitchFamily="18" charset="0"/>
                                    </a:rPr>
                                    <m:t>𝑇</m:t>
                                  </m:r>
                                </m:e>
                                <m:sub>
                                  <m:sSub>
                                    <m:sSubPr>
                                      <m:ctrlPr>
                                        <a:rPr lang="en-GB" i="1">
                                          <a:solidFill>
                                            <a:srgbClr val="7030A0"/>
                                          </a:solidFill>
                                          <a:latin typeface="Cambria Math" panose="02040503050406030204" pitchFamily="18" charset="0"/>
                                        </a:rPr>
                                      </m:ctrlPr>
                                    </m:sSubPr>
                                    <m:e>
                                      <m:r>
                                        <a:rPr lang="en-GB" i="1">
                                          <a:solidFill>
                                            <a:srgbClr val="7030A0"/>
                                          </a:solidFill>
                                          <a:latin typeface="Cambria Math" panose="02040503050406030204" pitchFamily="18" charset="0"/>
                                          <a:ea typeface="Cambria Math" panose="02040503050406030204" pitchFamily="18" charset="0"/>
                                        </a:rPr>
                                        <m:t>𝜙</m:t>
                                      </m:r>
                                    </m:e>
                                    <m:sub>
                                      <m:r>
                                        <a:rPr lang="en-GB" i="1">
                                          <a:solidFill>
                                            <a:srgbClr val="7030A0"/>
                                          </a:solidFill>
                                          <a:latin typeface="Cambria Math" panose="02040503050406030204" pitchFamily="18" charset="0"/>
                                        </a:rPr>
                                        <m:t>𝑐𝑖𝑟𝑐𝑢𝑖𝑡</m:t>
                                      </m:r>
                                      <m:r>
                                        <a:rPr lang="en-GB" i="1">
                                          <a:solidFill>
                                            <a:srgbClr val="7030A0"/>
                                          </a:solidFill>
                                          <a:latin typeface="Cambria Math" panose="02040503050406030204" pitchFamily="18" charset="0"/>
                                        </a:rPr>
                                        <m:t> </m:t>
                                      </m:r>
                                    </m:sub>
                                  </m:sSub>
                                  <m:r>
                                    <a:rPr lang="en-GB" i="1" smtClean="0">
                                      <a:solidFill>
                                        <a:srgbClr val="7030A0"/>
                                      </a:solidFill>
                                      <a:latin typeface="Cambria Math" panose="02040503050406030204" pitchFamily="18" charset="0"/>
                                      <a:ea typeface="Cambria Math" panose="02040503050406030204" pitchFamily="18" charset="0"/>
                                    </a:rPr>
                                    <m:t>→</m:t>
                                  </m:r>
                                  <m:sSub>
                                    <m:sSubPr>
                                      <m:ctrlPr>
                                        <a:rPr lang="en-GB" i="1" smtClean="0">
                                          <a:solidFill>
                                            <a:srgbClr val="7030A0"/>
                                          </a:solidFill>
                                          <a:latin typeface="Cambria Math" panose="02040503050406030204" pitchFamily="18" charset="0"/>
                                          <a:ea typeface="Cambria Math" panose="02040503050406030204" pitchFamily="18" charset="0"/>
                                        </a:rPr>
                                      </m:ctrlPr>
                                    </m:sSubPr>
                                    <m:e>
                                      <m:r>
                                        <a:rPr lang="en-GB" b="0" i="1" smtClean="0">
                                          <a:solidFill>
                                            <a:srgbClr val="7030A0"/>
                                          </a:solidFill>
                                          <a:latin typeface="Cambria Math" panose="02040503050406030204" pitchFamily="18" charset="0"/>
                                          <a:ea typeface="Cambria Math" panose="02040503050406030204" pitchFamily="18" charset="0"/>
                                        </a:rPr>
                                        <m:t>𝐵</m:t>
                                      </m:r>
                                    </m:e>
                                    <m:sub>
                                      <m:r>
                                        <a:rPr lang="en-GB" b="0" i="1" smtClean="0">
                                          <a:solidFill>
                                            <a:srgbClr val="7030A0"/>
                                          </a:solidFill>
                                          <a:latin typeface="Cambria Math" panose="02040503050406030204" pitchFamily="18" charset="0"/>
                                          <a:ea typeface="Cambria Math" panose="02040503050406030204" pitchFamily="18" charset="0"/>
                                        </a:rPr>
                                        <m:t>𝑚𝑎𝑔𝑛𝑒𝑡</m:t>
                                      </m:r>
                                    </m:sub>
                                  </m:sSub>
                                </m:sub>
                              </m:sSub>
                              <m:r>
                                <a:rPr lang="en-GB" i="1">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0</m:t>
                              </m:r>
                              <m:r>
                                <a:rPr lang="en-GB" i="1">
                                  <a:solidFill>
                                    <a:srgbClr val="7030A0"/>
                                  </a:solidFill>
                                  <a:latin typeface="Cambria Math" panose="02040503050406030204" pitchFamily="18" charset="0"/>
                                </a:rPr>
                                <m:t>)</m:t>
                              </m:r>
                            </m:den>
                          </m:f>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f>
                                <m:fPr>
                                  <m:ctrlPr>
                                    <a:rPr lang="en-GB" i="1">
                                      <a:latin typeface="Cambria Math" panose="02040503050406030204" pitchFamily="18" charset="0"/>
                                    </a:rPr>
                                  </m:ctrlPr>
                                </m:fPr>
                                <m:num>
                                  <m:r>
                                    <a:rPr lang="en-GB" i="1">
                                      <a:latin typeface="Cambria Math" panose="02040503050406030204" pitchFamily="18" charset="0"/>
                                    </a:rPr>
                                    <m:t>𝑅</m:t>
                                  </m:r>
                                </m:num>
                                <m:den>
                                  <m:sSub>
                                    <m:sSubPr>
                                      <m:ctrlPr>
                                        <a:rPr lang="en-GB" i="1">
                                          <a:latin typeface="Cambria Math" panose="02040503050406030204" pitchFamily="18" charset="0"/>
                                        </a:rPr>
                                      </m:ctrlPr>
                                    </m:sSubPr>
                                    <m:e>
                                      <m:r>
                                        <a:rPr lang="en-GB" i="1">
                                          <a:latin typeface="Cambria Math" panose="02040503050406030204" pitchFamily="18" charset="0"/>
                                        </a:rPr>
                                        <m:t>𝐿</m:t>
                                      </m:r>
                                    </m:e>
                                    <m:sub>
                                      <m:r>
                                        <a:rPr lang="en-GB" i="1">
                                          <a:latin typeface="Cambria Math" panose="02040503050406030204" pitchFamily="18" charset="0"/>
                                        </a:rPr>
                                        <m:t>𝑎𝑐</m:t>
                                      </m:r>
                                    </m:sub>
                                  </m:sSub>
                                </m:den>
                              </m:f>
                              <m:d>
                                <m:dPr>
                                  <m:ctrlPr>
                                    <a:rPr lang="en-GB" i="1">
                                      <a:latin typeface="Cambria Math" panose="02040503050406030204" pitchFamily="18" charset="0"/>
                                    </a:rPr>
                                  </m:ctrlPr>
                                </m:dPr>
                                <m:e>
                                  <m:r>
                                    <a:rPr lang="en-GB" i="1">
                                      <a:latin typeface="Cambria Math" panose="02040503050406030204" pitchFamily="18" charset="0"/>
                                    </a:rPr>
                                    <m:t>𝑓</m:t>
                                  </m:r>
                                </m:e>
                              </m:d>
                              <m:r>
                                <a:rPr lang="en-GB" i="1">
                                  <a:latin typeface="Cambria Math" panose="02040503050406030204" pitchFamily="18" charset="0"/>
                                </a:rPr>
                                <m:t>+</m:t>
                              </m:r>
                              <m:r>
                                <a:rPr lang="en-GB" i="1">
                                  <a:latin typeface="Cambria Math" panose="02040503050406030204" pitchFamily="18" charset="0"/>
                                </a:rPr>
                                <m:t>𝑗</m:t>
                              </m:r>
                              <m:r>
                                <a:rPr lang="en-GB" i="1">
                                  <a:latin typeface="Cambria Math" panose="02040503050406030204" pitchFamily="18" charset="0"/>
                                </a:rPr>
                                <m:t>2</m:t>
                              </m:r>
                              <m:r>
                                <a:rPr lang="en-GB" i="1">
                                  <a:latin typeface="Cambria Math" panose="02040503050406030204" pitchFamily="18" charset="0"/>
                                  <a:ea typeface="Cambria Math" panose="02040503050406030204" pitchFamily="18" charset="0"/>
                                </a:rPr>
                                <m:t>𝜋</m:t>
                              </m:r>
                              <m:r>
                                <a:rPr lang="en-GB" i="1">
                                  <a:latin typeface="Cambria Math" panose="02040503050406030204" pitchFamily="18" charset="0"/>
                                  <a:ea typeface="Cambria Math" panose="02040503050406030204" pitchFamily="18" charset="0"/>
                                </a:rPr>
                                <m:t>𝑓</m:t>
                              </m:r>
                            </m:den>
                          </m:f>
                        </m:e>
                      </m:d>
                      <m:r>
                        <a:rPr lang="en-GB" i="1">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d>
                            <m:dPr>
                              <m:begChr m:val="|"/>
                              <m:endChr m:val="|"/>
                              <m:ctrlPr>
                                <a:rPr lang="en-US" i="1">
                                  <a:latin typeface="Cambria Math" panose="02040503050406030204" pitchFamily="18" charset="0"/>
                                </a:rPr>
                              </m:ctrlPr>
                            </m:dPr>
                            <m:e>
                              <m:sSubSup>
                                <m:sSubSupPr>
                                  <m:ctrlPr>
                                    <a:rPr lang="en-US" i="1" smtClean="0">
                                      <a:solidFill>
                                        <a:srgbClr val="7030A0"/>
                                      </a:solidFill>
                                      <a:latin typeface="Cambria Math" panose="02040503050406030204" pitchFamily="18" charset="0"/>
                                    </a:rPr>
                                  </m:ctrlPr>
                                </m:sSubSupPr>
                                <m:e>
                                  <m:r>
                                    <a:rPr lang="en-GB" i="1">
                                      <a:solidFill>
                                        <a:srgbClr val="7030A0"/>
                                      </a:solidFill>
                                      <a:latin typeface="Cambria Math" panose="02040503050406030204" pitchFamily="18" charset="0"/>
                                    </a:rPr>
                                    <m:t>𝑇</m:t>
                                  </m:r>
                                </m:e>
                                <m:sub>
                                  <m:r>
                                    <a:rPr lang="en-GB" i="1">
                                      <a:solidFill>
                                        <a:srgbClr val="7030A0"/>
                                      </a:solidFill>
                                      <a:latin typeface="Cambria Math" panose="02040503050406030204" pitchFamily="18" charset="0"/>
                                    </a:rPr>
                                    <m:t>𝑣</m:t>
                                  </m:r>
                                  <m:r>
                                    <a:rPr lang="en-GB" i="1" smtClean="0">
                                      <a:solidFill>
                                        <a:srgbClr val="7030A0"/>
                                      </a:solidFill>
                                      <a:latin typeface="Cambria Math" panose="02040503050406030204" pitchFamily="18" charset="0"/>
                                      <a:ea typeface="Cambria Math" panose="02040503050406030204" pitchFamily="18" charset="0"/>
                                    </a:rPr>
                                    <m:t>→</m:t>
                                  </m:r>
                                  <m:sSub>
                                    <m:sSubPr>
                                      <m:ctrlPr>
                                        <a:rPr lang="en-GB" i="1" smtClean="0">
                                          <a:solidFill>
                                            <a:srgbClr val="7030A0"/>
                                          </a:solidFill>
                                          <a:latin typeface="Cambria Math" panose="02040503050406030204" pitchFamily="18" charset="0"/>
                                          <a:ea typeface="Cambria Math" panose="02040503050406030204" pitchFamily="18" charset="0"/>
                                        </a:rPr>
                                      </m:ctrlPr>
                                    </m:sSubPr>
                                    <m:e>
                                      <m:r>
                                        <a:rPr lang="en-GB" b="0" i="1" smtClean="0">
                                          <a:solidFill>
                                            <a:srgbClr val="7030A0"/>
                                          </a:solidFill>
                                          <a:latin typeface="Cambria Math" panose="02040503050406030204" pitchFamily="18" charset="0"/>
                                          <a:ea typeface="Cambria Math" panose="02040503050406030204" pitchFamily="18" charset="0"/>
                                        </a:rPr>
                                        <m:t>𝐵</m:t>
                                      </m:r>
                                    </m:e>
                                    <m:sub>
                                      <m:r>
                                        <a:rPr lang="en-GB" b="0" i="1" smtClean="0">
                                          <a:solidFill>
                                            <a:srgbClr val="7030A0"/>
                                          </a:solidFill>
                                          <a:latin typeface="Cambria Math" panose="02040503050406030204" pitchFamily="18" charset="0"/>
                                          <a:ea typeface="Cambria Math" panose="02040503050406030204" pitchFamily="18" charset="0"/>
                                        </a:rPr>
                                        <m:t>𝑚𝑎𝑔𝑛𝑒𝑡</m:t>
                                      </m:r>
                                    </m:sub>
                                  </m:sSub>
                                </m:sub>
                                <m:sup>
                                  <m:r>
                                    <a:rPr lang="en-GB" i="1">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m:t>
                                  </m:r>
                                </m:sup>
                              </m:sSubSup>
                              <m:d>
                                <m:dPr>
                                  <m:ctrlPr>
                                    <a:rPr lang="en-US" i="1">
                                      <a:solidFill>
                                        <a:srgbClr val="7030A0"/>
                                      </a:solidFill>
                                      <a:latin typeface="Cambria Math" panose="02040503050406030204" pitchFamily="18" charset="0"/>
                                    </a:rPr>
                                  </m:ctrlPr>
                                </m:dPr>
                                <m:e>
                                  <m:r>
                                    <a:rPr lang="en-US" i="1">
                                      <a:solidFill>
                                        <a:srgbClr val="7030A0"/>
                                      </a:solidFill>
                                      <a:latin typeface="Cambria Math" panose="02040503050406030204" pitchFamily="18" charset="0"/>
                                    </a:rPr>
                                    <m:t>𝑓</m:t>
                                  </m:r>
                                </m:e>
                              </m:d>
                            </m:e>
                          </m:d>
                        </m:num>
                        <m:den>
                          <m:r>
                            <a:rPr lang="en-GB" i="1">
                              <a:latin typeface="Cambria Math" panose="02040503050406030204" pitchFamily="18" charset="0"/>
                            </a:rPr>
                            <m:t>2</m:t>
                          </m:r>
                          <m:r>
                            <a:rPr lang="en-GB" i="1">
                              <a:latin typeface="Cambria Math" panose="02040503050406030204" pitchFamily="18" charset="0"/>
                              <a:ea typeface="Cambria Math" panose="02040503050406030204" pitchFamily="18" charset="0"/>
                            </a:rPr>
                            <m:t>𝜋</m:t>
                          </m:r>
                          <m:r>
                            <a:rPr lang="en-GB" i="1">
                              <a:latin typeface="Cambria Math" panose="02040503050406030204" pitchFamily="18" charset="0"/>
                              <a:ea typeface="Cambria Math" panose="02040503050406030204" pitchFamily="18" charset="0"/>
                            </a:rPr>
                            <m:t>𝑓</m:t>
                          </m:r>
                        </m:den>
                      </m:f>
                    </m:oMath>
                  </m:oMathPara>
                </a14:m>
                <a:endParaRPr lang="en-US" dirty="0"/>
              </a:p>
            </p:txBody>
          </p:sp>
        </mc:Choice>
        <mc:Fallback xmlns="">
          <p:sp>
            <p:nvSpPr>
              <p:cNvPr id="16" name="Rectangle 15"/>
              <p:cNvSpPr>
                <a:spLocks noRot="1" noChangeAspect="1" noMove="1" noResize="1" noEditPoints="1" noAdjustHandles="1" noChangeArrowheads="1" noChangeShapeType="1" noTextEdit="1"/>
              </p:cNvSpPr>
              <p:nvPr/>
            </p:nvSpPr>
            <p:spPr>
              <a:xfrm>
                <a:off x="827584" y="791893"/>
                <a:ext cx="7464544" cy="1059777"/>
              </a:xfrm>
              <a:prstGeom prst="rect">
                <a:avLst/>
              </a:prstGeom>
              <a:blipFill rotWithShape="0">
                <a:blip r:embed="rId6"/>
                <a:stretch>
                  <a:fillRect/>
                </a:stretch>
              </a:blipFill>
            </p:spPr>
            <p:txBody>
              <a:bodyPr/>
              <a:lstStyle/>
              <a:p>
                <a:r>
                  <a:rPr lang="en-US">
                    <a:noFill/>
                  </a:rPr>
                  <a:t> </a:t>
                </a:r>
              </a:p>
            </p:txBody>
          </p:sp>
        </mc:Fallback>
      </mc:AlternateContent>
      <p:sp>
        <p:nvSpPr>
          <p:cNvPr id="13" name="Title 2"/>
          <p:cNvSpPr>
            <a:spLocks noGrp="1"/>
          </p:cNvSpPr>
          <p:nvPr>
            <p:ph type="title"/>
          </p:nvPr>
        </p:nvSpPr>
        <p:spPr>
          <a:xfrm>
            <a:off x="395536" y="9740"/>
            <a:ext cx="8642565" cy="685800"/>
          </a:xfrm>
        </p:spPr>
        <p:txBody>
          <a:bodyPr/>
          <a:lstStyle/>
          <a:p>
            <a:pPr marL="514350" indent="-514350" algn="ctr"/>
            <a:r>
              <a:rPr lang="en-US" dirty="0" smtClean="0"/>
              <a:t>From the circuit to the beam </a:t>
            </a:r>
            <a:endParaRPr lang="en-US" dirty="0"/>
          </a:p>
        </p:txBody>
      </p:sp>
    </p:spTree>
    <p:extLst>
      <p:ext uri="{BB962C8B-B14F-4D97-AF65-F5344CB8AC3E}">
        <p14:creationId xmlns:p14="http://schemas.microsoft.com/office/powerpoint/2010/main" val="4157571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85"/>
            <a:ext cx="9144000" cy="540000"/>
          </a:xfrm>
        </p:spPr>
        <p:txBody>
          <a:bodyPr/>
          <a:lstStyle/>
          <a:p>
            <a:pPr algn="r"/>
            <a:r>
              <a:rPr lang="en-GB" dirty="0" smtClean="0"/>
              <a:t>	Existing results NC: Integrated Gradient / Current</a:t>
            </a:r>
            <a:endParaRPr lang="en-US" dirty="0"/>
          </a:p>
        </p:txBody>
      </p:sp>
      <p:sp>
        <p:nvSpPr>
          <p:cNvPr id="4" name="Footer Placeholder 3"/>
          <p:cNvSpPr>
            <a:spLocks noGrp="1"/>
          </p:cNvSpPr>
          <p:nvPr>
            <p:ph type="ftr" sz="quarter" idx="11"/>
          </p:nvPr>
        </p:nvSpPr>
        <p:spPr/>
        <p:txBody>
          <a:bodyPr/>
          <a:lstStyle/>
          <a:p>
            <a:r>
              <a:rPr lang="en-GB" noProof="0" smtClean="0"/>
              <a:t>M. Martino TE-EPC - WP2 Meeting - 21/03/2017</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29</a:t>
            </a:fld>
            <a:endParaRPr lang="fr-FR"/>
          </a:p>
        </p:txBody>
      </p:sp>
      <p:sp>
        <p:nvSpPr>
          <p:cNvPr id="7" name="Rectangle 6"/>
          <p:cNvSpPr/>
          <p:nvPr/>
        </p:nvSpPr>
        <p:spPr>
          <a:xfrm>
            <a:off x="5361979" y="3344674"/>
            <a:ext cx="2124236" cy="523220"/>
          </a:xfrm>
          <a:prstGeom prst="rect">
            <a:avLst/>
          </a:prstGeom>
        </p:spPr>
        <p:txBody>
          <a:bodyPr wrap="square">
            <a:spAutoFit/>
          </a:bodyPr>
          <a:lstStyle/>
          <a:p>
            <a:r>
              <a:rPr lang="en-GB" sz="2800" b="1" dirty="0">
                <a:solidFill>
                  <a:schemeClr val="bg2"/>
                </a:solidFill>
                <a:latin typeface="+mj-lt"/>
                <a:ea typeface="+mj-ea"/>
                <a:cs typeface="+mj-cs"/>
              </a:rPr>
              <a:t>No </a:t>
            </a:r>
            <a:r>
              <a:rPr lang="en-GB" sz="2800" b="1" dirty="0" smtClean="0">
                <a:solidFill>
                  <a:schemeClr val="bg2"/>
                </a:solidFill>
                <a:latin typeface="+mj-lt"/>
                <a:ea typeface="+mj-ea"/>
                <a:cs typeface="+mj-cs"/>
              </a:rPr>
              <a:t>DC bias</a:t>
            </a:r>
          </a:p>
        </p:txBody>
      </p:sp>
      <p:sp>
        <p:nvSpPr>
          <p:cNvPr id="8" name="Rectangle 7"/>
          <p:cNvSpPr/>
          <p:nvPr/>
        </p:nvSpPr>
        <p:spPr>
          <a:xfrm>
            <a:off x="248713" y="1452865"/>
            <a:ext cx="3207060" cy="523220"/>
          </a:xfrm>
          <a:prstGeom prst="rect">
            <a:avLst/>
          </a:prstGeom>
        </p:spPr>
        <p:txBody>
          <a:bodyPr wrap="square">
            <a:spAutoFit/>
          </a:bodyPr>
          <a:lstStyle/>
          <a:p>
            <a:r>
              <a:rPr lang="en-GB" sz="2800" b="1" dirty="0" smtClean="0">
                <a:solidFill>
                  <a:schemeClr val="bg2"/>
                </a:solidFill>
                <a:latin typeface="+mj-lt"/>
                <a:ea typeface="+mj-ea"/>
                <a:cs typeface="+mj-cs"/>
              </a:rPr>
              <a:t>Vacuum chamber</a:t>
            </a:r>
          </a:p>
        </p:txBody>
      </p:sp>
      <p:pic>
        <p:nvPicPr>
          <p:cNvPr id="9" name="Picture 8" descr="cid:image003.png@01D00831.FB53627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3707904" y="569136"/>
            <a:ext cx="5263758" cy="2650686"/>
          </a:xfrm>
          <a:prstGeom prst="rect">
            <a:avLst/>
          </a:prstGeom>
          <a:noFill/>
          <a:ln>
            <a:noFill/>
          </a:ln>
        </p:spPr>
      </p:pic>
      <p:pic>
        <p:nvPicPr>
          <p:cNvPr id="10" name="Picture 9" descr="G:\Departments\TE\Groups\MSC\MM\Hall-867\Private\RCHRITIN\a_fait_en_2014\a_MQW_nov_2014_AC_mes\photo rapport.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4573" y="2325276"/>
            <a:ext cx="3315340" cy="2016224"/>
          </a:xfrm>
          <a:prstGeom prst="rect">
            <a:avLst/>
          </a:prstGeom>
          <a:noFill/>
          <a:ln w="15875">
            <a:solidFill>
              <a:schemeClr val="tx1"/>
            </a:solidFill>
          </a:ln>
        </p:spPr>
      </p:pic>
      <mc:AlternateContent xmlns:mc="http://schemas.openxmlformats.org/markup-compatibility/2006" xmlns:a14="http://schemas.microsoft.com/office/drawing/2010/main">
        <mc:Choice Requires="a14">
          <p:sp>
            <p:nvSpPr>
              <p:cNvPr id="3" name="Rectangle 2"/>
              <p:cNvSpPr/>
              <p:nvPr/>
            </p:nvSpPr>
            <p:spPr>
              <a:xfrm>
                <a:off x="5868144" y="1419622"/>
                <a:ext cx="1111906" cy="6109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a:latin typeface="Cambria Math" panose="02040503050406030204" pitchFamily="18" charset="0"/>
                            </a:rPr>
                            <m:t>∆</m:t>
                          </m:r>
                          <m:r>
                            <a:rPr lang="en-US" i="1">
                              <a:latin typeface="Cambria Math" panose="02040503050406030204" pitchFamily="18" charset="0"/>
                            </a:rPr>
                            <m:t>𝐵</m:t>
                          </m:r>
                        </m:num>
                        <m:den>
                          <m:r>
                            <a:rPr lang="en-US" i="1">
                              <a:latin typeface="Cambria Math" panose="02040503050406030204" pitchFamily="18" charset="0"/>
                            </a:rPr>
                            <m:t>𝐵</m:t>
                          </m:r>
                        </m:den>
                      </m:f>
                      <m:r>
                        <a:rPr lang="en-US" i="1" smtClean="0">
                          <a:latin typeface="Cambria Math" panose="02040503050406030204" pitchFamily="18" charset="0"/>
                          <a:ea typeface="Cambria Math" panose="02040503050406030204" pitchFamily="18" charset="0"/>
                        </a:rPr>
                        <m:t>≪</m:t>
                      </m:r>
                      <m:f>
                        <m:fPr>
                          <m:ctrlPr>
                            <a:rPr lang="en-US" i="1">
                              <a:latin typeface="Cambria Math" panose="02040503050406030204" pitchFamily="18" charset="0"/>
                            </a:rPr>
                          </m:ctrlPr>
                        </m:fPr>
                        <m:num>
                          <m:r>
                            <a:rPr lang="en-US">
                              <a:latin typeface="Cambria Math" panose="02040503050406030204" pitchFamily="18" charset="0"/>
                            </a:rPr>
                            <m:t>∆</m:t>
                          </m:r>
                          <m:r>
                            <a:rPr lang="en-GB" b="0" i="1" smtClean="0">
                              <a:latin typeface="Cambria Math" panose="02040503050406030204" pitchFamily="18" charset="0"/>
                            </a:rPr>
                            <m:t>𝐼</m:t>
                          </m:r>
                        </m:num>
                        <m:den>
                          <m:r>
                            <a:rPr lang="en-GB" b="0" i="1" smtClean="0">
                              <a:latin typeface="Cambria Math" panose="02040503050406030204" pitchFamily="18" charset="0"/>
                            </a:rPr>
                            <m:t>𝐼</m:t>
                          </m:r>
                        </m:den>
                      </m:f>
                    </m:oMath>
                  </m:oMathPara>
                </a14:m>
                <a:endParaRPr lang="en-US" dirty="0"/>
              </a:p>
            </p:txBody>
          </p:sp>
        </mc:Choice>
        <mc:Fallback xmlns="">
          <p:sp>
            <p:nvSpPr>
              <p:cNvPr id="3" name="Rectangle 2"/>
              <p:cNvSpPr>
                <a:spLocks noRot="1" noChangeAspect="1" noMove="1" noResize="1" noEditPoints="1" noAdjustHandles="1" noChangeArrowheads="1" noChangeShapeType="1" noTextEdit="1"/>
              </p:cNvSpPr>
              <p:nvPr/>
            </p:nvSpPr>
            <p:spPr>
              <a:xfrm>
                <a:off x="5868144" y="1419622"/>
                <a:ext cx="1111906" cy="610936"/>
              </a:xfrm>
              <a:prstGeom prst="rect">
                <a:avLst/>
              </a:prstGeom>
              <a:blipFill rotWithShape="0">
                <a:blip r:embed="rId5"/>
                <a:stretch>
                  <a:fillRect/>
                </a:stretch>
              </a:blipFill>
            </p:spPr>
            <p:txBody>
              <a:bodyPr/>
              <a:lstStyle/>
              <a:p>
                <a:r>
                  <a:rPr lang="en-US">
                    <a:noFill/>
                  </a:rPr>
                  <a:t> </a:t>
                </a:r>
              </a:p>
            </p:txBody>
          </p:sp>
        </mc:Fallback>
      </mc:AlternateContent>
      <p:sp>
        <p:nvSpPr>
          <p:cNvPr id="11" name="Rectangle 10"/>
          <p:cNvSpPr/>
          <p:nvPr/>
        </p:nvSpPr>
        <p:spPr>
          <a:xfrm>
            <a:off x="3637290" y="3867894"/>
            <a:ext cx="5040560" cy="523220"/>
          </a:xfrm>
          <a:prstGeom prst="rect">
            <a:avLst/>
          </a:prstGeom>
        </p:spPr>
        <p:txBody>
          <a:bodyPr wrap="square">
            <a:spAutoFit/>
          </a:bodyPr>
          <a:lstStyle/>
          <a:p>
            <a:r>
              <a:rPr lang="en-GB" sz="2800" b="1" dirty="0" smtClean="0">
                <a:solidFill>
                  <a:schemeClr val="bg2"/>
                </a:solidFill>
                <a:latin typeface="+mj-lt"/>
                <a:ea typeface="+mj-ea"/>
                <a:cs typeface="+mj-cs"/>
              </a:rPr>
              <a:t>Very small excitation current</a:t>
            </a:r>
          </a:p>
        </p:txBody>
      </p:sp>
      <p:sp>
        <p:nvSpPr>
          <p:cNvPr id="12" name="Rectangle 11"/>
          <p:cNvSpPr/>
          <p:nvPr/>
        </p:nvSpPr>
        <p:spPr>
          <a:xfrm>
            <a:off x="5436096" y="4545385"/>
            <a:ext cx="2966325" cy="276999"/>
          </a:xfrm>
          <a:prstGeom prst="rect">
            <a:avLst/>
          </a:prstGeom>
        </p:spPr>
        <p:txBody>
          <a:bodyPr wrap="none">
            <a:spAutoFit/>
          </a:bodyPr>
          <a:lstStyle/>
          <a:p>
            <a:r>
              <a:rPr lang="en-US" sz="1200" dirty="0" smtClean="0"/>
              <a:t>Courtesy TE-MSC-MM Buzio et al. 2014 </a:t>
            </a:r>
            <a:endParaRPr lang="en-US" sz="1200" dirty="0"/>
          </a:p>
        </p:txBody>
      </p:sp>
    </p:spTree>
    <p:extLst>
      <p:ext uri="{BB962C8B-B14F-4D97-AF65-F5344CB8AC3E}">
        <p14:creationId xmlns:p14="http://schemas.microsoft.com/office/powerpoint/2010/main" val="1014150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3" grpId="0"/>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solidFill>
                  <a:srgbClr val="64BCD9"/>
                </a:solidFill>
              </a:rPr>
              <a:pPr/>
              <a:t>3</a:t>
            </a:fld>
            <a:endParaRPr lang="en-US">
              <a:solidFill>
                <a:srgbClr val="64BCD9"/>
              </a:solidFill>
            </a:endParaRPr>
          </a:p>
        </p:txBody>
      </p:sp>
      <p:sp>
        <p:nvSpPr>
          <p:cNvPr id="3" name="Title 2"/>
          <p:cNvSpPr>
            <a:spLocks noGrp="1"/>
          </p:cNvSpPr>
          <p:nvPr>
            <p:ph type="title"/>
          </p:nvPr>
        </p:nvSpPr>
        <p:spPr>
          <a:xfrm>
            <a:off x="293539" y="4676"/>
            <a:ext cx="8642565" cy="685800"/>
          </a:xfrm>
        </p:spPr>
        <p:txBody>
          <a:bodyPr/>
          <a:lstStyle/>
          <a:p>
            <a:pPr marL="514337" indent="-514337"/>
            <a:r>
              <a:rPr lang="en-US" dirty="0" smtClean="0"/>
              <a:t>Model of PC output to magnetic field</a:t>
            </a:r>
            <a:endParaRPr lang="en-US" dirty="0"/>
          </a:p>
        </p:txBody>
      </p:sp>
      <p:sp>
        <p:nvSpPr>
          <p:cNvPr id="4" name="Content Placeholder 3"/>
          <p:cNvSpPr>
            <a:spLocks noGrp="1"/>
          </p:cNvSpPr>
          <p:nvPr>
            <p:ph idx="1"/>
          </p:nvPr>
        </p:nvSpPr>
        <p:spPr>
          <a:xfrm>
            <a:off x="446856" y="555526"/>
            <a:ext cx="8229600" cy="1777980"/>
          </a:xfrm>
        </p:spPr>
        <p:txBody>
          <a:bodyPr>
            <a:normAutofit lnSpcReduction="10000"/>
          </a:bodyPr>
          <a:lstStyle/>
          <a:p>
            <a:pPr marL="0" indent="0">
              <a:buNone/>
            </a:pPr>
            <a:r>
              <a:rPr lang="en-US" sz="1800" dirty="0">
                <a:solidFill>
                  <a:srgbClr val="0000FF"/>
                </a:solidFill>
              </a:rPr>
              <a:t>two regimes:</a:t>
            </a:r>
          </a:p>
          <a:p>
            <a:pPr>
              <a:lnSpc>
                <a:spcPct val="100000"/>
              </a:lnSpc>
            </a:pPr>
            <a:r>
              <a:rPr lang="en-US" sz="1800" dirty="0">
                <a:solidFill>
                  <a:schemeClr val="tx1"/>
                </a:solidFill>
              </a:rPr>
              <a:t>current control (&lt;0.1 Hz):</a:t>
            </a:r>
          </a:p>
          <a:p>
            <a:pPr>
              <a:lnSpc>
                <a:spcPct val="100000"/>
              </a:lnSpc>
            </a:pPr>
            <a:endParaRPr lang="en-US" sz="1800" dirty="0">
              <a:solidFill>
                <a:srgbClr val="0000FF"/>
              </a:solidFill>
            </a:endParaRPr>
          </a:p>
          <a:p>
            <a:pPr>
              <a:lnSpc>
                <a:spcPct val="100000"/>
              </a:lnSpc>
            </a:pPr>
            <a:r>
              <a:rPr lang="en-US" sz="1800" dirty="0">
                <a:solidFill>
                  <a:srgbClr val="000000"/>
                </a:solidFill>
              </a:rPr>
              <a:t>voltage control (&gt;0.1 Hz):</a:t>
            </a:r>
          </a:p>
          <a:p>
            <a:pPr marL="0" indent="0">
              <a:buNone/>
            </a:pPr>
            <a:endParaRPr lang="en-US" sz="1800" dirty="0">
              <a:solidFill>
                <a:srgbClr val="FF0000"/>
              </a:solidFill>
            </a:endParaRPr>
          </a:p>
          <a:p>
            <a:pPr marL="0" indent="0">
              <a:buNone/>
            </a:pPr>
            <a:r>
              <a:rPr lang="en-US" sz="1800" dirty="0">
                <a:solidFill>
                  <a:srgbClr val="404040"/>
                </a:solidFill>
              </a:rPr>
              <a:t>with</a:t>
            </a:r>
          </a:p>
          <a:p>
            <a:pPr marL="0" indent="0">
              <a:buNone/>
            </a:pPr>
            <a:endParaRPr lang="en-US" sz="1800" dirty="0">
              <a:solidFill>
                <a:srgbClr val="404040"/>
              </a:solidFill>
            </a:endParaRPr>
          </a:p>
          <a:p>
            <a:pPr marL="0" indent="0">
              <a:buNone/>
            </a:pPr>
            <a:endParaRPr lang="en-US" sz="1800" dirty="0">
              <a:solidFill>
                <a:srgbClr val="404040"/>
              </a:solidFill>
            </a:endParaRPr>
          </a:p>
        </p:txBody>
      </p:sp>
      <p:sp>
        <p:nvSpPr>
          <p:cNvPr id="14" name="TextBox 13"/>
          <p:cNvSpPr txBox="1"/>
          <p:nvPr/>
        </p:nvSpPr>
        <p:spPr>
          <a:xfrm>
            <a:off x="2284492" y="2283719"/>
            <a:ext cx="4878259" cy="369332"/>
          </a:xfrm>
          <a:prstGeom prst="rect">
            <a:avLst/>
          </a:prstGeom>
          <a:noFill/>
        </p:spPr>
        <p:txBody>
          <a:bodyPr wrap="none" rtlCol="0">
            <a:spAutoFit/>
          </a:bodyPr>
          <a:lstStyle/>
          <a:p>
            <a:pPr defTabSz="457189"/>
            <a:r>
              <a:rPr lang="en-US" dirty="0">
                <a:solidFill>
                  <a:srgbClr val="0000FF"/>
                </a:solidFill>
              </a:rPr>
              <a:t>current ripple </a:t>
            </a:r>
            <a:r>
              <a:rPr lang="en-US" dirty="0">
                <a:solidFill>
                  <a:srgbClr val="404040"/>
                </a:solidFill>
              </a:rPr>
              <a:t>(</a:t>
            </a:r>
            <a:r>
              <a:rPr lang="en-US" dirty="0">
                <a:solidFill>
                  <a:srgbClr val="000000"/>
                </a:solidFill>
              </a:rPr>
              <a:t>Power converter specifications)</a:t>
            </a:r>
          </a:p>
        </p:txBody>
      </p:sp>
      <p:sp>
        <p:nvSpPr>
          <p:cNvPr id="15" name="TextBox 14"/>
          <p:cNvSpPr txBox="1"/>
          <p:nvPr/>
        </p:nvSpPr>
        <p:spPr>
          <a:xfrm>
            <a:off x="2284492" y="2859782"/>
            <a:ext cx="6628981" cy="646331"/>
          </a:xfrm>
          <a:prstGeom prst="rect">
            <a:avLst/>
          </a:prstGeom>
          <a:noFill/>
        </p:spPr>
        <p:txBody>
          <a:bodyPr wrap="square" rtlCol="0">
            <a:spAutoFit/>
          </a:bodyPr>
          <a:lstStyle/>
          <a:p>
            <a:pPr defTabSz="457189"/>
            <a:r>
              <a:rPr lang="en-US" dirty="0">
                <a:solidFill>
                  <a:srgbClr val="000000"/>
                </a:solidFill>
              </a:rPr>
              <a:t>transfer function of the load </a:t>
            </a:r>
            <a:r>
              <a:rPr lang="en-US" dirty="0">
                <a:solidFill>
                  <a:srgbClr val="404040"/>
                </a:solidFill>
              </a:rPr>
              <a:t>(</a:t>
            </a:r>
            <a:r>
              <a:rPr lang="en-US" dirty="0">
                <a:solidFill>
                  <a:srgbClr val="0000FF"/>
                </a:solidFill>
              </a:rPr>
              <a:t>circuit</a:t>
            </a:r>
            <a:r>
              <a:rPr lang="en-US" dirty="0">
                <a:solidFill>
                  <a:srgbClr val="404040"/>
                </a:solidFill>
              </a:rPr>
              <a:t>) </a:t>
            </a:r>
            <a:r>
              <a:rPr lang="en-US" dirty="0">
                <a:solidFill>
                  <a:srgbClr val="000000"/>
                </a:solidFill>
              </a:rPr>
              <a:t>seen by the power converter </a:t>
            </a:r>
          </a:p>
        </p:txBody>
      </p:sp>
      <p:sp>
        <p:nvSpPr>
          <p:cNvPr id="16" name="TextBox 15"/>
          <p:cNvSpPr txBox="1"/>
          <p:nvPr/>
        </p:nvSpPr>
        <p:spPr>
          <a:xfrm>
            <a:off x="2284491" y="3723879"/>
            <a:ext cx="6391966" cy="646331"/>
          </a:xfrm>
          <a:prstGeom prst="rect">
            <a:avLst/>
          </a:prstGeom>
          <a:noFill/>
        </p:spPr>
        <p:txBody>
          <a:bodyPr wrap="square" rtlCol="0">
            <a:spAutoFit/>
          </a:bodyPr>
          <a:lstStyle/>
          <a:p>
            <a:pPr defTabSz="457189"/>
            <a:r>
              <a:rPr lang="en-US" dirty="0">
                <a:solidFill>
                  <a:srgbClr val="000000"/>
                </a:solidFill>
              </a:rPr>
              <a:t>transfer function from the </a:t>
            </a:r>
            <a:r>
              <a:rPr lang="en-US" dirty="0">
                <a:solidFill>
                  <a:srgbClr val="0000FF"/>
                </a:solidFill>
              </a:rPr>
              <a:t>input current of the magnet to the </a:t>
            </a:r>
          </a:p>
          <a:p>
            <a:pPr defTabSz="457189"/>
            <a:r>
              <a:rPr lang="en-US" dirty="0">
                <a:solidFill>
                  <a:srgbClr val="0000FF"/>
                </a:solidFill>
              </a:rPr>
              <a:t>magnetic field</a:t>
            </a:r>
            <a:r>
              <a:rPr lang="en-US" dirty="0">
                <a:solidFill>
                  <a:srgbClr val="404040"/>
                </a:solidFill>
              </a:rPr>
              <a:t> (</a:t>
            </a:r>
            <a:r>
              <a:rPr lang="en-US" dirty="0">
                <a:solidFill>
                  <a:srgbClr val="000000"/>
                </a:solidFill>
              </a:rPr>
              <a:t>assumed constant)</a:t>
            </a:r>
          </a:p>
        </p:txBody>
      </p:sp>
      <p:sp>
        <p:nvSpPr>
          <p:cNvPr id="17" name="TextBox 16"/>
          <p:cNvSpPr txBox="1"/>
          <p:nvPr/>
        </p:nvSpPr>
        <p:spPr>
          <a:xfrm>
            <a:off x="2284491" y="4227935"/>
            <a:ext cx="6628982" cy="646331"/>
          </a:xfrm>
          <a:prstGeom prst="rect">
            <a:avLst/>
          </a:prstGeom>
          <a:noFill/>
        </p:spPr>
        <p:txBody>
          <a:bodyPr wrap="square" rtlCol="0">
            <a:spAutoFit/>
          </a:bodyPr>
          <a:lstStyle/>
          <a:p>
            <a:pPr defTabSz="457189"/>
            <a:r>
              <a:rPr lang="en-US" dirty="0">
                <a:solidFill>
                  <a:srgbClr val="000000"/>
                </a:solidFill>
              </a:rPr>
              <a:t>transfer function of the </a:t>
            </a:r>
            <a:r>
              <a:rPr lang="en-US" dirty="0">
                <a:solidFill>
                  <a:srgbClr val="0000FF"/>
                </a:solidFill>
              </a:rPr>
              <a:t>cold bore, absorber, beam screen </a:t>
            </a:r>
            <a:r>
              <a:rPr lang="en-US" dirty="0">
                <a:solidFill>
                  <a:srgbClr val="000000"/>
                </a:solidFill>
              </a:rPr>
              <a:t>etc., </a:t>
            </a:r>
          </a:p>
          <a:p>
            <a:pPr defTabSz="457189"/>
            <a:r>
              <a:rPr lang="en-US" dirty="0" err="1">
                <a:solidFill>
                  <a:srgbClr val="000000"/>
                </a:solidFill>
              </a:rPr>
              <a:t>T</a:t>
            </a:r>
            <a:r>
              <a:rPr lang="en-US" baseline="-25000" dirty="0" err="1">
                <a:solidFill>
                  <a:srgbClr val="000000"/>
                </a:solidFill>
              </a:rPr>
              <a:t>Vacuum</a:t>
            </a:r>
            <a:r>
              <a:rPr lang="en-US" dirty="0">
                <a:solidFill>
                  <a:srgbClr val="000000"/>
                </a:solidFill>
              </a:rPr>
              <a:t> ≤1 (not taken into account)</a:t>
            </a:r>
          </a:p>
        </p:txBody>
      </p:sp>
      <p:pic>
        <p:nvPicPr>
          <p:cNvPr id="10" name="Picture 9" descr="latex-image-1.pdf"/>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691681" y="1778034"/>
            <a:ext cx="5803900" cy="289661"/>
          </a:xfrm>
          <a:prstGeom prst="rect">
            <a:avLst/>
          </a:prstGeom>
        </p:spPr>
      </p:pic>
      <p:pic>
        <p:nvPicPr>
          <p:cNvPr id="12" name="Picture 11" descr="latex-image-1.pdf"/>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55777" y="1131591"/>
            <a:ext cx="4089400" cy="272033"/>
          </a:xfrm>
          <a:prstGeom prst="rect">
            <a:avLst/>
          </a:prstGeom>
        </p:spPr>
      </p:pic>
      <p:pic>
        <p:nvPicPr>
          <p:cNvPr id="13" name="Picture 12" descr="latex-image-1.pdf"/>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41017" y="2355727"/>
            <a:ext cx="457200" cy="250053"/>
          </a:xfrm>
          <a:prstGeom prst="rect">
            <a:avLst/>
          </a:prstGeom>
        </p:spPr>
      </p:pic>
      <p:sp>
        <p:nvSpPr>
          <p:cNvPr id="18" name="TextBox 17"/>
          <p:cNvSpPr txBox="1"/>
          <p:nvPr/>
        </p:nvSpPr>
        <p:spPr>
          <a:xfrm>
            <a:off x="2284492" y="2571751"/>
            <a:ext cx="4903907" cy="369332"/>
          </a:xfrm>
          <a:prstGeom prst="rect">
            <a:avLst/>
          </a:prstGeom>
          <a:noFill/>
        </p:spPr>
        <p:txBody>
          <a:bodyPr wrap="none" rtlCol="0">
            <a:spAutoFit/>
          </a:bodyPr>
          <a:lstStyle/>
          <a:p>
            <a:pPr defTabSz="457189"/>
            <a:r>
              <a:rPr lang="en-US" dirty="0">
                <a:solidFill>
                  <a:srgbClr val="0000FF"/>
                </a:solidFill>
              </a:rPr>
              <a:t>voltage ripple </a:t>
            </a:r>
            <a:r>
              <a:rPr lang="en-US" dirty="0">
                <a:solidFill>
                  <a:srgbClr val="404040"/>
                </a:solidFill>
              </a:rPr>
              <a:t>(</a:t>
            </a:r>
            <a:r>
              <a:rPr lang="en-US" dirty="0">
                <a:solidFill>
                  <a:srgbClr val="000000"/>
                </a:solidFill>
              </a:rPr>
              <a:t>Power converter specifications)</a:t>
            </a:r>
          </a:p>
        </p:txBody>
      </p:sp>
      <p:pic>
        <p:nvPicPr>
          <p:cNvPr id="19" name="Picture 18" descr="latex-image-1.pdf"/>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41018" y="2643759"/>
            <a:ext cx="520700" cy="250054"/>
          </a:xfrm>
          <a:prstGeom prst="rect">
            <a:avLst/>
          </a:prstGeom>
        </p:spPr>
      </p:pic>
      <p:pic>
        <p:nvPicPr>
          <p:cNvPr id="20" name="Picture 19" descr="latex-image-1.pdf"/>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41017" y="2931790"/>
            <a:ext cx="1333500" cy="301796"/>
          </a:xfrm>
          <a:prstGeom prst="rect">
            <a:avLst/>
          </a:prstGeom>
        </p:spPr>
      </p:pic>
      <p:pic>
        <p:nvPicPr>
          <p:cNvPr id="21" name="Picture 20" descr="latex-image-1.pdf"/>
          <p:cNvPicPr>
            <a:picLocks/>
          </p:cNvPicPr>
          <p:nvPr/>
        </p:nvPicPr>
        <p:blipFill>
          <a:blip r:embed="rId8" cstate="email">
            <a:extLst>
              <a:ext uri="{28A0092B-C50C-407E-A947-70E740481C1C}">
                <a14:useLocalDpi xmlns:a14="http://schemas.microsoft.com/office/drawing/2010/main" val="0"/>
              </a:ext>
            </a:extLst>
          </a:blip>
          <a:stretch>
            <a:fillRect/>
          </a:stretch>
        </p:blipFill>
        <p:spPr>
          <a:xfrm>
            <a:off x="441017" y="3795886"/>
            <a:ext cx="876300" cy="295200"/>
          </a:xfrm>
          <a:prstGeom prst="rect">
            <a:avLst/>
          </a:prstGeom>
        </p:spPr>
      </p:pic>
      <p:pic>
        <p:nvPicPr>
          <p:cNvPr id="22" name="Picture 21" descr="latex-image-1.pdf"/>
          <p:cNvPicPr>
            <a:picLocks/>
          </p:cNvPicPr>
          <p:nvPr/>
        </p:nvPicPr>
        <p:blipFill>
          <a:blip r:embed="rId9" cstate="email">
            <a:extLst>
              <a:ext uri="{28A0092B-C50C-407E-A947-70E740481C1C}">
                <a14:useLocalDpi xmlns:a14="http://schemas.microsoft.com/office/drawing/2010/main" val="0"/>
              </a:ext>
            </a:extLst>
          </a:blip>
          <a:stretch>
            <a:fillRect/>
          </a:stretch>
        </p:blipFill>
        <p:spPr>
          <a:xfrm>
            <a:off x="441018" y="4292774"/>
            <a:ext cx="1206500" cy="295200"/>
          </a:xfrm>
          <a:prstGeom prst="rect">
            <a:avLst/>
          </a:prstGeom>
        </p:spPr>
      </p:pic>
      <p:pic>
        <p:nvPicPr>
          <p:cNvPr id="7" name="Picture 6" descr="latex-image-1.pdf"/>
          <p:cNvPicPr>
            <a:picLocks/>
          </p:cNvPicPr>
          <p:nvPr/>
        </p:nvPicPr>
        <p:blipFill>
          <a:blip r:embed="rId10" cstate="email">
            <a:extLst>
              <a:ext uri="{28A0092B-C50C-407E-A947-70E740481C1C}">
                <a14:useLocalDpi xmlns:a14="http://schemas.microsoft.com/office/drawing/2010/main" val="0"/>
              </a:ext>
            </a:extLst>
          </a:blip>
          <a:stretch>
            <a:fillRect/>
          </a:stretch>
        </p:blipFill>
        <p:spPr>
          <a:xfrm>
            <a:off x="3701830" y="3219822"/>
            <a:ext cx="3225800" cy="590400"/>
          </a:xfrm>
          <a:prstGeom prst="rect">
            <a:avLst/>
          </a:prstGeom>
        </p:spPr>
      </p:pic>
      <p:sp>
        <p:nvSpPr>
          <p:cNvPr id="5" name="Footer Placeholder 4"/>
          <p:cNvSpPr>
            <a:spLocks noGrp="1"/>
          </p:cNvSpPr>
          <p:nvPr>
            <p:ph type="ftr" sz="quarter" idx="11"/>
          </p:nvPr>
        </p:nvSpPr>
        <p:spPr/>
        <p:txBody>
          <a:bodyPr/>
          <a:lstStyle/>
          <a:p>
            <a:r>
              <a:rPr lang="fr-FR" smtClean="0">
                <a:solidFill>
                  <a:srgbClr val="64BCD9"/>
                </a:solidFill>
              </a:rPr>
              <a:t>M. Giovannozzi - HL-LHC Circuit Review - 21-23 March 2016</a:t>
            </a:r>
            <a:endParaRPr lang="en-GB" dirty="0">
              <a:solidFill>
                <a:srgbClr val="64BCD9"/>
              </a:solidFill>
            </a:endParaRPr>
          </a:p>
        </p:txBody>
      </p:sp>
    </p:spTree>
    <p:extLst>
      <p:ext uri="{BB962C8B-B14F-4D97-AF65-F5344CB8AC3E}">
        <p14:creationId xmlns:p14="http://schemas.microsoft.com/office/powerpoint/2010/main" val="39637288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423" y="0"/>
            <a:ext cx="7920000" cy="540000"/>
          </a:xfrm>
        </p:spPr>
        <p:txBody>
          <a:bodyPr/>
          <a:lstStyle/>
          <a:p>
            <a:r>
              <a:rPr lang="en-GB" dirty="0" smtClean="0"/>
              <a:t>Minutes of the last meeting</a:t>
            </a:r>
            <a:endParaRPr lang="en-US" dirty="0"/>
          </a:p>
        </p:txBody>
      </p:sp>
      <p:sp>
        <p:nvSpPr>
          <p:cNvPr id="4" name="Footer Placeholder 3"/>
          <p:cNvSpPr>
            <a:spLocks noGrp="1"/>
          </p:cNvSpPr>
          <p:nvPr>
            <p:ph type="ftr" sz="quarter" idx="11"/>
          </p:nvPr>
        </p:nvSpPr>
        <p:spPr/>
        <p:txBody>
          <a:bodyPr/>
          <a:lstStyle/>
          <a:p>
            <a:r>
              <a:rPr lang="en-GB" noProof="0" dirty="0" smtClean="0"/>
              <a:t>M. Martino TE-EPC - </a:t>
            </a:r>
            <a:r>
              <a:rPr lang="en-GB" dirty="0"/>
              <a:t>WP2 Meeting</a:t>
            </a:r>
            <a:r>
              <a:rPr lang="en-GB" noProof="0" dirty="0" smtClean="0"/>
              <a:t> - 21/03/2017</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30</a:t>
            </a:fld>
            <a:endParaRPr lang="fr-FR"/>
          </a:p>
        </p:txBody>
      </p:sp>
      <p:sp>
        <p:nvSpPr>
          <p:cNvPr id="13" name="Rectangle 12"/>
          <p:cNvSpPr/>
          <p:nvPr/>
        </p:nvSpPr>
        <p:spPr>
          <a:xfrm>
            <a:off x="359552" y="771550"/>
            <a:ext cx="8507248" cy="3539430"/>
          </a:xfrm>
          <a:prstGeom prst="rect">
            <a:avLst/>
          </a:prstGeom>
        </p:spPr>
        <p:txBody>
          <a:bodyPr wrap="square">
            <a:spAutoFit/>
          </a:bodyPr>
          <a:lstStyle/>
          <a:p>
            <a:pPr algn="just"/>
            <a:r>
              <a:rPr lang="en-GB" sz="1600" dirty="0">
                <a:latin typeface="Calibri" panose="020F0502020204030204" pitchFamily="34" charset="0"/>
                <a:ea typeface="Droid Sans Fallback"/>
                <a:cs typeface="Times New Roman" panose="02020603050405020304" pitchFamily="18" charset="0"/>
              </a:rPr>
              <a:t>Michele showed the expected stability of power converters of Class 1 and Class 2. Measured data, although limited, shows that Class 1 power converters are stable below 2 ppm p-p at 6 Hz and below 1 ppm at 0.1 Hz. The regulation frequency has been set to 0.5 Hz, however it could be increased  up to 5 Hz (with some limitations) if needed since the sampling frequency is done at 10 Hz. The yearly stability has been measured and quantified in offset (about +-2 ppm) and gain (-7 to -2 ppm). Gain and offset are calibrated through dedicated measurements once or twice a year. Continuous online monitoring is not currently possible. At frequency above 10 Hz (e.g. 1 kHz), measurements are dominated by noise of the equipment and it would be complicated to use AC probes. For class 2 PC the stability is &lt; 2 ppm (in 1h) and the noise is &lt; 2 ppm (p-p 0.1 Hz BW) and 6 ppm (p-p 6 Hz BW). Gianluigi commented that for high frequency we could concentrate on 600 Hz and 300 Hz frequencies since they are the ones at which the noise impact the most the simulations. Massimo reminded that J-P. Burnet offered the possibility to bring the noise of 50Hz lines and multipoles below any specified value. </a:t>
            </a:r>
            <a:r>
              <a:rPr lang="en-GB" sz="1600" b="1" dirty="0">
                <a:latin typeface="Calibri" panose="020F0502020204030204" pitchFamily="34" charset="0"/>
                <a:ea typeface="Droid Sans Fallback"/>
                <a:cs typeface="Times New Roman" panose="02020603050405020304" pitchFamily="18" charset="0"/>
              </a:rPr>
              <a:t>Action: M. Cerqueira, M. Giovannozzi and R. Tomas will follow-up on the subject in separate ad-hoc meeting.</a:t>
            </a:r>
            <a:endParaRPr lang="en-US" sz="1600" dirty="0">
              <a:effectLst/>
              <a:latin typeface="Calibri" panose="020F0502020204030204" pitchFamily="34" charset="0"/>
              <a:ea typeface="Droid Sans Fallback"/>
              <a:cs typeface="Times New Roman" panose="02020603050405020304" pitchFamily="18" charset="0"/>
            </a:endParaRPr>
          </a:p>
        </p:txBody>
      </p:sp>
    </p:spTree>
    <p:extLst>
      <p:ext uri="{BB962C8B-B14F-4D97-AF65-F5344CB8AC3E}">
        <p14:creationId xmlns:p14="http://schemas.microsoft.com/office/powerpoint/2010/main" val="13942930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423" y="0"/>
            <a:ext cx="7920000" cy="540000"/>
          </a:xfrm>
        </p:spPr>
        <p:txBody>
          <a:bodyPr/>
          <a:lstStyle/>
          <a:p>
            <a:r>
              <a:rPr lang="en-GB" dirty="0" smtClean="0"/>
              <a:t>Minutes of last meeting</a:t>
            </a:r>
            <a:endParaRPr lang="en-US" dirty="0"/>
          </a:p>
        </p:txBody>
      </p:sp>
      <p:sp>
        <p:nvSpPr>
          <p:cNvPr id="4" name="Footer Placeholder 3"/>
          <p:cNvSpPr>
            <a:spLocks noGrp="1"/>
          </p:cNvSpPr>
          <p:nvPr>
            <p:ph type="ftr" sz="quarter" idx="11"/>
          </p:nvPr>
        </p:nvSpPr>
        <p:spPr/>
        <p:txBody>
          <a:bodyPr/>
          <a:lstStyle/>
          <a:p>
            <a:r>
              <a:rPr lang="en-GB" noProof="0" dirty="0" smtClean="0"/>
              <a:t>M. Martino TE-EPC - </a:t>
            </a:r>
            <a:r>
              <a:rPr lang="en-GB" dirty="0"/>
              <a:t>WP2 Meeting</a:t>
            </a:r>
            <a:r>
              <a:rPr lang="en-GB" noProof="0" dirty="0" smtClean="0"/>
              <a:t> - 21/03/2017</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31</a:t>
            </a:fld>
            <a:endParaRPr lang="fr-FR"/>
          </a:p>
        </p:txBody>
      </p:sp>
      <p:sp>
        <p:nvSpPr>
          <p:cNvPr id="13" name="Rectangle 12"/>
          <p:cNvSpPr/>
          <p:nvPr/>
        </p:nvSpPr>
        <p:spPr>
          <a:xfrm>
            <a:off x="359552" y="411510"/>
            <a:ext cx="8507248" cy="4278094"/>
          </a:xfrm>
          <a:prstGeom prst="rect">
            <a:avLst/>
          </a:prstGeom>
        </p:spPr>
        <p:txBody>
          <a:bodyPr wrap="square">
            <a:spAutoFit/>
          </a:bodyPr>
          <a:lstStyle/>
          <a:p>
            <a:pPr algn="just"/>
            <a:r>
              <a:rPr lang="en-GB" sz="1600" dirty="0"/>
              <a:t>A discussion touching AC magnetic modelling and simulation followed. Miguel asked whether there are important changes in the differential inductance with the frequency. Stephan replied that about 4% has been reported in the literature. Complete simulations of AC magnet and beam screen response would be too complicated, </a:t>
            </a:r>
            <a:r>
              <a:rPr lang="en-GB" sz="1600" dirty="0">
                <a:solidFill>
                  <a:schemeClr val="accent6">
                    <a:lumMod val="75000"/>
                  </a:schemeClr>
                </a:solidFill>
              </a:rPr>
              <a:t>however separate simulations of a magnet and the cold bore and beam could be performed (already quench stress simulation have been performed)</a:t>
            </a:r>
            <a:r>
              <a:rPr lang="en-GB" sz="1600" dirty="0"/>
              <a:t>. It would be relatively easy to </a:t>
            </a:r>
            <a:r>
              <a:rPr lang="en-GB" sz="1600" dirty="0">
                <a:solidFill>
                  <a:schemeClr val="accent6">
                    <a:lumMod val="75000"/>
                  </a:schemeClr>
                </a:solidFill>
              </a:rPr>
              <a:t>measure AC response without beam screen</a:t>
            </a:r>
            <a:r>
              <a:rPr lang="en-GB" sz="1600" dirty="0"/>
              <a:t> with an anti-cryostat </a:t>
            </a:r>
            <a:r>
              <a:rPr lang="en-GB" sz="1600" dirty="0">
                <a:solidFill>
                  <a:schemeClr val="accent6">
                    <a:lumMod val="75000"/>
                  </a:schemeClr>
                </a:solidFill>
              </a:rPr>
              <a:t>in SM18 </a:t>
            </a:r>
            <a:r>
              <a:rPr lang="en-GB" sz="1600" dirty="0"/>
              <a:t>on a single dipole (a first opportunity may come in about </a:t>
            </a:r>
            <a:r>
              <a:rPr lang="en-GB" sz="1600" dirty="0">
                <a:solidFill>
                  <a:schemeClr val="accent6">
                    <a:lumMod val="75000"/>
                  </a:schemeClr>
                </a:solidFill>
              </a:rPr>
              <a:t>3 months</a:t>
            </a:r>
            <a:r>
              <a:rPr lang="en-GB" sz="1600" dirty="0"/>
              <a:t>). A measurement with beam screen would imply building the appropriate cryogenic infrastructure. In order to make AC measurement a special coil has to be built, but this is relatively straightforward. </a:t>
            </a:r>
            <a:r>
              <a:rPr lang="en-GB" sz="1600" dirty="0">
                <a:solidFill>
                  <a:schemeClr val="accent6">
                    <a:lumMod val="75000"/>
                  </a:schemeClr>
                </a:solidFill>
              </a:rPr>
              <a:t>Lucio and Stephan will see what the possibilities are.</a:t>
            </a:r>
            <a:r>
              <a:rPr lang="en-GB" sz="1600" dirty="0"/>
              <a:t> The measurements could be used to benchmark simulation that could be then extended to new magnets. Gianluigi asked whether </a:t>
            </a:r>
            <a:r>
              <a:rPr lang="en-GB" sz="1600" dirty="0" err="1"/>
              <a:t>Thyristor</a:t>
            </a:r>
            <a:r>
              <a:rPr lang="en-GB" sz="1600" dirty="0"/>
              <a:t> or switching power converter will be used. Miguel replied that this has not been decided yet. </a:t>
            </a:r>
            <a:r>
              <a:rPr lang="en-GB" sz="1600" dirty="0">
                <a:solidFill>
                  <a:schemeClr val="accent6">
                    <a:lumMod val="75000"/>
                  </a:schemeClr>
                </a:solidFill>
              </a:rPr>
              <a:t>The EPC expert could provide a more realistic noise spectrum.</a:t>
            </a:r>
            <a:r>
              <a:rPr lang="en-GB" sz="1600" dirty="0"/>
              <a:t> Riccardo reminded the present discontinuity from current regulation regime and voltage noise dominated regime. Gianluigi asked to Stephan whether the field quality degradation due to the beam screen could be simulated, Stephan replied he will enquire with Susana and </a:t>
            </a:r>
            <a:r>
              <a:rPr lang="en-GB" sz="1600" dirty="0" err="1"/>
              <a:t>Ezio</a:t>
            </a:r>
            <a:r>
              <a:rPr lang="en-GB" sz="1600" dirty="0"/>
              <a:t>.</a:t>
            </a:r>
            <a:endParaRPr lang="en-US" sz="1600" dirty="0">
              <a:effectLst/>
              <a:latin typeface="Calibri" panose="020F0502020204030204" pitchFamily="34" charset="0"/>
              <a:ea typeface="Droid Sans Fallback"/>
              <a:cs typeface="Times New Roman" panose="02020603050405020304" pitchFamily="18" charset="0"/>
            </a:endParaRPr>
          </a:p>
        </p:txBody>
      </p:sp>
    </p:spTree>
    <p:extLst>
      <p:ext uri="{BB962C8B-B14F-4D97-AF65-F5344CB8AC3E}">
        <p14:creationId xmlns:p14="http://schemas.microsoft.com/office/powerpoint/2010/main" val="7062450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noProof="0" smtClean="0"/>
              <a:t>M. Martino TE-EPC - WP2 Meeting - 21/03/2017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32</a:t>
            </a:fld>
            <a:endParaRPr lang="fr-FR"/>
          </a:p>
        </p:txBody>
      </p:sp>
      <p:pic>
        <p:nvPicPr>
          <p:cNvPr id="6" name="Picture 5"/>
          <p:cNvPicPr>
            <a:picLocks noChangeAspect="1"/>
          </p:cNvPicPr>
          <p:nvPr/>
        </p:nvPicPr>
        <p:blipFill>
          <a:blip r:embed="rId2"/>
          <a:stretch>
            <a:fillRect/>
          </a:stretch>
        </p:blipFill>
        <p:spPr>
          <a:xfrm>
            <a:off x="-1" y="483518"/>
            <a:ext cx="9144001" cy="3816695"/>
          </a:xfrm>
          <a:prstGeom prst="rect">
            <a:avLst/>
          </a:prstGeom>
        </p:spPr>
      </p:pic>
      <p:sp>
        <p:nvSpPr>
          <p:cNvPr id="7" name="Title 1"/>
          <p:cNvSpPr>
            <a:spLocks noGrp="1"/>
          </p:cNvSpPr>
          <p:nvPr>
            <p:ph type="title"/>
          </p:nvPr>
        </p:nvSpPr>
        <p:spPr>
          <a:xfrm>
            <a:off x="612000" y="2574"/>
            <a:ext cx="7920000" cy="540000"/>
          </a:xfrm>
        </p:spPr>
        <p:txBody>
          <a:bodyPr/>
          <a:lstStyle/>
          <a:p>
            <a:r>
              <a:rPr lang="en-GB" dirty="0" smtClean="0"/>
              <a:t>Proposed Measurement in SM18</a:t>
            </a:r>
            <a:endParaRPr lang="en-US" dirty="0"/>
          </a:p>
        </p:txBody>
      </p:sp>
    </p:spTree>
    <p:extLst>
      <p:ext uri="{BB962C8B-B14F-4D97-AF65-F5344CB8AC3E}">
        <p14:creationId xmlns:p14="http://schemas.microsoft.com/office/powerpoint/2010/main" val="14250736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noProof="0" smtClean="0"/>
              <a:t>M. Martino TE-EPC - WP2 Meeting - 21/03/2017</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33</a:t>
            </a:fld>
            <a:endParaRPr lang="fr-FR"/>
          </a:p>
        </p:txBody>
      </p:sp>
      <p:sp>
        <p:nvSpPr>
          <p:cNvPr id="7" name="Title 1"/>
          <p:cNvSpPr>
            <a:spLocks noGrp="1"/>
          </p:cNvSpPr>
          <p:nvPr>
            <p:ph type="title"/>
          </p:nvPr>
        </p:nvSpPr>
        <p:spPr>
          <a:xfrm>
            <a:off x="612000" y="7328"/>
            <a:ext cx="7920000" cy="540000"/>
          </a:xfrm>
        </p:spPr>
        <p:txBody>
          <a:bodyPr/>
          <a:lstStyle/>
          <a:p>
            <a:r>
              <a:rPr lang="en-GB" dirty="0" smtClean="0"/>
              <a:t>Measurement Design</a:t>
            </a:r>
            <a:endParaRPr lang="en-US" dirty="0"/>
          </a:p>
        </p:txBody>
      </p:sp>
      <mc:AlternateContent xmlns:mc="http://schemas.openxmlformats.org/markup-compatibility/2006" xmlns:a14="http://schemas.microsoft.com/office/drawing/2010/main">
        <mc:Choice Requires="a14">
          <p:sp>
            <p:nvSpPr>
              <p:cNvPr id="8" name="Rectangle 7"/>
              <p:cNvSpPr/>
              <p:nvPr/>
            </p:nvSpPr>
            <p:spPr>
              <a:xfrm>
                <a:off x="305457" y="2309338"/>
                <a:ext cx="8532000" cy="406906"/>
              </a:xfrm>
              <a:prstGeom prst="rect">
                <a:avLst/>
              </a:prstGeom>
            </p:spPr>
            <p:txBody>
              <a:bodyPr wrap="square">
                <a:spAutoFit/>
              </a:bodyPr>
              <a:lstStyle/>
              <a:p>
                <a14:m>
                  <m:oMath xmlns:m="http://schemas.openxmlformats.org/officeDocument/2006/math">
                    <m:sSub>
                      <m:sSubPr>
                        <m:ctrlPr>
                          <a:rPr lang="en-GB" i="1" smtClean="0">
                            <a:solidFill>
                              <a:srgbClr val="0070C0"/>
                            </a:solidFill>
                            <a:latin typeface="Cambria Math" panose="02040503050406030204" pitchFamily="18" charset="0"/>
                          </a:rPr>
                        </m:ctrlPr>
                      </m:sSubPr>
                      <m:e>
                        <m:r>
                          <a:rPr lang="en-GB" i="1">
                            <a:solidFill>
                              <a:srgbClr val="0070C0"/>
                            </a:solidFill>
                            <a:latin typeface="Cambria Math" panose="02040503050406030204" pitchFamily="18" charset="0"/>
                          </a:rPr>
                          <m:t>𝑣</m:t>
                        </m:r>
                      </m:e>
                      <m:sub>
                        <m:r>
                          <a:rPr lang="en-GB" i="1">
                            <a:solidFill>
                              <a:srgbClr val="0070C0"/>
                            </a:solidFill>
                            <a:latin typeface="Cambria Math" panose="02040503050406030204" pitchFamily="18" charset="0"/>
                          </a:rPr>
                          <m:t>𝑐𝑖𝑟𝑐𝑢𝑖𝑡</m:t>
                        </m:r>
                      </m:sub>
                    </m:sSub>
                    <m:d>
                      <m:dPr>
                        <m:ctrlPr>
                          <a:rPr lang="en-GB" i="1">
                            <a:solidFill>
                              <a:srgbClr val="0070C0"/>
                            </a:solidFill>
                            <a:latin typeface="Cambria Math" panose="02040503050406030204" pitchFamily="18" charset="0"/>
                          </a:rPr>
                        </m:ctrlPr>
                      </m:dPr>
                      <m:e>
                        <m:r>
                          <a:rPr lang="en-GB" b="0" i="1" smtClean="0">
                            <a:solidFill>
                              <a:srgbClr val="0070C0"/>
                            </a:solidFill>
                            <a:latin typeface="Cambria Math" panose="02040503050406030204" pitchFamily="18" charset="0"/>
                          </a:rPr>
                          <m:t>𝑡</m:t>
                        </m:r>
                      </m:e>
                    </m:d>
                  </m:oMath>
                </a14:m>
                <a:r>
                  <a:rPr lang="en-GB" dirty="0"/>
                  <a:t>,</a:t>
                </a:r>
                <a:r>
                  <a:rPr lang="en-GB" dirty="0">
                    <a:solidFill>
                      <a:srgbClr val="0070C0"/>
                    </a:solidFill>
                  </a:rPr>
                  <a:t> </a:t>
                </a:r>
                <a14:m>
                  <m:oMath xmlns:m="http://schemas.openxmlformats.org/officeDocument/2006/math">
                    <m:sSub>
                      <m:sSubPr>
                        <m:ctrlPr>
                          <a:rPr lang="en-GB" i="1">
                            <a:solidFill>
                              <a:srgbClr val="0070C0"/>
                            </a:solidFill>
                            <a:latin typeface="Cambria Math" panose="02040503050406030204" pitchFamily="18" charset="0"/>
                          </a:rPr>
                        </m:ctrlPr>
                      </m:sSubPr>
                      <m:e>
                        <m:r>
                          <a:rPr lang="en-GB" i="1">
                            <a:solidFill>
                              <a:srgbClr val="0070C0"/>
                            </a:solidFill>
                            <a:latin typeface="Cambria Math" panose="02040503050406030204" pitchFamily="18" charset="0"/>
                          </a:rPr>
                          <m:t>𝑖</m:t>
                        </m:r>
                      </m:e>
                      <m:sub>
                        <m:r>
                          <a:rPr lang="en-GB" i="1">
                            <a:solidFill>
                              <a:srgbClr val="0070C0"/>
                            </a:solidFill>
                            <a:latin typeface="Cambria Math" panose="02040503050406030204" pitchFamily="18" charset="0"/>
                          </a:rPr>
                          <m:t>𝑐𝑖𝑟𝑐𝑢𝑖𝑡</m:t>
                        </m:r>
                      </m:sub>
                    </m:sSub>
                    <m:d>
                      <m:dPr>
                        <m:ctrlPr>
                          <a:rPr lang="en-GB" i="1">
                            <a:solidFill>
                              <a:srgbClr val="0070C0"/>
                            </a:solidFill>
                            <a:latin typeface="Cambria Math" panose="02040503050406030204" pitchFamily="18" charset="0"/>
                          </a:rPr>
                        </m:ctrlPr>
                      </m:dPr>
                      <m:e>
                        <m:r>
                          <a:rPr lang="en-GB" b="0" i="1" smtClean="0">
                            <a:solidFill>
                              <a:srgbClr val="0070C0"/>
                            </a:solidFill>
                            <a:latin typeface="Cambria Math" panose="02040503050406030204" pitchFamily="18" charset="0"/>
                          </a:rPr>
                          <m:t>𝑡</m:t>
                        </m:r>
                      </m:e>
                    </m:d>
                  </m:oMath>
                </a14:m>
                <a:r>
                  <a:rPr lang="en-GB" dirty="0"/>
                  <a:t>, </a:t>
                </a:r>
                <a14:m>
                  <m:oMath xmlns:m="http://schemas.openxmlformats.org/officeDocument/2006/math">
                    <m:sSub>
                      <m:sSubPr>
                        <m:ctrlPr>
                          <a:rPr lang="en-US" i="1">
                            <a:solidFill>
                              <a:srgbClr val="7030A0"/>
                            </a:solidFill>
                            <a:latin typeface="Cambria Math" panose="02040503050406030204" pitchFamily="18" charset="0"/>
                          </a:rPr>
                        </m:ctrlPr>
                      </m:sSubPr>
                      <m:e>
                        <m:acc>
                          <m:accPr>
                            <m:chr m:val="̇"/>
                            <m:ctrlPr>
                              <a:rPr lang="en-US" i="1" smtClean="0">
                                <a:solidFill>
                                  <a:srgbClr val="7030A0"/>
                                </a:solidFill>
                                <a:latin typeface="Cambria Math" panose="02040503050406030204" pitchFamily="18" charset="0"/>
                              </a:rPr>
                            </m:ctrlPr>
                          </m:accPr>
                          <m:e>
                            <m:r>
                              <a:rPr lang="en-GB" b="0" i="1" smtClean="0">
                                <a:solidFill>
                                  <a:srgbClr val="7030A0"/>
                                </a:solidFill>
                                <a:latin typeface="Cambria Math" panose="02040503050406030204" pitchFamily="18" charset="0"/>
                              </a:rPr>
                              <m:t>𝐵</m:t>
                            </m:r>
                          </m:e>
                        </m:acc>
                      </m:e>
                      <m:sub>
                        <m:r>
                          <a:rPr lang="en-GB" i="1">
                            <a:solidFill>
                              <a:srgbClr val="7030A0"/>
                            </a:solidFill>
                            <a:latin typeface="Cambria Math" panose="02040503050406030204" pitchFamily="18" charset="0"/>
                          </a:rPr>
                          <m:t>𝑚𝑎𝑔𝑛𝑒𝑡</m:t>
                        </m:r>
                      </m:sub>
                    </m:sSub>
                    <m:r>
                      <a:rPr lang="en-GB" i="1">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𝑡</m:t>
                    </m:r>
                    <m:r>
                      <a:rPr lang="en-GB" i="1">
                        <a:solidFill>
                          <a:srgbClr val="7030A0"/>
                        </a:solidFill>
                        <a:latin typeface="Cambria Math" panose="02040503050406030204" pitchFamily="18" charset="0"/>
                      </a:rPr>
                      <m:t>)</m:t>
                    </m:r>
                  </m:oMath>
                </a14:m>
                <a:r>
                  <a:rPr lang="en-GB" dirty="0"/>
                  <a:t> </a:t>
                </a:r>
                <a:r>
                  <a:rPr lang="en-GB" dirty="0" smtClean="0">
                    <a:solidFill>
                      <a:schemeClr val="bg2"/>
                    </a:solidFill>
                  </a:rPr>
                  <a:t>(and/or </a:t>
                </a:r>
                <a14:m>
                  <m:oMath xmlns:m="http://schemas.openxmlformats.org/officeDocument/2006/math">
                    <m:sSub>
                      <m:sSubPr>
                        <m:ctrlPr>
                          <a:rPr lang="en-US" i="1">
                            <a:solidFill>
                              <a:srgbClr val="FF0000"/>
                            </a:solidFill>
                            <a:latin typeface="Cambria Math" panose="02040503050406030204" pitchFamily="18" charset="0"/>
                          </a:rPr>
                        </m:ctrlPr>
                      </m:sSubPr>
                      <m:e>
                        <m:acc>
                          <m:accPr>
                            <m:chr m:val="̇"/>
                            <m:ctrlPr>
                              <a:rPr lang="en-US" i="1" smtClean="0">
                                <a:solidFill>
                                  <a:srgbClr val="FF0000"/>
                                </a:solidFill>
                                <a:latin typeface="Cambria Math" panose="02040503050406030204" pitchFamily="18" charset="0"/>
                              </a:rPr>
                            </m:ctrlPr>
                          </m:accPr>
                          <m:e>
                            <m:r>
                              <a:rPr lang="en-GB" b="0" i="1" smtClean="0">
                                <a:solidFill>
                                  <a:srgbClr val="FF0000"/>
                                </a:solidFill>
                                <a:latin typeface="Cambria Math" panose="02040503050406030204" pitchFamily="18" charset="0"/>
                              </a:rPr>
                              <m:t>𝐵</m:t>
                            </m:r>
                          </m:e>
                        </m:acc>
                      </m:e>
                      <m:sub>
                        <m:r>
                          <a:rPr lang="en-GB" i="1">
                            <a:solidFill>
                              <a:srgbClr val="FF0000"/>
                            </a:solidFill>
                            <a:latin typeface="Cambria Math" panose="02040503050406030204" pitchFamily="18" charset="0"/>
                          </a:rPr>
                          <m:t>𝑏𝑒𝑎𝑚</m:t>
                        </m:r>
                      </m:sub>
                    </m:sSub>
                    <m:r>
                      <a:rPr lang="en-GB" i="1">
                        <a:solidFill>
                          <a:srgbClr val="FF0000"/>
                        </a:solidFill>
                        <a:latin typeface="Cambria Math" panose="02040503050406030204" pitchFamily="18" charset="0"/>
                      </a:rPr>
                      <m:t>(</m:t>
                    </m:r>
                    <m:r>
                      <a:rPr lang="en-GB" b="0" i="1" smtClean="0">
                        <a:solidFill>
                          <a:srgbClr val="FF0000"/>
                        </a:solidFill>
                        <a:latin typeface="Cambria Math" panose="02040503050406030204" pitchFamily="18" charset="0"/>
                      </a:rPr>
                      <m:t>𝑡</m:t>
                    </m:r>
                    <m:r>
                      <a:rPr lang="en-GB" i="1">
                        <a:solidFill>
                          <a:srgbClr val="FF0000"/>
                        </a:solidFill>
                        <a:latin typeface="Cambria Math" panose="02040503050406030204" pitchFamily="18" charset="0"/>
                      </a:rPr>
                      <m:t>)</m:t>
                    </m:r>
                  </m:oMath>
                </a14:m>
                <a:r>
                  <a:rPr lang="en-GB" dirty="0" smtClean="0"/>
                  <a:t> </a:t>
                </a:r>
                <a:r>
                  <a:rPr lang="en-GB" dirty="0" smtClean="0">
                    <a:solidFill>
                      <a:schemeClr val="bg2"/>
                    </a:solidFill>
                  </a:rPr>
                  <a:t>) synchronously acquired </a:t>
                </a:r>
                <a:endParaRPr lang="en-US" dirty="0">
                  <a:solidFill>
                    <a:schemeClr val="bg2"/>
                  </a:solidFill>
                </a:endParaRPr>
              </a:p>
            </p:txBody>
          </p:sp>
        </mc:Choice>
        <mc:Fallback xmlns="">
          <p:sp>
            <p:nvSpPr>
              <p:cNvPr id="8" name="Rectangle 7"/>
              <p:cNvSpPr>
                <a:spLocks noRot="1" noChangeAspect="1" noMove="1" noResize="1" noEditPoints="1" noAdjustHandles="1" noChangeArrowheads="1" noChangeShapeType="1" noTextEdit="1"/>
              </p:cNvSpPr>
              <p:nvPr/>
            </p:nvSpPr>
            <p:spPr>
              <a:xfrm>
                <a:off x="305457" y="2309338"/>
                <a:ext cx="8532000" cy="406906"/>
              </a:xfrm>
              <a:prstGeom prst="rect">
                <a:avLst/>
              </a:prstGeom>
              <a:blipFill rotWithShape="0">
                <a:blip r:embed="rId2"/>
                <a:stretch>
                  <a:fillRect t="-5970" b="-16418"/>
                </a:stretch>
              </a:blipFill>
            </p:spPr>
            <p:txBody>
              <a:bodyPr/>
              <a:lstStyle/>
              <a:p>
                <a:r>
                  <a:rPr lang="en-US">
                    <a:noFill/>
                  </a:rPr>
                  <a:t> </a:t>
                </a:r>
              </a:p>
            </p:txBody>
          </p:sp>
        </mc:Fallback>
      </mc:AlternateContent>
      <p:sp>
        <p:nvSpPr>
          <p:cNvPr id="9" name="Rectangle 8"/>
          <p:cNvSpPr/>
          <p:nvPr/>
        </p:nvSpPr>
        <p:spPr>
          <a:xfrm>
            <a:off x="298238" y="2914496"/>
            <a:ext cx="8651264" cy="369332"/>
          </a:xfrm>
          <a:prstGeom prst="rect">
            <a:avLst/>
          </a:prstGeom>
        </p:spPr>
        <p:txBody>
          <a:bodyPr wrap="square">
            <a:spAutoFit/>
          </a:bodyPr>
          <a:lstStyle/>
          <a:p>
            <a:r>
              <a:rPr lang="en-GB" dirty="0" smtClean="0">
                <a:solidFill>
                  <a:schemeClr val="bg2"/>
                </a:solidFill>
              </a:rPr>
              <a:t>Acquisition with NI PXI-4462 24bit programmable gain setting 4-ch (up to 200 </a:t>
            </a:r>
            <a:r>
              <a:rPr lang="en-GB" dirty="0" err="1" smtClean="0">
                <a:solidFill>
                  <a:schemeClr val="bg2"/>
                </a:solidFill>
              </a:rPr>
              <a:t>kS</a:t>
            </a:r>
            <a:r>
              <a:rPr lang="en-GB" dirty="0" smtClean="0">
                <a:solidFill>
                  <a:schemeClr val="bg2"/>
                </a:solidFill>
              </a:rPr>
              <a:t>/s)</a:t>
            </a:r>
            <a:endParaRPr lang="en-US" dirty="0">
              <a:solidFill>
                <a:schemeClr val="bg2"/>
              </a:solidFill>
            </a:endParaRPr>
          </a:p>
        </p:txBody>
      </p:sp>
      <mc:AlternateContent xmlns:mc="http://schemas.openxmlformats.org/markup-compatibility/2006" xmlns:a14="http://schemas.microsoft.com/office/drawing/2010/main">
        <mc:Choice Requires="a14">
          <p:sp>
            <p:nvSpPr>
              <p:cNvPr id="10" name="Rectangle 9"/>
              <p:cNvSpPr/>
              <p:nvPr/>
            </p:nvSpPr>
            <p:spPr>
              <a:xfrm>
                <a:off x="298239" y="3482078"/>
                <a:ext cx="8532000" cy="680699"/>
              </a:xfrm>
              <a:prstGeom prst="rect">
                <a:avLst/>
              </a:prstGeom>
            </p:spPr>
            <p:txBody>
              <a:bodyPr wrap="square">
                <a:spAutoFit/>
              </a:bodyPr>
              <a:lstStyle/>
              <a:p>
                <a:r>
                  <a:rPr lang="en-GB" dirty="0" smtClean="0">
                    <a:solidFill>
                      <a:schemeClr val="bg2"/>
                    </a:solidFill>
                  </a:rPr>
                  <a:t>Sine-fit post-processing to extract amplitude and phase of:</a:t>
                </a:r>
              </a:p>
              <a:p>
                <a14:m>
                  <m:oMath xmlns:m="http://schemas.openxmlformats.org/officeDocument/2006/math">
                    <m:sSub>
                      <m:sSubPr>
                        <m:ctrlPr>
                          <a:rPr lang="en-GB" i="1">
                            <a:solidFill>
                              <a:srgbClr val="0070C0"/>
                            </a:solidFill>
                            <a:latin typeface="Cambria Math" panose="02040503050406030204" pitchFamily="18" charset="0"/>
                          </a:rPr>
                        </m:ctrlPr>
                      </m:sSubPr>
                      <m:e>
                        <m:r>
                          <a:rPr lang="en-GB" i="1">
                            <a:solidFill>
                              <a:srgbClr val="0070C0"/>
                            </a:solidFill>
                            <a:latin typeface="Cambria Math" panose="02040503050406030204" pitchFamily="18" charset="0"/>
                          </a:rPr>
                          <m:t>𝑣</m:t>
                        </m:r>
                      </m:e>
                      <m:sub>
                        <m:r>
                          <a:rPr lang="en-GB" i="1">
                            <a:solidFill>
                              <a:srgbClr val="0070C0"/>
                            </a:solidFill>
                            <a:latin typeface="Cambria Math" panose="02040503050406030204" pitchFamily="18" charset="0"/>
                          </a:rPr>
                          <m:t>𝑐𝑖𝑟𝑐𝑢𝑖𝑡</m:t>
                        </m:r>
                      </m:sub>
                    </m:sSub>
                    <m:d>
                      <m:dPr>
                        <m:ctrlPr>
                          <a:rPr lang="en-GB" i="1" smtClean="0">
                            <a:solidFill>
                              <a:srgbClr val="0070C0"/>
                            </a:solidFill>
                            <a:latin typeface="Cambria Math" panose="02040503050406030204" pitchFamily="18" charset="0"/>
                          </a:rPr>
                        </m:ctrlPr>
                      </m:dPr>
                      <m:e>
                        <m:r>
                          <a:rPr lang="en-GB" b="0" i="1" smtClean="0">
                            <a:solidFill>
                              <a:srgbClr val="0070C0"/>
                            </a:solidFill>
                            <a:latin typeface="Cambria Math" panose="02040503050406030204" pitchFamily="18" charset="0"/>
                          </a:rPr>
                          <m:t>𝑓</m:t>
                        </m:r>
                      </m:e>
                    </m:d>
                  </m:oMath>
                </a14:m>
                <a:r>
                  <a:rPr lang="en-GB" dirty="0"/>
                  <a:t>,</a:t>
                </a:r>
                <a:r>
                  <a:rPr lang="en-GB" dirty="0">
                    <a:solidFill>
                      <a:srgbClr val="0070C0"/>
                    </a:solidFill>
                  </a:rPr>
                  <a:t> </a:t>
                </a:r>
                <a14:m>
                  <m:oMath xmlns:m="http://schemas.openxmlformats.org/officeDocument/2006/math">
                    <m:sSub>
                      <m:sSubPr>
                        <m:ctrlPr>
                          <a:rPr lang="en-GB" i="1">
                            <a:solidFill>
                              <a:srgbClr val="0070C0"/>
                            </a:solidFill>
                            <a:latin typeface="Cambria Math" panose="02040503050406030204" pitchFamily="18" charset="0"/>
                          </a:rPr>
                        </m:ctrlPr>
                      </m:sSubPr>
                      <m:e>
                        <m:r>
                          <a:rPr lang="en-GB" i="1">
                            <a:solidFill>
                              <a:srgbClr val="0070C0"/>
                            </a:solidFill>
                            <a:latin typeface="Cambria Math" panose="02040503050406030204" pitchFamily="18" charset="0"/>
                          </a:rPr>
                          <m:t>𝑖</m:t>
                        </m:r>
                      </m:e>
                      <m:sub>
                        <m:r>
                          <a:rPr lang="en-GB" i="1">
                            <a:solidFill>
                              <a:srgbClr val="0070C0"/>
                            </a:solidFill>
                            <a:latin typeface="Cambria Math" panose="02040503050406030204" pitchFamily="18" charset="0"/>
                          </a:rPr>
                          <m:t>𝑐𝑖𝑟𝑐𝑢𝑖𝑡</m:t>
                        </m:r>
                      </m:sub>
                    </m:sSub>
                    <m:d>
                      <m:dPr>
                        <m:ctrlPr>
                          <a:rPr lang="en-GB" i="1">
                            <a:solidFill>
                              <a:srgbClr val="0070C0"/>
                            </a:solidFill>
                            <a:latin typeface="Cambria Math" panose="02040503050406030204" pitchFamily="18" charset="0"/>
                          </a:rPr>
                        </m:ctrlPr>
                      </m:dPr>
                      <m:e>
                        <m:r>
                          <a:rPr lang="en-GB" b="0" i="1" smtClean="0">
                            <a:solidFill>
                              <a:srgbClr val="0070C0"/>
                            </a:solidFill>
                            <a:latin typeface="Cambria Math" panose="02040503050406030204" pitchFamily="18" charset="0"/>
                          </a:rPr>
                          <m:t>𝑓</m:t>
                        </m:r>
                      </m:e>
                    </m:d>
                  </m:oMath>
                </a14:m>
                <a:r>
                  <a:rPr lang="en-GB" dirty="0"/>
                  <a:t>, </a:t>
                </a:r>
                <a14:m>
                  <m:oMath xmlns:m="http://schemas.openxmlformats.org/officeDocument/2006/math">
                    <m:sSub>
                      <m:sSubPr>
                        <m:ctrlPr>
                          <a:rPr lang="en-US" i="1">
                            <a:solidFill>
                              <a:srgbClr val="7030A0"/>
                            </a:solidFill>
                            <a:latin typeface="Cambria Math" panose="02040503050406030204" pitchFamily="18" charset="0"/>
                          </a:rPr>
                        </m:ctrlPr>
                      </m:sSubPr>
                      <m:e>
                        <m:r>
                          <a:rPr lang="en-GB" b="0" i="1" smtClean="0">
                            <a:solidFill>
                              <a:srgbClr val="7030A0"/>
                            </a:solidFill>
                            <a:latin typeface="Cambria Math" panose="02040503050406030204" pitchFamily="18" charset="0"/>
                          </a:rPr>
                          <m:t>𝐵</m:t>
                        </m:r>
                      </m:e>
                      <m:sub>
                        <m:r>
                          <a:rPr lang="en-GB" i="1">
                            <a:solidFill>
                              <a:srgbClr val="7030A0"/>
                            </a:solidFill>
                            <a:latin typeface="Cambria Math" panose="02040503050406030204" pitchFamily="18" charset="0"/>
                          </a:rPr>
                          <m:t>𝑚𝑎𝑔𝑛𝑒𝑡</m:t>
                        </m:r>
                      </m:sub>
                    </m:sSub>
                    <m:r>
                      <a:rPr lang="en-GB" i="1">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𝑓</m:t>
                    </m:r>
                    <m:r>
                      <a:rPr lang="en-GB" i="1">
                        <a:solidFill>
                          <a:srgbClr val="7030A0"/>
                        </a:solidFill>
                        <a:latin typeface="Cambria Math" panose="02040503050406030204" pitchFamily="18" charset="0"/>
                      </a:rPr>
                      <m:t>)</m:t>
                    </m:r>
                  </m:oMath>
                </a14:m>
                <a:r>
                  <a:rPr lang="en-GB" dirty="0"/>
                  <a:t> (and/or </a:t>
                </a:r>
                <a14:m>
                  <m:oMath xmlns:m="http://schemas.openxmlformats.org/officeDocument/2006/math">
                    <m:sSub>
                      <m:sSubPr>
                        <m:ctrlPr>
                          <a:rPr lang="en-US" i="1">
                            <a:solidFill>
                              <a:srgbClr val="FF0000"/>
                            </a:solidFill>
                            <a:latin typeface="Cambria Math" panose="02040503050406030204" pitchFamily="18" charset="0"/>
                          </a:rPr>
                        </m:ctrlPr>
                      </m:sSubPr>
                      <m:e>
                        <m:r>
                          <a:rPr lang="en-GB" b="0" i="1" smtClean="0">
                            <a:solidFill>
                              <a:srgbClr val="FF0000"/>
                            </a:solidFill>
                            <a:latin typeface="Cambria Math" panose="02040503050406030204" pitchFamily="18" charset="0"/>
                          </a:rPr>
                          <m:t>𝐵</m:t>
                        </m:r>
                      </m:e>
                      <m:sub>
                        <m:r>
                          <a:rPr lang="en-GB" i="1">
                            <a:solidFill>
                              <a:srgbClr val="FF0000"/>
                            </a:solidFill>
                            <a:latin typeface="Cambria Math" panose="02040503050406030204" pitchFamily="18" charset="0"/>
                          </a:rPr>
                          <m:t>𝑏𝑒𝑎𝑚</m:t>
                        </m:r>
                      </m:sub>
                    </m:sSub>
                    <m:r>
                      <a:rPr lang="en-GB" i="1">
                        <a:solidFill>
                          <a:srgbClr val="FF0000"/>
                        </a:solidFill>
                        <a:latin typeface="Cambria Math" panose="02040503050406030204" pitchFamily="18" charset="0"/>
                      </a:rPr>
                      <m:t>(</m:t>
                    </m:r>
                    <m:r>
                      <a:rPr lang="en-GB" b="0" i="1" smtClean="0">
                        <a:solidFill>
                          <a:srgbClr val="FF0000"/>
                        </a:solidFill>
                        <a:latin typeface="Cambria Math" panose="02040503050406030204" pitchFamily="18" charset="0"/>
                      </a:rPr>
                      <m:t>𝑓</m:t>
                    </m:r>
                    <m:r>
                      <a:rPr lang="en-GB" i="1">
                        <a:solidFill>
                          <a:srgbClr val="FF0000"/>
                        </a:solidFill>
                        <a:latin typeface="Cambria Math" panose="02040503050406030204" pitchFamily="18" charset="0"/>
                      </a:rPr>
                      <m:t>)</m:t>
                    </m:r>
                  </m:oMath>
                </a14:m>
                <a:r>
                  <a:rPr lang="en-GB" dirty="0"/>
                  <a:t> ) </a:t>
                </a:r>
                <a:r>
                  <a:rPr lang="en-GB" dirty="0" smtClean="0"/>
                  <a:t> </a:t>
                </a:r>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298239" y="3482078"/>
                <a:ext cx="8532000" cy="680699"/>
              </a:xfrm>
              <a:prstGeom prst="rect">
                <a:avLst/>
              </a:prstGeom>
              <a:blipFill rotWithShape="0">
                <a:blip r:embed="rId3"/>
                <a:stretch>
                  <a:fillRect l="-643" t="-4464" b="-8036"/>
                </a:stretch>
              </a:blipFill>
            </p:spPr>
            <p:txBody>
              <a:bodyPr/>
              <a:lstStyle/>
              <a:p>
                <a:r>
                  <a:rPr lang="en-US">
                    <a:noFill/>
                  </a:rPr>
                  <a:t> </a:t>
                </a:r>
              </a:p>
            </p:txBody>
          </p:sp>
        </mc:Fallback>
      </mc:AlternateContent>
      <p:sp>
        <p:nvSpPr>
          <p:cNvPr id="11" name="Rectangle 10"/>
          <p:cNvSpPr/>
          <p:nvPr/>
        </p:nvSpPr>
        <p:spPr>
          <a:xfrm>
            <a:off x="305456" y="1741754"/>
            <a:ext cx="8838543" cy="369332"/>
          </a:xfrm>
          <a:prstGeom prst="rect">
            <a:avLst/>
          </a:prstGeom>
        </p:spPr>
        <p:txBody>
          <a:bodyPr wrap="square">
            <a:spAutoFit/>
          </a:bodyPr>
          <a:lstStyle/>
          <a:p>
            <a:r>
              <a:rPr lang="en-GB" dirty="0" smtClean="0">
                <a:solidFill>
                  <a:schemeClr val="bg2"/>
                </a:solidFill>
              </a:rPr>
              <a:t>Additional (DC)CT might be needed since </a:t>
            </a:r>
            <a:r>
              <a:rPr lang="fr-FR" dirty="0" smtClean="0">
                <a:solidFill>
                  <a:schemeClr val="bg2"/>
                </a:solidFill>
              </a:rPr>
              <a:t>RPHFA.SM18.RM.H’s DCCT </a:t>
            </a:r>
            <a:r>
              <a:rPr lang="fr-FR" dirty="0" err="1" smtClean="0">
                <a:solidFill>
                  <a:schemeClr val="bg2"/>
                </a:solidFill>
              </a:rPr>
              <a:t>is</a:t>
            </a:r>
            <a:r>
              <a:rPr lang="fr-FR" dirty="0" smtClean="0">
                <a:solidFill>
                  <a:schemeClr val="bg2"/>
                </a:solidFill>
              </a:rPr>
              <a:t> </a:t>
            </a:r>
            <a:r>
              <a:rPr lang="fr-FR" dirty="0" err="1" smtClean="0">
                <a:solidFill>
                  <a:schemeClr val="bg2"/>
                </a:solidFill>
              </a:rPr>
              <a:t>rated</a:t>
            </a:r>
            <a:r>
              <a:rPr lang="fr-FR" dirty="0" smtClean="0">
                <a:solidFill>
                  <a:schemeClr val="bg2"/>
                </a:solidFill>
              </a:rPr>
              <a:t> 13kA</a:t>
            </a:r>
            <a:r>
              <a:rPr lang="en-GB" dirty="0" smtClean="0">
                <a:solidFill>
                  <a:schemeClr val="bg2"/>
                </a:solidFill>
              </a:rPr>
              <a:t> </a:t>
            </a:r>
            <a:endParaRPr lang="en-US" dirty="0">
              <a:solidFill>
                <a:schemeClr val="bg2"/>
              </a:solidFill>
            </a:endParaRPr>
          </a:p>
        </p:txBody>
      </p:sp>
      <p:sp>
        <p:nvSpPr>
          <p:cNvPr id="16" name="Rectangle 15"/>
          <p:cNvSpPr/>
          <p:nvPr/>
        </p:nvSpPr>
        <p:spPr>
          <a:xfrm>
            <a:off x="305457" y="606586"/>
            <a:ext cx="8748464" cy="369332"/>
          </a:xfrm>
          <a:prstGeom prst="rect">
            <a:avLst/>
          </a:prstGeom>
        </p:spPr>
        <p:txBody>
          <a:bodyPr wrap="square">
            <a:spAutoFit/>
          </a:bodyPr>
          <a:lstStyle/>
          <a:p>
            <a:r>
              <a:rPr lang="fr-FR" dirty="0" smtClean="0">
                <a:solidFill>
                  <a:schemeClr val="bg2"/>
                </a:solidFill>
              </a:rPr>
              <a:t>RPHFA.SM18.RM.H </a:t>
            </a:r>
            <a:r>
              <a:rPr lang="fr-FR" dirty="0" err="1" smtClean="0">
                <a:solidFill>
                  <a:schemeClr val="bg2"/>
                </a:solidFill>
              </a:rPr>
              <a:t>converter</a:t>
            </a:r>
            <a:r>
              <a:rPr lang="fr-FR" dirty="0" smtClean="0">
                <a:solidFill>
                  <a:schemeClr val="bg2"/>
                </a:solidFill>
              </a:rPr>
              <a:t> </a:t>
            </a:r>
            <a:r>
              <a:rPr lang="fr-FR" dirty="0" err="1" smtClean="0">
                <a:solidFill>
                  <a:schemeClr val="bg2"/>
                </a:solidFill>
              </a:rPr>
              <a:t>seems</a:t>
            </a:r>
            <a:r>
              <a:rPr lang="fr-FR" dirty="0" smtClean="0">
                <a:solidFill>
                  <a:schemeClr val="bg2"/>
                </a:solidFill>
              </a:rPr>
              <a:t> the best fit in </a:t>
            </a:r>
            <a:r>
              <a:rPr lang="fr-FR" dirty="0" err="1" smtClean="0">
                <a:solidFill>
                  <a:schemeClr val="bg2"/>
                </a:solidFill>
              </a:rPr>
              <a:t>terms</a:t>
            </a:r>
            <a:r>
              <a:rPr lang="fr-FR" dirty="0" smtClean="0">
                <a:solidFill>
                  <a:schemeClr val="bg2"/>
                </a:solidFill>
              </a:rPr>
              <a:t> of </a:t>
            </a:r>
            <a:r>
              <a:rPr lang="fr-FR" dirty="0" err="1" smtClean="0">
                <a:solidFill>
                  <a:schemeClr val="bg2"/>
                </a:solidFill>
              </a:rPr>
              <a:t>both</a:t>
            </a:r>
            <a:r>
              <a:rPr lang="fr-FR" dirty="0" smtClean="0">
                <a:solidFill>
                  <a:schemeClr val="bg2"/>
                </a:solidFill>
              </a:rPr>
              <a:t> DC range and BW </a:t>
            </a:r>
            <a:r>
              <a:rPr lang="en-GB" dirty="0" smtClean="0">
                <a:solidFill>
                  <a:schemeClr val="bg2"/>
                </a:solidFill>
              </a:rPr>
              <a:t> </a:t>
            </a:r>
            <a:endParaRPr lang="en-US" dirty="0">
              <a:solidFill>
                <a:schemeClr val="bg2"/>
              </a:solidFill>
            </a:endParaRPr>
          </a:p>
        </p:txBody>
      </p:sp>
      <p:sp>
        <p:nvSpPr>
          <p:cNvPr id="17" name="Rectangle 16"/>
          <p:cNvSpPr/>
          <p:nvPr/>
        </p:nvSpPr>
        <p:spPr>
          <a:xfrm>
            <a:off x="298238" y="1174170"/>
            <a:ext cx="8954282" cy="369332"/>
          </a:xfrm>
          <a:prstGeom prst="rect">
            <a:avLst/>
          </a:prstGeom>
        </p:spPr>
        <p:txBody>
          <a:bodyPr wrap="square">
            <a:spAutoFit/>
          </a:bodyPr>
          <a:lstStyle/>
          <a:p>
            <a:r>
              <a:rPr lang="fr-FR" dirty="0" smtClean="0">
                <a:solidFill>
                  <a:schemeClr val="bg2"/>
                </a:solidFill>
              </a:rPr>
              <a:t>RPHFA.SM18.RM.H to </a:t>
            </a:r>
            <a:r>
              <a:rPr lang="fr-FR" dirty="0" err="1" smtClean="0">
                <a:solidFill>
                  <a:schemeClr val="bg2"/>
                </a:solidFill>
              </a:rPr>
              <a:t>run</a:t>
            </a:r>
            <a:r>
              <a:rPr lang="fr-FR" dirty="0" smtClean="0">
                <a:solidFill>
                  <a:schemeClr val="bg2"/>
                </a:solidFill>
              </a:rPr>
              <a:t> in Voltage mode at </a:t>
            </a:r>
            <a:r>
              <a:rPr lang="fr-FR" dirty="0" err="1" smtClean="0">
                <a:solidFill>
                  <a:schemeClr val="bg2"/>
                </a:solidFill>
              </a:rPr>
              <a:t>different</a:t>
            </a:r>
            <a:r>
              <a:rPr lang="fr-FR" dirty="0" smtClean="0">
                <a:solidFill>
                  <a:schemeClr val="bg2"/>
                </a:solidFill>
              </a:rPr>
              <a:t> DC </a:t>
            </a:r>
            <a:r>
              <a:rPr lang="fr-FR" dirty="0" err="1" smtClean="0">
                <a:solidFill>
                  <a:schemeClr val="bg2"/>
                </a:solidFill>
              </a:rPr>
              <a:t>levels</a:t>
            </a:r>
            <a:r>
              <a:rPr lang="fr-FR" dirty="0" smtClean="0">
                <a:solidFill>
                  <a:schemeClr val="bg2"/>
                </a:solidFill>
              </a:rPr>
              <a:t> + </a:t>
            </a:r>
            <a:r>
              <a:rPr lang="fr-FR" dirty="0" err="1" smtClean="0">
                <a:solidFill>
                  <a:schemeClr val="bg2"/>
                </a:solidFill>
              </a:rPr>
              <a:t>frequency</a:t>
            </a:r>
            <a:r>
              <a:rPr lang="fr-FR" dirty="0" smtClean="0">
                <a:solidFill>
                  <a:schemeClr val="bg2"/>
                </a:solidFill>
              </a:rPr>
              <a:t> </a:t>
            </a:r>
            <a:r>
              <a:rPr lang="fr-FR" dirty="0" err="1" smtClean="0">
                <a:solidFill>
                  <a:schemeClr val="bg2"/>
                </a:solidFill>
              </a:rPr>
              <a:t>sweep</a:t>
            </a:r>
            <a:r>
              <a:rPr lang="fr-FR" dirty="0" smtClean="0">
                <a:solidFill>
                  <a:schemeClr val="bg2"/>
                </a:solidFill>
              </a:rPr>
              <a:t> </a:t>
            </a:r>
            <a:r>
              <a:rPr lang="en-GB" dirty="0" smtClean="0">
                <a:solidFill>
                  <a:schemeClr val="bg2"/>
                </a:solidFill>
              </a:rPr>
              <a:t> </a:t>
            </a:r>
            <a:endParaRPr lang="en-US" dirty="0">
              <a:solidFill>
                <a:schemeClr val="bg2"/>
              </a:solidFill>
            </a:endParaRPr>
          </a:p>
        </p:txBody>
      </p:sp>
    </p:spTree>
    <p:extLst>
      <p:ext uri="{BB962C8B-B14F-4D97-AF65-F5344CB8AC3E}">
        <p14:creationId xmlns:p14="http://schemas.microsoft.com/office/powerpoint/2010/main" val="801356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6" grpId="0"/>
      <p:bldP spid="1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r>
              <a:rPr lang="en-GB" noProof="0" smtClean="0"/>
              <a:t>M. Martino TE-EPC - WP2 Meeting - 21/03/2017</a:t>
            </a:r>
            <a:endParaRPr lang="en-GB" noProof="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34</a:t>
            </a:fld>
            <a:endParaRPr lang="fr-FR"/>
          </a:p>
        </p:txBody>
      </p:sp>
      <p:pic>
        <p:nvPicPr>
          <p:cNvPr id="9" name="Image 6" descr="CERN-logo_outline.jpg"/>
          <p:cNvPicPr>
            <a:picLocks noChangeAspect="1"/>
          </p:cNvPicPr>
          <p:nvPr/>
        </p:nvPicPr>
        <p:blipFill>
          <a:blip r:embed="rId2"/>
          <a:stretch>
            <a:fillRect/>
          </a:stretch>
        </p:blipFill>
        <p:spPr>
          <a:xfrm>
            <a:off x="1434150" y="4563939"/>
            <a:ext cx="486864" cy="478800"/>
          </a:xfrm>
          <a:prstGeom prst="rect">
            <a:avLst/>
          </a:prstGeom>
        </p:spPr>
      </p:pic>
      <mc:AlternateContent xmlns:mc="http://schemas.openxmlformats.org/markup-compatibility/2006" xmlns:a14="http://schemas.microsoft.com/office/drawing/2010/main">
        <mc:Choice Requires="a14">
          <p:sp>
            <p:nvSpPr>
              <p:cNvPr id="2" name="Rectangle 1"/>
              <p:cNvSpPr/>
              <p:nvPr/>
            </p:nvSpPr>
            <p:spPr>
              <a:xfrm>
                <a:off x="3347864" y="843558"/>
                <a:ext cx="2030236" cy="67845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US" i="1">
                              <a:solidFill>
                                <a:srgbClr val="FF0000"/>
                              </a:solidFill>
                              <a:latin typeface="Cambria Math" panose="02040503050406030204" pitchFamily="18" charset="0"/>
                            </a:rPr>
                          </m:ctrlPr>
                        </m:fPr>
                        <m:num>
                          <m:r>
                            <a:rPr lang="en-US" i="1">
                              <a:solidFill>
                                <a:srgbClr val="FF0000"/>
                              </a:solidFill>
                              <a:latin typeface="Cambria Math" panose="02040503050406030204" pitchFamily="18" charset="0"/>
                              <a:ea typeface="Cambria Math" panose="02040503050406030204" pitchFamily="18" charset="0"/>
                            </a:rPr>
                            <m:t>∆</m:t>
                          </m:r>
                          <m:r>
                            <a:rPr lang="en-GB" i="1">
                              <a:solidFill>
                                <a:srgbClr val="FF0000"/>
                              </a:solidFill>
                              <a:latin typeface="Cambria Math" panose="02040503050406030204" pitchFamily="18" charset="0"/>
                              <a:ea typeface="Cambria Math" panose="02040503050406030204" pitchFamily="18" charset="0"/>
                            </a:rPr>
                            <m:t>𝜙</m:t>
                          </m:r>
                        </m:num>
                        <m:den>
                          <m:r>
                            <a:rPr lang="en-GB" i="1">
                              <a:solidFill>
                                <a:srgbClr val="FF0000"/>
                              </a:solidFill>
                              <a:latin typeface="Cambria Math" panose="02040503050406030204" pitchFamily="18" charset="0"/>
                              <a:ea typeface="Cambria Math" panose="02040503050406030204" pitchFamily="18" charset="0"/>
                            </a:rPr>
                            <m:t>𝜙</m:t>
                          </m:r>
                        </m:den>
                      </m:f>
                      <m:r>
                        <a:rPr lang="en-GB" i="1" smtClean="0">
                          <a:solidFill>
                            <a:srgbClr val="FF0000"/>
                          </a:solidFill>
                          <a:latin typeface="Cambria Math" panose="02040503050406030204" pitchFamily="18" charset="0"/>
                          <a:ea typeface="Cambria Math" panose="02040503050406030204" pitchFamily="18" charset="0"/>
                        </a:rPr>
                        <m:t>≤</m:t>
                      </m:r>
                      <m:f>
                        <m:fPr>
                          <m:ctrlPr>
                            <a:rPr lang="en-GB" i="1">
                              <a:solidFill>
                                <a:srgbClr val="FF0000"/>
                              </a:solidFill>
                              <a:latin typeface="Cambria Math" panose="02040503050406030204" pitchFamily="18" charset="0"/>
                              <a:ea typeface="Cambria Math" panose="02040503050406030204" pitchFamily="18" charset="0"/>
                            </a:rPr>
                          </m:ctrlPr>
                        </m:fPr>
                        <m:num>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𝑣</m:t>
                              </m:r>
                            </m:e>
                            <m:sub>
                              <m:r>
                                <a:rPr lang="en-GB" i="1">
                                  <a:solidFill>
                                    <a:srgbClr val="FF0000"/>
                                  </a:solidFill>
                                  <a:latin typeface="Cambria Math" panose="02040503050406030204" pitchFamily="18" charset="0"/>
                                </a:rPr>
                                <m:t>𝑐𝑖𝑟𝑐𝑢𝑖𝑡</m:t>
                              </m:r>
                            </m:sub>
                          </m:sSub>
                          <m:d>
                            <m:dPr>
                              <m:ctrlPr>
                                <a:rPr lang="en-GB" i="1">
                                  <a:solidFill>
                                    <a:srgbClr val="FF0000"/>
                                  </a:solidFill>
                                  <a:latin typeface="Cambria Math" panose="02040503050406030204" pitchFamily="18" charset="0"/>
                                </a:rPr>
                              </m:ctrlPr>
                            </m:dPr>
                            <m:e>
                              <m:r>
                                <a:rPr lang="en-GB" i="1">
                                  <a:solidFill>
                                    <a:srgbClr val="FF0000"/>
                                  </a:solidFill>
                                  <a:latin typeface="Cambria Math" panose="02040503050406030204" pitchFamily="18" charset="0"/>
                                </a:rPr>
                                <m:t>𝑓</m:t>
                              </m:r>
                            </m:e>
                          </m:d>
                        </m:num>
                        <m:den>
                          <m:r>
                            <a:rPr lang="en-GB" i="1">
                              <a:solidFill>
                                <a:srgbClr val="FF0000"/>
                              </a:solidFill>
                              <a:latin typeface="Cambria Math" panose="02040503050406030204" pitchFamily="18" charset="0"/>
                            </a:rPr>
                            <m:t>2</m:t>
                          </m:r>
                          <m:r>
                            <a:rPr lang="en-GB" i="1">
                              <a:solidFill>
                                <a:srgbClr val="FF0000"/>
                              </a:solidFill>
                              <a:latin typeface="Cambria Math" panose="02040503050406030204" pitchFamily="18" charset="0"/>
                              <a:ea typeface="Cambria Math" panose="02040503050406030204" pitchFamily="18" charset="0"/>
                            </a:rPr>
                            <m:t>𝜋</m:t>
                          </m:r>
                          <m:r>
                            <a:rPr lang="en-GB" i="1">
                              <a:solidFill>
                                <a:srgbClr val="FF0000"/>
                              </a:solidFill>
                              <a:latin typeface="Cambria Math" panose="02040503050406030204" pitchFamily="18" charset="0"/>
                              <a:ea typeface="Cambria Math" panose="02040503050406030204" pitchFamily="18" charset="0"/>
                            </a:rPr>
                            <m:t>𝑓</m:t>
                          </m:r>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𝐿</m:t>
                              </m:r>
                            </m:e>
                            <m:sub>
                              <m:r>
                                <a:rPr lang="en-GB" i="1">
                                  <a:solidFill>
                                    <a:srgbClr val="FF0000"/>
                                  </a:solidFill>
                                  <a:latin typeface="Cambria Math" panose="02040503050406030204" pitchFamily="18" charset="0"/>
                                </a:rPr>
                                <m:t>𝑑𝑐</m:t>
                              </m:r>
                            </m:sub>
                          </m:sSub>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𝑖</m:t>
                              </m:r>
                            </m:e>
                            <m:sub>
                              <m:r>
                                <a:rPr lang="en-GB" i="1">
                                  <a:solidFill>
                                    <a:srgbClr val="FF0000"/>
                                  </a:solidFill>
                                  <a:latin typeface="Cambria Math" panose="02040503050406030204" pitchFamily="18" charset="0"/>
                                </a:rPr>
                                <m:t>𝑛𝑜𝑚</m:t>
                              </m:r>
                            </m:sub>
                          </m:sSub>
                        </m:den>
                      </m:f>
                    </m:oMath>
                  </m:oMathPara>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3347864" y="843558"/>
                <a:ext cx="2030236" cy="678455"/>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434150" y="1857459"/>
                <a:ext cx="6109942" cy="72257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FF0000"/>
                              </a:solidFill>
                              <a:latin typeface="Cambria Math" panose="02040503050406030204" pitchFamily="18" charset="0"/>
                            </a:rPr>
                          </m:ctrlPr>
                        </m:fPr>
                        <m:num>
                          <m:r>
                            <a:rPr lang="en-US" i="1">
                              <a:solidFill>
                                <a:srgbClr val="FF0000"/>
                              </a:solidFill>
                              <a:latin typeface="Cambria Math" panose="02040503050406030204" pitchFamily="18" charset="0"/>
                              <a:ea typeface="Cambria Math" panose="02040503050406030204" pitchFamily="18" charset="0"/>
                            </a:rPr>
                            <m:t>∆</m:t>
                          </m:r>
                          <m:r>
                            <a:rPr lang="en-GB" i="1">
                              <a:solidFill>
                                <a:srgbClr val="FF0000"/>
                              </a:solidFill>
                              <a:latin typeface="Cambria Math" panose="02040503050406030204" pitchFamily="18" charset="0"/>
                              <a:ea typeface="Cambria Math" panose="02040503050406030204" pitchFamily="18" charset="0"/>
                            </a:rPr>
                            <m:t>𝜙</m:t>
                          </m:r>
                        </m:num>
                        <m:den>
                          <m:r>
                            <a:rPr lang="en-GB" i="1">
                              <a:solidFill>
                                <a:srgbClr val="FF0000"/>
                              </a:solidFill>
                              <a:latin typeface="Cambria Math" panose="02040503050406030204" pitchFamily="18" charset="0"/>
                              <a:ea typeface="Cambria Math" panose="02040503050406030204" pitchFamily="18" charset="0"/>
                            </a:rPr>
                            <m:t>𝜙</m:t>
                          </m:r>
                        </m:den>
                      </m:f>
                      <m:r>
                        <a:rPr lang="en-GB" i="1">
                          <a:solidFill>
                            <a:srgbClr val="FF0000"/>
                          </a:solidFill>
                          <a:latin typeface="Cambria Math" panose="02040503050406030204" pitchFamily="18" charset="0"/>
                          <a:ea typeface="Cambria Math" panose="02040503050406030204" pitchFamily="18" charset="0"/>
                        </a:rPr>
                        <m:t>≤</m:t>
                      </m:r>
                      <m:f>
                        <m:fPr>
                          <m:ctrlPr>
                            <a:rPr lang="en-GB" i="1" smtClean="0">
                              <a:solidFill>
                                <a:srgbClr val="FF0000"/>
                              </a:solidFill>
                              <a:latin typeface="Cambria Math" panose="02040503050406030204" pitchFamily="18" charset="0"/>
                              <a:ea typeface="Cambria Math" panose="02040503050406030204" pitchFamily="18" charset="0"/>
                            </a:rPr>
                          </m:ctrlPr>
                        </m:fPr>
                        <m:num>
                          <m:rad>
                            <m:radPr>
                              <m:degHide m:val="on"/>
                              <m:ctrlPr>
                                <a:rPr lang="en-GB" i="1" smtClean="0">
                                  <a:solidFill>
                                    <a:srgbClr val="FF0000"/>
                                  </a:solidFill>
                                  <a:latin typeface="Cambria Math" panose="02040503050406030204" pitchFamily="18" charset="0"/>
                                  <a:ea typeface="Cambria Math" panose="02040503050406030204" pitchFamily="18" charset="0"/>
                                </a:rPr>
                              </m:ctrlPr>
                            </m:radPr>
                            <m:deg/>
                            <m:e>
                              <m:r>
                                <a:rPr lang="en-GB" b="0" i="1" smtClean="0">
                                  <a:solidFill>
                                    <a:srgbClr val="FF0000"/>
                                  </a:solidFill>
                                  <a:latin typeface="Cambria Math" panose="02040503050406030204" pitchFamily="18" charset="0"/>
                                  <a:ea typeface="Cambria Math" panose="02040503050406030204" pitchFamily="18" charset="0"/>
                                </a:rPr>
                                <m:t>2 </m:t>
                              </m:r>
                            </m:e>
                          </m:rad>
                          <m:r>
                            <a:rPr lang="en-GB" b="0" i="1" smtClean="0">
                              <a:solidFill>
                                <a:srgbClr val="FF0000"/>
                              </a:solidFill>
                              <a:latin typeface="Cambria Math" panose="02040503050406030204" pitchFamily="18" charset="0"/>
                            </a:rPr>
                            <m:t>10</m:t>
                          </m:r>
                          <m:r>
                            <a:rPr lang="en-GB" b="0" i="1" smtClean="0">
                              <a:solidFill>
                                <a:srgbClr val="FF0000"/>
                              </a:solidFill>
                              <a:latin typeface="Cambria Math" panose="02040503050406030204" pitchFamily="18" charset="0"/>
                            </a:rPr>
                            <m:t>𝑚</m:t>
                          </m:r>
                          <m:sSub>
                            <m:sSubPr>
                              <m:ctrlPr>
                                <a:rPr lang="en-GB" b="0" i="1" smtClean="0">
                                  <a:solidFill>
                                    <a:srgbClr val="FF0000"/>
                                  </a:solidFill>
                                  <a:latin typeface="Cambria Math" panose="02040503050406030204" pitchFamily="18" charset="0"/>
                                </a:rPr>
                              </m:ctrlPr>
                            </m:sSubPr>
                            <m:e>
                              <m:r>
                                <a:rPr lang="en-GB" b="0" i="1" smtClean="0">
                                  <a:solidFill>
                                    <a:srgbClr val="FF0000"/>
                                  </a:solidFill>
                                  <a:latin typeface="Cambria Math" panose="02040503050406030204" pitchFamily="18" charset="0"/>
                                </a:rPr>
                                <m:t>𝑉</m:t>
                              </m:r>
                            </m:e>
                            <m:sub>
                              <m:r>
                                <a:rPr lang="en-GB" b="0" i="1" smtClean="0">
                                  <a:solidFill>
                                    <a:srgbClr val="FF0000"/>
                                  </a:solidFill>
                                  <a:latin typeface="Cambria Math" panose="02040503050406030204" pitchFamily="18" charset="0"/>
                                </a:rPr>
                                <m:t>𝑟𝑚𝑠</m:t>
                              </m:r>
                            </m:sub>
                          </m:sSub>
                        </m:num>
                        <m:den>
                          <m:r>
                            <a:rPr lang="en-GB" i="1">
                              <a:solidFill>
                                <a:srgbClr val="FF0000"/>
                              </a:solidFill>
                              <a:latin typeface="Cambria Math" panose="02040503050406030204" pitchFamily="18" charset="0"/>
                            </a:rPr>
                            <m:t>2</m:t>
                          </m:r>
                          <m:r>
                            <a:rPr lang="en-GB" i="1">
                              <a:solidFill>
                                <a:srgbClr val="FF0000"/>
                              </a:solidFill>
                              <a:latin typeface="Cambria Math" panose="02040503050406030204" pitchFamily="18" charset="0"/>
                              <a:ea typeface="Cambria Math" panose="02040503050406030204" pitchFamily="18" charset="0"/>
                            </a:rPr>
                            <m:t>𝜋</m:t>
                          </m:r>
                          <m:r>
                            <a:rPr lang="en-GB" b="0" i="1" smtClean="0">
                              <a:solidFill>
                                <a:srgbClr val="FF0000"/>
                              </a:solidFill>
                              <a:latin typeface="Cambria Math" panose="02040503050406030204" pitchFamily="18" charset="0"/>
                              <a:ea typeface="Cambria Math" panose="02040503050406030204" pitchFamily="18" charset="0"/>
                            </a:rPr>
                            <m:t> 300 </m:t>
                          </m:r>
                          <m:r>
                            <a:rPr lang="en-GB" b="0" i="1" smtClean="0">
                              <a:solidFill>
                                <a:srgbClr val="FF0000"/>
                              </a:solidFill>
                              <a:latin typeface="Cambria Math" panose="02040503050406030204" pitchFamily="18" charset="0"/>
                              <a:ea typeface="Cambria Math" panose="02040503050406030204" pitchFamily="18" charset="0"/>
                            </a:rPr>
                            <m:t>𝐻𝑧</m:t>
                          </m:r>
                          <m:r>
                            <a:rPr lang="en-GB" b="0" i="1" smtClean="0">
                              <a:solidFill>
                                <a:srgbClr val="FF0000"/>
                              </a:solidFill>
                              <a:latin typeface="Cambria Math" panose="02040503050406030204" pitchFamily="18" charset="0"/>
                              <a:ea typeface="Cambria Math" panose="02040503050406030204" pitchFamily="18" charset="0"/>
                            </a:rPr>
                            <m:t> 255 </m:t>
                          </m:r>
                          <m:r>
                            <a:rPr lang="en-GB" b="0" i="1" smtClean="0">
                              <a:solidFill>
                                <a:srgbClr val="FF0000"/>
                              </a:solidFill>
                              <a:latin typeface="Cambria Math" panose="02040503050406030204" pitchFamily="18" charset="0"/>
                            </a:rPr>
                            <m:t>𝑚𝐻</m:t>
                          </m:r>
                          <m:r>
                            <a:rPr lang="en-GB" b="0" i="1" smtClean="0">
                              <a:solidFill>
                                <a:srgbClr val="FF0000"/>
                              </a:solidFill>
                              <a:latin typeface="Cambria Math" panose="02040503050406030204" pitchFamily="18" charset="0"/>
                            </a:rPr>
                            <m:t> 16.5</m:t>
                          </m:r>
                          <m:r>
                            <a:rPr lang="en-GB" b="0" i="1" smtClean="0">
                              <a:solidFill>
                                <a:srgbClr val="FF0000"/>
                              </a:solidFill>
                              <a:latin typeface="Cambria Math" panose="02040503050406030204" pitchFamily="18" charset="0"/>
                            </a:rPr>
                            <m:t>𝑘𝐴</m:t>
                          </m:r>
                        </m:den>
                      </m:f>
                      <m:r>
                        <a:rPr lang="en-GB" b="0" i="1" smtClean="0">
                          <a:solidFill>
                            <a:srgbClr val="FF0000"/>
                          </a:solidFill>
                          <a:latin typeface="Cambria Math" panose="02040503050406030204" pitchFamily="18" charset="0"/>
                        </a:rPr>
                        <m:t>=1.78</m:t>
                      </m:r>
                      <m:r>
                        <a:rPr lang="en-GB" b="0" i="1" smtClean="0">
                          <a:solidFill>
                            <a:srgbClr val="FF0000"/>
                          </a:solidFill>
                          <a:latin typeface="Cambria Math" panose="02040503050406030204" pitchFamily="18" charset="0"/>
                          <a:ea typeface="Cambria Math" panose="02040503050406030204" pitchFamily="18" charset="0"/>
                        </a:rPr>
                        <m:t>×</m:t>
                      </m:r>
                      <m:sSup>
                        <m:sSupPr>
                          <m:ctrlPr>
                            <a:rPr lang="en-GB" b="0" i="1" smtClean="0">
                              <a:solidFill>
                                <a:srgbClr val="FF0000"/>
                              </a:solidFill>
                              <a:latin typeface="Cambria Math" panose="02040503050406030204" pitchFamily="18" charset="0"/>
                              <a:ea typeface="Cambria Math" panose="02040503050406030204" pitchFamily="18" charset="0"/>
                            </a:rPr>
                          </m:ctrlPr>
                        </m:sSupPr>
                        <m:e>
                          <m:r>
                            <a:rPr lang="en-GB" b="0" i="1" smtClean="0">
                              <a:solidFill>
                                <a:srgbClr val="FF0000"/>
                              </a:solidFill>
                              <a:latin typeface="Cambria Math" panose="02040503050406030204" pitchFamily="18" charset="0"/>
                              <a:ea typeface="Cambria Math" panose="02040503050406030204" pitchFamily="18" charset="0"/>
                            </a:rPr>
                            <m:t>10</m:t>
                          </m:r>
                        </m:e>
                        <m:sup>
                          <m:r>
                            <a:rPr lang="en-GB" b="0" i="1" smtClean="0">
                              <a:solidFill>
                                <a:srgbClr val="FF0000"/>
                              </a:solidFill>
                              <a:latin typeface="Cambria Math" panose="02040503050406030204" pitchFamily="18" charset="0"/>
                              <a:ea typeface="Cambria Math" panose="02040503050406030204" pitchFamily="18" charset="0"/>
                            </a:rPr>
                            <m:t>−9</m:t>
                          </m:r>
                        </m:sup>
                      </m:sSup>
                      <m:r>
                        <a:rPr lang="en-GB" b="0" i="1" smtClean="0">
                          <a:solidFill>
                            <a:srgbClr val="FF0000"/>
                          </a:solidFill>
                          <a:latin typeface="Cambria Math" panose="02040503050406030204" pitchFamily="18" charset="0"/>
                          <a:ea typeface="Cambria Math" panose="02040503050406030204" pitchFamily="18" charset="0"/>
                        </a:rPr>
                        <m:t>=1.78 </m:t>
                      </m:r>
                      <m:r>
                        <a:rPr lang="en-GB" b="0" i="1" smtClean="0">
                          <a:solidFill>
                            <a:srgbClr val="FF0000"/>
                          </a:solidFill>
                          <a:latin typeface="Cambria Math" panose="02040503050406030204" pitchFamily="18" charset="0"/>
                          <a:ea typeface="Cambria Math" panose="02040503050406030204" pitchFamily="18" charset="0"/>
                        </a:rPr>
                        <m:t>𝑝𝑝𝑏</m:t>
                      </m:r>
                    </m:oMath>
                  </m:oMathPara>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1434150" y="1857459"/>
                <a:ext cx="6109942" cy="722570"/>
              </a:xfrm>
              <a:prstGeom prst="rect">
                <a:avLst/>
              </a:prstGeom>
              <a:blipFill rotWithShape="0">
                <a:blip r:embed="rId4"/>
                <a:stretch>
                  <a:fillRect/>
                </a:stretch>
              </a:blipFill>
            </p:spPr>
            <p:txBody>
              <a:bodyPr/>
              <a:lstStyle/>
              <a:p>
                <a:r>
                  <a:rPr lang="en-US">
                    <a:noFill/>
                  </a:rPr>
                  <a:t> </a:t>
                </a:r>
              </a:p>
            </p:txBody>
          </p:sp>
        </mc:Fallback>
      </mc:AlternateContent>
      <p:sp>
        <p:nvSpPr>
          <p:cNvPr id="11" name="Title 1"/>
          <p:cNvSpPr txBox="1">
            <a:spLocks/>
          </p:cNvSpPr>
          <p:nvPr/>
        </p:nvSpPr>
        <p:spPr>
          <a:xfrm>
            <a:off x="612000" y="7328"/>
            <a:ext cx="7920000"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Q1-Q2a-Q2b-Q3 HL-LHC example</a:t>
            </a:r>
            <a:endParaRPr lang="en-US" dirty="0"/>
          </a:p>
        </p:txBody>
      </p:sp>
    </p:spTree>
    <p:extLst>
      <p:ext uri="{BB962C8B-B14F-4D97-AF65-F5344CB8AC3E}">
        <p14:creationId xmlns:p14="http://schemas.microsoft.com/office/powerpoint/2010/main" val="27312991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4</a:t>
            </a:fld>
            <a:endParaRPr lang="en-US"/>
          </a:p>
        </p:txBody>
      </p:sp>
      <p:sp>
        <p:nvSpPr>
          <p:cNvPr id="3" name="Title 2"/>
          <p:cNvSpPr>
            <a:spLocks noGrp="1"/>
          </p:cNvSpPr>
          <p:nvPr>
            <p:ph type="title"/>
          </p:nvPr>
        </p:nvSpPr>
        <p:spPr>
          <a:xfrm>
            <a:off x="293538" y="4676"/>
            <a:ext cx="8642565" cy="685800"/>
          </a:xfrm>
        </p:spPr>
        <p:txBody>
          <a:bodyPr/>
          <a:lstStyle/>
          <a:p>
            <a:pPr marL="514350" indent="-514350" algn="ctr"/>
            <a:r>
              <a:rPr lang="en-US" dirty="0" smtClean="0"/>
              <a:t>Model of PC output to magnetic field</a:t>
            </a:r>
            <a:endParaRPr lang="en-US" dirty="0"/>
          </a:p>
        </p:txBody>
      </p:sp>
      <mc:AlternateContent xmlns:mc="http://schemas.openxmlformats.org/markup-compatibility/2006" xmlns:a14="http://schemas.microsoft.com/office/drawing/2010/main">
        <mc:Choice Requires="a14">
          <p:sp>
            <p:nvSpPr>
              <p:cNvPr id="4" name="Content Placeholder 3"/>
              <p:cNvSpPr>
                <a:spLocks noGrp="1"/>
              </p:cNvSpPr>
              <p:nvPr>
                <p:ph idx="1"/>
              </p:nvPr>
            </p:nvSpPr>
            <p:spPr>
              <a:xfrm>
                <a:off x="446856" y="555526"/>
                <a:ext cx="8229600" cy="1777980"/>
              </a:xfrm>
            </p:spPr>
            <p:txBody>
              <a:bodyPr>
                <a:normAutofit lnSpcReduction="10000"/>
              </a:bodyPr>
              <a:lstStyle/>
              <a:p>
                <a:pPr marL="0" indent="0">
                  <a:lnSpc>
                    <a:spcPct val="100000"/>
                  </a:lnSpc>
                  <a:buNone/>
                </a:pPr>
                <a:r>
                  <a:rPr lang="en-US" sz="1800" dirty="0" smtClean="0">
                    <a:solidFill>
                      <a:srgbClr val="0000FF"/>
                    </a:solidFill>
                  </a:rPr>
                  <a:t>two regimes:</a:t>
                </a:r>
              </a:p>
              <a:p>
                <a:pPr>
                  <a:lnSpc>
                    <a:spcPct val="100000"/>
                  </a:lnSpc>
                </a:pPr>
                <a:r>
                  <a:rPr lang="en-US" sz="1800" dirty="0" smtClean="0">
                    <a:solidFill>
                      <a:schemeClr val="tx1"/>
                    </a:solidFill>
                  </a:rPr>
                  <a:t>current control (</a:t>
                </a:r>
                <a14:m>
                  <m:oMath xmlns:m="http://schemas.openxmlformats.org/officeDocument/2006/math">
                    <m:sSub>
                      <m:sSubPr>
                        <m:ctrlPr>
                          <a:rPr lang="en-US" sz="1800" i="1" dirty="0" smtClean="0">
                            <a:solidFill>
                              <a:srgbClr val="FF0000"/>
                            </a:solidFill>
                            <a:latin typeface="Cambria Math" panose="02040503050406030204" pitchFamily="18" charset="0"/>
                          </a:rPr>
                        </m:ctrlPr>
                      </m:sSubPr>
                      <m:e>
                        <m:r>
                          <a:rPr lang="en-GB" sz="1800" b="0" i="1" dirty="0" smtClean="0">
                            <a:solidFill>
                              <a:schemeClr val="tx1"/>
                            </a:solidFill>
                            <a:latin typeface="Cambria Math" panose="02040503050406030204" pitchFamily="18" charset="0"/>
                          </a:rPr>
                          <m:t>&lt;</m:t>
                        </m:r>
                        <m:r>
                          <a:rPr lang="en-GB" sz="1800" b="0" i="1" dirty="0" smtClean="0">
                            <a:solidFill>
                              <a:srgbClr val="FF0000"/>
                            </a:solidFill>
                            <a:latin typeface="Cambria Math" panose="02040503050406030204" pitchFamily="18" charset="0"/>
                          </a:rPr>
                          <m:t>𝑓</m:t>
                        </m:r>
                      </m:e>
                      <m:sub>
                        <m:r>
                          <a:rPr lang="en-GB" sz="1800" b="0" i="1" dirty="0" smtClean="0">
                            <a:solidFill>
                              <a:srgbClr val="FF0000"/>
                            </a:solidFill>
                            <a:latin typeface="Cambria Math" panose="02040503050406030204" pitchFamily="18" charset="0"/>
                          </a:rPr>
                          <m:t>0</m:t>
                        </m:r>
                      </m:sub>
                    </m:sSub>
                  </m:oMath>
                </a14:m>
                <a:r>
                  <a:rPr lang="en-US" sz="1800" dirty="0" smtClean="0">
                    <a:solidFill>
                      <a:schemeClr val="tx1"/>
                    </a:solidFill>
                  </a:rPr>
                  <a:t>):</a:t>
                </a:r>
              </a:p>
              <a:p>
                <a:pPr>
                  <a:lnSpc>
                    <a:spcPct val="100000"/>
                  </a:lnSpc>
                </a:pPr>
                <a:endParaRPr lang="en-US" sz="1800" dirty="0">
                  <a:solidFill>
                    <a:srgbClr val="0000FF"/>
                  </a:solidFill>
                </a:endParaRPr>
              </a:p>
              <a:p>
                <a:pPr>
                  <a:lnSpc>
                    <a:spcPct val="100000"/>
                  </a:lnSpc>
                </a:pPr>
                <a:r>
                  <a:rPr lang="en-US" sz="1800" dirty="0" smtClean="0">
                    <a:solidFill>
                      <a:srgbClr val="000000"/>
                    </a:solidFill>
                  </a:rPr>
                  <a:t>voltage control (</a:t>
                </a:r>
                <a14:m>
                  <m:oMath xmlns:m="http://schemas.openxmlformats.org/officeDocument/2006/math">
                    <m:sSub>
                      <m:sSubPr>
                        <m:ctrlPr>
                          <a:rPr lang="en-US" sz="1800" i="1" dirty="0">
                            <a:solidFill>
                              <a:srgbClr val="FF0000"/>
                            </a:solidFill>
                            <a:latin typeface="Cambria Math" panose="02040503050406030204" pitchFamily="18" charset="0"/>
                          </a:rPr>
                        </m:ctrlPr>
                      </m:sSubPr>
                      <m:e>
                        <m:r>
                          <a:rPr lang="en-GB" sz="1800" b="0" i="1" dirty="0" smtClean="0">
                            <a:solidFill>
                              <a:schemeClr val="tx1"/>
                            </a:solidFill>
                            <a:latin typeface="Cambria Math" panose="02040503050406030204" pitchFamily="18" charset="0"/>
                          </a:rPr>
                          <m:t>&gt;</m:t>
                        </m:r>
                        <m:r>
                          <a:rPr lang="en-GB" sz="1800" i="1" dirty="0">
                            <a:solidFill>
                              <a:srgbClr val="FF0000"/>
                            </a:solidFill>
                            <a:latin typeface="Cambria Math" panose="02040503050406030204" pitchFamily="18" charset="0"/>
                          </a:rPr>
                          <m:t>𝑓</m:t>
                        </m:r>
                      </m:e>
                      <m:sub>
                        <m:r>
                          <a:rPr lang="en-GB" sz="1800" i="1" dirty="0">
                            <a:solidFill>
                              <a:srgbClr val="FF0000"/>
                            </a:solidFill>
                            <a:latin typeface="Cambria Math" panose="02040503050406030204" pitchFamily="18" charset="0"/>
                          </a:rPr>
                          <m:t>0</m:t>
                        </m:r>
                      </m:sub>
                    </m:sSub>
                  </m:oMath>
                </a14:m>
                <a:r>
                  <a:rPr lang="en-US" sz="1800" dirty="0">
                    <a:solidFill>
                      <a:srgbClr val="000000"/>
                    </a:solidFill>
                  </a:rPr>
                  <a:t>)</a:t>
                </a:r>
                <a:r>
                  <a:rPr lang="en-US" sz="1800" dirty="0" smtClean="0">
                    <a:solidFill>
                      <a:srgbClr val="000000"/>
                    </a:solidFill>
                  </a:rPr>
                  <a:t>:</a:t>
                </a:r>
              </a:p>
              <a:p>
                <a:pPr marL="0" indent="0">
                  <a:lnSpc>
                    <a:spcPct val="100000"/>
                  </a:lnSpc>
                  <a:buNone/>
                </a:pPr>
                <a:endParaRPr lang="en-US" sz="1800" dirty="0">
                  <a:solidFill>
                    <a:srgbClr val="FF0000"/>
                  </a:solidFill>
                </a:endParaRPr>
              </a:p>
              <a:p>
                <a:pPr marL="0" indent="0">
                  <a:lnSpc>
                    <a:spcPct val="100000"/>
                  </a:lnSpc>
                  <a:buNone/>
                </a:pPr>
                <a:r>
                  <a:rPr lang="en-US" sz="1800" dirty="0" smtClean="0">
                    <a:solidFill>
                      <a:srgbClr val="404040"/>
                    </a:solidFill>
                  </a:rPr>
                  <a:t>with</a:t>
                </a:r>
              </a:p>
              <a:p>
                <a:pPr marL="0" indent="0">
                  <a:lnSpc>
                    <a:spcPct val="100000"/>
                  </a:lnSpc>
                  <a:buNone/>
                </a:pPr>
                <a:endParaRPr lang="en-US" sz="1800" dirty="0">
                  <a:solidFill>
                    <a:srgbClr val="404040"/>
                  </a:solidFill>
                </a:endParaRPr>
              </a:p>
              <a:p>
                <a:pPr marL="0" indent="0" algn="ctr">
                  <a:lnSpc>
                    <a:spcPct val="100000"/>
                  </a:lnSpc>
                  <a:buNone/>
                </a:pPr>
                <a:endParaRPr lang="en-US" sz="1800" dirty="0" smtClean="0">
                  <a:solidFill>
                    <a:srgbClr val="404040"/>
                  </a:solidFill>
                </a:endParaRPr>
              </a:p>
            </p:txBody>
          </p:sp>
        </mc:Choice>
        <mc:Fallback xmlns="">
          <p:sp>
            <p:nvSpPr>
              <p:cNvPr id="4" name="Content Placeholder 3"/>
              <p:cNvSpPr>
                <a:spLocks noGrp="1" noRot="1" noChangeAspect="1" noMove="1" noResize="1" noEditPoints="1" noAdjustHandles="1" noChangeArrowheads="1" noChangeShapeType="1" noTextEdit="1"/>
              </p:cNvSpPr>
              <p:nvPr>
                <p:ph idx="1"/>
              </p:nvPr>
            </p:nvSpPr>
            <p:spPr>
              <a:xfrm>
                <a:off x="446856" y="555526"/>
                <a:ext cx="8229600" cy="1777980"/>
              </a:xfrm>
              <a:blipFill rotWithShape="0">
                <a:blip r:embed="rId3"/>
                <a:stretch>
                  <a:fillRect t="-5822" b="-6849"/>
                </a:stretch>
              </a:blipFill>
            </p:spPr>
            <p:txBody>
              <a:bodyPr/>
              <a:lstStyle/>
              <a:p>
                <a:r>
                  <a:rPr lang="en-US">
                    <a:noFill/>
                  </a:rPr>
                  <a:t> </a:t>
                </a:r>
              </a:p>
            </p:txBody>
          </p:sp>
        </mc:Fallback>
      </mc:AlternateContent>
      <p:sp>
        <p:nvSpPr>
          <p:cNvPr id="14" name="TextBox 13"/>
          <p:cNvSpPr txBox="1"/>
          <p:nvPr/>
        </p:nvSpPr>
        <p:spPr>
          <a:xfrm>
            <a:off x="2284491" y="2283718"/>
            <a:ext cx="4880099" cy="369332"/>
          </a:xfrm>
          <a:prstGeom prst="rect">
            <a:avLst/>
          </a:prstGeom>
          <a:noFill/>
        </p:spPr>
        <p:txBody>
          <a:bodyPr wrap="none" rtlCol="0">
            <a:spAutoFit/>
          </a:bodyPr>
          <a:lstStyle/>
          <a:p>
            <a:r>
              <a:rPr lang="en-US" dirty="0">
                <a:solidFill>
                  <a:srgbClr val="0000FF"/>
                </a:solidFill>
              </a:rPr>
              <a:t>c</a:t>
            </a:r>
            <a:r>
              <a:rPr lang="en-US" dirty="0" smtClean="0">
                <a:solidFill>
                  <a:srgbClr val="0000FF"/>
                </a:solidFill>
              </a:rPr>
              <a:t>urrent ripple </a:t>
            </a:r>
            <a:r>
              <a:rPr lang="en-US" dirty="0" smtClean="0">
                <a:solidFill>
                  <a:srgbClr val="404040"/>
                </a:solidFill>
              </a:rPr>
              <a:t>(</a:t>
            </a:r>
            <a:r>
              <a:rPr lang="en-US" dirty="0" smtClean="0">
                <a:solidFill>
                  <a:srgbClr val="000000"/>
                </a:solidFill>
              </a:rPr>
              <a:t>Power converter specifications)</a:t>
            </a:r>
            <a:endParaRPr lang="en-US" dirty="0">
              <a:solidFill>
                <a:srgbClr val="000000"/>
              </a:solidFill>
            </a:endParaRPr>
          </a:p>
        </p:txBody>
      </p:sp>
      <p:sp>
        <p:nvSpPr>
          <p:cNvPr id="15" name="TextBox 14"/>
          <p:cNvSpPr txBox="1"/>
          <p:nvPr/>
        </p:nvSpPr>
        <p:spPr>
          <a:xfrm>
            <a:off x="2284491" y="2859782"/>
            <a:ext cx="6628981" cy="646331"/>
          </a:xfrm>
          <a:prstGeom prst="rect">
            <a:avLst/>
          </a:prstGeom>
          <a:noFill/>
        </p:spPr>
        <p:txBody>
          <a:bodyPr wrap="square" rtlCol="0">
            <a:spAutoFit/>
          </a:bodyPr>
          <a:lstStyle/>
          <a:p>
            <a:r>
              <a:rPr lang="en-US" dirty="0">
                <a:solidFill>
                  <a:srgbClr val="000000"/>
                </a:solidFill>
              </a:rPr>
              <a:t>t</a:t>
            </a:r>
            <a:r>
              <a:rPr lang="en-US" dirty="0" smtClean="0">
                <a:solidFill>
                  <a:srgbClr val="000000"/>
                </a:solidFill>
              </a:rPr>
              <a:t>ransfer function of the load </a:t>
            </a:r>
            <a:r>
              <a:rPr lang="en-US" dirty="0" smtClean="0">
                <a:solidFill>
                  <a:srgbClr val="404040"/>
                </a:solidFill>
              </a:rPr>
              <a:t>(</a:t>
            </a:r>
            <a:r>
              <a:rPr lang="en-US" dirty="0" smtClean="0">
                <a:solidFill>
                  <a:srgbClr val="0000FF"/>
                </a:solidFill>
              </a:rPr>
              <a:t>circuit</a:t>
            </a:r>
            <a:r>
              <a:rPr lang="en-US" dirty="0" smtClean="0">
                <a:solidFill>
                  <a:srgbClr val="404040"/>
                </a:solidFill>
              </a:rPr>
              <a:t>) </a:t>
            </a:r>
            <a:r>
              <a:rPr lang="en-US" dirty="0" smtClean="0">
                <a:solidFill>
                  <a:srgbClr val="000000"/>
                </a:solidFill>
              </a:rPr>
              <a:t>seen by the power converter </a:t>
            </a:r>
          </a:p>
        </p:txBody>
      </p:sp>
      <p:sp>
        <p:nvSpPr>
          <p:cNvPr id="16" name="TextBox 15"/>
          <p:cNvSpPr txBox="1"/>
          <p:nvPr/>
        </p:nvSpPr>
        <p:spPr>
          <a:xfrm>
            <a:off x="2284490" y="3723878"/>
            <a:ext cx="6391966" cy="646331"/>
          </a:xfrm>
          <a:prstGeom prst="rect">
            <a:avLst/>
          </a:prstGeom>
          <a:noFill/>
        </p:spPr>
        <p:txBody>
          <a:bodyPr wrap="square" rtlCol="0">
            <a:spAutoFit/>
          </a:bodyPr>
          <a:lstStyle/>
          <a:p>
            <a:r>
              <a:rPr lang="en-US" dirty="0">
                <a:solidFill>
                  <a:srgbClr val="000000"/>
                </a:solidFill>
              </a:rPr>
              <a:t>t</a:t>
            </a:r>
            <a:r>
              <a:rPr lang="en-US" dirty="0" smtClean="0">
                <a:solidFill>
                  <a:srgbClr val="000000"/>
                </a:solidFill>
              </a:rPr>
              <a:t>ransfer function from the </a:t>
            </a:r>
            <a:r>
              <a:rPr lang="en-US" dirty="0" smtClean="0">
                <a:solidFill>
                  <a:srgbClr val="0000FF"/>
                </a:solidFill>
              </a:rPr>
              <a:t>input current of the magnet to the </a:t>
            </a:r>
          </a:p>
          <a:p>
            <a:r>
              <a:rPr lang="en-US" dirty="0" smtClean="0">
                <a:solidFill>
                  <a:srgbClr val="0000FF"/>
                </a:solidFill>
              </a:rPr>
              <a:t>magnetic field</a:t>
            </a:r>
            <a:r>
              <a:rPr lang="en-US" dirty="0" smtClean="0">
                <a:solidFill>
                  <a:srgbClr val="404040"/>
                </a:solidFill>
              </a:rPr>
              <a:t> </a:t>
            </a:r>
            <a:r>
              <a:rPr lang="en-US" b="1" dirty="0" smtClean="0">
                <a:solidFill>
                  <a:srgbClr val="FF0000"/>
                </a:solidFill>
              </a:rPr>
              <a:t>(assumed constant)</a:t>
            </a:r>
            <a:endParaRPr lang="en-US" b="1" dirty="0">
              <a:solidFill>
                <a:srgbClr val="FF0000"/>
              </a:solidFill>
            </a:endParaRPr>
          </a:p>
        </p:txBody>
      </p:sp>
      <p:sp>
        <p:nvSpPr>
          <p:cNvPr id="17" name="TextBox 16"/>
          <p:cNvSpPr txBox="1"/>
          <p:nvPr/>
        </p:nvSpPr>
        <p:spPr>
          <a:xfrm>
            <a:off x="2284490" y="4227934"/>
            <a:ext cx="6628982" cy="646331"/>
          </a:xfrm>
          <a:prstGeom prst="rect">
            <a:avLst/>
          </a:prstGeom>
          <a:noFill/>
        </p:spPr>
        <p:txBody>
          <a:bodyPr wrap="square" rtlCol="0">
            <a:spAutoFit/>
          </a:bodyPr>
          <a:lstStyle/>
          <a:p>
            <a:r>
              <a:rPr lang="en-US" dirty="0" smtClean="0">
                <a:solidFill>
                  <a:srgbClr val="000000"/>
                </a:solidFill>
              </a:rPr>
              <a:t>transfer function of the </a:t>
            </a:r>
            <a:r>
              <a:rPr lang="en-US" dirty="0" smtClean="0">
                <a:solidFill>
                  <a:srgbClr val="0000FF"/>
                </a:solidFill>
              </a:rPr>
              <a:t>cold bore, absorber, beam screen </a:t>
            </a:r>
            <a:r>
              <a:rPr lang="en-US" dirty="0" smtClean="0">
                <a:solidFill>
                  <a:srgbClr val="000000"/>
                </a:solidFill>
              </a:rPr>
              <a:t>etc., </a:t>
            </a:r>
          </a:p>
          <a:p>
            <a:r>
              <a:rPr lang="en-US" dirty="0" err="1" smtClean="0">
                <a:solidFill>
                  <a:srgbClr val="000000"/>
                </a:solidFill>
              </a:rPr>
              <a:t>T</a:t>
            </a:r>
            <a:r>
              <a:rPr lang="en-US" baseline="-25000" dirty="0" err="1" smtClean="0">
                <a:solidFill>
                  <a:srgbClr val="000000"/>
                </a:solidFill>
              </a:rPr>
              <a:t>Vacuum</a:t>
            </a:r>
            <a:r>
              <a:rPr lang="en-US" dirty="0" smtClean="0">
                <a:solidFill>
                  <a:srgbClr val="000000"/>
                </a:solidFill>
              </a:rPr>
              <a:t> ≤1 </a:t>
            </a:r>
            <a:r>
              <a:rPr lang="en-US" b="1" dirty="0" smtClean="0">
                <a:solidFill>
                  <a:srgbClr val="FF0000"/>
                </a:solidFill>
              </a:rPr>
              <a:t>(not taken into account)</a:t>
            </a:r>
            <a:endParaRPr lang="en-US" b="1" dirty="0">
              <a:solidFill>
                <a:srgbClr val="FF0000"/>
              </a:solidFill>
            </a:endParaRPr>
          </a:p>
        </p:txBody>
      </p:sp>
      <p:pic>
        <p:nvPicPr>
          <p:cNvPr id="10" name="Picture 9" descr="latex-image-1.pdf"/>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691680" y="1778033"/>
            <a:ext cx="5803900" cy="289661"/>
          </a:xfrm>
          <a:prstGeom prst="rect">
            <a:avLst/>
          </a:prstGeom>
        </p:spPr>
      </p:pic>
      <p:pic>
        <p:nvPicPr>
          <p:cNvPr id="12" name="Picture 11" descr="latex-image-1.pdf"/>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555776" y="1131590"/>
            <a:ext cx="4089400" cy="272033"/>
          </a:xfrm>
          <a:prstGeom prst="rect">
            <a:avLst/>
          </a:prstGeom>
        </p:spPr>
      </p:pic>
      <p:pic>
        <p:nvPicPr>
          <p:cNvPr id="13" name="Picture 12" descr="latex-image-1.pdf"/>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41017" y="2355726"/>
            <a:ext cx="457200" cy="250053"/>
          </a:xfrm>
          <a:prstGeom prst="rect">
            <a:avLst/>
          </a:prstGeom>
        </p:spPr>
      </p:pic>
      <p:sp>
        <p:nvSpPr>
          <p:cNvPr id="18" name="TextBox 17"/>
          <p:cNvSpPr txBox="1"/>
          <p:nvPr/>
        </p:nvSpPr>
        <p:spPr>
          <a:xfrm>
            <a:off x="2284491" y="2571750"/>
            <a:ext cx="4918847" cy="369332"/>
          </a:xfrm>
          <a:prstGeom prst="rect">
            <a:avLst/>
          </a:prstGeom>
          <a:noFill/>
        </p:spPr>
        <p:txBody>
          <a:bodyPr wrap="none" rtlCol="0">
            <a:spAutoFit/>
          </a:bodyPr>
          <a:lstStyle/>
          <a:p>
            <a:r>
              <a:rPr lang="en-US" dirty="0">
                <a:solidFill>
                  <a:srgbClr val="0000FF"/>
                </a:solidFill>
              </a:rPr>
              <a:t>v</a:t>
            </a:r>
            <a:r>
              <a:rPr lang="en-US" dirty="0" smtClean="0">
                <a:solidFill>
                  <a:srgbClr val="0000FF"/>
                </a:solidFill>
              </a:rPr>
              <a:t>oltage ripple </a:t>
            </a:r>
            <a:r>
              <a:rPr lang="en-US" dirty="0" smtClean="0">
                <a:solidFill>
                  <a:srgbClr val="404040"/>
                </a:solidFill>
              </a:rPr>
              <a:t>(</a:t>
            </a:r>
            <a:r>
              <a:rPr lang="en-US" dirty="0" smtClean="0">
                <a:solidFill>
                  <a:srgbClr val="000000"/>
                </a:solidFill>
              </a:rPr>
              <a:t>Power converter specifications)</a:t>
            </a:r>
            <a:endParaRPr lang="en-US" dirty="0">
              <a:solidFill>
                <a:srgbClr val="000000"/>
              </a:solidFill>
            </a:endParaRPr>
          </a:p>
        </p:txBody>
      </p:sp>
      <p:pic>
        <p:nvPicPr>
          <p:cNvPr id="19" name="Picture 18" descr="latex-image-1.pdf"/>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41017" y="2643758"/>
            <a:ext cx="520700" cy="250054"/>
          </a:xfrm>
          <a:prstGeom prst="rect">
            <a:avLst/>
          </a:prstGeom>
        </p:spPr>
      </p:pic>
      <p:pic>
        <p:nvPicPr>
          <p:cNvPr id="20" name="Picture 19" descr="latex-image-1.pdf"/>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41017" y="2931790"/>
            <a:ext cx="1333500" cy="301796"/>
          </a:xfrm>
          <a:prstGeom prst="rect">
            <a:avLst/>
          </a:prstGeom>
        </p:spPr>
      </p:pic>
      <p:pic>
        <p:nvPicPr>
          <p:cNvPr id="21" name="Picture 20" descr="latex-image-1.pdf"/>
          <p:cNvPicPr>
            <a:picLocks/>
          </p:cNvPicPr>
          <p:nvPr/>
        </p:nvPicPr>
        <p:blipFill>
          <a:blip r:embed="rId9" cstate="email">
            <a:extLst>
              <a:ext uri="{28A0092B-C50C-407E-A947-70E740481C1C}">
                <a14:useLocalDpi xmlns:a14="http://schemas.microsoft.com/office/drawing/2010/main" val="0"/>
              </a:ext>
            </a:extLst>
          </a:blip>
          <a:stretch>
            <a:fillRect/>
          </a:stretch>
        </p:blipFill>
        <p:spPr>
          <a:xfrm>
            <a:off x="441017" y="3795886"/>
            <a:ext cx="876300" cy="295200"/>
          </a:xfrm>
          <a:prstGeom prst="rect">
            <a:avLst/>
          </a:prstGeom>
        </p:spPr>
      </p:pic>
      <p:pic>
        <p:nvPicPr>
          <p:cNvPr id="22" name="Picture 21" descr="latex-image-1.pdf"/>
          <p:cNvPicPr>
            <a:picLocks/>
          </p:cNvPicPr>
          <p:nvPr/>
        </p:nvPicPr>
        <p:blipFill>
          <a:blip r:embed="rId10" cstate="email">
            <a:extLst>
              <a:ext uri="{28A0092B-C50C-407E-A947-70E740481C1C}">
                <a14:useLocalDpi xmlns:a14="http://schemas.microsoft.com/office/drawing/2010/main" val="0"/>
              </a:ext>
            </a:extLst>
          </a:blip>
          <a:stretch>
            <a:fillRect/>
          </a:stretch>
        </p:blipFill>
        <p:spPr>
          <a:xfrm>
            <a:off x="441017" y="4292774"/>
            <a:ext cx="1206500" cy="295200"/>
          </a:xfrm>
          <a:prstGeom prst="rect">
            <a:avLst/>
          </a:prstGeom>
        </p:spPr>
      </p:pic>
      <mc:AlternateContent xmlns:mc="http://schemas.openxmlformats.org/markup-compatibility/2006" xmlns:a14="http://schemas.microsoft.com/office/drawing/2010/main">
        <mc:Choice Requires="a14">
          <p:sp>
            <p:nvSpPr>
              <p:cNvPr id="23" name="TextBox 22"/>
              <p:cNvSpPr txBox="1"/>
              <p:nvPr/>
            </p:nvSpPr>
            <p:spPr>
              <a:xfrm>
                <a:off x="3572086" y="3161206"/>
                <a:ext cx="3766096" cy="5767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𝐼</m:t>
                      </m:r>
                      <m:d>
                        <m:dPr>
                          <m:ctrlPr>
                            <a:rPr lang="en-GB" b="0" i="1" smtClean="0">
                              <a:latin typeface="Cambria Math" panose="02040503050406030204" pitchFamily="18" charset="0"/>
                            </a:rPr>
                          </m:ctrlPr>
                        </m:dPr>
                        <m:e>
                          <m:r>
                            <a:rPr lang="en-GB" b="0" i="1" smtClean="0">
                              <a:latin typeface="Cambria Math" panose="02040503050406030204" pitchFamily="18" charset="0"/>
                            </a:rPr>
                            <m:t>𝑓</m:t>
                          </m:r>
                        </m:e>
                      </m:d>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𝑉</m:t>
                          </m:r>
                          <m:r>
                            <a:rPr lang="en-GB" b="0" i="1" smtClean="0">
                              <a:latin typeface="Cambria Math" panose="02040503050406030204" pitchFamily="18" charset="0"/>
                            </a:rPr>
                            <m:t>(</m:t>
                          </m:r>
                          <m:r>
                            <a:rPr lang="en-GB" b="0" i="1" smtClean="0">
                              <a:latin typeface="Cambria Math" panose="02040503050406030204" pitchFamily="18" charset="0"/>
                            </a:rPr>
                            <m:t>𝑓</m:t>
                          </m:r>
                          <m:r>
                            <a:rPr lang="en-GB" b="0" i="1" smtClean="0">
                              <a:latin typeface="Cambria Math" panose="02040503050406030204" pitchFamily="18" charset="0"/>
                            </a:rPr>
                            <m:t>)</m:t>
                          </m:r>
                        </m:num>
                        <m:den>
                          <m:d>
                            <m:dPr>
                              <m:begChr m:val="|"/>
                              <m:endChr m:val="|"/>
                              <m:ctrlPr>
                                <a:rPr lang="en-GB" b="0" i="1" smtClean="0">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𝑅</m:t>
                                  </m:r>
                                </m:e>
                                <m:sub>
                                  <m:r>
                                    <a:rPr lang="en-GB" i="1">
                                      <a:latin typeface="Cambria Math" panose="02040503050406030204" pitchFamily="18" charset="0"/>
                                    </a:rPr>
                                    <m:t>𝑐𝑖𝑟𝑐𝑢𝑖𝑡</m:t>
                                  </m:r>
                                </m:sub>
                              </m:sSub>
                              <m:r>
                                <a:rPr lang="en-GB" i="1">
                                  <a:latin typeface="Cambria Math" panose="02040503050406030204" pitchFamily="18" charset="0"/>
                                </a:rPr>
                                <m:t>+2</m:t>
                              </m:r>
                              <m:r>
                                <a:rPr lang="en-GB" i="1">
                                  <a:latin typeface="Cambria Math" panose="02040503050406030204" pitchFamily="18" charset="0"/>
                                  <a:ea typeface="Cambria Math" panose="02040503050406030204" pitchFamily="18" charset="0"/>
                                </a:rPr>
                                <m:t>𝜋</m:t>
                              </m:r>
                              <m:r>
                                <a:rPr lang="en-GB" i="1">
                                  <a:latin typeface="Cambria Math" panose="02040503050406030204" pitchFamily="18" charset="0"/>
                                  <a:ea typeface="Cambria Math" panose="02040503050406030204" pitchFamily="18" charset="0"/>
                                </a:rPr>
                                <m:t>𝑖</m:t>
                              </m:r>
                              <m:r>
                                <a:rPr lang="en-GB" i="1">
                                  <a:latin typeface="Cambria Math" panose="02040503050406030204" pitchFamily="18" charset="0"/>
                                  <a:ea typeface="Cambria Math" panose="02040503050406030204" pitchFamily="18" charset="0"/>
                                </a:rPr>
                                <m:t>∙</m:t>
                              </m:r>
                              <m:sSub>
                                <m:sSubPr>
                                  <m:ctrlPr>
                                    <a:rPr lang="en-GB" i="1" smtClean="0">
                                      <a:solidFill>
                                        <a:srgbClr val="FF0000"/>
                                      </a:solidFill>
                                      <a:latin typeface="Cambria Math" panose="02040503050406030204" pitchFamily="18" charset="0"/>
                                      <a:ea typeface="Cambria Math" panose="02040503050406030204" pitchFamily="18" charset="0"/>
                                    </a:rPr>
                                  </m:ctrlPr>
                                </m:sSubPr>
                                <m:e>
                                  <m:r>
                                    <a:rPr lang="en-GB" b="0" i="1">
                                      <a:solidFill>
                                        <a:srgbClr val="FF0000"/>
                                      </a:solidFill>
                                      <a:latin typeface="Cambria Math" panose="02040503050406030204" pitchFamily="18" charset="0"/>
                                      <a:ea typeface="Cambria Math" panose="02040503050406030204" pitchFamily="18" charset="0"/>
                                    </a:rPr>
                                    <m:t>𝐿</m:t>
                                  </m:r>
                                </m:e>
                                <m:sub>
                                  <m:r>
                                    <a:rPr lang="en-GB" b="0" i="1">
                                      <a:solidFill>
                                        <a:srgbClr val="FF0000"/>
                                      </a:solidFill>
                                      <a:latin typeface="Cambria Math" panose="02040503050406030204" pitchFamily="18" charset="0"/>
                                      <a:ea typeface="Cambria Math" panose="02040503050406030204" pitchFamily="18" charset="0"/>
                                    </a:rPr>
                                    <m:t>𝑐𝑖𝑟𝑐𝑢𝑖𝑡</m:t>
                                  </m:r>
                                </m:sub>
                              </m:sSub>
                              <m:r>
                                <a:rPr lang="en-GB" b="0" i="1">
                                  <a:solidFill>
                                    <a:srgbClr val="FF0000"/>
                                  </a:solidFill>
                                  <a:latin typeface="Cambria Math" panose="02040503050406030204" pitchFamily="18" charset="0"/>
                                  <a:ea typeface="Cambria Math" panose="02040503050406030204" pitchFamily="18" charset="0"/>
                                </a:rPr>
                                <m:t>(</m:t>
                              </m:r>
                              <m:r>
                                <a:rPr lang="en-GB" b="0" i="1">
                                  <a:solidFill>
                                    <a:srgbClr val="FF0000"/>
                                  </a:solidFill>
                                  <a:latin typeface="Cambria Math" panose="02040503050406030204" pitchFamily="18" charset="0"/>
                                  <a:ea typeface="Cambria Math" panose="02040503050406030204" pitchFamily="18" charset="0"/>
                                </a:rPr>
                                <m:t>𝑓</m:t>
                              </m:r>
                              <m:r>
                                <a:rPr lang="en-GB" b="0" i="1">
                                  <a:solidFill>
                                    <a:srgbClr val="FF0000"/>
                                  </a:solidFill>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𝑓</m:t>
                              </m:r>
                            </m:e>
                          </m:d>
                        </m:den>
                      </m:f>
                    </m:oMath>
                  </m:oMathPara>
                </a14:m>
                <a:endParaRPr lang="en-US" dirty="0"/>
              </a:p>
            </p:txBody>
          </p:sp>
        </mc:Choice>
        <mc:Fallback xmlns="">
          <p:sp>
            <p:nvSpPr>
              <p:cNvPr id="23" name="TextBox 22"/>
              <p:cNvSpPr txBox="1">
                <a:spLocks noRot="1" noChangeAspect="1" noMove="1" noResize="1" noEditPoints="1" noAdjustHandles="1" noChangeArrowheads="1" noChangeShapeType="1" noTextEdit="1"/>
              </p:cNvSpPr>
              <p:nvPr/>
            </p:nvSpPr>
            <p:spPr>
              <a:xfrm>
                <a:off x="3572086" y="3161206"/>
                <a:ext cx="3766096" cy="576761"/>
              </a:xfrm>
              <a:prstGeom prst="rect">
                <a:avLst/>
              </a:prstGeom>
              <a:blipFill rotWithShape="0">
                <a:blip r:embed="rId11"/>
                <a:stretch>
                  <a:fillRect/>
                </a:stretch>
              </a:blipFill>
            </p:spPr>
            <p:txBody>
              <a:bodyPr/>
              <a:lstStyle/>
              <a:p>
                <a:r>
                  <a:rPr lang="en-US">
                    <a:noFill/>
                  </a:rPr>
                  <a:t> </a:t>
                </a:r>
              </a:p>
            </p:txBody>
          </p:sp>
        </mc:Fallback>
      </mc:AlternateContent>
      <p:sp>
        <p:nvSpPr>
          <p:cNvPr id="9" name="Footer Placeholder 8"/>
          <p:cNvSpPr>
            <a:spLocks noGrp="1"/>
          </p:cNvSpPr>
          <p:nvPr>
            <p:ph type="ftr" sz="quarter" idx="11"/>
          </p:nvPr>
        </p:nvSpPr>
        <p:spPr/>
        <p:txBody>
          <a:bodyPr/>
          <a:lstStyle/>
          <a:p>
            <a:r>
              <a:rPr lang="en-GB" noProof="0" smtClean="0"/>
              <a:t>M. Martino TE-EPC - WP2 Meeting - 21/03/2017</a:t>
            </a:r>
            <a:endParaRPr lang="en-GB" noProof="0"/>
          </a:p>
        </p:txBody>
      </p:sp>
    </p:spTree>
    <p:extLst>
      <p:ext uri="{BB962C8B-B14F-4D97-AF65-F5344CB8AC3E}">
        <p14:creationId xmlns:p14="http://schemas.microsoft.com/office/powerpoint/2010/main" val="7061988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5</a:t>
            </a:fld>
            <a:endParaRPr lang="en-US"/>
          </a:p>
        </p:txBody>
      </p:sp>
      <p:sp>
        <p:nvSpPr>
          <p:cNvPr id="3" name="Title 2"/>
          <p:cNvSpPr>
            <a:spLocks noGrp="1"/>
          </p:cNvSpPr>
          <p:nvPr>
            <p:ph type="title"/>
          </p:nvPr>
        </p:nvSpPr>
        <p:spPr>
          <a:xfrm>
            <a:off x="293538" y="-1630"/>
            <a:ext cx="8642565" cy="685800"/>
          </a:xfrm>
        </p:spPr>
        <p:txBody>
          <a:bodyPr/>
          <a:lstStyle/>
          <a:p>
            <a:pPr marL="514350" indent="-514350" algn="ctr"/>
            <a:r>
              <a:rPr lang="en-US" dirty="0" smtClean="0"/>
              <a:t>Model of PC output to magnetic field B</a:t>
            </a:r>
            <a:endParaRPr lang="en-US" dirty="0"/>
          </a:p>
        </p:txBody>
      </p:sp>
      <p:sp>
        <p:nvSpPr>
          <p:cNvPr id="9" name="Footer Placeholder 8"/>
          <p:cNvSpPr>
            <a:spLocks noGrp="1"/>
          </p:cNvSpPr>
          <p:nvPr>
            <p:ph type="ftr" sz="quarter" idx="11"/>
          </p:nvPr>
        </p:nvSpPr>
        <p:spPr/>
        <p:txBody>
          <a:bodyPr/>
          <a:lstStyle/>
          <a:p>
            <a:r>
              <a:rPr lang="en-GB" noProof="0" smtClean="0"/>
              <a:t>M. Martino TE-EPC - WP2 Meeting - 21/03/2017</a:t>
            </a:r>
            <a:endParaRPr lang="en-GB" noProof="0"/>
          </a:p>
        </p:txBody>
      </p:sp>
      <mc:AlternateContent xmlns:mc="http://schemas.openxmlformats.org/markup-compatibility/2006" xmlns:a14="http://schemas.microsoft.com/office/drawing/2010/main">
        <mc:Choice Requires="a14">
          <p:sp>
            <p:nvSpPr>
              <p:cNvPr id="24" name="Content Placeholder 3"/>
              <p:cNvSpPr>
                <a:spLocks noGrp="1"/>
              </p:cNvSpPr>
              <p:nvPr>
                <p:ph idx="1"/>
              </p:nvPr>
            </p:nvSpPr>
            <p:spPr>
              <a:xfrm>
                <a:off x="1187624" y="3058235"/>
                <a:ext cx="5967034" cy="864096"/>
              </a:xfrm>
            </p:spPr>
            <p:txBody>
              <a:bodyPr>
                <a:normAutofit lnSpcReduction="10000"/>
              </a:bodyPr>
              <a:lstStyle/>
              <a:p>
                <a:pPr marL="0" indent="0">
                  <a:lnSpc>
                    <a:spcPct val="100000"/>
                  </a:lnSpc>
                  <a:buNone/>
                </a:pPr>
                <a:endParaRPr lang="en-US" sz="1800" dirty="0">
                  <a:solidFill>
                    <a:srgbClr val="0000FF"/>
                  </a:solidFill>
                </a:endParaRPr>
              </a:p>
              <a:p>
                <a:pPr marL="0" indent="0">
                  <a:lnSpc>
                    <a:spcPct val="100000"/>
                  </a:lnSpc>
                  <a:buNone/>
                </a:pPr>
                <a14:m>
                  <m:oMathPara xmlns:m="http://schemas.openxmlformats.org/officeDocument/2006/math">
                    <m:oMathParaPr>
                      <m:jc m:val="centerGroup"/>
                    </m:oMathParaPr>
                    <m:oMath xmlns:m="http://schemas.openxmlformats.org/officeDocument/2006/math">
                      <m:f>
                        <m:fPr>
                          <m:ctrlPr>
                            <a:rPr lang="en-US" sz="1800" i="1" smtClean="0">
                              <a:solidFill>
                                <a:srgbClr val="00B050"/>
                              </a:solidFill>
                              <a:latin typeface="Cambria Math" panose="02040503050406030204" pitchFamily="18" charset="0"/>
                            </a:rPr>
                          </m:ctrlPr>
                        </m:fPr>
                        <m:num>
                          <m:r>
                            <a:rPr lang="en-GB" sz="1800" i="1" smtClean="0">
                              <a:solidFill>
                                <a:srgbClr val="00B050"/>
                              </a:solidFill>
                              <a:latin typeface="Cambria Math" panose="02040503050406030204" pitchFamily="18" charset="0"/>
                            </a:rPr>
                            <m:t>∆</m:t>
                          </m:r>
                          <m:r>
                            <a:rPr lang="en-GB" sz="1800" i="1" smtClean="0">
                              <a:solidFill>
                                <a:srgbClr val="00B050"/>
                              </a:solidFill>
                              <a:latin typeface="Cambria Math" panose="02040503050406030204" pitchFamily="18" charset="0"/>
                            </a:rPr>
                            <m:t>𝐵</m:t>
                          </m:r>
                        </m:num>
                        <m:den>
                          <m:r>
                            <a:rPr lang="en-GB" sz="1800" i="1">
                              <a:solidFill>
                                <a:srgbClr val="00B050"/>
                              </a:solidFill>
                              <a:latin typeface="Cambria Math" panose="02040503050406030204" pitchFamily="18" charset="0"/>
                            </a:rPr>
                            <m:t>𝐵</m:t>
                          </m:r>
                        </m:den>
                      </m:f>
                      <m:r>
                        <a:rPr lang="en-GB" sz="1800">
                          <a:solidFill>
                            <a:schemeClr val="tx1"/>
                          </a:solidFill>
                          <a:latin typeface="Cambria Math" panose="02040503050406030204" pitchFamily="18" charset="0"/>
                        </a:rPr>
                        <m:t>=</m:t>
                      </m:r>
                      <m:f>
                        <m:fPr>
                          <m:ctrlPr>
                            <a:rPr lang="en-US" sz="1800" i="1">
                              <a:solidFill>
                                <a:schemeClr val="tx1"/>
                              </a:solidFill>
                              <a:latin typeface="Cambria Math" panose="02040503050406030204" pitchFamily="18" charset="0"/>
                            </a:rPr>
                          </m:ctrlPr>
                        </m:fPr>
                        <m:num>
                          <m:sSub>
                            <m:sSubPr>
                              <m:ctrlPr>
                                <a:rPr lang="en-US" sz="1800" i="1" smtClean="0">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rPr>
                                <m:t>∆</m:t>
                              </m:r>
                              <m:r>
                                <a:rPr lang="en-GB" sz="1800" i="1">
                                  <a:solidFill>
                                    <a:schemeClr val="tx1"/>
                                  </a:solidFill>
                                  <a:latin typeface="Cambria Math" panose="02040503050406030204" pitchFamily="18" charset="0"/>
                                </a:rPr>
                                <m:t>𝐵</m:t>
                              </m:r>
                            </m:e>
                            <m:sub>
                              <m:r>
                                <a:rPr lang="en-GB" sz="1800" b="0" i="1" smtClean="0">
                                  <a:solidFill>
                                    <a:schemeClr val="tx1"/>
                                  </a:solidFill>
                                  <a:latin typeface="Cambria Math" panose="02040503050406030204" pitchFamily="18" charset="0"/>
                                </a:rPr>
                                <m:t>𝑏𝑒𝑎𝑚</m:t>
                              </m:r>
                            </m:sub>
                          </m:sSub>
                        </m:num>
                        <m:den>
                          <m:sSubSup>
                            <m:sSubSupPr>
                              <m:ctrlPr>
                                <a:rPr lang="en-US" sz="1800" i="1">
                                  <a:solidFill>
                                    <a:schemeClr val="tx1"/>
                                  </a:solidFill>
                                  <a:latin typeface="Cambria Math" panose="02040503050406030204" pitchFamily="18" charset="0"/>
                                </a:rPr>
                              </m:ctrlPr>
                            </m:sSubSupPr>
                            <m:e>
                              <m:r>
                                <a:rPr lang="en-GB" sz="1800" i="1">
                                  <a:solidFill>
                                    <a:schemeClr val="tx1"/>
                                  </a:solidFill>
                                  <a:latin typeface="Cambria Math" panose="02040503050406030204" pitchFamily="18" charset="0"/>
                                </a:rPr>
                                <m:t>𝐵</m:t>
                              </m:r>
                            </m:e>
                            <m:sub>
                              <m:r>
                                <a:rPr lang="en-GB" sz="1800" i="1">
                                  <a:solidFill>
                                    <a:schemeClr val="tx1"/>
                                  </a:solidFill>
                                  <a:latin typeface="Cambria Math" panose="02040503050406030204" pitchFamily="18" charset="0"/>
                                </a:rPr>
                                <m:t>𝑛𝑜𝑚</m:t>
                              </m:r>
                            </m:sub>
                            <m:sup>
                              <m:r>
                                <a:rPr lang="en-GB" sz="1800" i="1">
                                  <a:solidFill>
                                    <a:schemeClr val="tx1"/>
                                  </a:solidFill>
                                  <a:latin typeface="Cambria Math" panose="02040503050406030204" pitchFamily="18" charset="0"/>
                                </a:rPr>
                                <m:t>𝑏𝑒𝑎𝑚</m:t>
                              </m:r>
                            </m:sup>
                          </m:sSubSup>
                        </m:den>
                      </m:f>
                      <m:r>
                        <a:rPr lang="en-GB" sz="1800" b="0" i="1" smtClean="0">
                          <a:solidFill>
                            <a:schemeClr val="tx1"/>
                          </a:solidFill>
                          <a:latin typeface="Cambria Math" panose="02040503050406030204" pitchFamily="18" charset="0"/>
                        </a:rPr>
                        <m:t>=</m:t>
                      </m:r>
                      <m:f>
                        <m:fPr>
                          <m:ctrlPr>
                            <a:rPr lang="en-US" sz="1800" b="1" i="1" smtClean="0">
                              <a:solidFill>
                                <a:schemeClr val="tx1"/>
                              </a:solidFill>
                              <a:latin typeface="Cambria Math" panose="02040503050406030204" pitchFamily="18" charset="0"/>
                            </a:rPr>
                          </m:ctrlPr>
                        </m:fPr>
                        <m:num>
                          <m:sSub>
                            <m:sSubPr>
                              <m:ctrlPr>
                                <a:rPr lang="en-US"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𝑩</m:t>
                              </m:r>
                            </m:e>
                            <m:sub>
                              <m:r>
                                <a:rPr lang="en-GB" sz="1800" b="1" i="1" smtClean="0">
                                  <a:solidFill>
                                    <a:schemeClr val="tx1"/>
                                  </a:solidFill>
                                  <a:latin typeface="Cambria Math" panose="02040503050406030204" pitchFamily="18" charset="0"/>
                                </a:rPr>
                                <m:t>𝒃𝒆𝒂𝒎</m:t>
                              </m:r>
                            </m:sub>
                          </m:sSub>
                          <m:r>
                            <a:rPr lang="en-GB" sz="1800" b="1" i="1" smtClean="0">
                              <a:solidFill>
                                <a:schemeClr val="tx1"/>
                              </a:solidFill>
                              <a:latin typeface="Cambria Math" panose="02040503050406030204" pitchFamily="18" charset="0"/>
                            </a:rPr>
                            <m:t>(</m:t>
                          </m:r>
                          <m:r>
                            <a:rPr lang="en-GB" sz="1800" b="1" i="1" smtClean="0">
                              <a:solidFill>
                                <a:schemeClr val="tx1"/>
                              </a:solidFill>
                              <a:latin typeface="Cambria Math" panose="02040503050406030204" pitchFamily="18" charset="0"/>
                            </a:rPr>
                            <m:t>𝒇</m:t>
                          </m:r>
                          <m:r>
                            <a:rPr lang="en-GB" sz="1800" b="1" i="1" smtClean="0">
                              <a:solidFill>
                                <a:schemeClr val="tx1"/>
                              </a:solidFill>
                              <a:latin typeface="Cambria Math" panose="02040503050406030204" pitchFamily="18" charset="0"/>
                            </a:rPr>
                            <m:t>)</m:t>
                          </m:r>
                        </m:num>
                        <m:den>
                          <m:sSubSup>
                            <m:sSubSupPr>
                              <m:ctrlPr>
                                <a:rPr lang="en-US" sz="1800" b="1" i="1">
                                  <a:solidFill>
                                    <a:schemeClr val="tx1"/>
                                  </a:solidFill>
                                  <a:latin typeface="Cambria Math" panose="02040503050406030204" pitchFamily="18" charset="0"/>
                                </a:rPr>
                              </m:ctrlPr>
                            </m:sSubSupPr>
                            <m:e>
                              <m:r>
                                <a:rPr lang="en-GB" sz="1800" b="1" i="1">
                                  <a:solidFill>
                                    <a:schemeClr val="tx1"/>
                                  </a:solidFill>
                                  <a:latin typeface="Cambria Math" panose="02040503050406030204" pitchFamily="18" charset="0"/>
                                </a:rPr>
                                <m:t>𝑩</m:t>
                              </m:r>
                            </m:e>
                            <m:sub>
                              <m:r>
                                <a:rPr lang="en-GB" sz="1800" b="1" i="1">
                                  <a:solidFill>
                                    <a:schemeClr val="tx1"/>
                                  </a:solidFill>
                                  <a:latin typeface="Cambria Math" panose="02040503050406030204" pitchFamily="18" charset="0"/>
                                </a:rPr>
                                <m:t>𝒏𝒐𝒎</m:t>
                              </m:r>
                            </m:sub>
                            <m:sup>
                              <m:r>
                                <a:rPr lang="en-GB" sz="1800" b="1" i="1">
                                  <a:solidFill>
                                    <a:schemeClr val="tx1"/>
                                  </a:solidFill>
                                  <a:latin typeface="Cambria Math" panose="02040503050406030204" pitchFamily="18" charset="0"/>
                                </a:rPr>
                                <m:t>𝒃𝒆𝒂𝒎</m:t>
                              </m:r>
                            </m:sup>
                          </m:sSubSup>
                        </m:den>
                      </m:f>
                      <m:r>
                        <a:rPr lang="en-GB" sz="1800" i="1">
                          <a:solidFill>
                            <a:schemeClr val="tx1"/>
                          </a:solidFill>
                          <a:latin typeface="Cambria Math" panose="02040503050406030204" pitchFamily="18" charset="0"/>
                        </a:rPr>
                        <m:t>≅</m:t>
                      </m:r>
                      <m:f>
                        <m:fPr>
                          <m:ctrlPr>
                            <a:rPr lang="en-US" sz="1800" b="1" i="1">
                              <a:solidFill>
                                <a:schemeClr val="tx1"/>
                              </a:solidFill>
                              <a:latin typeface="Cambria Math" panose="02040503050406030204" pitchFamily="18" charset="0"/>
                            </a:rPr>
                          </m:ctrlPr>
                        </m:fPr>
                        <m:num>
                          <m:sSub>
                            <m:sSubPr>
                              <m:ctrlPr>
                                <a:rPr lang="en-US"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𝑰</m:t>
                              </m:r>
                            </m:e>
                            <m:sub>
                              <m:r>
                                <a:rPr lang="en-GB" sz="1800" b="1" i="1" smtClean="0">
                                  <a:solidFill>
                                    <a:schemeClr val="tx1"/>
                                  </a:solidFill>
                                  <a:latin typeface="Cambria Math" panose="02040503050406030204" pitchFamily="18" charset="0"/>
                                </a:rPr>
                                <m:t>𝒄𝒊𝒓𝒄𝒖𝒊𝒕</m:t>
                              </m:r>
                            </m:sub>
                          </m:sSub>
                          <m:d>
                            <m:dPr>
                              <m:ctrlPr>
                                <a:rPr lang="en-GB" sz="1800" b="1" i="1">
                                  <a:solidFill>
                                    <a:schemeClr val="tx1"/>
                                  </a:solidFill>
                                  <a:latin typeface="Cambria Math" panose="02040503050406030204" pitchFamily="18" charset="0"/>
                                </a:rPr>
                              </m:ctrlPr>
                            </m:dPr>
                            <m:e>
                              <m:r>
                                <a:rPr lang="en-GB" sz="1800" b="1" i="1">
                                  <a:solidFill>
                                    <a:schemeClr val="tx1"/>
                                  </a:solidFill>
                                  <a:latin typeface="Cambria Math" panose="02040503050406030204" pitchFamily="18" charset="0"/>
                                </a:rPr>
                                <m:t>𝒇</m:t>
                              </m:r>
                            </m:e>
                          </m:d>
                        </m:num>
                        <m:den>
                          <m:sSubSup>
                            <m:sSubSupPr>
                              <m:ctrlPr>
                                <a:rPr lang="en-US" sz="1800" b="1" i="1">
                                  <a:solidFill>
                                    <a:schemeClr val="tx1"/>
                                  </a:solidFill>
                                  <a:latin typeface="Cambria Math" panose="02040503050406030204" pitchFamily="18" charset="0"/>
                                </a:rPr>
                              </m:ctrlPr>
                            </m:sSubSupPr>
                            <m:e>
                              <m:r>
                                <a:rPr lang="en-GB" sz="1800" b="1" i="1" smtClean="0">
                                  <a:solidFill>
                                    <a:schemeClr val="tx1"/>
                                  </a:solidFill>
                                  <a:latin typeface="Cambria Math" panose="02040503050406030204" pitchFamily="18" charset="0"/>
                                </a:rPr>
                                <m:t>𝑰</m:t>
                              </m:r>
                            </m:e>
                            <m:sub>
                              <m:r>
                                <a:rPr lang="en-GB" sz="1800" b="1" i="1">
                                  <a:solidFill>
                                    <a:schemeClr val="tx1"/>
                                  </a:solidFill>
                                  <a:latin typeface="Cambria Math" panose="02040503050406030204" pitchFamily="18" charset="0"/>
                                </a:rPr>
                                <m:t>𝒏𝒐𝒎</m:t>
                              </m:r>
                            </m:sub>
                            <m:sup>
                              <m:r>
                                <a:rPr lang="en-GB" sz="1800" b="1" i="1" smtClean="0">
                                  <a:solidFill>
                                    <a:schemeClr val="tx1"/>
                                  </a:solidFill>
                                  <a:latin typeface="Cambria Math" panose="02040503050406030204" pitchFamily="18" charset="0"/>
                                </a:rPr>
                                <m:t>𝒄𝒊𝒓𝒄𝒖𝒊𝒕</m:t>
                              </m:r>
                            </m:sup>
                          </m:sSubSup>
                        </m:den>
                      </m:f>
                      <m:r>
                        <a:rPr lang="en-GB" sz="1800" b="0" i="1" smtClean="0">
                          <a:solidFill>
                            <a:schemeClr val="tx1"/>
                          </a:solidFill>
                          <a:latin typeface="Cambria Math" panose="02040503050406030204" pitchFamily="18" charset="0"/>
                        </a:rPr>
                        <m:t>=</m:t>
                      </m:r>
                      <m:f>
                        <m:fPr>
                          <m:ctrlPr>
                            <a:rPr lang="en-US" sz="1800" i="1">
                              <a:solidFill>
                                <a:schemeClr val="tx1"/>
                              </a:solidFill>
                              <a:latin typeface="Cambria Math" panose="02040503050406030204" pitchFamily="18" charset="0"/>
                            </a:rPr>
                          </m:ctrlPr>
                        </m:fPr>
                        <m:num>
                          <m:sSub>
                            <m:sSubPr>
                              <m:ctrlPr>
                                <a:rPr lang="en-US" sz="1800" i="1" smtClean="0">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rPr>
                                <m:t>∆</m:t>
                              </m:r>
                              <m:r>
                                <a:rPr lang="en-GB" sz="1800" i="1">
                                  <a:solidFill>
                                    <a:schemeClr val="tx1"/>
                                  </a:solidFill>
                                  <a:latin typeface="Cambria Math" panose="02040503050406030204" pitchFamily="18" charset="0"/>
                                </a:rPr>
                                <m:t>𝐼</m:t>
                              </m:r>
                            </m:e>
                            <m:sub>
                              <m:r>
                                <a:rPr lang="en-GB" sz="1800" b="0" i="1" smtClean="0">
                                  <a:solidFill>
                                    <a:schemeClr val="tx1"/>
                                  </a:solidFill>
                                  <a:latin typeface="Cambria Math" panose="02040503050406030204" pitchFamily="18" charset="0"/>
                                </a:rPr>
                                <m:t>𝑐𝑖𝑟𝑐𝑢𝑖𝑡</m:t>
                              </m:r>
                            </m:sub>
                          </m:sSub>
                        </m:num>
                        <m:den>
                          <m:sSubSup>
                            <m:sSubSupPr>
                              <m:ctrlPr>
                                <a:rPr lang="en-US" sz="1800" i="1">
                                  <a:solidFill>
                                    <a:schemeClr val="tx1"/>
                                  </a:solidFill>
                                  <a:latin typeface="Cambria Math" panose="02040503050406030204" pitchFamily="18" charset="0"/>
                                </a:rPr>
                              </m:ctrlPr>
                            </m:sSubSupPr>
                            <m:e>
                              <m:r>
                                <a:rPr lang="en-GB" sz="1800" i="1">
                                  <a:solidFill>
                                    <a:schemeClr val="tx1"/>
                                  </a:solidFill>
                                  <a:latin typeface="Cambria Math" panose="02040503050406030204" pitchFamily="18" charset="0"/>
                                </a:rPr>
                                <m:t>𝐼</m:t>
                              </m:r>
                            </m:e>
                            <m:sub>
                              <m:r>
                                <a:rPr lang="en-GB" sz="1800" i="1">
                                  <a:solidFill>
                                    <a:schemeClr val="tx1"/>
                                  </a:solidFill>
                                  <a:latin typeface="Cambria Math" panose="02040503050406030204" pitchFamily="18" charset="0"/>
                                </a:rPr>
                                <m:t>𝑛𝑜𝑚</m:t>
                              </m:r>
                            </m:sub>
                            <m:sup>
                              <m:r>
                                <a:rPr lang="en-GB" sz="1800" i="1">
                                  <a:solidFill>
                                    <a:schemeClr val="tx1"/>
                                  </a:solidFill>
                                  <a:latin typeface="Cambria Math" panose="02040503050406030204" pitchFamily="18" charset="0"/>
                                </a:rPr>
                                <m:t>𝑐𝑖𝑟𝑐𝑢𝑖𝑡</m:t>
                              </m:r>
                            </m:sup>
                          </m:sSubSup>
                        </m:den>
                      </m:f>
                      <m:r>
                        <a:rPr lang="en-GB" sz="1800" b="0" i="1" smtClean="0">
                          <a:solidFill>
                            <a:schemeClr val="tx1"/>
                          </a:solidFill>
                          <a:latin typeface="Cambria Math" panose="02040503050406030204" pitchFamily="18" charset="0"/>
                        </a:rPr>
                        <m:t>=</m:t>
                      </m:r>
                      <m:f>
                        <m:fPr>
                          <m:ctrlPr>
                            <a:rPr lang="en-US" sz="1800" i="1" smtClean="0">
                              <a:solidFill>
                                <a:srgbClr val="00B050"/>
                              </a:solidFill>
                              <a:latin typeface="Cambria Math" panose="02040503050406030204" pitchFamily="18" charset="0"/>
                            </a:rPr>
                          </m:ctrlPr>
                        </m:fPr>
                        <m:num>
                          <m:r>
                            <a:rPr lang="en-GB" sz="1800" i="1">
                              <a:solidFill>
                                <a:srgbClr val="00B050"/>
                              </a:solidFill>
                              <a:latin typeface="Cambria Math" panose="02040503050406030204" pitchFamily="18" charset="0"/>
                            </a:rPr>
                            <m:t>∆</m:t>
                          </m:r>
                          <m:r>
                            <a:rPr lang="en-GB" sz="1800" b="0" i="1" smtClean="0">
                              <a:solidFill>
                                <a:srgbClr val="00B050"/>
                              </a:solidFill>
                              <a:latin typeface="Cambria Math" panose="02040503050406030204" pitchFamily="18" charset="0"/>
                            </a:rPr>
                            <m:t>𝐼</m:t>
                          </m:r>
                        </m:num>
                        <m:den>
                          <m:r>
                            <a:rPr lang="en-GB" sz="1800" b="0" i="1" smtClean="0">
                              <a:solidFill>
                                <a:srgbClr val="00B050"/>
                              </a:solidFill>
                              <a:latin typeface="Cambria Math" panose="02040503050406030204" pitchFamily="18" charset="0"/>
                            </a:rPr>
                            <m:t>𝐼</m:t>
                          </m:r>
                        </m:den>
                      </m:f>
                    </m:oMath>
                  </m:oMathPara>
                </a14:m>
                <a:endParaRPr lang="en-US" sz="1800" dirty="0" smtClean="0">
                  <a:solidFill>
                    <a:schemeClr val="tx1"/>
                  </a:solidFill>
                </a:endParaRPr>
              </a:p>
            </p:txBody>
          </p:sp>
        </mc:Choice>
        <mc:Fallback xmlns="">
          <p:sp>
            <p:nvSpPr>
              <p:cNvPr id="24" name="Content Placeholder 3"/>
              <p:cNvSpPr>
                <a:spLocks noGrp="1" noRot="1" noChangeAspect="1" noMove="1" noResize="1" noEditPoints="1" noAdjustHandles="1" noChangeArrowheads="1" noChangeShapeType="1" noTextEdit="1"/>
              </p:cNvSpPr>
              <p:nvPr>
                <p:ph idx="1"/>
              </p:nvPr>
            </p:nvSpPr>
            <p:spPr>
              <a:xfrm>
                <a:off x="1187624" y="3058235"/>
                <a:ext cx="5967034" cy="864096"/>
              </a:xfr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2669960" y="771550"/>
                <a:ext cx="3889719" cy="523220"/>
              </a:xfrm>
              <a:prstGeom prst="rect">
                <a:avLst/>
              </a:prstGeom>
            </p:spPr>
            <p:txBody>
              <a:bodyPr wrap="none">
                <a:spAutoFit/>
              </a:bodyPr>
              <a:lstStyle/>
              <a:p>
                <a:r>
                  <a:rPr lang="en-US" sz="2800" dirty="0">
                    <a:solidFill>
                      <a:schemeClr val="bg2"/>
                    </a:solidFill>
                  </a:rPr>
                  <a:t>Current control </a:t>
                </a:r>
                <a:r>
                  <a:rPr lang="en-US" sz="2800" dirty="0"/>
                  <a:t>(</a:t>
                </a:r>
                <a14:m>
                  <m:oMath xmlns:m="http://schemas.openxmlformats.org/officeDocument/2006/math">
                    <m:sSub>
                      <m:sSubPr>
                        <m:ctrlPr>
                          <a:rPr lang="en-US" sz="2800" i="1" dirty="0" smtClean="0">
                            <a:solidFill>
                              <a:srgbClr val="00B050"/>
                            </a:solidFill>
                            <a:latin typeface="Cambria Math" panose="02040503050406030204" pitchFamily="18" charset="0"/>
                          </a:rPr>
                        </m:ctrlPr>
                      </m:sSubPr>
                      <m:e>
                        <m:r>
                          <a:rPr lang="en-GB" sz="2800" i="1" smtClean="0">
                            <a:solidFill>
                              <a:schemeClr val="tx1"/>
                            </a:solidFill>
                            <a:latin typeface="Cambria Math" panose="02040503050406030204" pitchFamily="18" charset="0"/>
                          </a:rPr>
                          <m:t>𝑓</m:t>
                        </m:r>
                        <m:r>
                          <a:rPr lang="en-GB" sz="2800" i="1" dirty="0">
                            <a:solidFill>
                              <a:schemeClr val="tx1"/>
                            </a:solidFill>
                            <a:latin typeface="Cambria Math" panose="02040503050406030204" pitchFamily="18" charset="0"/>
                          </a:rPr>
                          <m:t>&lt;</m:t>
                        </m:r>
                        <m:r>
                          <a:rPr lang="en-GB" sz="2800" i="1" dirty="0">
                            <a:solidFill>
                              <a:srgbClr val="00B050"/>
                            </a:solidFill>
                            <a:latin typeface="Cambria Math" panose="02040503050406030204" pitchFamily="18" charset="0"/>
                          </a:rPr>
                          <m:t>𝑓</m:t>
                        </m:r>
                      </m:e>
                      <m:sub>
                        <m:r>
                          <a:rPr lang="en-GB" sz="2800" i="1" dirty="0">
                            <a:solidFill>
                              <a:srgbClr val="00B050"/>
                            </a:solidFill>
                            <a:latin typeface="Cambria Math" panose="02040503050406030204" pitchFamily="18" charset="0"/>
                          </a:rPr>
                          <m:t>0</m:t>
                        </m:r>
                      </m:sub>
                    </m:sSub>
                  </m:oMath>
                </a14:m>
                <a:r>
                  <a:rPr lang="en-US" sz="2800" dirty="0"/>
                  <a:t>)</a:t>
                </a:r>
              </a:p>
            </p:txBody>
          </p:sp>
        </mc:Choice>
        <mc:Fallback xmlns="">
          <p:sp>
            <p:nvSpPr>
              <p:cNvPr id="4" name="Rectangle 3"/>
              <p:cNvSpPr>
                <a:spLocks noRot="1" noChangeAspect="1" noMove="1" noResize="1" noEditPoints="1" noAdjustHandles="1" noChangeArrowheads="1" noChangeShapeType="1" noTextEdit="1"/>
              </p:cNvSpPr>
              <p:nvPr/>
            </p:nvSpPr>
            <p:spPr>
              <a:xfrm>
                <a:off x="2669960" y="771550"/>
                <a:ext cx="3889719" cy="523220"/>
              </a:xfrm>
              <a:prstGeom prst="rect">
                <a:avLst/>
              </a:prstGeom>
              <a:blipFill rotWithShape="0">
                <a:blip r:embed="rId4"/>
                <a:stretch>
                  <a:fillRect l="-3292" t="-12941" r="-2038" b="-3294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179512" y="1419622"/>
                <a:ext cx="8964488" cy="415498"/>
              </a:xfrm>
              <a:prstGeom prst="rect">
                <a:avLst/>
              </a:prstGeom>
            </p:spPr>
            <p:txBody>
              <a:bodyPr wrap="square">
                <a:spAutoFit/>
              </a:bodyPr>
              <a:lstStyle/>
              <a:p>
                <a14:m>
                  <m:oMath xmlns:m="http://schemas.openxmlformats.org/officeDocument/2006/math">
                    <m:sSub>
                      <m:sSubPr>
                        <m:ctrlPr>
                          <a:rPr lang="en-US" sz="2100" i="1" dirty="0" smtClean="0">
                            <a:solidFill>
                              <a:srgbClr val="00B050"/>
                            </a:solidFill>
                            <a:latin typeface="Cambria Math" panose="02040503050406030204" pitchFamily="18" charset="0"/>
                          </a:rPr>
                        </m:ctrlPr>
                      </m:sSubPr>
                      <m:e>
                        <m:r>
                          <a:rPr lang="en-GB" sz="2100" i="1" dirty="0">
                            <a:solidFill>
                              <a:srgbClr val="00B050"/>
                            </a:solidFill>
                            <a:latin typeface="Cambria Math" panose="02040503050406030204" pitchFamily="18" charset="0"/>
                          </a:rPr>
                          <m:t>𝑓</m:t>
                        </m:r>
                      </m:e>
                      <m:sub>
                        <m:r>
                          <a:rPr lang="en-GB" sz="2100" i="1" dirty="0">
                            <a:solidFill>
                              <a:srgbClr val="00B050"/>
                            </a:solidFill>
                            <a:latin typeface="Cambria Math" panose="02040503050406030204" pitchFamily="18" charset="0"/>
                          </a:rPr>
                          <m:t>0</m:t>
                        </m:r>
                      </m:sub>
                    </m:sSub>
                  </m:oMath>
                </a14:m>
                <a:r>
                  <a:rPr lang="en-US" sz="2100" dirty="0"/>
                  <a:t> </a:t>
                </a:r>
                <a:r>
                  <a:rPr lang="en-US" sz="2100" dirty="0">
                    <a:solidFill>
                      <a:schemeClr val="bg2"/>
                    </a:solidFill>
                  </a:rPr>
                  <a:t>is a </a:t>
                </a:r>
                <a:r>
                  <a:rPr lang="en-US" sz="2100" dirty="0">
                    <a:solidFill>
                      <a:srgbClr val="00B050"/>
                    </a:solidFill>
                  </a:rPr>
                  <a:t>design parameter</a:t>
                </a:r>
                <a:r>
                  <a:rPr lang="en-US" sz="2100" dirty="0">
                    <a:solidFill>
                      <a:schemeClr val="bg2"/>
                    </a:solidFill>
                  </a:rPr>
                  <a:t> and </a:t>
                </a:r>
                <a:r>
                  <a:rPr lang="en-US" sz="2100" dirty="0" smtClean="0">
                    <a:solidFill>
                      <a:schemeClr val="bg2"/>
                    </a:solidFill>
                  </a:rPr>
                  <a:t>can be </a:t>
                </a:r>
                <a:r>
                  <a:rPr lang="en-US" sz="2100" dirty="0" smtClean="0">
                    <a:solidFill>
                      <a:srgbClr val="00B050"/>
                    </a:solidFill>
                  </a:rPr>
                  <a:t>chosen</a:t>
                </a:r>
                <a:r>
                  <a:rPr lang="en-US" sz="2100" dirty="0" smtClean="0">
                    <a:solidFill>
                      <a:schemeClr val="bg2"/>
                    </a:solidFill>
                  </a:rPr>
                  <a:t> </a:t>
                </a:r>
                <a:r>
                  <a:rPr lang="en-US" sz="2100" dirty="0" smtClean="0">
                    <a:solidFill>
                      <a:srgbClr val="00B050"/>
                    </a:solidFill>
                  </a:rPr>
                  <a:t>conveniently</a:t>
                </a:r>
                <a:r>
                  <a:rPr lang="en-US" sz="2100" dirty="0" smtClean="0">
                    <a:solidFill>
                      <a:schemeClr val="bg2"/>
                    </a:solidFill>
                  </a:rPr>
                  <a:t> (</a:t>
                </a:r>
                <a:r>
                  <a:rPr lang="en-US" sz="2100" dirty="0" smtClean="0">
                    <a:solidFill>
                      <a:schemeClr val="accent6">
                        <a:lumMod val="75000"/>
                      </a:schemeClr>
                    </a:solidFill>
                  </a:rPr>
                  <a:t>with limitations</a:t>
                </a:r>
                <a:r>
                  <a:rPr lang="en-US" sz="2100" dirty="0" smtClean="0">
                    <a:solidFill>
                      <a:schemeClr val="bg2"/>
                    </a:solidFill>
                  </a:rPr>
                  <a:t>)</a:t>
                </a:r>
                <a:endParaRPr lang="en-US" sz="2100" dirty="0">
                  <a:solidFill>
                    <a:schemeClr val="bg2"/>
                  </a:soli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179512" y="1419622"/>
                <a:ext cx="8964488" cy="415498"/>
              </a:xfrm>
              <a:prstGeom prst="rect">
                <a:avLst/>
              </a:prstGeom>
              <a:blipFill rotWithShape="0">
                <a:blip r:embed="rId5"/>
                <a:stretch>
                  <a:fillRect l="-340" t="-8824" r="-204" b="-2794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107504" y="2043013"/>
                <a:ext cx="9036496" cy="384721"/>
              </a:xfrm>
              <a:prstGeom prst="rect">
                <a:avLst/>
              </a:prstGeom>
            </p:spPr>
            <p:txBody>
              <a:bodyPr wrap="square">
                <a:spAutoFit/>
              </a:bodyPr>
              <a:lstStyle/>
              <a:p>
                <a:r>
                  <a:rPr lang="en-US" sz="1900" dirty="0" smtClean="0">
                    <a:solidFill>
                      <a:schemeClr val="bg2"/>
                    </a:solidFill>
                  </a:rPr>
                  <a:t>For SC magnets (large</a:t>
                </a:r>
                <a:r>
                  <a:rPr lang="en-US" sz="1900" dirty="0" smtClean="0"/>
                  <a:t> L</a:t>
                </a:r>
                <a:r>
                  <a:rPr lang="en-US" sz="1900" dirty="0" smtClean="0">
                    <a:solidFill>
                      <a:schemeClr val="bg2"/>
                    </a:solidFill>
                  </a:rPr>
                  <a:t>, small </a:t>
                </a:r>
                <a:r>
                  <a:rPr lang="en-US" sz="1900" dirty="0" smtClean="0"/>
                  <a:t>R</a:t>
                </a:r>
                <a:r>
                  <a:rPr lang="en-US" sz="1900" dirty="0" smtClean="0">
                    <a:solidFill>
                      <a:schemeClr val="bg2"/>
                    </a:solidFill>
                  </a:rPr>
                  <a:t>)</a:t>
                </a:r>
                <a:r>
                  <a:rPr lang="en-US" sz="1900" dirty="0" smtClean="0"/>
                  <a:t> </a:t>
                </a:r>
                <a14:m>
                  <m:oMath xmlns:m="http://schemas.openxmlformats.org/officeDocument/2006/math">
                    <m:sSub>
                      <m:sSubPr>
                        <m:ctrlPr>
                          <a:rPr lang="en-US" sz="1900" i="1" dirty="0" smtClean="0">
                            <a:solidFill>
                              <a:srgbClr val="00B050"/>
                            </a:solidFill>
                            <a:latin typeface="Cambria Math" panose="02040503050406030204" pitchFamily="18" charset="0"/>
                          </a:rPr>
                        </m:ctrlPr>
                      </m:sSubPr>
                      <m:e>
                        <m:r>
                          <a:rPr lang="en-GB" sz="1900" i="1" dirty="0">
                            <a:solidFill>
                              <a:srgbClr val="00B050"/>
                            </a:solidFill>
                            <a:latin typeface="Cambria Math" panose="02040503050406030204" pitchFamily="18" charset="0"/>
                          </a:rPr>
                          <m:t>𝑓</m:t>
                        </m:r>
                      </m:e>
                      <m:sub>
                        <m:r>
                          <a:rPr lang="en-GB" sz="1900" i="1" dirty="0">
                            <a:solidFill>
                              <a:srgbClr val="00B050"/>
                            </a:solidFill>
                            <a:latin typeface="Cambria Math" panose="02040503050406030204" pitchFamily="18" charset="0"/>
                          </a:rPr>
                          <m:t>0</m:t>
                        </m:r>
                      </m:sub>
                    </m:sSub>
                  </m:oMath>
                </a14:m>
                <a:r>
                  <a:rPr lang="en-US" sz="1900" dirty="0" smtClean="0"/>
                  <a:t> </a:t>
                </a:r>
                <a:r>
                  <a:rPr lang="en-US" sz="1900" dirty="0" smtClean="0">
                    <a:solidFill>
                      <a:schemeClr val="bg2"/>
                    </a:solidFill>
                  </a:rPr>
                  <a:t>is not </a:t>
                </a:r>
                <a:r>
                  <a:rPr lang="en-US" sz="1900" dirty="0">
                    <a:solidFill>
                      <a:schemeClr val="bg2"/>
                    </a:solidFill>
                  </a:rPr>
                  <a:t>going to be chosen above a </a:t>
                </a:r>
                <a:r>
                  <a:rPr lang="en-US" sz="1900" dirty="0">
                    <a:solidFill>
                      <a:srgbClr val="00B050"/>
                    </a:solidFill>
                  </a:rPr>
                  <a:t>few Hertz</a:t>
                </a:r>
              </a:p>
            </p:txBody>
          </p:sp>
        </mc:Choice>
        <mc:Fallback xmlns="">
          <p:sp>
            <p:nvSpPr>
              <p:cNvPr id="6" name="Rectangle 5"/>
              <p:cNvSpPr>
                <a:spLocks noRot="1" noChangeAspect="1" noMove="1" noResize="1" noEditPoints="1" noAdjustHandles="1" noChangeArrowheads="1" noChangeShapeType="1" noTextEdit="1"/>
              </p:cNvSpPr>
              <p:nvPr/>
            </p:nvSpPr>
            <p:spPr>
              <a:xfrm>
                <a:off x="107504" y="2043013"/>
                <a:ext cx="9036496" cy="384721"/>
              </a:xfrm>
              <a:prstGeom prst="rect">
                <a:avLst/>
              </a:prstGeom>
              <a:blipFill rotWithShape="0">
                <a:blip r:embed="rId6"/>
                <a:stretch>
                  <a:fillRect l="-675" t="-9524" b="-253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35496" y="2603688"/>
                <a:ext cx="9108504" cy="400110"/>
              </a:xfrm>
              <a:prstGeom prst="rect">
                <a:avLst/>
              </a:prstGeom>
            </p:spPr>
            <p:txBody>
              <a:bodyPr wrap="square">
                <a:spAutoFit/>
              </a:bodyPr>
              <a:lstStyle/>
              <a:p>
                <a:r>
                  <a:rPr lang="en-GB" sz="1900" dirty="0" smtClean="0">
                    <a:solidFill>
                      <a:schemeClr val="bg2"/>
                    </a:solidFill>
                  </a:rPr>
                  <a:t>In this regime both </a:t>
                </a:r>
                <a14:m>
                  <m:oMath xmlns:m="http://schemas.openxmlformats.org/officeDocument/2006/math">
                    <m:sSub>
                      <m:sSubPr>
                        <m:ctrlPr>
                          <a:rPr lang="en-GB" sz="2000" i="1" smtClean="0">
                            <a:solidFill>
                              <a:srgbClr val="00B050"/>
                            </a:solidFill>
                            <a:latin typeface="Cambria Math" panose="02040503050406030204" pitchFamily="18" charset="0"/>
                          </a:rPr>
                        </m:ctrlPr>
                      </m:sSubPr>
                      <m:e>
                        <m:r>
                          <a:rPr lang="en-GB" sz="2000" i="1">
                            <a:solidFill>
                              <a:srgbClr val="00B050"/>
                            </a:solidFill>
                            <a:latin typeface="Cambria Math" panose="02040503050406030204" pitchFamily="18" charset="0"/>
                          </a:rPr>
                          <m:t>𝑇</m:t>
                        </m:r>
                      </m:e>
                      <m:sub>
                        <m:r>
                          <a:rPr lang="en-GB" sz="2000" i="1">
                            <a:solidFill>
                              <a:srgbClr val="00B050"/>
                            </a:solidFill>
                            <a:latin typeface="Cambria Math" panose="02040503050406030204" pitchFamily="18" charset="0"/>
                          </a:rPr>
                          <m:t>𝑣𝑎𝑐𝑢𝑢𝑚</m:t>
                        </m:r>
                      </m:sub>
                    </m:sSub>
                    <m:r>
                      <a:rPr lang="en-GB" sz="2000" i="1">
                        <a:solidFill>
                          <a:srgbClr val="00B050"/>
                        </a:solidFill>
                        <a:latin typeface="Cambria Math" panose="02040503050406030204" pitchFamily="18" charset="0"/>
                      </a:rPr>
                      <m:t>(</m:t>
                    </m:r>
                    <m:r>
                      <a:rPr lang="en-GB" sz="2000" i="1">
                        <a:solidFill>
                          <a:srgbClr val="00B050"/>
                        </a:solidFill>
                        <a:latin typeface="Cambria Math" panose="02040503050406030204" pitchFamily="18" charset="0"/>
                      </a:rPr>
                      <m:t>𝑓</m:t>
                    </m:r>
                    <m:r>
                      <a:rPr lang="en-GB" sz="2000" i="1">
                        <a:solidFill>
                          <a:srgbClr val="00B050"/>
                        </a:solidFill>
                        <a:latin typeface="Cambria Math" panose="02040503050406030204" pitchFamily="18" charset="0"/>
                      </a:rPr>
                      <m:t>)≅1</m:t>
                    </m:r>
                  </m:oMath>
                </a14:m>
                <a:r>
                  <a:rPr lang="en-GB" sz="1900" dirty="0" smtClean="0">
                    <a:solidFill>
                      <a:srgbClr val="00B050"/>
                    </a:solidFill>
                  </a:rPr>
                  <a:t> </a:t>
                </a:r>
                <a:r>
                  <a:rPr lang="en-GB" sz="1900" dirty="0" smtClean="0">
                    <a:solidFill>
                      <a:schemeClr val="bg2"/>
                    </a:solidFill>
                  </a:rPr>
                  <a:t>and</a:t>
                </a:r>
                <a:r>
                  <a:rPr lang="en-GB" sz="1900" dirty="0" smtClean="0"/>
                  <a:t> </a:t>
                </a:r>
                <a14:m>
                  <m:oMath xmlns:m="http://schemas.openxmlformats.org/officeDocument/2006/math">
                    <m:sSub>
                      <m:sSubPr>
                        <m:ctrlPr>
                          <a:rPr lang="en-GB" sz="2000" i="1" smtClean="0">
                            <a:solidFill>
                              <a:srgbClr val="00B050"/>
                            </a:solidFill>
                            <a:latin typeface="Cambria Math" panose="02040503050406030204" pitchFamily="18" charset="0"/>
                          </a:rPr>
                        </m:ctrlPr>
                      </m:sSubPr>
                      <m:e>
                        <m:r>
                          <a:rPr lang="en-GB" sz="2000" i="1">
                            <a:solidFill>
                              <a:srgbClr val="00B050"/>
                            </a:solidFill>
                            <a:latin typeface="Cambria Math" panose="02040503050406030204" pitchFamily="18" charset="0"/>
                          </a:rPr>
                          <m:t>𝑇</m:t>
                        </m:r>
                      </m:e>
                      <m:sub>
                        <m:r>
                          <a:rPr lang="en-GB" sz="2000" i="1">
                            <a:solidFill>
                              <a:srgbClr val="00B050"/>
                            </a:solidFill>
                            <a:latin typeface="Cambria Math" panose="02040503050406030204" pitchFamily="18" charset="0"/>
                          </a:rPr>
                          <m:t>𝐼𝑡𝑜𝐵</m:t>
                        </m:r>
                      </m:sub>
                    </m:sSub>
                    <m:r>
                      <a:rPr lang="en-GB" sz="2000" i="1">
                        <a:solidFill>
                          <a:srgbClr val="00B050"/>
                        </a:solidFill>
                        <a:latin typeface="Cambria Math" panose="02040503050406030204" pitchFamily="18" charset="0"/>
                      </a:rPr>
                      <m:t>(</m:t>
                    </m:r>
                    <m:r>
                      <a:rPr lang="en-GB" sz="2000" i="1">
                        <a:solidFill>
                          <a:srgbClr val="00B050"/>
                        </a:solidFill>
                        <a:latin typeface="Cambria Math" panose="02040503050406030204" pitchFamily="18" charset="0"/>
                      </a:rPr>
                      <m:t>𝑓</m:t>
                    </m:r>
                    <m:r>
                      <a:rPr lang="en-GB" sz="2000" i="1">
                        <a:solidFill>
                          <a:srgbClr val="00B050"/>
                        </a:solidFill>
                        <a:latin typeface="Cambria Math" panose="02040503050406030204" pitchFamily="18" charset="0"/>
                      </a:rPr>
                      <m:t>)≅</m:t>
                    </m:r>
                    <m:r>
                      <a:rPr lang="en-GB" sz="2000" i="1">
                        <a:solidFill>
                          <a:srgbClr val="00B050"/>
                        </a:solidFill>
                        <a:latin typeface="Cambria Math" panose="02040503050406030204" pitchFamily="18" charset="0"/>
                      </a:rPr>
                      <m:t>𝑐𝑜𝑛𝑠𝑡</m:t>
                    </m:r>
                  </m:oMath>
                </a14:m>
                <a:r>
                  <a:rPr lang="en-US" sz="2000" dirty="0">
                    <a:solidFill>
                      <a:srgbClr val="404040"/>
                    </a:solidFill>
                  </a:rPr>
                  <a:t> </a:t>
                </a:r>
                <a:r>
                  <a:rPr lang="en-US" sz="2000" dirty="0" smtClean="0">
                    <a:solidFill>
                      <a:srgbClr val="404040"/>
                    </a:solidFill>
                  </a:rPr>
                  <a:t> </a:t>
                </a:r>
                <a:r>
                  <a:rPr lang="en-US" sz="1900" dirty="0">
                    <a:solidFill>
                      <a:schemeClr val="bg2"/>
                    </a:solidFill>
                  </a:rPr>
                  <a:t>are </a:t>
                </a:r>
                <a:r>
                  <a:rPr lang="en-US" sz="1900" dirty="0">
                    <a:solidFill>
                      <a:srgbClr val="00B050"/>
                    </a:solidFill>
                  </a:rPr>
                  <a:t>deemed to hold </a:t>
                </a:r>
                <a:r>
                  <a:rPr lang="en-US" sz="1900" dirty="0" smtClean="0">
                    <a:solidFill>
                      <a:srgbClr val="00B050"/>
                    </a:solidFill>
                  </a:rPr>
                  <a:t>true!</a:t>
                </a:r>
                <a:r>
                  <a:rPr lang="en-GB" sz="1900" dirty="0" smtClean="0">
                    <a:solidFill>
                      <a:schemeClr val="bg2"/>
                    </a:solidFill>
                  </a:rPr>
                  <a:t>  </a:t>
                </a:r>
                <a:endParaRPr lang="en-US" sz="1900" dirty="0">
                  <a:solidFill>
                    <a:schemeClr val="bg2"/>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35496" y="2603688"/>
                <a:ext cx="9108504" cy="400110"/>
              </a:xfrm>
              <a:prstGeom prst="rect">
                <a:avLst/>
              </a:prstGeom>
              <a:blipFill rotWithShape="0">
                <a:blip r:embed="rId7"/>
                <a:stretch>
                  <a:fillRect l="-669" t="-4545" r="-469" b="-24242"/>
                </a:stretch>
              </a:blipFill>
            </p:spPr>
            <p:txBody>
              <a:bodyPr/>
              <a:lstStyle/>
              <a:p>
                <a:r>
                  <a:rPr lang="en-US">
                    <a:noFill/>
                  </a:rPr>
                  <a:t> </a:t>
                </a:r>
              </a:p>
            </p:txBody>
          </p:sp>
        </mc:Fallback>
      </mc:AlternateContent>
    </p:spTree>
    <p:extLst>
      <p:ext uri="{BB962C8B-B14F-4D97-AF65-F5344CB8AC3E}">
        <p14:creationId xmlns:p14="http://schemas.microsoft.com/office/powerpoint/2010/main" val="4275741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4">
                                            <p:txEl>
                                              <p:pRg st="1" end="1"/>
                                            </p:txEl>
                                          </p:spTgt>
                                        </p:tgtEl>
                                        <p:attrNameLst>
                                          <p:attrName>style.visibility</p:attrName>
                                        </p:attrNameLst>
                                      </p:cBhvr>
                                      <p:to>
                                        <p:strVal val="visible"/>
                                      </p:to>
                                    </p:set>
                                    <p:animEffect transition="in" filter="fade">
                                      <p:cBhvr>
                                        <p:cTn id="22" dur="500"/>
                                        <p:tgtEl>
                                          <p:spTgt spid="2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P spid="5" grpId="0"/>
      <p:bldP spid="6"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6</a:t>
            </a:fld>
            <a:endParaRPr lang="en-US"/>
          </a:p>
        </p:txBody>
      </p:sp>
      <p:sp>
        <p:nvSpPr>
          <p:cNvPr id="9" name="Footer Placeholder 8"/>
          <p:cNvSpPr>
            <a:spLocks noGrp="1"/>
          </p:cNvSpPr>
          <p:nvPr>
            <p:ph type="ftr" sz="quarter" idx="11"/>
          </p:nvPr>
        </p:nvSpPr>
        <p:spPr/>
        <p:txBody>
          <a:bodyPr/>
          <a:lstStyle/>
          <a:p>
            <a:r>
              <a:rPr lang="en-GB" noProof="0" smtClean="0"/>
              <a:t>M. Martino TE-EPC - WP2 Meeting - 21/03/2017</a:t>
            </a:r>
            <a:endParaRPr lang="en-GB" noProof="0"/>
          </a:p>
        </p:txBody>
      </p:sp>
      <mc:AlternateContent xmlns:mc="http://schemas.openxmlformats.org/markup-compatibility/2006" xmlns:a14="http://schemas.microsoft.com/office/drawing/2010/main">
        <mc:Choice Requires="a14">
          <p:sp>
            <p:nvSpPr>
              <p:cNvPr id="4" name="Rectangle 3"/>
              <p:cNvSpPr/>
              <p:nvPr/>
            </p:nvSpPr>
            <p:spPr>
              <a:xfrm>
                <a:off x="2418885" y="571278"/>
                <a:ext cx="3889142" cy="523220"/>
              </a:xfrm>
              <a:prstGeom prst="rect">
                <a:avLst/>
              </a:prstGeom>
            </p:spPr>
            <p:txBody>
              <a:bodyPr wrap="none">
                <a:spAutoFit/>
              </a:bodyPr>
              <a:lstStyle/>
              <a:p>
                <a:r>
                  <a:rPr lang="en-US" sz="2800" dirty="0" smtClean="0">
                    <a:solidFill>
                      <a:schemeClr val="bg2"/>
                    </a:solidFill>
                  </a:rPr>
                  <a:t>Voltage </a:t>
                </a:r>
                <a:r>
                  <a:rPr lang="en-US" sz="2800" dirty="0">
                    <a:solidFill>
                      <a:schemeClr val="bg2"/>
                    </a:solidFill>
                  </a:rPr>
                  <a:t>control </a:t>
                </a:r>
                <a:r>
                  <a:rPr lang="en-US" sz="2800" dirty="0"/>
                  <a:t>(</a:t>
                </a:r>
                <a14:m>
                  <m:oMath xmlns:m="http://schemas.openxmlformats.org/officeDocument/2006/math">
                    <m:sSub>
                      <m:sSubPr>
                        <m:ctrlPr>
                          <a:rPr lang="en-US" sz="2800" i="1" dirty="0" smtClean="0">
                            <a:solidFill>
                              <a:srgbClr val="00B050"/>
                            </a:solidFill>
                            <a:latin typeface="Cambria Math" panose="02040503050406030204" pitchFamily="18" charset="0"/>
                          </a:rPr>
                        </m:ctrlPr>
                      </m:sSubPr>
                      <m:e>
                        <m:r>
                          <a:rPr lang="en-GB" sz="2800" i="1" smtClean="0">
                            <a:solidFill>
                              <a:schemeClr val="tx1"/>
                            </a:solidFill>
                            <a:latin typeface="Cambria Math" panose="02040503050406030204" pitchFamily="18" charset="0"/>
                          </a:rPr>
                          <m:t>𝑓</m:t>
                        </m:r>
                        <m:r>
                          <a:rPr lang="en-GB" sz="2800" b="0" i="1" smtClean="0">
                            <a:solidFill>
                              <a:schemeClr val="tx1"/>
                            </a:solidFill>
                            <a:latin typeface="Cambria Math" panose="02040503050406030204" pitchFamily="18" charset="0"/>
                          </a:rPr>
                          <m:t>&gt;</m:t>
                        </m:r>
                        <m:r>
                          <a:rPr lang="en-GB" sz="2800" i="1" dirty="0">
                            <a:solidFill>
                              <a:srgbClr val="00B050"/>
                            </a:solidFill>
                            <a:latin typeface="Cambria Math" panose="02040503050406030204" pitchFamily="18" charset="0"/>
                          </a:rPr>
                          <m:t>𝑓</m:t>
                        </m:r>
                      </m:e>
                      <m:sub>
                        <m:r>
                          <a:rPr lang="en-GB" sz="2800" i="1" dirty="0">
                            <a:solidFill>
                              <a:srgbClr val="00B050"/>
                            </a:solidFill>
                            <a:latin typeface="Cambria Math" panose="02040503050406030204" pitchFamily="18" charset="0"/>
                          </a:rPr>
                          <m:t>0</m:t>
                        </m:r>
                      </m:sub>
                    </m:sSub>
                  </m:oMath>
                </a14:m>
                <a:r>
                  <a:rPr lang="en-US" sz="2800" dirty="0"/>
                  <a:t>)</a:t>
                </a:r>
              </a:p>
            </p:txBody>
          </p:sp>
        </mc:Choice>
        <mc:Fallback xmlns="">
          <p:sp>
            <p:nvSpPr>
              <p:cNvPr id="4" name="Rectangle 3"/>
              <p:cNvSpPr>
                <a:spLocks noRot="1" noChangeAspect="1" noMove="1" noResize="1" noEditPoints="1" noAdjustHandles="1" noChangeArrowheads="1" noChangeShapeType="1" noTextEdit="1"/>
              </p:cNvSpPr>
              <p:nvPr/>
            </p:nvSpPr>
            <p:spPr>
              <a:xfrm>
                <a:off x="2418885" y="571278"/>
                <a:ext cx="3889142" cy="523220"/>
              </a:xfrm>
              <a:prstGeom prst="rect">
                <a:avLst/>
              </a:prstGeom>
              <a:blipFill rotWithShape="0">
                <a:blip r:embed="rId3"/>
                <a:stretch>
                  <a:fillRect l="-3292" t="-12791" r="-2038" b="-31395"/>
                </a:stretch>
              </a:blipFill>
            </p:spPr>
            <p:txBody>
              <a:bodyPr/>
              <a:lstStyle/>
              <a:p>
                <a:r>
                  <a:rPr lang="en-GB">
                    <a:noFill/>
                  </a:rPr>
                  <a:t> </a:t>
                </a:r>
              </a:p>
            </p:txBody>
          </p:sp>
        </mc:Fallback>
      </mc:AlternateContent>
      <p:sp>
        <p:nvSpPr>
          <p:cNvPr id="5" name="Rectangle 4"/>
          <p:cNvSpPr/>
          <p:nvPr/>
        </p:nvSpPr>
        <p:spPr>
          <a:xfrm>
            <a:off x="290197" y="1072100"/>
            <a:ext cx="8853803" cy="830997"/>
          </a:xfrm>
          <a:prstGeom prst="rect">
            <a:avLst/>
          </a:prstGeom>
        </p:spPr>
        <p:txBody>
          <a:bodyPr wrap="square">
            <a:spAutoFit/>
          </a:bodyPr>
          <a:lstStyle/>
          <a:p>
            <a:r>
              <a:rPr lang="en-GB" sz="2400" dirty="0">
                <a:solidFill>
                  <a:schemeClr val="bg2"/>
                </a:solidFill>
              </a:rPr>
              <a:t>this regime requires a more accurate modelling and experimental validation as neither assumption </a:t>
            </a:r>
            <a:r>
              <a:rPr lang="en-GB" sz="2400" dirty="0" smtClean="0">
                <a:solidFill>
                  <a:schemeClr val="bg2"/>
                </a:solidFill>
              </a:rPr>
              <a:t>might be justified</a:t>
            </a:r>
            <a:r>
              <a:rPr lang="en-GB" sz="2400" dirty="0">
                <a:solidFill>
                  <a:schemeClr val="bg2"/>
                </a:solidFill>
              </a:rPr>
              <a:t>!</a:t>
            </a:r>
          </a:p>
        </p:txBody>
      </p:sp>
      <mc:AlternateContent xmlns:mc="http://schemas.openxmlformats.org/markup-compatibility/2006" xmlns:a14="http://schemas.microsoft.com/office/drawing/2010/main">
        <mc:Choice Requires="a14">
          <p:sp>
            <p:nvSpPr>
              <p:cNvPr id="8" name="Rectangle 7"/>
              <p:cNvSpPr/>
              <p:nvPr/>
            </p:nvSpPr>
            <p:spPr>
              <a:xfrm>
                <a:off x="290197" y="1980637"/>
                <a:ext cx="8853803" cy="892552"/>
              </a:xfrm>
              <a:prstGeom prst="rect">
                <a:avLst/>
              </a:prstGeom>
            </p:spPr>
            <p:txBody>
              <a:bodyPr wrap="square">
                <a:spAutoFit/>
              </a:bodyPr>
              <a:lstStyle/>
              <a:p>
                <a14:m>
                  <m:oMath xmlns:m="http://schemas.openxmlformats.org/officeDocument/2006/math">
                    <m:sSub>
                      <m:sSubPr>
                        <m:ctrlPr>
                          <a:rPr lang="en-GB" sz="2800" i="1">
                            <a:solidFill>
                              <a:srgbClr val="404040"/>
                            </a:solidFill>
                            <a:latin typeface="Cambria Math" panose="02040503050406030204" pitchFamily="18" charset="0"/>
                          </a:rPr>
                        </m:ctrlPr>
                      </m:sSubPr>
                      <m:e>
                        <m:r>
                          <a:rPr lang="en-GB" sz="2800" i="1">
                            <a:solidFill>
                              <a:srgbClr val="404040"/>
                            </a:solidFill>
                            <a:latin typeface="Cambria Math" panose="02040503050406030204" pitchFamily="18" charset="0"/>
                          </a:rPr>
                          <m:t>𝑇</m:t>
                        </m:r>
                      </m:e>
                      <m:sub>
                        <m:r>
                          <a:rPr lang="en-GB" sz="2800" i="1">
                            <a:solidFill>
                              <a:srgbClr val="404040"/>
                            </a:solidFill>
                            <a:latin typeface="Cambria Math" panose="02040503050406030204" pitchFamily="18" charset="0"/>
                          </a:rPr>
                          <m:t>𝑣𝑎𝑐𝑢𝑢𝑚</m:t>
                        </m:r>
                      </m:sub>
                    </m:sSub>
                    <m:r>
                      <a:rPr lang="en-GB" sz="2800" i="1">
                        <a:solidFill>
                          <a:srgbClr val="404040"/>
                        </a:solidFill>
                        <a:latin typeface="Cambria Math" panose="02040503050406030204" pitchFamily="18" charset="0"/>
                      </a:rPr>
                      <m:t>(</m:t>
                    </m:r>
                    <m:r>
                      <a:rPr lang="en-GB" sz="2800" i="1">
                        <a:solidFill>
                          <a:srgbClr val="404040"/>
                        </a:solidFill>
                        <a:latin typeface="Cambria Math" panose="02040503050406030204" pitchFamily="18" charset="0"/>
                      </a:rPr>
                      <m:t>𝑓</m:t>
                    </m:r>
                    <m:r>
                      <a:rPr lang="en-GB" sz="2800" i="1">
                        <a:solidFill>
                          <a:srgbClr val="404040"/>
                        </a:solidFill>
                        <a:latin typeface="Cambria Math" panose="02040503050406030204" pitchFamily="18" charset="0"/>
                      </a:rPr>
                      <m:t>)</m:t>
                    </m:r>
                  </m:oMath>
                </a14:m>
                <a:r>
                  <a:rPr lang="en-US" sz="2800" dirty="0" smtClean="0"/>
                  <a:t> </a:t>
                </a:r>
                <a:r>
                  <a:rPr lang="en-GB" sz="2400" dirty="0" smtClean="0">
                    <a:solidFill>
                      <a:schemeClr val="bg2"/>
                    </a:solidFill>
                  </a:rPr>
                  <a:t>depends </a:t>
                </a:r>
                <a:r>
                  <a:rPr lang="en-GB" sz="2400" dirty="0">
                    <a:solidFill>
                      <a:schemeClr val="bg2"/>
                    </a:solidFill>
                  </a:rPr>
                  <a:t>entirely on material properties and geometry of cold bore, absorber, beam screen </a:t>
                </a:r>
                <a:r>
                  <a:rPr lang="en-GB" sz="2400" dirty="0" smtClean="0">
                    <a:solidFill>
                      <a:schemeClr val="bg2"/>
                    </a:solidFill>
                  </a:rPr>
                  <a:t>and temperature!</a:t>
                </a:r>
              </a:p>
            </p:txBody>
          </p:sp>
        </mc:Choice>
        <mc:Fallback xmlns="">
          <p:sp>
            <p:nvSpPr>
              <p:cNvPr id="8" name="Rectangle 7"/>
              <p:cNvSpPr>
                <a:spLocks noRot="1" noChangeAspect="1" noMove="1" noResize="1" noEditPoints="1" noAdjustHandles="1" noChangeArrowheads="1" noChangeShapeType="1" noTextEdit="1"/>
              </p:cNvSpPr>
              <p:nvPr/>
            </p:nvSpPr>
            <p:spPr>
              <a:xfrm>
                <a:off x="290197" y="1980637"/>
                <a:ext cx="8853803" cy="892552"/>
              </a:xfrm>
              <a:prstGeom prst="rect">
                <a:avLst/>
              </a:prstGeom>
              <a:blipFill rotWithShape="0">
                <a:blip r:embed="rId4"/>
                <a:stretch>
                  <a:fillRect l="-1102" r="-895" b="-15753"/>
                </a:stretch>
              </a:blipFill>
            </p:spPr>
            <p:txBody>
              <a:bodyPr/>
              <a:lstStyle/>
              <a:p>
                <a:r>
                  <a:rPr lang="en-GB">
                    <a:noFill/>
                  </a:rPr>
                  <a:t> </a:t>
                </a:r>
              </a:p>
            </p:txBody>
          </p:sp>
        </mc:Fallback>
      </mc:AlternateContent>
      <p:sp>
        <p:nvSpPr>
          <p:cNvPr id="15" name="Title 2"/>
          <p:cNvSpPr>
            <a:spLocks noGrp="1"/>
          </p:cNvSpPr>
          <p:nvPr>
            <p:ph type="title"/>
          </p:nvPr>
        </p:nvSpPr>
        <p:spPr>
          <a:xfrm>
            <a:off x="293688" y="4763"/>
            <a:ext cx="8642350" cy="685800"/>
          </a:xfrm>
        </p:spPr>
        <p:txBody>
          <a:bodyPr/>
          <a:lstStyle/>
          <a:p>
            <a:pPr marL="514350" indent="-514350" algn="ctr"/>
            <a:r>
              <a:rPr lang="en-US" dirty="0" smtClean="0"/>
              <a:t>Model of PC output to magnetic field B</a:t>
            </a:r>
            <a:endParaRPr lang="en-US" dirty="0"/>
          </a:p>
        </p:txBody>
      </p:sp>
      <mc:AlternateContent xmlns:mc="http://schemas.openxmlformats.org/markup-compatibility/2006" xmlns:a14="http://schemas.microsoft.com/office/drawing/2010/main">
        <mc:Choice Requires="a14">
          <p:sp>
            <p:nvSpPr>
              <p:cNvPr id="12" name="Rectangle 11"/>
              <p:cNvSpPr/>
              <p:nvPr/>
            </p:nvSpPr>
            <p:spPr>
              <a:xfrm>
                <a:off x="290197" y="2950729"/>
                <a:ext cx="8387994" cy="523220"/>
              </a:xfrm>
              <a:prstGeom prst="rect">
                <a:avLst/>
              </a:prstGeom>
            </p:spPr>
            <p:txBody>
              <a:bodyPr wrap="square">
                <a:spAutoFit/>
              </a:bodyPr>
              <a:lstStyle/>
              <a:p>
                <a:r>
                  <a:rPr lang="en-GB" sz="2400" dirty="0" smtClean="0">
                    <a:solidFill>
                      <a:schemeClr val="bg2"/>
                    </a:solidFill>
                  </a:rPr>
                  <a:t>Many phenomena might be at play for the</a:t>
                </a:r>
                <a:r>
                  <a:rPr lang="en-GB" sz="2400" dirty="0" smtClean="0">
                    <a:solidFill>
                      <a:srgbClr val="404040"/>
                    </a:solidFill>
                  </a:rPr>
                  <a:t> </a:t>
                </a:r>
                <a14:m>
                  <m:oMath xmlns:m="http://schemas.openxmlformats.org/officeDocument/2006/math">
                    <m:sSub>
                      <m:sSubPr>
                        <m:ctrlPr>
                          <a:rPr lang="en-GB" sz="2800" i="1" smtClean="0">
                            <a:solidFill>
                              <a:srgbClr val="404040"/>
                            </a:solidFill>
                            <a:latin typeface="Cambria Math" panose="02040503050406030204" pitchFamily="18" charset="0"/>
                          </a:rPr>
                        </m:ctrlPr>
                      </m:sSubPr>
                      <m:e>
                        <m:r>
                          <a:rPr lang="en-GB" sz="2800" i="1">
                            <a:solidFill>
                              <a:srgbClr val="404040"/>
                            </a:solidFill>
                            <a:latin typeface="Cambria Math" panose="02040503050406030204" pitchFamily="18" charset="0"/>
                          </a:rPr>
                          <m:t>𝑇</m:t>
                        </m:r>
                      </m:e>
                      <m:sub>
                        <m:r>
                          <a:rPr lang="en-GB" sz="2800" i="1">
                            <a:solidFill>
                              <a:srgbClr val="404040"/>
                            </a:solidFill>
                            <a:latin typeface="Cambria Math" panose="02040503050406030204" pitchFamily="18" charset="0"/>
                          </a:rPr>
                          <m:t>𝐼𝑡𝑜𝐵</m:t>
                        </m:r>
                      </m:sub>
                    </m:sSub>
                    <m:d>
                      <m:dPr>
                        <m:ctrlPr>
                          <a:rPr lang="en-GB" sz="2800" i="1">
                            <a:solidFill>
                              <a:srgbClr val="404040"/>
                            </a:solidFill>
                            <a:latin typeface="Cambria Math" panose="02040503050406030204" pitchFamily="18" charset="0"/>
                          </a:rPr>
                        </m:ctrlPr>
                      </m:dPr>
                      <m:e>
                        <m:r>
                          <a:rPr lang="en-GB" sz="2800" i="1">
                            <a:solidFill>
                              <a:srgbClr val="404040"/>
                            </a:solidFill>
                            <a:latin typeface="Cambria Math" panose="02040503050406030204" pitchFamily="18" charset="0"/>
                          </a:rPr>
                          <m:t>𝑓</m:t>
                        </m:r>
                      </m:e>
                    </m:d>
                  </m:oMath>
                </a14:m>
                <a:r>
                  <a:rPr lang="en-GB" sz="2800" dirty="0" smtClean="0">
                    <a:solidFill>
                      <a:srgbClr val="404040"/>
                    </a:solidFill>
                  </a:rPr>
                  <a:t>:</a:t>
                </a:r>
                <a:r>
                  <a:rPr lang="en-GB" sz="2400" dirty="0" smtClean="0">
                    <a:solidFill>
                      <a:srgbClr val="404040"/>
                    </a:solidFill>
                  </a:rPr>
                  <a:t>  </a:t>
                </a:r>
                <a:endParaRPr lang="en-US" sz="2000" dirty="0"/>
              </a:p>
            </p:txBody>
          </p:sp>
        </mc:Choice>
        <mc:Fallback xmlns="">
          <p:sp>
            <p:nvSpPr>
              <p:cNvPr id="12" name="Rectangle 11"/>
              <p:cNvSpPr>
                <a:spLocks noRot="1" noChangeAspect="1" noMove="1" noResize="1" noEditPoints="1" noAdjustHandles="1" noChangeArrowheads="1" noChangeShapeType="1" noTextEdit="1"/>
              </p:cNvSpPr>
              <p:nvPr/>
            </p:nvSpPr>
            <p:spPr>
              <a:xfrm>
                <a:off x="290197" y="2950729"/>
                <a:ext cx="8387994" cy="523220"/>
              </a:xfrm>
              <a:prstGeom prst="rect">
                <a:avLst/>
              </a:prstGeom>
              <a:blipFill rotWithShape="0">
                <a:blip r:embed="rId5"/>
                <a:stretch>
                  <a:fillRect l="-1163" t="-11628" b="-31395"/>
                </a:stretch>
              </a:blipFill>
            </p:spPr>
            <p:txBody>
              <a:bodyPr/>
              <a:lstStyle/>
              <a:p>
                <a:r>
                  <a:rPr lang="en-GB">
                    <a:noFill/>
                  </a:rPr>
                  <a:t> </a:t>
                </a:r>
              </a:p>
            </p:txBody>
          </p:sp>
        </mc:Fallback>
      </mc:AlternateContent>
      <p:sp>
        <p:nvSpPr>
          <p:cNvPr id="16" name="Rectangle 15"/>
          <p:cNvSpPr/>
          <p:nvPr/>
        </p:nvSpPr>
        <p:spPr>
          <a:xfrm>
            <a:off x="290197" y="3551489"/>
            <a:ext cx="8387994" cy="461665"/>
          </a:xfrm>
          <a:prstGeom prst="rect">
            <a:avLst/>
          </a:prstGeom>
        </p:spPr>
        <p:txBody>
          <a:bodyPr wrap="square">
            <a:spAutoFit/>
          </a:bodyPr>
          <a:lstStyle/>
          <a:p>
            <a:pPr marL="342900" indent="-342900">
              <a:buFont typeface="Arial" panose="020B0604020202020204" pitchFamily="34" charset="0"/>
              <a:buChar char="•"/>
            </a:pPr>
            <a:r>
              <a:rPr lang="en-GB" sz="2400" dirty="0" smtClean="0">
                <a:solidFill>
                  <a:schemeClr val="bg2"/>
                </a:solidFill>
              </a:rPr>
              <a:t>Eddy currents (and other “losses”)  </a:t>
            </a:r>
            <a:endParaRPr lang="en-US" sz="2000" dirty="0">
              <a:solidFill>
                <a:schemeClr val="bg2"/>
              </a:solidFill>
            </a:endParaRPr>
          </a:p>
        </p:txBody>
      </p:sp>
      <p:sp>
        <p:nvSpPr>
          <p:cNvPr id="17" name="Rectangle 16"/>
          <p:cNvSpPr/>
          <p:nvPr/>
        </p:nvSpPr>
        <p:spPr>
          <a:xfrm>
            <a:off x="290197" y="4090693"/>
            <a:ext cx="8387994" cy="461665"/>
          </a:xfrm>
          <a:prstGeom prst="rect">
            <a:avLst/>
          </a:prstGeom>
        </p:spPr>
        <p:txBody>
          <a:bodyPr wrap="square">
            <a:spAutoFit/>
          </a:bodyPr>
          <a:lstStyle/>
          <a:p>
            <a:pPr marL="342900" indent="-342900">
              <a:buFont typeface="Arial" panose="020B0604020202020204" pitchFamily="34" charset="0"/>
              <a:buChar char="•"/>
            </a:pPr>
            <a:r>
              <a:rPr lang="en-GB" sz="2400" dirty="0" smtClean="0">
                <a:solidFill>
                  <a:schemeClr val="bg2"/>
                </a:solidFill>
              </a:rPr>
              <a:t>Superconductive material AC behaviour (type II)  </a:t>
            </a:r>
            <a:endParaRPr lang="en-US" sz="2000" dirty="0">
              <a:solidFill>
                <a:schemeClr val="bg2"/>
              </a:solidFill>
            </a:endParaRPr>
          </a:p>
        </p:txBody>
      </p:sp>
    </p:spTree>
    <p:extLst>
      <p:ext uri="{BB962C8B-B14F-4D97-AF65-F5344CB8AC3E}">
        <p14:creationId xmlns:p14="http://schemas.microsoft.com/office/powerpoint/2010/main" val="3071808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2" grpId="0"/>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a:stretch/>
        </p:blipFill>
        <p:spPr>
          <a:xfrm rot="16200000">
            <a:off x="2943943" y="-552721"/>
            <a:ext cx="4320480" cy="6248942"/>
          </a:xfrm>
          <a:prstGeom prst="rect">
            <a:avLst/>
          </a:prstGeom>
        </p:spPr>
      </p:pic>
      <mc:AlternateContent xmlns:mc="http://schemas.openxmlformats.org/markup-compatibility/2006" xmlns:a14="http://schemas.microsoft.com/office/drawing/2010/main">
        <mc:Choice Requires="a14">
          <p:sp>
            <p:nvSpPr>
              <p:cNvPr id="2" name="Title 1"/>
              <p:cNvSpPr>
                <a:spLocks noGrp="1"/>
              </p:cNvSpPr>
              <p:nvPr>
                <p:ph type="title"/>
              </p:nvPr>
            </p:nvSpPr>
            <p:spPr>
              <a:xfrm>
                <a:off x="442273" y="0"/>
                <a:ext cx="8816380" cy="540000"/>
              </a:xfrm>
            </p:spPr>
            <p:txBody>
              <a:bodyPr/>
              <a:lstStyle/>
              <a:p>
                <a14:m>
                  <m:oMath xmlns:m="http://schemas.openxmlformats.org/officeDocument/2006/math">
                    <m:r>
                      <a:rPr lang="en-GB" i="1" dirty="0" smtClean="0">
                        <a:latin typeface="Cambria Math" panose="02040503050406030204" pitchFamily="18" charset="0"/>
                      </a:rPr>
                      <m:t>𝐿</m:t>
                    </m:r>
                    <m:r>
                      <a:rPr lang="en-GB" i="1" dirty="0" smtClean="0">
                        <a:latin typeface="Cambria Math" panose="02040503050406030204" pitchFamily="18" charset="0"/>
                      </a:rPr>
                      <m:t>=</m:t>
                    </m:r>
                    <m:r>
                      <a:rPr lang="en-GB" i="1" dirty="0" smtClean="0">
                        <a:latin typeface="Cambria Math" panose="02040503050406030204" pitchFamily="18" charset="0"/>
                      </a:rPr>
                      <m:t>𝐿</m:t>
                    </m:r>
                    <m:r>
                      <a:rPr lang="en-GB" i="1" dirty="0" smtClean="0">
                        <a:latin typeface="Cambria Math" panose="02040503050406030204" pitchFamily="18" charset="0"/>
                      </a:rPr>
                      <m:t>(</m:t>
                    </m:r>
                    <m:r>
                      <a:rPr lang="en-GB" i="1" dirty="0" smtClean="0">
                        <a:latin typeface="Cambria Math" panose="02040503050406030204" pitchFamily="18" charset="0"/>
                      </a:rPr>
                      <m:t>𝑓</m:t>
                    </m:r>
                    <m:r>
                      <a:rPr lang="en-GB" i="1" dirty="0" smtClean="0">
                        <a:latin typeface="Cambria Math" panose="02040503050406030204" pitchFamily="18" charset="0"/>
                      </a:rPr>
                      <m:t>)</m:t>
                    </m:r>
                  </m:oMath>
                </a14:m>
                <a:r>
                  <a:rPr lang="en-GB" dirty="0" smtClean="0"/>
                  <a:t>: existing results for LHC 1085 Quadrupole</a:t>
                </a:r>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442273" y="0"/>
                <a:ext cx="8816380" cy="540000"/>
              </a:xfrm>
              <a:blipFill rotWithShape="0">
                <a:blip r:embed="rId3"/>
                <a:stretch>
                  <a:fillRect t="-10112" r="-899" b="-2921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en-GB" noProof="0" smtClean="0"/>
              <a:t>M. Martino TE-EPC - WP2 Meeting - 21/03/2017</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sp>
        <p:nvSpPr>
          <p:cNvPr id="7" name="Rectangle 6"/>
          <p:cNvSpPr/>
          <p:nvPr/>
        </p:nvSpPr>
        <p:spPr>
          <a:xfrm>
            <a:off x="107504" y="1750045"/>
            <a:ext cx="2092795" cy="461665"/>
          </a:xfrm>
          <a:prstGeom prst="rect">
            <a:avLst/>
          </a:prstGeom>
        </p:spPr>
        <p:txBody>
          <a:bodyPr wrap="square">
            <a:spAutoFit/>
          </a:bodyPr>
          <a:lstStyle/>
          <a:p>
            <a:r>
              <a:rPr lang="en-GB" sz="2400" b="1" dirty="0">
                <a:solidFill>
                  <a:schemeClr val="bg2"/>
                </a:solidFill>
                <a:latin typeface="+mj-lt"/>
                <a:ea typeface="+mj-ea"/>
                <a:cs typeface="+mj-cs"/>
              </a:rPr>
              <a:t>No </a:t>
            </a:r>
            <a:r>
              <a:rPr lang="en-GB" sz="2400" b="1" dirty="0" smtClean="0">
                <a:solidFill>
                  <a:schemeClr val="bg2"/>
                </a:solidFill>
                <a:latin typeface="+mj-lt"/>
                <a:ea typeface="+mj-ea"/>
                <a:cs typeface="+mj-cs"/>
              </a:rPr>
              <a:t>DC bias</a:t>
            </a:r>
          </a:p>
        </p:txBody>
      </p:sp>
      <p:sp>
        <p:nvSpPr>
          <p:cNvPr id="8" name="Rectangle 7"/>
          <p:cNvSpPr/>
          <p:nvPr/>
        </p:nvSpPr>
        <p:spPr>
          <a:xfrm>
            <a:off x="3203848" y="2211710"/>
            <a:ext cx="4592758" cy="369332"/>
          </a:xfrm>
          <a:prstGeom prst="rect">
            <a:avLst/>
          </a:prstGeom>
        </p:spPr>
        <p:txBody>
          <a:bodyPr wrap="square">
            <a:spAutoFit/>
          </a:bodyPr>
          <a:lstStyle/>
          <a:p>
            <a:r>
              <a:rPr lang="en-GB" b="1" dirty="0" smtClean="0">
                <a:solidFill>
                  <a:srgbClr val="FF0000"/>
                </a:solidFill>
                <a:latin typeface="+mj-lt"/>
                <a:ea typeface="+mj-ea"/>
                <a:cs typeface="+mj-cs"/>
              </a:rPr>
              <a:t>Dramatic effect due to the Beam Screen</a:t>
            </a:r>
          </a:p>
        </p:txBody>
      </p:sp>
      <p:cxnSp>
        <p:nvCxnSpPr>
          <p:cNvPr id="9" name="Straight Arrow Connector 8"/>
          <p:cNvCxnSpPr/>
          <p:nvPr/>
        </p:nvCxnSpPr>
        <p:spPr>
          <a:xfrm>
            <a:off x="3275856" y="2691755"/>
            <a:ext cx="0" cy="672083"/>
          </a:xfrm>
          <a:prstGeom prst="straightConnector1">
            <a:avLst/>
          </a:prstGeom>
          <a:ln w="25400">
            <a:solidFill>
              <a:srgbClr val="FF0000"/>
            </a:solidFill>
            <a:headEnd type="none" w="med" len="lg"/>
            <a:tailEnd type="triangle" w="lg" len="lg"/>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107504" y="2460833"/>
            <a:ext cx="2092795" cy="830997"/>
          </a:xfrm>
          <a:prstGeom prst="rect">
            <a:avLst/>
          </a:prstGeom>
        </p:spPr>
        <p:txBody>
          <a:bodyPr wrap="square">
            <a:spAutoFit/>
          </a:bodyPr>
          <a:lstStyle/>
          <a:p>
            <a:r>
              <a:rPr lang="en-GB" sz="2400" b="1" dirty="0" smtClean="0">
                <a:solidFill>
                  <a:schemeClr val="bg2"/>
                </a:solidFill>
                <a:latin typeface="+mj-lt"/>
                <a:ea typeface="+mj-ea"/>
                <a:cs typeface="+mj-cs"/>
              </a:rPr>
              <a:t>Small signal excitation</a:t>
            </a:r>
          </a:p>
        </p:txBody>
      </p:sp>
      <p:sp>
        <p:nvSpPr>
          <p:cNvPr id="13" name="Rectangle 12"/>
          <p:cNvSpPr/>
          <p:nvPr/>
        </p:nvSpPr>
        <p:spPr>
          <a:xfrm>
            <a:off x="5436096" y="4646274"/>
            <a:ext cx="2624886" cy="276999"/>
          </a:xfrm>
          <a:prstGeom prst="rect">
            <a:avLst/>
          </a:prstGeom>
        </p:spPr>
        <p:txBody>
          <a:bodyPr wrap="none">
            <a:spAutoFit/>
          </a:bodyPr>
          <a:lstStyle/>
          <a:p>
            <a:r>
              <a:rPr lang="en-US" sz="1200" dirty="0" smtClean="0"/>
              <a:t>Courtesy TE-MSC C. </a:t>
            </a:r>
            <a:r>
              <a:rPr lang="en-US" sz="1200" dirty="0" err="1" smtClean="0"/>
              <a:t>Giloux</a:t>
            </a:r>
            <a:r>
              <a:rPr lang="en-US" sz="1200" dirty="0" smtClean="0"/>
              <a:t> - 2009 </a:t>
            </a:r>
            <a:endParaRPr lang="en-US" sz="1200" dirty="0"/>
          </a:p>
        </p:txBody>
      </p:sp>
      <mc:AlternateContent xmlns:mc="http://schemas.openxmlformats.org/markup-compatibility/2006" xmlns:a14="http://schemas.microsoft.com/office/drawing/2010/main">
        <mc:Choice Requires="a14">
          <p:sp>
            <p:nvSpPr>
              <p:cNvPr id="14" name="Rectangle 13"/>
              <p:cNvSpPr/>
              <p:nvPr/>
            </p:nvSpPr>
            <p:spPr>
              <a:xfrm>
                <a:off x="4443757" y="2531645"/>
                <a:ext cx="2491131" cy="584775"/>
              </a:xfrm>
              <a:prstGeom prst="rect">
                <a:avLst/>
              </a:prstGeom>
            </p:spPr>
            <p:txBody>
              <a:bodyPr wrap="none">
                <a:spAutoFit/>
              </a:bodyPr>
              <a:lstStyle/>
              <a:p>
                <a14:m>
                  <m:oMath xmlns:m="http://schemas.openxmlformats.org/officeDocument/2006/math">
                    <m:sSub>
                      <m:sSubPr>
                        <m:ctrlPr>
                          <a:rPr lang="en-US" sz="3200" i="1">
                            <a:solidFill>
                              <a:srgbClr val="FF0000"/>
                            </a:solidFill>
                            <a:latin typeface="Cambria Math" panose="02040503050406030204" pitchFamily="18" charset="0"/>
                          </a:rPr>
                        </m:ctrlPr>
                      </m:sSubPr>
                      <m:e>
                        <m:r>
                          <a:rPr lang="en-GB" sz="3200" i="1">
                            <a:solidFill>
                              <a:srgbClr val="FF0000"/>
                            </a:solidFill>
                            <a:latin typeface="Cambria Math" panose="02040503050406030204" pitchFamily="18" charset="0"/>
                          </a:rPr>
                          <m:t>𝑇</m:t>
                        </m:r>
                      </m:e>
                      <m:sub>
                        <m:r>
                          <a:rPr lang="en-GB" sz="3200" i="1">
                            <a:solidFill>
                              <a:srgbClr val="FF0000"/>
                            </a:solidFill>
                            <a:latin typeface="Cambria Math" panose="02040503050406030204" pitchFamily="18" charset="0"/>
                          </a:rPr>
                          <m:t>𝑣𝑎𝑐𝑢𝑢𝑚</m:t>
                        </m:r>
                      </m:sub>
                    </m:sSub>
                    <m:d>
                      <m:dPr>
                        <m:ctrlPr>
                          <a:rPr lang="en-US" sz="3200" i="1">
                            <a:solidFill>
                              <a:srgbClr val="FF0000"/>
                            </a:solidFill>
                            <a:latin typeface="Cambria Math" panose="02040503050406030204" pitchFamily="18" charset="0"/>
                          </a:rPr>
                        </m:ctrlPr>
                      </m:dPr>
                      <m:e>
                        <m:r>
                          <a:rPr lang="en-US" sz="3200" i="1">
                            <a:solidFill>
                              <a:srgbClr val="FF0000"/>
                            </a:solidFill>
                            <a:latin typeface="Cambria Math" panose="02040503050406030204" pitchFamily="18" charset="0"/>
                          </a:rPr>
                          <m:t>𝑓</m:t>
                        </m:r>
                      </m:e>
                    </m:d>
                  </m:oMath>
                </a14:m>
                <a:r>
                  <a:rPr lang="en-US" sz="3200" dirty="0" smtClean="0"/>
                  <a:t> </a:t>
                </a:r>
                <a:r>
                  <a:rPr lang="en-US" sz="3200" dirty="0" smtClean="0">
                    <a:solidFill>
                      <a:srgbClr val="FF0000"/>
                    </a:solidFill>
                  </a:rPr>
                  <a:t>?</a:t>
                </a:r>
                <a:endParaRPr lang="en-US" sz="3200" dirty="0">
                  <a:solidFill>
                    <a:srgbClr val="FF0000"/>
                  </a:solidFill>
                </a:endParaRPr>
              </a:p>
            </p:txBody>
          </p:sp>
        </mc:Choice>
        <mc:Fallback xmlns="">
          <p:sp>
            <p:nvSpPr>
              <p:cNvPr id="14" name="Rectangle 13"/>
              <p:cNvSpPr>
                <a:spLocks noRot="1" noChangeAspect="1" noMove="1" noResize="1" noEditPoints="1" noAdjustHandles="1" noChangeArrowheads="1" noChangeShapeType="1" noTextEdit="1"/>
              </p:cNvSpPr>
              <p:nvPr/>
            </p:nvSpPr>
            <p:spPr>
              <a:xfrm>
                <a:off x="4443757" y="2531645"/>
                <a:ext cx="2491131" cy="584775"/>
              </a:xfrm>
              <a:prstGeom prst="rect">
                <a:avLst/>
              </a:prstGeom>
              <a:blipFill rotWithShape="0">
                <a:blip r:embed="rId4"/>
                <a:stretch>
                  <a:fillRect t="-13542" r="-4890" b="-33333"/>
                </a:stretch>
              </a:blipFill>
            </p:spPr>
            <p:txBody>
              <a:bodyPr/>
              <a:lstStyle/>
              <a:p>
                <a:r>
                  <a:rPr lang="en-US">
                    <a:noFill/>
                  </a:rPr>
                  <a:t> </a:t>
                </a:r>
              </a:p>
            </p:txBody>
          </p:sp>
        </mc:Fallback>
      </mc:AlternateContent>
    </p:spTree>
    <p:extLst>
      <p:ext uri="{BB962C8B-B14F-4D97-AF65-F5344CB8AC3E}">
        <p14:creationId xmlns:p14="http://schemas.microsoft.com/office/powerpoint/2010/main" val="2884882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par>
                          <p:cTn id="27" fill="hold">
                            <p:stCondLst>
                              <p:cond delay="50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1000" fill="hold"/>
                                        <p:tgtEl>
                                          <p:spTgt spid="14"/>
                                        </p:tgtEl>
                                        <p:attrNameLst>
                                          <p:attrName>ppt_w</p:attrName>
                                        </p:attrNameLst>
                                      </p:cBhvr>
                                      <p:tavLst>
                                        <p:tav tm="0">
                                          <p:val>
                                            <p:fltVal val="0"/>
                                          </p:val>
                                        </p:tav>
                                        <p:tav tm="100000">
                                          <p:val>
                                            <p:strVal val="#ppt_w"/>
                                          </p:val>
                                        </p:tav>
                                      </p:tavLst>
                                    </p:anim>
                                    <p:anim calcmode="lin" valueType="num">
                                      <p:cBhvr>
                                        <p:cTn id="36" dur="1000" fill="hold"/>
                                        <p:tgtEl>
                                          <p:spTgt spid="14"/>
                                        </p:tgtEl>
                                        <p:attrNameLst>
                                          <p:attrName>ppt_h</p:attrName>
                                        </p:attrNameLst>
                                      </p:cBhvr>
                                      <p:tavLst>
                                        <p:tav tm="0">
                                          <p:val>
                                            <p:fltVal val="0"/>
                                          </p:val>
                                        </p:tav>
                                        <p:tav tm="100000">
                                          <p:val>
                                            <p:strVal val="#ppt_h"/>
                                          </p:val>
                                        </p:tav>
                                      </p:tavLst>
                                    </p:anim>
                                    <p:anim calcmode="lin" valueType="num">
                                      <p:cBhvr>
                                        <p:cTn id="37" dur="1000" fill="hold"/>
                                        <p:tgtEl>
                                          <p:spTgt spid="14"/>
                                        </p:tgtEl>
                                        <p:attrNameLst>
                                          <p:attrName>style.rotation</p:attrName>
                                        </p:attrNameLst>
                                      </p:cBhvr>
                                      <p:tavLst>
                                        <p:tav tm="0">
                                          <p:val>
                                            <p:fltVal val="90"/>
                                          </p:val>
                                        </p:tav>
                                        <p:tav tm="100000">
                                          <p:val>
                                            <p:fltVal val="0"/>
                                          </p:val>
                                        </p:tav>
                                      </p:tavLst>
                                    </p:anim>
                                    <p:animEffect transition="in" filter="fade">
                                      <p:cBhvr>
                                        <p:cTn id="38"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574"/>
            <a:ext cx="7920000" cy="540000"/>
          </a:xfrm>
        </p:spPr>
        <p:txBody>
          <a:bodyPr/>
          <a:lstStyle/>
          <a:p>
            <a:r>
              <a:rPr lang="en-GB" dirty="0" smtClean="0"/>
              <a:t>Modelling the phenomenon </a:t>
            </a:r>
            <a:r>
              <a:rPr lang="en-GB" dirty="0"/>
              <a:t>:</a:t>
            </a:r>
            <a:r>
              <a:rPr lang="en-GB" dirty="0" smtClean="0"/>
              <a:t> assumptions</a:t>
            </a:r>
            <a:endParaRPr lang="en-US" dirty="0"/>
          </a:p>
        </p:txBody>
      </p:sp>
      <p:sp>
        <p:nvSpPr>
          <p:cNvPr id="4" name="Footer Placeholder 3"/>
          <p:cNvSpPr>
            <a:spLocks noGrp="1"/>
          </p:cNvSpPr>
          <p:nvPr>
            <p:ph type="ftr" sz="quarter" idx="11"/>
          </p:nvPr>
        </p:nvSpPr>
        <p:spPr>
          <a:xfrm>
            <a:off x="1907704" y="4767263"/>
            <a:ext cx="6627000" cy="270000"/>
          </a:xfrm>
        </p:spPr>
        <p:txBody>
          <a:bodyPr/>
          <a:lstStyle/>
          <a:p>
            <a:r>
              <a:rPr lang="en-GB" noProof="0" smtClean="0"/>
              <a:t>M. Martino TE-EPC - WP2 Meeting - 21/03/2017</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947294023"/>
              </p:ext>
            </p:extLst>
          </p:nvPr>
        </p:nvGraphicFramePr>
        <p:xfrm>
          <a:off x="1043608" y="496866"/>
          <a:ext cx="3888432" cy="1944216"/>
        </p:xfrm>
        <a:graphic>
          <a:graphicData uri="http://schemas.openxmlformats.org/presentationml/2006/ole">
            <mc:AlternateContent xmlns:mc="http://schemas.openxmlformats.org/markup-compatibility/2006">
              <mc:Choice xmlns:v="urn:schemas-microsoft-com:vml" Requires="v">
                <p:oleObj spid="_x0000_s5191" name="Visio" r:id="rId3" imgW="2171599" imgH="1076220" progId="Visio.Drawing.15">
                  <p:embed/>
                </p:oleObj>
              </mc:Choice>
              <mc:Fallback>
                <p:oleObj name="Visio" r:id="rId3" imgW="2171599" imgH="1076220" progId="Visio.Drawing.15">
                  <p:embed/>
                  <p:pic>
                    <p:nvPicPr>
                      <p:cNvPr id="0" name="Object 1"/>
                      <p:cNvPicPr>
                        <a:picLocks noChangeAspect="1" noChangeArrowheads="1"/>
                      </p:cNvPicPr>
                      <p:nvPr/>
                    </p:nvPicPr>
                    <p:blipFill>
                      <a:blip r:embed="rId4"/>
                      <a:srcRect/>
                      <a:stretch>
                        <a:fillRect/>
                      </a:stretch>
                    </p:blipFill>
                    <p:spPr bwMode="auto">
                      <a:xfrm>
                        <a:off x="1043608" y="496866"/>
                        <a:ext cx="3888432" cy="1944216"/>
                      </a:xfrm>
                      <a:prstGeom prst="rect">
                        <a:avLst/>
                      </a:prstGeom>
                      <a:noFill/>
                    </p:spPr>
                  </p:pic>
                </p:oleObj>
              </mc:Fallback>
            </mc:AlternateContent>
          </a:graphicData>
        </a:graphic>
      </p:graphicFrame>
      <p:grpSp>
        <p:nvGrpSpPr>
          <p:cNvPr id="19" name="Group 18"/>
          <p:cNvGrpSpPr/>
          <p:nvPr/>
        </p:nvGrpSpPr>
        <p:grpSpPr>
          <a:xfrm>
            <a:off x="1511660" y="496866"/>
            <a:ext cx="792088" cy="376632"/>
            <a:chOff x="3383868" y="1203598"/>
            <a:chExt cx="792088" cy="376632"/>
          </a:xfrm>
        </p:grpSpPr>
        <p:cxnSp>
          <p:nvCxnSpPr>
            <p:cNvPr id="14" name="Straight Arrow Connector 13"/>
            <p:cNvCxnSpPr/>
            <p:nvPr/>
          </p:nvCxnSpPr>
          <p:spPr>
            <a:xfrm>
              <a:off x="3563888" y="1580230"/>
              <a:ext cx="432048"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mc:AlternateContent xmlns:mc="http://schemas.openxmlformats.org/markup-compatibility/2006" xmlns:a14="http://schemas.microsoft.com/office/drawing/2010/main">
          <mc:Choice Requires="a14">
            <p:sp>
              <p:nvSpPr>
                <p:cNvPr id="12" name="TextBox 11"/>
                <p:cNvSpPr txBox="1"/>
                <p:nvPr/>
              </p:nvSpPr>
              <p:spPr>
                <a:xfrm>
                  <a:off x="3383868" y="1203598"/>
                  <a:ext cx="79208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accent2">
                                    <a:lumMod val="60000"/>
                                    <a:lumOff val="40000"/>
                                  </a:schemeClr>
                                </a:solidFill>
                                <a:latin typeface="Cambria Math" panose="02040503050406030204" pitchFamily="18" charset="0"/>
                              </a:rPr>
                            </m:ctrlPr>
                          </m:sSubPr>
                          <m:e>
                            <m:r>
                              <a:rPr lang="en-US" b="0" i="1" smtClean="0">
                                <a:solidFill>
                                  <a:schemeClr val="accent2">
                                    <a:lumMod val="60000"/>
                                    <a:lumOff val="40000"/>
                                  </a:schemeClr>
                                </a:solidFill>
                                <a:latin typeface="Cambria Math" panose="02040503050406030204" pitchFamily="18" charset="0"/>
                              </a:rPr>
                              <m:t>𝑖</m:t>
                            </m:r>
                          </m:e>
                          <m:sub>
                            <m:r>
                              <a:rPr lang="en-US" b="0" i="1" smtClean="0">
                                <a:solidFill>
                                  <a:schemeClr val="accent2">
                                    <a:lumMod val="60000"/>
                                    <a:lumOff val="40000"/>
                                  </a:schemeClr>
                                </a:solidFill>
                                <a:latin typeface="Cambria Math" panose="02040503050406030204" pitchFamily="18" charset="0"/>
                              </a:rPr>
                              <m:t>𝐷𝐶𝐶𝑇</m:t>
                            </m:r>
                          </m:sub>
                        </m:sSub>
                      </m:oMath>
                    </m:oMathPara>
                  </a14:m>
                  <a:endParaRPr lang="en-US" dirty="0"/>
                </a:p>
              </p:txBody>
            </p:sp>
          </mc:Choice>
          <mc:Fallback xmlns="">
            <p:sp>
              <p:nvSpPr>
                <p:cNvPr id="12" name="TextBox 11"/>
                <p:cNvSpPr txBox="1">
                  <a:spLocks noRot="1" noChangeAspect="1" noMove="1" noResize="1" noEditPoints="1" noAdjustHandles="1" noChangeArrowheads="1" noChangeShapeType="1" noTextEdit="1"/>
                </p:cNvSpPr>
                <p:nvPr/>
              </p:nvSpPr>
              <p:spPr>
                <a:xfrm>
                  <a:off x="3383868" y="1203598"/>
                  <a:ext cx="792088" cy="369332"/>
                </a:xfrm>
                <a:prstGeom prst="rect">
                  <a:avLst/>
                </a:prstGeom>
                <a:blipFill rotWithShape="0">
                  <a:blip r:embed="rId6"/>
                  <a:stretch>
                    <a:fillRect b="-1667"/>
                  </a:stretch>
                </a:blipFill>
              </p:spPr>
              <p:txBody>
                <a:bodyPr/>
                <a:lstStyle/>
                <a:p>
                  <a:r>
                    <a:rPr lang="en-US">
                      <a:noFill/>
                    </a:rPr>
                    <a:t> </a:t>
                  </a:r>
                </a:p>
              </p:txBody>
            </p:sp>
          </mc:Fallback>
        </mc:AlternateContent>
      </p:grpSp>
      <p:grpSp>
        <p:nvGrpSpPr>
          <p:cNvPr id="27" name="Group 26"/>
          <p:cNvGrpSpPr/>
          <p:nvPr/>
        </p:nvGrpSpPr>
        <p:grpSpPr>
          <a:xfrm>
            <a:off x="3882366" y="496866"/>
            <a:ext cx="1056840" cy="422936"/>
            <a:chOff x="3882366" y="756966"/>
            <a:chExt cx="1056840" cy="422936"/>
          </a:xfrm>
        </p:grpSpPr>
        <p:cxnSp>
          <p:nvCxnSpPr>
            <p:cNvPr id="18" name="Straight Arrow Connector 17"/>
            <p:cNvCxnSpPr/>
            <p:nvPr/>
          </p:nvCxnSpPr>
          <p:spPr>
            <a:xfrm>
              <a:off x="3882366" y="1140525"/>
              <a:ext cx="432048"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mc:AlternateContent xmlns:mc="http://schemas.openxmlformats.org/markup-compatibility/2006" xmlns:a14="http://schemas.microsoft.com/office/drawing/2010/main">
          <mc:Choice Requires="a14">
            <p:sp>
              <p:nvSpPr>
                <p:cNvPr id="20" name="Rectangle 19"/>
                <p:cNvSpPr/>
                <p:nvPr/>
              </p:nvSpPr>
              <p:spPr>
                <a:xfrm>
                  <a:off x="3923928" y="756966"/>
                  <a:ext cx="1015278" cy="4229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accent1">
                                    <a:lumMod val="75000"/>
                                  </a:schemeClr>
                                </a:solidFill>
                                <a:latin typeface="Cambria Math" panose="02040503050406030204" pitchFamily="18" charset="0"/>
                              </a:rPr>
                            </m:ctrlPr>
                          </m:sSubPr>
                          <m:e>
                            <m:r>
                              <a:rPr lang="en-US" i="1">
                                <a:solidFill>
                                  <a:schemeClr val="accent1">
                                    <a:lumMod val="75000"/>
                                  </a:schemeClr>
                                </a:solidFill>
                                <a:latin typeface="Cambria Math" panose="02040503050406030204" pitchFamily="18" charset="0"/>
                              </a:rPr>
                              <m:t>𝑖</m:t>
                            </m:r>
                          </m:e>
                          <m:sub>
                            <m:sSub>
                              <m:sSubPr>
                                <m:ctrlPr>
                                  <a:rPr lang="en-US" i="1" smtClean="0">
                                    <a:solidFill>
                                      <a:schemeClr val="accent1">
                                        <a:lumMod val="75000"/>
                                      </a:schemeClr>
                                    </a:solidFill>
                                    <a:latin typeface="Cambria Math" panose="02040503050406030204" pitchFamily="18" charset="0"/>
                                  </a:rPr>
                                </m:ctrlPr>
                              </m:sSubPr>
                              <m:e>
                                <m:r>
                                  <a:rPr lang="en-US" b="0" i="1" smtClean="0">
                                    <a:solidFill>
                                      <a:schemeClr val="accent1">
                                        <a:lumMod val="75000"/>
                                      </a:schemeClr>
                                    </a:solidFill>
                                    <a:latin typeface="Cambria Math" panose="02040503050406030204" pitchFamily="18" charset="0"/>
                                  </a:rPr>
                                  <m:t>𝐵</m:t>
                                </m:r>
                              </m:e>
                              <m:sub>
                                <m:r>
                                  <a:rPr lang="en-US" b="0" i="1" smtClean="0">
                                    <a:solidFill>
                                      <a:schemeClr val="accent1">
                                        <a:lumMod val="75000"/>
                                      </a:schemeClr>
                                    </a:solidFill>
                                    <a:latin typeface="Cambria Math" panose="02040503050406030204" pitchFamily="18" charset="0"/>
                                  </a:rPr>
                                  <m:t>𝑚𝑎𝑔𝑛𝑒𝑡</m:t>
                                </m:r>
                              </m:sub>
                            </m:sSub>
                          </m:sub>
                        </m:sSub>
                      </m:oMath>
                    </m:oMathPara>
                  </a14:m>
                  <a:endParaRPr lang="en-US" dirty="0"/>
                </a:p>
              </p:txBody>
            </p:sp>
          </mc:Choice>
          <mc:Fallback xmlns="">
            <p:sp>
              <p:nvSpPr>
                <p:cNvPr id="20" name="Rectangle 19"/>
                <p:cNvSpPr>
                  <a:spLocks noRot="1" noChangeAspect="1" noMove="1" noResize="1" noEditPoints="1" noAdjustHandles="1" noChangeArrowheads="1" noChangeShapeType="1" noTextEdit="1"/>
                </p:cNvSpPr>
                <p:nvPr/>
              </p:nvSpPr>
              <p:spPr>
                <a:xfrm>
                  <a:off x="3923928" y="756966"/>
                  <a:ext cx="1015278" cy="422936"/>
                </a:xfrm>
                <a:prstGeom prst="rect">
                  <a:avLst/>
                </a:prstGeom>
                <a:blipFill rotWithShape="0">
                  <a:blip r:embed="rId7"/>
                  <a:stretch>
                    <a:fillRect b="-5797"/>
                  </a:stretch>
                </a:blipFill>
              </p:spPr>
              <p:txBody>
                <a:bodyPr/>
                <a:lstStyle/>
                <a:p>
                  <a:r>
                    <a:rPr lang="en-GB">
                      <a:noFill/>
                    </a:rPr>
                    <a:t> </a:t>
                  </a:r>
                </a:p>
              </p:txBody>
            </p:sp>
          </mc:Fallback>
        </mc:AlternateContent>
      </p:grpSp>
      <p:grpSp>
        <p:nvGrpSpPr>
          <p:cNvPr id="26" name="Group 25"/>
          <p:cNvGrpSpPr/>
          <p:nvPr/>
        </p:nvGrpSpPr>
        <p:grpSpPr>
          <a:xfrm>
            <a:off x="3347864" y="782093"/>
            <a:ext cx="577915" cy="422360"/>
            <a:chOff x="3347864" y="1042193"/>
            <a:chExt cx="577915" cy="422360"/>
          </a:xfrm>
        </p:grpSpPr>
        <p:cxnSp>
          <p:nvCxnSpPr>
            <p:cNvPr id="17" name="Straight Arrow Connector 16"/>
            <p:cNvCxnSpPr/>
            <p:nvPr/>
          </p:nvCxnSpPr>
          <p:spPr>
            <a:xfrm>
              <a:off x="3882366" y="1141337"/>
              <a:ext cx="0" cy="288032"/>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21" name="Rectangle 20"/>
                <p:cNvSpPr/>
                <p:nvPr/>
              </p:nvSpPr>
              <p:spPr>
                <a:xfrm>
                  <a:off x="3347864" y="1042193"/>
                  <a:ext cx="577915" cy="4223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accent6">
                                    <a:lumMod val="75000"/>
                                  </a:schemeClr>
                                </a:solidFill>
                                <a:latin typeface="Cambria Math" panose="02040503050406030204" pitchFamily="18" charset="0"/>
                              </a:rPr>
                            </m:ctrlPr>
                          </m:sSubPr>
                          <m:e>
                            <m:r>
                              <a:rPr lang="en-US" i="1">
                                <a:solidFill>
                                  <a:schemeClr val="accent6">
                                    <a:lumMod val="75000"/>
                                  </a:schemeClr>
                                </a:solidFill>
                                <a:latin typeface="Cambria Math" panose="02040503050406030204" pitchFamily="18" charset="0"/>
                              </a:rPr>
                              <m:t>𝑖</m:t>
                            </m:r>
                          </m:e>
                          <m:sub>
                            <m:sSub>
                              <m:sSubPr>
                                <m:ctrlPr>
                                  <a:rPr lang="en-US" i="1" smtClean="0">
                                    <a:solidFill>
                                      <a:schemeClr val="accent6">
                                        <a:lumMod val="75000"/>
                                      </a:schemeClr>
                                    </a:solidFill>
                                    <a:latin typeface="Cambria Math" panose="02040503050406030204" pitchFamily="18" charset="0"/>
                                  </a:rPr>
                                </m:ctrlPr>
                              </m:sSubPr>
                              <m:e>
                                <m:r>
                                  <a:rPr lang="en-US" b="0" i="1" smtClean="0">
                                    <a:solidFill>
                                      <a:schemeClr val="accent6">
                                        <a:lumMod val="75000"/>
                                      </a:schemeClr>
                                    </a:solidFill>
                                    <a:latin typeface="Cambria Math" panose="02040503050406030204" pitchFamily="18" charset="0"/>
                                  </a:rPr>
                                  <m:t>𝑍</m:t>
                                </m:r>
                              </m:e>
                              <m:sub>
                                <m:r>
                                  <a:rPr lang="en-US" b="0" i="1" smtClean="0">
                                    <a:solidFill>
                                      <a:schemeClr val="accent6">
                                        <a:lumMod val="75000"/>
                                      </a:schemeClr>
                                    </a:solidFill>
                                    <a:latin typeface="Cambria Math" panose="02040503050406030204" pitchFamily="18" charset="0"/>
                                  </a:rPr>
                                  <m:t>//</m:t>
                                </m:r>
                              </m:sub>
                            </m:sSub>
                          </m:sub>
                        </m:sSub>
                      </m:oMath>
                    </m:oMathPara>
                  </a14:m>
                  <a:endParaRPr lang="en-US" dirty="0"/>
                </a:p>
              </p:txBody>
            </p:sp>
          </mc:Choice>
          <mc:Fallback xmlns="">
            <p:sp>
              <p:nvSpPr>
                <p:cNvPr id="21" name="Rectangle 20"/>
                <p:cNvSpPr>
                  <a:spLocks noRot="1" noChangeAspect="1" noMove="1" noResize="1" noEditPoints="1" noAdjustHandles="1" noChangeArrowheads="1" noChangeShapeType="1" noTextEdit="1"/>
                </p:cNvSpPr>
                <p:nvPr/>
              </p:nvSpPr>
              <p:spPr>
                <a:xfrm>
                  <a:off x="3347864" y="1042193"/>
                  <a:ext cx="577915" cy="422360"/>
                </a:xfrm>
                <a:prstGeom prst="rect">
                  <a:avLst/>
                </a:prstGeom>
                <a:blipFill rotWithShape="0">
                  <a:blip r:embed="rId8"/>
                  <a:stretch>
                    <a:fillRect b="-5714"/>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22" name="TextBox 21"/>
              <p:cNvSpPr txBox="1"/>
              <p:nvPr/>
            </p:nvSpPr>
            <p:spPr>
              <a:xfrm>
                <a:off x="5363648" y="611055"/>
                <a:ext cx="2745239" cy="6097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accent1">
                                  <a:lumMod val="75000"/>
                                </a:schemeClr>
                              </a:solidFill>
                              <a:latin typeface="Cambria Math" panose="02040503050406030204" pitchFamily="18" charset="0"/>
                            </a:rPr>
                          </m:ctrlPr>
                        </m:sSubPr>
                        <m:e>
                          <m:r>
                            <a:rPr lang="en-US" b="0" i="1" smtClean="0">
                              <a:solidFill>
                                <a:schemeClr val="accent1">
                                  <a:lumMod val="75000"/>
                                </a:schemeClr>
                              </a:solidFill>
                              <a:latin typeface="Cambria Math" panose="02040503050406030204" pitchFamily="18" charset="0"/>
                            </a:rPr>
                            <m:t>𝑖</m:t>
                          </m:r>
                        </m:e>
                        <m:sub>
                          <m:sSub>
                            <m:sSubPr>
                              <m:ctrlPr>
                                <a:rPr lang="en-US" i="1" smtClean="0">
                                  <a:solidFill>
                                    <a:schemeClr val="accent1">
                                      <a:lumMod val="75000"/>
                                    </a:schemeClr>
                                  </a:solidFill>
                                  <a:latin typeface="Cambria Math" panose="02040503050406030204" pitchFamily="18" charset="0"/>
                                </a:rPr>
                              </m:ctrlPr>
                            </m:sSubPr>
                            <m:e>
                              <m:r>
                                <a:rPr lang="en-US" b="0" i="1" smtClean="0">
                                  <a:solidFill>
                                    <a:schemeClr val="accent1">
                                      <a:lumMod val="75000"/>
                                    </a:schemeClr>
                                  </a:solidFill>
                                  <a:latin typeface="Cambria Math" panose="02040503050406030204" pitchFamily="18" charset="0"/>
                                </a:rPr>
                                <m:t>𝐵</m:t>
                              </m:r>
                            </m:e>
                            <m:sub>
                              <m:r>
                                <a:rPr lang="en-US" b="0" i="1" smtClean="0">
                                  <a:solidFill>
                                    <a:schemeClr val="accent1">
                                      <a:lumMod val="75000"/>
                                    </a:schemeClr>
                                  </a:solidFill>
                                  <a:latin typeface="Cambria Math" panose="02040503050406030204" pitchFamily="18" charset="0"/>
                                </a:rPr>
                                <m:t>𝑚𝑎𝑔𝑛𝑒𝑡</m:t>
                              </m:r>
                            </m:sub>
                          </m:sSub>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m:t>
                              </m:r>
                            </m:sub>
                          </m:sSub>
                        </m:num>
                        <m:den>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m:t>
                              </m:r>
                            </m:sub>
                          </m:sSub>
                          <m:r>
                            <a:rPr lang="en-US" b="0" i="1" smtClean="0">
                              <a:latin typeface="Cambria Math" panose="02040503050406030204" pitchFamily="18" charset="0"/>
                            </a:rPr>
                            <m:t>+</m:t>
                          </m:r>
                          <m:r>
                            <a:rPr lang="en-US" b="0" i="1" smtClean="0">
                              <a:latin typeface="Cambria Math" panose="02040503050406030204" pitchFamily="18" charset="0"/>
                            </a:rPr>
                            <m:t>𝑠</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𝐷𝐶</m:t>
                              </m:r>
                            </m:sub>
                          </m:sSub>
                        </m:den>
                      </m:f>
                      <m:sSub>
                        <m:sSubPr>
                          <m:ctrlPr>
                            <a:rPr lang="en-US" b="0" i="1" smtClean="0">
                              <a:solidFill>
                                <a:schemeClr val="accent2">
                                  <a:lumMod val="60000"/>
                                  <a:lumOff val="40000"/>
                                </a:schemeClr>
                              </a:solidFill>
                              <a:latin typeface="Cambria Math" panose="02040503050406030204" pitchFamily="18" charset="0"/>
                            </a:rPr>
                          </m:ctrlPr>
                        </m:sSubPr>
                        <m:e>
                          <m:r>
                            <a:rPr lang="en-US" b="0" i="1" smtClean="0">
                              <a:solidFill>
                                <a:schemeClr val="accent2">
                                  <a:lumMod val="60000"/>
                                  <a:lumOff val="40000"/>
                                </a:schemeClr>
                              </a:solidFill>
                              <a:latin typeface="Cambria Math" panose="02040503050406030204" pitchFamily="18" charset="0"/>
                            </a:rPr>
                            <m:t>𝑖</m:t>
                          </m:r>
                        </m:e>
                        <m:sub>
                          <m:r>
                            <a:rPr lang="en-US" b="0" i="1" smtClean="0">
                              <a:solidFill>
                                <a:schemeClr val="accent2">
                                  <a:lumMod val="60000"/>
                                  <a:lumOff val="40000"/>
                                </a:schemeClr>
                              </a:solidFill>
                              <a:latin typeface="Cambria Math" panose="02040503050406030204" pitchFamily="18" charset="0"/>
                            </a:rPr>
                            <m:t>𝐷𝐶𝐶𝑇</m:t>
                          </m:r>
                        </m:sub>
                      </m:sSub>
                    </m:oMath>
                  </m:oMathPara>
                </a14:m>
                <a:endParaRPr lang="en-US" dirty="0"/>
              </a:p>
            </p:txBody>
          </p:sp>
        </mc:Choice>
        <mc:Fallback xmlns="">
          <p:sp>
            <p:nvSpPr>
              <p:cNvPr id="22" name="TextBox 21"/>
              <p:cNvSpPr txBox="1">
                <a:spLocks noRot="1" noChangeAspect="1" noMove="1" noResize="1" noEditPoints="1" noAdjustHandles="1" noChangeArrowheads="1" noChangeShapeType="1" noTextEdit="1"/>
              </p:cNvSpPr>
              <p:nvPr/>
            </p:nvSpPr>
            <p:spPr>
              <a:xfrm>
                <a:off x="5363648" y="611055"/>
                <a:ext cx="2745239" cy="609782"/>
              </a:xfrm>
              <a:prstGeom prst="rect">
                <a:avLst/>
              </a:prstGeom>
              <a:blipFill rotWithShape="0">
                <a:blip r:embed="rId9"/>
                <a:stretch>
                  <a:fillRect b="-1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603915" y="2502620"/>
                <a:ext cx="3118546" cy="394210"/>
              </a:xfrm>
              <a:prstGeom prst="rect">
                <a:avLst/>
              </a:prstGeom>
            </p:spPr>
            <p:txBody>
              <a:bodyPr wrap="none">
                <a:spAutoFit/>
              </a:bodyPr>
              <a:lstStyle/>
              <a:p>
                <a:r>
                  <a:rPr lang="en-US" dirty="0" smtClean="0"/>
                  <a:t>If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m:t>
                        </m:r>
                      </m:sub>
                    </m:sSub>
                  </m:oMath>
                </a14:m>
                <a:r>
                  <a:rPr lang="en-US" dirty="0" smtClean="0"/>
                  <a:t> is a resistance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𝑅</m:t>
                        </m:r>
                      </m:e>
                      <m:sub>
                        <m:r>
                          <a:rPr lang="en-US" i="1">
                            <a:latin typeface="Cambria Math" panose="02040503050406030204" pitchFamily="18" charset="0"/>
                          </a:rPr>
                          <m:t>//</m:t>
                        </m:r>
                      </m:sub>
                    </m:sSub>
                  </m:oMath>
                </a14:m>
                <a:r>
                  <a:rPr lang="en-US" dirty="0" smtClean="0"/>
                  <a:t> then</a:t>
                </a:r>
                <a:endParaRPr lang="en-US" dirty="0"/>
              </a:p>
            </p:txBody>
          </p:sp>
        </mc:Choice>
        <mc:Fallback xmlns="">
          <p:sp>
            <p:nvSpPr>
              <p:cNvPr id="23" name="Rectangle 22"/>
              <p:cNvSpPr>
                <a:spLocks noRot="1" noChangeAspect="1" noMove="1" noResize="1" noEditPoints="1" noAdjustHandles="1" noChangeArrowheads="1" noChangeShapeType="1" noTextEdit="1"/>
              </p:cNvSpPr>
              <p:nvPr/>
            </p:nvSpPr>
            <p:spPr>
              <a:xfrm>
                <a:off x="603915" y="2502620"/>
                <a:ext cx="3118546" cy="394210"/>
              </a:xfrm>
              <a:prstGeom prst="rect">
                <a:avLst/>
              </a:prstGeom>
              <a:blipFill rotWithShape="0">
                <a:blip r:embed="rId10"/>
                <a:stretch>
                  <a:fillRect l="-1563" t="-9375" r="-977" b="-187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3607533" y="2398707"/>
                <a:ext cx="4534768" cy="8335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accent1">
                                  <a:lumMod val="75000"/>
                                </a:schemeClr>
                              </a:solidFill>
                              <a:latin typeface="Cambria Math" panose="02040503050406030204" pitchFamily="18" charset="0"/>
                            </a:rPr>
                          </m:ctrlPr>
                        </m:sSubPr>
                        <m:e>
                          <m:r>
                            <a:rPr lang="en-US" i="1">
                              <a:solidFill>
                                <a:schemeClr val="accent1">
                                  <a:lumMod val="75000"/>
                                </a:schemeClr>
                              </a:solidFill>
                              <a:latin typeface="Cambria Math" panose="02040503050406030204" pitchFamily="18" charset="0"/>
                            </a:rPr>
                            <m:t>𝑖</m:t>
                          </m:r>
                        </m:e>
                        <m:sub>
                          <m:sSub>
                            <m:sSubPr>
                              <m:ctrlPr>
                                <a:rPr lang="en-US" i="1">
                                  <a:solidFill>
                                    <a:schemeClr val="accent1">
                                      <a:lumMod val="75000"/>
                                    </a:schemeClr>
                                  </a:solidFill>
                                  <a:latin typeface="Cambria Math" panose="02040503050406030204" pitchFamily="18" charset="0"/>
                                </a:rPr>
                              </m:ctrlPr>
                            </m:sSubPr>
                            <m:e>
                              <m:r>
                                <a:rPr lang="en-US" i="1">
                                  <a:solidFill>
                                    <a:schemeClr val="accent1">
                                      <a:lumMod val="75000"/>
                                    </a:schemeClr>
                                  </a:solidFill>
                                  <a:latin typeface="Cambria Math" panose="02040503050406030204" pitchFamily="18" charset="0"/>
                                </a:rPr>
                                <m:t>𝐵</m:t>
                              </m:r>
                            </m:e>
                            <m:sub>
                              <m:r>
                                <a:rPr lang="en-US" b="0" i="1" smtClean="0">
                                  <a:solidFill>
                                    <a:schemeClr val="accent1">
                                      <a:lumMod val="75000"/>
                                    </a:schemeClr>
                                  </a:solidFill>
                                  <a:latin typeface="Cambria Math" panose="02040503050406030204" pitchFamily="18" charset="0"/>
                                </a:rPr>
                                <m:t>𝑚𝑎𝑔𝑛𝑒𝑡</m:t>
                              </m:r>
                            </m:sub>
                          </m:sSub>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m:t>
                              </m:r>
                            </m:sub>
                          </m:sSub>
                        </m:num>
                        <m:den>
                          <m:sSub>
                            <m:sSubPr>
                              <m:ctrlPr>
                                <a:rPr lang="en-US" i="1">
                                  <a:latin typeface="Cambria Math" panose="02040503050406030204" pitchFamily="18" charset="0"/>
                                </a:rPr>
                              </m:ctrlPr>
                            </m:sSubPr>
                            <m:e>
                              <m:r>
                                <a:rPr lang="en-US" b="0" i="1" smtClean="0">
                                  <a:latin typeface="Cambria Math" panose="02040503050406030204" pitchFamily="18" charset="0"/>
                                </a:rPr>
                                <m:t>𝑅</m:t>
                              </m:r>
                            </m:e>
                            <m:sub>
                              <m:r>
                                <a:rPr lang="en-US" i="1">
                                  <a:latin typeface="Cambria Math" panose="02040503050406030204" pitchFamily="18" charset="0"/>
                                </a:rPr>
                                <m:t>//</m:t>
                              </m:r>
                            </m:sub>
                          </m:sSub>
                          <m:r>
                            <a:rPr lang="en-US" b="0" i="1" smtClean="0">
                              <a:latin typeface="Cambria Math" panose="02040503050406030204" pitchFamily="18" charset="0"/>
                            </a:rPr>
                            <m:t>+</m:t>
                          </m:r>
                          <m:r>
                            <a:rPr lang="en-US" b="0" i="1" smtClean="0">
                              <a:latin typeface="Cambria Math" panose="02040503050406030204" pitchFamily="18" charset="0"/>
                            </a:rPr>
                            <m:t>𝑠</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𝐷𝐶</m:t>
                              </m:r>
                            </m:sub>
                          </m:sSub>
                        </m:den>
                      </m:f>
                      <m:sSub>
                        <m:sSubPr>
                          <m:ctrlPr>
                            <a:rPr lang="en-US" i="1">
                              <a:solidFill>
                                <a:schemeClr val="accent2">
                                  <a:lumMod val="60000"/>
                                  <a:lumOff val="40000"/>
                                </a:schemeClr>
                              </a:solidFill>
                              <a:latin typeface="Cambria Math" panose="02040503050406030204" pitchFamily="18" charset="0"/>
                            </a:rPr>
                          </m:ctrlPr>
                        </m:sSubPr>
                        <m:e>
                          <m:r>
                            <a:rPr lang="en-US" i="1">
                              <a:solidFill>
                                <a:schemeClr val="accent2">
                                  <a:lumMod val="60000"/>
                                  <a:lumOff val="40000"/>
                                </a:schemeClr>
                              </a:solidFill>
                              <a:latin typeface="Cambria Math" panose="02040503050406030204" pitchFamily="18" charset="0"/>
                            </a:rPr>
                            <m:t>𝑖</m:t>
                          </m:r>
                        </m:e>
                        <m:sub>
                          <m:r>
                            <a:rPr lang="en-US" i="1">
                              <a:solidFill>
                                <a:schemeClr val="accent2">
                                  <a:lumMod val="60000"/>
                                  <a:lumOff val="40000"/>
                                </a:schemeClr>
                              </a:solidFill>
                              <a:latin typeface="Cambria Math" panose="02040503050406030204" pitchFamily="18" charset="0"/>
                            </a:rPr>
                            <m:t>𝐷𝐶𝐶𝑇</m:t>
                          </m:r>
                        </m:sub>
                      </m:sSub>
                      <m:r>
                        <a:rPr lang="en-US" i="1">
                          <a:latin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𝑠</m:t>
                          </m:r>
                          <m:f>
                            <m:fPr>
                              <m:ctrlPr>
                                <a:rPr lang="en-US"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𝐷𝐶</m:t>
                                  </m:r>
                                </m:sub>
                              </m:sSub>
                            </m:num>
                            <m:den>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m:t>
                                  </m:r>
                                </m:sub>
                              </m:sSub>
                            </m:den>
                          </m:f>
                        </m:den>
                      </m:f>
                      <m:sSub>
                        <m:sSubPr>
                          <m:ctrlPr>
                            <a:rPr lang="en-US" i="1">
                              <a:solidFill>
                                <a:schemeClr val="accent2">
                                  <a:lumMod val="60000"/>
                                  <a:lumOff val="40000"/>
                                </a:schemeClr>
                              </a:solidFill>
                              <a:latin typeface="Cambria Math" panose="02040503050406030204" pitchFamily="18" charset="0"/>
                            </a:rPr>
                          </m:ctrlPr>
                        </m:sSubPr>
                        <m:e>
                          <m:r>
                            <a:rPr lang="en-US" i="1">
                              <a:solidFill>
                                <a:schemeClr val="accent2">
                                  <a:lumMod val="60000"/>
                                  <a:lumOff val="40000"/>
                                </a:schemeClr>
                              </a:solidFill>
                              <a:latin typeface="Cambria Math" panose="02040503050406030204" pitchFamily="18" charset="0"/>
                            </a:rPr>
                            <m:t>𝑖</m:t>
                          </m:r>
                        </m:e>
                        <m:sub>
                          <m:r>
                            <a:rPr lang="en-US" i="1">
                              <a:solidFill>
                                <a:schemeClr val="accent2">
                                  <a:lumMod val="60000"/>
                                  <a:lumOff val="40000"/>
                                </a:schemeClr>
                              </a:solidFill>
                              <a:latin typeface="Cambria Math" panose="02040503050406030204" pitchFamily="18" charset="0"/>
                            </a:rPr>
                            <m:t>𝐷𝐶𝐶𝑇</m:t>
                          </m:r>
                        </m:sub>
                      </m:sSub>
                    </m:oMath>
                  </m:oMathPara>
                </a14:m>
                <a:endParaRPr lang="en-US" dirty="0"/>
              </a:p>
            </p:txBody>
          </p:sp>
        </mc:Choice>
        <mc:Fallback xmlns="">
          <p:sp>
            <p:nvSpPr>
              <p:cNvPr id="24" name="TextBox 23"/>
              <p:cNvSpPr txBox="1">
                <a:spLocks noRot="1" noChangeAspect="1" noMove="1" noResize="1" noEditPoints="1" noAdjustHandles="1" noChangeArrowheads="1" noChangeShapeType="1" noTextEdit="1"/>
              </p:cNvSpPr>
              <p:nvPr/>
            </p:nvSpPr>
            <p:spPr>
              <a:xfrm>
                <a:off x="3607533" y="2398707"/>
                <a:ext cx="4534768" cy="833562"/>
              </a:xfrm>
              <a:prstGeom prst="rect">
                <a:avLst/>
              </a:prstGeom>
              <a:blipFill rotWithShape="0">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603915" y="3756864"/>
                <a:ext cx="8063939" cy="496418"/>
              </a:xfrm>
              <a:prstGeom prst="rect">
                <a:avLst/>
              </a:prstGeom>
            </p:spPr>
            <p:txBody>
              <a:bodyPr wrap="none">
                <a:spAutoFit/>
              </a:bodyPr>
              <a:lstStyle/>
              <a:p>
                <a:r>
                  <a:rPr lang="en-US" sz="2200" dirty="0" smtClean="0"/>
                  <a:t>In any reasonable case</a:t>
                </a:r>
                <a14:m>
                  <m:oMath xmlns:m="http://schemas.openxmlformats.org/officeDocument/2006/math">
                    <m:r>
                      <a:rPr lang="en-US" sz="2200" b="0" i="0" dirty="0" smtClean="0">
                        <a:latin typeface="Cambria Math" panose="02040503050406030204" pitchFamily="18" charset="0"/>
                      </a:rPr>
                      <m:t> </m:t>
                    </m:r>
                    <m:r>
                      <m:rPr>
                        <m:nor/>
                      </m:rPr>
                      <a:rPr lang="en-US" sz="2200" b="0" i="0" dirty="0" smtClean="0">
                        <a:latin typeface="Cambria Math" panose="02040503050406030204" pitchFamily="18" charset="0"/>
                      </a:rPr>
                      <m:t> </m:t>
                    </m:r>
                    <m:sSub>
                      <m:sSubPr>
                        <m:ctrlPr>
                          <a:rPr lang="en-US" sz="2200" i="1">
                            <a:solidFill>
                              <a:schemeClr val="accent1">
                                <a:lumMod val="75000"/>
                              </a:schemeClr>
                            </a:solidFill>
                            <a:latin typeface="Cambria Math" panose="02040503050406030204" pitchFamily="18" charset="0"/>
                          </a:rPr>
                        </m:ctrlPr>
                      </m:sSubPr>
                      <m:e>
                        <m:r>
                          <a:rPr lang="en-US" sz="2200" i="1">
                            <a:solidFill>
                              <a:schemeClr val="accent1">
                                <a:lumMod val="75000"/>
                              </a:schemeClr>
                            </a:solidFill>
                            <a:latin typeface="Cambria Math" panose="02040503050406030204" pitchFamily="18" charset="0"/>
                          </a:rPr>
                          <m:t>𝑖</m:t>
                        </m:r>
                      </m:e>
                      <m:sub>
                        <m:sSub>
                          <m:sSubPr>
                            <m:ctrlPr>
                              <a:rPr lang="en-US" sz="2200" i="1">
                                <a:solidFill>
                                  <a:schemeClr val="accent1">
                                    <a:lumMod val="75000"/>
                                  </a:schemeClr>
                                </a:solidFill>
                                <a:latin typeface="Cambria Math" panose="02040503050406030204" pitchFamily="18" charset="0"/>
                              </a:rPr>
                            </m:ctrlPr>
                          </m:sSubPr>
                          <m:e>
                            <m:r>
                              <a:rPr lang="en-US" sz="2200" i="1">
                                <a:solidFill>
                                  <a:schemeClr val="accent1">
                                    <a:lumMod val="75000"/>
                                  </a:schemeClr>
                                </a:solidFill>
                                <a:latin typeface="Cambria Math" panose="02040503050406030204" pitchFamily="18" charset="0"/>
                              </a:rPr>
                              <m:t>𝐵</m:t>
                            </m:r>
                          </m:e>
                          <m:sub>
                            <m:r>
                              <a:rPr lang="en-US" sz="2200" b="0" i="1" smtClean="0">
                                <a:solidFill>
                                  <a:schemeClr val="accent1">
                                    <a:lumMod val="75000"/>
                                  </a:schemeClr>
                                </a:solidFill>
                                <a:latin typeface="Cambria Math" panose="02040503050406030204" pitchFamily="18" charset="0"/>
                              </a:rPr>
                              <m:t>𝑚𝑎𝑔𝑛𝑒𝑡</m:t>
                            </m:r>
                          </m:sub>
                        </m:sSub>
                      </m:sub>
                    </m:sSub>
                  </m:oMath>
                </a14:m>
                <a:r>
                  <a:rPr lang="en-US" sz="2200" dirty="0" smtClean="0"/>
                  <a:t> is a “low pass” version of </a:t>
                </a:r>
                <a14:m>
                  <m:oMath xmlns:m="http://schemas.openxmlformats.org/officeDocument/2006/math">
                    <m:sSub>
                      <m:sSubPr>
                        <m:ctrlPr>
                          <a:rPr lang="en-US" sz="2200" i="1">
                            <a:solidFill>
                              <a:schemeClr val="accent2">
                                <a:lumMod val="60000"/>
                                <a:lumOff val="40000"/>
                              </a:schemeClr>
                            </a:solidFill>
                            <a:latin typeface="Cambria Math" panose="02040503050406030204" pitchFamily="18" charset="0"/>
                          </a:rPr>
                        </m:ctrlPr>
                      </m:sSubPr>
                      <m:e>
                        <m:r>
                          <a:rPr lang="en-US" sz="2200" i="1">
                            <a:solidFill>
                              <a:schemeClr val="accent2">
                                <a:lumMod val="60000"/>
                                <a:lumOff val="40000"/>
                              </a:schemeClr>
                            </a:solidFill>
                            <a:latin typeface="Cambria Math" panose="02040503050406030204" pitchFamily="18" charset="0"/>
                          </a:rPr>
                          <m:t>𝑖</m:t>
                        </m:r>
                      </m:e>
                      <m:sub>
                        <m:r>
                          <a:rPr lang="en-US" sz="2200" i="1">
                            <a:solidFill>
                              <a:schemeClr val="accent2">
                                <a:lumMod val="60000"/>
                                <a:lumOff val="40000"/>
                              </a:schemeClr>
                            </a:solidFill>
                            <a:latin typeface="Cambria Math" panose="02040503050406030204" pitchFamily="18" charset="0"/>
                          </a:rPr>
                          <m:t>𝐷𝐶𝐶𝑇</m:t>
                        </m:r>
                      </m:sub>
                    </m:sSub>
                  </m:oMath>
                </a14:m>
                <a:endParaRPr lang="en-US" sz="2200" dirty="0"/>
              </a:p>
            </p:txBody>
          </p:sp>
        </mc:Choice>
        <mc:Fallback xmlns="">
          <p:sp>
            <p:nvSpPr>
              <p:cNvPr id="25" name="Rectangle 24"/>
              <p:cNvSpPr>
                <a:spLocks noRot="1" noChangeAspect="1" noMove="1" noResize="1" noEditPoints="1" noAdjustHandles="1" noChangeArrowheads="1" noChangeShapeType="1" noTextEdit="1"/>
              </p:cNvSpPr>
              <p:nvPr/>
            </p:nvSpPr>
            <p:spPr>
              <a:xfrm>
                <a:off x="603915" y="3756864"/>
                <a:ext cx="8063939" cy="496418"/>
              </a:xfrm>
              <a:prstGeom prst="rect">
                <a:avLst/>
              </a:prstGeom>
              <a:blipFill rotWithShape="0">
                <a:blip r:embed="rId12"/>
                <a:stretch>
                  <a:fillRect l="-983" t="-7317" b="-1097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Rectangle 28"/>
              <p:cNvSpPr/>
              <p:nvPr/>
            </p:nvSpPr>
            <p:spPr>
              <a:xfrm>
                <a:off x="982951" y="3158679"/>
                <a:ext cx="6948890" cy="369332"/>
              </a:xfrm>
              <a:prstGeom prst="rect">
                <a:avLst/>
              </a:prstGeom>
            </p:spPr>
            <p:txBody>
              <a:bodyPr wrap="none">
                <a:spAutoFit/>
              </a:bodyPr>
              <a:lstStyle/>
              <a:p>
                <a:r>
                  <a:rPr lang="en-US" dirty="0" smtClean="0"/>
                  <a:t>(In this case active power losses would have a component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 </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𝑓</m:t>
                        </m:r>
                      </m:e>
                      <m:sup>
                        <m:r>
                          <a:rPr lang="en-US" b="0" i="1" smtClean="0">
                            <a:latin typeface="Cambria Math" panose="02040503050406030204" pitchFamily="18" charset="0"/>
                            <a:ea typeface="Cambria Math" panose="02040503050406030204" pitchFamily="18" charset="0"/>
                          </a:rPr>
                          <m:t>2</m:t>
                        </m:r>
                      </m:sup>
                    </m:sSup>
                  </m:oMath>
                </a14:m>
                <a:r>
                  <a:rPr lang="en-US" dirty="0" smtClean="0"/>
                  <a:t>)  </a:t>
                </a:r>
                <a:endParaRPr lang="en-US" dirty="0"/>
              </a:p>
            </p:txBody>
          </p:sp>
        </mc:Choice>
        <mc:Fallback xmlns="">
          <p:sp>
            <p:nvSpPr>
              <p:cNvPr id="29" name="Rectangle 28"/>
              <p:cNvSpPr>
                <a:spLocks noRot="1" noChangeAspect="1" noMove="1" noResize="1" noEditPoints="1" noAdjustHandles="1" noChangeArrowheads="1" noChangeShapeType="1" noTextEdit="1"/>
              </p:cNvSpPr>
              <p:nvPr/>
            </p:nvSpPr>
            <p:spPr>
              <a:xfrm>
                <a:off x="982951" y="3158679"/>
                <a:ext cx="6948890" cy="369332"/>
              </a:xfrm>
              <a:prstGeom prst="rect">
                <a:avLst/>
              </a:prstGeom>
              <a:blipFill rotWithShape="0">
                <a:blip r:embed="rId13"/>
                <a:stretch>
                  <a:fillRect l="-702" t="-8197"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5652120" y="1366712"/>
                <a:ext cx="1613647" cy="82304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accent1">
                                  <a:lumMod val="75000"/>
                                </a:schemeClr>
                              </a:solidFill>
                              <a:latin typeface="Cambria Math" panose="02040503050406030204" pitchFamily="18" charset="0"/>
                            </a:rPr>
                          </m:ctrlPr>
                        </m:sSubPr>
                        <m:e>
                          <m:r>
                            <a:rPr lang="en-US" b="0" i="1" smtClean="0">
                              <a:solidFill>
                                <a:schemeClr val="accent1">
                                  <a:lumMod val="75000"/>
                                </a:schemeClr>
                              </a:solidFill>
                              <a:latin typeface="Cambria Math" panose="02040503050406030204" pitchFamily="18" charset="0"/>
                            </a:rPr>
                            <m:t>𝐿</m:t>
                          </m:r>
                        </m:e>
                        <m:sub>
                          <m:r>
                            <a:rPr lang="en-US" b="0" i="1" smtClean="0">
                              <a:solidFill>
                                <a:schemeClr val="accent1">
                                  <a:lumMod val="75000"/>
                                </a:schemeClr>
                              </a:solidFill>
                              <a:latin typeface="Cambria Math" panose="02040503050406030204" pitchFamily="18" charset="0"/>
                            </a:rPr>
                            <m:t>𝑒𝑞</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𝐷𝐶</m:t>
                              </m:r>
                            </m:sub>
                          </m:sSub>
                        </m:num>
                        <m:den>
                          <m:r>
                            <a:rPr lang="en-US" b="0" i="1" smtClean="0">
                              <a:latin typeface="Cambria Math" panose="02040503050406030204" pitchFamily="18" charset="0"/>
                            </a:rPr>
                            <m:t>1+</m:t>
                          </m:r>
                          <m:r>
                            <a:rPr lang="en-US" b="0" i="1" smtClean="0">
                              <a:latin typeface="Cambria Math" panose="02040503050406030204" pitchFamily="18" charset="0"/>
                            </a:rPr>
                            <m:t>𝑠</m:t>
                          </m:r>
                          <m:f>
                            <m:fPr>
                              <m:ctrlPr>
                                <a:rPr lang="en-US" b="0"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𝐷𝐶</m:t>
                                  </m:r>
                                </m:sub>
                              </m:sSub>
                            </m:num>
                            <m:den>
                              <m:sSub>
                                <m:sSubPr>
                                  <m:ctrlPr>
                                    <a:rPr lang="en-US" i="1">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m:t>
                                  </m:r>
                                </m:sub>
                              </m:sSub>
                            </m:den>
                          </m:f>
                        </m:den>
                      </m:f>
                    </m:oMath>
                  </m:oMathPara>
                </a14:m>
                <a:endParaRPr lang="en-US" dirty="0"/>
              </a:p>
            </p:txBody>
          </p:sp>
        </mc:Choice>
        <mc:Fallback xmlns="">
          <p:sp>
            <p:nvSpPr>
              <p:cNvPr id="30" name="TextBox 29"/>
              <p:cNvSpPr txBox="1">
                <a:spLocks noRot="1" noChangeAspect="1" noMove="1" noResize="1" noEditPoints="1" noAdjustHandles="1" noChangeArrowheads="1" noChangeShapeType="1" noTextEdit="1"/>
              </p:cNvSpPr>
              <p:nvPr/>
            </p:nvSpPr>
            <p:spPr>
              <a:xfrm>
                <a:off x="5652120" y="1366712"/>
                <a:ext cx="1613647" cy="823046"/>
              </a:xfrm>
              <a:prstGeom prst="rect">
                <a:avLst/>
              </a:prstGeom>
              <a:blipFill rotWithShape="0">
                <a:blip r:embed="rId14"/>
                <a:stretch>
                  <a:fillRect/>
                </a:stretch>
              </a:blipFill>
            </p:spPr>
            <p:txBody>
              <a:bodyPr/>
              <a:lstStyle/>
              <a:p>
                <a:r>
                  <a:rPr lang="en-US">
                    <a:noFill/>
                  </a:rPr>
                  <a:t> </a:t>
                </a:r>
              </a:p>
            </p:txBody>
          </p:sp>
        </mc:Fallback>
      </mc:AlternateContent>
      <p:grpSp>
        <p:nvGrpSpPr>
          <p:cNvPr id="52" name="Group 51"/>
          <p:cNvGrpSpPr/>
          <p:nvPr/>
        </p:nvGrpSpPr>
        <p:grpSpPr>
          <a:xfrm>
            <a:off x="2289388" y="899546"/>
            <a:ext cx="1227150" cy="1397791"/>
            <a:chOff x="2289388" y="899546"/>
            <a:chExt cx="1227150" cy="1397791"/>
          </a:xfrm>
        </p:grpSpPr>
        <p:pic>
          <p:nvPicPr>
            <p:cNvPr id="43" name="Picture 42"/>
            <p:cNvPicPr>
              <a:picLocks noChangeAspect="1"/>
            </p:cNvPicPr>
            <p:nvPr/>
          </p:nvPicPr>
          <p:blipFill>
            <a:blip r:embed="rId15"/>
            <a:stretch>
              <a:fillRect/>
            </a:stretch>
          </p:blipFill>
          <p:spPr>
            <a:xfrm>
              <a:off x="2289388" y="1391409"/>
              <a:ext cx="507070" cy="905928"/>
            </a:xfrm>
            <a:prstGeom prst="rect">
              <a:avLst/>
            </a:prstGeom>
          </p:spPr>
        </p:pic>
        <p:cxnSp>
          <p:nvCxnSpPr>
            <p:cNvPr id="44" name="Straight Arrow Connector 43"/>
            <p:cNvCxnSpPr/>
            <p:nvPr/>
          </p:nvCxnSpPr>
          <p:spPr>
            <a:xfrm flipH="1">
              <a:off x="2627784" y="899546"/>
              <a:ext cx="785605" cy="631089"/>
            </a:xfrm>
            <a:prstGeom prst="straightConnector1">
              <a:avLst/>
            </a:prstGeom>
            <a:ln w="25400">
              <a:prstDash val="dash"/>
              <a:tailEnd type="none"/>
            </a:ln>
          </p:spPr>
          <p:style>
            <a:lnRef idx="3">
              <a:schemeClr val="accent1"/>
            </a:lnRef>
            <a:fillRef idx="0">
              <a:schemeClr val="accent1"/>
            </a:fillRef>
            <a:effectRef idx="2">
              <a:schemeClr val="accent1"/>
            </a:effectRef>
            <a:fontRef idx="minor">
              <a:schemeClr val="tx1"/>
            </a:fontRef>
          </p:style>
        </p:cxnSp>
        <p:cxnSp>
          <p:nvCxnSpPr>
            <p:cNvPr id="49" name="Straight Arrow Connector 48"/>
            <p:cNvCxnSpPr/>
            <p:nvPr/>
          </p:nvCxnSpPr>
          <p:spPr>
            <a:xfrm flipH="1" flipV="1">
              <a:off x="2661758" y="1592174"/>
              <a:ext cx="854780" cy="597584"/>
            </a:xfrm>
            <a:prstGeom prst="straightConnector1">
              <a:avLst/>
            </a:prstGeom>
            <a:ln w="25400">
              <a:prstDash val="dash"/>
              <a:tailEnd type="none"/>
            </a:ln>
          </p:spPr>
          <p:style>
            <a:lnRef idx="3">
              <a:schemeClr val="accent1"/>
            </a:lnRef>
            <a:fillRef idx="0">
              <a:schemeClr val="accent1"/>
            </a:fillRef>
            <a:effectRef idx="2">
              <a:schemeClr val="accent1"/>
            </a:effectRef>
            <a:fontRef idx="minor">
              <a:schemeClr val="tx1"/>
            </a:fontRef>
          </p:style>
        </p:cxnSp>
        <mc:AlternateContent xmlns:mc="http://schemas.openxmlformats.org/markup-compatibility/2006" xmlns:a14="http://schemas.microsoft.com/office/drawing/2010/main">
          <mc:Choice Requires="a14">
            <p:sp>
              <p:nvSpPr>
                <p:cNvPr id="51" name="Rectangle 50"/>
                <p:cNvSpPr/>
                <p:nvPr/>
              </p:nvSpPr>
              <p:spPr>
                <a:xfrm>
                  <a:off x="2681100" y="1812883"/>
                  <a:ext cx="579197" cy="39074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solidFill>
                                  <a:schemeClr val="accent1">
                                    <a:lumMod val="75000"/>
                                  </a:schemeClr>
                                </a:solidFill>
                                <a:latin typeface="Cambria Math" panose="02040503050406030204" pitchFamily="18" charset="0"/>
                              </a:rPr>
                            </m:ctrlPr>
                          </m:sSubPr>
                          <m:e>
                            <m:r>
                              <a:rPr lang="en-US" i="1">
                                <a:solidFill>
                                  <a:schemeClr val="accent1">
                                    <a:lumMod val="75000"/>
                                  </a:schemeClr>
                                </a:solidFill>
                                <a:latin typeface="Cambria Math" panose="02040503050406030204" pitchFamily="18" charset="0"/>
                              </a:rPr>
                              <m:t>𝐿</m:t>
                            </m:r>
                          </m:e>
                          <m:sub>
                            <m:r>
                              <a:rPr lang="en-US" i="1">
                                <a:solidFill>
                                  <a:schemeClr val="accent1">
                                    <a:lumMod val="75000"/>
                                  </a:schemeClr>
                                </a:solidFill>
                                <a:latin typeface="Cambria Math" panose="02040503050406030204" pitchFamily="18" charset="0"/>
                              </a:rPr>
                              <m:t>𝑒𝑞</m:t>
                            </m:r>
                          </m:sub>
                        </m:sSub>
                      </m:oMath>
                    </m:oMathPara>
                  </a14:m>
                  <a:endParaRPr lang="en-US" dirty="0"/>
                </a:p>
              </p:txBody>
            </p:sp>
          </mc:Choice>
          <mc:Fallback xmlns="">
            <p:sp>
              <p:nvSpPr>
                <p:cNvPr id="51" name="Rectangle 50"/>
                <p:cNvSpPr>
                  <a:spLocks noRot="1" noChangeAspect="1" noMove="1" noResize="1" noEditPoints="1" noAdjustHandles="1" noChangeArrowheads="1" noChangeShapeType="1" noTextEdit="1"/>
                </p:cNvSpPr>
                <p:nvPr/>
              </p:nvSpPr>
              <p:spPr>
                <a:xfrm>
                  <a:off x="2681100" y="1812883"/>
                  <a:ext cx="579197" cy="390748"/>
                </a:xfrm>
                <a:prstGeom prst="rect">
                  <a:avLst/>
                </a:prstGeom>
                <a:blipFill rotWithShape="0">
                  <a:blip r:embed="rId16"/>
                  <a:stretch>
                    <a:fillRect b="-4688"/>
                  </a:stretch>
                </a:blipFill>
              </p:spPr>
              <p:txBody>
                <a:bodyPr/>
                <a:lstStyle/>
                <a:p>
                  <a:r>
                    <a:rPr lang="en-US">
                      <a:noFill/>
                    </a:rPr>
                    <a:t> </a:t>
                  </a:r>
                </a:p>
              </p:txBody>
            </p:sp>
          </mc:Fallback>
        </mc:AlternateContent>
      </p:grpSp>
    </p:spTree>
    <p:extLst>
      <p:ext uri="{BB962C8B-B14F-4D97-AF65-F5344CB8AC3E}">
        <p14:creationId xmlns:p14="http://schemas.microsoft.com/office/powerpoint/2010/main" val="3059509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fade">
                                      <p:cBhvr>
                                        <p:cTn id="23" dur="500"/>
                                        <p:tgtEl>
                                          <p:spTgt spid="52"/>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Object 15"/>
          <p:cNvGraphicFramePr>
            <a:graphicFrameLocks noChangeAspect="1"/>
          </p:cNvGraphicFramePr>
          <p:nvPr>
            <p:extLst>
              <p:ext uri="{D42A27DB-BD31-4B8C-83A1-F6EECF244321}">
                <p14:modId xmlns:p14="http://schemas.microsoft.com/office/powerpoint/2010/main" val="1577057919"/>
              </p:ext>
            </p:extLst>
          </p:nvPr>
        </p:nvGraphicFramePr>
        <p:xfrm>
          <a:off x="2019168" y="3111513"/>
          <a:ext cx="5353050" cy="1971675"/>
        </p:xfrm>
        <a:graphic>
          <a:graphicData uri="http://schemas.openxmlformats.org/presentationml/2006/ole">
            <mc:AlternateContent xmlns:mc="http://schemas.openxmlformats.org/markup-compatibility/2006">
              <mc:Choice xmlns:v="urn:schemas-microsoft-com:vml" Requires="v">
                <p:oleObj spid="_x0000_s1166" name="Visio" r:id="rId3" imgW="2943098" imgH="1076220" progId="Visio.Drawing.15">
                  <p:embed/>
                </p:oleObj>
              </mc:Choice>
              <mc:Fallback>
                <p:oleObj name="Visio" r:id="rId3" imgW="2943098" imgH="1076220" progId="Visio.Drawing.15">
                  <p:embed/>
                  <p:pic>
                    <p:nvPicPr>
                      <p:cNvPr id="0" name=""/>
                      <p:cNvPicPr>
                        <a:picLocks noChangeAspect="1" noChangeArrowheads="1"/>
                      </p:cNvPicPr>
                      <p:nvPr/>
                    </p:nvPicPr>
                    <p:blipFill>
                      <a:blip r:embed="rId4"/>
                      <a:srcRect/>
                      <a:stretch>
                        <a:fillRect/>
                      </a:stretch>
                    </p:blipFill>
                    <p:spPr bwMode="auto">
                      <a:xfrm>
                        <a:off x="2019168" y="3111513"/>
                        <a:ext cx="5353050" cy="1971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80340964"/>
              </p:ext>
            </p:extLst>
          </p:nvPr>
        </p:nvGraphicFramePr>
        <p:xfrm>
          <a:off x="897244" y="570800"/>
          <a:ext cx="7593133" cy="2933620"/>
        </p:xfrm>
        <a:graphic>
          <a:graphicData uri="http://schemas.openxmlformats.org/presentationml/2006/ole">
            <mc:AlternateContent xmlns:mc="http://schemas.openxmlformats.org/markup-compatibility/2006">
              <mc:Choice xmlns:v="urn:schemas-microsoft-com:vml" Requires="v">
                <p:oleObj spid="_x0000_s1167" name="Document" r:id="rId5" imgW="6118475" imgH="2363924" progId="Word.Document.12">
                  <p:embed/>
                </p:oleObj>
              </mc:Choice>
              <mc:Fallback>
                <p:oleObj name="Document" r:id="rId5" imgW="6118475" imgH="2363924" progId="Word.Document.12">
                  <p:embed/>
                  <p:pic>
                    <p:nvPicPr>
                      <p:cNvPr id="0" name=""/>
                      <p:cNvPicPr/>
                      <p:nvPr/>
                    </p:nvPicPr>
                    <p:blipFill>
                      <a:blip r:embed="rId6"/>
                      <a:stretch>
                        <a:fillRect/>
                      </a:stretch>
                    </p:blipFill>
                    <p:spPr>
                      <a:xfrm>
                        <a:off x="897244" y="570800"/>
                        <a:ext cx="7593133" cy="2933620"/>
                      </a:xfrm>
                      <a:prstGeom prst="rect">
                        <a:avLst/>
                      </a:prstGeom>
                    </p:spPr>
                  </p:pic>
                </p:oleObj>
              </mc:Fallback>
            </mc:AlternateContent>
          </a:graphicData>
        </a:graphic>
      </p:graphicFrame>
      <p:grpSp>
        <p:nvGrpSpPr>
          <p:cNvPr id="21" name="Group 20"/>
          <p:cNvGrpSpPr/>
          <p:nvPr/>
        </p:nvGrpSpPr>
        <p:grpSpPr>
          <a:xfrm>
            <a:off x="948220" y="595213"/>
            <a:ext cx="7491180" cy="4246846"/>
            <a:chOff x="928128" y="3137505"/>
            <a:chExt cx="7491180" cy="4246846"/>
          </a:xfrm>
        </p:grpSpPr>
        <p:sp>
          <p:nvSpPr>
            <p:cNvPr id="11" name="Rectangle 10"/>
            <p:cNvSpPr/>
            <p:nvPr/>
          </p:nvSpPr>
          <p:spPr>
            <a:xfrm>
              <a:off x="928128" y="3137505"/>
              <a:ext cx="7491180" cy="138086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0" name="Group 19"/>
            <p:cNvGrpSpPr/>
            <p:nvPr/>
          </p:nvGrpSpPr>
          <p:grpSpPr>
            <a:xfrm>
              <a:off x="3505261" y="6069443"/>
              <a:ext cx="1286912" cy="1314908"/>
              <a:chOff x="3505262" y="6069443"/>
              <a:chExt cx="1286913" cy="1314908"/>
            </a:xfrm>
            <a:solidFill>
              <a:schemeClr val="bg1"/>
            </a:solidFill>
          </p:grpSpPr>
          <p:sp>
            <p:nvSpPr>
              <p:cNvPr id="18" name="Rectangle 17"/>
              <p:cNvSpPr/>
              <p:nvPr/>
            </p:nvSpPr>
            <p:spPr>
              <a:xfrm>
                <a:off x="4069746" y="6069443"/>
                <a:ext cx="722429" cy="131490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3505262" y="6575841"/>
                <a:ext cx="722429" cy="33231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mc:AlternateContent xmlns:mc="http://schemas.openxmlformats.org/markup-compatibility/2006" xmlns:a14="http://schemas.microsoft.com/office/drawing/2010/main">
        <mc:Choice Requires="a14">
          <p:sp>
            <p:nvSpPr>
              <p:cNvPr id="2" name="Title 1"/>
              <p:cNvSpPr>
                <a:spLocks noGrp="1"/>
              </p:cNvSpPr>
              <p:nvPr>
                <p:ph type="title"/>
              </p:nvPr>
            </p:nvSpPr>
            <p:spPr>
              <a:xfrm>
                <a:off x="510402" y="2574"/>
                <a:ext cx="8640520" cy="540000"/>
              </a:xfrm>
            </p:spPr>
            <p:txBody>
              <a:bodyPr/>
              <a:lstStyle/>
              <a:p>
                <a14:m>
                  <m:oMath xmlns:m="http://schemas.openxmlformats.org/officeDocument/2006/math">
                    <m:r>
                      <a:rPr lang="en-GB" i="1" dirty="0">
                        <a:latin typeface="Cambria Math" panose="02040503050406030204" pitchFamily="18" charset="0"/>
                      </a:rPr>
                      <m:t>𝐿</m:t>
                    </m:r>
                    <m:r>
                      <a:rPr lang="en-GB" i="1" dirty="0">
                        <a:latin typeface="Cambria Math" panose="02040503050406030204" pitchFamily="18" charset="0"/>
                      </a:rPr>
                      <m:t>=</m:t>
                    </m:r>
                    <m:r>
                      <a:rPr lang="en-GB" i="1" dirty="0">
                        <a:latin typeface="Cambria Math" panose="02040503050406030204" pitchFamily="18" charset="0"/>
                      </a:rPr>
                      <m:t>𝐿</m:t>
                    </m:r>
                    <m:r>
                      <a:rPr lang="en-GB" i="1" dirty="0">
                        <a:latin typeface="Cambria Math" panose="02040503050406030204" pitchFamily="18" charset="0"/>
                      </a:rPr>
                      <m:t>(</m:t>
                    </m:r>
                    <m:r>
                      <a:rPr lang="en-GB" i="1" dirty="0">
                        <a:latin typeface="Cambria Math" panose="02040503050406030204" pitchFamily="18" charset="0"/>
                      </a:rPr>
                      <m:t>𝑓</m:t>
                    </m:r>
                    <m:r>
                      <a:rPr lang="en-GB" i="1" dirty="0">
                        <a:latin typeface="Cambria Math" panose="02040503050406030204" pitchFamily="18" charset="0"/>
                      </a:rPr>
                      <m:t>)</m:t>
                    </m:r>
                  </m:oMath>
                </a14:m>
                <a:r>
                  <a:rPr lang="en-GB" dirty="0"/>
                  <a:t>: existing results for LHC 1085 Quadrupole</a:t>
                </a:r>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510402" y="2574"/>
                <a:ext cx="8640520" cy="540000"/>
              </a:xfrm>
              <a:blipFill rotWithShape="0">
                <a:blip r:embed="rId9"/>
                <a:stretch>
                  <a:fillRect t="-8989" r="-1905" b="-2921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r>
              <a:rPr lang="en-GB" noProof="0" smtClean="0"/>
              <a:t>M. Martino TE-EPC - WP2 Meeting - 21/03/2017</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sp>
        <p:nvSpPr>
          <p:cNvPr id="22" name="Rectangle 21"/>
          <p:cNvSpPr/>
          <p:nvPr/>
        </p:nvSpPr>
        <p:spPr>
          <a:xfrm>
            <a:off x="1979712" y="2697366"/>
            <a:ext cx="1548172" cy="144016"/>
          </a:xfrm>
          <a:prstGeom prst="rect">
            <a:avLst/>
          </a:prstGeom>
          <a:solidFill>
            <a:srgbClr val="FFFF00">
              <a:alpha val="1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5724128" y="2642502"/>
            <a:ext cx="1624228" cy="144016"/>
          </a:xfrm>
          <a:prstGeom prst="rect">
            <a:avLst/>
          </a:prstGeom>
          <a:solidFill>
            <a:srgbClr val="FFFF00">
              <a:alpha val="1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1938832" y="1368439"/>
            <a:ext cx="1589051" cy="144016"/>
          </a:xfrm>
          <a:prstGeom prst="rect">
            <a:avLst/>
          </a:prstGeom>
          <a:solidFill>
            <a:srgbClr val="FFFF00">
              <a:alpha val="1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5734112" y="1367045"/>
            <a:ext cx="1548172" cy="144016"/>
          </a:xfrm>
          <a:prstGeom prst="rect">
            <a:avLst/>
          </a:prstGeom>
          <a:solidFill>
            <a:srgbClr val="FFFF00">
              <a:alpha val="1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1409307" y="917401"/>
            <a:ext cx="2116045" cy="369332"/>
          </a:xfrm>
          <a:prstGeom prst="rect">
            <a:avLst/>
          </a:prstGeom>
          <a:noFill/>
        </p:spPr>
        <p:txBody>
          <a:bodyPr wrap="square" rtlCol="0">
            <a:spAutoFit/>
          </a:bodyPr>
          <a:lstStyle/>
          <a:p>
            <a:r>
              <a:rPr lang="en-US" dirty="0" smtClean="0"/>
              <a:t>With Beam Screen</a:t>
            </a:r>
            <a:endParaRPr lang="en-US" dirty="0"/>
          </a:p>
        </p:txBody>
      </p:sp>
      <p:sp>
        <p:nvSpPr>
          <p:cNvPr id="26" name="TextBox 25"/>
          <p:cNvSpPr txBox="1"/>
          <p:nvPr/>
        </p:nvSpPr>
        <p:spPr>
          <a:xfrm>
            <a:off x="5312116" y="902024"/>
            <a:ext cx="2140204" cy="369332"/>
          </a:xfrm>
          <a:prstGeom prst="rect">
            <a:avLst/>
          </a:prstGeom>
          <a:noFill/>
        </p:spPr>
        <p:txBody>
          <a:bodyPr wrap="square" rtlCol="0">
            <a:spAutoFit/>
          </a:bodyPr>
          <a:lstStyle/>
          <a:p>
            <a:r>
              <a:rPr lang="en-US" dirty="0" smtClean="0"/>
              <a:t>With Beam Screen</a:t>
            </a:r>
            <a:endParaRPr lang="en-US" dirty="0"/>
          </a:p>
        </p:txBody>
      </p:sp>
    </p:spTree>
    <p:extLst>
      <p:ext uri="{BB962C8B-B14F-4D97-AF65-F5344CB8AC3E}">
        <p14:creationId xmlns:p14="http://schemas.microsoft.com/office/powerpoint/2010/main" val="2342382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1"/>
                                        </p:tgtEl>
                                      </p:cBhvr>
                                    </p:animEffect>
                                    <p:set>
                                      <p:cBhvr>
                                        <p:cTn id="7" dur="1" fill="hold">
                                          <p:stCondLst>
                                            <p:cond delay="499"/>
                                          </p:stCondLst>
                                        </p:cTn>
                                        <p:tgtEl>
                                          <p:spTgt spid="21"/>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3" grpId="0"/>
      <p:bldP spid="26" grpId="0"/>
    </p:bld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Note xmlns="8946e33d-fd2f-4ae4-8ee9-d90c129cdf9e">For external collaborators: you may replace the CERN logo by your home institute logo if needed
https://edms.cern.ch/document/1586456/</Not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1CD65B3-E8D1-4001-8E0C-4AF8A697297C}">
  <ds:schemaRefs>
    <ds:schemaRef ds:uri="http://purl.org/dc/dcmitype/"/>
    <ds:schemaRef ds:uri="http://purl.org/dc/terms/"/>
    <ds:schemaRef ds:uri="http://schemas.microsoft.com/office/2006/documentManagement/types"/>
    <ds:schemaRef ds:uri="http://schemas.openxmlformats.org/package/2006/metadata/core-properties"/>
    <ds:schemaRef ds:uri="http://www.w3.org/XML/1998/namespace"/>
    <ds:schemaRef ds:uri="http://purl.org/dc/elements/1.1/"/>
    <ds:schemaRef ds:uri="http://schemas.microsoft.com/office/infopath/2007/PartnerControls"/>
    <ds:schemaRef ds:uri="8946e33d-fd2f-4ae4-8ee9-d90c129cdf9e"/>
    <ds:schemaRef ds:uri="http://schemas.microsoft.com/office/2006/metadata/properties"/>
  </ds:schemaRefs>
</ds:datastoreItem>
</file>

<file path=customXml/itemProps2.xml><?xml version="1.0" encoding="utf-8"?>
<ds:datastoreItem xmlns:ds="http://schemas.openxmlformats.org/officeDocument/2006/customXml" ds:itemID="{C6AB97CC-549D-4859-BC7E-5D3C9B0F7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8DC553A-4E25-48C2-96AD-A2BB337CB84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HLU-Pres-test01.thmx</Template>
  <TotalTime>11836</TotalTime>
  <Words>1754</Words>
  <Application>Microsoft Office PowerPoint</Application>
  <PresentationFormat>On-screen Show (16:9)</PresentationFormat>
  <Paragraphs>260</Paragraphs>
  <Slides>34</Slides>
  <Notes>17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34</vt:i4>
      </vt:variant>
    </vt:vector>
  </HeadingPairs>
  <TitlesOfParts>
    <vt:vector size="43" baseType="lpstr">
      <vt:lpstr>Arial</vt:lpstr>
      <vt:lpstr>Calibri</vt:lpstr>
      <vt:lpstr>Cambria Math</vt:lpstr>
      <vt:lpstr>Droid Sans Fallback</vt:lpstr>
      <vt:lpstr>Times New Roman</vt:lpstr>
      <vt:lpstr>Wingdings</vt:lpstr>
      <vt:lpstr>Thème Office</vt:lpstr>
      <vt:lpstr>Visio</vt:lpstr>
      <vt:lpstr>Document</vt:lpstr>
      <vt:lpstr>Status Update of Power Converter Precision &amp; Accuracy Performance: Noise</vt:lpstr>
      <vt:lpstr>Final goal of the study</vt:lpstr>
      <vt:lpstr>Model of PC output to magnetic field</vt:lpstr>
      <vt:lpstr>Model of PC output to magnetic field</vt:lpstr>
      <vt:lpstr>Model of PC output to magnetic field B</vt:lpstr>
      <vt:lpstr>Model of PC output to magnetic field B</vt:lpstr>
      <vt:lpstr>L=L(f): existing results for LHC 1085 Quadrupole</vt:lpstr>
      <vt:lpstr>Modelling the phenomenon : assumptions</vt:lpstr>
      <vt:lpstr>L=L(f): existing results for LHC 1085 Quadrupole</vt:lpstr>
      <vt:lpstr>L=L(f): existing results for LHC 1085 Quadrupole</vt:lpstr>
      <vt:lpstr>Results for MQXFS3: No DC @ WARM </vt:lpstr>
      <vt:lpstr>Results for MQXFS3: No DC @ COLD</vt:lpstr>
      <vt:lpstr>Beam Screen Simulations : Q1</vt:lpstr>
      <vt:lpstr>Beam Screen Simulations HL-LHC: Q1 @ 80K</vt:lpstr>
      <vt:lpstr>Beam Screen Simulations HL-LHC: Q2 @ 80K</vt:lpstr>
      <vt:lpstr>Beam Screen Simulations HL-LHC: D1 @ 80K</vt:lpstr>
      <vt:lpstr>Beam Screen Simulations HL-LHC: D2 @ 20K</vt:lpstr>
      <vt:lpstr>Beam Screen Simulations LHC: Dipole @ 20K</vt:lpstr>
      <vt:lpstr>Beam Screen Simulations LHC: Quadrupole @ 20K</vt:lpstr>
      <vt:lpstr>Estimation of Noise LHC MQFA.A12</vt:lpstr>
      <vt:lpstr>Estimation of Noise LHC MQFA.A12</vt:lpstr>
      <vt:lpstr>Conclusions</vt:lpstr>
      <vt:lpstr>Thank you for your attention</vt:lpstr>
      <vt:lpstr>Back-up slides</vt:lpstr>
      <vt:lpstr>Time domain behaviour</vt:lpstr>
      <vt:lpstr>Magnetic flux “seen” by the circuit</vt:lpstr>
      <vt:lpstr>From the circuit to the beam </vt:lpstr>
      <vt:lpstr>From the circuit to the beam </vt:lpstr>
      <vt:lpstr> Existing results NC: Integrated Gradient / Current</vt:lpstr>
      <vt:lpstr>Minutes of the last meeting</vt:lpstr>
      <vt:lpstr>Minutes of last meeting</vt:lpstr>
      <vt:lpstr>Proposed Measurement in SM18</vt:lpstr>
      <vt:lpstr>Measurement Design</vt:lpstr>
      <vt:lpstr>PowerPoint Presentation</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HiLumi-Pres-Template-16-9-2logo-v2</dc:title>
  <dc:creator>André-Pierre OLIVIER</dc:creator>
  <cp:lastModifiedBy>Michele Martino</cp:lastModifiedBy>
  <cp:revision>194</cp:revision>
  <dcterms:created xsi:type="dcterms:W3CDTF">2016-02-12T09:02:01Z</dcterms:created>
  <dcterms:modified xsi:type="dcterms:W3CDTF">2017-03-20T16:58:06Z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