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handoutMasterIdLst>
    <p:handoutMasterId r:id="rId16"/>
  </p:handoutMasterIdLst>
  <p:sldIdLst>
    <p:sldId id="277" r:id="rId2"/>
    <p:sldId id="278" r:id="rId3"/>
    <p:sldId id="280" r:id="rId4"/>
    <p:sldId id="283" r:id="rId5"/>
    <p:sldId id="282" r:id="rId6"/>
    <p:sldId id="284" r:id="rId7"/>
    <p:sldId id="285" r:id="rId8"/>
    <p:sldId id="286" r:id="rId9"/>
    <p:sldId id="287" r:id="rId10"/>
    <p:sldId id="288" r:id="rId11"/>
    <p:sldId id="289" r:id="rId12"/>
    <p:sldId id="271" r:id="rId13"/>
    <p:sldId id="272" r:id="rId14"/>
  </p:sldIdLst>
  <p:sldSz cx="9144000" cy="6858000" type="screen4x3"/>
  <p:notesSz cx="6858000" cy="9144000"/>
  <p:custShowLst>
    <p:custShow name="Opt Notice" id="0">
      <p:sldLst>
        <p:sld r:id="rId13"/>
      </p:sldLst>
    </p:custShow>
  </p:custShow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82">
          <p15:clr>
            <a:srgbClr val="A4A3A4"/>
          </p15:clr>
        </p15:guide>
        <p15:guide id="2" orient="horz" pos="4032">
          <p15:clr>
            <a:srgbClr val="A4A3A4"/>
          </p15:clr>
        </p15:guide>
        <p15:guide id="3" orient="horz" pos="157">
          <p15:clr>
            <a:srgbClr val="A4A3A4"/>
          </p15:clr>
        </p15:guide>
        <p15:guide id="4" orient="horz" pos="1009">
          <p15:clr>
            <a:srgbClr val="A4A3A4"/>
          </p15:clr>
        </p15:guide>
        <p15:guide id="5" orient="horz" pos="3888">
          <p15:clr>
            <a:srgbClr val="A4A3A4"/>
          </p15:clr>
        </p15:guide>
        <p15:guide id="6" pos="5470">
          <p15:clr>
            <a:srgbClr val="A4A3A4"/>
          </p15:clr>
        </p15:guide>
        <p15:guide id="7" pos="287">
          <p15:clr>
            <a:srgbClr val="A4A3A4"/>
          </p15:clr>
        </p15:guide>
        <p15:guide id="8" pos="2889">
          <p15:clr>
            <a:srgbClr val="A4A3A4"/>
          </p15:clr>
        </p15:guide>
        <p15:guide id="9" pos="2811">
          <p15:clr>
            <a:srgbClr val="A4A3A4"/>
          </p15:clr>
        </p15:guide>
        <p15:guide id="10" pos="294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1446" y="108"/>
      </p:cViewPr>
      <p:guideLst>
        <p:guide orient="horz" pos="2282"/>
        <p:guide orient="horz" pos="4032"/>
        <p:guide orient="horz" pos="157"/>
        <p:guide orient="horz" pos="1009"/>
        <p:guide orient="horz" pos="3888"/>
        <p:guide pos="5470"/>
        <p:guide pos="287"/>
        <p:guide pos="2889"/>
        <p:guide pos="2811"/>
        <p:guide pos="2947"/>
      </p:guideLst>
    </p:cSldViewPr>
  </p:slideViewPr>
  <p:notesTextViewPr>
    <p:cViewPr>
      <p:scale>
        <a:sx n="100" d="100"/>
        <a:sy n="100" d="100"/>
      </p:scale>
      <p:origin x="0" y="0"/>
    </p:cViewPr>
  </p:notesTextViewPr>
  <p:sorterViewPr>
    <p:cViewPr>
      <p:scale>
        <a:sx n="163" d="100"/>
        <a:sy n="163" d="100"/>
      </p:scale>
      <p:origin x="0" y="0"/>
    </p:cViewPr>
  </p:sorterViewPr>
  <p:notesViewPr>
    <p:cSldViewPr snapToGrid="0" showGuides="1">
      <p:cViewPr varScale="1">
        <p:scale>
          <a:sx n="74" d="100"/>
          <a:sy n="74" d="100"/>
        </p:scale>
        <p:origin x="-7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Intel Clear" panose="020B0604020203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CFD7B2-88A6-E34E-8EF8-CB0C7BA47ADD}" type="datetimeFigureOut">
              <a:rPr lang="en-US" smtClean="0">
                <a:latin typeface="Intel Clear" panose="020B0604020203020204" pitchFamily="34" charset="0"/>
              </a:rPr>
              <a:pPr/>
              <a:t>5/3/2017</a:t>
            </a:fld>
            <a:endParaRPr lang="en-US" dirty="0">
              <a:latin typeface="Intel Clear" panose="020B0604020203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Intel Clear" panose="020B0604020203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6CFA4E-18EB-6D49-8DE2-7A74038C2C1C}" type="slidenum">
              <a:rPr lang="en-US" smtClean="0">
                <a:latin typeface="Intel Clear" panose="020B0604020203020204" pitchFamily="34" charset="0"/>
              </a:rPr>
              <a:pPr/>
              <a:t>‹#›</a:t>
            </a:fld>
            <a:endParaRPr lang="en-US" dirty="0">
              <a:latin typeface="Intel Clear" panose="020B0604020203020204" pitchFamily="34" charset="0"/>
            </a:endParaRPr>
          </a:p>
        </p:txBody>
      </p:sp>
    </p:spTree>
    <p:extLst>
      <p:ext uri="{BB962C8B-B14F-4D97-AF65-F5344CB8AC3E}">
        <p14:creationId xmlns:p14="http://schemas.microsoft.com/office/powerpoint/2010/main" val="9129941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Intel Clear" panose="020B0604020203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Intel Clear" panose="020B0604020203020204" pitchFamily="34" charset="0"/>
              </a:defRPr>
            </a:lvl1pPr>
          </a:lstStyle>
          <a:p>
            <a:fld id="{ED7FC5FE-6F0D-D34A-8EE6-C95B4F5F4DC8}" type="datetimeFigureOut">
              <a:rPr lang="en-US" smtClean="0"/>
              <a:pPr/>
              <a:t>5/3/2017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Intel Clear" panose="020B0604020203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Intel Clear" panose="020B0604020203020204" pitchFamily="34" charset="0"/>
              </a:defRPr>
            </a:lvl1pPr>
          </a:lstStyle>
          <a:p>
            <a:fld id="{D61C8689-8455-3546-ADF9-3B7273760F66}" type="slidenum">
              <a:rPr lang="en-US" smtClean="0"/>
              <a:pPr/>
              <a:t>‹#›</a:t>
            </a:fld>
            <a:endParaRPr lang="en-US" dirty="0"/>
          </a:p>
        </p:txBody>
      </p:sp>
    </p:spTree>
    <p:extLst>
      <p:ext uri="{BB962C8B-B14F-4D97-AF65-F5344CB8AC3E}">
        <p14:creationId xmlns:p14="http://schemas.microsoft.com/office/powerpoint/2010/main" val="260842922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Intel Clear" panose="020B0604020203020204" pitchFamily="34" charset="0"/>
        <a:ea typeface="+mn-ea"/>
        <a:cs typeface="+mn-cs"/>
      </a:defRPr>
    </a:lvl1pPr>
    <a:lvl2pPr marL="457200" algn="l" defTabSz="457200" rtl="0" eaLnBrk="1" latinLnBrk="0" hangingPunct="1">
      <a:defRPr sz="1200" kern="1200">
        <a:solidFill>
          <a:schemeClr val="tx1"/>
        </a:solidFill>
        <a:latin typeface="Intel Clear" panose="020B0604020203020204" pitchFamily="34" charset="0"/>
        <a:ea typeface="+mn-ea"/>
        <a:cs typeface="+mn-cs"/>
      </a:defRPr>
    </a:lvl2pPr>
    <a:lvl3pPr marL="914400" algn="l" defTabSz="457200" rtl="0" eaLnBrk="1" latinLnBrk="0" hangingPunct="1">
      <a:defRPr sz="1200" kern="1200">
        <a:solidFill>
          <a:schemeClr val="tx1"/>
        </a:solidFill>
        <a:latin typeface="Intel Clear" panose="020B0604020203020204" pitchFamily="34" charset="0"/>
        <a:ea typeface="+mn-ea"/>
        <a:cs typeface="+mn-cs"/>
      </a:defRPr>
    </a:lvl3pPr>
    <a:lvl4pPr marL="1371600" algn="l" defTabSz="457200" rtl="0" eaLnBrk="1" latinLnBrk="0" hangingPunct="1">
      <a:defRPr sz="1200" kern="1200">
        <a:solidFill>
          <a:schemeClr val="tx1"/>
        </a:solidFill>
        <a:latin typeface="Intel Clear" panose="020B0604020203020204" pitchFamily="34" charset="0"/>
        <a:ea typeface="+mn-ea"/>
        <a:cs typeface="+mn-cs"/>
      </a:defRPr>
    </a:lvl4pPr>
    <a:lvl5pPr marL="1828800" algn="l" defTabSz="457200" rtl="0" eaLnBrk="1" latinLnBrk="0" hangingPunct="1">
      <a:defRPr sz="1200" kern="1200">
        <a:solidFill>
          <a:schemeClr val="tx1"/>
        </a:solidFill>
        <a:latin typeface="Intel Clear" panose="020B0604020203020204"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D61C8689-8455-3546-ADF9-3B7273760F66}" type="slidenum">
              <a:rPr lang="en-US" smtClean="0"/>
              <a:pPr/>
              <a:t>6</a:t>
            </a:fld>
            <a:endParaRPr lang="en-US" dirty="0"/>
          </a:p>
        </p:txBody>
      </p:sp>
    </p:spTree>
    <p:extLst>
      <p:ext uri="{BB962C8B-B14F-4D97-AF65-F5344CB8AC3E}">
        <p14:creationId xmlns:p14="http://schemas.microsoft.com/office/powerpoint/2010/main" val="1305196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Neo Sans Intel" pitchFamily="34" charset="0"/>
                <a:cs typeface="Arial" pitchFamily="34" charset="0"/>
              </a:defRPr>
            </a:lvl1pPr>
            <a:lvl2pPr marL="742950" indent="-285750" eaLnBrk="0" hangingPunct="0">
              <a:defRPr>
                <a:solidFill>
                  <a:schemeClr val="tx1"/>
                </a:solidFill>
                <a:latin typeface="Neo Sans Intel" pitchFamily="34" charset="0"/>
                <a:cs typeface="Arial" pitchFamily="34" charset="0"/>
              </a:defRPr>
            </a:lvl2pPr>
            <a:lvl3pPr marL="1143000" indent="-228600" eaLnBrk="0" hangingPunct="0">
              <a:defRPr>
                <a:solidFill>
                  <a:schemeClr val="tx1"/>
                </a:solidFill>
                <a:latin typeface="Neo Sans Intel" pitchFamily="34" charset="0"/>
                <a:cs typeface="Arial" pitchFamily="34" charset="0"/>
              </a:defRPr>
            </a:lvl3pPr>
            <a:lvl4pPr marL="1600200" indent="-228600" eaLnBrk="0" hangingPunct="0">
              <a:defRPr>
                <a:solidFill>
                  <a:schemeClr val="tx1"/>
                </a:solidFill>
                <a:latin typeface="Neo Sans Intel" pitchFamily="34" charset="0"/>
                <a:cs typeface="Arial" pitchFamily="34" charset="0"/>
              </a:defRPr>
            </a:lvl4pPr>
            <a:lvl5pPr marL="2057400" indent="-228600" eaLnBrk="0" hangingPunct="0">
              <a:defRPr>
                <a:solidFill>
                  <a:schemeClr val="tx1"/>
                </a:solidFill>
                <a:latin typeface="Neo Sans Intel" pitchFamily="34" charset="0"/>
                <a:cs typeface="Arial" pitchFamily="34" charset="0"/>
              </a:defRPr>
            </a:lvl5pPr>
            <a:lvl6pPr marL="2514600" indent="-228600" defTabSz="457200" eaLnBrk="0" fontAlgn="base" hangingPunct="0">
              <a:spcBef>
                <a:spcPct val="0"/>
              </a:spcBef>
              <a:spcAft>
                <a:spcPct val="0"/>
              </a:spcAft>
              <a:defRPr>
                <a:solidFill>
                  <a:schemeClr val="tx1"/>
                </a:solidFill>
                <a:latin typeface="Neo Sans Intel" pitchFamily="34" charset="0"/>
                <a:cs typeface="Arial" pitchFamily="34" charset="0"/>
              </a:defRPr>
            </a:lvl6pPr>
            <a:lvl7pPr marL="2971800" indent="-228600" defTabSz="457200" eaLnBrk="0" fontAlgn="base" hangingPunct="0">
              <a:spcBef>
                <a:spcPct val="0"/>
              </a:spcBef>
              <a:spcAft>
                <a:spcPct val="0"/>
              </a:spcAft>
              <a:defRPr>
                <a:solidFill>
                  <a:schemeClr val="tx1"/>
                </a:solidFill>
                <a:latin typeface="Neo Sans Intel" pitchFamily="34" charset="0"/>
                <a:cs typeface="Arial" pitchFamily="34" charset="0"/>
              </a:defRPr>
            </a:lvl7pPr>
            <a:lvl8pPr marL="3429000" indent="-228600" defTabSz="457200" eaLnBrk="0" fontAlgn="base" hangingPunct="0">
              <a:spcBef>
                <a:spcPct val="0"/>
              </a:spcBef>
              <a:spcAft>
                <a:spcPct val="0"/>
              </a:spcAft>
              <a:defRPr>
                <a:solidFill>
                  <a:schemeClr val="tx1"/>
                </a:solidFill>
                <a:latin typeface="Neo Sans Intel" pitchFamily="34" charset="0"/>
                <a:cs typeface="Arial" pitchFamily="34" charset="0"/>
              </a:defRPr>
            </a:lvl8pPr>
            <a:lvl9pPr marL="3886200" indent="-228600" defTabSz="457200" eaLnBrk="0" fontAlgn="base" hangingPunct="0">
              <a:spcBef>
                <a:spcPct val="0"/>
              </a:spcBef>
              <a:spcAft>
                <a:spcPct val="0"/>
              </a:spcAft>
              <a:defRPr>
                <a:solidFill>
                  <a:schemeClr val="tx1"/>
                </a:solidFill>
                <a:latin typeface="Neo Sans Intel" pitchFamily="34" charset="0"/>
                <a:cs typeface="Arial" pitchFamily="34" charset="0"/>
              </a:defRPr>
            </a:lvl9pPr>
          </a:lstStyle>
          <a:p>
            <a:pPr eaLnBrk="1" hangingPunct="1"/>
            <a:fld id="{E76F5E48-C788-4B86-975B-8CA35980790A}" type="slidenum">
              <a:rPr lang="en-US" altLang="en-US">
                <a:latin typeface="Intel Clear" pitchFamily="34" charset="0"/>
              </a:rPr>
              <a:pPr eaLnBrk="1" hangingPunct="1"/>
              <a:t>12</a:t>
            </a:fld>
            <a:endParaRPr lang="en-US" altLang="en-US" dirty="0">
              <a:latin typeface="Intel Clear" pitchFamily="34" charset="0"/>
            </a:endParaRPr>
          </a:p>
        </p:txBody>
      </p:sp>
    </p:spTree>
    <p:extLst>
      <p:ext uri="{BB962C8B-B14F-4D97-AF65-F5344CB8AC3E}">
        <p14:creationId xmlns:p14="http://schemas.microsoft.com/office/powerpoint/2010/main" val="30986346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0739" y="2961596"/>
            <a:ext cx="8212886" cy="1470025"/>
          </a:xfrm>
        </p:spPr>
        <p:txBody>
          <a:bodyPr lIns="0" rIns="0" anchor="b" anchorCtr="0">
            <a:noAutofit/>
          </a:bodyPr>
          <a:lstStyle>
            <a:lvl1pPr>
              <a:defRPr sz="3600" baseline="0">
                <a:solidFill>
                  <a:schemeClr val="bg1"/>
                </a:solidFill>
                <a:latin typeface="+mj-lt"/>
                <a:cs typeface="Intel Clear Light" panose="020B0404020203020204" pitchFamily="34" charset="0"/>
              </a:defRPr>
            </a:lvl1pPr>
          </a:lstStyle>
          <a:p>
            <a:r>
              <a:rPr lang="en-US" dirty="0" err="1" smtClean="0"/>
              <a:t>36pt</a:t>
            </a:r>
            <a:r>
              <a:rPr lang="en-US" dirty="0" smtClean="0"/>
              <a:t> Intel Clear Light Presentation Title</a:t>
            </a:r>
            <a:br>
              <a:rPr lang="en-US" dirty="0" smtClean="0"/>
            </a:br>
            <a:r>
              <a:rPr lang="en-US" dirty="0" smtClean="0"/>
              <a:t>Title of Presentation Line Two</a:t>
            </a:r>
            <a:endParaRPr lang="en-US" dirty="0"/>
          </a:p>
        </p:txBody>
      </p:sp>
      <p:sp>
        <p:nvSpPr>
          <p:cNvPr id="3" name="Subtitle 2"/>
          <p:cNvSpPr>
            <a:spLocks noGrp="1"/>
          </p:cNvSpPr>
          <p:nvPr>
            <p:ph type="subTitle" idx="1" hasCustomPrompt="1"/>
          </p:nvPr>
        </p:nvSpPr>
        <p:spPr>
          <a:xfrm>
            <a:off x="455613" y="4651630"/>
            <a:ext cx="6330212" cy="1233813"/>
          </a:xfrm>
        </p:spPr>
        <p:txBody>
          <a:bodyPr lIns="0" rIns="0">
            <a:noAutofit/>
          </a:bodyPr>
          <a:lstStyle>
            <a:lvl1pPr marL="0" indent="0" algn="l">
              <a:buNone/>
              <a:defRPr sz="1600" b="1" baseline="0">
                <a:solidFill>
                  <a:schemeClr val="bg1"/>
                </a:solidFill>
                <a:latin typeface="+mn-lt"/>
                <a:cs typeface="Intel Clear" panose="020B0604020203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16pt</a:t>
            </a:r>
            <a:r>
              <a:rPr lang="en-US" dirty="0" smtClean="0"/>
              <a:t> Intel Clear Bolded Subhead, Date, Etc.</a:t>
            </a:r>
            <a:endParaRPr lang="en-US" dirty="0"/>
          </a:p>
        </p:txBody>
      </p:sp>
      <p:pic>
        <p:nvPicPr>
          <p:cNvPr id="1027" name="Picture 3" descr="W:\Clients\Intel\PRODUCTION\2012_13_Production\ASSETS_LOGOS_2012-13\Assets_Complete_2012-13\ PEEL AWAY\Intel_Peels\Intel_Peels_RGB\Peel_rgb_png\peel_rt_btm_drkBlue_rgb_216.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54891" y="5394579"/>
            <a:ext cx="1892808" cy="14634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sf\Home\Desktop\IntelLookInsideCLEAR_WHT.png"/>
          <p:cNvPicPr>
            <a:picLocks noChangeAspect="1" noChangeArrowheads="1"/>
          </p:cNvPicPr>
          <p:nvPr userDrawn="1"/>
        </p:nvPicPr>
        <p:blipFill>
          <a:blip r:embed="rId3" cstate="screen">
            <a:extLst>
              <a:ext uri="{28A0092B-C50C-407E-A947-70E740481C1C}">
                <a14:useLocalDpi xmlns:a14="http://schemas.microsoft.com/office/drawing/2010/main" val="0"/>
              </a:ext>
            </a:extLst>
          </a:blip>
          <a:srcRect/>
          <a:stretch>
            <a:fillRect/>
          </a:stretch>
        </p:blipFill>
        <p:spPr bwMode="auto">
          <a:xfrm>
            <a:off x="436572" y="2023454"/>
            <a:ext cx="2049636" cy="576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717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70739" y="3140900"/>
            <a:ext cx="8212886" cy="1470025"/>
          </a:xfrm>
        </p:spPr>
        <p:txBody>
          <a:bodyPr lIns="0" rIns="0" anchor="b" anchorCtr="0">
            <a:noAutofit/>
          </a:bodyPr>
          <a:lstStyle>
            <a:lvl1pPr>
              <a:defRPr sz="3600" baseline="0">
                <a:solidFill>
                  <a:schemeClr val="bg1"/>
                </a:solidFill>
                <a:latin typeface="+mj-lt"/>
                <a:cs typeface="Intel Clear Light" panose="020B0404020203020204" pitchFamily="34" charset="0"/>
              </a:defRPr>
            </a:lvl1pPr>
          </a:lstStyle>
          <a:p>
            <a:r>
              <a:rPr lang="en-US" dirty="0" err="1" smtClean="0"/>
              <a:t>36pt</a:t>
            </a:r>
            <a:r>
              <a:rPr lang="en-US" dirty="0" smtClean="0"/>
              <a:t> Intel Clear Light Presentation Title</a:t>
            </a:r>
            <a:br>
              <a:rPr lang="en-US" dirty="0" smtClean="0"/>
            </a:br>
            <a:r>
              <a:rPr lang="en-US" dirty="0" smtClean="0"/>
              <a:t>Title of Presentation Line Two</a:t>
            </a:r>
            <a:endParaRPr lang="en-US" dirty="0"/>
          </a:p>
        </p:txBody>
      </p:sp>
      <p:sp>
        <p:nvSpPr>
          <p:cNvPr id="3" name="Subtitle 2"/>
          <p:cNvSpPr>
            <a:spLocks noGrp="1"/>
          </p:cNvSpPr>
          <p:nvPr>
            <p:ph type="subTitle" idx="1" hasCustomPrompt="1"/>
          </p:nvPr>
        </p:nvSpPr>
        <p:spPr>
          <a:xfrm>
            <a:off x="455613" y="4830934"/>
            <a:ext cx="6330212" cy="1233813"/>
          </a:xfrm>
        </p:spPr>
        <p:txBody>
          <a:bodyPr lIns="0" rIns="0">
            <a:noAutofit/>
          </a:bodyPr>
          <a:lstStyle>
            <a:lvl1pPr marL="0" indent="0" algn="l">
              <a:buNone/>
              <a:defRPr sz="1600" b="1" baseline="0">
                <a:solidFill>
                  <a:srgbClr val="FFDA00"/>
                </a:solidFill>
                <a:latin typeface="+mn-lt"/>
                <a:cs typeface="Intel Clear" panose="020B0604020203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16pt</a:t>
            </a:r>
            <a:r>
              <a:rPr lang="en-US" dirty="0" smtClean="0"/>
              <a:t> Intel Clear Bolded Subhead, Date, Etc.</a:t>
            </a:r>
            <a:endParaRPr lang="en-US" dirty="0"/>
          </a:p>
        </p:txBody>
      </p:sp>
      <p:sp>
        <p:nvSpPr>
          <p:cNvPr id="5" name="Freeform 4"/>
          <p:cNvSpPr/>
          <p:nvPr userDrawn="1"/>
        </p:nvSpPr>
        <p:spPr>
          <a:xfrm>
            <a:off x="-10368" y="0"/>
            <a:ext cx="9158557" cy="911412"/>
          </a:xfrm>
          <a:custGeom>
            <a:avLst/>
            <a:gdLst>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51471 w 9158942"/>
              <a:gd name="connsiteY4" fmla="*/ 605118 h 911412"/>
              <a:gd name="connsiteX5" fmla="*/ 9158942 w 9158942"/>
              <a:gd name="connsiteY5" fmla="*/ 0 h 911412"/>
              <a:gd name="connsiteX6" fmla="*/ 7471 w 9158942"/>
              <a:gd name="connsiteY6" fmla="*/ 0 h 911412"/>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51471 w 9158942"/>
              <a:gd name="connsiteY4" fmla="*/ 591991 h 911412"/>
              <a:gd name="connsiteX5" fmla="*/ 9158942 w 9158942"/>
              <a:gd name="connsiteY5" fmla="*/ 0 h 911412"/>
              <a:gd name="connsiteX6" fmla="*/ 7471 w 9158942"/>
              <a:gd name="connsiteY6" fmla="*/ 0 h 911412"/>
              <a:gd name="connsiteX0" fmla="*/ 7471 w 9158942"/>
              <a:gd name="connsiteY0" fmla="*/ 0 h 911412"/>
              <a:gd name="connsiteX1" fmla="*/ 0 w 9158942"/>
              <a:gd name="connsiteY1" fmla="*/ 903941 h 911412"/>
              <a:gd name="connsiteX2" fmla="*/ 5393765 w 9158942"/>
              <a:gd name="connsiteY2" fmla="*/ 911412 h 911412"/>
              <a:gd name="connsiteX3" fmla="*/ 5909236 w 9158942"/>
              <a:gd name="connsiteY3" fmla="*/ 597647 h 911412"/>
              <a:gd name="connsiteX4" fmla="*/ 9148189 w 9158942"/>
              <a:gd name="connsiteY4" fmla="*/ 601837 h 911412"/>
              <a:gd name="connsiteX5" fmla="*/ 9158942 w 9158942"/>
              <a:gd name="connsiteY5" fmla="*/ 0 h 911412"/>
              <a:gd name="connsiteX6" fmla="*/ 7471 w 9158942"/>
              <a:gd name="connsiteY6" fmla="*/ 0 h 911412"/>
              <a:gd name="connsiteX0" fmla="*/ 7471 w 9148711"/>
              <a:gd name="connsiteY0" fmla="*/ 0 h 911412"/>
              <a:gd name="connsiteX1" fmla="*/ 0 w 9148711"/>
              <a:gd name="connsiteY1" fmla="*/ 903941 h 911412"/>
              <a:gd name="connsiteX2" fmla="*/ 5393765 w 9148711"/>
              <a:gd name="connsiteY2" fmla="*/ 911412 h 911412"/>
              <a:gd name="connsiteX3" fmla="*/ 5909236 w 9148711"/>
              <a:gd name="connsiteY3" fmla="*/ 597647 h 911412"/>
              <a:gd name="connsiteX4" fmla="*/ 9148189 w 9148711"/>
              <a:gd name="connsiteY4" fmla="*/ 601837 h 911412"/>
              <a:gd name="connsiteX5" fmla="*/ 9145816 w 9148711"/>
              <a:gd name="connsiteY5" fmla="*/ 0 h 911412"/>
              <a:gd name="connsiteX6" fmla="*/ 7471 w 9148711"/>
              <a:gd name="connsiteY6" fmla="*/ 0 h 911412"/>
              <a:gd name="connsiteX0" fmla="*/ 7471 w 9155661"/>
              <a:gd name="connsiteY0" fmla="*/ 0 h 911412"/>
              <a:gd name="connsiteX1" fmla="*/ 0 w 9155661"/>
              <a:gd name="connsiteY1" fmla="*/ 903941 h 911412"/>
              <a:gd name="connsiteX2" fmla="*/ 5393765 w 9155661"/>
              <a:gd name="connsiteY2" fmla="*/ 911412 h 911412"/>
              <a:gd name="connsiteX3" fmla="*/ 5909236 w 9155661"/>
              <a:gd name="connsiteY3" fmla="*/ 597647 h 911412"/>
              <a:gd name="connsiteX4" fmla="*/ 9148189 w 9155661"/>
              <a:gd name="connsiteY4" fmla="*/ 601837 h 911412"/>
              <a:gd name="connsiteX5" fmla="*/ 9155661 w 9155661"/>
              <a:gd name="connsiteY5" fmla="*/ 0 h 911412"/>
              <a:gd name="connsiteX6" fmla="*/ 7471 w 9155661"/>
              <a:gd name="connsiteY6" fmla="*/ 0 h 911412"/>
              <a:gd name="connsiteX0" fmla="*/ 7471 w 9158556"/>
              <a:gd name="connsiteY0" fmla="*/ 0 h 911412"/>
              <a:gd name="connsiteX1" fmla="*/ 0 w 9158556"/>
              <a:gd name="connsiteY1" fmla="*/ 903941 h 911412"/>
              <a:gd name="connsiteX2" fmla="*/ 5393765 w 9158556"/>
              <a:gd name="connsiteY2" fmla="*/ 911412 h 911412"/>
              <a:gd name="connsiteX3" fmla="*/ 5909236 w 9158556"/>
              <a:gd name="connsiteY3" fmla="*/ 597647 h 911412"/>
              <a:gd name="connsiteX4" fmla="*/ 9158034 w 9158556"/>
              <a:gd name="connsiteY4" fmla="*/ 598555 h 911412"/>
              <a:gd name="connsiteX5" fmla="*/ 9155661 w 9158556"/>
              <a:gd name="connsiteY5" fmla="*/ 0 h 911412"/>
              <a:gd name="connsiteX6" fmla="*/ 7471 w 9158556"/>
              <a:gd name="connsiteY6" fmla="*/ 0 h 911412"/>
              <a:gd name="connsiteX0" fmla="*/ 7471 w 9155661"/>
              <a:gd name="connsiteY0" fmla="*/ 0 h 911412"/>
              <a:gd name="connsiteX1" fmla="*/ 0 w 9155661"/>
              <a:gd name="connsiteY1" fmla="*/ 903941 h 911412"/>
              <a:gd name="connsiteX2" fmla="*/ 5393765 w 9155661"/>
              <a:gd name="connsiteY2" fmla="*/ 911412 h 911412"/>
              <a:gd name="connsiteX3" fmla="*/ 5909236 w 9155661"/>
              <a:gd name="connsiteY3" fmla="*/ 597647 h 911412"/>
              <a:gd name="connsiteX4" fmla="*/ 9151470 w 9155661"/>
              <a:gd name="connsiteY4" fmla="*/ 595274 h 911412"/>
              <a:gd name="connsiteX5" fmla="*/ 9155661 w 9155661"/>
              <a:gd name="connsiteY5" fmla="*/ 0 h 911412"/>
              <a:gd name="connsiteX6" fmla="*/ 7471 w 9155661"/>
              <a:gd name="connsiteY6" fmla="*/ 0 h 911412"/>
              <a:gd name="connsiteX0" fmla="*/ 522 w 9158557"/>
              <a:gd name="connsiteY0" fmla="*/ 0 h 911412"/>
              <a:gd name="connsiteX1" fmla="*/ 2896 w 9158557"/>
              <a:gd name="connsiteY1" fmla="*/ 903941 h 911412"/>
              <a:gd name="connsiteX2" fmla="*/ 5396661 w 9158557"/>
              <a:gd name="connsiteY2" fmla="*/ 911412 h 911412"/>
              <a:gd name="connsiteX3" fmla="*/ 5912132 w 9158557"/>
              <a:gd name="connsiteY3" fmla="*/ 597647 h 911412"/>
              <a:gd name="connsiteX4" fmla="*/ 9154366 w 9158557"/>
              <a:gd name="connsiteY4" fmla="*/ 595274 h 911412"/>
              <a:gd name="connsiteX5" fmla="*/ 9158557 w 9158557"/>
              <a:gd name="connsiteY5" fmla="*/ 0 h 911412"/>
              <a:gd name="connsiteX6" fmla="*/ 522 w 9158557"/>
              <a:gd name="connsiteY6" fmla="*/ 0 h 911412"/>
              <a:gd name="connsiteX0" fmla="*/ 522 w 9158557"/>
              <a:gd name="connsiteY0" fmla="*/ 0 h 917068"/>
              <a:gd name="connsiteX1" fmla="*/ 2896 w 9158557"/>
              <a:gd name="connsiteY1" fmla="*/ 917068 h 917068"/>
              <a:gd name="connsiteX2" fmla="*/ 5396661 w 9158557"/>
              <a:gd name="connsiteY2" fmla="*/ 911412 h 917068"/>
              <a:gd name="connsiteX3" fmla="*/ 5912132 w 9158557"/>
              <a:gd name="connsiteY3" fmla="*/ 597647 h 917068"/>
              <a:gd name="connsiteX4" fmla="*/ 9154366 w 9158557"/>
              <a:gd name="connsiteY4" fmla="*/ 595274 h 917068"/>
              <a:gd name="connsiteX5" fmla="*/ 9158557 w 9158557"/>
              <a:gd name="connsiteY5" fmla="*/ 0 h 917068"/>
              <a:gd name="connsiteX6" fmla="*/ 522 w 9158557"/>
              <a:gd name="connsiteY6" fmla="*/ 0 h 917068"/>
              <a:gd name="connsiteX0" fmla="*/ 522 w 9158557"/>
              <a:gd name="connsiteY0" fmla="*/ 0 h 911412"/>
              <a:gd name="connsiteX1" fmla="*/ 2896 w 9158557"/>
              <a:gd name="connsiteY1" fmla="*/ 910555 h 911412"/>
              <a:gd name="connsiteX2" fmla="*/ 5396661 w 9158557"/>
              <a:gd name="connsiteY2" fmla="*/ 911412 h 911412"/>
              <a:gd name="connsiteX3" fmla="*/ 5912132 w 9158557"/>
              <a:gd name="connsiteY3" fmla="*/ 597647 h 911412"/>
              <a:gd name="connsiteX4" fmla="*/ 9154366 w 9158557"/>
              <a:gd name="connsiteY4" fmla="*/ 595274 h 911412"/>
              <a:gd name="connsiteX5" fmla="*/ 9158557 w 9158557"/>
              <a:gd name="connsiteY5" fmla="*/ 0 h 911412"/>
              <a:gd name="connsiteX6" fmla="*/ 522 w 9158557"/>
              <a:gd name="connsiteY6" fmla="*/ 0 h 911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58557" h="911412">
                <a:moveTo>
                  <a:pt x="522" y="0"/>
                </a:moveTo>
                <a:cubicBezTo>
                  <a:pt x="-1968" y="301314"/>
                  <a:pt x="5386" y="609241"/>
                  <a:pt x="2896" y="910555"/>
                </a:cubicBezTo>
                <a:lnTo>
                  <a:pt x="5396661" y="911412"/>
                </a:lnTo>
                <a:lnTo>
                  <a:pt x="5912132" y="597647"/>
                </a:lnTo>
                <a:lnTo>
                  <a:pt x="9154366" y="595274"/>
                </a:lnTo>
                <a:cubicBezTo>
                  <a:pt x="9156856" y="393568"/>
                  <a:pt x="9156067" y="201706"/>
                  <a:pt x="9158557" y="0"/>
                </a:cubicBezTo>
                <a:lnTo>
                  <a:pt x="522" y="0"/>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2" descr="\\.psf\Home\Desktop\Intel.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445773" y="1813263"/>
            <a:ext cx="1220881" cy="804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8132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5614" y="1601789"/>
            <a:ext cx="8228012" cy="4570411"/>
          </a:xfrm>
        </p:spPr>
        <p:txBody>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lvl1pPr>
            <a:lvl2pPr>
              <a:defRPr lang="en-US" sz="1800" kern="1200" baseline="0" dirty="0" err="1" smtClean="0">
                <a:solidFill>
                  <a:schemeClr val="tx2"/>
                </a:solidFill>
                <a:latin typeface="+mn-lt"/>
                <a:ea typeface="+mn-ea"/>
                <a:cs typeface="Intel Clear" panose="020B0604020203020204" pitchFamily="34" charset="0"/>
              </a:defRPr>
            </a:lvl2pPr>
            <a:lvl3pPr marL="571500" indent="-228600">
              <a:defRPr lang="en-US" sz="1800" kern="1200" dirty="0" smtClean="0">
                <a:solidFill>
                  <a:schemeClr val="tx2"/>
                </a:solidFill>
                <a:latin typeface="+mn-lt"/>
                <a:ea typeface="+mn-ea"/>
                <a:cs typeface="Intel Clear" panose="020B0604020203020204" pitchFamily="34" charset="0"/>
              </a:defRPr>
            </a:lvl3pPr>
            <a:lvl4pPr>
              <a:defRPr/>
            </a:lvl4pPr>
            <a:lvl5pPr>
              <a:defRPr/>
            </a:lvl5pPr>
          </a:lstStyle>
          <a:p>
            <a:pPr marL="0" marR="0" lvl="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a:pPr>
            <a:r>
              <a:rPr lang="en-US" dirty="0" err="1" smtClean="0"/>
              <a:t>22pt</a:t>
            </a:r>
            <a:r>
              <a:rPr lang="en-US" dirty="0" smtClean="0"/>
              <a:t> Intel Clear body text</a:t>
            </a:r>
          </a:p>
          <a:p>
            <a:pPr lvl="1"/>
            <a:r>
              <a:rPr lang="en-US" dirty="0" err="1" smtClean="0"/>
              <a:t>18pt</a:t>
            </a:r>
            <a:r>
              <a:rPr lang="en-US" dirty="0" smtClean="0"/>
              <a:t> Intel Clear bullet one</a:t>
            </a:r>
          </a:p>
          <a:p>
            <a:pPr marL="571500" lvl="2" indent="-228600" algn="l" defTabSz="457200" rtl="0" eaLnBrk="1" latinLnBrk="0" hangingPunct="1">
              <a:spcBef>
                <a:spcPts val="800"/>
              </a:spcBef>
              <a:buFont typeface="Wingdings" charset="2"/>
              <a:buChar char="§"/>
            </a:pPr>
            <a:r>
              <a:rPr lang="en-US" dirty="0" err="1" smtClean="0"/>
              <a:t>18pt</a:t>
            </a:r>
            <a:r>
              <a:rPr lang="en-US" dirty="0" smtClean="0"/>
              <a:t> Intel Clear sub-bullet</a:t>
            </a:r>
          </a:p>
          <a:p>
            <a:pPr lvl="3"/>
            <a:r>
              <a:rPr lang="en-US" dirty="0" err="1" smtClean="0"/>
              <a:t>16pt</a:t>
            </a:r>
            <a:r>
              <a:rPr lang="en-US" dirty="0" smtClean="0"/>
              <a:t> Intel Clear fourth level</a:t>
            </a:r>
          </a:p>
          <a:p>
            <a:pPr lvl="4"/>
            <a:r>
              <a:rPr lang="en-US" dirty="0" err="1" smtClean="0"/>
              <a:t>14pt</a:t>
            </a:r>
            <a:r>
              <a:rPr lang="en-US" dirty="0" smtClean="0"/>
              <a:t> Intel Clear fifth level</a:t>
            </a:r>
            <a:endParaRPr lang="en-US" dirty="0"/>
          </a:p>
        </p:txBody>
      </p:sp>
      <p:sp>
        <p:nvSpPr>
          <p:cNvPr id="4" name="Date Placeholder 3"/>
          <p:cNvSpPr>
            <a:spLocks noGrp="1"/>
          </p:cNvSpPr>
          <p:nvPr>
            <p:ph type="dt" sz="half" idx="10"/>
          </p:nvPr>
        </p:nvSpPr>
        <p:spPr/>
        <p:txBody>
          <a:bodyPr/>
          <a:lstStyle/>
          <a:p>
            <a:fld id="{DD001D53-BAC4-4507-8C4A-D574ACC201DF}" type="datetime1">
              <a:rPr lang="en-US" smtClean="0"/>
              <a:t>5/3/2017</a:t>
            </a:fld>
            <a:endParaRPr lang="en-US" dirty="0"/>
          </a:p>
        </p:txBody>
      </p:sp>
      <p:sp>
        <p:nvSpPr>
          <p:cNvPr id="5" name="Footer Placeholder 4"/>
          <p:cNvSpPr>
            <a:spLocks noGrp="1"/>
          </p:cNvSpPr>
          <p:nvPr>
            <p:ph type="ftr" sz="quarter" idx="11"/>
          </p:nvPr>
        </p:nvSpPr>
        <p:spPr/>
        <p:txBody>
          <a:bodyPr/>
          <a:lstStyle/>
          <a:p>
            <a:r>
              <a:rPr lang="en-US" smtClean="0"/>
              <a:t>Intel Confidential</a:t>
            </a:r>
            <a:endParaRPr lang="en-US" dirty="0"/>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
        <p:nvSpPr>
          <p:cNvPr id="7" name="Title 6"/>
          <p:cNvSpPr>
            <a:spLocks noGrp="1"/>
          </p:cNvSpPr>
          <p:nvPr>
            <p:ph type="title" hasCustomPrompt="1"/>
          </p:nvPr>
        </p:nvSpPr>
        <p:spPr/>
        <p:txBody>
          <a:bodyPr/>
          <a:lstStyle>
            <a:lvl1pPr>
              <a:defRPr/>
            </a:lvl1pPr>
          </a:lstStyle>
          <a:p>
            <a:r>
              <a:rPr lang="en-US" dirty="0" err="1" smtClean="0"/>
              <a:t>36pt</a:t>
            </a:r>
            <a:r>
              <a:rPr lang="en-US" dirty="0" smtClean="0"/>
              <a:t> Intel Clear Light Headline</a:t>
            </a:r>
            <a:endParaRPr lang="en-US" dirty="0"/>
          </a:p>
        </p:txBody>
      </p:sp>
    </p:spTree>
    <p:extLst>
      <p:ext uri="{BB962C8B-B14F-4D97-AF65-F5344CB8AC3E}">
        <p14:creationId xmlns:p14="http://schemas.microsoft.com/office/powerpoint/2010/main" val="34940459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1143000"/>
          </a:xfrm>
        </p:spPr>
        <p:txBody>
          <a:bodyPr/>
          <a:lstStyle/>
          <a:p>
            <a:r>
              <a:rPr lang="en-US" dirty="0" err="1" smtClean="0"/>
              <a:t>36pt</a:t>
            </a:r>
            <a:r>
              <a:rPr lang="en-US" dirty="0" smtClean="0"/>
              <a:t> Intel Clear Light Headline</a:t>
            </a:r>
            <a:endParaRPr lang="en-US" dirty="0"/>
          </a:p>
        </p:txBody>
      </p:sp>
      <p:sp>
        <p:nvSpPr>
          <p:cNvPr id="5" name="Date Placeholder 4"/>
          <p:cNvSpPr>
            <a:spLocks noGrp="1"/>
          </p:cNvSpPr>
          <p:nvPr>
            <p:ph type="dt" sz="half" idx="10"/>
          </p:nvPr>
        </p:nvSpPr>
        <p:spPr/>
        <p:txBody>
          <a:bodyPr/>
          <a:lstStyle/>
          <a:p>
            <a:fld id="{5CE4FB51-F00E-4FA0-8759-5B90E4016B1B}" type="datetime1">
              <a:rPr lang="en-US" smtClean="0"/>
              <a:t>5/3/2017</a:t>
            </a:fld>
            <a:endParaRPr lang="en-US" dirty="0"/>
          </a:p>
        </p:txBody>
      </p:sp>
      <p:sp>
        <p:nvSpPr>
          <p:cNvPr id="6" name="Footer Placeholder 5"/>
          <p:cNvSpPr>
            <a:spLocks noGrp="1"/>
          </p:cNvSpPr>
          <p:nvPr>
            <p:ph type="ftr" sz="quarter" idx="11"/>
          </p:nvPr>
        </p:nvSpPr>
        <p:spPr/>
        <p:txBody>
          <a:bodyPr/>
          <a:lstStyle/>
          <a:p>
            <a:r>
              <a:rPr lang="en-US" smtClean="0"/>
              <a:t>Intel Confidential</a:t>
            </a:r>
            <a:endParaRPr lang="en-US" dirty="0"/>
          </a:p>
        </p:txBody>
      </p:sp>
      <p:sp>
        <p:nvSpPr>
          <p:cNvPr id="7" name="Slide Number Placeholder 6"/>
          <p:cNvSpPr>
            <a:spLocks noGrp="1"/>
          </p:cNvSpPr>
          <p:nvPr>
            <p:ph type="sldNum" sz="quarter" idx="12"/>
          </p:nvPr>
        </p:nvSpPr>
        <p:spPr/>
        <p:txBody>
          <a:bodyPr/>
          <a:lstStyle/>
          <a:p>
            <a:fld id="{EE2556C5-CE8C-6547-B838-EA80C61A4AF7}" type="slidenum">
              <a:rPr lang="en-US" smtClean="0"/>
              <a:pPr/>
              <a:t>‹#›</a:t>
            </a:fld>
            <a:endParaRPr lang="en-US" dirty="0"/>
          </a:p>
        </p:txBody>
      </p:sp>
      <p:sp>
        <p:nvSpPr>
          <p:cNvPr id="15" name="Content Placeholder 2"/>
          <p:cNvSpPr>
            <a:spLocks noGrp="1"/>
          </p:cNvSpPr>
          <p:nvPr>
            <p:ph sz="half" idx="1" hasCustomPrompt="1"/>
          </p:nvPr>
        </p:nvSpPr>
        <p:spPr>
          <a:xfrm>
            <a:off x="457200" y="1601788"/>
            <a:ext cx="4005264" cy="4570412"/>
          </a:xfrm>
        </p:spPr>
        <p:txBody>
          <a:bodyPr vert="horz" lIns="0" tIns="0" rIns="0" bIns="0" rtlCol="0">
            <a:noAutofit/>
          </a:bodyPr>
          <a:lstStyle>
            <a:lvl1pPr>
              <a:defRPr lang="en-US" dirty="0" smtClean="0"/>
            </a:lvl1pPr>
            <a:lvl2pPr>
              <a:defRPr lang="en-US" dirty="0" smtClean="0"/>
            </a:lvl2pPr>
            <a:lvl3pPr>
              <a:defRPr lang="en-US" sz="1600" dirty="0" smtClean="0"/>
            </a:lvl3pPr>
            <a:lvl4pPr>
              <a:defRPr lang="en-US" sz="1400" dirty="0" smtClean="0"/>
            </a:lvl4pPr>
            <a:lvl5pPr>
              <a:defRPr lang="en-US" dirty="0"/>
            </a:lvl5pPr>
          </a:lstStyle>
          <a:p>
            <a:pPr marR="0" lvl="0" fontAlgn="auto">
              <a:lnSpc>
                <a:spcPct val="100000"/>
              </a:lnSpc>
              <a:buClrTx/>
              <a:buSzTx/>
              <a:tabLst/>
            </a:pPr>
            <a:r>
              <a:rPr lang="en-US" dirty="0" err="1" smtClean="0"/>
              <a:t>22pt</a:t>
            </a:r>
            <a:r>
              <a:rPr lang="en-US" dirty="0" smtClean="0"/>
              <a:t> Intel Clear body text</a:t>
            </a:r>
          </a:p>
          <a:p>
            <a:pPr marR="0" lvl="1" fontAlgn="auto">
              <a:lnSpc>
                <a:spcPct val="100000"/>
              </a:lnSpc>
              <a:spcAft>
                <a:spcPts val="0"/>
              </a:spcAft>
              <a:buClrTx/>
              <a:buSzTx/>
              <a:tabLst/>
            </a:pPr>
            <a:r>
              <a:rPr lang="en-US" dirty="0" err="1" smtClean="0"/>
              <a:t>18pt</a:t>
            </a:r>
            <a:r>
              <a:rPr lang="en-US" dirty="0" smtClean="0"/>
              <a:t> Intel Clear bullet one</a:t>
            </a:r>
          </a:p>
          <a:p>
            <a:pPr lvl="2"/>
            <a:r>
              <a:rPr lang="en-US" dirty="0" err="1" smtClean="0"/>
              <a:t>16pt</a:t>
            </a:r>
            <a:r>
              <a:rPr lang="en-US" dirty="0" smtClean="0"/>
              <a:t> Intel Clear third level</a:t>
            </a:r>
          </a:p>
          <a:p>
            <a:pPr lvl="3"/>
            <a:r>
              <a:rPr lang="en-US" dirty="0" err="1" smtClean="0"/>
              <a:t>14pt</a:t>
            </a:r>
            <a:r>
              <a:rPr lang="en-US" dirty="0" smtClean="0"/>
              <a:t> Intel Clear fourth level</a:t>
            </a:r>
          </a:p>
          <a:p>
            <a:pPr lvl="4"/>
            <a:r>
              <a:rPr lang="en-US" dirty="0" err="1" smtClean="0"/>
              <a:t>14pt</a:t>
            </a:r>
            <a:r>
              <a:rPr lang="en-US" dirty="0" smtClean="0"/>
              <a:t> Intel Clear fifth level</a:t>
            </a:r>
            <a:endParaRPr lang="en-US" dirty="0"/>
          </a:p>
        </p:txBody>
      </p:sp>
      <p:sp>
        <p:nvSpPr>
          <p:cNvPr id="16" name="Content Placeholder 2"/>
          <p:cNvSpPr>
            <a:spLocks noGrp="1"/>
          </p:cNvSpPr>
          <p:nvPr>
            <p:ph sz="half" idx="13" hasCustomPrompt="1"/>
          </p:nvPr>
        </p:nvSpPr>
        <p:spPr>
          <a:xfrm>
            <a:off x="4678363" y="1601788"/>
            <a:ext cx="4005264" cy="4570412"/>
          </a:xfrm>
        </p:spPr>
        <p:txBody>
          <a:bodyPr vert="horz" lIns="0" tIns="0" rIns="0" bIns="0" rtlCol="0">
            <a:noAutofit/>
          </a:bodyPr>
          <a:lstStyle>
            <a:lvl1pPr>
              <a:defRPr lang="en-US" dirty="0" smtClean="0"/>
            </a:lvl1pPr>
            <a:lvl2pPr>
              <a:defRPr lang="en-US" dirty="0" smtClean="0"/>
            </a:lvl2pPr>
            <a:lvl3pPr>
              <a:defRPr lang="en-US" sz="1600" dirty="0" smtClean="0"/>
            </a:lvl3pPr>
            <a:lvl4pPr>
              <a:defRPr lang="en-US" sz="1400" dirty="0" smtClean="0"/>
            </a:lvl4pPr>
            <a:lvl5pPr>
              <a:defRPr lang="en-US" dirty="0"/>
            </a:lvl5pPr>
          </a:lstStyle>
          <a:p>
            <a:pPr marR="0" lvl="0" fontAlgn="auto">
              <a:lnSpc>
                <a:spcPct val="100000"/>
              </a:lnSpc>
              <a:buClrTx/>
              <a:buSzTx/>
              <a:tabLst/>
            </a:pPr>
            <a:r>
              <a:rPr lang="en-US" dirty="0" err="1" smtClean="0"/>
              <a:t>22pt</a:t>
            </a:r>
            <a:r>
              <a:rPr lang="en-US" dirty="0" smtClean="0"/>
              <a:t> Intel Clear body text</a:t>
            </a:r>
          </a:p>
          <a:p>
            <a:pPr marR="0" lvl="1" fontAlgn="auto">
              <a:lnSpc>
                <a:spcPct val="100000"/>
              </a:lnSpc>
              <a:spcAft>
                <a:spcPts val="0"/>
              </a:spcAft>
              <a:buClrTx/>
              <a:buSzTx/>
              <a:tabLst/>
            </a:pPr>
            <a:r>
              <a:rPr lang="en-US" dirty="0" err="1" smtClean="0"/>
              <a:t>18pt</a:t>
            </a:r>
            <a:r>
              <a:rPr lang="en-US" dirty="0" smtClean="0"/>
              <a:t> Intel Clear bullet one</a:t>
            </a:r>
          </a:p>
          <a:p>
            <a:pPr lvl="2"/>
            <a:r>
              <a:rPr lang="en-US" dirty="0" err="1" smtClean="0"/>
              <a:t>16pt</a:t>
            </a:r>
            <a:r>
              <a:rPr lang="en-US" dirty="0" smtClean="0"/>
              <a:t> Intel Clear third level</a:t>
            </a:r>
          </a:p>
          <a:p>
            <a:pPr lvl="3"/>
            <a:r>
              <a:rPr lang="en-US" dirty="0" err="1" smtClean="0"/>
              <a:t>14pt</a:t>
            </a:r>
            <a:r>
              <a:rPr lang="en-US" dirty="0" smtClean="0"/>
              <a:t> Intel Clear fourth level</a:t>
            </a:r>
          </a:p>
          <a:p>
            <a:pPr lvl="4"/>
            <a:r>
              <a:rPr lang="en-US" dirty="0" err="1" smtClean="0"/>
              <a:t>14pt</a:t>
            </a:r>
            <a:r>
              <a:rPr lang="en-US" dirty="0" smtClean="0"/>
              <a:t> Intel Clear fifth level</a:t>
            </a:r>
            <a:endParaRPr lang="en-US" dirty="0"/>
          </a:p>
        </p:txBody>
      </p:sp>
    </p:spTree>
    <p:extLst>
      <p:ext uri="{BB962C8B-B14F-4D97-AF65-F5344CB8AC3E}">
        <p14:creationId xmlns:p14="http://schemas.microsoft.com/office/powerpoint/2010/main" val="40620636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Quote and Attribu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1143000"/>
          </a:xfrm>
        </p:spPr>
        <p:txBody>
          <a:bodyPr/>
          <a:lstStyle>
            <a:lvl1pPr marL="0" marR="0" indent="0" algn="l" defTabSz="457200" rtl="0" eaLnBrk="1" fontAlgn="auto" latinLnBrk="0" hangingPunct="1">
              <a:lnSpc>
                <a:spcPct val="100000"/>
              </a:lnSpc>
              <a:spcBef>
                <a:spcPct val="0"/>
              </a:spcBef>
              <a:spcAft>
                <a:spcPts val="0"/>
              </a:spcAft>
              <a:buClrTx/>
              <a:buSzTx/>
              <a:buFontTx/>
              <a:buNone/>
              <a:tabLst/>
              <a:defRPr lang="en-US" sz="3600" b="0" i="0" u="none" strike="noStrike" baseline="0" smtClean="0"/>
            </a:lvl1pPr>
          </a:lstStyle>
          <a:p>
            <a:r>
              <a:rPr lang="en-US" dirty="0" err="1" smtClean="0"/>
              <a:t>36pt</a:t>
            </a:r>
            <a:r>
              <a:rPr lang="en-US" dirty="0" smtClean="0"/>
              <a:t> Intel Clear Light Headline</a:t>
            </a:r>
            <a:endParaRPr lang="en-US" dirty="0"/>
          </a:p>
        </p:txBody>
      </p:sp>
      <p:sp>
        <p:nvSpPr>
          <p:cNvPr id="3" name="Content Placeholder 2"/>
          <p:cNvSpPr>
            <a:spLocks noGrp="1"/>
          </p:cNvSpPr>
          <p:nvPr>
            <p:ph idx="1" hasCustomPrompt="1"/>
          </p:nvPr>
        </p:nvSpPr>
        <p:spPr>
          <a:xfrm>
            <a:off x="455612" y="1601789"/>
            <a:ext cx="8228013" cy="4570411"/>
          </a:xfrm>
        </p:spPr>
        <p:txBody>
          <a:bodyPr anchor="ctr" anchorCtr="0"/>
          <a:lstStyle>
            <a:lvl1pPr marL="204788" indent="-204788">
              <a:defRPr sz="4800" baseline="0">
                <a:solidFill>
                  <a:schemeClr val="accent2"/>
                </a:solidFill>
                <a:latin typeface="+mj-lt"/>
                <a:cs typeface="Intel Clear Light" panose="020B0404020203020204" pitchFamily="34" charset="0"/>
              </a:defRPr>
            </a:lvl1pPr>
            <a:lvl2pPr marL="417513" indent="-225425">
              <a:buFont typeface="Lucida Grande"/>
              <a:buChar char="−"/>
              <a:defRPr sz="1600" baseline="0">
                <a:latin typeface="+mn-lt"/>
                <a:cs typeface="Intel Clear" panose="020B0604020203020204" pitchFamily="34" charset="0"/>
              </a:defRPr>
            </a:lvl2pPr>
            <a:lvl3pPr marL="685800" indent="-228600">
              <a:defRPr sz="1200">
                <a:latin typeface="+mn-lt"/>
              </a:defRPr>
            </a:lvl3pPr>
            <a:lvl4pPr>
              <a:defRPr sz="1100">
                <a:latin typeface="+mn-lt"/>
              </a:defRPr>
            </a:lvl4pPr>
            <a:lvl5pPr>
              <a:defRPr sz="1050">
                <a:latin typeface="+mn-lt"/>
              </a:defRPr>
            </a:lvl5pPr>
          </a:lstStyle>
          <a:p>
            <a:pPr lvl="0"/>
            <a:r>
              <a:rPr lang="en-US" dirty="0" smtClean="0"/>
              <a:t>“</a:t>
            </a:r>
            <a:r>
              <a:rPr lang="en-US" dirty="0" err="1" smtClean="0"/>
              <a:t>48pt</a:t>
            </a:r>
            <a:r>
              <a:rPr lang="en-US" dirty="0" smtClean="0"/>
              <a:t> Intel Clear Light Text”</a:t>
            </a:r>
          </a:p>
          <a:p>
            <a:pPr lvl="1"/>
            <a:r>
              <a:rPr lang="en-US" dirty="0" err="1" smtClean="0"/>
              <a:t>16pt</a:t>
            </a:r>
            <a:r>
              <a:rPr lang="en-US" dirty="0" smtClean="0"/>
              <a:t> Attribution</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ACB67FB9-2B19-451D-86B6-D4D8A5040977}" type="datetime1">
              <a:rPr lang="en-US" smtClean="0"/>
              <a:t>5/3/2017</a:t>
            </a:fld>
            <a:endParaRPr lang="en-US" dirty="0"/>
          </a:p>
        </p:txBody>
      </p:sp>
      <p:sp>
        <p:nvSpPr>
          <p:cNvPr id="5" name="Footer Placeholder 4"/>
          <p:cNvSpPr>
            <a:spLocks noGrp="1"/>
          </p:cNvSpPr>
          <p:nvPr>
            <p:ph type="ftr" sz="quarter" idx="11"/>
          </p:nvPr>
        </p:nvSpPr>
        <p:spPr/>
        <p:txBody>
          <a:bodyPr/>
          <a:lstStyle/>
          <a:p>
            <a:r>
              <a:rPr lang="en-US" smtClean="0"/>
              <a:t>Intel Confidential</a:t>
            </a:r>
            <a:endParaRPr lang="en-US" dirty="0"/>
          </a:p>
        </p:txBody>
      </p:sp>
      <p:sp>
        <p:nvSpPr>
          <p:cNvPr id="6" name="Slide Number Placeholder 5"/>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119294656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solidFill>
          <a:schemeClr val="accent1"/>
        </a:solidFill>
        <a:effectLst/>
      </p:bgPr>
    </p:bg>
    <p:spTree>
      <p:nvGrpSpPr>
        <p:cNvPr id="1" name=""/>
        <p:cNvGrpSpPr/>
        <p:nvPr/>
      </p:nvGrpSpPr>
      <p:grpSpPr>
        <a:xfrm>
          <a:off x="0" y="0"/>
          <a:ext cx="0" cy="0"/>
          <a:chOff x="0" y="0"/>
          <a:chExt cx="0" cy="0"/>
        </a:xfrm>
      </p:grpSpPr>
      <p:pic>
        <p:nvPicPr>
          <p:cNvPr id="3074" name="Picture 2" descr="\\.psf\Home\Desktop\NewIntelFooterWHT4x3.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1587" y="6400800"/>
            <a:ext cx="9144000" cy="4572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hasCustomPrompt="1"/>
          </p:nvPr>
        </p:nvSpPr>
        <p:spPr>
          <a:xfrm>
            <a:off x="455613" y="2159448"/>
            <a:ext cx="7772400" cy="1362075"/>
          </a:xfrm>
        </p:spPr>
        <p:txBody>
          <a:bodyPr anchor="b" anchorCtr="0">
            <a:noAutofit/>
          </a:bodyPr>
          <a:lstStyle>
            <a:lvl1pPr algn="l">
              <a:defRPr sz="3600" b="0" cap="none">
                <a:solidFill>
                  <a:schemeClr val="bg1"/>
                </a:solidFill>
                <a:latin typeface="+mj-lt"/>
                <a:cs typeface="Intel Clear Light" panose="020B0404020203020204" pitchFamily="34" charset="0"/>
              </a:defRPr>
            </a:lvl1pPr>
          </a:lstStyle>
          <a:p>
            <a:r>
              <a:rPr lang="en-US" dirty="0" err="1" smtClean="0"/>
              <a:t>36pt</a:t>
            </a:r>
            <a:r>
              <a:rPr lang="en-US" dirty="0" smtClean="0"/>
              <a:t> Intel Clear Light Text</a:t>
            </a:r>
            <a:endParaRPr lang="en-US" dirty="0"/>
          </a:p>
        </p:txBody>
      </p:sp>
      <p:sp>
        <p:nvSpPr>
          <p:cNvPr id="3" name="Text Placeholder 2"/>
          <p:cNvSpPr>
            <a:spLocks noGrp="1"/>
          </p:cNvSpPr>
          <p:nvPr>
            <p:ph type="body" idx="1" hasCustomPrompt="1"/>
          </p:nvPr>
        </p:nvSpPr>
        <p:spPr>
          <a:xfrm>
            <a:off x="455613" y="3670233"/>
            <a:ext cx="7772400" cy="1500187"/>
          </a:xfrm>
        </p:spPr>
        <p:txBody>
          <a:bodyPr anchor="t" anchorCtr="0">
            <a:noAutofit/>
          </a:bodyPr>
          <a:lstStyle>
            <a:lvl1pPr marL="0" indent="0">
              <a:buNone/>
              <a:defRPr sz="1600" b="1"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dirty="0" err="1" smtClean="0"/>
              <a:t>16pt</a:t>
            </a:r>
            <a:r>
              <a:rPr lang="en-US" dirty="0" smtClean="0"/>
              <a:t> Intel Clear Bolded Subhead</a:t>
            </a:r>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EE2556C5-CE8C-6547-B838-EA80C61A4AF7}" type="slidenum">
              <a:rPr lang="en-US" smtClean="0"/>
              <a:pPr/>
              <a:t>‹#›</a:t>
            </a:fld>
            <a:endParaRPr lang="en-US" dirty="0"/>
          </a:p>
        </p:txBody>
      </p:sp>
      <p:sp>
        <p:nvSpPr>
          <p:cNvPr id="8" name="Footer Placeholder 4"/>
          <p:cNvSpPr txBox="1">
            <a:spLocks/>
          </p:cNvSpPr>
          <p:nvPr userDrawn="1"/>
        </p:nvSpPr>
        <p:spPr>
          <a:xfrm>
            <a:off x="0" y="6689725"/>
            <a:ext cx="9144000" cy="190500"/>
          </a:xfrm>
          <a:prstGeom prst="rect">
            <a:avLst/>
          </a:prstGeom>
        </p:spPr>
        <p:txBody>
          <a:bodyPr anchor="ctr"/>
          <a:lstStyle>
            <a:defPPr>
              <a:defRPr lang="en-US"/>
            </a:defPPr>
            <a:lvl1pPr marL="0" algn="ctr" defTabSz="457200" rtl="0" eaLnBrk="1" latinLnBrk="0" hangingPunct="1">
              <a:defRPr sz="800" kern="1200">
                <a:solidFill>
                  <a:schemeClr val="tx1">
                    <a:tint val="75000"/>
                  </a:schemeClr>
                </a:solidFill>
                <a:latin typeface="Neo Sans Inte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700" dirty="0" smtClean="0">
                <a:solidFill>
                  <a:schemeClr val="tx1">
                    <a:lumMod val="50000"/>
                    <a:lumOff val="50000"/>
                  </a:schemeClr>
                </a:solidFill>
                <a:latin typeface="+mn-lt"/>
              </a:rPr>
              <a:t>Copyright</a:t>
            </a:r>
            <a:r>
              <a:rPr lang="en-US" sz="700" baseline="0" dirty="0" smtClean="0">
                <a:solidFill>
                  <a:schemeClr val="tx1">
                    <a:lumMod val="50000"/>
                    <a:lumOff val="50000"/>
                  </a:schemeClr>
                </a:solidFill>
                <a:latin typeface="+mn-lt"/>
              </a:rPr>
              <a:t> </a:t>
            </a:r>
            <a:r>
              <a:rPr lang="en-US" sz="700" dirty="0" smtClean="0">
                <a:solidFill>
                  <a:schemeClr val="tx1">
                    <a:lumMod val="50000"/>
                    <a:lumOff val="50000"/>
                  </a:schemeClr>
                </a:solidFill>
                <a:latin typeface="+mn-lt"/>
              </a:rPr>
              <a:t>©  2014, Intel Corporation. All rights reserved. *Other names and brands may be claimed as the property of others.</a:t>
            </a:r>
            <a:endParaRPr lang="en-US" sz="700" dirty="0">
              <a:solidFill>
                <a:schemeClr val="tx1">
                  <a:lumMod val="50000"/>
                  <a:lumOff val="50000"/>
                </a:schemeClr>
              </a:solidFill>
              <a:latin typeface="+mn-lt"/>
            </a:endParaRPr>
          </a:p>
        </p:txBody>
      </p:sp>
      <p:sp>
        <p:nvSpPr>
          <p:cNvPr id="9" name="Rounded Rectangle 8">
            <a:hlinkClick r:id="" action="ppaction://customshow?id=0&amp;return=true"/>
          </p:cNvPr>
          <p:cNvSpPr/>
          <p:nvPr userDrawn="1"/>
        </p:nvSpPr>
        <p:spPr>
          <a:xfrm>
            <a:off x="37539" y="6724651"/>
            <a:ext cx="1011332" cy="118110"/>
          </a:xfrm>
          <a:prstGeom prst="round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sz="800" b="1" dirty="0" smtClean="0">
                <a:solidFill>
                  <a:schemeClr val="tx1"/>
                </a:solidFill>
              </a:rPr>
              <a:t>Optimization Notice</a:t>
            </a:r>
            <a:endParaRPr lang="en-US" sz="800" b="1" dirty="0">
              <a:solidFill>
                <a:schemeClr val="tx1"/>
              </a:solidFill>
            </a:endParaRPr>
          </a:p>
        </p:txBody>
      </p:sp>
    </p:spTree>
    <p:extLst>
      <p:ext uri="{BB962C8B-B14F-4D97-AF65-F5344CB8AC3E}">
        <p14:creationId xmlns:p14="http://schemas.microsoft.com/office/powerpoint/2010/main" val="111011233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613" y="442278"/>
            <a:ext cx="8228012" cy="988746"/>
          </a:xfrm>
        </p:spPr>
        <p:txBody>
          <a:bodyPr/>
          <a:lstStyle/>
          <a:p>
            <a:r>
              <a:rPr lang="en-US" dirty="0" err="1" smtClean="0"/>
              <a:t>36pt</a:t>
            </a:r>
            <a:r>
              <a:rPr lang="en-US" dirty="0" smtClean="0"/>
              <a:t> Intel Clear Light Headline</a:t>
            </a:r>
            <a:endParaRPr lang="en-US" dirty="0"/>
          </a:p>
        </p:txBody>
      </p:sp>
      <p:sp>
        <p:nvSpPr>
          <p:cNvPr id="3" name="Date Placeholder 2"/>
          <p:cNvSpPr>
            <a:spLocks noGrp="1"/>
          </p:cNvSpPr>
          <p:nvPr>
            <p:ph type="dt" sz="half" idx="10"/>
          </p:nvPr>
        </p:nvSpPr>
        <p:spPr>
          <a:xfrm>
            <a:off x="457200" y="6362366"/>
            <a:ext cx="2133600" cy="365125"/>
          </a:xfrm>
        </p:spPr>
        <p:txBody>
          <a:bodyPr/>
          <a:lstStyle/>
          <a:p>
            <a:fld id="{6BFB3129-D6FB-4594-B3CD-514719A1C283}" type="datetime1">
              <a:rPr lang="en-US" smtClean="0"/>
              <a:t>5/3/2017</a:t>
            </a:fld>
            <a:endParaRPr lang="en-US" dirty="0"/>
          </a:p>
        </p:txBody>
      </p:sp>
      <p:sp>
        <p:nvSpPr>
          <p:cNvPr id="4" name="Footer Placeholder 3"/>
          <p:cNvSpPr>
            <a:spLocks noGrp="1"/>
          </p:cNvSpPr>
          <p:nvPr>
            <p:ph type="ftr" sz="quarter" idx="11"/>
          </p:nvPr>
        </p:nvSpPr>
        <p:spPr/>
        <p:txBody>
          <a:bodyPr/>
          <a:lstStyle/>
          <a:p>
            <a:r>
              <a:rPr lang="en-US" smtClean="0"/>
              <a:t>Intel Confidential</a:t>
            </a:r>
            <a:endParaRPr lang="en-US" dirty="0"/>
          </a:p>
        </p:txBody>
      </p:sp>
      <p:sp>
        <p:nvSpPr>
          <p:cNvPr id="5" name="Slide Number Placeholder 4"/>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41371696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5313AE-33F3-4FAA-ABB4-77C01A207C03}" type="datetime1">
              <a:rPr lang="en-US" smtClean="0"/>
              <a:t>5/3/2017</a:t>
            </a:fld>
            <a:endParaRPr lang="en-US" dirty="0"/>
          </a:p>
        </p:txBody>
      </p:sp>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a:t>
            </a:fld>
            <a:endParaRPr lang="en-US" dirty="0"/>
          </a:p>
        </p:txBody>
      </p:sp>
    </p:spTree>
    <p:extLst>
      <p:ext uri="{BB962C8B-B14F-4D97-AF65-F5344CB8AC3E}">
        <p14:creationId xmlns:p14="http://schemas.microsoft.com/office/powerpoint/2010/main" val="332896167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ack Cover">
    <p:bg>
      <p:bgPr>
        <a:solidFill>
          <a:schemeClr val="accent1"/>
        </a:solidFill>
        <a:effectLst/>
      </p:bgPr>
    </p:bg>
    <p:spTree>
      <p:nvGrpSpPr>
        <p:cNvPr id="1" name=""/>
        <p:cNvGrpSpPr/>
        <p:nvPr/>
      </p:nvGrpSpPr>
      <p:grpSpPr>
        <a:xfrm>
          <a:off x="0" y="0"/>
          <a:ext cx="0" cy="0"/>
          <a:chOff x="0" y="0"/>
          <a:chExt cx="0" cy="0"/>
        </a:xfrm>
      </p:grpSpPr>
      <p:pic>
        <p:nvPicPr>
          <p:cNvPr id="5" name="Picture 2" descr="\\.psf\Home\Desktop\Intel.png"/>
          <p:cNvPicPr>
            <a:picLocks noChangeAspect="1" noChangeArrowheads="1"/>
          </p:cNvPicPr>
          <p:nvPr userDrawn="1"/>
        </p:nvPicPr>
        <p:blipFill>
          <a:blip r:embed="rId2" cstate="screen">
            <a:extLst>
              <a:ext uri="{28A0092B-C50C-407E-A947-70E740481C1C}">
                <a14:useLocalDpi xmlns:a14="http://schemas.microsoft.com/office/drawing/2010/main" val="0"/>
              </a:ext>
            </a:extLst>
          </a:blip>
          <a:srcRect/>
          <a:stretch>
            <a:fillRect/>
          </a:stretch>
        </p:blipFill>
        <p:spPr bwMode="auto">
          <a:xfrm>
            <a:off x="3331366" y="2606672"/>
            <a:ext cx="2497257" cy="164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36368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5613" y="442277"/>
            <a:ext cx="8229600" cy="1143000"/>
          </a:xfrm>
          <a:prstGeom prst="rect">
            <a:avLst/>
          </a:prstGeom>
        </p:spPr>
        <p:txBody>
          <a:bodyPr vert="horz" lIns="0" tIns="0" rIns="0" bIns="0" rtlCol="0" anchor="t" anchorCtr="0">
            <a:noAutofit/>
          </a:bodyPr>
          <a:lstStyle/>
          <a:p>
            <a:r>
              <a:rPr lang="en-US" dirty="0" smtClean="0"/>
              <a:t>36pt Intel Clear Light Headline</a:t>
            </a:r>
            <a:endParaRPr lang="en-US" dirty="0"/>
          </a:p>
        </p:txBody>
      </p:sp>
      <p:sp>
        <p:nvSpPr>
          <p:cNvPr id="3" name="Text Placeholder 2"/>
          <p:cNvSpPr>
            <a:spLocks noGrp="1"/>
          </p:cNvSpPr>
          <p:nvPr>
            <p:ph type="body" idx="1"/>
          </p:nvPr>
        </p:nvSpPr>
        <p:spPr>
          <a:xfrm>
            <a:off x="455613" y="1601789"/>
            <a:ext cx="8228012" cy="4570411"/>
          </a:xfrm>
          <a:prstGeom prst="rect">
            <a:avLst/>
          </a:prstGeom>
        </p:spPr>
        <p:txBody>
          <a:bodyPr vert="horz" lIns="0" tIns="0" rIns="0" bIns="0" rtlCol="0">
            <a:noAutofit/>
          </a:bodyPr>
          <a:lstStyle/>
          <a:p>
            <a:pPr lvl="0"/>
            <a:r>
              <a:rPr lang="en-US" dirty="0" err="1" smtClean="0"/>
              <a:t>22pt</a:t>
            </a:r>
            <a:r>
              <a:rPr lang="en-US" dirty="0" smtClean="0"/>
              <a:t> Intel Clear body text</a:t>
            </a:r>
          </a:p>
          <a:p>
            <a:pPr lvl="1"/>
            <a:r>
              <a:rPr lang="en-US" dirty="0" err="1" smtClean="0"/>
              <a:t>18pt</a:t>
            </a:r>
            <a:r>
              <a:rPr lang="en-US" dirty="0" smtClean="0"/>
              <a:t> Intel Clear bullet one</a:t>
            </a:r>
          </a:p>
          <a:p>
            <a:pPr lvl="2"/>
            <a:r>
              <a:rPr lang="en-US" dirty="0" err="1" smtClean="0"/>
              <a:t>18pt</a:t>
            </a:r>
            <a:r>
              <a:rPr lang="en-US" dirty="0" smtClean="0"/>
              <a:t> Intel Clear sub-bullet</a:t>
            </a:r>
          </a:p>
          <a:p>
            <a:pPr lvl="3"/>
            <a:r>
              <a:rPr lang="en-US" dirty="0" err="1" smtClean="0"/>
              <a:t>16pt</a:t>
            </a:r>
            <a:r>
              <a:rPr lang="en-US" dirty="0" smtClean="0"/>
              <a:t> Intel Clear fourth level</a:t>
            </a:r>
          </a:p>
          <a:p>
            <a:pPr lvl="4"/>
            <a:r>
              <a:rPr lang="en-US" dirty="0" err="1" smtClean="0"/>
              <a:t>14pt</a:t>
            </a:r>
            <a:r>
              <a:rPr lang="en-US" dirty="0" smtClean="0"/>
              <a:t> Intel Clear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900">
                <a:solidFill>
                  <a:schemeClr val="tx1">
                    <a:tint val="75000"/>
                  </a:schemeClr>
                </a:solidFill>
                <a:latin typeface="+mn-lt"/>
              </a:defRPr>
            </a:lvl1pPr>
          </a:lstStyle>
          <a:p>
            <a:fld id="{9A44F685-C49A-41C6-A537-A5FE1E01BCBC}" type="datetime1">
              <a:rPr lang="en-US" smtClean="0"/>
              <a:t>5/3/2017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900">
                <a:solidFill>
                  <a:schemeClr val="tx1">
                    <a:tint val="75000"/>
                  </a:schemeClr>
                </a:solidFill>
                <a:latin typeface="+mn-lt"/>
              </a:defRPr>
            </a:lvl1pPr>
          </a:lstStyle>
          <a:p>
            <a:r>
              <a:rPr lang="en-US" smtClean="0"/>
              <a:t>Intel Confidential</a:t>
            </a:r>
            <a:endParaRPr lang="en-US" dirty="0"/>
          </a:p>
        </p:txBody>
      </p:sp>
      <p:sp>
        <p:nvSpPr>
          <p:cNvPr id="6" name="Slide Number Placeholder 5"/>
          <p:cNvSpPr>
            <a:spLocks noGrp="1"/>
          </p:cNvSpPr>
          <p:nvPr>
            <p:ph type="sldNum" sz="quarter" idx="4"/>
          </p:nvPr>
        </p:nvSpPr>
        <p:spPr>
          <a:xfrm>
            <a:off x="6872352" y="6456190"/>
            <a:ext cx="2133600" cy="365125"/>
          </a:xfrm>
          <a:prstGeom prst="rect">
            <a:avLst/>
          </a:prstGeom>
        </p:spPr>
        <p:txBody>
          <a:bodyPr vert="horz" lIns="0" tIns="0" rIns="0" bIns="0" rtlCol="0" anchor="ctr"/>
          <a:lstStyle>
            <a:lvl1pPr algn="r">
              <a:defRPr sz="900">
                <a:solidFill>
                  <a:schemeClr val="bg1"/>
                </a:solidFill>
                <a:latin typeface="+mn-lt"/>
                <a:cs typeface="Intel Clear Light" panose="020B0404020203020204" pitchFamily="34" charset="0"/>
              </a:defRPr>
            </a:lvl1pPr>
          </a:lstStyle>
          <a:p>
            <a:fld id="{EE2556C5-CE8C-6547-B838-EA80C61A4AF7}" type="slidenum">
              <a:rPr lang="en-US" smtClean="0"/>
              <a:pPr/>
              <a:t>‹#›</a:t>
            </a:fld>
            <a:endParaRPr lang="en-US" dirty="0"/>
          </a:p>
        </p:txBody>
      </p:sp>
      <p:pic>
        <p:nvPicPr>
          <p:cNvPr id="2050" name="Picture 2" descr="\\.psf\Home\Desktop\NewIntelFooter.png"/>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0" y="6400800"/>
            <a:ext cx="9144000" cy="457200"/>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4"/>
          <p:cNvSpPr txBox="1">
            <a:spLocks/>
          </p:cNvSpPr>
          <p:nvPr/>
        </p:nvSpPr>
        <p:spPr>
          <a:xfrm>
            <a:off x="0" y="6689725"/>
            <a:ext cx="9144000" cy="190500"/>
          </a:xfrm>
          <a:prstGeom prst="rect">
            <a:avLst/>
          </a:prstGeom>
        </p:spPr>
        <p:txBody>
          <a:bodyPr anchor="ctr"/>
          <a:lstStyle>
            <a:defPPr>
              <a:defRPr lang="en-US"/>
            </a:defPPr>
            <a:lvl1pPr marL="0" algn="ctr" defTabSz="457200" rtl="0" eaLnBrk="1" latinLnBrk="0" hangingPunct="1">
              <a:defRPr sz="800" kern="1200">
                <a:solidFill>
                  <a:schemeClr val="tx1">
                    <a:tint val="75000"/>
                  </a:schemeClr>
                </a:solidFill>
                <a:latin typeface="Neo Sans Intel"/>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700" dirty="0" smtClean="0">
                <a:solidFill>
                  <a:schemeClr val="bg1">
                    <a:lumMod val="85000"/>
                  </a:schemeClr>
                </a:solidFill>
                <a:latin typeface="+mn-lt"/>
              </a:rPr>
              <a:t>Copyright</a:t>
            </a:r>
            <a:r>
              <a:rPr lang="en-US" sz="700" baseline="0" dirty="0" smtClean="0">
                <a:solidFill>
                  <a:schemeClr val="bg1">
                    <a:lumMod val="85000"/>
                  </a:schemeClr>
                </a:solidFill>
                <a:latin typeface="+mn-lt"/>
              </a:rPr>
              <a:t> </a:t>
            </a:r>
            <a:r>
              <a:rPr lang="en-US" sz="700" dirty="0" smtClean="0">
                <a:solidFill>
                  <a:schemeClr val="bg1">
                    <a:lumMod val="85000"/>
                  </a:schemeClr>
                </a:solidFill>
                <a:latin typeface="+mn-lt"/>
              </a:rPr>
              <a:t>©  2014, Intel Corporation. All rights reserved. *Other names and brands may be claimed as the property of others.</a:t>
            </a:r>
            <a:endParaRPr lang="en-US" sz="700" dirty="0">
              <a:solidFill>
                <a:schemeClr val="bg1">
                  <a:lumMod val="85000"/>
                </a:schemeClr>
              </a:solidFill>
              <a:latin typeface="+mn-lt"/>
            </a:endParaRPr>
          </a:p>
        </p:txBody>
      </p:sp>
      <p:sp>
        <p:nvSpPr>
          <p:cNvPr id="9" name="Rounded Rectangle 8">
            <a:hlinkClick r:id="" action="ppaction://customshow?id=0&amp;return=true"/>
          </p:cNvPr>
          <p:cNvSpPr/>
          <p:nvPr/>
        </p:nvSpPr>
        <p:spPr>
          <a:xfrm>
            <a:off x="37539" y="6724651"/>
            <a:ext cx="1011332" cy="118110"/>
          </a:xfrm>
          <a:prstGeom prst="roundRect">
            <a:avLst/>
          </a:prstGeom>
          <a:solidFill>
            <a:schemeClr val="accent1">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sz="800" b="1" dirty="0" smtClean="0">
                <a:solidFill>
                  <a:schemeClr val="tx1"/>
                </a:solidFill>
              </a:rPr>
              <a:t>Optimization Notice</a:t>
            </a:r>
            <a:endParaRPr lang="en-US" sz="800" b="1" dirty="0">
              <a:solidFill>
                <a:schemeClr val="tx1"/>
              </a:solidFill>
            </a:endParaRPr>
          </a:p>
        </p:txBody>
      </p:sp>
    </p:spTree>
    <p:extLst>
      <p:ext uri="{BB962C8B-B14F-4D97-AF65-F5344CB8AC3E}">
        <p14:creationId xmlns:p14="http://schemas.microsoft.com/office/powerpoint/2010/main" val="3786227823"/>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71" r:id="rId3"/>
    <p:sldLayoutId id="2147483652" r:id="rId4"/>
    <p:sldLayoutId id="2147483660" r:id="rId5"/>
    <p:sldLayoutId id="2147483651" r:id="rId6"/>
    <p:sldLayoutId id="2147483654" r:id="rId7"/>
    <p:sldLayoutId id="2147483655" r:id="rId8"/>
    <p:sldLayoutId id="2147483666" r:id="rId9"/>
  </p:sldLayoutIdLst>
  <p:timing>
    <p:tnLst>
      <p:par>
        <p:cTn id="1" dur="indefinite" restart="never" nodeType="tmRoot"/>
      </p:par>
    </p:tnLst>
  </p:timing>
  <p:hf hdr="0"/>
  <p:txStyles>
    <p:titleStyle>
      <a:lvl1pPr algn="l" defTabSz="457200" rtl="0" eaLnBrk="1" latinLnBrk="0" hangingPunct="1">
        <a:spcBef>
          <a:spcPct val="0"/>
        </a:spcBef>
        <a:buNone/>
        <a:defRPr sz="3600" kern="1200" baseline="0">
          <a:solidFill>
            <a:schemeClr val="accent1"/>
          </a:solidFill>
          <a:latin typeface="+mj-lt"/>
          <a:ea typeface="+mj-ea"/>
          <a:cs typeface="+mj-cs"/>
        </a:defRPr>
      </a:lvl1pPr>
    </p:titleStyle>
    <p:bodyStyle>
      <a:lvl1pPr marL="0" indent="0" algn="l" defTabSz="457200" rtl="0" eaLnBrk="1" latinLnBrk="0" hangingPunct="1">
        <a:spcBef>
          <a:spcPts val="1200"/>
        </a:spcBef>
        <a:spcAft>
          <a:spcPts val="0"/>
        </a:spcAft>
        <a:buFont typeface="Wingdings" panose="05000000000000000000" pitchFamily="2" charset="2"/>
        <a:buNone/>
        <a:defRPr sz="2200" b="0" kern="1200">
          <a:solidFill>
            <a:srgbClr val="0071C5"/>
          </a:solidFill>
          <a:latin typeface="+mn-lt"/>
          <a:ea typeface="+mn-ea"/>
          <a:cs typeface="Intel Clear" panose="020B0604020203020204" pitchFamily="34" charset="0"/>
        </a:defRPr>
      </a:lvl1pPr>
      <a:lvl2pPr marL="225425" indent="-225425" algn="l" defTabSz="457200" rtl="0" eaLnBrk="1" latinLnBrk="0" hangingPunct="1">
        <a:spcBef>
          <a:spcPts val="1200"/>
        </a:spcBef>
        <a:buFont typeface="Wingdings" charset="2"/>
        <a:buChar char="§"/>
        <a:defRPr sz="1800" kern="1200" baseline="0">
          <a:solidFill>
            <a:schemeClr val="tx2"/>
          </a:solidFill>
          <a:latin typeface="+mn-lt"/>
          <a:ea typeface="+mn-ea"/>
          <a:cs typeface="Intel Clear" panose="020B0604020203020204" pitchFamily="34" charset="0"/>
        </a:defRPr>
      </a:lvl2pPr>
      <a:lvl3pPr marL="571500" indent="-228600" algn="l" defTabSz="457200" rtl="0" eaLnBrk="1" latinLnBrk="0" hangingPunct="1">
        <a:spcBef>
          <a:spcPts val="800"/>
        </a:spcBef>
        <a:buFont typeface="Wingdings" charset="2"/>
        <a:buChar char="§"/>
        <a:defRPr sz="1800" kern="1200">
          <a:solidFill>
            <a:schemeClr val="tx2"/>
          </a:solidFill>
          <a:latin typeface="+mn-lt"/>
          <a:ea typeface="+mn-ea"/>
          <a:cs typeface="Intel Clear" panose="020B0604020203020204" pitchFamily="34" charset="0"/>
        </a:defRPr>
      </a:lvl3pPr>
      <a:lvl4pPr marL="969963" indent="-228600" algn="l" defTabSz="457200" rtl="0" eaLnBrk="1" latinLnBrk="0" hangingPunct="1">
        <a:spcBef>
          <a:spcPct val="20000"/>
        </a:spcBef>
        <a:buFont typeface="Arial"/>
        <a:buChar char="–"/>
        <a:defRPr sz="1600" kern="1200">
          <a:solidFill>
            <a:schemeClr val="tx2"/>
          </a:solidFill>
          <a:latin typeface="+mn-lt"/>
          <a:ea typeface="+mn-ea"/>
          <a:cs typeface="Intel Clear" panose="020B0604020203020204" pitchFamily="34" charset="0"/>
        </a:defRPr>
      </a:lvl4pPr>
      <a:lvl5pPr marL="1319213" indent="-228600" algn="l" defTabSz="457200" rtl="0" eaLnBrk="1" latinLnBrk="0" hangingPunct="1">
        <a:spcBef>
          <a:spcPct val="20000"/>
        </a:spcBef>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Roofline Performance model: </a:t>
            </a:r>
            <a:br>
              <a:rPr lang="en-US" dirty="0" smtClean="0"/>
            </a:br>
            <a:r>
              <a:rPr lang="en-US" i="1" dirty="0" smtClean="0"/>
              <a:t>How-</a:t>
            </a:r>
            <a:r>
              <a:rPr lang="en-US" i="1" dirty="0" err="1" smtClean="0"/>
              <a:t>tos</a:t>
            </a:r>
            <a:endParaRPr lang="ru-RU" i="1" dirty="0"/>
          </a:p>
        </p:txBody>
      </p:sp>
    </p:spTree>
    <p:extLst>
      <p:ext uri="{BB962C8B-B14F-4D97-AF65-F5344CB8AC3E}">
        <p14:creationId xmlns:p14="http://schemas.microsoft.com/office/powerpoint/2010/main" val="330734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10</a:t>
            </a:fld>
            <a:endParaRPr lang="en-US" dirty="0"/>
          </a:p>
        </p:txBody>
      </p:sp>
      <p:sp>
        <p:nvSpPr>
          <p:cNvPr id="5" name="Title 4"/>
          <p:cNvSpPr>
            <a:spLocks noGrp="1"/>
          </p:cNvSpPr>
          <p:nvPr>
            <p:ph type="title"/>
          </p:nvPr>
        </p:nvSpPr>
        <p:spPr>
          <a:xfrm>
            <a:off x="457200" y="745663"/>
            <a:ext cx="8229600" cy="868680"/>
          </a:xfrm>
        </p:spPr>
        <p:txBody>
          <a:bodyPr/>
          <a:lstStyle/>
          <a:p>
            <a:r>
              <a:rPr lang="en-US" dirty="0" smtClean="0"/>
              <a:t>Hierarchical (top-down) Roofline:</a:t>
            </a:r>
            <a:br>
              <a:rPr lang="en-US" dirty="0" smtClean="0"/>
            </a:br>
            <a:r>
              <a:rPr lang="en-US" dirty="0" smtClean="0"/>
              <a:t>	new in 2018 release</a:t>
            </a:r>
            <a:endParaRPr lang="ru-RU" dirty="0"/>
          </a:p>
        </p:txBody>
      </p:sp>
      <p:pic>
        <p:nvPicPr>
          <p:cNvPr id="7" name="Picture 6"/>
          <p:cNvPicPr>
            <a:picLocks noChangeAspect="1"/>
          </p:cNvPicPr>
          <p:nvPr/>
        </p:nvPicPr>
        <p:blipFill>
          <a:blip r:embed="rId2"/>
          <a:stretch>
            <a:fillRect/>
          </a:stretch>
        </p:blipFill>
        <p:spPr>
          <a:xfrm>
            <a:off x="1557867" y="2134786"/>
            <a:ext cx="7408264" cy="2745506"/>
          </a:xfrm>
          <a:prstGeom prst="rect">
            <a:avLst/>
          </a:prstGeom>
        </p:spPr>
      </p:pic>
      <p:sp>
        <p:nvSpPr>
          <p:cNvPr id="6" name="Content Placeholder 1"/>
          <p:cNvSpPr>
            <a:spLocks noGrp="1"/>
          </p:cNvSpPr>
          <p:nvPr>
            <p:ph idx="1"/>
          </p:nvPr>
        </p:nvSpPr>
        <p:spPr>
          <a:xfrm>
            <a:off x="1557867" y="4979020"/>
            <a:ext cx="7408264" cy="497415"/>
          </a:xfrm>
        </p:spPr>
        <p:txBody>
          <a:bodyPr/>
          <a:lstStyle/>
          <a:p>
            <a:r>
              <a:rPr lang="en-US" b="1" dirty="0" smtClean="0">
                <a:latin typeface="Courier New" panose="02070309020205020404" pitchFamily="49" charset="0"/>
                <a:cs typeface="Courier New" panose="02070309020205020404" pitchFamily="49" charset="0"/>
              </a:rPr>
              <a:t>		</a:t>
            </a:r>
            <a:r>
              <a:rPr lang="en-US" b="1" dirty="0" smtClean="0">
                <a:solidFill>
                  <a:schemeClr val="tx1"/>
                </a:solidFill>
                <a:latin typeface="Courier New" panose="02070309020205020404" pitchFamily="49" charset="0"/>
                <a:cs typeface="Courier New" panose="02070309020205020404" pitchFamily="49" charset="0"/>
              </a:rPr>
              <a:t>export ADVIXE_EXPERIMENTAL=</a:t>
            </a:r>
            <a:r>
              <a:rPr lang="en-US" b="1" dirty="0" err="1" smtClean="0">
                <a:solidFill>
                  <a:schemeClr val="tx1"/>
                </a:solidFill>
                <a:latin typeface="Courier New" panose="02070309020205020404" pitchFamily="49" charset="0"/>
                <a:cs typeface="Courier New" panose="02070309020205020404" pitchFamily="49" charset="0"/>
              </a:rPr>
              <a:t>roofline_ex</a:t>
            </a:r>
            <a:endParaRPr lang="en-US" dirty="0">
              <a:solidFill>
                <a:schemeClr val="tx1"/>
              </a:solidFill>
              <a:latin typeface="Courier New" panose="02070309020205020404" pitchFamily="49" charset="0"/>
              <a:cs typeface="Courier New" panose="02070309020205020404" pitchFamily="49" charset="0"/>
            </a:endParaRPr>
          </a:p>
          <a:p>
            <a:pPr marL="511175" lvl="1" indent="-285750">
              <a:buFontTx/>
              <a:buChar char="-"/>
            </a:pPr>
            <a:endParaRPr lang="ru-RU" dirty="0"/>
          </a:p>
        </p:txBody>
      </p:sp>
      <p:sp>
        <p:nvSpPr>
          <p:cNvPr id="2" name="Rounded Rectangle 1"/>
          <p:cNvSpPr/>
          <p:nvPr/>
        </p:nvSpPr>
        <p:spPr>
          <a:xfrm>
            <a:off x="4978400" y="2098047"/>
            <a:ext cx="1041400" cy="270934"/>
          </a:xfrm>
          <a:prstGeom prst="roundRect">
            <a:avLst/>
          </a:prstGeom>
          <a:noFill/>
          <a:ln w="3175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pic>
        <p:nvPicPr>
          <p:cNvPr id="10" name="Picture 9"/>
          <p:cNvPicPr>
            <a:picLocks noChangeAspect="1"/>
          </p:cNvPicPr>
          <p:nvPr/>
        </p:nvPicPr>
        <p:blipFill>
          <a:blip r:embed="rId3"/>
          <a:stretch>
            <a:fillRect/>
          </a:stretch>
        </p:blipFill>
        <p:spPr>
          <a:xfrm>
            <a:off x="41277" y="2036061"/>
            <a:ext cx="1516590" cy="3365901"/>
          </a:xfrm>
          <a:prstGeom prst="rect">
            <a:avLst/>
          </a:prstGeom>
        </p:spPr>
      </p:pic>
      <p:sp>
        <p:nvSpPr>
          <p:cNvPr id="11" name="Rounded Rectangle 10"/>
          <p:cNvSpPr/>
          <p:nvPr/>
        </p:nvSpPr>
        <p:spPr>
          <a:xfrm>
            <a:off x="41277" y="2479047"/>
            <a:ext cx="1516590" cy="270934"/>
          </a:xfrm>
          <a:prstGeom prst="roundRect">
            <a:avLst/>
          </a:prstGeom>
          <a:noFill/>
          <a:ln w="3175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5383184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2133910"/>
            <a:ext cx="8228012" cy="3450340"/>
          </a:xfrm>
        </p:spPr>
        <p:txBody>
          <a:bodyPr/>
          <a:lstStyle/>
          <a:p>
            <a:r>
              <a:rPr lang="en-US" sz="1400" b="1" dirty="0" smtClean="0">
                <a:solidFill>
                  <a:schemeClr val="tx1"/>
                </a:solidFill>
                <a:latin typeface="Courier New" panose="02070309020205020404" pitchFamily="49" charset="0"/>
                <a:cs typeface="Courier New" panose="02070309020205020404" pitchFamily="49" charset="0"/>
              </a:rPr>
              <a:t>&gt; </a:t>
            </a:r>
            <a:r>
              <a:rPr lang="en-US" sz="1400" b="1" dirty="0">
                <a:solidFill>
                  <a:schemeClr val="tx1"/>
                </a:solidFill>
                <a:latin typeface="Courier New" panose="02070309020205020404" pitchFamily="49" charset="0"/>
                <a:cs typeface="Courier New" panose="02070309020205020404" pitchFamily="49" charset="0"/>
              </a:rPr>
              <a:t>source advixe-vars.sh</a:t>
            </a:r>
          </a:p>
          <a:p>
            <a:r>
              <a:rPr lang="en-US" sz="1400" b="1" dirty="0" smtClean="0">
                <a:solidFill>
                  <a:srgbClr val="FF0000"/>
                </a:solidFill>
                <a:latin typeface="Courier New" panose="02070309020205020404" pitchFamily="49" charset="0"/>
                <a:cs typeface="Courier New" panose="02070309020205020404" pitchFamily="49" charset="0"/>
              </a:rPr>
              <a:t>&gt; </a:t>
            </a:r>
            <a:r>
              <a:rPr lang="en-US" sz="1400" b="1" dirty="0">
                <a:solidFill>
                  <a:srgbClr val="FF0000"/>
                </a:solidFill>
                <a:latin typeface="Courier New" panose="02070309020205020404" pitchFamily="49" charset="0"/>
                <a:cs typeface="Courier New" panose="02070309020205020404" pitchFamily="49" charset="0"/>
              </a:rPr>
              <a:t>export </a:t>
            </a:r>
            <a:r>
              <a:rPr lang="en-US" sz="1400" b="1" dirty="0" smtClean="0">
                <a:solidFill>
                  <a:srgbClr val="FF0000"/>
                </a:solidFill>
                <a:latin typeface="Courier New" panose="02070309020205020404" pitchFamily="49" charset="0"/>
                <a:cs typeface="Courier New" panose="02070309020205020404" pitchFamily="49" charset="0"/>
              </a:rPr>
              <a:t>ADVIXE_EXPERIMENTAL=</a:t>
            </a:r>
            <a:r>
              <a:rPr lang="en-US" sz="1400" b="1" dirty="0" err="1" smtClean="0">
                <a:solidFill>
                  <a:srgbClr val="FF0000"/>
                </a:solidFill>
                <a:latin typeface="Courier New" panose="02070309020205020404" pitchFamily="49" charset="0"/>
                <a:cs typeface="Courier New" panose="02070309020205020404" pitchFamily="49" charset="0"/>
              </a:rPr>
              <a:t>roofline_ex</a:t>
            </a:r>
            <a:endParaRPr lang="en-US" sz="1400" b="1" dirty="0">
              <a:solidFill>
                <a:srgbClr val="FF0000"/>
              </a:solidFill>
              <a:latin typeface="Courier New" panose="02070309020205020404" pitchFamily="49" charset="0"/>
              <a:cs typeface="Courier New" panose="02070309020205020404" pitchFamily="49" charset="0"/>
            </a:endParaRPr>
          </a:p>
          <a:p>
            <a:endParaRPr lang="en-US" sz="2800" b="1" dirty="0">
              <a:solidFill>
                <a:schemeClr val="tx1"/>
              </a:solidFill>
              <a:latin typeface="Courier New" panose="02070309020205020404" pitchFamily="49" charset="0"/>
              <a:cs typeface="Courier New" panose="02070309020205020404" pitchFamily="49" charset="0"/>
            </a:endParaRPr>
          </a:p>
          <a:p>
            <a:r>
              <a:rPr lang="en-US" sz="1400" b="1" dirty="0">
                <a:solidFill>
                  <a:schemeClr val="tx1"/>
                </a:solidFill>
                <a:latin typeface="Courier New" panose="02070309020205020404" pitchFamily="49" charset="0"/>
                <a:cs typeface="Courier New" panose="02070309020205020404" pitchFamily="49" charset="0"/>
              </a:rPr>
              <a:t>&gt;</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advixe</a:t>
            </a:r>
            <a:r>
              <a:rPr lang="en-US" sz="1400" dirty="0">
                <a:solidFill>
                  <a:schemeClr val="tx1"/>
                </a:solidFill>
                <a:latin typeface="Courier New" panose="02070309020205020404" pitchFamily="49" charset="0"/>
                <a:cs typeface="Courier New" panose="02070309020205020404" pitchFamily="49" charset="0"/>
              </a:rPr>
              <a:t>-cl </a:t>
            </a:r>
            <a:r>
              <a:rPr lang="en-US" sz="1400" b="1" dirty="0">
                <a:solidFill>
                  <a:schemeClr val="tx1"/>
                </a:solidFill>
                <a:latin typeface="Courier New" panose="02070309020205020404" pitchFamily="49" charset="0"/>
                <a:cs typeface="Courier New" panose="02070309020205020404" pitchFamily="49" charset="0"/>
              </a:rPr>
              <a:t>--collect survey </a:t>
            </a:r>
            <a:r>
              <a:rPr lang="en-US" sz="1400" dirty="0" smtClean="0">
                <a:solidFill>
                  <a:schemeClr val="tx1"/>
                </a:solidFill>
                <a:latin typeface="Courier New" panose="02070309020205020404" pitchFamily="49" charset="0"/>
                <a:cs typeface="Courier New" panose="02070309020205020404" pitchFamily="49" charset="0"/>
              </a:rPr>
              <a:t>--</a:t>
            </a:r>
            <a:r>
              <a:rPr lang="en-US" sz="1400" dirty="0">
                <a:solidFill>
                  <a:schemeClr val="tx1"/>
                </a:solidFill>
                <a:latin typeface="Courier New" panose="02070309020205020404" pitchFamily="49" charset="0"/>
                <a:cs typeface="Courier New" panose="02070309020205020404" pitchFamily="49" charset="0"/>
              </a:rPr>
              <a:t>project-</a:t>
            </a:r>
            <a:r>
              <a:rPr lang="en-US" sz="1400" dirty="0" err="1">
                <a:solidFill>
                  <a:schemeClr val="tx1"/>
                </a:solidFill>
                <a:latin typeface="Courier New" panose="02070309020205020404" pitchFamily="49" charset="0"/>
                <a:cs typeface="Courier New" panose="02070309020205020404" pitchFamily="49" charset="0"/>
              </a:rPr>
              <a:t>dir</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your_project</a:t>
            </a:r>
            <a:r>
              <a:rPr lang="en-US" sz="1400" dirty="0">
                <a:solidFill>
                  <a:schemeClr val="tx1"/>
                </a:solidFill>
                <a:latin typeface="Courier New" panose="02070309020205020404" pitchFamily="49" charset="0"/>
                <a:cs typeface="Courier New" panose="02070309020205020404" pitchFamily="49" charset="0"/>
              </a:rPr>
              <a:t>            -- </a:t>
            </a:r>
            <a:r>
              <a:rPr lang="en-US" sz="1400" dirty="0">
                <a:solidFill>
                  <a:schemeClr val="tx1"/>
                </a:solidFill>
                <a:latin typeface="Courier New" panose="02070309020205020404" pitchFamily="49" charset="0"/>
                <a:cs typeface="Courier New" panose="02070309020205020404" pitchFamily="49" charset="0"/>
              </a:rPr>
              <a:t>&lt;your-executable-with-parameters</a:t>
            </a:r>
            <a:r>
              <a:rPr lang="en-US" sz="1400" dirty="0">
                <a:solidFill>
                  <a:schemeClr val="tx1"/>
                </a:solidFill>
                <a:latin typeface="Courier New" panose="02070309020205020404" pitchFamily="49" charset="0"/>
                <a:cs typeface="Courier New" panose="02070309020205020404" pitchFamily="49" charset="0"/>
              </a:rPr>
              <a:t>&gt; </a:t>
            </a:r>
          </a:p>
          <a:p>
            <a:endParaRPr lang="ru-RU" sz="2800" b="1" dirty="0">
              <a:solidFill>
                <a:schemeClr val="tx1"/>
              </a:solidFill>
              <a:latin typeface="Courier New" panose="02070309020205020404" pitchFamily="49" charset="0"/>
              <a:cs typeface="Courier New" panose="02070309020205020404" pitchFamily="49" charset="0"/>
            </a:endParaRPr>
          </a:p>
          <a:p>
            <a:r>
              <a:rPr lang="en-US" sz="1400" b="1" dirty="0">
                <a:solidFill>
                  <a:schemeClr val="tx1"/>
                </a:solidFill>
                <a:latin typeface="Courier New" panose="02070309020205020404" pitchFamily="49" charset="0"/>
                <a:cs typeface="Courier New" panose="02070309020205020404" pitchFamily="49" charset="0"/>
              </a:rPr>
              <a:t>&gt;</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advixe</a:t>
            </a:r>
            <a:r>
              <a:rPr lang="en-US" sz="1400" dirty="0">
                <a:solidFill>
                  <a:schemeClr val="tx1"/>
                </a:solidFill>
                <a:latin typeface="Courier New" panose="02070309020205020404" pitchFamily="49" charset="0"/>
                <a:cs typeface="Courier New" panose="02070309020205020404" pitchFamily="49" charset="0"/>
              </a:rPr>
              <a:t>-cl </a:t>
            </a:r>
            <a:r>
              <a:rPr lang="en-US" sz="1400" b="1" dirty="0">
                <a:solidFill>
                  <a:schemeClr val="tx1"/>
                </a:solidFill>
                <a:latin typeface="Courier New" panose="02070309020205020404" pitchFamily="49" charset="0"/>
                <a:cs typeface="Courier New" panose="02070309020205020404" pitchFamily="49" charset="0"/>
              </a:rPr>
              <a:t>--collect </a:t>
            </a:r>
            <a:r>
              <a:rPr lang="en-US" sz="1400" b="1" dirty="0" err="1">
                <a:solidFill>
                  <a:schemeClr val="tx1"/>
                </a:solidFill>
                <a:latin typeface="Courier New" panose="02070309020205020404" pitchFamily="49" charset="0"/>
                <a:cs typeface="Courier New" panose="02070309020205020404" pitchFamily="49" charset="0"/>
              </a:rPr>
              <a:t>tripcounts</a:t>
            </a:r>
            <a:r>
              <a:rPr lang="en-US" sz="1400" b="1" dirty="0">
                <a:solidFill>
                  <a:schemeClr val="tx1"/>
                </a:solidFill>
                <a:latin typeface="Courier New" panose="02070309020205020404" pitchFamily="49" charset="0"/>
                <a:cs typeface="Courier New" panose="02070309020205020404" pitchFamily="49" charset="0"/>
              </a:rPr>
              <a:t> </a:t>
            </a:r>
            <a:r>
              <a:rPr lang="en-US" sz="1400" dirty="0">
                <a:solidFill>
                  <a:schemeClr val="tx1"/>
                </a:solidFill>
                <a:latin typeface="Courier New" panose="02070309020205020404" pitchFamily="49" charset="0"/>
                <a:cs typeface="Courier New" panose="02070309020205020404" pitchFamily="49" charset="0"/>
              </a:rPr>
              <a:t>-flops-and-masks </a:t>
            </a:r>
            <a:r>
              <a:rPr lang="en-US" sz="1400" dirty="0">
                <a:solidFill>
                  <a:schemeClr val="accent5"/>
                </a:solidFill>
              </a:rPr>
              <a:t>-</a:t>
            </a:r>
            <a:r>
              <a:rPr lang="en-US" sz="1400" dirty="0" err="1">
                <a:solidFill>
                  <a:srgbClr val="FF0000"/>
                </a:solidFill>
              </a:rPr>
              <a:t>callstack</a:t>
            </a:r>
            <a:r>
              <a:rPr lang="en-US" sz="1400" dirty="0">
                <a:solidFill>
                  <a:srgbClr val="FF0000"/>
                </a:solidFill>
              </a:rPr>
              <a:t>-flops</a:t>
            </a:r>
            <a:r>
              <a:rPr lang="en-US" sz="1400" b="1" dirty="0">
                <a:solidFill>
                  <a:schemeClr val="accent5"/>
                </a:solidFill>
                <a:latin typeface="Courier New" panose="02070309020205020404" pitchFamily="49" charset="0"/>
                <a:cs typeface="Courier New" panose="02070309020205020404" pitchFamily="49" charset="0"/>
              </a:rPr>
              <a:t> </a:t>
            </a:r>
            <a:r>
              <a:rPr lang="en-US" sz="1400" dirty="0">
                <a:solidFill>
                  <a:schemeClr val="tx1"/>
                </a:solidFill>
                <a:latin typeface="Courier New" panose="02070309020205020404" pitchFamily="49" charset="0"/>
                <a:cs typeface="Courier New" panose="02070309020205020404" pitchFamily="49" charset="0"/>
              </a:rPr>
              <a:t>--project-</a:t>
            </a:r>
            <a:r>
              <a:rPr lang="en-US" sz="1400" dirty="0" err="1">
                <a:solidFill>
                  <a:schemeClr val="tx1"/>
                </a:solidFill>
                <a:latin typeface="Courier New" panose="02070309020205020404" pitchFamily="49" charset="0"/>
                <a:cs typeface="Courier New" panose="02070309020205020404" pitchFamily="49" charset="0"/>
              </a:rPr>
              <a:t>dir</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your_project</a:t>
            </a:r>
            <a:r>
              <a:rPr lang="en-US" sz="1400" dirty="0">
                <a:solidFill>
                  <a:schemeClr val="tx1"/>
                </a:solidFill>
                <a:latin typeface="Courier New" panose="02070309020205020404" pitchFamily="49" charset="0"/>
                <a:cs typeface="Courier New" panose="02070309020205020404" pitchFamily="49" charset="0"/>
              </a:rPr>
              <a:t> </a:t>
            </a:r>
            <a:r>
              <a:rPr lang="en-US" sz="1400" dirty="0">
                <a:solidFill>
                  <a:schemeClr val="tx1"/>
                </a:solidFill>
                <a:latin typeface="Courier New" panose="02070309020205020404" pitchFamily="49" charset="0"/>
                <a:cs typeface="Courier New" panose="02070309020205020404" pitchFamily="49" charset="0"/>
              </a:rPr>
              <a:t>-- &lt;your-executable-with-parameters</a:t>
            </a:r>
            <a:r>
              <a:rPr lang="en-US" sz="1400" dirty="0">
                <a:solidFill>
                  <a:schemeClr val="tx1"/>
                </a:solidFill>
                <a:latin typeface="Courier New" panose="02070309020205020404" pitchFamily="49" charset="0"/>
                <a:cs typeface="Courier New" panose="02070309020205020404" pitchFamily="49" charset="0"/>
              </a:rPr>
              <a:t>&gt;</a:t>
            </a:r>
          </a:p>
          <a:p>
            <a:endParaRPr lang="en-US" sz="1600" b="1" dirty="0" smtClean="0">
              <a:solidFill>
                <a:schemeClr val="tx1"/>
              </a:solidFill>
              <a:latin typeface="Courier New" panose="02070309020205020404" pitchFamily="49" charset="0"/>
              <a:cs typeface="Courier New" panose="02070309020205020404" pitchFamily="49" charset="0"/>
            </a:endParaRPr>
          </a:p>
          <a:p>
            <a:r>
              <a:rPr lang="en-US" sz="1600" b="1" dirty="0">
                <a:solidFill>
                  <a:srgbClr val="FF0000"/>
                </a:solidFill>
                <a:latin typeface="Courier New" panose="02070309020205020404" pitchFamily="49" charset="0"/>
                <a:cs typeface="Courier New" panose="02070309020205020404" pitchFamily="49" charset="0"/>
              </a:rPr>
              <a:t>&gt; export ADVIXE_EXPERIMENTAL=</a:t>
            </a:r>
            <a:r>
              <a:rPr lang="en-US" sz="1600" b="1" dirty="0" err="1">
                <a:solidFill>
                  <a:srgbClr val="FF0000"/>
                </a:solidFill>
                <a:latin typeface="Courier New" panose="02070309020205020404" pitchFamily="49" charset="0"/>
                <a:cs typeface="Courier New" panose="02070309020205020404" pitchFamily="49" charset="0"/>
              </a:rPr>
              <a:t>roofline_ex</a:t>
            </a:r>
            <a:endParaRPr lang="en-US" sz="1600" b="1" dirty="0">
              <a:solidFill>
                <a:srgbClr val="FF0000"/>
              </a:solidFill>
              <a:latin typeface="Courier New" panose="02070309020205020404" pitchFamily="49" charset="0"/>
              <a:cs typeface="Courier New" panose="02070309020205020404" pitchFamily="49" charset="0"/>
            </a:endParaRPr>
          </a:p>
          <a:p>
            <a:r>
              <a:rPr lang="en-US" sz="1600" b="1" dirty="0" smtClean="0">
                <a:solidFill>
                  <a:schemeClr val="tx1"/>
                </a:solidFill>
                <a:latin typeface="Courier New" panose="02070309020205020404" pitchFamily="49" charset="0"/>
                <a:cs typeface="Courier New" panose="02070309020205020404" pitchFamily="49" charset="0"/>
              </a:rPr>
              <a:t>&gt; </a:t>
            </a:r>
            <a:r>
              <a:rPr lang="en-US" sz="1600" b="1" dirty="0" err="1">
                <a:solidFill>
                  <a:schemeClr val="tx1"/>
                </a:solidFill>
                <a:latin typeface="Courier New" panose="02070309020205020404" pitchFamily="49" charset="0"/>
                <a:cs typeface="Courier New" panose="02070309020205020404" pitchFamily="49" charset="0"/>
              </a:rPr>
              <a:t>advixe-gui</a:t>
            </a:r>
            <a:r>
              <a:rPr lang="en-US" sz="1600" b="1" dirty="0">
                <a:solidFill>
                  <a:schemeClr val="tx1"/>
                </a:solidFill>
                <a:latin typeface="Courier New" panose="02070309020205020404" pitchFamily="49" charset="0"/>
                <a:cs typeface="Courier New" panose="02070309020205020404" pitchFamily="49" charset="0"/>
              </a:rPr>
              <a:t> </a:t>
            </a:r>
            <a:r>
              <a:rPr lang="en-US" sz="1600" dirty="0">
                <a:solidFill>
                  <a:schemeClr val="tx1"/>
                </a:solidFill>
                <a:latin typeface="Courier New" panose="02070309020205020404" pitchFamily="49" charset="0"/>
                <a:cs typeface="Courier New" panose="02070309020205020404" pitchFamily="49" charset="0"/>
              </a:rPr>
              <a:t>./</a:t>
            </a:r>
            <a:r>
              <a:rPr lang="en-US" sz="1600" dirty="0" err="1">
                <a:solidFill>
                  <a:schemeClr val="tx1"/>
                </a:solidFill>
                <a:latin typeface="Courier New" panose="02070309020205020404" pitchFamily="49" charset="0"/>
                <a:cs typeface="Courier New" panose="02070309020205020404" pitchFamily="49" charset="0"/>
              </a:rPr>
              <a:t>your_project</a:t>
            </a:r>
            <a:endParaRPr lang="en-US" sz="1600" b="1" dirty="0">
              <a:solidFill>
                <a:schemeClr val="tx1"/>
              </a:solidFill>
              <a:latin typeface="Courier New" panose="02070309020205020404" pitchFamily="49" charset="0"/>
              <a:cs typeface="Courier New" panose="02070309020205020404" pitchFamily="49" charset="0"/>
            </a:endParaRPr>
          </a:p>
          <a:p>
            <a:endParaRPr lang="en-US" sz="1600" dirty="0">
              <a:solidFill>
                <a:schemeClr val="tx1"/>
              </a:solidFill>
              <a:latin typeface="Courier New" panose="02070309020205020404" pitchFamily="49" charset="0"/>
              <a:cs typeface="Courier New" panose="02070309020205020404" pitchFamily="49" charset="0"/>
            </a:endParaRPr>
          </a:p>
          <a:p>
            <a:endParaRPr lang="en-US" sz="1600" dirty="0">
              <a:solidFill>
                <a:schemeClr val="tx1"/>
              </a:solidFill>
              <a:latin typeface="Courier New" panose="02070309020205020404" pitchFamily="49" charset="0"/>
              <a:cs typeface="Courier New" panose="02070309020205020404" pitchFamily="49" charset="0"/>
            </a:endParaRPr>
          </a:p>
          <a:p>
            <a:pPr lvl="1" indent="0">
              <a:buNone/>
            </a:pPr>
            <a:endParaRPr lang="en-US" dirty="0" smtClean="0"/>
          </a:p>
          <a:p>
            <a:pPr marL="511175" lvl="1" indent="-285750">
              <a:buFontTx/>
              <a:buChar char="-"/>
            </a:pPr>
            <a:endParaRPr lang="en-US" dirty="0"/>
          </a:p>
          <a:p>
            <a:pPr marL="511175" lvl="1" indent="-285750">
              <a:buFontTx/>
              <a:buChar char="-"/>
            </a:pPr>
            <a:endParaRPr lang="ru-RU"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11</a:t>
            </a:fld>
            <a:endParaRPr lang="en-US" dirty="0"/>
          </a:p>
        </p:txBody>
      </p:sp>
      <p:sp>
        <p:nvSpPr>
          <p:cNvPr id="5" name="Title 4"/>
          <p:cNvSpPr>
            <a:spLocks noGrp="1"/>
          </p:cNvSpPr>
          <p:nvPr>
            <p:ph type="title"/>
          </p:nvPr>
        </p:nvSpPr>
        <p:spPr/>
        <p:txBody>
          <a:bodyPr/>
          <a:lstStyle/>
          <a:p>
            <a:r>
              <a:rPr lang="en-US" dirty="0" smtClean="0"/>
              <a:t>Hierarchical Roofline (based on stacks w/ FLOPS )</a:t>
            </a:r>
            <a:endParaRPr lang="ru-RU" dirty="0"/>
          </a:p>
        </p:txBody>
      </p:sp>
      <p:sp>
        <p:nvSpPr>
          <p:cNvPr id="6" name="Cloud 5"/>
          <p:cNvSpPr/>
          <p:nvPr/>
        </p:nvSpPr>
        <p:spPr>
          <a:xfrm>
            <a:off x="6581980" y="2624425"/>
            <a:ext cx="2101645" cy="614049"/>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chemeClr val="tx2"/>
                </a:solidFill>
              </a:rPr>
              <a:t>1</a:t>
            </a:r>
            <a:r>
              <a:rPr lang="en-US" sz="1100" b="1" baseline="30000" dirty="0">
                <a:solidFill>
                  <a:schemeClr val="tx2"/>
                </a:solidFill>
              </a:rPr>
              <a:t>st</a:t>
            </a:r>
            <a:r>
              <a:rPr lang="en-US" sz="1100" b="1" dirty="0">
                <a:solidFill>
                  <a:schemeClr val="tx2"/>
                </a:solidFill>
              </a:rPr>
              <a:t> pass</a:t>
            </a:r>
          </a:p>
          <a:p>
            <a:pPr algn="ctr"/>
            <a:r>
              <a:rPr lang="en-US" sz="1100" b="1" dirty="0">
                <a:solidFill>
                  <a:schemeClr val="tx2"/>
                </a:solidFill>
              </a:rPr>
              <a:t>Obtain “Seconds” </a:t>
            </a:r>
          </a:p>
          <a:p>
            <a:pPr algn="ctr"/>
            <a:r>
              <a:rPr lang="en-US" sz="1100" dirty="0">
                <a:solidFill>
                  <a:schemeClr val="tx2"/>
                </a:solidFill>
              </a:rPr>
              <a:t>1.1x overhead</a:t>
            </a:r>
            <a:endParaRPr lang="ru-RU" sz="1100" dirty="0">
              <a:solidFill>
                <a:schemeClr val="tx2"/>
              </a:solidFill>
            </a:endParaRPr>
          </a:p>
        </p:txBody>
      </p:sp>
      <p:sp>
        <p:nvSpPr>
          <p:cNvPr id="7" name="Cloud 6"/>
          <p:cNvSpPr/>
          <p:nvPr/>
        </p:nvSpPr>
        <p:spPr>
          <a:xfrm>
            <a:off x="6267450" y="3746278"/>
            <a:ext cx="2416174" cy="627831"/>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chemeClr val="tx2"/>
                </a:solidFill>
              </a:rPr>
              <a:t>2</a:t>
            </a:r>
            <a:r>
              <a:rPr lang="en-US" sz="1100" b="1" baseline="30000" dirty="0">
                <a:solidFill>
                  <a:schemeClr val="tx2"/>
                </a:solidFill>
              </a:rPr>
              <a:t>nd</a:t>
            </a:r>
            <a:r>
              <a:rPr lang="en-US" sz="1100" b="1" dirty="0">
                <a:solidFill>
                  <a:schemeClr val="tx2"/>
                </a:solidFill>
              </a:rPr>
              <a:t> pass</a:t>
            </a:r>
          </a:p>
          <a:p>
            <a:pPr algn="ctr"/>
            <a:r>
              <a:rPr lang="en-US" sz="1100" b="1" dirty="0">
                <a:solidFill>
                  <a:schemeClr val="tx2"/>
                </a:solidFill>
              </a:rPr>
              <a:t>Obtain #FLOP count:</a:t>
            </a:r>
          </a:p>
          <a:p>
            <a:pPr algn="ctr"/>
            <a:r>
              <a:rPr lang="en-US" sz="1100" b="1" dirty="0">
                <a:solidFill>
                  <a:schemeClr val="tx2"/>
                </a:solidFill>
              </a:rPr>
              <a:t> </a:t>
            </a:r>
            <a:r>
              <a:rPr lang="en-US" sz="1100" b="1" dirty="0">
                <a:solidFill>
                  <a:schemeClr val="accent5"/>
                </a:solidFill>
              </a:rPr>
              <a:t>&gt;5x! overhead</a:t>
            </a:r>
            <a:endParaRPr lang="ru-RU" sz="1100" b="1" dirty="0">
              <a:solidFill>
                <a:schemeClr val="accent5"/>
              </a:solidFill>
            </a:endParaRPr>
          </a:p>
        </p:txBody>
      </p:sp>
    </p:spTree>
    <p:extLst>
      <p:ext uri="{BB962C8B-B14F-4D97-AF65-F5344CB8AC3E}">
        <p14:creationId xmlns:p14="http://schemas.microsoft.com/office/powerpoint/2010/main" val="4773233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28600"/>
            <a:ext cx="8229600" cy="989013"/>
          </a:xfrm>
        </p:spPr>
        <p:txBody>
          <a:bodyPr/>
          <a:lstStyle/>
          <a:p>
            <a:r>
              <a:rPr lang="en-US" altLang="en-US" smtClean="0">
                <a:latin typeface="+mn-lt"/>
              </a:rPr>
              <a:t>Legal Disclaimer &amp; Optimization Notice</a:t>
            </a:r>
          </a:p>
        </p:txBody>
      </p:sp>
      <p:sp>
        <p:nvSpPr>
          <p:cNvPr id="24579" name="Content Placeholder 3"/>
          <p:cNvSpPr>
            <a:spLocks noGrp="1"/>
          </p:cNvSpPr>
          <p:nvPr>
            <p:ph idx="1"/>
          </p:nvPr>
        </p:nvSpPr>
        <p:spPr>
          <a:xfrm>
            <a:off x="455613" y="1600200"/>
            <a:ext cx="8167687" cy="4625975"/>
          </a:xfrm>
        </p:spPr>
        <p:txBody>
          <a:bodyPr/>
          <a:lstStyle/>
          <a:p>
            <a:r>
              <a:rPr lang="en-US" altLang="en-US" sz="1200" dirty="0" smtClean="0">
                <a:latin typeface="+mn-lt"/>
              </a:rPr>
              <a:t>INFORMATION IN THIS DOCUMENT IS PROVIDED “AS IS”. NO LICENSE, EXPRESS OR IMPLIED, BY ESTOPPEL OR OTHERWISE, TO ANY INTELLECTUAL PROPERTY RIGHTS IS GRANTED BY THIS DOCUMENT. INTEL ASSUMES NO LIABILITY WHATSOEVER AND INTEL DISCLAIMS ANY EXPRESS OR IMPLIED WARRANTY, RELATING TO THIS INFORMATION INCLUDING LIABILITY OR WARRANTIES RELATING TO FITNESS FOR A PARTICULAR PURPOSE, MERCHANTABILITY, OR INFRINGEMENT OF ANY PATENT, COPYRIGHT OR OTHER INTELLECTUAL PROPERTY RIGHT.</a:t>
            </a:r>
          </a:p>
          <a:p>
            <a:r>
              <a:rPr lang="en-US" altLang="en-US" sz="1200" dirty="0" smtClean="0">
                <a:latin typeface="+mn-lt"/>
              </a:rPr>
              <a:t>Software and workloads used in performance tests may have been optimized for performance only on Intel microprocessors.  Performance tests, such as </a:t>
            </a:r>
            <a:r>
              <a:rPr lang="en-US" altLang="en-US" sz="1200" dirty="0" err="1" smtClean="0">
                <a:latin typeface="+mn-lt"/>
              </a:rPr>
              <a:t>SYSmark</a:t>
            </a:r>
            <a:r>
              <a:rPr lang="en-US" altLang="en-US" sz="1200" dirty="0" smtClean="0">
                <a:latin typeface="+mn-lt"/>
              </a:rPr>
              <a:t> and </a:t>
            </a:r>
            <a:r>
              <a:rPr lang="en-US" altLang="en-US" sz="1200" dirty="0" err="1" smtClean="0">
                <a:latin typeface="+mn-lt"/>
              </a:rPr>
              <a:t>MobileMark</a:t>
            </a:r>
            <a:r>
              <a:rPr lang="en-US" altLang="en-US" sz="1200" dirty="0" smtClean="0">
                <a:latin typeface="+mn-lt"/>
              </a:rPr>
              <a:t>, are measured using specific computer systems, components, software, operations and functions.  Any change to any of those factors may cause the results to vary.  You should consult other information and performance tests to assist you in fully evaluating your contemplated purchases, including the performance of that product when combined with other products. </a:t>
            </a:r>
          </a:p>
          <a:p>
            <a:r>
              <a:rPr lang="en-US" altLang="en-US" sz="1200" dirty="0" smtClean="0">
                <a:latin typeface="+mn-lt"/>
              </a:rPr>
              <a:t>Copyright © 2014, Intel Corporation. All rights reserved. Intel, Pentium, Xeon, Xeon Phi, Core, </a:t>
            </a:r>
            <a:r>
              <a:rPr lang="en-US" altLang="en-US" sz="1200" dirty="0" err="1" smtClean="0">
                <a:latin typeface="+mn-lt"/>
              </a:rPr>
              <a:t>VTune</a:t>
            </a:r>
            <a:r>
              <a:rPr lang="en-US" altLang="en-US" sz="1200" dirty="0" smtClean="0">
                <a:latin typeface="+mn-lt"/>
              </a:rPr>
              <a:t>, </a:t>
            </a:r>
            <a:r>
              <a:rPr lang="en-US" altLang="en-US" sz="1200" dirty="0" err="1" smtClean="0">
                <a:latin typeface="+mn-lt"/>
              </a:rPr>
              <a:t>Cilk</a:t>
            </a:r>
            <a:r>
              <a:rPr lang="en-US" altLang="en-US" sz="1200" dirty="0" smtClean="0">
                <a:latin typeface="+mn-lt"/>
              </a:rPr>
              <a:t>, and the Intel logo are trademarks of Intel Corporation in the U.S. and other countries.</a:t>
            </a:r>
          </a:p>
        </p:txBody>
      </p:sp>
      <p:graphicFrame>
        <p:nvGraphicFramePr>
          <p:cNvPr id="8" name="Table 7"/>
          <p:cNvGraphicFramePr>
            <a:graphicFrameLocks noGrp="1"/>
          </p:cNvGraphicFramePr>
          <p:nvPr/>
        </p:nvGraphicFramePr>
        <p:xfrm>
          <a:off x="457200" y="4319588"/>
          <a:ext cx="8251825" cy="1828800"/>
        </p:xfrm>
        <a:graphic>
          <a:graphicData uri="http://schemas.openxmlformats.org/drawingml/2006/table">
            <a:tbl>
              <a:tblPr/>
              <a:tblGrid>
                <a:gridCol w="8251825"/>
              </a:tblGrid>
              <a:tr h="27431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mn-lt"/>
                          <a:ea typeface="MS PGothic" pitchFamily="34" charset="-128"/>
                        </a:rPr>
                        <a:t>Optimization Notice</a:t>
                      </a:r>
                    </a:p>
                  </a:txBody>
                  <a:tcPr marL="91425" marR="91425"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r>
              <a:tr h="15544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mn-lt"/>
                          <a:ea typeface="MS PGothic" pitchFamily="34" charset="-128"/>
                        </a:rPr>
                        <a:t>Intel</a:t>
                      </a:r>
                      <a:r>
                        <a:rPr kumimoji="0" lang="en-US" altLang="en-US" sz="1200" b="0" i="0" u="none" strike="noStrike" cap="none" normalizeH="0" baseline="0" dirty="0" smtClean="0">
                          <a:ln>
                            <a:noFill/>
                          </a:ln>
                          <a:solidFill>
                            <a:srgbClr val="000000"/>
                          </a:solidFill>
                          <a:effectLst/>
                          <a:latin typeface="+mn-lt"/>
                          <a:ea typeface="MS PGothic" pitchFamily="34" charset="-128"/>
                        </a:rPr>
                        <a:t>’</a:t>
                      </a:r>
                      <a:r>
                        <a:rPr kumimoji="0" lang="en-US" sz="1200" b="0" i="0" u="none" strike="noStrike" cap="none" normalizeH="0" baseline="0" dirty="0" smtClean="0">
                          <a:ln>
                            <a:noFill/>
                          </a:ln>
                          <a:solidFill>
                            <a:srgbClr val="000000"/>
                          </a:solidFill>
                          <a:effectLst/>
                          <a:latin typeface="+mn-lt"/>
                          <a:ea typeface="MS PGothic" pitchFamily="34" charset="-128"/>
                        </a:rPr>
                        <a:t>s compilers may or may not optimize to the same degree for non-Intel microprocessors for optimizations that are not unique to Intel microprocessors. These optimizations include SSE2, SSE3, and SSSE3 instruction sets and other optimizations. Intel does not guarantee the availability, functionality, or effectiveness of any optimization on microprocessors not manufactured by Intel. Microprocessor-dependent optimizations in this product are intended for use with Intel microprocessors. Certain optimizations not specific to Intel microarchitecture are reserved for Intel microprocessors. Please refer to the applicable product User and Reference Guides for more information regarding the specific instruction sets covered by this notice.</a:t>
                      </a:r>
                    </a:p>
                    <a:p>
                      <a:pPr marL="0" marR="0" lvl="0" indent="0" algn="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mn-lt"/>
                          <a:ea typeface="MS PGothic" pitchFamily="34" charset="-128"/>
                        </a:rPr>
                        <a:t>Notice revision #20110804</a:t>
                      </a:r>
                    </a:p>
                  </a:txBody>
                  <a:tcPr marL="91425" marR="91425" marT="45715" marB="457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E7E7"/>
                    </a:solidFill>
                  </a:tcPr>
                </a:tc>
              </a:tr>
            </a:tbl>
          </a:graphicData>
        </a:graphic>
      </p:graphicFrame>
      <p:sp>
        <p:nvSpPr>
          <p:cNvPr id="2" name="Slide Number Placeholder 1"/>
          <p:cNvSpPr>
            <a:spLocks noGrp="1"/>
          </p:cNvSpPr>
          <p:nvPr>
            <p:ph type="sldNum" sz="quarter" idx="12"/>
          </p:nvPr>
        </p:nvSpPr>
        <p:spPr/>
        <p:txBody>
          <a:bodyPr/>
          <a:lstStyle/>
          <a:p>
            <a:pPr>
              <a:defRPr/>
            </a:pPr>
            <a:fld id="{E2E972C9-3D20-468C-BBF1-A1AAD9D360EF}" type="slidenum">
              <a:rPr lang="en-US" altLang="en-US" smtClean="0"/>
              <a:pPr>
                <a:defRPr/>
              </a:pPr>
              <a:t>12</a:t>
            </a:fld>
            <a:endParaRPr lang="en-US" altLang="en-US" dirty="0"/>
          </a:p>
        </p:txBody>
      </p:sp>
      <p:sp>
        <p:nvSpPr>
          <p:cNvPr id="3" name="Date Placeholder 2"/>
          <p:cNvSpPr>
            <a:spLocks noGrp="1"/>
          </p:cNvSpPr>
          <p:nvPr>
            <p:ph type="dt" sz="half" idx="10"/>
          </p:nvPr>
        </p:nvSpPr>
        <p:spPr/>
        <p:txBody>
          <a:bodyPr/>
          <a:lstStyle/>
          <a:p>
            <a:fld id="{974BCAB9-A00E-4B6A-AB4A-19B93CECED60}" type="datetime1">
              <a:rPr lang="en-US" smtClean="0"/>
              <a:t>5/3/2017</a:t>
            </a:fld>
            <a:endParaRPr lang="en-US" dirty="0"/>
          </a:p>
        </p:txBody>
      </p:sp>
      <p:sp>
        <p:nvSpPr>
          <p:cNvPr id="4" name="Footer Placeholder 3"/>
          <p:cNvSpPr>
            <a:spLocks noGrp="1"/>
          </p:cNvSpPr>
          <p:nvPr>
            <p:ph type="ftr" sz="quarter" idx="11"/>
          </p:nvPr>
        </p:nvSpPr>
        <p:spPr/>
        <p:txBody>
          <a:bodyPr/>
          <a:lstStyle/>
          <a:p>
            <a:r>
              <a:rPr lang="en-US" smtClean="0"/>
              <a:t>Intel Confidential</a:t>
            </a:r>
            <a:endParaRPr lang="en-US" dirty="0"/>
          </a:p>
        </p:txBody>
      </p:sp>
    </p:spTree>
    <p:extLst>
      <p:ext uri="{BB962C8B-B14F-4D97-AF65-F5344CB8AC3E}">
        <p14:creationId xmlns:p14="http://schemas.microsoft.com/office/powerpoint/2010/main" val="2400169735"/>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6012181"/>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2133910"/>
            <a:ext cx="8228012" cy="3450340"/>
          </a:xfrm>
        </p:spPr>
        <p:txBody>
          <a:bodyPr/>
          <a:lstStyle/>
          <a:p>
            <a:r>
              <a:rPr lang="en-US" sz="1400" b="1" dirty="0" smtClean="0">
                <a:solidFill>
                  <a:schemeClr val="tx1"/>
                </a:solidFill>
                <a:latin typeface="Courier New" panose="02070309020205020404" pitchFamily="49" charset="0"/>
                <a:cs typeface="Courier New" panose="02070309020205020404" pitchFamily="49" charset="0"/>
              </a:rPr>
              <a:t>&gt; </a:t>
            </a:r>
            <a:r>
              <a:rPr lang="en-US" sz="1400" b="1" dirty="0">
                <a:solidFill>
                  <a:schemeClr val="tx1"/>
                </a:solidFill>
                <a:latin typeface="Courier New" panose="02070309020205020404" pitchFamily="49" charset="0"/>
                <a:cs typeface="Courier New" panose="02070309020205020404" pitchFamily="49" charset="0"/>
              </a:rPr>
              <a:t>source advixe-vars.sh</a:t>
            </a:r>
          </a:p>
          <a:p>
            <a:endParaRPr lang="en-US" sz="2800" b="1" dirty="0">
              <a:solidFill>
                <a:schemeClr val="tx1"/>
              </a:solidFill>
              <a:latin typeface="Courier New" panose="02070309020205020404" pitchFamily="49" charset="0"/>
              <a:cs typeface="Courier New" panose="02070309020205020404" pitchFamily="49" charset="0"/>
            </a:endParaRPr>
          </a:p>
          <a:p>
            <a:r>
              <a:rPr lang="en-US" sz="1400" b="1" dirty="0">
                <a:solidFill>
                  <a:schemeClr val="tx1"/>
                </a:solidFill>
                <a:latin typeface="Courier New" panose="02070309020205020404" pitchFamily="49" charset="0"/>
                <a:cs typeface="Courier New" panose="02070309020205020404" pitchFamily="49" charset="0"/>
              </a:rPr>
              <a:t>&gt;</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advixe</a:t>
            </a:r>
            <a:r>
              <a:rPr lang="en-US" sz="1400" dirty="0">
                <a:solidFill>
                  <a:schemeClr val="tx1"/>
                </a:solidFill>
                <a:latin typeface="Courier New" panose="02070309020205020404" pitchFamily="49" charset="0"/>
                <a:cs typeface="Courier New" panose="02070309020205020404" pitchFamily="49" charset="0"/>
              </a:rPr>
              <a:t>-cl </a:t>
            </a:r>
            <a:r>
              <a:rPr lang="en-US" sz="1400" b="1" dirty="0">
                <a:solidFill>
                  <a:schemeClr val="tx1"/>
                </a:solidFill>
                <a:latin typeface="Courier New" panose="02070309020205020404" pitchFamily="49" charset="0"/>
                <a:cs typeface="Courier New" panose="02070309020205020404" pitchFamily="49" charset="0"/>
              </a:rPr>
              <a:t>--collect survey </a:t>
            </a:r>
            <a:r>
              <a:rPr lang="en-US" sz="1400" dirty="0" smtClean="0">
                <a:solidFill>
                  <a:schemeClr val="tx1"/>
                </a:solidFill>
                <a:latin typeface="Courier New" panose="02070309020205020404" pitchFamily="49" charset="0"/>
                <a:cs typeface="Courier New" panose="02070309020205020404" pitchFamily="49" charset="0"/>
              </a:rPr>
              <a:t>--</a:t>
            </a:r>
            <a:r>
              <a:rPr lang="en-US" sz="1400" dirty="0">
                <a:solidFill>
                  <a:schemeClr val="tx1"/>
                </a:solidFill>
                <a:latin typeface="Courier New" panose="02070309020205020404" pitchFamily="49" charset="0"/>
                <a:cs typeface="Courier New" panose="02070309020205020404" pitchFamily="49" charset="0"/>
              </a:rPr>
              <a:t>project-</a:t>
            </a:r>
            <a:r>
              <a:rPr lang="en-US" sz="1400" dirty="0" err="1">
                <a:solidFill>
                  <a:schemeClr val="tx1"/>
                </a:solidFill>
                <a:latin typeface="Courier New" panose="02070309020205020404" pitchFamily="49" charset="0"/>
                <a:cs typeface="Courier New" panose="02070309020205020404" pitchFamily="49" charset="0"/>
              </a:rPr>
              <a:t>dir</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your_project</a:t>
            </a:r>
            <a:r>
              <a:rPr lang="en-US" sz="1400" dirty="0">
                <a:solidFill>
                  <a:schemeClr val="tx1"/>
                </a:solidFill>
                <a:latin typeface="Courier New" panose="02070309020205020404" pitchFamily="49" charset="0"/>
                <a:cs typeface="Courier New" panose="02070309020205020404" pitchFamily="49" charset="0"/>
              </a:rPr>
              <a:t>            -- </a:t>
            </a:r>
            <a:r>
              <a:rPr lang="en-US" sz="1400" dirty="0">
                <a:solidFill>
                  <a:schemeClr val="tx1"/>
                </a:solidFill>
                <a:latin typeface="Courier New" panose="02070309020205020404" pitchFamily="49" charset="0"/>
                <a:cs typeface="Courier New" panose="02070309020205020404" pitchFamily="49" charset="0"/>
              </a:rPr>
              <a:t>&lt;your-executable-with-parameters</a:t>
            </a:r>
            <a:r>
              <a:rPr lang="en-US" sz="1400" dirty="0">
                <a:solidFill>
                  <a:schemeClr val="tx1"/>
                </a:solidFill>
                <a:latin typeface="Courier New" panose="02070309020205020404" pitchFamily="49" charset="0"/>
                <a:cs typeface="Courier New" panose="02070309020205020404" pitchFamily="49" charset="0"/>
              </a:rPr>
              <a:t>&gt; </a:t>
            </a:r>
          </a:p>
          <a:p>
            <a:endParaRPr lang="ru-RU" sz="2800" b="1" dirty="0">
              <a:solidFill>
                <a:schemeClr val="tx1"/>
              </a:solidFill>
              <a:latin typeface="Courier New" panose="02070309020205020404" pitchFamily="49" charset="0"/>
              <a:cs typeface="Courier New" panose="02070309020205020404" pitchFamily="49" charset="0"/>
            </a:endParaRPr>
          </a:p>
          <a:p>
            <a:r>
              <a:rPr lang="en-US" sz="1400" b="1" dirty="0">
                <a:solidFill>
                  <a:schemeClr val="tx1"/>
                </a:solidFill>
                <a:latin typeface="Courier New" panose="02070309020205020404" pitchFamily="49" charset="0"/>
                <a:cs typeface="Courier New" panose="02070309020205020404" pitchFamily="49" charset="0"/>
              </a:rPr>
              <a:t>&gt;</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advixe</a:t>
            </a:r>
            <a:r>
              <a:rPr lang="en-US" sz="1400" dirty="0">
                <a:solidFill>
                  <a:schemeClr val="tx1"/>
                </a:solidFill>
                <a:latin typeface="Courier New" panose="02070309020205020404" pitchFamily="49" charset="0"/>
                <a:cs typeface="Courier New" panose="02070309020205020404" pitchFamily="49" charset="0"/>
              </a:rPr>
              <a:t>-cl </a:t>
            </a:r>
            <a:r>
              <a:rPr lang="en-US" sz="1400" b="1" dirty="0">
                <a:solidFill>
                  <a:schemeClr val="tx1"/>
                </a:solidFill>
                <a:latin typeface="Courier New" panose="02070309020205020404" pitchFamily="49" charset="0"/>
                <a:cs typeface="Courier New" panose="02070309020205020404" pitchFamily="49" charset="0"/>
              </a:rPr>
              <a:t>--collect </a:t>
            </a:r>
            <a:r>
              <a:rPr lang="en-US" sz="1400" b="1" dirty="0" err="1">
                <a:solidFill>
                  <a:schemeClr val="tx1"/>
                </a:solidFill>
                <a:latin typeface="Courier New" panose="02070309020205020404" pitchFamily="49" charset="0"/>
                <a:cs typeface="Courier New" panose="02070309020205020404" pitchFamily="49" charset="0"/>
              </a:rPr>
              <a:t>tripcounts</a:t>
            </a:r>
            <a:r>
              <a:rPr lang="en-US" sz="1400" b="1" dirty="0">
                <a:solidFill>
                  <a:schemeClr val="tx1"/>
                </a:solidFill>
                <a:latin typeface="Courier New" panose="02070309020205020404" pitchFamily="49" charset="0"/>
                <a:cs typeface="Courier New" panose="02070309020205020404" pitchFamily="49" charset="0"/>
              </a:rPr>
              <a:t> </a:t>
            </a:r>
            <a:r>
              <a:rPr lang="en-US" sz="1400" b="1" dirty="0">
                <a:solidFill>
                  <a:srgbClr val="FF0000"/>
                </a:solidFill>
                <a:latin typeface="Courier New" panose="02070309020205020404" pitchFamily="49" charset="0"/>
                <a:cs typeface="Courier New" panose="02070309020205020404" pitchFamily="49" charset="0"/>
              </a:rPr>
              <a:t>-flops-and-masks</a:t>
            </a:r>
            <a:r>
              <a:rPr lang="en-US" sz="1400" b="1" dirty="0">
                <a:solidFill>
                  <a:schemeClr val="accent5"/>
                </a:solidFill>
                <a:latin typeface="Courier New" panose="02070309020205020404" pitchFamily="49" charset="0"/>
                <a:cs typeface="Courier New" panose="02070309020205020404" pitchFamily="49" charset="0"/>
              </a:rPr>
              <a:t> </a:t>
            </a:r>
            <a:r>
              <a:rPr lang="en-US" sz="1400" dirty="0">
                <a:solidFill>
                  <a:schemeClr val="tx1"/>
                </a:solidFill>
                <a:latin typeface="Courier New" panose="02070309020205020404" pitchFamily="49" charset="0"/>
                <a:cs typeface="Courier New" panose="02070309020205020404" pitchFamily="49" charset="0"/>
              </a:rPr>
              <a:t>--project-</a:t>
            </a:r>
            <a:r>
              <a:rPr lang="en-US" sz="1400" dirty="0" err="1">
                <a:solidFill>
                  <a:schemeClr val="tx1"/>
                </a:solidFill>
                <a:latin typeface="Courier New" panose="02070309020205020404" pitchFamily="49" charset="0"/>
                <a:cs typeface="Courier New" panose="02070309020205020404" pitchFamily="49" charset="0"/>
              </a:rPr>
              <a:t>dir</a:t>
            </a:r>
            <a:r>
              <a:rPr lang="en-US" sz="1400" dirty="0">
                <a:solidFill>
                  <a:schemeClr val="tx1"/>
                </a:solidFill>
                <a:latin typeface="Courier New" panose="02070309020205020404" pitchFamily="49" charset="0"/>
                <a:cs typeface="Courier New" panose="02070309020205020404" pitchFamily="49" charset="0"/>
              </a:rPr>
              <a:t> ./</a:t>
            </a:r>
            <a:r>
              <a:rPr lang="en-US" sz="1400" dirty="0" err="1">
                <a:solidFill>
                  <a:schemeClr val="tx1"/>
                </a:solidFill>
                <a:latin typeface="Courier New" panose="02070309020205020404" pitchFamily="49" charset="0"/>
                <a:cs typeface="Courier New" panose="02070309020205020404" pitchFamily="49" charset="0"/>
              </a:rPr>
              <a:t>your_project</a:t>
            </a:r>
            <a:r>
              <a:rPr lang="en-US" sz="1400" dirty="0">
                <a:solidFill>
                  <a:schemeClr val="tx1"/>
                </a:solidFill>
                <a:latin typeface="Courier New" panose="02070309020205020404" pitchFamily="49" charset="0"/>
                <a:cs typeface="Courier New" panose="02070309020205020404" pitchFamily="49" charset="0"/>
              </a:rPr>
              <a:t> </a:t>
            </a:r>
            <a:r>
              <a:rPr lang="en-US" sz="1400" dirty="0">
                <a:solidFill>
                  <a:schemeClr val="tx1"/>
                </a:solidFill>
                <a:latin typeface="Courier New" panose="02070309020205020404" pitchFamily="49" charset="0"/>
                <a:cs typeface="Courier New" panose="02070309020205020404" pitchFamily="49" charset="0"/>
              </a:rPr>
              <a:t>-- &lt;your-executable-with-parameters</a:t>
            </a:r>
            <a:r>
              <a:rPr lang="en-US" sz="1400" dirty="0">
                <a:solidFill>
                  <a:schemeClr val="tx1"/>
                </a:solidFill>
                <a:latin typeface="Courier New" panose="02070309020205020404" pitchFamily="49" charset="0"/>
                <a:cs typeface="Courier New" panose="02070309020205020404" pitchFamily="49" charset="0"/>
              </a:rPr>
              <a:t>&gt;</a:t>
            </a:r>
          </a:p>
          <a:p>
            <a:endParaRPr lang="ru-RU" sz="1600" b="1" dirty="0">
              <a:solidFill>
                <a:schemeClr val="tx1"/>
              </a:solidFill>
              <a:latin typeface="Courier New" panose="02070309020205020404" pitchFamily="49" charset="0"/>
              <a:cs typeface="Courier New" panose="02070309020205020404" pitchFamily="49" charset="0"/>
            </a:endParaRPr>
          </a:p>
          <a:p>
            <a:r>
              <a:rPr lang="en-US" sz="1600" b="1" dirty="0">
                <a:solidFill>
                  <a:schemeClr val="tx1"/>
                </a:solidFill>
                <a:latin typeface="Courier New" panose="02070309020205020404" pitchFamily="49" charset="0"/>
                <a:cs typeface="Courier New" panose="02070309020205020404" pitchFamily="49" charset="0"/>
              </a:rPr>
              <a:t>&gt; </a:t>
            </a:r>
            <a:r>
              <a:rPr lang="en-US" sz="1600" b="1" dirty="0" err="1">
                <a:solidFill>
                  <a:schemeClr val="tx1"/>
                </a:solidFill>
                <a:latin typeface="Courier New" panose="02070309020205020404" pitchFamily="49" charset="0"/>
                <a:cs typeface="Courier New" panose="02070309020205020404" pitchFamily="49" charset="0"/>
              </a:rPr>
              <a:t>advixe-gui</a:t>
            </a:r>
            <a:r>
              <a:rPr lang="en-US" sz="1600" b="1" dirty="0">
                <a:solidFill>
                  <a:schemeClr val="tx1"/>
                </a:solidFill>
                <a:latin typeface="Courier New" panose="02070309020205020404" pitchFamily="49" charset="0"/>
                <a:cs typeface="Courier New" panose="02070309020205020404" pitchFamily="49" charset="0"/>
              </a:rPr>
              <a:t> </a:t>
            </a:r>
            <a:r>
              <a:rPr lang="en-US" sz="1600" dirty="0">
                <a:solidFill>
                  <a:schemeClr val="tx1"/>
                </a:solidFill>
                <a:latin typeface="Courier New" panose="02070309020205020404" pitchFamily="49" charset="0"/>
                <a:cs typeface="Courier New" panose="02070309020205020404" pitchFamily="49" charset="0"/>
              </a:rPr>
              <a:t>./</a:t>
            </a:r>
            <a:r>
              <a:rPr lang="en-US" sz="1600" dirty="0" err="1">
                <a:solidFill>
                  <a:schemeClr val="tx1"/>
                </a:solidFill>
                <a:latin typeface="Courier New" panose="02070309020205020404" pitchFamily="49" charset="0"/>
                <a:cs typeface="Courier New" panose="02070309020205020404" pitchFamily="49" charset="0"/>
              </a:rPr>
              <a:t>your_project</a:t>
            </a:r>
            <a:endParaRPr lang="en-US" sz="1600" b="1" dirty="0">
              <a:solidFill>
                <a:schemeClr val="tx1"/>
              </a:solidFill>
              <a:latin typeface="Courier New" panose="02070309020205020404" pitchFamily="49" charset="0"/>
              <a:cs typeface="Courier New" panose="02070309020205020404" pitchFamily="49" charset="0"/>
            </a:endParaRPr>
          </a:p>
          <a:p>
            <a:endParaRPr lang="en-US" sz="1600" dirty="0">
              <a:solidFill>
                <a:schemeClr val="tx1"/>
              </a:solidFill>
              <a:latin typeface="Courier New" panose="02070309020205020404" pitchFamily="49" charset="0"/>
              <a:cs typeface="Courier New" panose="02070309020205020404" pitchFamily="49" charset="0"/>
            </a:endParaRPr>
          </a:p>
          <a:p>
            <a:endParaRPr lang="en-US" sz="1600" dirty="0">
              <a:solidFill>
                <a:schemeClr val="tx1"/>
              </a:solidFill>
              <a:latin typeface="Courier New" panose="02070309020205020404" pitchFamily="49" charset="0"/>
              <a:cs typeface="Courier New" panose="02070309020205020404" pitchFamily="49" charset="0"/>
            </a:endParaRPr>
          </a:p>
          <a:p>
            <a:pPr lvl="1" indent="0">
              <a:buNone/>
            </a:pPr>
            <a:endParaRPr lang="en-US" dirty="0" smtClean="0"/>
          </a:p>
          <a:p>
            <a:pPr marL="511175" lvl="1" indent="-285750">
              <a:buFontTx/>
              <a:buChar char="-"/>
            </a:pPr>
            <a:endParaRPr lang="en-US" dirty="0"/>
          </a:p>
          <a:p>
            <a:pPr marL="511175" lvl="1" indent="-285750">
              <a:buFontTx/>
              <a:buChar char="-"/>
            </a:pPr>
            <a:endParaRPr lang="ru-RU"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2</a:t>
            </a:fld>
            <a:endParaRPr lang="en-US" dirty="0"/>
          </a:p>
        </p:txBody>
      </p:sp>
      <p:sp>
        <p:nvSpPr>
          <p:cNvPr id="5" name="Title 4"/>
          <p:cNvSpPr>
            <a:spLocks noGrp="1"/>
          </p:cNvSpPr>
          <p:nvPr>
            <p:ph type="title"/>
          </p:nvPr>
        </p:nvSpPr>
        <p:spPr/>
        <p:txBody>
          <a:bodyPr/>
          <a:lstStyle/>
          <a:p>
            <a:r>
              <a:rPr lang="en-US" dirty="0" smtClean="0"/>
              <a:t>Roofline access and how-to </a:t>
            </a:r>
            <a:br>
              <a:rPr lang="en-US" dirty="0" smtClean="0"/>
            </a:br>
            <a:r>
              <a:rPr lang="en-US" dirty="0" smtClean="0"/>
              <a:t>	</a:t>
            </a:r>
            <a:r>
              <a:rPr lang="en-US" dirty="0"/>
              <a:t>	</a:t>
            </a:r>
            <a:r>
              <a:rPr lang="en-US" b="1" dirty="0" smtClean="0"/>
              <a:t>command line</a:t>
            </a:r>
            <a:r>
              <a:rPr lang="ru-RU" dirty="0" smtClean="0"/>
              <a:t> </a:t>
            </a:r>
            <a:r>
              <a:rPr lang="en-US" dirty="0" smtClean="0"/>
              <a:t>example</a:t>
            </a:r>
            <a:endParaRPr lang="ru-RU" dirty="0"/>
          </a:p>
        </p:txBody>
      </p:sp>
      <p:sp>
        <p:nvSpPr>
          <p:cNvPr id="6" name="Cloud 5"/>
          <p:cNvSpPr/>
          <p:nvPr/>
        </p:nvSpPr>
        <p:spPr>
          <a:xfrm>
            <a:off x="6546271" y="2229111"/>
            <a:ext cx="2101645" cy="614049"/>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chemeClr val="tx2"/>
                </a:solidFill>
              </a:rPr>
              <a:t>1</a:t>
            </a:r>
            <a:r>
              <a:rPr lang="en-US" sz="1100" b="1" baseline="30000" dirty="0">
                <a:solidFill>
                  <a:schemeClr val="tx2"/>
                </a:solidFill>
              </a:rPr>
              <a:t>st</a:t>
            </a:r>
            <a:r>
              <a:rPr lang="en-US" sz="1100" b="1" dirty="0">
                <a:solidFill>
                  <a:schemeClr val="tx2"/>
                </a:solidFill>
              </a:rPr>
              <a:t> pass</a:t>
            </a:r>
          </a:p>
          <a:p>
            <a:pPr algn="ctr"/>
            <a:r>
              <a:rPr lang="en-US" sz="1100" b="1" dirty="0">
                <a:solidFill>
                  <a:schemeClr val="tx2"/>
                </a:solidFill>
              </a:rPr>
              <a:t>Obtain “Seconds” </a:t>
            </a:r>
          </a:p>
          <a:p>
            <a:pPr algn="ctr"/>
            <a:r>
              <a:rPr lang="en-US" sz="1100" dirty="0">
                <a:solidFill>
                  <a:schemeClr val="tx2"/>
                </a:solidFill>
              </a:rPr>
              <a:t>1.1x overhead</a:t>
            </a:r>
            <a:endParaRPr lang="ru-RU" sz="1100" dirty="0">
              <a:solidFill>
                <a:schemeClr val="tx2"/>
              </a:solidFill>
            </a:endParaRPr>
          </a:p>
        </p:txBody>
      </p:sp>
      <p:sp>
        <p:nvSpPr>
          <p:cNvPr id="7" name="Cloud 6"/>
          <p:cNvSpPr/>
          <p:nvPr/>
        </p:nvSpPr>
        <p:spPr>
          <a:xfrm>
            <a:off x="6389005" y="3573983"/>
            <a:ext cx="2416174" cy="627831"/>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chemeClr val="tx2"/>
                </a:solidFill>
              </a:rPr>
              <a:t>2</a:t>
            </a:r>
            <a:r>
              <a:rPr lang="en-US" sz="1100" b="1" baseline="30000" dirty="0">
                <a:solidFill>
                  <a:schemeClr val="tx2"/>
                </a:solidFill>
              </a:rPr>
              <a:t>nd</a:t>
            </a:r>
            <a:r>
              <a:rPr lang="en-US" sz="1100" b="1" dirty="0">
                <a:solidFill>
                  <a:schemeClr val="tx2"/>
                </a:solidFill>
              </a:rPr>
              <a:t> pass</a:t>
            </a:r>
          </a:p>
          <a:p>
            <a:pPr algn="ctr"/>
            <a:r>
              <a:rPr lang="en-US" sz="1100" b="1" dirty="0">
                <a:solidFill>
                  <a:schemeClr val="tx2"/>
                </a:solidFill>
              </a:rPr>
              <a:t>Obtain #FLOP count:</a:t>
            </a:r>
          </a:p>
          <a:p>
            <a:pPr algn="ctr"/>
            <a:r>
              <a:rPr lang="en-US" sz="1100" b="1" dirty="0">
                <a:solidFill>
                  <a:schemeClr val="tx2"/>
                </a:solidFill>
              </a:rPr>
              <a:t> </a:t>
            </a:r>
            <a:r>
              <a:rPr lang="en-US" sz="1100" dirty="0">
                <a:solidFill>
                  <a:schemeClr val="tx2"/>
                </a:solidFill>
              </a:rPr>
              <a:t>3x-5x overhead</a:t>
            </a:r>
            <a:endParaRPr lang="ru-RU" sz="1100" dirty="0">
              <a:solidFill>
                <a:schemeClr val="tx2"/>
              </a:solidFill>
            </a:endParaRPr>
          </a:p>
        </p:txBody>
      </p:sp>
      <p:sp>
        <p:nvSpPr>
          <p:cNvPr id="8" name="Cloud 7"/>
          <p:cNvSpPr/>
          <p:nvPr/>
        </p:nvSpPr>
        <p:spPr>
          <a:xfrm>
            <a:off x="6581981" y="1167381"/>
            <a:ext cx="2101645" cy="614049"/>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a:solidFill>
                  <a:schemeClr val="tx2"/>
                </a:solidFill>
              </a:rPr>
              <a:t>FLOP/S = </a:t>
            </a:r>
          </a:p>
          <a:p>
            <a:pPr algn="ctr"/>
            <a:r>
              <a:rPr lang="en-US" sz="1200" b="1" dirty="0">
                <a:solidFill>
                  <a:schemeClr val="tx2"/>
                </a:solidFill>
              </a:rPr>
              <a:t>#FLOP/Seconds</a:t>
            </a:r>
            <a:endParaRPr lang="ru-RU" sz="1200" dirty="0">
              <a:solidFill>
                <a:schemeClr val="tx2"/>
              </a:solidFill>
            </a:endParaRPr>
          </a:p>
        </p:txBody>
      </p:sp>
      <p:sp>
        <p:nvSpPr>
          <p:cNvPr id="9" name="Cloud 8"/>
          <p:cNvSpPr/>
          <p:nvPr/>
        </p:nvSpPr>
        <p:spPr>
          <a:xfrm>
            <a:off x="6510564" y="4881913"/>
            <a:ext cx="2173061" cy="627831"/>
          </a:xfrm>
          <a:prstGeom prst="cloud">
            <a:avLst/>
          </a:prstGeom>
          <a:solidFill>
            <a:srgbClr val="FFFF00"/>
          </a:solidFill>
          <a:ln w="9525">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chemeClr val="tx2"/>
                </a:solidFill>
              </a:rPr>
              <a:t>Launch GUI</a:t>
            </a:r>
            <a:endParaRPr lang="ru-RU" sz="1100" dirty="0">
              <a:solidFill>
                <a:schemeClr val="tx2"/>
              </a:solidFill>
            </a:endParaRPr>
          </a:p>
        </p:txBody>
      </p:sp>
    </p:spTree>
    <p:extLst>
      <p:ext uri="{BB962C8B-B14F-4D97-AF65-F5344CB8AC3E}">
        <p14:creationId xmlns:p14="http://schemas.microsoft.com/office/powerpoint/2010/main" val="741802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fontAlgn="base"/>
            <a:r>
              <a:rPr lang="en-US" dirty="0" smtClean="0"/>
              <a:t>1</a:t>
            </a:r>
            <a:r>
              <a:rPr lang="en-US" baseline="30000" dirty="0" smtClean="0"/>
              <a:t>st</a:t>
            </a:r>
            <a:r>
              <a:rPr lang="en-US" dirty="0" smtClean="0"/>
              <a:t> step:</a:t>
            </a:r>
          </a:p>
          <a:p>
            <a:pPr fontAlgn="base"/>
            <a:r>
              <a:rPr lang="en-US" b="1" dirty="0" err="1" smtClean="0">
                <a:solidFill>
                  <a:schemeClr val="tx1"/>
                </a:solidFill>
              </a:rPr>
              <a:t>srun</a:t>
            </a:r>
            <a:r>
              <a:rPr lang="en-US" dirty="0" smtClean="0">
                <a:solidFill>
                  <a:schemeClr val="tx1"/>
                </a:solidFill>
              </a:rPr>
              <a:t> </a:t>
            </a:r>
            <a:r>
              <a:rPr lang="en-US" dirty="0">
                <a:solidFill>
                  <a:schemeClr val="tx1"/>
                </a:solidFill>
              </a:rPr>
              <a:t>-n &lt;</a:t>
            </a:r>
            <a:r>
              <a:rPr lang="en-US" dirty="0" err="1">
                <a:solidFill>
                  <a:schemeClr val="tx1"/>
                </a:solidFill>
              </a:rPr>
              <a:t>num</a:t>
            </a:r>
            <a:r>
              <a:rPr lang="en-US" dirty="0">
                <a:solidFill>
                  <a:schemeClr val="tx1"/>
                </a:solidFill>
              </a:rPr>
              <a:t>-of-ranks&gt; -c &lt;</a:t>
            </a:r>
            <a:r>
              <a:rPr lang="en-US" dirty="0" err="1">
                <a:solidFill>
                  <a:schemeClr val="tx1"/>
                </a:solidFill>
              </a:rPr>
              <a:t>num_of_cores_per_rank</a:t>
            </a:r>
            <a:r>
              <a:rPr lang="en-US" dirty="0">
                <a:solidFill>
                  <a:schemeClr val="tx1"/>
                </a:solidFill>
              </a:rPr>
              <a:t>&gt; </a:t>
            </a:r>
            <a:r>
              <a:rPr lang="en-US" b="1" dirty="0" err="1">
                <a:solidFill>
                  <a:schemeClr val="tx1"/>
                </a:solidFill>
              </a:rPr>
              <a:t>advixe</a:t>
            </a:r>
            <a:r>
              <a:rPr lang="en-US" b="1" dirty="0">
                <a:solidFill>
                  <a:schemeClr val="tx1"/>
                </a:solidFill>
              </a:rPr>
              <a:t>-cl </a:t>
            </a:r>
            <a:r>
              <a:rPr lang="en-US" dirty="0">
                <a:solidFill>
                  <a:schemeClr val="tx1"/>
                </a:solidFill>
              </a:rPr>
              <a:t>-v -</a:t>
            </a:r>
            <a:r>
              <a:rPr lang="en-US" b="1" dirty="0">
                <a:solidFill>
                  <a:schemeClr val="tx1"/>
                </a:solidFill>
              </a:rPr>
              <a:t>collect</a:t>
            </a:r>
            <a:r>
              <a:rPr lang="en-US" dirty="0">
                <a:solidFill>
                  <a:schemeClr val="tx1"/>
                </a:solidFill>
              </a:rPr>
              <a:t> </a:t>
            </a:r>
            <a:r>
              <a:rPr lang="en-US" b="1" dirty="0">
                <a:solidFill>
                  <a:schemeClr val="tx1"/>
                </a:solidFill>
              </a:rPr>
              <a:t>survey</a:t>
            </a:r>
            <a:r>
              <a:rPr lang="en-US" dirty="0">
                <a:solidFill>
                  <a:schemeClr val="tx1"/>
                </a:solidFill>
              </a:rPr>
              <a:t> -project-</a:t>
            </a:r>
            <a:r>
              <a:rPr lang="en-US" dirty="0" err="1">
                <a:solidFill>
                  <a:schemeClr val="tx1"/>
                </a:solidFill>
              </a:rPr>
              <a:t>dir</a:t>
            </a:r>
            <a:r>
              <a:rPr lang="en-US" dirty="0">
                <a:solidFill>
                  <a:schemeClr val="tx1"/>
                </a:solidFill>
              </a:rPr>
              <a:t>=&lt;</a:t>
            </a:r>
            <a:r>
              <a:rPr lang="en-US" dirty="0" err="1">
                <a:solidFill>
                  <a:schemeClr val="tx1"/>
                </a:solidFill>
              </a:rPr>
              <a:t>same_dir_name</a:t>
            </a:r>
            <a:r>
              <a:rPr lang="en-US" dirty="0">
                <a:solidFill>
                  <a:schemeClr val="tx1"/>
                </a:solidFill>
              </a:rPr>
              <a:t>&gt; -data-limit=0 &lt;</a:t>
            </a:r>
            <a:r>
              <a:rPr lang="en-US" dirty="0" err="1">
                <a:solidFill>
                  <a:schemeClr val="tx1"/>
                </a:solidFill>
              </a:rPr>
              <a:t>your_executable</a:t>
            </a:r>
            <a:r>
              <a:rPr lang="en-US" dirty="0" smtClean="0">
                <a:solidFill>
                  <a:schemeClr val="tx1"/>
                </a:solidFill>
              </a:rPr>
              <a:t>&gt;</a:t>
            </a:r>
          </a:p>
          <a:p>
            <a:pPr fontAlgn="base"/>
            <a:r>
              <a:rPr lang="en-US" dirty="0" smtClean="0"/>
              <a:t>2</a:t>
            </a:r>
            <a:r>
              <a:rPr lang="en-US" baseline="30000" dirty="0" smtClean="0"/>
              <a:t>nd</a:t>
            </a:r>
            <a:r>
              <a:rPr lang="en-US" dirty="0" smtClean="0"/>
              <a:t> step:</a:t>
            </a:r>
            <a:endParaRPr lang="en-US" dirty="0"/>
          </a:p>
          <a:p>
            <a:pPr fontAlgn="base"/>
            <a:r>
              <a:rPr lang="en-US" b="1" dirty="0" err="1">
                <a:solidFill>
                  <a:schemeClr val="tx1"/>
                </a:solidFill>
              </a:rPr>
              <a:t>srun</a:t>
            </a:r>
            <a:r>
              <a:rPr lang="en-US" dirty="0">
                <a:solidFill>
                  <a:schemeClr val="tx1"/>
                </a:solidFill>
              </a:rPr>
              <a:t> -n &lt;</a:t>
            </a:r>
            <a:r>
              <a:rPr lang="en-US" dirty="0" err="1">
                <a:solidFill>
                  <a:schemeClr val="tx1"/>
                </a:solidFill>
              </a:rPr>
              <a:t>num</a:t>
            </a:r>
            <a:r>
              <a:rPr lang="en-US" dirty="0">
                <a:solidFill>
                  <a:schemeClr val="tx1"/>
                </a:solidFill>
              </a:rPr>
              <a:t>-of-ranks&gt; -c &lt;</a:t>
            </a:r>
            <a:r>
              <a:rPr lang="en-US" dirty="0" err="1">
                <a:solidFill>
                  <a:schemeClr val="tx1"/>
                </a:solidFill>
              </a:rPr>
              <a:t>num_of_cores_per_rank</a:t>
            </a:r>
            <a:r>
              <a:rPr lang="en-US" dirty="0">
                <a:solidFill>
                  <a:schemeClr val="tx1"/>
                </a:solidFill>
              </a:rPr>
              <a:t>&gt; </a:t>
            </a:r>
            <a:r>
              <a:rPr lang="en-US" b="1" dirty="0" err="1">
                <a:solidFill>
                  <a:schemeClr val="tx1"/>
                </a:solidFill>
              </a:rPr>
              <a:t>advixe</a:t>
            </a:r>
            <a:r>
              <a:rPr lang="en-US" b="1" dirty="0">
                <a:solidFill>
                  <a:schemeClr val="tx1"/>
                </a:solidFill>
              </a:rPr>
              <a:t>-cl</a:t>
            </a:r>
            <a:r>
              <a:rPr lang="en-US" dirty="0">
                <a:solidFill>
                  <a:schemeClr val="tx1"/>
                </a:solidFill>
              </a:rPr>
              <a:t> -v -</a:t>
            </a:r>
            <a:r>
              <a:rPr lang="en-US" b="1" dirty="0">
                <a:solidFill>
                  <a:schemeClr val="tx1"/>
                </a:solidFill>
              </a:rPr>
              <a:t>collect</a:t>
            </a:r>
            <a:r>
              <a:rPr lang="en-US" dirty="0">
                <a:solidFill>
                  <a:schemeClr val="tx1"/>
                </a:solidFill>
              </a:rPr>
              <a:t> </a:t>
            </a:r>
            <a:r>
              <a:rPr lang="en-US" b="1" dirty="0" err="1">
                <a:solidFill>
                  <a:schemeClr val="tx1"/>
                </a:solidFill>
              </a:rPr>
              <a:t>tripcounts</a:t>
            </a:r>
            <a:r>
              <a:rPr lang="en-US" dirty="0">
                <a:solidFill>
                  <a:schemeClr val="tx1"/>
                </a:solidFill>
              </a:rPr>
              <a:t> </a:t>
            </a:r>
            <a:r>
              <a:rPr lang="en-US" b="1" dirty="0">
                <a:solidFill>
                  <a:schemeClr val="tx1"/>
                </a:solidFill>
              </a:rPr>
              <a:t>-flops-and-masks </a:t>
            </a:r>
            <a:r>
              <a:rPr lang="en-US" dirty="0">
                <a:solidFill>
                  <a:schemeClr val="tx1"/>
                </a:solidFill>
              </a:rPr>
              <a:t>-project-</a:t>
            </a:r>
            <a:r>
              <a:rPr lang="en-US" dirty="0" err="1">
                <a:solidFill>
                  <a:schemeClr val="tx1"/>
                </a:solidFill>
              </a:rPr>
              <a:t>dir</a:t>
            </a:r>
            <a:r>
              <a:rPr lang="en-US" dirty="0">
                <a:solidFill>
                  <a:schemeClr val="tx1"/>
                </a:solidFill>
              </a:rPr>
              <a:t>=&lt;</a:t>
            </a:r>
            <a:r>
              <a:rPr lang="en-US" dirty="0" err="1">
                <a:solidFill>
                  <a:schemeClr val="tx1"/>
                </a:solidFill>
              </a:rPr>
              <a:t>same_dir_name</a:t>
            </a:r>
            <a:r>
              <a:rPr lang="en-US" dirty="0">
                <a:solidFill>
                  <a:schemeClr val="tx1"/>
                </a:solidFill>
              </a:rPr>
              <a:t>&gt; -data-limit=0 &lt;</a:t>
            </a:r>
            <a:r>
              <a:rPr lang="en-US" dirty="0" err="1">
                <a:solidFill>
                  <a:schemeClr val="tx1"/>
                </a:solidFill>
              </a:rPr>
              <a:t>your_executable</a:t>
            </a:r>
            <a:r>
              <a:rPr lang="en-US" dirty="0" smtClean="0">
                <a:solidFill>
                  <a:schemeClr val="tx1"/>
                </a:solidFill>
              </a:rPr>
              <a:t>&gt;</a:t>
            </a:r>
          </a:p>
          <a:p>
            <a:pPr fontAlgn="base"/>
            <a:endParaRPr lang="en-US" dirty="0"/>
          </a:p>
        </p:txBody>
      </p:sp>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3</a:t>
            </a:fld>
            <a:endParaRPr lang="en-US" dirty="0"/>
          </a:p>
        </p:txBody>
      </p:sp>
      <p:sp>
        <p:nvSpPr>
          <p:cNvPr id="5" name="Title 4"/>
          <p:cNvSpPr>
            <a:spLocks noGrp="1"/>
          </p:cNvSpPr>
          <p:nvPr>
            <p:ph type="title"/>
          </p:nvPr>
        </p:nvSpPr>
        <p:spPr/>
        <p:txBody>
          <a:bodyPr/>
          <a:lstStyle/>
          <a:p>
            <a:r>
              <a:rPr lang="en-US" dirty="0" smtClean="0"/>
              <a:t>MPI example (</a:t>
            </a:r>
            <a:r>
              <a:rPr lang="en-US" dirty="0" err="1" smtClean="0"/>
              <a:t>slurm</a:t>
            </a:r>
            <a:r>
              <a:rPr lang="en-US" dirty="0" smtClean="0"/>
              <a:t>)</a:t>
            </a:r>
            <a:endParaRPr lang="ru-RU" dirty="0"/>
          </a:p>
        </p:txBody>
      </p:sp>
    </p:spTree>
    <p:extLst>
      <p:ext uri="{BB962C8B-B14F-4D97-AF65-F5344CB8AC3E}">
        <p14:creationId xmlns:p14="http://schemas.microsoft.com/office/powerpoint/2010/main" val="1884641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4</a:t>
            </a:fld>
            <a:endParaRPr lang="en-US" dirty="0"/>
          </a:p>
        </p:txBody>
      </p:sp>
      <p:sp>
        <p:nvSpPr>
          <p:cNvPr id="5" name="Title 4"/>
          <p:cNvSpPr>
            <a:spLocks noGrp="1"/>
          </p:cNvSpPr>
          <p:nvPr>
            <p:ph type="title"/>
          </p:nvPr>
        </p:nvSpPr>
        <p:spPr/>
        <p:txBody>
          <a:bodyPr/>
          <a:lstStyle/>
          <a:p>
            <a:r>
              <a:rPr lang="en-US" dirty="0" smtClean="0"/>
              <a:t>Roofline GUI </a:t>
            </a:r>
            <a:r>
              <a:rPr lang="en-US" dirty="0"/>
              <a:t>access and </a:t>
            </a:r>
            <a:r>
              <a:rPr lang="en-US" dirty="0" smtClean="0"/>
              <a:t>how-to: </a:t>
            </a:r>
            <a:r>
              <a:rPr lang="en-US" b="1" dirty="0" smtClean="0"/>
              <a:t>GUI</a:t>
            </a:r>
            <a:endParaRPr lang="ru-RU" b="1" dirty="0"/>
          </a:p>
        </p:txBody>
      </p:sp>
      <p:sp>
        <p:nvSpPr>
          <p:cNvPr id="7" name="Content Placeholder 1"/>
          <p:cNvSpPr>
            <a:spLocks noGrp="1"/>
          </p:cNvSpPr>
          <p:nvPr>
            <p:ph idx="1"/>
          </p:nvPr>
        </p:nvSpPr>
        <p:spPr>
          <a:xfrm>
            <a:off x="6077696" y="1851705"/>
            <a:ext cx="2669613" cy="3450340"/>
          </a:xfrm>
        </p:spPr>
        <p:txBody>
          <a:bodyPr/>
          <a:lstStyle/>
          <a:p>
            <a:pPr marL="342900" indent="-342900">
              <a:buAutoNum type="arabicParenR"/>
            </a:pPr>
            <a:r>
              <a:rPr lang="en-US" sz="1600" u="sng" dirty="0">
                <a:solidFill>
                  <a:schemeClr val="tx1"/>
                </a:solidFill>
                <a:cs typeface="Courier New" panose="02070309020205020404" pitchFamily="49" charset="0"/>
              </a:rPr>
              <a:t>“</a:t>
            </a:r>
            <a:r>
              <a:rPr lang="en-US" sz="1600" b="1" u="sng" dirty="0">
                <a:solidFill>
                  <a:schemeClr val="tx1"/>
                </a:solidFill>
                <a:cs typeface="Courier New" panose="02070309020205020404" pitchFamily="49" charset="0"/>
              </a:rPr>
              <a:t>Run Roofline</a:t>
            </a:r>
            <a:r>
              <a:rPr lang="en-US" sz="1600" u="sng" dirty="0">
                <a:solidFill>
                  <a:schemeClr val="tx1"/>
                </a:solidFill>
                <a:cs typeface="Courier New" panose="02070309020205020404" pitchFamily="49" charset="0"/>
              </a:rPr>
              <a:t>” </a:t>
            </a:r>
            <a:r>
              <a:rPr lang="en-US" sz="1600" dirty="0">
                <a:solidFill>
                  <a:schemeClr val="tx1"/>
                </a:solidFill>
                <a:cs typeface="Courier New" panose="02070309020205020404" pitchFamily="49" charset="0"/>
              </a:rPr>
              <a:t>: most automated way.</a:t>
            </a:r>
          </a:p>
          <a:p>
            <a:endParaRPr lang="en-US" sz="1600" dirty="0">
              <a:solidFill>
                <a:schemeClr val="tx1"/>
              </a:solidFill>
              <a:cs typeface="Courier New" panose="02070309020205020404" pitchFamily="49" charset="0"/>
            </a:endParaRPr>
          </a:p>
          <a:p>
            <a:r>
              <a:rPr lang="en-US" sz="1600" dirty="0">
                <a:solidFill>
                  <a:schemeClr val="tx1"/>
                </a:solidFill>
                <a:cs typeface="Courier New" panose="02070309020205020404" pitchFamily="49" charset="0"/>
              </a:rPr>
              <a:t>2)    You can also use </a:t>
            </a:r>
            <a:r>
              <a:rPr lang="en-US" sz="1600" b="1" dirty="0">
                <a:solidFill>
                  <a:schemeClr val="tx1"/>
                </a:solidFill>
                <a:cs typeface="Courier New" panose="02070309020205020404" pitchFamily="49" charset="0"/>
              </a:rPr>
              <a:t>two separate runs</a:t>
            </a:r>
            <a:r>
              <a:rPr lang="en-US" sz="1600" dirty="0">
                <a:solidFill>
                  <a:schemeClr val="tx1"/>
                </a:solidFill>
                <a:cs typeface="Courier New" panose="02070309020205020404" pitchFamily="49" charset="0"/>
              </a:rPr>
              <a:t>:</a:t>
            </a:r>
          </a:p>
          <a:p>
            <a:pPr marL="342900" indent="-342900">
              <a:buAutoNum type="arabicPeriod"/>
            </a:pPr>
            <a:r>
              <a:rPr lang="en-US" sz="1600" dirty="0">
                <a:solidFill>
                  <a:schemeClr val="tx1"/>
                </a:solidFill>
                <a:cs typeface="Courier New" panose="02070309020205020404" pitchFamily="49" charset="0"/>
              </a:rPr>
              <a:t>Survey </a:t>
            </a:r>
          </a:p>
          <a:p>
            <a:pPr marL="342900" indent="-342900">
              <a:buAutoNum type="arabicPeriod"/>
            </a:pPr>
            <a:r>
              <a:rPr lang="en-US" sz="1600" dirty="0" err="1">
                <a:solidFill>
                  <a:schemeClr val="tx1"/>
                </a:solidFill>
                <a:cs typeface="Courier New" panose="02070309020205020404" pitchFamily="49" charset="0"/>
              </a:rPr>
              <a:t>TripCounts</a:t>
            </a:r>
            <a:r>
              <a:rPr lang="en-US" sz="1600" dirty="0">
                <a:solidFill>
                  <a:schemeClr val="tx1"/>
                </a:solidFill>
                <a:cs typeface="Courier New" panose="02070309020205020404" pitchFamily="49" charset="0"/>
              </a:rPr>
              <a:t> (remember to switch </a:t>
            </a:r>
            <a:r>
              <a:rPr lang="en-US" sz="1600" b="1" dirty="0">
                <a:solidFill>
                  <a:schemeClr val="tx1"/>
                </a:solidFill>
                <a:cs typeface="Courier New" panose="02070309020205020404" pitchFamily="49" charset="0"/>
              </a:rPr>
              <a:t>FLOPs </a:t>
            </a:r>
            <a:r>
              <a:rPr lang="en-US" sz="1600" dirty="0">
                <a:solidFill>
                  <a:schemeClr val="tx1"/>
                </a:solidFill>
                <a:cs typeface="Courier New" panose="02070309020205020404" pitchFamily="49" charset="0"/>
              </a:rPr>
              <a:t>ON)</a:t>
            </a:r>
          </a:p>
          <a:p>
            <a:endParaRPr lang="en-US" sz="1600" dirty="0">
              <a:solidFill>
                <a:schemeClr val="tx1"/>
              </a:solidFill>
              <a:cs typeface="Courier New" panose="02070309020205020404" pitchFamily="49" charset="0"/>
            </a:endParaRPr>
          </a:p>
          <a:p>
            <a:r>
              <a:rPr lang="en-US" sz="1600" dirty="0">
                <a:solidFill>
                  <a:schemeClr val="tx1"/>
                </a:solidFill>
                <a:cs typeface="Courier New" panose="02070309020205020404" pitchFamily="49" charset="0"/>
              </a:rPr>
              <a:t>3) </a:t>
            </a:r>
            <a:r>
              <a:rPr lang="en-US" sz="1600" dirty="0">
                <a:solidFill>
                  <a:schemeClr val="tx1"/>
                </a:solidFill>
                <a:cs typeface="Courier New" panose="02070309020205020404" pitchFamily="49" charset="0"/>
              </a:rPr>
              <a:t>  </a:t>
            </a:r>
            <a:r>
              <a:rPr lang="en-US" sz="1600" b="1" dirty="0">
                <a:solidFill>
                  <a:schemeClr val="tx1"/>
                </a:solidFill>
                <a:cs typeface="Courier New" panose="02070309020205020404" pitchFamily="49" charset="0"/>
              </a:rPr>
              <a:t>Batch</a:t>
            </a:r>
            <a:r>
              <a:rPr lang="en-US" sz="1600" dirty="0">
                <a:solidFill>
                  <a:schemeClr val="tx1"/>
                </a:solidFill>
                <a:cs typeface="Courier New" panose="02070309020205020404" pitchFamily="49" charset="0"/>
              </a:rPr>
              <a:t> </a:t>
            </a:r>
            <a:r>
              <a:rPr lang="en-US" sz="1600" dirty="0">
                <a:solidFill>
                  <a:schemeClr val="tx1"/>
                </a:solidFill>
                <a:cs typeface="Courier New" panose="02070309020205020404" pitchFamily="49" charset="0"/>
              </a:rPr>
              <a:t>Mode </a:t>
            </a:r>
          </a:p>
          <a:p>
            <a:endParaRPr lang="ru-RU" dirty="0"/>
          </a:p>
        </p:txBody>
      </p:sp>
      <p:pic>
        <p:nvPicPr>
          <p:cNvPr id="2" name="Picture 1"/>
          <p:cNvPicPr>
            <a:picLocks noChangeAspect="1"/>
          </p:cNvPicPr>
          <p:nvPr/>
        </p:nvPicPr>
        <p:blipFill>
          <a:blip r:embed="rId2"/>
          <a:stretch>
            <a:fillRect/>
          </a:stretch>
        </p:blipFill>
        <p:spPr>
          <a:xfrm>
            <a:off x="393519" y="1706336"/>
            <a:ext cx="5587857" cy="3637828"/>
          </a:xfrm>
          <a:prstGeom prst="rect">
            <a:avLst/>
          </a:prstGeom>
          <a:ln w="25400">
            <a:solidFill>
              <a:schemeClr val="accent1"/>
            </a:solidFill>
          </a:ln>
        </p:spPr>
      </p:pic>
      <p:sp>
        <p:nvSpPr>
          <p:cNvPr id="8" name="Rounded Rectangle 7"/>
          <p:cNvSpPr/>
          <p:nvPr/>
        </p:nvSpPr>
        <p:spPr>
          <a:xfrm>
            <a:off x="393518" y="2306016"/>
            <a:ext cx="366024" cy="162232"/>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Rounded Rectangle 8"/>
          <p:cNvSpPr/>
          <p:nvPr/>
        </p:nvSpPr>
        <p:spPr>
          <a:xfrm>
            <a:off x="3842182" y="2036060"/>
            <a:ext cx="980541" cy="163293"/>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6" name="Oval 5"/>
          <p:cNvSpPr/>
          <p:nvPr/>
        </p:nvSpPr>
        <p:spPr>
          <a:xfrm>
            <a:off x="2204357" y="1706337"/>
            <a:ext cx="3363686" cy="253093"/>
          </a:xfrm>
          <a:prstGeom prst="ellipse">
            <a:avLst/>
          </a:prstGeom>
          <a:noFill/>
          <a:ln w="222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Oval 9"/>
          <p:cNvSpPr/>
          <p:nvPr/>
        </p:nvSpPr>
        <p:spPr>
          <a:xfrm>
            <a:off x="297198" y="1946260"/>
            <a:ext cx="1072092" cy="253093"/>
          </a:xfrm>
          <a:prstGeom prst="ellipse">
            <a:avLst/>
          </a:prstGeom>
          <a:noFill/>
          <a:ln w="222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Oval 10"/>
          <p:cNvSpPr/>
          <p:nvPr/>
        </p:nvSpPr>
        <p:spPr>
          <a:xfrm>
            <a:off x="393518" y="3249112"/>
            <a:ext cx="578032" cy="253093"/>
          </a:xfrm>
          <a:prstGeom prst="ellipse">
            <a:avLst/>
          </a:prstGeom>
          <a:noFill/>
          <a:ln w="2222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86062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5</a:t>
            </a:fld>
            <a:endParaRPr lang="en-US" dirty="0"/>
          </a:p>
        </p:txBody>
      </p:sp>
      <p:sp>
        <p:nvSpPr>
          <p:cNvPr id="5" name="Title 4"/>
          <p:cNvSpPr>
            <a:spLocks noGrp="1"/>
          </p:cNvSpPr>
          <p:nvPr>
            <p:ph type="title"/>
          </p:nvPr>
        </p:nvSpPr>
        <p:spPr/>
        <p:txBody>
          <a:bodyPr/>
          <a:lstStyle/>
          <a:p>
            <a:r>
              <a:rPr lang="en-US" dirty="0" smtClean="0"/>
              <a:t>Roofline Chart</a:t>
            </a:r>
            <a:endParaRPr lang="ru-RU" dirty="0"/>
          </a:p>
        </p:txBody>
      </p:sp>
      <p:pic>
        <p:nvPicPr>
          <p:cNvPr id="7" name="Picture 6"/>
          <p:cNvPicPr>
            <a:picLocks noChangeAspect="1"/>
          </p:cNvPicPr>
          <p:nvPr/>
        </p:nvPicPr>
        <p:blipFill>
          <a:blip r:embed="rId2"/>
          <a:stretch>
            <a:fillRect/>
          </a:stretch>
        </p:blipFill>
        <p:spPr>
          <a:xfrm>
            <a:off x="691566" y="2230770"/>
            <a:ext cx="7008646" cy="3248408"/>
          </a:xfrm>
          <a:prstGeom prst="rect">
            <a:avLst/>
          </a:prstGeom>
          <a:ln w="25400">
            <a:solidFill>
              <a:schemeClr val="tx2"/>
            </a:solidFill>
          </a:ln>
        </p:spPr>
      </p:pic>
      <p:sp>
        <p:nvSpPr>
          <p:cNvPr id="8" name="Rounded Rectangle 7"/>
          <p:cNvSpPr/>
          <p:nvPr/>
        </p:nvSpPr>
        <p:spPr>
          <a:xfrm>
            <a:off x="7209942" y="2230770"/>
            <a:ext cx="490271" cy="286838"/>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Rounded Rectangle 8"/>
          <p:cNvSpPr/>
          <p:nvPr/>
        </p:nvSpPr>
        <p:spPr>
          <a:xfrm>
            <a:off x="2718152" y="2230770"/>
            <a:ext cx="999606" cy="286838"/>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0" name="Rounded Rectangle 9"/>
          <p:cNvSpPr/>
          <p:nvPr/>
        </p:nvSpPr>
        <p:spPr>
          <a:xfrm>
            <a:off x="3717758" y="2230770"/>
            <a:ext cx="1419726" cy="286838"/>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Rounded Rectangle 10"/>
          <p:cNvSpPr/>
          <p:nvPr/>
        </p:nvSpPr>
        <p:spPr>
          <a:xfrm>
            <a:off x="6719670" y="4777454"/>
            <a:ext cx="980542" cy="399133"/>
          </a:xfrm>
          <a:prstGeom prst="roundRect">
            <a:avLst/>
          </a:prstGeom>
          <a:noFill/>
          <a:ln w="254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27965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Vectorization and Roofline views together</a:t>
            </a:r>
            <a:endParaRPr lang="ru-RU" dirty="0"/>
          </a:p>
        </p:txBody>
      </p:sp>
      <p:pic>
        <p:nvPicPr>
          <p:cNvPr id="4098" name="Picture 2" descr="https://lh6.googleusercontent.com/JPKZ-tuHuKhAwq16873WZWtW7t8iyO5Wlaiy0pUPbo6uiMTAKFhAd7UiKLa3uguFOE-4x8Tj1C3S5Ro8L6mUCSF7Hb7s2HXlBHDZRH6U1cRJJN-ZvYmGCQRcHjYE0867AJG9itp4"/>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88490" y="1775283"/>
            <a:ext cx="6591396" cy="3584948"/>
          </a:xfrm>
          <a:prstGeom prst="rect">
            <a:avLst/>
          </a:prstGeom>
          <a:noFill/>
          <a:extLst>
            <a:ext uri="{909E8E84-426E-40DD-AFC4-6F175D3DCCD1}">
              <a14:hiddenFill xmlns:a14="http://schemas.microsoft.com/office/drawing/2010/main">
                <a:solidFill>
                  <a:srgbClr val="FFFFFF"/>
                </a:solidFill>
              </a14:hiddenFill>
            </a:ext>
          </a:extLst>
        </p:spPr>
      </p:pic>
      <p:cxnSp>
        <p:nvCxnSpPr>
          <p:cNvPr id="4" name="Straight Arrow Connector 3"/>
          <p:cNvCxnSpPr/>
          <p:nvPr/>
        </p:nvCxnSpPr>
        <p:spPr>
          <a:xfrm>
            <a:off x="2771775" y="2609850"/>
            <a:ext cx="3657600" cy="17145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V="1">
            <a:off x="1600201" y="2867025"/>
            <a:ext cx="4829175" cy="1104900"/>
          </a:xfrm>
          <a:prstGeom prst="straightConnector1">
            <a:avLst/>
          </a:prstGeom>
          <a:ln>
            <a:solidFill>
              <a:schemeClr val="tx2"/>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6429375" y="2695575"/>
            <a:ext cx="209550" cy="229014"/>
          </a:xfrm>
          <a:prstGeom prst="ellipse">
            <a:avLst/>
          </a:prstGeom>
          <a:noFill/>
          <a:ln w="2222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821229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243790"/>
            <a:ext cx="8228012" cy="2448860"/>
          </a:xfrm>
        </p:spPr>
        <p:txBody>
          <a:bodyPr/>
          <a:lstStyle/>
          <a:p>
            <a:r>
              <a:rPr lang="en-US" dirty="0" smtClean="0"/>
              <a:t>Change default call stacks processing mode (</a:t>
            </a:r>
            <a:r>
              <a:rPr lang="en-US" b="1" i="1" u="sng" dirty="0" smtClean="0"/>
              <a:t>especially for Fortran</a:t>
            </a:r>
            <a:r>
              <a:rPr lang="en-US" dirty="0" smtClean="0"/>
              <a:t>)</a:t>
            </a:r>
          </a:p>
          <a:p>
            <a:r>
              <a:rPr lang="en-US" dirty="0">
                <a:solidFill>
                  <a:schemeClr val="tx1"/>
                </a:solidFill>
              </a:rPr>
              <a:t>	</a:t>
            </a:r>
            <a:r>
              <a:rPr lang="en-US" dirty="0" err="1" smtClean="0">
                <a:solidFill>
                  <a:schemeClr val="tx1"/>
                </a:solidFill>
              </a:rPr>
              <a:t>advixe</a:t>
            </a:r>
            <a:r>
              <a:rPr lang="en-US" dirty="0" smtClean="0">
                <a:solidFill>
                  <a:schemeClr val="tx1"/>
                </a:solidFill>
              </a:rPr>
              <a:t>-cl -collect survey </a:t>
            </a:r>
            <a:r>
              <a:rPr lang="en-US" dirty="0" smtClean="0">
                <a:solidFill>
                  <a:schemeClr val="accent5"/>
                </a:solidFill>
              </a:rPr>
              <a:t>–</a:t>
            </a:r>
            <a:r>
              <a:rPr lang="en-US" dirty="0" err="1" smtClean="0">
                <a:solidFill>
                  <a:schemeClr val="accent5"/>
                </a:solidFill>
              </a:rPr>
              <a:t>stackwalk</a:t>
            </a:r>
            <a:r>
              <a:rPr lang="en-US" dirty="0" smtClean="0">
                <a:solidFill>
                  <a:schemeClr val="accent5"/>
                </a:solidFill>
              </a:rPr>
              <a:t>-mode=online –no-stack-stitching</a:t>
            </a:r>
          </a:p>
          <a:p>
            <a:endParaRPr lang="en-US" dirty="0">
              <a:solidFill>
                <a:schemeClr val="tx1"/>
              </a:solidFill>
            </a:endParaRPr>
          </a:p>
          <a:p>
            <a:r>
              <a:rPr lang="en-US" dirty="0"/>
              <a:t>Consider </a:t>
            </a:r>
            <a:r>
              <a:rPr lang="en-US" dirty="0" smtClean="0"/>
              <a:t>disabling system </a:t>
            </a:r>
            <a:r>
              <a:rPr lang="en-US" dirty="0"/>
              <a:t>modules </a:t>
            </a:r>
            <a:r>
              <a:rPr lang="en-US" dirty="0" smtClean="0"/>
              <a:t>and non-interesting </a:t>
            </a:r>
            <a:r>
              <a:rPr lang="en-US" dirty="0" smtClean="0"/>
              <a:t>modules </a:t>
            </a:r>
            <a:r>
              <a:rPr lang="en-US" dirty="0" smtClean="0"/>
              <a:t>processing</a:t>
            </a:r>
            <a:r>
              <a:rPr lang="en-US" dirty="0"/>
              <a:t>:</a:t>
            </a:r>
          </a:p>
          <a:p>
            <a:r>
              <a:rPr lang="en-US" dirty="0" smtClean="0">
                <a:solidFill>
                  <a:schemeClr val="tx1"/>
                </a:solidFill>
              </a:rPr>
              <a:t>	</a:t>
            </a:r>
            <a:r>
              <a:rPr lang="en-US" dirty="0">
                <a:solidFill>
                  <a:schemeClr val="tx1"/>
                </a:solidFill>
              </a:rPr>
              <a:t> </a:t>
            </a:r>
            <a:r>
              <a:rPr lang="en-US" dirty="0" err="1">
                <a:solidFill>
                  <a:schemeClr val="tx1"/>
                </a:solidFill>
              </a:rPr>
              <a:t>advixe</a:t>
            </a:r>
            <a:r>
              <a:rPr lang="en-US" dirty="0">
                <a:solidFill>
                  <a:schemeClr val="tx1"/>
                </a:solidFill>
              </a:rPr>
              <a:t>-cl -collect survey </a:t>
            </a:r>
            <a:r>
              <a:rPr lang="en-US" dirty="0" smtClean="0">
                <a:solidFill>
                  <a:schemeClr val="accent5"/>
                </a:solidFill>
              </a:rPr>
              <a:t>-</a:t>
            </a:r>
            <a:r>
              <a:rPr lang="en-US" dirty="0">
                <a:solidFill>
                  <a:schemeClr val="accent5"/>
                </a:solidFill>
              </a:rPr>
              <a:t>module-filter-mode=include -module-filter=</a:t>
            </a:r>
            <a:r>
              <a:rPr lang="en-US" b="1" dirty="0">
                <a:solidFill>
                  <a:schemeClr val="accent5"/>
                </a:solidFill>
              </a:rPr>
              <a:t>foo.so</a:t>
            </a:r>
            <a:endParaRPr lang="en-US" b="1" dirty="0" smtClean="0">
              <a:solidFill>
                <a:schemeClr val="accent5"/>
              </a:solidFill>
            </a:endParaRPr>
          </a:p>
          <a:p>
            <a:endParaRPr lang="ru-RU" dirty="0"/>
          </a:p>
          <a:p>
            <a:endParaRPr lang="ru-RU" dirty="0"/>
          </a:p>
        </p:txBody>
      </p:sp>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7</a:t>
            </a:fld>
            <a:endParaRPr lang="en-US" dirty="0"/>
          </a:p>
        </p:txBody>
      </p:sp>
      <p:sp>
        <p:nvSpPr>
          <p:cNvPr id="5" name="Title 4"/>
          <p:cNvSpPr>
            <a:spLocks noGrp="1"/>
          </p:cNvSpPr>
          <p:nvPr>
            <p:ph type="title"/>
          </p:nvPr>
        </p:nvSpPr>
        <p:spPr/>
        <p:txBody>
          <a:bodyPr/>
          <a:lstStyle/>
          <a:p>
            <a:r>
              <a:rPr lang="en-US" dirty="0" smtClean="0"/>
              <a:t>Observe slower Survey analysis or “finalization”?</a:t>
            </a:r>
            <a:br>
              <a:rPr lang="en-US" dirty="0" smtClean="0"/>
            </a:br>
            <a:r>
              <a:rPr lang="en-US" sz="2400" dirty="0"/>
              <a:t>(1.5x analysis slow-down or more)</a:t>
            </a:r>
            <a:endParaRPr lang="ru-RU" sz="2400" dirty="0"/>
          </a:p>
        </p:txBody>
      </p:sp>
    </p:spTree>
    <p:extLst>
      <p:ext uri="{BB962C8B-B14F-4D97-AF65-F5344CB8AC3E}">
        <p14:creationId xmlns:p14="http://schemas.microsoft.com/office/powerpoint/2010/main" val="23101041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8</a:t>
            </a:fld>
            <a:endParaRPr lang="en-US" dirty="0"/>
          </a:p>
        </p:txBody>
      </p:sp>
      <p:sp>
        <p:nvSpPr>
          <p:cNvPr id="5" name="Title 4"/>
          <p:cNvSpPr>
            <a:spLocks noGrp="1"/>
          </p:cNvSpPr>
          <p:nvPr>
            <p:ph type="title"/>
          </p:nvPr>
        </p:nvSpPr>
        <p:spPr/>
        <p:txBody>
          <a:bodyPr/>
          <a:lstStyle/>
          <a:p>
            <a:r>
              <a:rPr lang="en-US" dirty="0" smtClean="0"/>
              <a:t>Observe slower </a:t>
            </a:r>
            <a:r>
              <a:rPr lang="en-US" dirty="0" smtClean="0"/>
              <a:t>Survey </a:t>
            </a:r>
            <a:r>
              <a:rPr lang="en-US" dirty="0" smtClean="0"/>
              <a:t>analysis or “finalization”?</a:t>
            </a:r>
            <a:br>
              <a:rPr lang="en-US" dirty="0" smtClean="0"/>
            </a:br>
            <a:r>
              <a:rPr lang="en-US" sz="2400" dirty="0"/>
              <a:t>(1.5x slower than native run and more )</a:t>
            </a:r>
            <a:endParaRPr lang="ru-RU" sz="2400" dirty="0"/>
          </a:p>
        </p:txBody>
      </p:sp>
      <p:pic>
        <p:nvPicPr>
          <p:cNvPr id="7" name="Picture 6"/>
          <p:cNvPicPr>
            <a:picLocks noChangeAspect="1"/>
          </p:cNvPicPr>
          <p:nvPr/>
        </p:nvPicPr>
        <p:blipFill>
          <a:blip r:embed="rId2"/>
          <a:stretch>
            <a:fillRect/>
          </a:stretch>
        </p:blipFill>
        <p:spPr>
          <a:xfrm>
            <a:off x="4570413" y="1953510"/>
            <a:ext cx="3594598" cy="3635538"/>
          </a:xfrm>
          <a:prstGeom prst="rect">
            <a:avLst/>
          </a:prstGeom>
        </p:spPr>
      </p:pic>
      <p:sp>
        <p:nvSpPr>
          <p:cNvPr id="8" name="Oval 7"/>
          <p:cNvSpPr/>
          <p:nvPr/>
        </p:nvSpPr>
        <p:spPr>
          <a:xfrm>
            <a:off x="5866311" y="3596654"/>
            <a:ext cx="2298700" cy="431800"/>
          </a:xfrm>
          <a:prstGeom prst="ellipse">
            <a:avLst/>
          </a:prstGeom>
          <a:no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9" name="Oval 8"/>
          <p:cNvSpPr/>
          <p:nvPr/>
        </p:nvSpPr>
        <p:spPr>
          <a:xfrm>
            <a:off x="5790111" y="4983768"/>
            <a:ext cx="2298700" cy="431800"/>
          </a:xfrm>
          <a:prstGeom prst="ellipse">
            <a:avLst/>
          </a:prstGeom>
          <a:no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Content Placeholder 1"/>
          <p:cNvSpPr>
            <a:spLocks noGrp="1"/>
          </p:cNvSpPr>
          <p:nvPr>
            <p:ph idx="1"/>
          </p:nvPr>
        </p:nvSpPr>
        <p:spPr>
          <a:xfrm>
            <a:off x="457201" y="2243790"/>
            <a:ext cx="8228012" cy="2448860"/>
          </a:xfrm>
        </p:spPr>
        <p:txBody>
          <a:bodyPr/>
          <a:lstStyle/>
          <a:p>
            <a:r>
              <a:rPr lang="en-US" dirty="0" smtClean="0"/>
              <a:t>Configuration via </a:t>
            </a:r>
            <a:r>
              <a:rPr lang="en-US" dirty="0" smtClean="0"/>
              <a:t>GUI:</a:t>
            </a:r>
            <a:endParaRPr lang="en-US" dirty="0">
              <a:solidFill>
                <a:schemeClr val="tx1"/>
              </a:solidFill>
            </a:endParaRPr>
          </a:p>
          <a:p>
            <a:endParaRPr lang="en-US" dirty="0" smtClean="0">
              <a:solidFill>
                <a:schemeClr val="tx1"/>
              </a:solidFill>
            </a:endParaRPr>
          </a:p>
          <a:p>
            <a:endParaRPr lang="ru-RU" dirty="0"/>
          </a:p>
          <a:p>
            <a:endParaRPr lang="ru-RU" dirty="0"/>
          </a:p>
        </p:txBody>
      </p:sp>
    </p:spTree>
    <p:extLst>
      <p:ext uri="{BB962C8B-B14F-4D97-AF65-F5344CB8AC3E}">
        <p14:creationId xmlns:p14="http://schemas.microsoft.com/office/powerpoint/2010/main" val="30189455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1" y="2243790"/>
            <a:ext cx="8228012" cy="2448860"/>
          </a:xfrm>
        </p:spPr>
        <p:txBody>
          <a:bodyPr/>
          <a:lstStyle/>
          <a:p>
            <a:pPr algn="ctr"/>
            <a:r>
              <a:rPr lang="en-US" sz="2000" dirty="0"/>
              <a:t>Consider combinations:</a:t>
            </a:r>
          </a:p>
          <a:p>
            <a:r>
              <a:rPr lang="en-US" dirty="0" smtClean="0"/>
              <a:t>1. FLOPS </a:t>
            </a:r>
            <a:r>
              <a:rPr lang="en-US" b="1" dirty="0" smtClean="0"/>
              <a:t>only</a:t>
            </a:r>
            <a:r>
              <a:rPr lang="en-US" dirty="0" smtClean="0"/>
              <a:t>, </a:t>
            </a:r>
            <a:r>
              <a:rPr lang="en-US" dirty="0" smtClean="0">
                <a:solidFill>
                  <a:schemeClr val="bg2"/>
                </a:solidFill>
              </a:rPr>
              <a:t>no </a:t>
            </a:r>
            <a:r>
              <a:rPr lang="en-US" dirty="0" err="1" smtClean="0">
                <a:solidFill>
                  <a:schemeClr val="bg2"/>
                </a:solidFill>
              </a:rPr>
              <a:t>TripCounts</a:t>
            </a:r>
            <a:r>
              <a:rPr lang="en-US" dirty="0" smtClean="0"/>
              <a:t>: </a:t>
            </a:r>
          </a:p>
          <a:p>
            <a:r>
              <a:rPr lang="en-US" dirty="0">
                <a:solidFill>
                  <a:schemeClr val="tx1"/>
                </a:solidFill>
              </a:rPr>
              <a:t>	</a:t>
            </a:r>
            <a:r>
              <a:rPr lang="en-US" dirty="0" err="1" smtClean="0">
                <a:solidFill>
                  <a:schemeClr val="tx1"/>
                </a:solidFill>
              </a:rPr>
              <a:t>advixe</a:t>
            </a:r>
            <a:r>
              <a:rPr lang="en-US" dirty="0" smtClean="0">
                <a:solidFill>
                  <a:schemeClr val="tx1"/>
                </a:solidFill>
              </a:rPr>
              <a:t>-cl -collect </a:t>
            </a:r>
            <a:r>
              <a:rPr lang="en-US" dirty="0" err="1" smtClean="0">
                <a:solidFill>
                  <a:schemeClr val="tx1"/>
                </a:solidFill>
              </a:rPr>
              <a:t>tripcounts</a:t>
            </a:r>
            <a:r>
              <a:rPr lang="en-US" dirty="0" smtClean="0">
                <a:solidFill>
                  <a:schemeClr val="tx1"/>
                </a:solidFill>
              </a:rPr>
              <a:t> –flops-and-masks </a:t>
            </a:r>
            <a:r>
              <a:rPr lang="en-US" dirty="0" smtClean="0">
                <a:solidFill>
                  <a:schemeClr val="accent5"/>
                </a:solidFill>
              </a:rPr>
              <a:t>–no-trip-</a:t>
            </a:r>
            <a:r>
              <a:rPr lang="en-US" dirty="0" err="1" smtClean="0">
                <a:solidFill>
                  <a:schemeClr val="accent5"/>
                </a:solidFill>
              </a:rPr>
              <a:t>countss</a:t>
            </a:r>
            <a:endParaRPr lang="en-US" dirty="0" smtClean="0">
              <a:solidFill>
                <a:schemeClr val="accent5"/>
              </a:solidFill>
            </a:endParaRPr>
          </a:p>
          <a:p>
            <a:r>
              <a:rPr lang="en-US" dirty="0" smtClean="0"/>
              <a:t>2. </a:t>
            </a:r>
            <a:r>
              <a:rPr lang="en-US" dirty="0">
                <a:solidFill>
                  <a:schemeClr val="bg2"/>
                </a:solidFill>
              </a:rPr>
              <a:t>no FLOPS </a:t>
            </a:r>
            <a:r>
              <a:rPr lang="en-US" dirty="0" smtClean="0">
                <a:solidFill>
                  <a:schemeClr val="accent1"/>
                </a:solidFill>
              </a:rPr>
              <a:t>,    </a:t>
            </a:r>
            <a:r>
              <a:rPr lang="en-US" dirty="0" err="1" smtClean="0"/>
              <a:t>TripCounts</a:t>
            </a:r>
            <a:r>
              <a:rPr lang="en-US" dirty="0" smtClean="0"/>
              <a:t> </a:t>
            </a:r>
            <a:r>
              <a:rPr lang="en-US" b="1" dirty="0" smtClean="0"/>
              <a:t>only</a:t>
            </a:r>
            <a:r>
              <a:rPr lang="en-US" dirty="0" smtClean="0"/>
              <a:t>, (-&gt;No </a:t>
            </a:r>
            <a:r>
              <a:rPr lang="en-US" dirty="0"/>
              <a:t>Roofline</a:t>
            </a:r>
            <a:r>
              <a:rPr lang="en-US" dirty="0" smtClean="0"/>
              <a:t>):</a:t>
            </a:r>
            <a:endParaRPr lang="en-US" dirty="0"/>
          </a:p>
          <a:p>
            <a:r>
              <a:rPr lang="en-US" dirty="0">
                <a:solidFill>
                  <a:schemeClr val="tx1"/>
                </a:solidFill>
              </a:rPr>
              <a:t>	</a:t>
            </a:r>
            <a:r>
              <a:rPr lang="en-US" dirty="0" err="1" smtClean="0">
                <a:solidFill>
                  <a:schemeClr val="tx1"/>
                </a:solidFill>
              </a:rPr>
              <a:t>advixe</a:t>
            </a:r>
            <a:r>
              <a:rPr lang="en-US" dirty="0" smtClean="0">
                <a:solidFill>
                  <a:schemeClr val="tx1"/>
                </a:solidFill>
              </a:rPr>
              <a:t>-cl -collect </a:t>
            </a:r>
            <a:r>
              <a:rPr lang="en-US" dirty="0" err="1" smtClean="0">
                <a:solidFill>
                  <a:schemeClr val="tx1"/>
                </a:solidFill>
              </a:rPr>
              <a:t>tripcounts</a:t>
            </a:r>
            <a:endParaRPr lang="ru-RU" dirty="0">
              <a:solidFill>
                <a:schemeClr val="tx1"/>
              </a:solidFill>
            </a:endParaRPr>
          </a:p>
          <a:p>
            <a:r>
              <a:rPr lang="en-US" dirty="0" smtClean="0"/>
              <a:t>3</a:t>
            </a:r>
            <a:r>
              <a:rPr lang="en-US" dirty="0"/>
              <a:t>. FLOPS </a:t>
            </a:r>
            <a:r>
              <a:rPr lang="en-US" dirty="0" smtClean="0"/>
              <a:t> </a:t>
            </a:r>
            <a:r>
              <a:rPr lang="en-US" b="1" dirty="0" smtClean="0"/>
              <a:t>and</a:t>
            </a:r>
            <a:r>
              <a:rPr lang="en-US" dirty="0" smtClean="0"/>
              <a:t>    </a:t>
            </a:r>
            <a:r>
              <a:rPr lang="en-US" dirty="0" err="1" smtClean="0"/>
              <a:t>TripCounts</a:t>
            </a:r>
            <a:r>
              <a:rPr lang="en-US" dirty="0" smtClean="0"/>
              <a:t> </a:t>
            </a:r>
            <a:r>
              <a:rPr lang="en-US" dirty="0" smtClean="0"/>
              <a:t>:</a:t>
            </a:r>
            <a:endParaRPr lang="en-US" dirty="0"/>
          </a:p>
          <a:p>
            <a:r>
              <a:rPr lang="en-US" dirty="0" smtClean="0">
                <a:solidFill>
                  <a:schemeClr val="tx1"/>
                </a:solidFill>
              </a:rPr>
              <a:t>	</a:t>
            </a:r>
            <a:r>
              <a:rPr lang="en-US" dirty="0" err="1" smtClean="0">
                <a:solidFill>
                  <a:schemeClr val="tx1"/>
                </a:solidFill>
              </a:rPr>
              <a:t>advixe</a:t>
            </a:r>
            <a:r>
              <a:rPr lang="en-US" dirty="0" smtClean="0">
                <a:solidFill>
                  <a:schemeClr val="tx1"/>
                </a:solidFill>
              </a:rPr>
              <a:t>-cl -collect </a:t>
            </a:r>
            <a:r>
              <a:rPr lang="en-US" dirty="0" err="1">
                <a:solidFill>
                  <a:schemeClr val="tx1"/>
                </a:solidFill>
              </a:rPr>
              <a:t>tripcounts</a:t>
            </a:r>
            <a:r>
              <a:rPr lang="en-US" dirty="0">
                <a:solidFill>
                  <a:schemeClr val="tx1"/>
                </a:solidFill>
              </a:rPr>
              <a:t> –</a:t>
            </a:r>
            <a:r>
              <a:rPr lang="en-US" dirty="0" smtClean="0">
                <a:solidFill>
                  <a:schemeClr val="tx1"/>
                </a:solidFill>
              </a:rPr>
              <a:t>flops-and-masks</a:t>
            </a:r>
          </a:p>
          <a:p>
            <a:endParaRPr lang="ru-RU" dirty="0"/>
          </a:p>
          <a:p>
            <a:endParaRPr lang="ru-RU" dirty="0"/>
          </a:p>
        </p:txBody>
      </p:sp>
      <p:sp>
        <p:nvSpPr>
          <p:cNvPr id="3" name="Footer Placeholder 2"/>
          <p:cNvSpPr>
            <a:spLocks noGrp="1"/>
          </p:cNvSpPr>
          <p:nvPr>
            <p:ph type="ftr" sz="quarter" idx="11"/>
          </p:nvPr>
        </p:nvSpPr>
        <p:spPr/>
        <p:txBody>
          <a:bodyPr/>
          <a:lstStyle/>
          <a:p>
            <a:r>
              <a:rPr lang="en-US" smtClean="0"/>
              <a:t>Intel Confidential</a:t>
            </a:r>
            <a:endParaRPr lang="en-US" dirty="0"/>
          </a:p>
        </p:txBody>
      </p:sp>
      <p:sp>
        <p:nvSpPr>
          <p:cNvPr id="4" name="Slide Number Placeholder 3"/>
          <p:cNvSpPr>
            <a:spLocks noGrp="1"/>
          </p:cNvSpPr>
          <p:nvPr>
            <p:ph type="sldNum" sz="quarter" idx="12"/>
          </p:nvPr>
        </p:nvSpPr>
        <p:spPr/>
        <p:txBody>
          <a:bodyPr/>
          <a:lstStyle/>
          <a:p>
            <a:fld id="{EE2556C5-CE8C-6547-B838-EA80C61A4AF7}" type="slidenum">
              <a:rPr lang="en-US" smtClean="0"/>
              <a:pPr/>
              <a:t>9</a:t>
            </a:fld>
            <a:endParaRPr lang="en-US" dirty="0"/>
          </a:p>
        </p:txBody>
      </p:sp>
      <p:sp>
        <p:nvSpPr>
          <p:cNvPr id="5" name="Title 4"/>
          <p:cNvSpPr>
            <a:spLocks noGrp="1"/>
          </p:cNvSpPr>
          <p:nvPr>
            <p:ph type="title"/>
          </p:nvPr>
        </p:nvSpPr>
        <p:spPr>
          <a:xfrm>
            <a:off x="156519" y="442277"/>
            <a:ext cx="8528694" cy="1143000"/>
          </a:xfrm>
        </p:spPr>
        <p:txBody>
          <a:bodyPr/>
          <a:lstStyle/>
          <a:p>
            <a:r>
              <a:rPr lang="en-US" dirty="0" smtClean="0"/>
              <a:t>Observe slow </a:t>
            </a:r>
            <a:r>
              <a:rPr lang="en-US" dirty="0" err="1" smtClean="0"/>
              <a:t>tripcounts</a:t>
            </a:r>
            <a:r>
              <a:rPr lang="en-US" dirty="0" smtClean="0"/>
              <a:t>/FLOP </a:t>
            </a:r>
            <a:r>
              <a:rPr lang="en-US" dirty="0" smtClean="0"/>
              <a:t>analysis ??</a:t>
            </a:r>
            <a:r>
              <a:rPr lang="en-US" dirty="0" smtClean="0"/>
              <a:t/>
            </a:r>
            <a:br>
              <a:rPr lang="en-US" dirty="0" smtClean="0"/>
            </a:br>
            <a:r>
              <a:rPr lang="en-US" sz="2400" dirty="0"/>
              <a:t>( &gt; 8x slower than native and more )</a:t>
            </a:r>
            <a:endParaRPr lang="ru-RU" sz="2400" dirty="0"/>
          </a:p>
        </p:txBody>
      </p:sp>
    </p:spTree>
    <p:extLst>
      <p:ext uri="{BB962C8B-B14F-4D97-AF65-F5344CB8AC3E}">
        <p14:creationId xmlns:p14="http://schemas.microsoft.com/office/powerpoint/2010/main" val="3347043086"/>
      </p:ext>
    </p:extLst>
  </p:cSld>
  <p:clrMapOvr>
    <a:masterClrMapping/>
  </p:clrMapOvr>
  <p:timing>
    <p:tnLst>
      <p:par>
        <p:cTn id="1" dur="indefinite" restart="never" nodeType="tmRoot"/>
      </p:par>
    </p:tnLst>
  </p:timing>
</p:sld>
</file>

<file path=ppt/theme/theme1.xml><?xml version="1.0" encoding="utf-8"?>
<a:theme xmlns:a="http://schemas.openxmlformats.org/drawingml/2006/main" name="DPD_PPT_LgtTmplt_Stndrd_CLEAR_040514">
  <a:themeElements>
    <a:clrScheme name="Intel Clear Jan 2014">
      <a:dk1>
        <a:sysClr val="windowText" lastClr="000000"/>
      </a:dk1>
      <a:lt1>
        <a:sysClr val="window" lastClr="FFFFFF"/>
      </a:lt1>
      <a:dk2>
        <a:srgbClr val="004280"/>
      </a:dk2>
      <a:lt2>
        <a:srgbClr val="B1BABF"/>
      </a:lt2>
      <a:accent1>
        <a:srgbClr val="0071C5"/>
      </a:accent1>
      <a:accent2>
        <a:srgbClr val="00AEEF"/>
      </a:accent2>
      <a:accent3>
        <a:srgbClr val="8DC8E8"/>
      </a:accent3>
      <a:accent4>
        <a:srgbClr val="FFDA00"/>
      </a:accent4>
      <a:accent5>
        <a:srgbClr val="FDB813"/>
      </a:accent5>
      <a:accent6>
        <a:srgbClr val="A6CE39"/>
      </a:accent6>
      <a:hlink>
        <a:srgbClr val="00AEEF"/>
      </a:hlink>
      <a:folHlink>
        <a:srgbClr val="0071C5"/>
      </a:folHlink>
    </a:clrScheme>
    <a:fontScheme name="IntelClearPPT">
      <a:majorFont>
        <a:latin typeface="Intel Clear Light"/>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rtlCol="0">
        <a:spAutoFit/>
      </a:bodyPr>
      <a:lstStyle>
        <a:defPPr>
          <a:defRPr sz="1000" dirty="0" smtClean="0">
            <a:solidFill>
              <a:schemeClr val="tx2"/>
            </a:solidFill>
            <a:cs typeface="Neo Sans Inte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302</TotalTime>
  <Words>645</Words>
  <Application>Microsoft Office PowerPoint</Application>
  <PresentationFormat>On-screen Show (4:3)</PresentationFormat>
  <Paragraphs>102</Paragraphs>
  <Slides>13</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Slide Titles</vt:lpstr>
      </vt:variant>
      <vt:variant>
        <vt:i4>13</vt:i4>
      </vt:variant>
      <vt:variant>
        <vt:lpstr>Custom Shows</vt:lpstr>
      </vt:variant>
      <vt:variant>
        <vt:i4>1</vt:i4>
      </vt:variant>
    </vt:vector>
  </HeadingPairs>
  <TitlesOfParts>
    <vt:vector size="22" baseType="lpstr">
      <vt:lpstr>MS PGothic</vt:lpstr>
      <vt:lpstr>Arial</vt:lpstr>
      <vt:lpstr>Courier New</vt:lpstr>
      <vt:lpstr>Intel Clear</vt:lpstr>
      <vt:lpstr>Intel Clear Light</vt:lpstr>
      <vt:lpstr>Lucida Grande</vt:lpstr>
      <vt:lpstr>Wingdings</vt:lpstr>
      <vt:lpstr>DPD_PPT_LgtTmplt_Stndrd_CLEAR_040514</vt:lpstr>
      <vt:lpstr>Roofline Performance model:  How-tos</vt:lpstr>
      <vt:lpstr>Roofline access and how-to    command line example</vt:lpstr>
      <vt:lpstr>MPI example (slurm)</vt:lpstr>
      <vt:lpstr>Roofline GUI access and how-to: GUI</vt:lpstr>
      <vt:lpstr>Roofline Chart</vt:lpstr>
      <vt:lpstr>Use Vectorization and Roofline views together</vt:lpstr>
      <vt:lpstr>Observe slower Survey analysis or “finalization”? (1.5x analysis slow-down or more)</vt:lpstr>
      <vt:lpstr>Observe slower Survey analysis or “finalization”? (1.5x slower than native run and more )</vt:lpstr>
      <vt:lpstr>Observe slow tripcounts/FLOP analysis ?? ( &gt; 8x slower than native and more )</vt:lpstr>
      <vt:lpstr>Hierarchical (top-down) Roofline:  new in 2018 release</vt:lpstr>
      <vt:lpstr>Hierarchical Roofline (based on stacks w/ FLOPS )</vt:lpstr>
      <vt:lpstr>Legal Disclaimer &amp; Optimization Notice</vt:lpstr>
      <vt:lpstr>PowerPoint Presentation</vt:lpstr>
      <vt:lpstr>Opt Notice</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DPD Presentation Cover Sheet - Include this slide at start of all presentations to DPD Staff including DPD Staff Meeting, SRD and BRCs</dc:title>
  <dc:creator>Matveev, Zakhar A</dc:creator>
  <cp:keywords>CTPClassification=CTP_PUBLIC:VisualMarkings=</cp:keywords>
  <cp:lastModifiedBy>Matveev, Zakhar A</cp:lastModifiedBy>
  <cp:revision>14</cp:revision>
  <dcterms:created xsi:type="dcterms:W3CDTF">2017-05-03T13:03:21Z</dcterms:created>
  <dcterms:modified xsi:type="dcterms:W3CDTF">2017-05-03T18:06:07Z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39869e53-3bc5-48bd-9715-8c8d669ec55c</vt:lpwstr>
  </property>
  <property fmtid="{D5CDD505-2E9C-101B-9397-08002B2CF9AE}" pid="3" name="CTP_TimeStamp">
    <vt:lpwstr>2017-05-03 18:06:07Z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CTP_PUBLIC</vt:lpwstr>
  </property>
</Properties>
</file>