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19" r:id="rId2"/>
    <p:sldId id="413" r:id="rId3"/>
    <p:sldId id="398" r:id="rId4"/>
    <p:sldId id="401" r:id="rId5"/>
    <p:sldId id="417" r:id="rId6"/>
    <p:sldId id="403" r:id="rId7"/>
    <p:sldId id="402" r:id="rId8"/>
    <p:sldId id="415" r:id="rId9"/>
    <p:sldId id="416" r:id="rId10"/>
    <p:sldId id="419" r:id="rId11"/>
    <p:sldId id="418" r:id="rId12"/>
    <p:sldId id="420" r:id="rId13"/>
    <p:sldId id="42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09A9A"/>
    <a:srgbClr val="68F424"/>
    <a:srgbClr val="449D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656" y="-1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uncic:Downloads:T1Account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[T1Accounting.xlsx]T1Accounting.csv!$A$51:$A$54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[T1Accounting.xlsx]T1Accounting.csv!$B$51:$B$54</c:f>
              <c:numCache>
                <c:formatCode>General</c:formatCode>
                <c:ptCount val="4"/>
                <c:pt idx="0">
                  <c:v>7.6</c:v>
                </c:pt>
                <c:pt idx="1">
                  <c:v>17.4</c:v>
                </c:pt>
                <c:pt idx="2">
                  <c:v>16.0</c:v>
                </c:pt>
                <c:pt idx="3">
                  <c:v>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85476159230096"/>
          <c:y val="0.327935987168271"/>
          <c:w val="0.122857174103237"/>
          <c:h val="0.37190580344123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69230769230769"/>
          <c:y val="0.125"/>
          <c:w val="0.455128205128205"/>
          <c:h val="0.73958333333333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rgbClr val="FF6600"/>
              </a:solidFill>
            </c:spPr>
          </c:dPt>
          <c:dPt>
            <c:idx val="3"/>
            <c:bubble3D val="0"/>
            <c:spPr>
              <a:solidFill>
                <a:srgbClr val="68F424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[Workbook2]Sheet1!$A$1:$A$4</c:f>
              <c:strCache>
                <c:ptCount val="4"/>
                <c:pt idx="0">
                  <c:v>Simulation</c:v>
                </c:pt>
                <c:pt idx="1">
                  <c:v>Reconstruction</c:v>
                </c:pt>
                <c:pt idx="2">
                  <c:v>Organized Analysis</c:v>
                </c:pt>
                <c:pt idx="3">
                  <c:v>User Analysis</c:v>
                </c:pt>
              </c:strCache>
            </c:strRef>
          </c:cat>
          <c:val>
            <c:numRef>
              <c:f>[Workbook2]Sheet1!$B$1:$B$4</c:f>
              <c:numCache>
                <c:formatCode>0%</c:formatCode>
                <c:ptCount val="4"/>
                <c:pt idx="0">
                  <c:v>0.72</c:v>
                </c:pt>
                <c:pt idx="1">
                  <c:v>0.14</c:v>
                </c:pt>
                <c:pt idx="2">
                  <c:v>0.09</c:v>
                </c:pt>
                <c:pt idx="3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38461538461538"/>
          <c:y val="0.0609855219710439"/>
          <c:w val="0.346153846153846"/>
          <c:h val="0.89953433240199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50000"/>
            </a:schemeClr>
          </a:solidFill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FA279-7454-48F4-9B5B-D483B37BC7C6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ADEA1-8923-49EC-B3E4-00DDFC801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0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5FB08BA-40BA-2347-80E3-8A83E07757C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5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30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540" y="273629"/>
            <a:ext cx="8227563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10ABB-0B7A-C147-9F5A-455296CBF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2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60" y="850258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492877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03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4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0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5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9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0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0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6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3C9B1-E478-4F4A-B728-7DCF6CB11201}" type="datetimeFigureOut">
              <a:rPr lang="en-US" smtClean="0"/>
              <a:t>28/03/17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goo.gl/QZUE1d" TargetMode="External"/><Relationship Id="rId3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1728332" y="4537918"/>
            <a:ext cx="6199184" cy="1166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spcAft>
                <a:spcPts val="745"/>
              </a:spcAft>
              <a:defRPr/>
            </a:pPr>
            <a:r>
              <a:rPr lang="en-US" sz="3900" b="1" dirty="0">
                <a:latin typeface="Calibri" charset="0"/>
              </a:rPr>
              <a:t>Predrag Buncic</a:t>
            </a:r>
          </a:p>
          <a:p>
            <a:pPr algn="ctr">
              <a:lnSpc>
                <a:spcPct val="102000"/>
              </a:lnSpc>
              <a:defRPr/>
            </a:pPr>
            <a:r>
              <a:rPr lang="en-US" sz="2300" dirty="0">
                <a:latin typeface="Calibri" charset="0"/>
              </a:rPr>
              <a:t>CERN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3142410"/>
            <a:ext cx="9144000" cy="920257"/>
          </a:xfrm>
          <a:prstGeom prst="roundRect">
            <a:avLst>
              <a:gd name="adj" fmla="val 0"/>
            </a:avLst>
          </a:prstGeom>
          <a:solidFill>
            <a:srgbClr val="16284C"/>
          </a:solidFill>
          <a:ln w="180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1771" y="3227379"/>
            <a:ext cx="8822229" cy="67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3500" dirty="0" smtClean="0">
                <a:solidFill>
                  <a:srgbClr val="FFFFFF"/>
                </a:solidFill>
                <a:latin typeface="Calibri" charset="0"/>
              </a:rPr>
              <a:t>Offline Week - Introduction</a:t>
            </a:r>
            <a:endParaRPr lang="en-US" sz="350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019" y="4614245"/>
            <a:ext cx="1211054" cy="174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387249" y="1337902"/>
            <a:ext cx="462234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2800" dirty="0" smtClean="0">
                <a:latin typeface="Calibri" charset="0"/>
              </a:rPr>
              <a:t>ALICE </a:t>
            </a:r>
            <a:r>
              <a:rPr lang="en-US" sz="2800" dirty="0" smtClean="0">
                <a:latin typeface="Calibri" charset="0"/>
              </a:rPr>
              <a:t>Offline Week</a:t>
            </a:r>
            <a:endParaRPr lang="en-US" sz="2800" dirty="0">
              <a:latin typeface="Calibri" charset="0"/>
            </a:endParaRPr>
          </a:p>
          <a:p>
            <a:pPr algn="r">
              <a:lnSpc>
                <a:spcPct val="102000"/>
              </a:lnSpc>
              <a:defRPr/>
            </a:pPr>
            <a:r>
              <a:rPr lang="en-US" sz="2100" dirty="0" smtClean="0">
                <a:latin typeface="Calibri" charset="0"/>
              </a:rPr>
              <a:t>29/</a:t>
            </a:r>
            <a:r>
              <a:rPr lang="en-US" sz="2100" dirty="0" smtClean="0">
                <a:latin typeface="Calibri" charset="0"/>
              </a:rPr>
              <a:t>03/2017</a:t>
            </a:r>
            <a:endParaRPr lang="en-US" sz="21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0812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Timeline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970080"/>
            <a:ext cx="9144000" cy="5887920"/>
            <a:chOff x="0" y="970080"/>
            <a:chExt cx="9144000" cy="5887920"/>
          </a:xfrm>
        </p:grpSpPr>
        <p:sp>
          <p:nvSpPr>
            <p:cNvPr id="6" name="Freeform 1"/>
            <p:cNvSpPr>
              <a:spLocks noChangeArrowheads="1"/>
            </p:cNvSpPr>
            <p:nvPr/>
          </p:nvSpPr>
          <p:spPr bwMode="auto">
            <a:xfrm>
              <a:off x="0" y="1875768"/>
              <a:ext cx="9144000" cy="4982232"/>
            </a:xfrm>
            <a:custGeom>
              <a:avLst/>
              <a:gdLst>
                <a:gd name="T0" fmla="*/ 16008 w 17271"/>
                <a:gd name="T1" fmla="*/ 1059 h 9460"/>
                <a:gd name="T2" fmla="*/ 13791 w 17271"/>
                <a:gd name="T3" fmla="*/ 1704 h 9460"/>
                <a:gd name="T4" fmla="*/ 12964 w 17271"/>
                <a:gd name="T5" fmla="*/ 1903 h 9460"/>
                <a:gd name="T6" fmla="*/ 12340 w 17271"/>
                <a:gd name="T7" fmla="*/ 2043 h 9460"/>
                <a:gd name="T8" fmla="*/ 11803 w 17271"/>
                <a:gd name="T9" fmla="*/ 2206 h 9460"/>
                <a:gd name="T10" fmla="*/ 11373 w 17271"/>
                <a:gd name="T11" fmla="*/ 2430 h 9460"/>
                <a:gd name="T12" fmla="*/ 11312 w 17271"/>
                <a:gd name="T13" fmla="*/ 2478 h 9460"/>
                <a:gd name="T14" fmla="*/ 11208 w 17271"/>
                <a:gd name="T15" fmla="*/ 2570 h 9460"/>
                <a:gd name="T16" fmla="*/ 11187 w 17271"/>
                <a:gd name="T17" fmla="*/ 2597 h 9460"/>
                <a:gd name="T18" fmla="*/ 11104 w 17271"/>
                <a:gd name="T19" fmla="*/ 2720 h 9460"/>
                <a:gd name="T20" fmla="*/ 11103 w 17271"/>
                <a:gd name="T21" fmla="*/ 3042 h 9460"/>
                <a:gd name="T22" fmla="*/ 11133 w 17271"/>
                <a:gd name="T23" fmla="*/ 3085 h 9460"/>
                <a:gd name="T24" fmla="*/ 11188 w 17271"/>
                <a:gd name="T25" fmla="*/ 3155 h 9460"/>
                <a:gd name="T26" fmla="*/ 11220 w 17271"/>
                <a:gd name="T27" fmla="*/ 3187 h 9460"/>
                <a:gd name="T28" fmla="*/ 12060 w 17271"/>
                <a:gd name="T29" fmla="*/ 3883 h 9460"/>
                <a:gd name="T30" fmla="*/ 12725 w 17271"/>
                <a:gd name="T31" fmla="*/ 4967 h 9460"/>
                <a:gd name="T32" fmla="*/ 12759 w 17271"/>
                <a:gd name="T33" fmla="*/ 5148 h 9460"/>
                <a:gd name="T34" fmla="*/ 12775 w 17271"/>
                <a:gd name="T35" fmla="*/ 5377 h 9460"/>
                <a:gd name="T36" fmla="*/ 12692 w 17271"/>
                <a:gd name="T37" fmla="*/ 5974 h 9460"/>
                <a:gd name="T38" fmla="*/ 11259 w 17271"/>
                <a:gd name="T39" fmla="*/ 7471 h 9460"/>
                <a:gd name="T40" fmla="*/ 10146 w 17271"/>
                <a:gd name="T41" fmla="*/ 7797 h 9460"/>
                <a:gd name="T42" fmla="*/ 8661 w 17271"/>
                <a:gd name="T43" fmla="*/ 8053 h 9460"/>
                <a:gd name="T44" fmla="*/ 6422 w 17271"/>
                <a:gd name="T45" fmla="*/ 8405 h 9460"/>
                <a:gd name="T46" fmla="*/ 3039 w 17271"/>
                <a:gd name="T47" fmla="*/ 8996 h 9460"/>
                <a:gd name="T48" fmla="*/ 1649 w 17271"/>
                <a:gd name="T49" fmla="*/ 9224 h 9460"/>
                <a:gd name="T50" fmla="*/ 0 w 17271"/>
                <a:gd name="T51" fmla="*/ 8328 h 9460"/>
                <a:gd name="T52" fmla="*/ 2432 w 17271"/>
                <a:gd name="T53" fmla="*/ 7858 h 9460"/>
                <a:gd name="T54" fmla="*/ 3922 w 17271"/>
                <a:gd name="T55" fmla="*/ 7538 h 9460"/>
                <a:gd name="T56" fmla="*/ 6902 w 17271"/>
                <a:gd name="T57" fmla="*/ 6874 h 9460"/>
                <a:gd name="T58" fmla="*/ 9097 w 17271"/>
                <a:gd name="T59" fmla="*/ 6387 h 9460"/>
                <a:gd name="T60" fmla="*/ 10139 w 17271"/>
                <a:gd name="T61" fmla="*/ 6139 h 9460"/>
                <a:gd name="T62" fmla="*/ 10940 w 17271"/>
                <a:gd name="T63" fmla="*/ 5722 h 9460"/>
                <a:gd name="T64" fmla="*/ 11108 w 17271"/>
                <a:gd name="T65" fmla="*/ 5428 h 9460"/>
                <a:gd name="T66" fmla="*/ 11111 w 17271"/>
                <a:gd name="T67" fmla="*/ 5422 h 9460"/>
                <a:gd name="T68" fmla="*/ 11108 w 17271"/>
                <a:gd name="T69" fmla="*/ 5349 h 9460"/>
                <a:gd name="T70" fmla="*/ 11074 w 17271"/>
                <a:gd name="T71" fmla="*/ 5256 h 9460"/>
                <a:gd name="T72" fmla="*/ 10260 w 17271"/>
                <a:gd name="T73" fmla="*/ 4482 h 9460"/>
                <a:gd name="T74" fmla="*/ 9957 w 17271"/>
                <a:gd name="T75" fmla="*/ 4157 h 9460"/>
                <a:gd name="T76" fmla="*/ 9863 w 17271"/>
                <a:gd name="T77" fmla="*/ 4026 h 9460"/>
                <a:gd name="T78" fmla="*/ 9673 w 17271"/>
                <a:gd name="T79" fmla="*/ 3686 h 9460"/>
                <a:gd name="T80" fmla="*/ 9828 w 17271"/>
                <a:gd name="T81" fmla="*/ 1936 h 9460"/>
                <a:gd name="T82" fmla="*/ 10137 w 17271"/>
                <a:gd name="T83" fmla="*/ 1562 h 9460"/>
                <a:gd name="T84" fmla="*/ 10269 w 17271"/>
                <a:gd name="T85" fmla="*/ 1444 h 9460"/>
                <a:gd name="T86" fmla="*/ 10475 w 17271"/>
                <a:gd name="T87" fmla="*/ 1293 h 9460"/>
                <a:gd name="T88" fmla="*/ 10724 w 17271"/>
                <a:gd name="T89" fmla="*/ 1144 h 9460"/>
                <a:gd name="T90" fmla="*/ 12679 w 17271"/>
                <a:gd name="T91" fmla="*/ 671 h 9460"/>
                <a:gd name="T92" fmla="*/ 12765 w 17271"/>
                <a:gd name="T93" fmla="*/ 661 h 9460"/>
                <a:gd name="T94" fmla="*/ 13927 w 17271"/>
                <a:gd name="T95" fmla="*/ 514 h 9460"/>
                <a:gd name="T96" fmla="*/ 17270 w 17271"/>
                <a:gd name="T97" fmla="*/ 0 h 9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271" h="9460">
                  <a:moveTo>
                    <a:pt x="17270" y="623"/>
                  </a:moveTo>
                  <a:cubicBezTo>
                    <a:pt x="17045" y="705"/>
                    <a:pt x="16803" y="790"/>
                    <a:pt x="16543" y="879"/>
                  </a:cubicBezTo>
                  <a:cubicBezTo>
                    <a:pt x="16457" y="908"/>
                    <a:pt x="16370" y="938"/>
                    <a:pt x="16281" y="968"/>
                  </a:cubicBezTo>
                  <a:cubicBezTo>
                    <a:pt x="16192" y="999"/>
                    <a:pt x="16101" y="1029"/>
                    <a:pt x="16008" y="1059"/>
                  </a:cubicBezTo>
                  <a:cubicBezTo>
                    <a:pt x="15822" y="1119"/>
                    <a:pt x="15628" y="1179"/>
                    <a:pt x="15429" y="1243"/>
                  </a:cubicBezTo>
                  <a:cubicBezTo>
                    <a:pt x="15229" y="1305"/>
                    <a:pt x="15021" y="1365"/>
                    <a:pt x="14807" y="1427"/>
                  </a:cubicBezTo>
                  <a:cubicBezTo>
                    <a:pt x="14594" y="1491"/>
                    <a:pt x="14371" y="1552"/>
                    <a:pt x="14141" y="1612"/>
                  </a:cubicBezTo>
                  <a:cubicBezTo>
                    <a:pt x="14026" y="1642"/>
                    <a:pt x="13909" y="1673"/>
                    <a:pt x="13791" y="1704"/>
                  </a:cubicBezTo>
                  <a:cubicBezTo>
                    <a:pt x="13674" y="1734"/>
                    <a:pt x="13558" y="1761"/>
                    <a:pt x="13439" y="1790"/>
                  </a:cubicBezTo>
                  <a:cubicBezTo>
                    <a:pt x="13320" y="1818"/>
                    <a:pt x="13200" y="1847"/>
                    <a:pt x="13078" y="1876"/>
                  </a:cubicBezTo>
                  <a:cubicBezTo>
                    <a:pt x="13048" y="1883"/>
                    <a:pt x="13017" y="1890"/>
                    <a:pt x="12987" y="1898"/>
                  </a:cubicBezTo>
                  <a:lnTo>
                    <a:pt x="12964" y="1903"/>
                  </a:lnTo>
                  <a:lnTo>
                    <a:pt x="12934" y="1910"/>
                  </a:lnTo>
                  <a:lnTo>
                    <a:pt x="12887" y="1920"/>
                  </a:lnTo>
                  <a:cubicBezTo>
                    <a:pt x="12825" y="1933"/>
                    <a:pt x="12763" y="1947"/>
                    <a:pt x="12700" y="1961"/>
                  </a:cubicBezTo>
                  <a:cubicBezTo>
                    <a:pt x="12578" y="1988"/>
                    <a:pt x="12457" y="2014"/>
                    <a:pt x="12340" y="2043"/>
                  </a:cubicBezTo>
                  <a:cubicBezTo>
                    <a:pt x="12223" y="2072"/>
                    <a:pt x="12110" y="2103"/>
                    <a:pt x="12001" y="2137"/>
                  </a:cubicBezTo>
                  <a:lnTo>
                    <a:pt x="11920" y="2164"/>
                  </a:lnTo>
                  <a:cubicBezTo>
                    <a:pt x="11894" y="2173"/>
                    <a:pt x="11868" y="2182"/>
                    <a:pt x="11842" y="2192"/>
                  </a:cubicBezTo>
                  <a:lnTo>
                    <a:pt x="11803" y="2206"/>
                  </a:lnTo>
                  <a:lnTo>
                    <a:pt x="11766" y="2221"/>
                  </a:lnTo>
                  <a:cubicBezTo>
                    <a:pt x="11741" y="2231"/>
                    <a:pt x="11716" y="2241"/>
                    <a:pt x="11692" y="2252"/>
                  </a:cubicBezTo>
                  <a:cubicBezTo>
                    <a:pt x="11597" y="2294"/>
                    <a:pt x="11508" y="2341"/>
                    <a:pt x="11429" y="2391"/>
                  </a:cubicBezTo>
                  <a:cubicBezTo>
                    <a:pt x="11410" y="2404"/>
                    <a:pt x="11392" y="2418"/>
                    <a:pt x="11373" y="2430"/>
                  </a:cubicBezTo>
                  <a:lnTo>
                    <a:pt x="11359" y="2440"/>
                  </a:lnTo>
                  <a:cubicBezTo>
                    <a:pt x="11355" y="2443"/>
                    <a:pt x="11349" y="2447"/>
                    <a:pt x="11347" y="2449"/>
                  </a:cubicBezTo>
                  <a:cubicBezTo>
                    <a:pt x="11341" y="2454"/>
                    <a:pt x="11336" y="2459"/>
                    <a:pt x="11330" y="2464"/>
                  </a:cubicBezTo>
                  <a:cubicBezTo>
                    <a:pt x="11324" y="2469"/>
                    <a:pt x="11318" y="2473"/>
                    <a:pt x="11312" y="2478"/>
                  </a:cubicBezTo>
                  <a:lnTo>
                    <a:pt x="11303" y="2484"/>
                  </a:lnTo>
                  <a:cubicBezTo>
                    <a:pt x="11303" y="2484"/>
                    <a:pt x="11298" y="2489"/>
                    <a:pt x="11295" y="2491"/>
                  </a:cubicBezTo>
                  <a:lnTo>
                    <a:pt x="11285" y="2500"/>
                  </a:lnTo>
                  <a:cubicBezTo>
                    <a:pt x="11259" y="2524"/>
                    <a:pt x="11234" y="2547"/>
                    <a:pt x="11208" y="2570"/>
                  </a:cubicBezTo>
                  <a:lnTo>
                    <a:pt x="11198" y="2579"/>
                  </a:lnTo>
                  <a:cubicBezTo>
                    <a:pt x="11239" y="2544"/>
                    <a:pt x="11207" y="2572"/>
                    <a:pt x="11215" y="2566"/>
                  </a:cubicBezTo>
                  <a:lnTo>
                    <a:pt x="11206" y="2577"/>
                  </a:lnTo>
                  <a:lnTo>
                    <a:pt x="11187" y="2597"/>
                  </a:lnTo>
                  <a:cubicBezTo>
                    <a:pt x="11174" y="2610"/>
                    <a:pt x="11166" y="2625"/>
                    <a:pt x="11155" y="2639"/>
                  </a:cubicBezTo>
                  <a:lnTo>
                    <a:pt x="11139" y="2659"/>
                  </a:lnTo>
                  <a:lnTo>
                    <a:pt x="11127" y="2680"/>
                  </a:lnTo>
                  <a:cubicBezTo>
                    <a:pt x="11119" y="2694"/>
                    <a:pt x="11109" y="2707"/>
                    <a:pt x="11104" y="2720"/>
                  </a:cubicBezTo>
                  <a:cubicBezTo>
                    <a:pt x="11077" y="2774"/>
                    <a:pt x="11064" y="2823"/>
                    <a:pt x="11061" y="2865"/>
                  </a:cubicBezTo>
                  <a:cubicBezTo>
                    <a:pt x="11057" y="2908"/>
                    <a:pt x="11063" y="2944"/>
                    <a:pt x="11076" y="2982"/>
                  </a:cubicBezTo>
                  <a:cubicBezTo>
                    <a:pt x="11081" y="2991"/>
                    <a:pt x="11084" y="3001"/>
                    <a:pt x="11088" y="3011"/>
                  </a:cubicBezTo>
                  <a:cubicBezTo>
                    <a:pt x="11094" y="3021"/>
                    <a:pt x="11099" y="3031"/>
                    <a:pt x="11103" y="3042"/>
                  </a:cubicBezTo>
                  <a:cubicBezTo>
                    <a:pt x="11111" y="3052"/>
                    <a:pt x="11118" y="3063"/>
                    <a:pt x="11124" y="3075"/>
                  </a:cubicBezTo>
                  <a:cubicBezTo>
                    <a:pt x="11125" y="3078"/>
                    <a:pt x="11126" y="3079"/>
                    <a:pt x="11127" y="3079"/>
                  </a:cubicBezTo>
                  <a:cubicBezTo>
                    <a:pt x="11128" y="3079"/>
                    <a:pt x="11129" y="3080"/>
                    <a:pt x="11130" y="3081"/>
                  </a:cubicBezTo>
                  <a:cubicBezTo>
                    <a:pt x="11131" y="3082"/>
                    <a:pt x="11132" y="3084"/>
                    <a:pt x="11133" y="3085"/>
                  </a:cubicBezTo>
                  <a:lnTo>
                    <a:pt x="11133" y="3087"/>
                  </a:lnTo>
                  <a:cubicBezTo>
                    <a:pt x="11134" y="3088"/>
                    <a:pt x="11131" y="3086"/>
                    <a:pt x="11135" y="3090"/>
                  </a:cubicBezTo>
                  <a:lnTo>
                    <a:pt x="11153" y="3112"/>
                  </a:lnTo>
                  <a:lnTo>
                    <a:pt x="11188" y="3155"/>
                  </a:lnTo>
                  <a:lnTo>
                    <a:pt x="11206" y="3176"/>
                  </a:lnTo>
                  <a:lnTo>
                    <a:pt x="11215" y="3187"/>
                  </a:lnTo>
                  <a:cubicBezTo>
                    <a:pt x="11172" y="3134"/>
                    <a:pt x="11206" y="3175"/>
                    <a:pt x="11198" y="3165"/>
                  </a:cubicBezTo>
                  <a:lnTo>
                    <a:pt x="11220" y="3187"/>
                  </a:lnTo>
                  <a:cubicBezTo>
                    <a:pt x="11252" y="3218"/>
                    <a:pt x="11291" y="3253"/>
                    <a:pt x="11334" y="3290"/>
                  </a:cubicBezTo>
                  <a:cubicBezTo>
                    <a:pt x="11378" y="3327"/>
                    <a:pt x="11428" y="3367"/>
                    <a:pt x="11481" y="3409"/>
                  </a:cubicBezTo>
                  <a:lnTo>
                    <a:pt x="11655" y="3544"/>
                  </a:lnTo>
                  <a:cubicBezTo>
                    <a:pt x="11778" y="3639"/>
                    <a:pt x="11916" y="3747"/>
                    <a:pt x="12060" y="3883"/>
                  </a:cubicBezTo>
                  <a:cubicBezTo>
                    <a:pt x="12132" y="3951"/>
                    <a:pt x="12207" y="4027"/>
                    <a:pt x="12280" y="4112"/>
                  </a:cubicBezTo>
                  <a:cubicBezTo>
                    <a:pt x="12353" y="4197"/>
                    <a:pt x="12426" y="4295"/>
                    <a:pt x="12493" y="4404"/>
                  </a:cubicBezTo>
                  <a:cubicBezTo>
                    <a:pt x="12560" y="4513"/>
                    <a:pt x="12620" y="4634"/>
                    <a:pt x="12667" y="4765"/>
                  </a:cubicBezTo>
                  <a:cubicBezTo>
                    <a:pt x="12689" y="4831"/>
                    <a:pt x="12710" y="4898"/>
                    <a:pt x="12725" y="4967"/>
                  </a:cubicBezTo>
                  <a:lnTo>
                    <a:pt x="12737" y="5018"/>
                  </a:lnTo>
                  <a:lnTo>
                    <a:pt x="12746" y="5069"/>
                  </a:lnTo>
                  <a:lnTo>
                    <a:pt x="12755" y="5121"/>
                  </a:lnTo>
                  <a:lnTo>
                    <a:pt x="12759" y="5148"/>
                  </a:lnTo>
                  <a:lnTo>
                    <a:pt x="12762" y="5179"/>
                  </a:lnTo>
                  <a:cubicBezTo>
                    <a:pt x="12766" y="5220"/>
                    <a:pt x="12770" y="5263"/>
                    <a:pt x="12772" y="5304"/>
                  </a:cubicBezTo>
                  <a:lnTo>
                    <a:pt x="12774" y="5362"/>
                  </a:lnTo>
                  <a:lnTo>
                    <a:pt x="12775" y="5377"/>
                  </a:lnTo>
                  <a:cubicBezTo>
                    <a:pt x="12776" y="5437"/>
                    <a:pt x="12775" y="5408"/>
                    <a:pt x="12775" y="5428"/>
                  </a:cubicBezTo>
                  <a:lnTo>
                    <a:pt x="12773" y="5477"/>
                  </a:lnTo>
                  <a:cubicBezTo>
                    <a:pt x="12772" y="5510"/>
                    <a:pt x="12771" y="5543"/>
                    <a:pt x="12767" y="5576"/>
                  </a:cubicBezTo>
                  <a:cubicBezTo>
                    <a:pt x="12757" y="5709"/>
                    <a:pt x="12730" y="5844"/>
                    <a:pt x="12692" y="5974"/>
                  </a:cubicBezTo>
                  <a:cubicBezTo>
                    <a:pt x="12614" y="6234"/>
                    <a:pt x="12482" y="6473"/>
                    <a:pt x="12327" y="6667"/>
                  </a:cubicBezTo>
                  <a:cubicBezTo>
                    <a:pt x="12249" y="6766"/>
                    <a:pt x="12166" y="6854"/>
                    <a:pt x="12080" y="6934"/>
                  </a:cubicBezTo>
                  <a:cubicBezTo>
                    <a:pt x="11994" y="7014"/>
                    <a:pt x="11905" y="7086"/>
                    <a:pt x="11815" y="7151"/>
                  </a:cubicBezTo>
                  <a:cubicBezTo>
                    <a:pt x="11634" y="7282"/>
                    <a:pt x="11448" y="7385"/>
                    <a:pt x="11259" y="7471"/>
                  </a:cubicBezTo>
                  <a:cubicBezTo>
                    <a:pt x="11071" y="7557"/>
                    <a:pt x="10880" y="7627"/>
                    <a:pt x="10685" y="7681"/>
                  </a:cubicBezTo>
                  <a:cubicBezTo>
                    <a:pt x="10635" y="7694"/>
                    <a:pt x="10589" y="7707"/>
                    <a:pt x="10532" y="7720"/>
                  </a:cubicBezTo>
                  <a:cubicBezTo>
                    <a:pt x="10467" y="7736"/>
                    <a:pt x="10454" y="7738"/>
                    <a:pt x="10391" y="7751"/>
                  </a:cubicBezTo>
                  <a:cubicBezTo>
                    <a:pt x="10310" y="7766"/>
                    <a:pt x="10228" y="7782"/>
                    <a:pt x="10146" y="7797"/>
                  </a:cubicBezTo>
                  <a:cubicBezTo>
                    <a:pt x="9982" y="7827"/>
                    <a:pt x="9818" y="7857"/>
                    <a:pt x="9653" y="7888"/>
                  </a:cubicBezTo>
                  <a:cubicBezTo>
                    <a:pt x="9570" y="7903"/>
                    <a:pt x="9488" y="7918"/>
                    <a:pt x="9405" y="7933"/>
                  </a:cubicBezTo>
                  <a:cubicBezTo>
                    <a:pt x="9322" y="7946"/>
                    <a:pt x="9240" y="7959"/>
                    <a:pt x="9157" y="7973"/>
                  </a:cubicBezTo>
                  <a:cubicBezTo>
                    <a:pt x="8992" y="8000"/>
                    <a:pt x="8827" y="8026"/>
                    <a:pt x="8661" y="8053"/>
                  </a:cubicBezTo>
                  <a:cubicBezTo>
                    <a:pt x="8496" y="8080"/>
                    <a:pt x="8330" y="8107"/>
                    <a:pt x="8166" y="8132"/>
                  </a:cubicBezTo>
                  <a:cubicBezTo>
                    <a:pt x="7836" y="8183"/>
                    <a:pt x="7504" y="8234"/>
                    <a:pt x="7172" y="8285"/>
                  </a:cubicBezTo>
                  <a:cubicBezTo>
                    <a:pt x="7006" y="8312"/>
                    <a:pt x="6839" y="8338"/>
                    <a:pt x="6672" y="8365"/>
                  </a:cubicBezTo>
                  <a:cubicBezTo>
                    <a:pt x="6589" y="8379"/>
                    <a:pt x="6505" y="8392"/>
                    <a:pt x="6422" y="8405"/>
                  </a:cubicBezTo>
                  <a:lnTo>
                    <a:pt x="6174" y="8447"/>
                  </a:lnTo>
                  <a:cubicBezTo>
                    <a:pt x="5506" y="8557"/>
                    <a:pt x="4836" y="8676"/>
                    <a:pt x="4167" y="8794"/>
                  </a:cubicBezTo>
                  <a:cubicBezTo>
                    <a:pt x="3833" y="8854"/>
                    <a:pt x="3498" y="8914"/>
                    <a:pt x="3164" y="8973"/>
                  </a:cubicBezTo>
                  <a:lnTo>
                    <a:pt x="3039" y="8996"/>
                  </a:lnTo>
                  <a:lnTo>
                    <a:pt x="2911" y="9017"/>
                  </a:lnTo>
                  <a:lnTo>
                    <a:pt x="2658" y="9058"/>
                  </a:lnTo>
                  <a:cubicBezTo>
                    <a:pt x="2490" y="9086"/>
                    <a:pt x="2321" y="9114"/>
                    <a:pt x="2153" y="9142"/>
                  </a:cubicBezTo>
                  <a:cubicBezTo>
                    <a:pt x="1984" y="9169"/>
                    <a:pt x="1816" y="9197"/>
                    <a:pt x="1649" y="9224"/>
                  </a:cubicBezTo>
                  <a:cubicBezTo>
                    <a:pt x="1481" y="9251"/>
                    <a:pt x="1312" y="9274"/>
                    <a:pt x="1144" y="9299"/>
                  </a:cubicBezTo>
                  <a:cubicBezTo>
                    <a:pt x="808" y="9347"/>
                    <a:pt x="473" y="9395"/>
                    <a:pt x="139" y="9442"/>
                  </a:cubicBezTo>
                  <a:cubicBezTo>
                    <a:pt x="93" y="9448"/>
                    <a:pt x="46" y="9454"/>
                    <a:pt x="0" y="9459"/>
                  </a:cubicBezTo>
                  <a:lnTo>
                    <a:pt x="0" y="8328"/>
                  </a:lnTo>
                  <a:cubicBezTo>
                    <a:pt x="316" y="8269"/>
                    <a:pt x="633" y="8210"/>
                    <a:pt x="951" y="8151"/>
                  </a:cubicBezTo>
                  <a:cubicBezTo>
                    <a:pt x="1115" y="8120"/>
                    <a:pt x="1280" y="8092"/>
                    <a:pt x="1444" y="8059"/>
                  </a:cubicBezTo>
                  <a:cubicBezTo>
                    <a:pt x="1609" y="8025"/>
                    <a:pt x="1773" y="7992"/>
                    <a:pt x="1938" y="7958"/>
                  </a:cubicBezTo>
                  <a:cubicBezTo>
                    <a:pt x="2102" y="7925"/>
                    <a:pt x="2267" y="7891"/>
                    <a:pt x="2432" y="7858"/>
                  </a:cubicBezTo>
                  <a:lnTo>
                    <a:pt x="2679" y="7807"/>
                  </a:lnTo>
                  <a:lnTo>
                    <a:pt x="2802" y="7782"/>
                  </a:lnTo>
                  <a:lnTo>
                    <a:pt x="2926" y="7755"/>
                  </a:lnTo>
                  <a:cubicBezTo>
                    <a:pt x="3258" y="7683"/>
                    <a:pt x="3590" y="7610"/>
                    <a:pt x="3922" y="7538"/>
                  </a:cubicBezTo>
                  <a:cubicBezTo>
                    <a:pt x="4586" y="7392"/>
                    <a:pt x="5250" y="7247"/>
                    <a:pt x="5910" y="7094"/>
                  </a:cubicBezTo>
                  <a:lnTo>
                    <a:pt x="6160" y="7038"/>
                  </a:lnTo>
                  <a:cubicBezTo>
                    <a:pt x="6242" y="7020"/>
                    <a:pt x="6325" y="7001"/>
                    <a:pt x="6407" y="6983"/>
                  </a:cubicBezTo>
                  <a:cubicBezTo>
                    <a:pt x="6572" y="6947"/>
                    <a:pt x="6737" y="6910"/>
                    <a:pt x="6902" y="6874"/>
                  </a:cubicBezTo>
                  <a:cubicBezTo>
                    <a:pt x="7231" y="6801"/>
                    <a:pt x="7560" y="6729"/>
                    <a:pt x="7888" y="6657"/>
                  </a:cubicBezTo>
                  <a:cubicBezTo>
                    <a:pt x="8051" y="6621"/>
                    <a:pt x="8213" y="6585"/>
                    <a:pt x="8375" y="6549"/>
                  </a:cubicBezTo>
                  <a:lnTo>
                    <a:pt x="8857" y="6441"/>
                  </a:lnTo>
                  <a:lnTo>
                    <a:pt x="9097" y="6387"/>
                  </a:lnTo>
                  <a:lnTo>
                    <a:pt x="9334" y="6330"/>
                  </a:lnTo>
                  <a:cubicBezTo>
                    <a:pt x="9492" y="6293"/>
                    <a:pt x="9649" y="6256"/>
                    <a:pt x="9806" y="6219"/>
                  </a:cubicBezTo>
                  <a:cubicBezTo>
                    <a:pt x="9885" y="6201"/>
                    <a:pt x="9963" y="6183"/>
                    <a:pt x="10041" y="6165"/>
                  </a:cubicBezTo>
                  <a:cubicBezTo>
                    <a:pt x="10058" y="6161"/>
                    <a:pt x="10126" y="6144"/>
                    <a:pt x="10139" y="6139"/>
                  </a:cubicBezTo>
                  <a:cubicBezTo>
                    <a:pt x="10161" y="6133"/>
                    <a:pt x="10193" y="6123"/>
                    <a:pt x="10222" y="6114"/>
                  </a:cubicBezTo>
                  <a:cubicBezTo>
                    <a:pt x="10339" y="6075"/>
                    <a:pt x="10453" y="6031"/>
                    <a:pt x="10557" y="5979"/>
                  </a:cubicBezTo>
                  <a:cubicBezTo>
                    <a:pt x="10661" y="5927"/>
                    <a:pt x="10756" y="5869"/>
                    <a:pt x="10835" y="5811"/>
                  </a:cubicBezTo>
                  <a:cubicBezTo>
                    <a:pt x="10875" y="5781"/>
                    <a:pt x="10909" y="5751"/>
                    <a:pt x="10940" y="5722"/>
                  </a:cubicBezTo>
                  <a:cubicBezTo>
                    <a:pt x="10971" y="5692"/>
                    <a:pt x="10996" y="5663"/>
                    <a:pt x="11017" y="5636"/>
                  </a:cubicBezTo>
                  <a:cubicBezTo>
                    <a:pt x="11038" y="5609"/>
                    <a:pt x="11055" y="5584"/>
                    <a:pt x="11067" y="5561"/>
                  </a:cubicBezTo>
                  <a:cubicBezTo>
                    <a:pt x="11079" y="5537"/>
                    <a:pt x="11090" y="5516"/>
                    <a:pt x="11095" y="5494"/>
                  </a:cubicBezTo>
                  <a:cubicBezTo>
                    <a:pt x="11100" y="5473"/>
                    <a:pt x="11106" y="5452"/>
                    <a:pt x="11108" y="5428"/>
                  </a:cubicBezTo>
                  <a:cubicBezTo>
                    <a:pt x="11110" y="5423"/>
                    <a:pt x="11109" y="5416"/>
                    <a:pt x="11109" y="5410"/>
                  </a:cubicBezTo>
                  <a:lnTo>
                    <a:pt x="11110" y="5400"/>
                  </a:lnTo>
                  <a:lnTo>
                    <a:pt x="11110" y="5407"/>
                  </a:lnTo>
                  <a:lnTo>
                    <a:pt x="11111" y="5422"/>
                  </a:lnTo>
                  <a:cubicBezTo>
                    <a:pt x="11111" y="5391"/>
                    <a:pt x="11110" y="5394"/>
                    <a:pt x="11110" y="5398"/>
                  </a:cubicBezTo>
                  <a:lnTo>
                    <a:pt x="11109" y="5348"/>
                  </a:lnTo>
                  <a:cubicBezTo>
                    <a:pt x="11109" y="5349"/>
                    <a:pt x="11108" y="5352"/>
                    <a:pt x="11108" y="5354"/>
                  </a:cubicBezTo>
                  <a:lnTo>
                    <a:pt x="11108" y="5349"/>
                  </a:lnTo>
                  <a:cubicBezTo>
                    <a:pt x="11108" y="5347"/>
                    <a:pt x="11107" y="5345"/>
                    <a:pt x="11107" y="5343"/>
                  </a:cubicBezTo>
                  <a:lnTo>
                    <a:pt x="11106" y="5338"/>
                  </a:lnTo>
                  <a:cubicBezTo>
                    <a:pt x="11105" y="5330"/>
                    <a:pt x="11102" y="5322"/>
                    <a:pt x="11100" y="5314"/>
                  </a:cubicBezTo>
                  <a:cubicBezTo>
                    <a:pt x="11096" y="5298"/>
                    <a:pt x="11087" y="5280"/>
                    <a:pt x="11074" y="5256"/>
                  </a:cubicBezTo>
                  <a:cubicBezTo>
                    <a:pt x="11050" y="5209"/>
                    <a:pt x="10997" y="5141"/>
                    <a:pt x="10921" y="5065"/>
                  </a:cubicBezTo>
                  <a:cubicBezTo>
                    <a:pt x="10844" y="4988"/>
                    <a:pt x="10746" y="4903"/>
                    <a:pt x="10634" y="4807"/>
                  </a:cubicBezTo>
                  <a:cubicBezTo>
                    <a:pt x="10574" y="4756"/>
                    <a:pt x="10514" y="4706"/>
                    <a:pt x="10455" y="4656"/>
                  </a:cubicBezTo>
                  <a:cubicBezTo>
                    <a:pt x="10392" y="4602"/>
                    <a:pt x="10327" y="4545"/>
                    <a:pt x="10260" y="4482"/>
                  </a:cubicBezTo>
                  <a:cubicBezTo>
                    <a:pt x="10192" y="4418"/>
                    <a:pt x="10123" y="4349"/>
                    <a:pt x="10053" y="4272"/>
                  </a:cubicBezTo>
                  <a:lnTo>
                    <a:pt x="10001" y="4211"/>
                  </a:lnTo>
                  <a:cubicBezTo>
                    <a:pt x="9987" y="4194"/>
                    <a:pt x="10015" y="4229"/>
                    <a:pt x="9965" y="4168"/>
                  </a:cubicBezTo>
                  <a:lnTo>
                    <a:pt x="9957" y="4157"/>
                  </a:lnTo>
                  <a:lnTo>
                    <a:pt x="9940" y="4135"/>
                  </a:lnTo>
                  <a:lnTo>
                    <a:pt x="9907" y="4090"/>
                  </a:lnTo>
                  <a:lnTo>
                    <a:pt x="9891" y="4068"/>
                  </a:lnTo>
                  <a:lnTo>
                    <a:pt x="9863" y="4026"/>
                  </a:lnTo>
                  <a:cubicBezTo>
                    <a:pt x="9843" y="3997"/>
                    <a:pt x="9824" y="3968"/>
                    <a:pt x="9805" y="3938"/>
                  </a:cubicBezTo>
                  <a:lnTo>
                    <a:pt x="9778" y="3893"/>
                  </a:lnTo>
                  <a:cubicBezTo>
                    <a:pt x="9769" y="3878"/>
                    <a:pt x="9759" y="3863"/>
                    <a:pt x="9753" y="3850"/>
                  </a:cubicBezTo>
                  <a:cubicBezTo>
                    <a:pt x="9726" y="3796"/>
                    <a:pt x="9699" y="3741"/>
                    <a:pt x="9673" y="3686"/>
                  </a:cubicBezTo>
                  <a:cubicBezTo>
                    <a:pt x="9650" y="3628"/>
                    <a:pt x="9629" y="3570"/>
                    <a:pt x="9608" y="3512"/>
                  </a:cubicBezTo>
                  <a:cubicBezTo>
                    <a:pt x="9590" y="3452"/>
                    <a:pt x="9575" y="3391"/>
                    <a:pt x="9560" y="3330"/>
                  </a:cubicBezTo>
                  <a:cubicBezTo>
                    <a:pt x="9508" y="3084"/>
                    <a:pt x="9509" y="2824"/>
                    <a:pt x="9559" y="2583"/>
                  </a:cubicBezTo>
                  <a:cubicBezTo>
                    <a:pt x="9609" y="2342"/>
                    <a:pt x="9707" y="2123"/>
                    <a:pt x="9828" y="1936"/>
                  </a:cubicBezTo>
                  <a:cubicBezTo>
                    <a:pt x="9858" y="1888"/>
                    <a:pt x="9891" y="1844"/>
                    <a:pt x="9924" y="1801"/>
                  </a:cubicBezTo>
                  <a:lnTo>
                    <a:pt x="9974" y="1736"/>
                  </a:lnTo>
                  <a:lnTo>
                    <a:pt x="10028" y="1676"/>
                  </a:lnTo>
                  <a:cubicBezTo>
                    <a:pt x="10063" y="1637"/>
                    <a:pt x="10099" y="1597"/>
                    <a:pt x="10137" y="1562"/>
                  </a:cubicBezTo>
                  <a:lnTo>
                    <a:pt x="10194" y="1510"/>
                  </a:lnTo>
                  <a:lnTo>
                    <a:pt x="10223" y="1484"/>
                  </a:lnTo>
                  <a:cubicBezTo>
                    <a:pt x="10237" y="1471"/>
                    <a:pt x="10211" y="1493"/>
                    <a:pt x="10258" y="1452"/>
                  </a:cubicBezTo>
                  <a:lnTo>
                    <a:pt x="10269" y="1444"/>
                  </a:lnTo>
                  <a:cubicBezTo>
                    <a:pt x="10296" y="1423"/>
                    <a:pt x="10324" y="1402"/>
                    <a:pt x="10352" y="1381"/>
                  </a:cubicBezTo>
                  <a:lnTo>
                    <a:pt x="10374" y="1364"/>
                  </a:lnTo>
                  <a:lnTo>
                    <a:pt x="10407" y="1340"/>
                  </a:lnTo>
                  <a:lnTo>
                    <a:pt x="10475" y="1293"/>
                  </a:lnTo>
                  <a:lnTo>
                    <a:pt x="10542" y="1248"/>
                  </a:lnTo>
                  <a:cubicBezTo>
                    <a:pt x="10554" y="1240"/>
                    <a:pt x="10563" y="1235"/>
                    <a:pt x="10573" y="1229"/>
                  </a:cubicBezTo>
                  <a:lnTo>
                    <a:pt x="10603" y="1212"/>
                  </a:lnTo>
                  <a:cubicBezTo>
                    <a:pt x="10644" y="1189"/>
                    <a:pt x="10684" y="1165"/>
                    <a:pt x="10724" y="1144"/>
                  </a:cubicBezTo>
                  <a:cubicBezTo>
                    <a:pt x="10885" y="1060"/>
                    <a:pt x="11046" y="995"/>
                    <a:pt x="11203" y="942"/>
                  </a:cubicBezTo>
                  <a:cubicBezTo>
                    <a:pt x="11359" y="891"/>
                    <a:pt x="11513" y="849"/>
                    <a:pt x="11660" y="819"/>
                  </a:cubicBezTo>
                  <a:cubicBezTo>
                    <a:pt x="11956" y="755"/>
                    <a:pt x="12233" y="722"/>
                    <a:pt x="12490" y="692"/>
                  </a:cubicBezTo>
                  <a:cubicBezTo>
                    <a:pt x="12554" y="685"/>
                    <a:pt x="12617" y="678"/>
                    <a:pt x="12679" y="671"/>
                  </a:cubicBezTo>
                  <a:lnTo>
                    <a:pt x="12725" y="666"/>
                  </a:lnTo>
                  <a:lnTo>
                    <a:pt x="12737" y="664"/>
                  </a:lnTo>
                  <a:cubicBezTo>
                    <a:pt x="12727" y="666"/>
                    <a:pt x="12741" y="664"/>
                    <a:pt x="12742" y="664"/>
                  </a:cubicBezTo>
                  <a:lnTo>
                    <a:pt x="12765" y="661"/>
                  </a:lnTo>
                  <a:cubicBezTo>
                    <a:pt x="12796" y="657"/>
                    <a:pt x="12827" y="654"/>
                    <a:pt x="12858" y="650"/>
                  </a:cubicBezTo>
                  <a:cubicBezTo>
                    <a:pt x="12982" y="635"/>
                    <a:pt x="13105" y="620"/>
                    <a:pt x="13226" y="605"/>
                  </a:cubicBezTo>
                  <a:cubicBezTo>
                    <a:pt x="13347" y="590"/>
                    <a:pt x="13469" y="577"/>
                    <a:pt x="13585" y="562"/>
                  </a:cubicBezTo>
                  <a:cubicBezTo>
                    <a:pt x="13700" y="546"/>
                    <a:pt x="13815" y="530"/>
                    <a:pt x="13927" y="514"/>
                  </a:cubicBezTo>
                  <a:cubicBezTo>
                    <a:pt x="14378" y="458"/>
                    <a:pt x="14812" y="387"/>
                    <a:pt x="15219" y="329"/>
                  </a:cubicBezTo>
                  <a:cubicBezTo>
                    <a:pt x="15625" y="264"/>
                    <a:pt x="16007" y="207"/>
                    <a:pt x="16360" y="147"/>
                  </a:cubicBezTo>
                  <a:cubicBezTo>
                    <a:pt x="16536" y="118"/>
                    <a:pt x="16707" y="94"/>
                    <a:pt x="16868" y="66"/>
                  </a:cubicBezTo>
                  <a:cubicBezTo>
                    <a:pt x="17007" y="41"/>
                    <a:pt x="17142" y="20"/>
                    <a:pt x="17270" y="0"/>
                  </a:cubicBezTo>
                  <a:lnTo>
                    <a:pt x="17270" y="623"/>
                  </a:lnTo>
                </a:path>
              </a:pathLst>
            </a:custGeom>
            <a:gradFill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18719992" lon="0" rev="0"/>
              </a:camera>
              <a:lightRig rig="balanced" dir="t"/>
            </a:scene3d>
            <a:sp3d prstMaterial="metal">
              <a:bevelT w="0" h="508000"/>
            </a:sp3d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srgbClr val="0C1D33"/>
                </a:solidFill>
                <a:latin typeface="+mn-lt"/>
                <a:ea typeface="+mn-ea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22263" y="3563938"/>
              <a:ext cx="1139825" cy="1292225"/>
            </a:xfrm>
            <a:prstGeom prst="roundRect">
              <a:avLst>
                <a:gd name="adj" fmla="val 6667"/>
              </a:avLst>
            </a:prstGeom>
            <a:solidFill>
              <a:srgbClr val="004FAB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0" y="2794954"/>
              <a:ext cx="9141667" cy="3209296"/>
              <a:chOff x="0" y="1105357"/>
              <a:chExt cx="12188889" cy="5089790"/>
            </a:xfrm>
            <a:solidFill>
              <a:sysClr val="window" lastClr="FFFFFF">
                <a:alpha val="43000"/>
              </a:sysClr>
            </a:solidFill>
          </p:grpSpPr>
          <p:sp>
            <p:nvSpPr>
              <p:cNvPr id="38" name="Freeform 2"/>
              <p:cNvSpPr>
                <a:spLocks noChangeArrowheads="1"/>
              </p:cNvSpPr>
              <p:nvPr/>
            </p:nvSpPr>
            <p:spPr bwMode="auto">
              <a:xfrm>
                <a:off x="0" y="6151023"/>
                <a:ext cx="90264" cy="44124"/>
              </a:xfrm>
              <a:custGeom>
                <a:avLst/>
                <a:gdLst>
                  <a:gd name="T0" fmla="*/ 0 w 128"/>
                  <a:gd name="T1" fmla="*/ 18 h 75"/>
                  <a:gd name="T2" fmla="*/ 93 w 128"/>
                  <a:gd name="T3" fmla="*/ 3 h 75"/>
                  <a:gd name="T4" fmla="*/ 125 w 128"/>
                  <a:gd name="T5" fmla="*/ 26 h 75"/>
                  <a:gd name="T6" fmla="*/ 102 w 128"/>
                  <a:gd name="T7" fmla="*/ 58 h 75"/>
                  <a:gd name="T8" fmla="*/ 101 w 128"/>
                  <a:gd name="T9" fmla="*/ 58 h 75"/>
                  <a:gd name="T10" fmla="*/ 0 w 128"/>
                  <a:gd name="T11" fmla="*/ 74 h 75"/>
                  <a:gd name="T12" fmla="*/ 0 w 128"/>
                  <a:gd name="T13" fmla="*/ 1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75">
                    <a:moveTo>
                      <a:pt x="0" y="18"/>
                    </a:moveTo>
                    <a:lnTo>
                      <a:pt x="93" y="3"/>
                    </a:lnTo>
                    <a:cubicBezTo>
                      <a:pt x="108" y="0"/>
                      <a:pt x="122" y="11"/>
                      <a:pt x="125" y="26"/>
                    </a:cubicBezTo>
                    <a:cubicBezTo>
                      <a:pt x="127" y="41"/>
                      <a:pt x="117" y="55"/>
                      <a:pt x="102" y="58"/>
                    </a:cubicBezTo>
                    <a:lnTo>
                      <a:pt x="101" y="58"/>
                    </a:lnTo>
                    <a:lnTo>
                      <a:pt x="0" y="74"/>
                    </a:lnTo>
                    <a:lnTo>
                      <a:pt x="0" y="1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9" name="Freeform 3"/>
              <p:cNvSpPr>
                <a:spLocks noChangeArrowheads="1"/>
              </p:cNvSpPr>
              <p:nvPr/>
            </p:nvSpPr>
            <p:spPr bwMode="auto">
              <a:xfrm>
                <a:off x="283244" y="6088731"/>
                <a:ext cx="280133" cy="67483"/>
              </a:xfrm>
              <a:custGeom>
                <a:avLst/>
                <a:gdLst>
                  <a:gd name="T0" fmla="*/ 26 w 398"/>
                  <a:gd name="T1" fmla="*/ 57 h 116"/>
                  <a:gd name="T2" fmla="*/ 362 w 398"/>
                  <a:gd name="T3" fmla="*/ 2 h 116"/>
                  <a:gd name="T4" fmla="*/ 394 w 398"/>
                  <a:gd name="T5" fmla="*/ 26 h 116"/>
                  <a:gd name="T6" fmla="*/ 371 w 398"/>
                  <a:gd name="T7" fmla="*/ 58 h 116"/>
                  <a:gd name="T8" fmla="*/ 371 w 398"/>
                  <a:gd name="T9" fmla="*/ 58 h 116"/>
                  <a:gd name="T10" fmla="*/ 35 w 398"/>
                  <a:gd name="T11" fmla="*/ 113 h 116"/>
                  <a:gd name="T12" fmla="*/ 3 w 398"/>
                  <a:gd name="T13" fmla="*/ 89 h 116"/>
                  <a:gd name="T14" fmla="*/ 26 w 398"/>
                  <a:gd name="T15" fmla="*/ 5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8" h="116">
                    <a:moveTo>
                      <a:pt x="26" y="57"/>
                    </a:moveTo>
                    <a:lnTo>
                      <a:pt x="362" y="2"/>
                    </a:lnTo>
                    <a:cubicBezTo>
                      <a:pt x="377" y="0"/>
                      <a:pt x="392" y="10"/>
                      <a:pt x="394" y="26"/>
                    </a:cubicBezTo>
                    <a:cubicBezTo>
                      <a:pt x="397" y="41"/>
                      <a:pt x="386" y="56"/>
                      <a:pt x="371" y="58"/>
                    </a:cubicBezTo>
                    <a:lnTo>
                      <a:pt x="371" y="58"/>
                    </a:lnTo>
                    <a:lnTo>
                      <a:pt x="35" y="113"/>
                    </a:lnTo>
                    <a:cubicBezTo>
                      <a:pt x="20" y="115"/>
                      <a:pt x="5" y="105"/>
                      <a:pt x="3" y="89"/>
                    </a:cubicBezTo>
                    <a:cubicBezTo>
                      <a:pt x="0" y="74"/>
                      <a:pt x="11" y="60"/>
                      <a:pt x="26" y="5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0" name="Freeform 4"/>
              <p:cNvSpPr>
                <a:spLocks noChangeArrowheads="1"/>
              </p:cNvSpPr>
              <p:nvPr/>
            </p:nvSpPr>
            <p:spPr bwMode="auto">
              <a:xfrm>
                <a:off x="756358" y="6021247"/>
                <a:ext cx="280133" cy="72674"/>
              </a:xfrm>
              <a:custGeom>
                <a:avLst/>
                <a:gdLst>
                  <a:gd name="T0" fmla="*/ 26 w 399"/>
                  <a:gd name="T1" fmla="*/ 61 h 122"/>
                  <a:gd name="T2" fmla="*/ 361 w 399"/>
                  <a:gd name="T3" fmla="*/ 3 h 122"/>
                  <a:gd name="T4" fmla="*/ 395 w 399"/>
                  <a:gd name="T5" fmla="*/ 27 h 122"/>
                  <a:gd name="T6" fmla="*/ 371 w 399"/>
                  <a:gd name="T7" fmla="*/ 61 h 122"/>
                  <a:gd name="T8" fmla="*/ 371 w 399"/>
                  <a:gd name="T9" fmla="*/ 61 h 122"/>
                  <a:gd name="T10" fmla="*/ 36 w 399"/>
                  <a:gd name="T11" fmla="*/ 118 h 122"/>
                  <a:gd name="T12" fmla="*/ 3 w 399"/>
                  <a:gd name="T13" fmla="*/ 95 h 122"/>
                  <a:gd name="T14" fmla="*/ 26 w 399"/>
                  <a:gd name="T15" fmla="*/ 6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9" h="122">
                    <a:moveTo>
                      <a:pt x="26" y="61"/>
                    </a:moveTo>
                    <a:lnTo>
                      <a:pt x="361" y="3"/>
                    </a:lnTo>
                    <a:cubicBezTo>
                      <a:pt x="377" y="0"/>
                      <a:pt x="392" y="11"/>
                      <a:pt x="395" y="27"/>
                    </a:cubicBezTo>
                    <a:cubicBezTo>
                      <a:pt x="398" y="43"/>
                      <a:pt x="387" y="58"/>
                      <a:pt x="371" y="61"/>
                    </a:cubicBezTo>
                    <a:lnTo>
                      <a:pt x="371" y="61"/>
                    </a:lnTo>
                    <a:lnTo>
                      <a:pt x="36" y="118"/>
                    </a:lnTo>
                    <a:cubicBezTo>
                      <a:pt x="20" y="121"/>
                      <a:pt x="6" y="110"/>
                      <a:pt x="3" y="95"/>
                    </a:cubicBezTo>
                    <a:cubicBezTo>
                      <a:pt x="0" y="79"/>
                      <a:pt x="11" y="64"/>
                      <a:pt x="26" y="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1" name="Freeform 5"/>
              <p:cNvSpPr>
                <a:spLocks noChangeArrowheads="1"/>
              </p:cNvSpPr>
              <p:nvPr/>
            </p:nvSpPr>
            <p:spPr bwMode="auto">
              <a:xfrm>
                <a:off x="1229471" y="5948573"/>
                <a:ext cx="280133" cy="75271"/>
              </a:xfrm>
              <a:custGeom>
                <a:avLst/>
                <a:gdLst>
                  <a:gd name="T0" fmla="*/ 26 w 399"/>
                  <a:gd name="T1" fmla="*/ 65 h 127"/>
                  <a:gd name="T2" fmla="*/ 361 w 399"/>
                  <a:gd name="T3" fmla="*/ 3 h 127"/>
                  <a:gd name="T4" fmla="*/ 395 w 399"/>
                  <a:gd name="T5" fmla="*/ 27 h 127"/>
                  <a:gd name="T6" fmla="*/ 371 w 399"/>
                  <a:gd name="T7" fmla="*/ 62 h 127"/>
                  <a:gd name="T8" fmla="*/ 371 w 399"/>
                  <a:gd name="T9" fmla="*/ 62 h 127"/>
                  <a:gd name="T10" fmla="*/ 37 w 399"/>
                  <a:gd name="T11" fmla="*/ 123 h 127"/>
                  <a:gd name="T12" fmla="*/ 3 w 399"/>
                  <a:gd name="T13" fmla="*/ 99 h 127"/>
                  <a:gd name="T14" fmla="*/ 26 w 399"/>
                  <a:gd name="T15" fmla="*/ 6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9" h="127">
                    <a:moveTo>
                      <a:pt x="26" y="65"/>
                    </a:moveTo>
                    <a:lnTo>
                      <a:pt x="361" y="3"/>
                    </a:lnTo>
                    <a:cubicBezTo>
                      <a:pt x="377" y="0"/>
                      <a:pt x="392" y="11"/>
                      <a:pt x="395" y="27"/>
                    </a:cubicBezTo>
                    <a:cubicBezTo>
                      <a:pt x="398" y="44"/>
                      <a:pt x="388" y="59"/>
                      <a:pt x="371" y="62"/>
                    </a:cubicBezTo>
                    <a:lnTo>
                      <a:pt x="371" y="62"/>
                    </a:lnTo>
                    <a:lnTo>
                      <a:pt x="37" y="123"/>
                    </a:lnTo>
                    <a:cubicBezTo>
                      <a:pt x="21" y="126"/>
                      <a:pt x="6" y="115"/>
                      <a:pt x="3" y="99"/>
                    </a:cubicBezTo>
                    <a:cubicBezTo>
                      <a:pt x="0" y="83"/>
                      <a:pt x="10" y="67"/>
                      <a:pt x="26" y="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2" name="Freeform 6"/>
              <p:cNvSpPr>
                <a:spLocks noChangeArrowheads="1"/>
              </p:cNvSpPr>
              <p:nvPr/>
            </p:nvSpPr>
            <p:spPr bwMode="auto">
              <a:xfrm>
                <a:off x="1699472" y="5873304"/>
                <a:ext cx="283244" cy="77865"/>
              </a:xfrm>
              <a:custGeom>
                <a:avLst/>
                <a:gdLst>
                  <a:gd name="T0" fmla="*/ 27 w 401"/>
                  <a:gd name="T1" fmla="*/ 68 h 131"/>
                  <a:gd name="T2" fmla="*/ 361 w 401"/>
                  <a:gd name="T3" fmla="*/ 4 h 131"/>
                  <a:gd name="T4" fmla="*/ 397 w 401"/>
                  <a:gd name="T5" fmla="*/ 28 h 131"/>
                  <a:gd name="T6" fmla="*/ 372 w 401"/>
                  <a:gd name="T7" fmla="*/ 64 h 131"/>
                  <a:gd name="T8" fmla="*/ 372 w 401"/>
                  <a:gd name="T9" fmla="*/ 64 h 131"/>
                  <a:gd name="T10" fmla="*/ 39 w 401"/>
                  <a:gd name="T11" fmla="*/ 127 h 131"/>
                  <a:gd name="T12" fmla="*/ 3 w 401"/>
                  <a:gd name="T13" fmla="*/ 103 h 131"/>
                  <a:gd name="T14" fmla="*/ 27 w 401"/>
                  <a:gd name="T15" fmla="*/ 6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1" h="131">
                    <a:moveTo>
                      <a:pt x="27" y="68"/>
                    </a:moveTo>
                    <a:lnTo>
                      <a:pt x="361" y="4"/>
                    </a:lnTo>
                    <a:cubicBezTo>
                      <a:pt x="378" y="0"/>
                      <a:pt x="394" y="11"/>
                      <a:pt x="397" y="28"/>
                    </a:cubicBezTo>
                    <a:cubicBezTo>
                      <a:pt x="400" y="45"/>
                      <a:pt x="389" y="61"/>
                      <a:pt x="372" y="64"/>
                    </a:cubicBezTo>
                    <a:lnTo>
                      <a:pt x="372" y="64"/>
                    </a:lnTo>
                    <a:lnTo>
                      <a:pt x="39" y="127"/>
                    </a:lnTo>
                    <a:cubicBezTo>
                      <a:pt x="22" y="130"/>
                      <a:pt x="6" y="120"/>
                      <a:pt x="3" y="103"/>
                    </a:cubicBezTo>
                    <a:cubicBezTo>
                      <a:pt x="0" y="87"/>
                      <a:pt x="11" y="71"/>
                      <a:pt x="27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3" name="Freeform 7"/>
              <p:cNvSpPr>
                <a:spLocks noChangeArrowheads="1"/>
              </p:cNvSpPr>
              <p:nvPr/>
            </p:nvSpPr>
            <p:spPr bwMode="auto">
              <a:xfrm>
                <a:off x="2169472" y="5798034"/>
                <a:ext cx="283246" cy="77865"/>
              </a:xfrm>
              <a:custGeom>
                <a:avLst/>
                <a:gdLst>
                  <a:gd name="T0" fmla="*/ 27 w 402"/>
                  <a:gd name="T1" fmla="*/ 69 h 134"/>
                  <a:gd name="T2" fmla="*/ 361 w 402"/>
                  <a:gd name="T3" fmla="*/ 3 h 134"/>
                  <a:gd name="T4" fmla="*/ 398 w 402"/>
                  <a:gd name="T5" fmla="*/ 28 h 134"/>
                  <a:gd name="T6" fmla="*/ 373 w 402"/>
                  <a:gd name="T7" fmla="*/ 65 h 134"/>
                  <a:gd name="T8" fmla="*/ 373 w 402"/>
                  <a:gd name="T9" fmla="*/ 65 h 134"/>
                  <a:gd name="T10" fmla="*/ 39 w 402"/>
                  <a:gd name="T11" fmla="*/ 130 h 134"/>
                  <a:gd name="T12" fmla="*/ 3 w 402"/>
                  <a:gd name="T13" fmla="*/ 105 h 134"/>
                  <a:gd name="T14" fmla="*/ 27 w 402"/>
                  <a:gd name="T15" fmla="*/ 6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2" h="134">
                    <a:moveTo>
                      <a:pt x="27" y="69"/>
                    </a:moveTo>
                    <a:lnTo>
                      <a:pt x="361" y="3"/>
                    </a:lnTo>
                    <a:cubicBezTo>
                      <a:pt x="378" y="0"/>
                      <a:pt x="394" y="11"/>
                      <a:pt x="398" y="28"/>
                    </a:cubicBezTo>
                    <a:cubicBezTo>
                      <a:pt x="401" y="45"/>
                      <a:pt x="390" y="61"/>
                      <a:pt x="373" y="65"/>
                    </a:cubicBezTo>
                    <a:lnTo>
                      <a:pt x="373" y="65"/>
                    </a:lnTo>
                    <a:lnTo>
                      <a:pt x="39" y="130"/>
                    </a:lnTo>
                    <a:cubicBezTo>
                      <a:pt x="22" y="133"/>
                      <a:pt x="6" y="122"/>
                      <a:pt x="3" y="105"/>
                    </a:cubicBezTo>
                    <a:cubicBezTo>
                      <a:pt x="0" y="88"/>
                      <a:pt x="10" y="72"/>
                      <a:pt x="27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4" name="Freeform 8"/>
              <p:cNvSpPr>
                <a:spLocks noChangeArrowheads="1"/>
              </p:cNvSpPr>
              <p:nvPr/>
            </p:nvSpPr>
            <p:spPr bwMode="auto">
              <a:xfrm>
                <a:off x="2639473" y="5720169"/>
                <a:ext cx="286358" cy="80462"/>
              </a:xfrm>
              <a:custGeom>
                <a:avLst/>
                <a:gdLst>
                  <a:gd name="T0" fmla="*/ 29 w 404"/>
                  <a:gd name="T1" fmla="*/ 70 h 137"/>
                  <a:gd name="T2" fmla="*/ 362 w 404"/>
                  <a:gd name="T3" fmla="*/ 3 h 137"/>
                  <a:gd name="T4" fmla="*/ 400 w 404"/>
                  <a:gd name="T5" fmla="*/ 28 h 137"/>
                  <a:gd name="T6" fmla="*/ 375 w 404"/>
                  <a:gd name="T7" fmla="*/ 66 h 137"/>
                  <a:gd name="T8" fmla="*/ 375 w 404"/>
                  <a:gd name="T9" fmla="*/ 66 h 137"/>
                  <a:gd name="T10" fmla="*/ 41 w 404"/>
                  <a:gd name="T11" fmla="*/ 132 h 137"/>
                  <a:gd name="T12" fmla="*/ 4 w 404"/>
                  <a:gd name="T13" fmla="*/ 107 h 137"/>
                  <a:gd name="T14" fmla="*/ 29 w 404"/>
                  <a:gd name="T15" fmla="*/ 7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4" h="137">
                    <a:moveTo>
                      <a:pt x="29" y="70"/>
                    </a:moveTo>
                    <a:lnTo>
                      <a:pt x="362" y="3"/>
                    </a:lnTo>
                    <a:cubicBezTo>
                      <a:pt x="380" y="0"/>
                      <a:pt x="396" y="11"/>
                      <a:pt x="400" y="28"/>
                    </a:cubicBezTo>
                    <a:cubicBezTo>
                      <a:pt x="403" y="46"/>
                      <a:pt x="392" y="63"/>
                      <a:pt x="375" y="66"/>
                    </a:cubicBezTo>
                    <a:lnTo>
                      <a:pt x="375" y="66"/>
                    </a:lnTo>
                    <a:lnTo>
                      <a:pt x="41" y="132"/>
                    </a:lnTo>
                    <a:cubicBezTo>
                      <a:pt x="24" y="136"/>
                      <a:pt x="7" y="124"/>
                      <a:pt x="4" y="107"/>
                    </a:cubicBezTo>
                    <a:cubicBezTo>
                      <a:pt x="0" y="90"/>
                      <a:pt x="12" y="73"/>
                      <a:pt x="29" y="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5" name="Freeform 9"/>
              <p:cNvSpPr>
                <a:spLocks noChangeArrowheads="1"/>
              </p:cNvSpPr>
              <p:nvPr/>
            </p:nvSpPr>
            <p:spPr bwMode="auto">
              <a:xfrm>
                <a:off x="3109473" y="5639709"/>
                <a:ext cx="286358" cy="83056"/>
              </a:xfrm>
              <a:custGeom>
                <a:avLst/>
                <a:gdLst>
                  <a:gd name="T0" fmla="*/ 29 w 406"/>
                  <a:gd name="T1" fmla="*/ 70 h 139"/>
                  <a:gd name="T2" fmla="*/ 362 w 406"/>
                  <a:gd name="T3" fmla="*/ 3 h 139"/>
                  <a:gd name="T4" fmla="*/ 401 w 406"/>
                  <a:gd name="T5" fmla="*/ 29 h 139"/>
                  <a:gd name="T6" fmla="*/ 375 w 406"/>
                  <a:gd name="T7" fmla="*/ 68 h 139"/>
                  <a:gd name="T8" fmla="*/ 375 w 406"/>
                  <a:gd name="T9" fmla="*/ 68 h 139"/>
                  <a:gd name="T10" fmla="*/ 42 w 406"/>
                  <a:gd name="T11" fmla="*/ 134 h 139"/>
                  <a:gd name="T12" fmla="*/ 4 w 406"/>
                  <a:gd name="T13" fmla="*/ 109 h 139"/>
                  <a:gd name="T14" fmla="*/ 29 w 406"/>
                  <a:gd name="T15" fmla="*/ 7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139">
                    <a:moveTo>
                      <a:pt x="29" y="70"/>
                    </a:moveTo>
                    <a:lnTo>
                      <a:pt x="362" y="3"/>
                    </a:lnTo>
                    <a:cubicBezTo>
                      <a:pt x="380" y="0"/>
                      <a:pt x="398" y="11"/>
                      <a:pt x="401" y="29"/>
                    </a:cubicBezTo>
                    <a:cubicBezTo>
                      <a:pt x="405" y="47"/>
                      <a:pt x="393" y="65"/>
                      <a:pt x="375" y="68"/>
                    </a:cubicBezTo>
                    <a:lnTo>
                      <a:pt x="375" y="68"/>
                    </a:lnTo>
                    <a:lnTo>
                      <a:pt x="42" y="134"/>
                    </a:lnTo>
                    <a:cubicBezTo>
                      <a:pt x="24" y="138"/>
                      <a:pt x="7" y="127"/>
                      <a:pt x="4" y="109"/>
                    </a:cubicBezTo>
                    <a:cubicBezTo>
                      <a:pt x="0" y="92"/>
                      <a:pt x="11" y="74"/>
                      <a:pt x="29" y="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6" name="Freeform 10"/>
              <p:cNvSpPr>
                <a:spLocks noChangeArrowheads="1"/>
              </p:cNvSpPr>
              <p:nvPr/>
            </p:nvSpPr>
            <p:spPr bwMode="auto">
              <a:xfrm>
                <a:off x="3579474" y="5561843"/>
                <a:ext cx="289470" cy="83056"/>
              </a:xfrm>
              <a:custGeom>
                <a:avLst/>
                <a:gdLst>
                  <a:gd name="T0" fmla="*/ 30 w 408"/>
                  <a:gd name="T1" fmla="*/ 70 h 141"/>
                  <a:gd name="T2" fmla="*/ 364 w 408"/>
                  <a:gd name="T3" fmla="*/ 3 h 141"/>
                  <a:gd name="T4" fmla="*/ 404 w 408"/>
                  <a:gd name="T5" fmla="*/ 30 h 141"/>
                  <a:gd name="T6" fmla="*/ 377 w 408"/>
                  <a:gd name="T7" fmla="*/ 70 h 141"/>
                  <a:gd name="T8" fmla="*/ 377 w 408"/>
                  <a:gd name="T9" fmla="*/ 70 h 141"/>
                  <a:gd name="T10" fmla="*/ 44 w 408"/>
                  <a:gd name="T11" fmla="*/ 136 h 141"/>
                  <a:gd name="T12" fmla="*/ 4 w 408"/>
                  <a:gd name="T13" fmla="*/ 110 h 141"/>
                  <a:gd name="T14" fmla="*/ 30 w 408"/>
                  <a:gd name="T15" fmla="*/ 7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8" h="141">
                    <a:moveTo>
                      <a:pt x="30" y="70"/>
                    </a:moveTo>
                    <a:lnTo>
                      <a:pt x="364" y="3"/>
                    </a:lnTo>
                    <a:cubicBezTo>
                      <a:pt x="382" y="0"/>
                      <a:pt x="400" y="12"/>
                      <a:pt x="404" y="30"/>
                    </a:cubicBezTo>
                    <a:cubicBezTo>
                      <a:pt x="407" y="49"/>
                      <a:pt x="395" y="67"/>
                      <a:pt x="377" y="70"/>
                    </a:cubicBezTo>
                    <a:lnTo>
                      <a:pt x="377" y="70"/>
                    </a:lnTo>
                    <a:lnTo>
                      <a:pt x="44" y="136"/>
                    </a:lnTo>
                    <a:cubicBezTo>
                      <a:pt x="25" y="140"/>
                      <a:pt x="8" y="128"/>
                      <a:pt x="4" y="110"/>
                    </a:cubicBezTo>
                    <a:cubicBezTo>
                      <a:pt x="0" y="92"/>
                      <a:pt x="12" y="74"/>
                      <a:pt x="30" y="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7" name="Freeform 11"/>
              <p:cNvSpPr>
                <a:spLocks noChangeArrowheads="1"/>
              </p:cNvSpPr>
              <p:nvPr/>
            </p:nvSpPr>
            <p:spPr bwMode="auto">
              <a:xfrm>
                <a:off x="4049474" y="5483978"/>
                <a:ext cx="289472" cy="83056"/>
              </a:xfrm>
              <a:custGeom>
                <a:avLst/>
                <a:gdLst>
                  <a:gd name="T0" fmla="*/ 31 w 410"/>
                  <a:gd name="T1" fmla="*/ 70 h 142"/>
                  <a:gd name="T2" fmla="*/ 364 w 410"/>
                  <a:gd name="T3" fmla="*/ 3 h 142"/>
                  <a:gd name="T4" fmla="*/ 405 w 410"/>
                  <a:gd name="T5" fmla="*/ 31 h 142"/>
                  <a:gd name="T6" fmla="*/ 378 w 410"/>
                  <a:gd name="T7" fmla="*/ 72 h 142"/>
                  <a:gd name="T8" fmla="*/ 378 w 410"/>
                  <a:gd name="T9" fmla="*/ 72 h 142"/>
                  <a:gd name="T10" fmla="*/ 44 w 410"/>
                  <a:gd name="T11" fmla="*/ 138 h 142"/>
                  <a:gd name="T12" fmla="*/ 4 w 410"/>
                  <a:gd name="T13" fmla="*/ 110 h 142"/>
                  <a:gd name="T14" fmla="*/ 31 w 410"/>
                  <a:gd name="T15" fmla="*/ 7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0" h="142">
                    <a:moveTo>
                      <a:pt x="31" y="70"/>
                    </a:moveTo>
                    <a:lnTo>
                      <a:pt x="364" y="3"/>
                    </a:lnTo>
                    <a:cubicBezTo>
                      <a:pt x="383" y="0"/>
                      <a:pt x="402" y="12"/>
                      <a:pt x="405" y="31"/>
                    </a:cubicBezTo>
                    <a:cubicBezTo>
                      <a:pt x="409" y="50"/>
                      <a:pt x="397" y="68"/>
                      <a:pt x="378" y="72"/>
                    </a:cubicBezTo>
                    <a:lnTo>
                      <a:pt x="378" y="72"/>
                    </a:lnTo>
                    <a:lnTo>
                      <a:pt x="44" y="138"/>
                    </a:lnTo>
                    <a:cubicBezTo>
                      <a:pt x="25" y="141"/>
                      <a:pt x="7" y="129"/>
                      <a:pt x="4" y="110"/>
                    </a:cubicBezTo>
                    <a:cubicBezTo>
                      <a:pt x="0" y="92"/>
                      <a:pt x="12" y="73"/>
                      <a:pt x="31" y="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8" name="Freeform 12"/>
              <p:cNvSpPr>
                <a:spLocks noChangeArrowheads="1"/>
              </p:cNvSpPr>
              <p:nvPr/>
            </p:nvSpPr>
            <p:spPr bwMode="auto">
              <a:xfrm>
                <a:off x="4519475" y="5406113"/>
                <a:ext cx="292583" cy="83056"/>
              </a:xfrm>
              <a:custGeom>
                <a:avLst/>
                <a:gdLst>
                  <a:gd name="T0" fmla="*/ 33 w 413"/>
                  <a:gd name="T1" fmla="*/ 68 h 143"/>
                  <a:gd name="T2" fmla="*/ 366 w 413"/>
                  <a:gd name="T3" fmla="*/ 4 h 143"/>
                  <a:gd name="T4" fmla="*/ 409 w 413"/>
                  <a:gd name="T5" fmla="*/ 33 h 143"/>
                  <a:gd name="T6" fmla="*/ 380 w 413"/>
                  <a:gd name="T7" fmla="*/ 75 h 143"/>
                  <a:gd name="T8" fmla="*/ 380 w 413"/>
                  <a:gd name="T9" fmla="*/ 75 h 143"/>
                  <a:gd name="T10" fmla="*/ 46 w 413"/>
                  <a:gd name="T11" fmla="*/ 138 h 143"/>
                  <a:gd name="T12" fmla="*/ 4 w 413"/>
                  <a:gd name="T13" fmla="*/ 110 h 143"/>
                  <a:gd name="T14" fmla="*/ 33 w 413"/>
                  <a:gd name="T15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3" h="143">
                    <a:moveTo>
                      <a:pt x="33" y="68"/>
                    </a:moveTo>
                    <a:lnTo>
                      <a:pt x="366" y="4"/>
                    </a:lnTo>
                    <a:cubicBezTo>
                      <a:pt x="386" y="0"/>
                      <a:pt x="405" y="13"/>
                      <a:pt x="409" y="33"/>
                    </a:cubicBezTo>
                    <a:cubicBezTo>
                      <a:pt x="412" y="52"/>
                      <a:pt x="400" y="71"/>
                      <a:pt x="380" y="75"/>
                    </a:cubicBezTo>
                    <a:lnTo>
                      <a:pt x="380" y="75"/>
                    </a:lnTo>
                    <a:lnTo>
                      <a:pt x="46" y="138"/>
                    </a:lnTo>
                    <a:cubicBezTo>
                      <a:pt x="27" y="142"/>
                      <a:pt x="7" y="130"/>
                      <a:pt x="4" y="110"/>
                    </a:cubicBezTo>
                    <a:cubicBezTo>
                      <a:pt x="0" y="91"/>
                      <a:pt x="13" y="72"/>
                      <a:pt x="33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9" name="Freeform 13"/>
              <p:cNvSpPr>
                <a:spLocks noChangeArrowheads="1"/>
              </p:cNvSpPr>
              <p:nvPr/>
            </p:nvSpPr>
            <p:spPr bwMode="auto">
              <a:xfrm>
                <a:off x="4989475" y="5333439"/>
                <a:ext cx="292583" cy="83056"/>
              </a:xfrm>
              <a:custGeom>
                <a:avLst/>
                <a:gdLst>
                  <a:gd name="T0" fmla="*/ 32 w 414"/>
                  <a:gd name="T1" fmla="*/ 67 h 143"/>
                  <a:gd name="T2" fmla="*/ 366 w 414"/>
                  <a:gd name="T3" fmla="*/ 4 h 143"/>
                  <a:gd name="T4" fmla="*/ 410 w 414"/>
                  <a:gd name="T5" fmla="*/ 34 h 143"/>
                  <a:gd name="T6" fmla="*/ 380 w 414"/>
                  <a:gd name="T7" fmla="*/ 77 h 143"/>
                  <a:gd name="T8" fmla="*/ 380 w 414"/>
                  <a:gd name="T9" fmla="*/ 77 h 143"/>
                  <a:gd name="T10" fmla="*/ 46 w 414"/>
                  <a:gd name="T11" fmla="*/ 138 h 143"/>
                  <a:gd name="T12" fmla="*/ 3 w 414"/>
                  <a:gd name="T13" fmla="*/ 109 h 143"/>
                  <a:gd name="T14" fmla="*/ 32 w 414"/>
                  <a:gd name="T15" fmla="*/ 6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4" h="143">
                    <a:moveTo>
                      <a:pt x="32" y="67"/>
                    </a:moveTo>
                    <a:lnTo>
                      <a:pt x="366" y="4"/>
                    </a:lnTo>
                    <a:cubicBezTo>
                      <a:pt x="386" y="0"/>
                      <a:pt x="406" y="13"/>
                      <a:pt x="410" y="34"/>
                    </a:cubicBezTo>
                    <a:cubicBezTo>
                      <a:pt x="413" y="54"/>
                      <a:pt x="400" y="73"/>
                      <a:pt x="380" y="77"/>
                    </a:cubicBezTo>
                    <a:lnTo>
                      <a:pt x="380" y="77"/>
                    </a:lnTo>
                    <a:lnTo>
                      <a:pt x="46" y="138"/>
                    </a:lnTo>
                    <a:cubicBezTo>
                      <a:pt x="26" y="142"/>
                      <a:pt x="7" y="129"/>
                      <a:pt x="3" y="109"/>
                    </a:cubicBezTo>
                    <a:cubicBezTo>
                      <a:pt x="0" y="89"/>
                      <a:pt x="13" y="70"/>
                      <a:pt x="32" y="6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0" name="Freeform 14"/>
              <p:cNvSpPr>
                <a:spLocks noChangeArrowheads="1"/>
              </p:cNvSpPr>
              <p:nvPr/>
            </p:nvSpPr>
            <p:spPr bwMode="auto">
              <a:xfrm>
                <a:off x="5459477" y="5258168"/>
                <a:ext cx="295695" cy="85653"/>
              </a:xfrm>
              <a:custGeom>
                <a:avLst/>
                <a:gdLst>
                  <a:gd name="T0" fmla="*/ 33 w 417"/>
                  <a:gd name="T1" fmla="*/ 67 h 145"/>
                  <a:gd name="T2" fmla="*/ 367 w 417"/>
                  <a:gd name="T3" fmla="*/ 4 h 145"/>
                  <a:gd name="T4" fmla="*/ 412 w 417"/>
                  <a:gd name="T5" fmla="*/ 34 h 145"/>
                  <a:gd name="T6" fmla="*/ 381 w 417"/>
                  <a:gd name="T7" fmla="*/ 78 h 145"/>
                  <a:gd name="T8" fmla="*/ 381 w 417"/>
                  <a:gd name="T9" fmla="*/ 78 h 145"/>
                  <a:gd name="T10" fmla="*/ 47 w 417"/>
                  <a:gd name="T11" fmla="*/ 140 h 145"/>
                  <a:gd name="T12" fmla="*/ 3 w 417"/>
                  <a:gd name="T13" fmla="*/ 110 h 145"/>
                  <a:gd name="T14" fmla="*/ 33 w 417"/>
                  <a:gd name="T15" fmla="*/ 6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7" h="145">
                    <a:moveTo>
                      <a:pt x="33" y="67"/>
                    </a:moveTo>
                    <a:lnTo>
                      <a:pt x="367" y="4"/>
                    </a:lnTo>
                    <a:cubicBezTo>
                      <a:pt x="388" y="0"/>
                      <a:pt x="408" y="13"/>
                      <a:pt x="412" y="34"/>
                    </a:cubicBezTo>
                    <a:cubicBezTo>
                      <a:pt x="416" y="55"/>
                      <a:pt x="402" y="74"/>
                      <a:pt x="381" y="78"/>
                    </a:cubicBezTo>
                    <a:lnTo>
                      <a:pt x="381" y="78"/>
                    </a:lnTo>
                    <a:lnTo>
                      <a:pt x="47" y="140"/>
                    </a:lnTo>
                    <a:cubicBezTo>
                      <a:pt x="27" y="144"/>
                      <a:pt x="7" y="130"/>
                      <a:pt x="3" y="110"/>
                    </a:cubicBezTo>
                    <a:cubicBezTo>
                      <a:pt x="0" y="90"/>
                      <a:pt x="13" y="70"/>
                      <a:pt x="33" y="6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1" name="Freeform 15"/>
              <p:cNvSpPr>
                <a:spLocks noChangeArrowheads="1"/>
              </p:cNvSpPr>
              <p:nvPr/>
            </p:nvSpPr>
            <p:spPr bwMode="auto">
              <a:xfrm>
                <a:off x="5932590" y="5182899"/>
                <a:ext cx="295695" cy="88247"/>
              </a:xfrm>
              <a:custGeom>
                <a:avLst/>
                <a:gdLst>
                  <a:gd name="T0" fmla="*/ 34 w 417"/>
                  <a:gd name="T1" fmla="*/ 68 h 149"/>
                  <a:gd name="T2" fmla="*/ 367 w 417"/>
                  <a:gd name="T3" fmla="*/ 4 h 149"/>
                  <a:gd name="T4" fmla="*/ 412 w 417"/>
                  <a:gd name="T5" fmla="*/ 35 h 149"/>
                  <a:gd name="T6" fmla="*/ 381 w 417"/>
                  <a:gd name="T7" fmla="*/ 80 h 149"/>
                  <a:gd name="T8" fmla="*/ 381 w 417"/>
                  <a:gd name="T9" fmla="*/ 80 h 149"/>
                  <a:gd name="T10" fmla="*/ 48 w 417"/>
                  <a:gd name="T11" fmla="*/ 144 h 149"/>
                  <a:gd name="T12" fmla="*/ 4 w 417"/>
                  <a:gd name="T13" fmla="*/ 113 h 149"/>
                  <a:gd name="T14" fmla="*/ 34 w 417"/>
                  <a:gd name="T15" fmla="*/ 68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7" h="149">
                    <a:moveTo>
                      <a:pt x="34" y="68"/>
                    </a:moveTo>
                    <a:lnTo>
                      <a:pt x="367" y="4"/>
                    </a:lnTo>
                    <a:cubicBezTo>
                      <a:pt x="388" y="0"/>
                      <a:pt x="408" y="14"/>
                      <a:pt x="412" y="35"/>
                    </a:cubicBezTo>
                    <a:cubicBezTo>
                      <a:pt x="416" y="56"/>
                      <a:pt x="403" y="76"/>
                      <a:pt x="381" y="80"/>
                    </a:cubicBezTo>
                    <a:lnTo>
                      <a:pt x="381" y="80"/>
                    </a:lnTo>
                    <a:lnTo>
                      <a:pt x="48" y="144"/>
                    </a:lnTo>
                    <a:cubicBezTo>
                      <a:pt x="28" y="148"/>
                      <a:pt x="8" y="134"/>
                      <a:pt x="4" y="113"/>
                    </a:cubicBezTo>
                    <a:cubicBezTo>
                      <a:pt x="0" y="92"/>
                      <a:pt x="13" y="72"/>
                      <a:pt x="34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2" name="Freeform 16"/>
              <p:cNvSpPr>
                <a:spLocks noChangeArrowheads="1"/>
              </p:cNvSpPr>
              <p:nvPr/>
            </p:nvSpPr>
            <p:spPr bwMode="auto">
              <a:xfrm>
                <a:off x="6399478" y="5105034"/>
                <a:ext cx="295695" cy="90842"/>
              </a:xfrm>
              <a:custGeom>
                <a:avLst/>
                <a:gdLst>
                  <a:gd name="T0" fmla="*/ 35 w 420"/>
                  <a:gd name="T1" fmla="*/ 71 h 154"/>
                  <a:gd name="T2" fmla="*/ 368 w 420"/>
                  <a:gd name="T3" fmla="*/ 4 h 154"/>
                  <a:gd name="T4" fmla="*/ 414 w 420"/>
                  <a:gd name="T5" fmla="*/ 35 h 154"/>
                  <a:gd name="T6" fmla="*/ 383 w 420"/>
                  <a:gd name="T7" fmla="*/ 82 h 154"/>
                  <a:gd name="T8" fmla="*/ 383 w 420"/>
                  <a:gd name="T9" fmla="*/ 82 h 154"/>
                  <a:gd name="T10" fmla="*/ 50 w 420"/>
                  <a:gd name="T11" fmla="*/ 149 h 154"/>
                  <a:gd name="T12" fmla="*/ 4 w 420"/>
                  <a:gd name="T13" fmla="*/ 118 h 154"/>
                  <a:gd name="T14" fmla="*/ 35 w 420"/>
                  <a:gd name="T15" fmla="*/ 7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0" h="154">
                    <a:moveTo>
                      <a:pt x="35" y="71"/>
                    </a:moveTo>
                    <a:lnTo>
                      <a:pt x="368" y="4"/>
                    </a:lnTo>
                    <a:cubicBezTo>
                      <a:pt x="389" y="0"/>
                      <a:pt x="410" y="13"/>
                      <a:pt x="414" y="35"/>
                    </a:cubicBezTo>
                    <a:cubicBezTo>
                      <a:pt x="419" y="56"/>
                      <a:pt x="405" y="77"/>
                      <a:pt x="383" y="82"/>
                    </a:cubicBezTo>
                    <a:lnTo>
                      <a:pt x="383" y="82"/>
                    </a:lnTo>
                    <a:lnTo>
                      <a:pt x="50" y="149"/>
                    </a:lnTo>
                    <a:cubicBezTo>
                      <a:pt x="29" y="153"/>
                      <a:pt x="8" y="139"/>
                      <a:pt x="4" y="118"/>
                    </a:cubicBezTo>
                    <a:cubicBezTo>
                      <a:pt x="0" y="96"/>
                      <a:pt x="13" y="76"/>
                      <a:pt x="35" y="7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3" name="Freeform 17"/>
              <p:cNvSpPr>
                <a:spLocks noChangeArrowheads="1"/>
              </p:cNvSpPr>
              <p:nvPr/>
            </p:nvSpPr>
            <p:spPr bwMode="auto">
              <a:xfrm>
                <a:off x="6869477" y="5021978"/>
                <a:ext cx="295697" cy="93438"/>
              </a:xfrm>
              <a:custGeom>
                <a:avLst/>
                <a:gdLst>
                  <a:gd name="T0" fmla="*/ 35 w 420"/>
                  <a:gd name="T1" fmla="*/ 77 h 160"/>
                  <a:gd name="T2" fmla="*/ 367 w 420"/>
                  <a:gd name="T3" fmla="*/ 5 h 160"/>
                  <a:gd name="T4" fmla="*/ 414 w 420"/>
                  <a:gd name="T5" fmla="*/ 35 h 160"/>
                  <a:gd name="T6" fmla="*/ 384 w 420"/>
                  <a:gd name="T7" fmla="*/ 83 h 160"/>
                  <a:gd name="T8" fmla="*/ 384 w 420"/>
                  <a:gd name="T9" fmla="*/ 83 h 160"/>
                  <a:gd name="T10" fmla="*/ 52 w 420"/>
                  <a:gd name="T11" fmla="*/ 154 h 160"/>
                  <a:gd name="T12" fmla="*/ 4 w 420"/>
                  <a:gd name="T13" fmla="*/ 124 h 160"/>
                  <a:gd name="T14" fmla="*/ 35 w 420"/>
                  <a:gd name="T15" fmla="*/ 77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0" h="160">
                    <a:moveTo>
                      <a:pt x="35" y="77"/>
                    </a:moveTo>
                    <a:lnTo>
                      <a:pt x="367" y="5"/>
                    </a:lnTo>
                    <a:cubicBezTo>
                      <a:pt x="388" y="0"/>
                      <a:pt x="410" y="14"/>
                      <a:pt x="414" y="35"/>
                    </a:cubicBezTo>
                    <a:cubicBezTo>
                      <a:pt x="419" y="57"/>
                      <a:pt x="405" y="78"/>
                      <a:pt x="384" y="83"/>
                    </a:cubicBezTo>
                    <a:lnTo>
                      <a:pt x="384" y="83"/>
                    </a:lnTo>
                    <a:lnTo>
                      <a:pt x="52" y="154"/>
                    </a:lnTo>
                    <a:cubicBezTo>
                      <a:pt x="30" y="159"/>
                      <a:pt x="9" y="145"/>
                      <a:pt x="4" y="124"/>
                    </a:cubicBezTo>
                    <a:cubicBezTo>
                      <a:pt x="0" y="103"/>
                      <a:pt x="13" y="81"/>
                      <a:pt x="35" y="7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4" name="Freeform 18"/>
              <p:cNvSpPr>
                <a:spLocks noChangeArrowheads="1"/>
              </p:cNvSpPr>
              <p:nvPr/>
            </p:nvSpPr>
            <p:spPr bwMode="auto">
              <a:xfrm>
                <a:off x="7333254" y="4897394"/>
                <a:ext cx="289470" cy="124584"/>
              </a:xfrm>
              <a:custGeom>
                <a:avLst/>
                <a:gdLst>
                  <a:gd name="T0" fmla="*/ 32 w 409"/>
                  <a:gd name="T1" fmla="*/ 130 h 213"/>
                  <a:gd name="T2" fmla="*/ 192 w 409"/>
                  <a:gd name="T3" fmla="*/ 73 h 213"/>
                  <a:gd name="T4" fmla="*/ 346 w 409"/>
                  <a:gd name="T5" fmla="*/ 9 h 213"/>
                  <a:gd name="T6" fmla="*/ 348 w 409"/>
                  <a:gd name="T7" fmla="*/ 9 h 213"/>
                  <a:gd name="T8" fmla="*/ 400 w 409"/>
                  <a:gd name="T9" fmla="*/ 30 h 213"/>
                  <a:gd name="T10" fmla="*/ 379 w 409"/>
                  <a:gd name="T11" fmla="*/ 82 h 213"/>
                  <a:gd name="T12" fmla="*/ 378 w 409"/>
                  <a:gd name="T13" fmla="*/ 82 h 213"/>
                  <a:gd name="T14" fmla="*/ 219 w 409"/>
                  <a:gd name="T15" fmla="*/ 148 h 213"/>
                  <a:gd name="T16" fmla="*/ 58 w 409"/>
                  <a:gd name="T17" fmla="*/ 205 h 213"/>
                  <a:gd name="T18" fmla="*/ 8 w 409"/>
                  <a:gd name="T19" fmla="*/ 181 h 213"/>
                  <a:gd name="T20" fmla="*/ 32 w 409"/>
                  <a:gd name="T21" fmla="*/ 13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213">
                    <a:moveTo>
                      <a:pt x="32" y="130"/>
                    </a:moveTo>
                    <a:cubicBezTo>
                      <a:pt x="32" y="130"/>
                      <a:pt x="112" y="102"/>
                      <a:pt x="192" y="73"/>
                    </a:cubicBezTo>
                    <a:cubicBezTo>
                      <a:pt x="269" y="41"/>
                      <a:pt x="346" y="9"/>
                      <a:pt x="346" y="9"/>
                    </a:cubicBezTo>
                    <a:lnTo>
                      <a:pt x="348" y="9"/>
                    </a:lnTo>
                    <a:cubicBezTo>
                      <a:pt x="368" y="0"/>
                      <a:pt x="392" y="10"/>
                      <a:pt x="400" y="30"/>
                    </a:cubicBezTo>
                    <a:cubicBezTo>
                      <a:pt x="408" y="50"/>
                      <a:pt x="399" y="74"/>
                      <a:pt x="379" y="82"/>
                    </a:cubicBezTo>
                    <a:lnTo>
                      <a:pt x="378" y="82"/>
                    </a:lnTo>
                    <a:cubicBezTo>
                      <a:pt x="378" y="82"/>
                      <a:pt x="299" y="115"/>
                      <a:pt x="219" y="148"/>
                    </a:cubicBezTo>
                    <a:cubicBezTo>
                      <a:pt x="139" y="176"/>
                      <a:pt x="58" y="205"/>
                      <a:pt x="58" y="205"/>
                    </a:cubicBezTo>
                    <a:cubicBezTo>
                      <a:pt x="38" y="212"/>
                      <a:pt x="15" y="201"/>
                      <a:pt x="8" y="181"/>
                    </a:cubicBezTo>
                    <a:cubicBezTo>
                      <a:pt x="0" y="160"/>
                      <a:pt x="11" y="137"/>
                      <a:pt x="32" y="1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5" name="Freeform 19"/>
              <p:cNvSpPr>
                <a:spLocks noChangeArrowheads="1"/>
              </p:cNvSpPr>
              <p:nvPr/>
            </p:nvSpPr>
            <p:spPr bwMode="auto">
              <a:xfrm>
                <a:off x="7772127" y="4689753"/>
                <a:ext cx="261457" cy="171303"/>
              </a:xfrm>
              <a:custGeom>
                <a:avLst/>
                <a:gdLst>
                  <a:gd name="T0" fmla="*/ 24 w 369"/>
                  <a:gd name="T1" fmla="*/ 210 h 289"/>
                  <a:gd name="T2" fmla="*/ 166 w 369"/>
                  <a:gd name="T3" fmla="*/ 116 h 289"/>
                  <a:gd name="T4" fmla="*/ 297 w 369"/>
                  <a:gd name="T5" fmla="*/ 15 h 289"/>
                  <a:gd name="T6" fmla="*/ 299 w 369"/>
                  <a:gd name="T7" fmla="*/ 13 h 289"/>
                  <a:gd name="T8" fmla="*/ 355 w 369"/>
                  <a:gd name="T9" fmla="*/ 21 h 289"/>
                  <a:gd name="T10" fmla="*/ 348 w 369"/>
                  <a:gd name="T11" fmla="*/ 76 h 289"/>
                  <a:gd name="T12" fmla="*/ 348 w 369"/>
                  <a:gd name="T13" fmla="*/ 76 h 289"/>
                  <a:gd name="T14" fmla="*/ 210 w 369"/>
                  <a:gd name="T15" fmla="*/ 183 h 289"/>
                  <a:gd name="T16" fmla="*/ 67 w 369"/>
                  <a:gd name="T17" fmla="*/ 276 h 289"/>
                  <a:gd name="T18" fmla="*/ 12 w 369"/>
                  <a:gd name="T19" fmla="*/ 265 h 289"/>
                  <a:gd name="T20" fmla="*/ 24 w 369"/>
                  <a:gd name="T21" fmla="*/ 21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9" h="289">
                    <a:moveTo>
                      <a:pt x="24" y="210"/>
                    </a:moveTo>
                    <a:cubicBezTo>
                      <a:pt x="24" y="210"/>
                      <a:pt x="95" y="163"/>
                      <a:pt x="166" y="116"/>
                    </a:cubicBezTo>
                    <a:cubicBezTo>
                      <a:pt x="231" y="66"/>
                      <a:pt x="297" y="15"/>
                      <a:pt x="297" y="15"/>
                    </a:cubicBezTo>
                    <a:lnTo>
                      <a:pt x="299" y="13"/>
                    </a:lnTo>
                    <a:cubicBezTo>
                      <a:pt x="317" y="0"/>
                      <a:pt x="342" y="3"/>
                      <a:pt x="355" y="21"/>
                    </a:cubicBezTo>
                    <a:cubicBezTo>
                      <a:pt x="368" y="38"/>
                      <a:pt x="365" y="63"/>
                      <a:pt x="348" y="76"/>
                    </a:cubicBezTo>
                    <a:lnTo>
                      <a:pt x="348" y="76"/>
                    </a:lnTo>
                    <a:cubicBezTo>
                      <a:pt x="348" y="76"/>
                      <a:pt x="279" y="130"/>
                      <a:pt x="210" y="183"/>
                    </a:cubicBezTo>
                    <a:cubicBezTo>
                      <a:pt x="138" y="229"/>
                      <a:pt x="67" y="276"/>
                      <a:pt x="67" y="276"/>
                    </a:cubicBezTo>
                    <a:cubicBezTo>
                      <a:pt x="49" y="288"/>
                      <a:pt x="24" y="283"/>
                      <a:pt x="12" y="265"/>
                    </a:cubicBezTo>
                    <a:cubicBezTo>
                      <a:pt x="0" y="246"/>
                      <a:pt x="5" y="222"/>
                      <a:pt x="24" y="21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6" name="Freeform 20"/>
              <p:cNvSpPr>
                <a:spLocks noChangeArrowheads="1"/>
              </p:cNvSpPr>
              <p:nvPr/>
            </p:nvSpPr>
            <p:spPr bwMode="auto">
              <a:xfrm>
                <a:off x="8133187" y="4375696"/>
                <a:ext cx="189869" cy="225810"/>
              </a:xfrm>
              <a:custGeom>
                <a:avLst/>
                <a:gdLst>
                  <a:gd name="T0" fmla="*/ 13 w 267"/>
                  <a:gd name="T1" fmla="*/ 314 h 383"/>
                  <a:gd name="T2" fmla="*/ 45 w 267"/>
                  <a:gd name="T3" fmla="*/ 271 h 383"/>
                  <a:gd name="T4" fmla="*/ 60 w 267"/>
                  <a:gd name="T5" fmla="*/ 250 h 383"/>
                  <a:gd name="T6" fmla="*/ 76 w 267"/>
                  <a:gd name="T7" fmla="*/ 227 h 383"/>
                  <a:gd name="T8" fmla="*/ 108 w 267"/>
                  <a:gd name="T9" fmla="*/ 177 h 383"/>
                  <a:gd name="T10" fmla="*/ 138 w 267"/>
                  <a:gd name="T11" fmla="*/ 125 h 383"/>
                  <a:gd name="T12" fmla="*/ 151 w 267"/>
                  <a:gd name="T13" fmla="*/ 100 h 383"/>
                  <a:gd name="T14" fmla="*/ 162 w 267"/>
                  <a:gd name="T15" fmla="*/ 78 h 383"/>
                  <a:gd name="T16" fmla="*/ 184 w 267"/>
                  <a:gd name="T17" fmla="*/ 31 h 383"/>
                  <a:gd name="T18" fmla="*/ 185 w 267"/>
                  <a:gd name="T19" fmla="*/ 29 h 383"/>
                  <a:gd name="T20" fmla="*/ 238 w 267"/>
                  <a:gd name="T21" fmla="*/ 10 h 383"/>
                  <a:gd name="T22" fmla="*/ 257 w 267"/>
                  <a:gd name="T23" fmla="*/ 63 h 383"/>
                  <a:gd name="T24" fmla="*/ 233 w 267"/>
                  <a:gd name="T25" fmla="*/ 112 h 383"/>
                  <a:gd name="T26" fmla="*/ 222 w 267"/>
                  <a:gd name="T27" fmla="*/ 136 h 383"/>
                  <a:gd name="T28" fmla="*/ 208 w 267"/>
                  <a:gd name="T29" fmla="*/ 162 h 383"/>
                  <a:gd name="T30" fmla="*/ 176 w 267"/>
                  <a:gd name="T31" fmla="*/ 219 h 383"/>
                  <a:gd name="T32" fmla="*/ 141 w 267"/>
                  <a:gd name="T33" fmla="*/ 273 h 383"/>
                  <a:gd name="T34" fmla="*/ 124 w 267"/>
                  <a:gd name="T35" fmla="*/ 298 h 383"/>
                  <a:gd name="T36" fmla="*/ 109 w 267"/>
                  <a:gd name="T37" fmla="*/ 318 h 383"/>
                  <a:gd name="T38" fmla="*/ 77 w 267"/>
                  <a:gd name="T39" fmla="*/ 361 h 383"/>
                  <a:gd name="T40" fmla="*/ 22 w 267"/>
                  <a:gd name="T41" fmla="*/ 369 h 383"/>
                  <a:gd name="T42" fmla="*/ 13 w 267"/>
                  <a:gd name="T43" fmla="*/ 314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7" h="383">
                    <a:moveTo>
                      <a:pt x="13" y="314"/>
                    </a:moveTo>
                    <a:cubicBezTo>
                      <a:pt x="13" y="314"/>
                      <a:pt x="26" y="297"/>
                      <a:pt x="45" y="271"/>
                    </a:cubicBezTo>
                    <a:cubicBezTo>
                      <a:pt x="50" y="265"/>
                      <a:pt x="55" y="258"/>
                      <a:pt x="60" y="250"/>
                    </a:cubicBezTo>
                    <a:cubicBezTo>
                      <a:pt x="66" y="243"/>
                      <a:pt x="70" y="235"/>
                      <a:pt x="76" y="227"/>
                    </a:cubicBezTo>
                    <a:cubicBezTo>
                      <a:pt x="86" y="211"/>
                      <a:pt x="97" y="194"/>
                      <a:pt x="108" y="177"/>
                    </a:cubicBezTo>
                    <a:cubicBezTo>
                      <a:pt x="118" y="159"/>
                      <a:pt x="128" y="141"/>
                      <a:pt x="138" y="125"/>
                    </a:cubicBezTo>
                    <a:cubicBezTo>
                      <a:pt x="142" y="116"/>
                      <a:pt x="148" y="108"/>
                      <a:pt x="151" y="100"/>
                    </a:cubicBezTo>
                    <a:cubicBezTo>
                      <a:pt x="155" y="92"/>
                      <a:pt x="159" y="85"/>
                      <a:pt x="162" y="78"/>
                    </a:cubicBezTo>
                    <a:cubicBezTo>
                      <a:pt x="175" y="50"/>
                      <a:pt x="184" y="31"/>
                      <a:pt x="184" y="31"/>
                    </a:cubicBezTo>
                    <a:lnTo>
                      <a:pt x="185" y="29"/>
                    </a:lnTo>
                    <a:cubicBezTo>
                      <a:pt x="194" y="9"/>
                      <a:pt x="218" y="0"/>
                      <a:pt x="238" y="10"/>
                    </a:cubicBezTo>
                    <a:cubicBezTo>
                      <a:pt x="258" y="19"/>
                      <a:pt x="266" y="43"/>
                      <a:pt x="257" y="63"/>
                    </a:cubicBezTo>
                    <a:cubicBezTo>
                      <a:pt x="257" y="63"/>
                      <a:pt x="248" y="83"/>
                      <a:pt x="233" y="112"/>
                    </a:cubicBezTo>
                    <a:cubicBezTo>
                      <a:pt x="230" y="120"/>
                      <a:pt x="226" y="128"/>
                      <a:pt x="222" y="136"/>
                    </a:cubicBezTo>
                    <a:cubicBezTo>
                      <a:pt x="218" y="145"/>
                      <a:pt x="213" y="153"/>
                      <a:pt x="208" y="162"/>
                    </a:cubicBezTo>
                    <a:cubicBezTo>
                      <a:pt x="198" y="180"/>
                      <a:pt x="187" y="199"/>
                      <a:pt x="176" y="219"/>
                    </a:cubicBezTo>
                    <a:cubicBezTo>
                      <a:pt x="164" y="237"/>
                      <a:pt x="152" y="256"/>
                      <a:pt x="141" y="273"/>
                    </a:cubicBezTo>
                    <a:cubicBezTo>
                      <a:pt x="135" y="282"/>
                      <a:pt x="130" y="291"/>
                      <a:pt x="124" y="298"/>
                    </a:cubicBezTo>
                    <a:cubicBezTo>
                      <a:pt x="119" y="305"/>
                      <a:pt x="114" y="312"/>
                      <a:pt x="109" y="318"/>
                    </a:cubicBezTo>
                    <a:cubicBezTo>
                      <a:pt x="90" y="344"/>
                      <a:pt x="77" y="361"/>
                      <a:pt x="77" y="361"/>
                    </a:cubicBezTo>
                    <a:cubicBezTo>
                      <a:pt x="64" y="379"/>
                      <a:pt x="39" y="382"/>
                      <a:pt x="22" y="369"/>
                    </a:cubicBezTo>
                    <a:cubicBezTo>
                      <a:pt x="4" y="356"/>
                      <a:pt x="0" y="331"/>
                      <a:pt x="13" y="31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7" name="Freeform 21"/>
              <p:cNvSpPr>
                <a:spLocks noChangeArrowheads="1"/>
              </p:cNvSpPr>
              <p:nvPr/>
            </p:nvSpPr>
            <p:spPr bwMode="auto">
              <a:xfrm>
                <a:off x="8313717" y="3983775"/>
                <a:ext cx="71590" cy="251763"/>
              </a:xfrm>
              <a:custGeom>
                <a:avLst/>
                <a:gdLst>
                  <a:gd name="T0" fmla="*/ 13 w 101"/>
                  <a:gd name="T1" fmla="*/ 381 h 426"/>
                  <a:gd name="T2" fmla="*/ 16 w 101"/>
                  <a:gd name="T3" fmla="*/ 328 h 426"/>
                  <a:gd name="T4" fmla="*/ 19 w 101"/>
                  <a:gd name="T5" fmla="*/ 273 h 426"/>
                  <a:gd name="T6" fmla="*/ 20 w 101"/>
                  <a:gd name="T7" fmla="*/ 258 h 426"/>
                  <a:gd name="T8" fmla="*/ 21 w 101"/>
                  <a:gd name="T9" fmla="*/ 250 h 426"/>
                  <a:gd name="T10" fmla="*/ 21 w 101"/>
                  <a:gd name="T11" fmla="*/ 250 h 426"/>
                  <a:gd name="T12" fmla="*/ 21 w 101"/>
                  <a:gd name="T13" fmla="*/ 247 h 426"/>
                  <a:gd name="T14" fmla="*/ 19 w 101"/>
                  <a:gd name="T15" fmla="*/ 215 h 426"/>
                  <a:gd name="T16" fmla="*/ 17 w 101"/>
                  <a:gd name="T17" fmla="*/ 153 h 426"/>
                  <a:gd name="T18" fmla="*/ 14 w 101"/>
                  <a:gd name="T19" fmla="*/ 125 h 426"/>
                  <a:gd name="T20" fmla="*/ 10 w 101"/>
                  <a:gd name="T21" fmla="*/ 101 h 426"/>
                  <a:gd name="T22" fmla="*/ 4 w 101"/>
                  <a:gd name="T23" fmla="*/ 52 h 426"/>
                  <a:gd name="T24" fmla="*/ 3 w 101"/>
                  <a:gd name="T25" fmla="*/ 48 h 426"/>
                  <a:gd name="T26" fmla="*/ 37 w 101"/>
                  <a:gd name="T27" fmla="*/ 3 h 426"/>
                  <a:gd name="T28" fmla="*/ 82 w 101"/>
                  <a:gd name="T29" fmla="*/ 37 h 426"/>
                  <a:gd name="T30" fmla="*/ 90 w 101"/>
                  <a:gd name="T31" fmla="*/ 93 h 426"/>
                  <a:gd name="T32" fmla="*/ 93 w 101"/>
                  <a:gd name="T33" fmla="*/ 120 h 426"/>
                  <a:gd name="T34" fmla="*/ 97 w 101"/>
                  <a:gd name="T35" fmla="*/ 149 h 426"/>
                  <a:gd name="T36" fmla="*/ 99 w 101"/>
                  <a:gd name="T37" fmla="*/ 212 h 426"/>
                  <a:gd name="T38" fmla="*/ 100 w 101"/>
                  <a:gd name="T39" fmla="*/ 243 h 426"/>
                  <a:gd name="T40" fmla="*/ 100 w 101"/>
                  <a:gd name="T41" fmla="*/ 247 h 426"/>
                  <a:gd name="T42" fmla="*/ 100 w 101"/>
                  <a:gd name="T43" fmla="*/ 253 h 426"/>
                  <a:gd name="T44" fmla="*/ 100 w 101"/>
                  <a:gd name="T45" fmla="*/ 255 h 426"/>
                  <a:gd name="T46" fmla="*/ 100 w 101"/>
                  <a:gd name="T47" fmla="*/ 263 h 426"/>
                  <a:gd name="T48" fmla="*/ 99 w 101"/>
                  <a:gd name="T49" fmla="*/ 278 h 426"/>
                  <a:gd name="T50" fmla="*/ 95 w 101"/>
                  <a:gd name="T51" fmla="*/ 332 h 426"/>
                  <a:gd name="T52" fmla="*/ 92 w 101"/>
                  <a:gd name="T53" fmla="*/ 385 h 426"/>
                  <a:gd name="T54" fmla="*/ 50 w 101"/>
                  <a:gd name="T55" fmla="*/ 423 h 426"/>
                  <a:gd name="T56" fmla="*/ 13 w 101"/>
                  <a:gd name="T57" fmla="*/ 381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1" h="426">
                    <a:moveTo>
                      <a:pt x="13" y="381"/>
                    </a:moveTo>
                    <a:cubicBezTo>
                      <a:pt x="13" y="381"/>
                      <a:pt x="14" y="359"/>
                      <a:pt x="16" y="328"/>
                    </a:cubicBezTo>
                    <a:cubicBezTo>
                      <a:pt x="17" y="312"/>
                      <a:pt x="18" y="293"/>
                      <a:pt x="19" y="273"/>
                    </a:cubicBezTo>
                    <a:cubicBezTo>
                      <a:pt x="20" y="268"/>
                      <a:pt x="20" y="263"/>
                      <a:pt x="20" y="258"/>
                    </a:cubicBezTo>
                    <a:lnTo>
                      <a:pt x="21" y="250"/>
                    </a:lnTo>
                    <a:lnTo>
                      <a:pt x="21" y="250"/>
                    </a:lnTo>
                    <a:lnTo>
                      <a:pt x="21" y="247"/>
                    </a:lnTo>
                    <a:cubicBezTo>
                      <a:pt x="20" y="236"/>
                      <a:pt x="20" y="226"/>
                      <a:pt x="19" y="215"/>
                    </a:cubicBezTo>
                    <a:cubicBezTo>
                      <a:pt x="18" y="194"/>
                      <a:pt x="18" y="173"/>
                      <a:pt x="17" y="153"/>
                    </a:cubicBezTo>
                    <a:cubicBezTo>
                      <a:pt x="17" y="143"/>
                      <a:pt x="15" y="134"/>
                      <a:pt x="14" y="125"/>
                    </a:cubicBezTo>
                    <a:cubicBezTo>
                      <a:pt x="13" y="117"/>
                      <a:pt x="11" y="109"/>
                      <a:pt x="10" y="101"/>
                    </a:cubicBezTo>
                    <a:cubicBezTo>
                      <a:pt x="6" y="71"/>
                      <a:pt x="4" y="52"/>
                      <a:pt x="4" y="52"/>
                    </a:cubicBezTo>
                    <a:lnTo>
                      <a:pt x="3" y="48"/>
                    </a:lnTo>
                    <a:cubicBezTo>
                      <a:pt x="0" y="26"/>
                      <a:pt x="16" y="6"/>
                      <a:pt x="37" y="3"/>
                    </a:cubicBezTo>
                    <a:cubicBezTo>
                      <a:pt x="59" y="0"/>
                      <a:pt x="79" y="15"/>
                      <a:pt x="82" y="37"/>
                    </a:cubicBezTo>
                    <a:cubicBezTo>
                      <a:pt x="82" y="37"/>
                      <a:pt x="85" y="59"/>
                      <a:pt x="90" y="93"/>
                    </a:cubicBezTo>
                    <a:cubicBezTo>
                      <a:pt x="91" y="101"/>
                      <a:pt x="92" y="110"/>
                      <a:pt x="93" y="120"/>
                    </a:cubicBezTo>
                    <a:cubicBezTo>
                      <a:pt x="94" y="129"/>
                      <a:pt x="96" y="140"/>
                      <a:pt x="97" y="149"/>
                    </a:cubicBezTo>
                    <a:cubicBezTo>
                      <a:pt x="97" y="169"/>
                      <a:pt x="99" y="191"/>
                      <a:pt x="99" y="212"/>
                    </a:cubicBezTo>
                    <a:cubicBezTo>
                      <a:pt x="100" y="222"/>
                      <a:pt x="100" y="233"/>
                      <a:pt x="100" y="243"/>
                    </a:cubicBezTo>
                    <a:lnTo>
                      <a:pt x="100" y="247"/>
                    </a:lnTo>
                    <a:lnTo>
                      <a:pt x="100" y="253"/>
                    </a:lnTo>
                    <a:lnTo>
                      <a:pt x="100" y="255"/>
                    </a:lnTo>
                    <a:lnTo>
                      <a:pt x="100" y="263"/>
                    </a:lnTo>
                    <a:cubicBezTo>
                      <a:pt x="99" y="268"/>
                      <a:pt x="99" y="273"/>
                      <a:pt x="99" y="278"/>
                    </a:cubicBezTo>
                    <a:cubicBezTo>
                      <a:pt x="98" y="298"/>
                      <a:pt x="96" y="317"/>
                      <a:pt x="95" y="332"/>
                    </a:cubicBezTo>
                    <a:cubicBezTo>
                      <a:pt x="93" y="364"/>
                      <a:pt x="92" y="385"/>
                      <a:pt x="92" y="385"/>
                    </a:cubicBezTo>
                    <a:cubicBezTo>
                      <a:pt x="91" y="407"/>
                      <a:pt x="72" y="425"/>
                      <a:pt x="50" y="423"/>
                    </a:cubicBezTo>
                    <a:cubicBezTo>
                      <a:pt x="28" y="422"/>
                      <a:pt x="11" y="403"/>
                      <a:pt x="13" y="38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8" name="Freeform 22"/>
              <p:cNvSpPr>
                <a:spLocks noChangeArrowheads="1"/>
              </p:cNvSpPr>
              <p:nvPr/>
            </p:nvSpPr>
            <p:spPr bwMode="auto">
              <a:xfrm>
                <a:off x="8092725" y="3633381"/>
                <a:ext cx="205431" cy="215428"/>
              </a:xfrm>
              <a:custGeom>
                <a:avLst/>
                <a:gdLst>
                  <a:gd name="T0" fmla="*/ 208 w 289"/>
                  <a:gd name="T1" fmla="*/ 341 h 367"/>
                  <a:gd name="T2" fmla="*/ 181 w 289"/>
                  <a:gd name="T3" fmla="*/ 295 h 367"/>
                  <a:gd name="T4" fmla="*/ 168 w 289"/>
                  <a:gd name="T5" fmla="*/ 273 h 367"/>
                  <a:gd name="T6" fmla="*/ 153 w 289"/>
                  <a:gd name="T7" fmla="*/ 250 h 367"/>
                  <a:gd name="T8" fmla="*/ 120 w 289"/>
                  <a:gd name="T9" fmla="*/ 200 h 367"/>
                  <a:gd name="T10" fmla="*/ 83 w 289"/>
                  <a:gd name="T11" fmla="*/ 152 h 367"/>
                  <a:gd name="T12" fmla="*/ 49 w 289"/>
                  <a:gd name="T13" fmla="*/ 111 h 367"/>
                  <a:gd name="T14" fmla="*/ 16 w 289"/>
                  <a:gd name="T15" fmla="*/ 71 h 367"/>
                  <a:gd name="T16" fmla="*/ 14 w 289"/>
                  <a:gd name="T17" fmla="*/ 70 h 367"/>
                  <a:gd name="T18" fmla="*/ 19 w 289"/>
                  <a:gd name="T19" fmla="*/ 14 h 367"/>
                  <a:gd name="T20" fmla="*/ 75 w 289"/>
                  <a:gd name="T21" fmla="*/ 18 h 367"/>
                  <a:gd name="T22" fmla="*/ 110 w 289"/>
                  <a:gd name="T23" fmla="*/ 60 h 367"/>
                  <a:gd name="T24" fmla="*/ 146 w 289"/>
                  <a:gd name="T25" fmla="*/ 103 h 367"/>
                  <a:gd name="T26" fmla="*/ 184 w 289"/>
                  <a:gd name="T27" fmla="*/ 154 h 367"/>
                  <a:gd name="T28" fmla="*/ 221 w 289"/>
                  <a:gd name="T29" fmla="*/ 208 h 367"/>
                  <a:gd name="T30" fmla="*/ 237 w 289"/>
                  <a:gd name="T31" fmla="*/ 233 h 367"/>
                  <a:gd name="T32" fmla="*/ 250 w 289"/>
                  <a:gd name="T33" fmla="*/ 255 h 367"/>
                  <a:gd name="T34" fmla="*/ 277 w 289"/>
                  <a:gd name="T35" fmla="*/ 301 h 367"/>
                  <a:gd name="T36" fmla="*/ 263 w 289"/>
                  <a:gd name="T37" fmla="*/ 355 h 367"/>
                  <a:gd name="T38" fmla="*/ 208 w 289"/>
                  <a:gd name="T39" fmla="*/ 34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367">
                    <a:moveTo>
                      <a:pt x="208" y="341"/>
                    </a:moveTo>
                    <a:cubicBezTo>
                      <a:pt x="208" y="341"/>
                      <a:pt x="197" y="323"/>
                      <a:pt x="181" y="295"/>
                    </a:cubicBezTo>
                    <a:cubicBezTo>
                      <a:pt x="177" y="288"/>
                      <a:pt x="173" y="281"/>
                      <a:pt x="168" y="273"/>
                    </a:cubicBezTo>
                    <a:cubicBezTo>
                      <a:pt x="164" y="265"/>
                      <a:pt x="158" y="258"/>
                      <a:pt x="153" y="250"/>
                    </a:cubicBezTo>
                    <a:cubicBezTo>
                      <a:pt x="142" y="234"/>
                      <a:pt x="131" y="217"/>
                      <a:pt x="120" y="200"/>
                    </a:cubicBezTo>
                    <a:cubicBezTo>
                      <a:pt x="107" y="184"/>
                      <a:pt x="94" y="168"/>
                      <a:pt x="83" y="152"/>
                    </a:cubicBezTo>
                    <a:cubicBezTo>
                      <a:pt x="71" y="136"/>
                      <a:pt x="59" y="123"/>
                      <a:pt x="49" y="111"/>
                    </a:cubicBezTo>
                    <a:cubicBezTo>
                      <a:pt x="29" y="87"/>
                      <a:pt x="16" y="71"/>
                      <a:pt x="16" y="71"/>
                    </a:cubicBezTo>
                    <a:lnTo>
                      <a:pt x="14" y="70"/>
                    </a:lnTo>
                    <a:cubicBezTo>
                      <a:pt x="0" y="53"/>
                      <a:pt x="2" y="29"/>
                      <a:pt x="19" y="14"/>
                    </a:cubicBezTo>
                    <a:cubicBezTo>
                      <a:pt x="36" y="0"/>
                      <a:pt x="61" y="1"/>
                      <a:pt x="75" y="18"/>
                    </a:cubicBezTo>
                    <a:cubicBezTo>
                      <a:pt x="75" y="18"/>
                      <a:pt x="89" y="35"/>
                      <a:pt x="110" y="60"/>
                    </a:cubicBezTo>
                    <a:cubicBezTo>
                      <a:pt x="121" y="72"/>
                      <a:pt x="133" y="86"/>
                      <a:pt x="146" y="103"/>
                    </a:cubicBezTo>
                    <a:cubicBezTo>
                      <a:pt x="158" y="119"/>
                      <a:pt x="171" y="136"/>
                      <a:pt x="184" y="154"/>
                    </a:cubicBezTo>
                    <a:cubicBezTo>
                      <a:pt x="197" y="172"/>
                      <a:pt x="209" y="190"/>
                      <a:pt x="221" y="208"/>
                    </a:cubicBezTo>
                    <a:cubicBezTo>
                      <a:pt x="226" y="216"/>
                      <a:pt x="233" y="225"/>
                      <a:pt x="237" y="233"/>
                    </a:cubicBezTo>
                    <a:cubicBezTo>
                      <a:pt x="242" y="240"/>
                      <a:pt x="246" y="248"/>
                      <a:pt x="250" y="255"/>
                    </a:cubicBezTo>
                    <a:cubicBezTo>
                      <a:pt x="266" y="282"/>
                      <a:pt x="277" y="301"/>
                      <a:pt x="277" y="301"/>
                    </a:cubicBezTo>
                    <a:cubicBezTo>
                      <a:pt x="288" y="320"/>
                      <a:pt x="282" y="344"/>
                      <a:pt x="263" y="355"/>
                    </a:cubicBezTo>
                    <a:cubicBezTo>
                      <a:pt x="244" y="366"/>
                      <a:pt x="219" y="360"/>
                      <a:pt x="208" y="3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9" name="Freeform 23"/>
              <p:cNvSpPr>
                <a:spLocks noChangeArrowheads="1"/>
              </p:cNvSpPr>
              <p:nvPr/>
            </p:nvSpPr>
            <p:spPr bwMode="auto">
              <a:xfrm>
                <a:off x="7737890" y="3366045"/>
                <a:ext cx="249007" cy="181685"/>
              </a:xfrm>
              <a:custGeom>
                <a:avLst/>
                <a:gdLst>
                  <a:gd name="T0" fmla="*/ 281 w 353"/>
                  <a:gd name="T1" fmla="*/ 292 h 307"/>
                  <a:gd name="T2" fmla="*/ 19 w 353"/>
                  <a:gd name="T3" fmla="*/ 75 h 307"/>
                  <a:gd name="T4" fmla="*/ 14 w 353"/>
                  <a:gd name="T5" fmla="*/ 19 h 307"/>
                  <a:gd name="T6" fmla="*/ 70 w 353"/>
                  <a:gd name="T7" fmla="*/ 14 h 307"/>
                  <a:gd name="T8" fmla="*/ 70 w 353"/>
                  <a:gd name="T9" fmla="*/ 14 h 307"/>
                  <a:gd name="T10" fmla="*/ 71 w 353"/>
                  <a:gd name="T11" fmla="*/ 14 h 307"/>
                  <a:gd name="T12" fmla="*/ 332 w 353"/>
                  <a:gd name="T13" fmla="*/ 231 h 307"/>
                  <a:gd name="T14" fmla="*/ 337 w 353"/>
                  <a:gd name="T15" fmla="*/ 287 h 307"/>
                  <a:gd name="T16" fmla="*/ 281 w 353"/>
                  <a:gd name="T17" fmla="*/ 29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3" h="307">
                    <a:moveTo>
                      <a:pt x="281" y="292"/>
                    </a:moveTo>
                    <a:lnTo>
                      <a:pt x="19" y="75"/>
                    </a:lnTo>
                    <a:cubicBezTo>
                      <a:pt x="2" y="61"/>
                      <a:pt x="0" y="36"/>
                      <a:pt x="14" y="19"/>
                    </a:cubicBezTo>
                    <a:cubicBezTo>
                      <a:pt x="28" y="2"/>
                      <a:pt x="53" y="0"/>
                      <a:pt x="70" y="14"/>
                    </a:cubicBezTo>
                    <a:lnTo>
                      <a:pt x="70" y="14"/>
                    </a:lnTo>
                    <a:lnTo>
                      <a:pt x="71" y="14"/>
                    </a:lnTo>
                    <a:lnTo>
                      <a:pt x="332" y="231"/>
                    </a:lnTo>
                    <a:cubicBezTo>
                      <a:pt x="349" y="245"/>
                      <a:pt x="352" y="270"/>
                      <a:pt x="337" y="287"/>
                    </a:cubicBezTo>
                    <a:cubicBezTo>
                      <a:pt x="323" y="304"/>
                      <a:pt x="298" y="306"/>
                      <a:pt x="281" y="29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" name="Freeform 24"/>
              <p:cNvSpPr>
                <a:spLocks noChangeArrowheads="1"/>
              </p:cNvSpPr>
              <p:nvPr/>
            </p:nvSpPr>
            <p:spPr bwMode="auto">
              <a:xfrm>
                <a:off x="7379941" y="3098707"/>
                <a:ext cx="236557" cy="192068"/>
              </a:xfrm>
              <a:custGeom>
                <a:avLst/>
                <a:gdLst>
                  <a:gd name="T0" fmla="*/ 261 w 333"/>
                  <a:gd name="T1" fmla="*/ 312 h 328"/>
                  <a:gd name="T2" fmla="*/ 135 w 333"/>
                  <a:gd name="T3" fmla="*/ 197 h 328"/>
                  <a:gd name="T4" fmla="*/ 15 w 333"/>
                  <a:gd name="T5" fmla="*/ 71 h 328"/>
                  <a:gd name="T6" fmla="*/ 16 w 333"/>
                  <a:gd name="T7" fmla="*/ 15 h 328"/>
                  <a:gd name="T8" fmla="*/ 72 w 333"/>
                  <a:gd name="T9" fmla="*/ 17 h 328"/>
                  <a:gd name="T10" fmla="*/ 74 w 333"/>
                  <a:gd name="T11" fmla="*/ 19 h 328"/>
                  <a:gd name="T12" fmla="*/ 189 w 333"/>
                  <a:gd name="T13" fmla="*/ 138 h 328"/>
                  <a:gd name="T14" fmla="*/ 315 w 333"/>
                  <a:gd name="T15" fmla="*/ 253 h 328"/>
                  <a:gd name="T16" fmla="*/ 317 w 333"/>
                  <a:gd name="T17" fmla="*/ 309 h 328"/>
                  <a:gd name="T18" fmla="*/ 261 w 333"/>
                  <a:gd name="T19" fmla="*/ 312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3" h="328">
                    <a:moveTo>
                      <a:pt x="261" y="312"/>
                    </a:moveTo>
                    <a:cubicBezTo>
                      <a:pt x="261" y="312"/>
                      <a:pt x="198" y="254"/>
                      <a:pt x="135" y="197"/>
                    </a:cubicBezTo>
                    <a:cubicBezTo>
                      <a:pt x="75" y="134"/>
                      <a:pt x="15" y="71"/>
                      <a:pt x="15" y="71"/>
                    </a:cubicBezTo>
                    <a:cubicBezTo>
                      <a:pt x="0" y="56"/>
                      <a:pt x="0" y="30"/>
                      <a:pt x="16" y="15"/>
                    </a:cubicBezTo>
                    <a:cubicBezTo>
                      <a:pt x="32" y="0"/>
                      <a:pt x="57" y="1"/>
                      <a:pt x="72" y="17"/>
                    </a:cubicBezTo>
                    <a:lnTo>
                      <a:pt x="74" y="19"/>
                    </a:lnTo>
                    <a:cubicBezTo>
                      <a:pt x="74" y="19"/>
                      <a:pt x="132" y="78"/>
                      <a:pt x="189" y="138"/>
                    </a:cubicBezTo>
                    <a:cubicBezTo>
                      <a:pt x="252" y="195"/>
                      <a:pt x="315" y="253"/>
                      <a:pt x="315" y="253"/>
                    </a:cubicBezTo>
                    <a:cubicBezTo>
                      <a:pt x="331" y="268"/>
                      <a:pt x="332" y="293"/>
                      <a:pt x="317" y="309"/>
                    </a:cubicBezTo>
                    <a:cubicBezTo>
                      <a:pt x="303" y="325"/>
                      <a:pt x="277" y="327"/>
                      <a:pt x="261" y="31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1" name="Freeform 25"/>
              <p:cNvSpPr>
                <a:spLocks noChangeArrowheads="1"/>
              </p:cNvSpPr>
              <p:nvPr/>
            </p:nvSpPr>
            <p:spPr bwMode="auto">
              <a:xfrm>
                <a:off x="7171399" y="2748314"/>
                <a:ext cx="136954" cy="241381"/>
              </a:xfrm>
              <a:custGeom>
                <a:avLst/>
                <a:gdLst>
                  <a:gd name="T0" fmla="*/ 114 w 195"/>
                  <a:gd name="T1" fmla="*/ 380 h 409"/>
                  <a:gd name="T2" fmla="*/ 92 w 195"/>
                  <a:gd name="T3" fmla="*/ 332 h 409"/>
                  <a:gd name="T4" fmla="*/ 81 w 195"/>
                  <a:gd name="T5" fmla="*/ 309 h 409"/>
                  <a:gd name="T6" fmla="*/ 70 w 195"/>
                  <a:gd name="T7" fmla="*/ 281 h 409"/>
                  <a:gd name="T8" fmla="*/ 47 w 195"/>
                  <a:gd name="T9" fmla="*/ 220 h 409"/>
                  <a:gd name="T10" fmla="*/ 29 w 195"/>
                  <a:gd name="T11" fmla="*/ 158 h 409"/>
                  <a:gd name="T12" fmla="*/ 16 w 195"/>
                  <a:gd name="T13" fmla="*/ 103 h 409"/>
                  <a:gd name="T14" fmla="*/ 4 w 195"/>
                  <a:gd name="T15" fmla="*/ 49 h 409"/>
                  <a:gd name="T16" fmla="*/ 34 w 195"/>
                  <a:gd name="T17" fmla="*/ 4 h 409"/>
                  <a:gd name="T18" fmla="*/ 79 w 195"/>
                  <a:gd name="T19" fmla="*/ 33 h 409"/>
                  <a:gd name="T20" fmla="*/ 80 w 195"/>
                  <a:gd name="T21" fmla="*/ 36 h 409"/>
                  <a:gd name="T22" fmla="*/ 91 w 195"/>
                  <a:gd name="T23" fmla="*/ 86 h 409"/>
                  <a:gd name="T24" fmla="*/ 103 w 195"/>
                  <a:gd name="T25" fmla="*/ 137 h 409"/>
                  <a:gd name="T26" fmla="*/ 120 w 195"/>
                  <a:gd name="T27" fmla="*/ 195 h 409"/>
                  <a:gd name="T28" fmla="*/ 141 w 195"/>
                  <a:gd name="T29" fmla="*/ 250 h 409"/>
                  <a:gd name="T30" fmla="*/ 151 w 195"/>
                  <a:gd name="T31" fmla="*/ 276 h 409"/>
                  <a:gd name="T32" fmla="*/ 162 w 195"/>
                  <a:gd name="T33" fmla="*/ 299 h 409"/>
                  <a:gd name="T34" fmla="*/ 185 w 195"/>
                  <a:gd name="T35" fmla="*/ 348 h 409"/>
                  <a:gd name="T36" fmla="*/ 166 w 195"/>
                  <a:gd name="T37" fmla="*/ 399 h 409"/>
                  <a:gd name="T38" fmla="*/ 114 w 195"/>
                  <a:gd name="T39" fmla="*/ 38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5" h="409">
                    <a:moveTo>
                      <a:pt x="114" y="380"/>
                    </a:moveTo>
                    <a:cubicBezTo>
                      <a:pt x="114" y="380"/>
                      <a:pt x="105" y="361"/>
                      <a:pt x="92" y="332"/>
                    </a:cubicBezTo>
                    <a:cubicBezTo>
                      <a:pt x="88" y="325"/>
                      <a:pt x="85" y="317"/>
                      <a:pt x="81" y="309"/>
                    </a:cubicBezTo>
                    <a:cubicBezTo>
                      <a:pt x="77" y="301"/>
                      <a:pt x="74" y="291"/>
                      <a:pt x="70" y="281"/>
                    </a:cubicBezTo>
                    <a:cubicBezTo>
                      <a:pt x="63" y="262"/>
                      <a:pt x="55" y="241"/>
                      <a:pt x="47" y="220"/>
                    </a:cubicBezTo>
                    <a:cubicBezTo>
                      <a:pt x="40" y="199"/>
                      <a:pt x="35" y="177"/>
                      <a:pt x="29" y="158"/>
                    </a:cubicBezTo>
                    <a:cubicBezTo>
                      <a:pt x="23" y="138"/>
                      <a:pt x="19" y="119"/>
                      <a:pt x="16" y="103"/>
                    </a:cubicBezTo>
                    <a:cubicBezTo>
                      <a:pt x="9" y="71"/>
                      <a:pt x="4" y="49"/>
                      <a:pt x="4" y="49"/>
                    </a:cubicBezTo>
                    <a:cubicBezTo>
                      <a:pt x="0" y="28"/>
                      <a:pt x="13" y="8"/>
                      <a:pt x="34" y="4"/>
                    </a:cubicBezTo>
                    <a:cubicBezTo>
                      <a:pt x="55" y="0"/>
                      <a:pt x="75" y="13"/>
                      <a:pt x="79" y="33"/>
                    </a:cubicBezTo>
                    <a:lnTo>
                      <a:pt x="80" y="36"/>
                    </a:lnTo>
                    <a:cubicBezTo>
                      <a:pt x="80" y="36"/>
                      <a:pt x="84" y="56"/>
                      <a:pt x="91" y="86"/>
                    </a:cubicBezTo>
                    <a:cubicBezTo>
                      <a:pt x="93" y="102"/>
                      <a:pt x="97" y="119"/>
                      <a:pt x="103" y="137"/>
                    </a:cubicBezTo>
                    <a:cubicBezTo>
                      <a:pt x="109" y="156"/>
                      <a:pt x="114" y="176"/>
                      <a:pt x="120" y="195"/>
                    </a:cubicBezTo>
                    <a:cubicBezTo>
                      <a:pt x="127" y="214"/>
                      <a:pt x="134" y="233"/>
                      <a:pt x="141" y="250"/>
                    </a:cubicBezTo>
                    <a:cubicBezTo>
                      <a:pt x="145" y="259"/>
                      <a:pt x="147" y="268"/>
                      <a:pt x="151" y="276"/>
                    </a:cubicBezTo>
                    <a:cubicBezTo>
                      <a:pt x="155" y="284"/>
                      <a:pt x="159" y="292"/>
                      <a:pt x="162" y="299"/>
                    </a:cubicBezTo>
                    <a:cubicBezTo>
                      <a:pt x="176" y="328"/>
                      <a:pt x="185" y="348"/>
                      <a:pt x="185" y="348"/>
                    </a:cubicBezTo>
                    <a:cubicBezTo>
                      <a:pt x="194" y="367"/>
                      <a:pt x="186" y="390"/>
                      <a:pt x="166" y="399"/>
                    </a:cubicBezTo>
                    <a:cubicBezTo>
                      <a:pt x="147" y="408"/>
                      <a:pt x="123" y="400"/>
                      <a:pt x="114" y="3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2" name="Freeform 26"/>
              <p:cNvSpPr>
                <a:spLocks noChangeArrowheads="1"/>
              </p:cNvSpPr>
              <p:nvPr/>
            </p:nvSpPr>
            <p:spPr bwMode="auto">
              <a:xfrm>
                <a:off x="7171399" y="2358988"/>
                <a:ext cx="130729" cy="238787"/>
              </a:xfrm>
              <a:custGeom>
                <a:avLst/>
                <a:gdLst>
                  <a:gd name="T0" fmla="*/ 4 w 187"/>
                  <a:gd name="T1" fmla="*/ 358 h 407"/>
                  <a:gd name="T2" fmla="*/ 14 w 187"/>
                  <a:gd name="T3" fmla="*/ 306 h 407"/>
                  <a:gd name="T4" fmla="*/ 19 w 187"/>
                  <a:gd name="T5" fmla="*/ 281 h 407"/>
                  <a:gd name="T6" fmla="*/ 27 w 187"/>
                  <a:gd name="T7" fmla="*/ 252 h 407"/>
                  <a:gd name="T8" fmla="*/ 44 w 187"/>
                  <a:gd name="T9" fmla="*/ 189 h 407"/>
                  <a:gd name="T10" fmla="*/ 66 w 187"/>
                  <a:gd name="T11" fmla="*/ 128 h 407"/>
                  <a:gd name="T12" fmla="*/ 77 w 187"/>
                  <a:gd name="T13" fmla="*/ 101 h 407"/>
                  <a:gd name="T14" fmla="*/ 88 w 187"/>
                  <a:gd name="T15" fmla="*/ 76 h 407"/>
                  <a:gd name="T16" fmla="*/ 110 w 187"/>
                  <a:gd name="T17" fmla="*/ 27 h 407"/>
                  <a:gd name="T18" fmla="*/ 159 w 187"/>
                  <a:gd name="T19" fmla="*/ 8 h 407"/>
                  <a:gd name="T20" fmla="*/ 178 w 187"/>
                  <a:gd name="T21" fmla="*/ 57 h 407"/>
                  <a:gd name="T22" fmla="*/ 177 w 187"/>
                  <a:gd name="T23" fmla="*/ 59 h 407"/>
                  <a:gd name="T24" fmla="*/ 156 w 187"/>
                  <a:gd name="T25" fmla="*/ 106 h 407"/>
                  <a:gd name="T26" fmla="*/ 146 w 187"/>
                  <a:gd name="T27" fmla="*/ 129 h 407"/>
                  <a:gd name="T28" fmla="*/ 136 w 187"/>
                  <a:gd name="T29" fmla="*/ 155 h 407"/>
                  <a:gd name="T30" fmla="*/ 115 w 187"/>
                  <a:gd name="T31" fmla="*/ 212 h 407"/>
                  <a:gd name="T32" fmla="*/ 100 w 187"/>
                  <a:gd name="T33" fmla="*/ 269 h 407"/>
                  <a:gd name="T34" fmla="*/ 93 w 187"/>
                  <a:gd name="T35" fmla="*/ 295 h 407"/>
                  <a:gd name="T36" fmla="*/ 88 w 187"/>
                  <a:gd name="T37" fmla="*/ 321 h 407"/>
                  <a:gd name="T38" fmla="*/ 77 w 187"/>
                  <a:gd name="T39" fmla="*/ 373 h 407"/>
                  <a:gd name="T40" fmla="*/ 33 w 187"/>
                  <a:gd name="T41" fmla="*/ 402 h 407"/>
                  <a:gd name="T42" fmla="*/ 4 w 187"/>
                  <a:gd name="T43" fmla="*/ 358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7" h="407">
                    <a:moveTo>
                      <a:pt x="4" y="358"/>
                    </a:moveTo>
                    <a:cubicBezTo>
                      <a:pt x="4" y="358"/>
                      <a:pt x="8" y="337"/>
                      <a:pt x="14" y="306"/>
                    </a:cubicBezTo>
                    <a:cubicBezTo>
                      <a:pt x="16" y="298"/>
                      <a:pt x="17" y="290"/>
                      <a:pt x="19" y="281"/>
                    </a:cubicBezTo>
                    <a:cubicBezTo>
                      <a:pt x="21" y="272"/>
                      <a:pt x="24" y="262"/>
                      <a:pt x="27" y="252"/>
                    </a:cubicBezTo>
                    <a:cubicBezTo>
                      <a:pt x="32" y="232"/>
                      <a:pt x="38" y="210"/>
                      <a:pt x="44" y="189"/>
                    </a:cubicBezTo>
                    <a:cubicBezTo>
                      <a:pt x="52" y="168"/>
                      <a:pt x="59" y="148"/>
                      <a:pt x="66" y="128"/>
                    </a:cubicBezTo>
                    <a:cubicBezTo>
                      <a:pt x="70" y="119"/>
                      <a:pt x="73" y="109"/>
                      <a:pt x="77" y="101"/>
                    </a:cubicBezTo>
                    <a:cubicBezTo>
                      <a:pt x="81" y="92"/>
                      <a:pt x="85" y="84"/>
                      <a:pt x="88" y="76"/>
                    </a:cubicBezTo>
                    <a:cubicBezTo>
                      <a:pt x="101" y="47"/>
                      <a:pt x="110" y="27"/>
                      <a:pt x="110" y="27"/>
                    </a:cubicBezTo>
                    <a:cubicBezTo>
                      <a:pt x="119" y="8"/>
                      <a:pt x="140" y="0"/>
                      <a:pt x="159" y="8"/>
                    </a:cubicBezTo>
                    <a:cubicBezTo>
                      <a:pt x="178" y="16"/>
                      <a:pt x="186" y="38"/>
                      <a:pt x="178" y="57"/>
                    </a:cubicBezTo>
                    <a:lnTo>
                      <a:pt x="177" y="59"/>
                    </a:lnTo>
                    <a:cubicBezTo>
                      <a:pt x="177" y="59"/>
                      <a:pt x="168" y="78"/>
                      <a:pt x="156" y="106"/>
                    </a:cubicBezTo>
                    <a:cubicBezTo>
                      <a:pt x="153" y="113"/>
                      <a:pt x="149" y="121"/>
                      <a:pt x="146" y="129"/>
                    </a:cubicBezTo>
                    <a:cubicBezTo>
                      <a:pt x="142" y="137"/>
                      <a:pt x="139" y="146"/>
                      <a:pt x="136" y="155"/>
                    </a:cubicBezTo>
                    <a:cubicBezTo>
                      <a:pt x="129" y="173"/>
                      <a:pt x="122" y="192"/>
                      <a:pt x="115" y="212"/>
                    </a:cubicBezTo>
                    <a:cubicBezTo>
                      <a:pt x="110" y="231"/>
                      <a:pt x="105" y="251"/>
                      <a:pt x="100" y="269"/>
                    </a:cubicBezTo>
                    <a:cubicBezTo>
                      <a:pt x="97" y="278"/>
                      <a:pt x="94" y="286"/>
                      <a:pt x="93" y="295"/>
                    </a:cubicBezTo>
                    <a:cubicBezTo>
                      <a:pt x="91" y="304"/>
                      <a:pt x="89" y="313"/>
                      <a:pt x="88" y="321"/>
                    </a:cubicBezTo>
                    <a:cubicBezTo>
                      <a:pt x="82" y="352"/>
                      <a:pt x="77" y="373"/>
                      <a:pt x="77" y="373"/>
                    </a:cubicBezTo>
                    <a:cubicBezTo>
                      <a:pt x="73" y="393"/>
                      <a:pt x="54" y="406"/>
                      <a:pt x="33" y="402"/>
                    </a:cubicBezTo>
                    <a:cubicBezTo>
                      <a:pt x="13" y="398"/>
                      <a:pt x="0" y="379"/>
                      <a:pt x="4" y="3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3" name="Freeform 27"/>
              <p:cNvSpPr>
                <a:spLocks noChangeArrowheads="1"/>
              </p:cNvSpPr>
              <p:nvPr/>
            </p:nvSpPr>
            <p:spPr bwMode="auto">
              <a:xfrm>
                <a:off x="7376830" y="2057909"/>
                <a:ext cx="233443" cy="184280"/>
              </a:xfrm>
              <a:custGeom>
                <a:avLst/>
                <a:gdLst>
                  <a:gd name="T0" fmla="*/ 14 w 330"/>
                  <a:gd name="T1" fmla="*/ 245 h 311"/>
                  <a:gd name="T2" fmla="*/ 50 w 330"/>
                  <a:gd name="T3" fmla="*/ 206 h 311"/>
                  <a:gd name="T4" fmla="*/ 88 w 330"/>
                  <a:gd name="T5" fmla="*/ 167 h 311"/>
                  <a:gd name="T6" fmla="*/ 134 w 330"/>
                  <a:gd name="T7" fmla="*/ 123 h 311"/>
                  <a:gd name="T8" fmla="*/ 146 w 330"/>
                  <a:gd name="T9" fmla="*/ 112 h 311"/>
                  <a:gd name="T10" fmla="*/ 160 w 330"/>
                  <a:gd name="T11" fmla="*/ 100 h 311"/>
                  <a:gd name="T12" fmla="*/ 183 w 330"/>
                  <a:gd name="T13" fmla="*/ 81 h 311"/>
                  <a:gd name="T14" fmla="*/ 225 w 330"/>
                  <a:gd name="T15" fmla="*/ 46 h 311"/>
                  <a:gd name="T16" fmla="*/ 266 w 330"/>
                  <a:gd name="T17" fmla="*/ 12 h 311"/>
                  <a:gd name="T18" fmla="*/ 316 w 330"/>
                  <a:gd name="T19" fmla="*/ 17 h 311"/>
                  <a:gd name="T20" fmla="*/ 311 w 330"/>
                  <a:gd name="T21" fmla="*/ 67 h 311"/>
                  <a:gd name="T22" fmla="*/ 271 w 330"/>
                  <a:gd name="T23" fmla="*/ 101 h 311"/>
                  <a:gd name="T24" fmla="*/ 229 w 330"/>
                  <a:gd name="T25" fmla="*/ 136 h 311"/>
                  <a:gd name="T26" fmla="*/ 205 w 330"/>
                  <a:gd name="T27" fmla="*/ 154 h 311"/>
                  <a:gd name="T28" fmla="*/ 194 w 330"/>
                  <a:gd name="T29" fmla="*/ 164 h 311"/>
                  <a:gd name="T30" fmla="*/ 183 w 330"/>
                  <a:gd name="T31" fmla="*/ 174 h 311"/>
                  <a:gd name="T32" fmla="*/ 140 w 330"/>
                  <a:gd name="T33" fmla="*/ 216 h 311"/>
                  <a:gd name="T34" fmla="*/ 103 w 330"/>
                  <a:gd name="T35" fmla="*/ 255 h 311"/>
                  <a:gd name="T36" fmla="*/ 67 w 330"/>
                  <a:gd name="T37" fmla="*/ 294 h 311"/>
                  <a:gd name="T38" fmla="*/ 16 w 330"/>
                  <a:gd name="T39" fmla="*/ 296 h 311"/>
                  <a:gd name="T40" fmla="*/ 14 w 330"/>
                  <a:gd name="T41" fmla="*/ 245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0" h="311">
                    <a:moveTo>
                      <a:pt x="14" y="245"/>
                    </a:moveTo>
                    <a:cubicBezTo>
                      <a:pt x="14" y="245"/>
                      <a:pt x="28" y="230"/>
                      <a:pt x="50" y="206"/>
                    </a:cubicBezTo>
                    <a:cubicBezTo>
                      <a:pt x="61" y="195"/>
                      <a:pt x="72" y="181"/>
                      <a:pt x="88" y="167"/>
                    </a:cubicBezTo>
                    <a:cubicBezTo>
                      <a:pt x="103" y="152"/>
                      <a:pt x="119" y="138"/>
                      <a:pt x="134" y="123"/>
                    </a:cubicBezTo>
                    <a:lnTo>
                      <a:pt x="146" y="112"/>
                    </a:lnTo>
                    <a:cubicBezTo>
                      <a:pt x="152" y="106"/>
                      <a:pt x="155" y="104"/>
                      <a:pt x="160" y="100"/>
                    </a:cubicBezTo>
                    <a:cubicBezTo>
                      <a:pt x="168" y="94"/>
                      <a:pt x="175" y="87"/>
                      <a:pt x="183" y="81"/>
                    </a:cubicBezTo>
                    <a:cubicBezTo>
                      <a:pt x="199" y="68"/>
                      <a:pt x="213" y="56"/>
                      <a:pt x="225" y="46"/>
                    </a:cubicBezTo>
                    <a:cubicBezTo>
                      <a:pt x="250" y="26"/>
                      <a:pt x="266" y="12"/>
                      <a:pt x="266" y="12"/>
                    </a:cubicBezTo>
                    <a:cubicBezTo>
                      <a:pt x="281" y="0"/>
                      <a:pt x="304" y="2"/>
                      <a:pt x="316" y="17"/>
                    </a:cubicBezTo>
                    <a:cubicBezTo>
                      <a:pt x="329" y="32"/>
                      <a:pt x="327" y="54"/>
                      <a:pt x="311" y="67"/>
                    </a:cubicBezTo>
                    <a:cubicBezTo>
                      <a:pt x="311" y="67"/>
                      <a:pt x="295" y="80"/>
                      <a:pt x="271" y="101"/>
                    </a:cubicBezTo>
                    <a:cubicBezTo>
                      <a:pt x="258" y="111"/>
                      <a:pt x="245" y="123"/>
                      <a:pt x="229" y="136"/>
                    </a:cubicBezTo>
                    <a:cubicBezTo>
                      <a:pt x="222" y="142"/>
                      <a:pt x="213" y="148"/>
                      <a:pt x="205" y="154"/>
                    </a:cubicBezTo>
                    <a:cubicBezTo>
                      <a:pt x="202" y="157"/>
                      <a:pt x="196" y="162"/>
                      <a:pt x="194" y="164"/>
                    </a:cubicBezTo>
                    <a:lnTo>
                      <a:pt x="183" y="174"/>
                    </a:lnTo>
                    <a:cubicBezTo>
                      <a:pt x="169" y="188"/>
                      <a:pt x="154" y="203"/>
                      <a:pt x="140" y="216"/>
                    </a:cubicBezTo>
                    <a:cubicBezTo>
                      <a:pt x="126" y="229"/>
                      <a:pt x="114" y="244"/>
                      <a:pt x="103" y="255"/>
                    </a:cubicBezTo>
                    <a:cubicBezTo>
                      <a:pt x="81" y="279"/>
                      <a:pt x="67" y="294"/>
                      <a:pt x="67" y="294"/>
                    </a:cubicBezTo>
                    <a:cubicBezTo>
                      <a:pt x="54" y="309"/>
                      <a:pt x="31" y="310"/>
                      <a:pt x="16" y="296"/>
                    </a:cubicBezTo>
                    <a:cubicBezTo>
                      <a:pt x="1" y="283"/>
                      <a:pt x="0" y="260"/>
                      <a:pt x="14" y="24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" name="Freeform 28"/>
              <p:cNvSpPr>
                <a:spLocks noChangeArrowheads="1"/>
              </p:cNvSpPr>
              <p:nvPr/>
            </p:nvSpPr>
            <p:spPr bwMode="auto">
              <a:xfrm>
                <a:off x="7753452" y="1871033"/>
                <a:ext cx="277021" cy="127179"/>
              </a:xfrm>
              <a:custGeom>
                <a:avLst/>
                <a:gdLst>
                  <a:gd name="T0" fmla="*/ 25 w 391"/>
                  <a:gd name="T1" fmla="*/ 146 h 218"/>
                  <a:gd name="T2" fmla="*/ 178 w 391"/>
                  <a:gd name="T3" fmla="*/ 72 h 218"/>
                  <a:gd name="T4" fmla="*/ 338 w 391"/>
                  <a:gd name="T5" fmla="*/ 7 h 218"/>
                  <a:gd name="T6" fmla="*/ 383 w 391"/>
                  <a:gd name="T7" fmla="*/ 25 h 218"/>
                  <a:gd name="T8" fmla="*/ 364 w 391"/>
                  <a:gd name="T9" fmla="*/ 70 h 218"/>
                  <a:gd name="T10" fmla="*/ 362 w 391"/>
                  <a:gd name="T11" fmla="*/ 71 h 218"/>
                  <a:gd name="T12" fmla="*/ 208 w 391"/>
                  <a:gd name="T13" fmla="*/ 134 h 218"/>
                  <a:gd name="T14" fmla="*/ 55 w 391"/>
                  <a:gd name="T15" fmla="*/ 209 h 218"/>
                  <a:gd name="T16" fmla="*/ 9 w 391"/>
                  <a:gd name="T17" fmla="*/ 193 h 218"/>
                  <a:gd name="T18" fmla="*/ 25 w 391"/>
                  <a:gd name="T19" fmla="*/ 14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1" h="218">
                    <a:moveTo>
                      <a:pt x="25" y="146"/>
                    </a:moveTo>
                    <a:cubicBezTo>
                      <a:pt x="25" y="146"/>
                      <a:pt x="101" y="109"/>
                      <a:pt x="178" y="72"/>
                    </a:cubicBezTo>
                    <a:cubicBezTo>
                      <a:pt x="258" y="39"/>
                      <a:pt x="338" y="7"/>
                      <a:pt x="338" y="7"/>
                    </a:cubicBezTo>
                    <a:cubicBezTo>
                      <a:pt x="356" y="0"/>
                      <a:pt x="376" y="7"/>
                      <a:pt x="383" y="25"/>
                    </a:cubicBezTo>
                    <a:cubicBezTo>
                      <a:pt x="390" y="42"/>
                      <a:pt x="381" y="63"/>
                      <a:pt x="364" y="70"/>
                    </a:cubicBezTo>
                    <a:lnTo>
                      <a:pt x="362" y="71"/>
                    </a:lnTo>
                    <a:cubicBezTo>
                      <a:pt x="362" y="71"/>
                      <a:pt x="285" y="102"/>
                      <a:pt x="208" y="134"/>
                    </a:cubicBezTo>
                    <a:cubicBezTo>
                      <a:pt x="132" y="171"/>
                      <a:pt x="55" y="209"/>
                      <a:pt x="55" y="209"/>
                    </a:cubicBezTo>
                    <a:cubicBezTo>
                      <a:pt x="38" y="217"/>
                      <a:pt x="17" y="210"/>
                      <a:pt x="9" y="193"/>
                    </a:cubicBezTo>
                    <a:cubicBezTo>
                      <a:pt x="0" y="175"/>
                      <a:pt x="7" y="155"/>
                      <a:pt x="25" y="1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5" name="Freeform 29"/>
              <p:cNvSpPr>
                <a:spLocks noChangeArrowheads="1"/>
              </p:cNvSpPr>
              <p:nvPr/>
            </p:nvSpPr>
            <p:spPr bwMode="auto">
              <a:xfrm>
                <a:off x="8204778" y="1764616"/>
                <a:ext cx="286358" cy="90844"/>
              </a:xfrm>
              <a:custGeom>
                <a:avLst/>
                <a:gdLst>
                  <a:gd name="T0" fmla="*/ 29 w 404"/>
                  <a:gd name="T1" fmla="*/ 82 h 153"/>
                  <a:gd name="T2" fmla="*/ 359 w 404"/>
                  <a:gd name="T3" fmla="*/ 4 h 153"/>
                  <a:gd name="T4" fmla="*/ 360 w 404"/>
                  <a:gd name="T5" fmla="*/ 4 h 153"/>
                  <a:gd name="T6" fmla="*/ 399 w 404"/>
                  <a:gd name="T7" fmla="*/ 28 h 153"/>
                  <a:gd name="T8" fmla="*/ 375 w 404"/>
                  <a:gd name="T9" fmla="*/ 68 h 153"/>
                  <a:gd name="T10" fmla="*/ 44 w 404"/>
                  <a:gd name="T11" fmla="*/ 147 h 153"/>
                  <a:gd name="T12" fmla="*/ 44 w 404"/>
                  <a:gd name="T13" fmla="*/ 147 h 153"/>
                  <a:gd name="T14" fmla="*/ 4 w 404"/>
                  <a:gd name="T15" fmla="*/ 123 h 153"/>
                  <a:gd name="T16" fmla="*/ 29 w 404"/>
                  <a:gd name="T17" fmla="*/ 8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4" h="153">
                    <a:moveTo>
                      <a:pt x="29" y="82"/>
                    </a:moveTo>
                    <a:lnTo>
                      <a:pt x="359" y="4"/>
                    </a:lnTo>
                    <a:lnTo>
                      <a:pt x="360" y="4"/>
                    </a:lnTo>
                    <a:cubicBezTo>
                      <a:pt x="377" y="0"/>
                      <a:pt x="395" y="10"/>
                      <a:pt x="399" y="28"/>
                    </a:cubicBezTo>
                    <a:cubicBezTo>
                      <a:pt x="403" y="45"/>
                      <a:pt x="392" y="64"/>
                      <a:pt x="375" y="68"/>
                    </a:cubicBezTo>
                    <a:lnTo>
                      <a:pt x="44" y="147"/>
                    </a:lnTo>
                    <a:lnTo>
                      <a:pt x="44" y="147"/>
                    </a:lnTo>
                    <a:cubicBezTo>
                      <a:pt x="26" y="152"/>
                      <a:pt x="8" y="141"/>
                      <a:pt x="4" y="123"/>
                    </a:cubicBezTo>
                    <a:cubicBezTo>
                      <a:pt x="0" y="105"/>
                      <a:pt x="11" y="87"/>
                      <a:pt x="29" y="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6" name="Freeform 30"/>
              <p:cNvSpPr>
                <a:spLocks noChangeArrowheads="1"/>
              </p:cNvSpPr>
              <p:nvPr/>
            </p:nvSpPr>
            <p:spPr bwMode="auto">
              <a:xfrm>
                <a:off x="8674777" y="1697133"/>
                <a:ext cx="286358" cy="72674"/>
              </a:xfrm>
              <a:custGeom>
                <a:avLst/>
                <a:gdLst>
                  <a:gd name="T0" fmla="*/ 30 w 405"/>
                  <a:gd name="T1" fmla="*/ 58 h 125"/>
                  <a:gd name="T2" fmla="*/ 365 w 405"/>
                  <a:gd name="T3" fmla="*/ 2 h 125"/>
                  <a:gd name="T4" fmla="*/ 365 w 405"/>
                  <a:gd name="T5" fmla="*/ 2 h 125"/>
                  <a:gd name="T6" fmla="*/ 401 w 405"/>
                  <a:gd name="T7" fmla="*/ 28 h 125"/>
                  <a:gd name="T8" fmla="*/ 376 w 405"/>
                  <a:gd name="T9" fmla="*/ 64 h 125"/>
                  <a:gd name="T10" fmla="*/ 40 w 405"/>
                  <a:gd name="T11" fmla="*/ 121 h 125"/>
                  <a:gd name="T12" fmla="*/ 40 w 405"/>
                  <a:gd name="T13" fmla="*/ 121 h 125"/>
                  <a:gd name="T14" fmla="*/ 3 w 405"/>
                  <a:gd name="T15" fmla="*/ 95 h 125"/>
                  <a:gd name="T16" fmla="*/ 30 w 405"/>
                  <a:gd name="T17" fmla="*/ 5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5" h="125">
                    <a:moveTo>
                      <a:pt x="30" y="58"/>
                    </a:moveTo>
                    <a:lnTo>
                      <a:pt x="365" y="2"/>
                    </a:lnTo>
                    <a:lnTo>
                      <a:pt x="365" y="2"/>
                    </a:lnTo>
                    <a:cubicBezTo>
                      <a:pt x="382" y="0"/>
                      <a:pt x="399" y="11"/>
                      <a:pt x="401" y="28"/>
                    </a:cubicBezTo>
                    <a:cubicBezTo>
                      <a:pt x="404" y="45"/>
                      <a:pt x="393" y="62"/>
                      <a:pt x="376" y="64"/>
                    </a:cubicBezTo>
                    <a:lnTo>
                      <a:pt x="40" y="121"/>
                    </a:lnTo>
                    <a:lnTo>
                      <a:pt x="40" y="121"/>
                    </a:lnTo>
                    <a:cubicBezTo>
                      <a:pt x="23" y="124"/>
                      <a:pt x="6" y="112"/>
                      <a:pt x="3" y="95"/>
                    </a:cubicBezTo>
                    <a:cubicBezTo>
                      <a:pt x="0" y="77"/>
                      <a:pt x="12" y="61"/>
                      <a:pt x="30" y="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7" name="Freeform 31"/>
              <p:cNvSpPr>
                <a:spLocks noChangeArrowheads="1"/>
              </p:cNvSpPr>
              <p:nvPr/>
            </p:nvSpPr>
            <p:spPr bwMode="auto">
              <a:xfrm>
                <a:off x="9147890" y="1627055"/>
                <a:ext cx="283246" cy="75269"/>
              </a:xfrm>
              <a:custGeom>
                <a:avLst/>
                <a:gdLst>
                  <a:gd name="T0" fmla="*/ 28 w 401"/>
                  <a:gd name="T1" fmla="*/ 62 h 127"/>
                  <a:gd name="T2" fmla="*/ 362 w 401"/>
                  <a:gd name="T3" fmla="*/ 3 h 127"/>
                  <a:gd name="T4" fmla="*/ 397 w 401"/>
                  <a:gd name="T5" fmla="*/ 27 h 127"/>
                  <a:gd name="T6" fmla="*/ 373 w 401"/>
                  <a:gd name="T7" fmla="*/ 61 h 127"/>
                  <a:gd name="T8" fmla="*/ 39 w 401"/>
                  <a:gd name="T9" fmla="*/ 123 h 127"/>
                  <a:gd name="T10" fmla="*/ 3 w 401"/>
                  <a:gd name="T11" fmla="*/ 98 h 127"/>
                  <a:gd name="T12" fmla="*/ 28 w 401"/>
                  <a:gd name="T13" fmla="*/ 6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1" h="127">
                    <a:moveTo>
                      <a:pt x="28" y="62"/>
                    </a:moveTo>
                    <a:lnTo>
                      <a:pt x="362" y="3"/>
                    </a:lnTo>
                    <a:cubicBezTo>
                      <a:pt x="379" y="0"/>
                      <a:pt x="394" y="11"/>
                      <a:pt x="397" y="27"/>
                    </a:cubicBezTo>
                    <a:cubicBezTo>
                      <a:pt x="400" y="43"/>
                      <a:pt x="389" y="58"/>
                      <a:pt x="373" y="61"/>
                    </a:cubicBezTo>
                    <a:lnTo>
                      <a:pt x="39" y="123"/>
                    </a:lnTo>
                    <a:cubicBezTo>
                      <a:pt x="22" y="126"/>
                      <a:pt x="6" y="115"/>
                      <a:pt x="3" y="98"/>
                    </a:cubicBezTo>
                    <a:cubicBezTo>
                      <a:pt x="0" y="81"/>
                      <a:pt x="11" y="65"/>
                      <a:pt x="28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8" name="Freeform 32"/>
              <p:cNvSpPr>
                <a:spLocks noChangeArrowheads="1"/>
              </p:cNvSpPr>
              <p:nvPr/>
            </p:nvSpPr>
            <p:spPr bwMode="auto">
              <a:xfrm>
                <a:off x="9621004" y="1554381"/>
                <a:ext cx="280133" cy="75269"/>
              </a:xfrm>
              <a:custGeom>
                <a:avLst/>
                <a:gdLst>
                  <a:gd name="T0" fmla="*/ 26 w 395"/>
                  <a:gd name="T1" fmla="*/ 68 h 128"/>
                  <a:gd name="T2" fmla="*/ 359 w 395"/>
                  <a:gd name="T3" fmla="*/ 3 h 128"/>
                  <a:gd name="T4" fmla="*/ 391 w 395"/>
                  <a:gd name="T5" fmla="*/ 25 h 128"/>
                  <a:gd name="T6" fmla="*/ 370 w 395"/>
                  <a:gd name="T7" fmla="*/ 56 h 128"/>
                  <a:gd name="T8" fmla="*/ 37 w 395"/>
                  <a:gd name="T9" fmla="*/ 124 h 128"/>
                  <a:gd name="T10" fmla="*/ 3 w 395"/>
                  <a:gd name="T11" fmla="*/ 102 h 128"/>
                  <a:gd name="T12" fmla="*/ 26 w 395"/>
                  <a:gd name="T13" fmla="*/ 6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5" h="128">
                    <a:moveTo>
                      <a:pt x="26" y="68"/>
                    </a:moveTo>
                    <a:lnTo>
                      <a:pt x="359" y="3"/>
                    </a:lnTo>
                    <a:cubicBezTo>
                      <a:pt x="374" y="0"/>
                      <a:pt x="389" y="10"/>
                      <a:pt x="391" y="25"/>
                    </a:cubicBezTo>
                    <a:cubicBezTo>
                      <a:pt x="394" y="39"/>
                      <a:pt x="385" y="53"/>
                      <a:pt x="370" y="56"/>
                    </a:cubicBezTo>
                    <a:lnTo>
                      <a:pt x="37" y="124"/>
                    </a:lnTo>
                    <a:cubicBezTo>
                      <a:pt x="22" y="127"/>
                      <a:pt x="7" y="117"/>
                      <a:pt x="3" y="102"/>
                    </a:cubicBezTo>
                    <a:cubicBezTo>
                      <a:pt x="0" y="86"/>
                      <a:pt x="10" y="71"/>
                      <a:pt x="26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9" name="Freeform 33"/>
              <p:cNvSpPr>
                <a:spLocks noChangeArrowheads="1"/>
              </p:cNvSpPr>
              <p:nvPr/>
            </p:nvSpPr>
            <p:spPr bwMode="auto">
              <a:xfrm>
                <a:off x="10094117" y="1471325"/>
                <a:ext cx="273908" cy="75269"/>
              </a:xfrm>
              <a:custGeom>
                <a:avLst/>
                <a:gdLst>
                  <a:gd name="T0" fmla="*/ 23 w 389"/>
                  <a:gd name="T1" fmla="*/ 73 h 128"/>
                  <a:gd name="T2" fmla="*/ 355 w 389"/>
                  <a:gd name="T3" fmla="*/ 3 h 128"/>
                  <a:gd name="T4" fmla="*/ 385 w 389"/>
                  <a:gd name="T5" fmla="*/ 22 h 128"/>
                  <a:gd name="T6" fmla="*/ 366 w 389"/>
                  <a:gd name="T7" fmla="*/ 52 h 128"/>
                  <a:gd name="T8" fmla="*/ 34 w 389"/>
                  <a:gd name="T9" fmla="*/ 124 h 128"/>
                  <a:gd name="T10" fmla="*/ 3 w 389"/>
                  <a:gd name="T11" fmla="*/ 104 h 128"/>
                  <a:gd name="T12" fmla="*/ 23 w 389"/>
                  <a:gd name="T13" fmla="*/ 7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9" h="128">
                    <a:moveTo>
                      <a:pt x="23" y="73"/>
                    </a:moveTo>
                    <a:lnTo>
                      <a:pt x="355" y="3"/>
                    </a:lnTo>
                    <a:cubicBezTo>
                      <a:pt x="369" y="0"/>
                      <a:pt x="382" y="9"/>
                      <a:pt x="385" y="22"/>
                    </a:cubicBezTo>
                    <a:cubicBezTo>
                      <a:pt x="388" y="36"/>
                      <a:pt x="379" y="49"/>
                      <a:pt x="366" y="52"/>
                    </a:cubicBezTo>
                    <a:lnTo>
                      <a:pt x="34" y="124"/>
                    </a:lnTo>
                    <a:cubicBezTo>
                      <a:pt x="20" y="127"/>
                      <a:pt x="6" y="118"/>
                      <a:pt x="3" y="104"/>
                    </a:cubicBezTo>
                    <a:cubicBezTo>
                      <a:pt x="0" y="89"/>
                      <a:pt x="9" y="76"/>
                      <a:pt x="23" y="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0" name="Freeform 34"/>
              <p:cNvSpPr>
                <a:spLocks noChangeArrowheads="1"/>
              </p:cNvSpPr>
              <p:nvPr/>
            </p:nvSpPr>
            <p:spPr bwMode="auto">
              <a:xfrm>
                <a:off x="10564118" y="1385672"/>
                <a:ext cx="270794" cy="75271"/>
              </a:xfrm>
              <a:custGeom>
                <a:avLst/>
                <a:gdLst>
                  <a:gd name="T0" fmla="*/ 21 w 383"/>
                  <a:gd name="T1" fmla="*/ 78 h 128"/>
                  <a:gd name="T2" fmla="*/ 353 w 383"/>
                  <a:gd name="T3" fmla="*/ 3 h 128"/>
                  <a:gd name="T4" fmla="*/ 380 w 383"/>
                  <a:gd name="T5" fmla="*/ 20 h 128"/>
                  <a:gd name="T6" fmla="*/ 363 w 383"/>
                  <a:gd name="T7" fmla="*/ 47 h 128"/>
                  <a:gd name="T8" fmla="*/ 32 w 383"/>
                  <a:gd name="T9" fmla="*/ 124 h 128"/>
                  <a:gd name="T10" fmla="*/ 3 w 383"/>
                  <a:gd name="T11" fmla="*/ 106 h 128"/>
                  <a:gd name="T12" fmla="*/ 21 w 383"/>
                  <a:gd name="T13" fmla="*/ 7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3" h="128">
                    <a:moveTo>
                      <a:pt x="21" y="78"/>
                    </a:moveTo>
                    <a:lnTo>
                      <a:pt x="353" y="3"/>
                    </a:lnTo>
                    <a:cubicBezTo>
                      <a:pt x="365" y="0"/>
                      <a:pt x="377" y="8"/>
                      <a:pt x="380" y="20"/>
                    </a:cubicBezTo>
                    <a:cubicBezTo>
                      <a:pt x="382" y="32"/>
                      <a:pt x="375" y="44"/>
                      <a:pt x="363" y="47"/>
                    </a:cubicBezTo>
                    <a:lnTo>
                      <a:pt x="32" y="124"/>
                    </a:lnTo>
                    <a:cubicBezTo>
                      <a:pt x="19" y="127"/>
                      <a:pt x="6" y="118"/>
                      <a:pt x="3" y="106"/>
                    </a:cubicBezTo>
                    <a:cubicBezTo>
                      <a:pt x="0" y="93"/>
                      <a:pt x="8" y="81"/>
                      <a:pt x="21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1" name="Freeform 35"/>
              <p:cNvSpPr>
                <a:spLocks noChangeArrowheads="1"/>
              </p:cNvSpPr>
              <p:nvPr/>
            </p:nvSpPr>
            <p:spPr bwMode="auto">
              <a:xfrm>
                <a:off x="11034118" y="1294830"/>
                <a:ext cx="264571" cy="75269"/>
              </a:xfrm>
              <a:custGeom>
                <a:avLst/>
                <a:gdLst>
                  <a:gd name="T0" fmla="*/ 18 w 377"/>
                  <a:gd name="T1" fmla="*/ 81 h 127"/>
                  <a:gd name="T2" fmla="*/ 349 w 377"/>
                  <a:gd name="T3" fmla="*/ 3 h 127"/>
                  <a:gd name="T4" fmla="*/ 373 w 377"/>
                  <a:gd name="T5" fmla="*/ 18 h 127"/>
                  <a:gd name="T6" fmla="*/ 358 w 377"/>
                  <a:gd name="T7" fmla="*/ 42 h 127"/>
                  <a:gd name="T8" fmla="*/ 28 w 377"/>
                  <a:gd name="T9" fmla="*/ 123 h 127"/>
                  <a:gd name="T10" fmla="*/ 3 w 377"/>
                  <a:gd name="T11" fmla="*/ 107 h 127"/>
                  <a:gd name="T12" fmla="*/ 18 w 377"/>
                  <a:gd name="T13" fmla="*/ 81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7" h="127">
                    <a:moveTo>
                      <a:pt x="18" y="81"/>
                    </a:moveTo>
                    <a:lnTo>
                      <a:pt x="349" y="3"/>
                    </a:lnTo>
                    <a:cubicBezTo>
                      <a:pt x="360" y="0"/>
                      <a:pt x="371" y="7"/>
                      <a:pt x="373" y="18"/>
                    </a:cubicBezTo>
                    <a:cubicBezTo>
                      <a:pt x="376" y="28"/>
                      <a:pt x="369" y="39"/>
                      <a:pt x="358" y="42"/>
                    </a:cubicBezTo>
                    <a:lnTo>
                      <a:pt x="28" y="123"/>
                    </a:lnTo>
                    <a:cubicBezTo>
                      <a:pt x="17" y="126"/>
                      <a:pt x="6" y="118"/>
                      <a:pt x="3" y="107"/>
                    </a:cubicBezTo>
                    <a:cubicBezTo>
                      <a:pt x="0" y="95"/>
                      <a:pt x="7" y="84"/>
                      <a:pt x="18" y="8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2" name="Freeform 36"/>
              <p:cNvSpPr>
                <a:spLocks noChangeArrowheads="1"/>
              </p:cNvSpPr>
              <p:nvPr/>
            </p:nvSpPr>
            <p:spPr bwMode="auto">
              <a:xfrm>
                <a:off x="11501006" y="1198796"/>
                <a:ext cx="261457" cy="72674"/>
              </a:xfrm>
              <a:custGeom>
                <a:avLst/>
                <a:gdLst>
                  <a:gd name="T0" fmla="*/ 16 w 370"/>
                  <a:gd name="T1" fmla="*/ 84 h 125"/>
                  <a:gd name="T2" fmla="*/ 346 w 370"/>
                  <a:gd name="T3" fmla="*/ 3 h 125"/>
                  <a:gd name="T4" fmla="*/ 367 w 370"/>
                  <a:gd name="T5" fmla="*/ 15 h 125"/>
                  <a:gd name="T6" fmla="*/ 354 w 370"/>
                  <a:gd name="T7" fmla="*/ 36 h 125"/>
                  <a:gd name="T8" fmla="*/ 25 w 370"/>
                  <a:gd name="T9" fmla="*/ 121 h 125"/>
                  <a:gd name="T10" fmla="*/ 2 w 370"/>
                  <a:gd name="T11" fmla="*/ 108 h 125"/>
                  <a:gd name="T12" fmla="*/ 16 w 370"/>
                  <a:gd name="T13" fmla="*/ 8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0" h="125">
                    <a:moveTo>
                      <a:pt x="16" y="84"/>
                    </a:moveTo>
                    <a:lnTo>
                      <a:pt x="346" y="3"/>
                    </a:lnTo>
                    <a:cubicBezTo>
                      <a:pt x="355" y="0"/>
                      <a:pt x="365" y="6"/>
                      <a:pt x="367" y="15"/>
                    </a:cubicBezTo>
                    <a:cubicBezTo>
                      <a:pt x="369" y="25"/>
                      <a:pt x="364" y="34"/>
                      <a:pt x="354" y="36"/>
                    </a:cubicBezTo>
                    <a:lnTo>
                      <a:pt x="25" y="121"/>
                    </a:lnTo>
                    <a:cubicBezTo>
                      <a:pt x="15" y="124"/>
                      <a:pt x="5" y="118"/>
                      <a:pt x="2" y="108"/>
                    </a:cubicBezTo>
                    <a:cubicBezTo>
                      <a:pt x="0" y="97"/>
                      <a:pt x="6" y="87"/>
                      <a:pt x="16" y="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3" name="Freeform 37"/>
              <p:cNvSpPr>
                <a:spLocks noChangeArrowheads="1"/>
              </p:cNvSpPr>
              <p:nvPr/>
            </p:nvSpPr>
            <p:spPr bwMode="auto">
              <a:xfrm>
                <a:off x="11967894" y="1105357"/>
                <a:ext cx="220995" cy="64888"/>
              </a:xfrm>
              <a:custGeom>
                <a:avLst/>
                <a:gdLst>
                  <a:gd name="T0" fmla="*/ 313 w 314"/>
                  <a:gd name="T1" fmla="*/ 28 h 110"/>
                  <a:gd name="T2" fmla="*/ 21 w 314"/>
                  <a:gd name="T3" fmla="*/ 107 h 110"/>
                  <a:gd name="T4" fmla="*/ 2 w 314"/>
                  <a:gd name="T5" fmla="*/ 96 h 110"/>
                  <a:gd name="T6" fmla="*/ 13 w 314"/>
                  <a:gd name="T7" fmla="*/ 77 h 110"/>
                  <a:gd name="T8" fmla="*/ 313 w 314"/>
                  <a:gd name="T9" fmla="*/ 0 h 110"/>
                  <a:gd name="T10" fmla="*/ 313 w 314"/>
                  <a:gd name="T11" fmla="*/ 2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4" h="110">
                    <a:moveTo>
                      <a:pt x="313" y="28"/>
                    </a:moveTo>
                    <a:lnTo>
                      <a:pt x="21" y="107"/>
                    </a:lnTo>
                    <a:cubicBezTo>
                      <a:pt x="13" y="109"/>
                      <a:pt x="4" y="104"/>
                      <a:pt x="2" y="96"/>
                    </a:cubicBezTo>
                    <a:cubicBezTo>
                      <a:pt x="0" y="88"/>
                      <a:pt x="5" y="79"/>
                      <a:pt x="13" y="77"/>
                    </a:cubicBezTo>
                    <a:lnTo>
                      <a:pt x="313" y="0"/>
                    </a:lnTo>
                    <a:lnTo>
                      <a:pt x="313" y="2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9" name="Rounded Rectangle 8"/>
            <p:cNvSpPr/>
            <p:nvPr/>
          </p:nvSpPr>
          <p:spPr>
            <a:xfrm>
              <a:off x="322263" y="3419475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2014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639888" y="2928938"/>
              <a:ext cx="1139825" cy="1292225"/>
            </a:xfrm>
            <a:prstGeom prst="roundRect">
              <a:avLst>
                <a:gd name="adj" fmla="val 6667"/>
              </a:avLst>
            </a:prstGeom>
            <a:solidFill>
              <a:srgbClr val="42AFFF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639888" y="2784475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2015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970213" y="3355975"/>
              <a:ext cx="1139825" cy="1292225"/>
            </a:xfrm>
            <a:prstGeom prst="roundRect">
              <a:avLst>
                <a:gd name="adj" fmla="val 6667"/>
              </a:avLst>
            </a:prstGeom>
            <a:solidFill>
              <a:srgbClr val="186095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970213" y="3211513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2016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14" name="Straight Connector 338"/>
            <p:cNvCxnSpPr>
              <a:cxnSpLocks noChangeShapeType="1"/>
            </p:cNvCxnSpPr>
            <p:nvPr/>
          </p:nvCxnSpPr>
          <p:spPr bwMode="auto">
            <a:xfrm>
              <a:off x="876300" y="4856163"/>
              <a:ext cx="0" cy="992187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cxnSp>
          <p:nvCxnSpPr>
            <p:cNvPr id="15" name="Straight Connector 339"/>
            <p:cNvCxnSpPr>
              <a:cxnSpLocks noChangeShapeType="1"/>
              <a:endCxn id="31" idx="0"/>
            </p:cNvCxnSpPr>
            <p:nvPr/>
          </p:nvCxnSpPr>
          <p:spPr bwMode="auto">
            <a:xfrm>
              <a:off x="2192338" y="4221163"/>
              <a:ext cx="0" cy="1427162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cxnSp>
          <p:nvCxnSpPr>
            <p:cNvPr id="16" name="Straight Connector 340"/>
            <p:cNvCxnSpPr>
              <a:cxnSpLocks noChangeShapeType="1"/>
              <a:endCxn id="32" idx="0"/>
            </p:cNvCxnSpPr>
            <p:nvPr/>
          </p:nvCxnSpPr>
          <p:spPr bwMode="auto">
            <a:xfrm>
              <a:off x="3524250" y="4648200"/>
              <a:ext cx="0" cy="814388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sp>
          <p:nvSpPr>
            <p:cNvPr id="17" name="Rounded Rectangle 16"/>
            <p:cNvSpPr/>
            <p:nvPr/>
          </p:nvSpPr>
          <p:spPr>
            <a:xfrm>
              <a:off x="4229100" y="1846263"/>
              <a:ext cx="1138238" cy="1292225"/>
            </a:xfrm>
            <a:prstGeom prst="roundRect">
              <a:avLst>
                <a:gd name="adj" fmla="val 6667"/>
              </a:avLst>
            </a:prstGeom>
            <a:solidFill>
              <a:srgbClr val="004FAB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229100" y="1701800"/>
              <a:ext cx="1138238" cy="311150"/>
            </a:xfrm>
            <a:prstGeom prst="roundRect">
              <a:avLst>
                <a:gd name="adj" fmla="val 6667"/>
              </a:avLst>
            </a:prstGeom>
            <a:solidFill>
              <a:schemeClr val="accent1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2017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19" name="Straight Connector 343"/>
            <p:cNvCxnSpPr>
              <a:cxnSpLocks noChangeShapeType="1"/>
              <a:stCxn id="17" idx="2"/>
            </p:cNvCxnSpPr>
            <p:nvPr/>
          </p:nvCxnSpPr>
          <p:spPr bwMode="auto">
            <a:xfrm flipH="1">
              <a:off x="4781550" y="3138488"/>
              <a:ext cx="15875" cy="2166937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sp>
          <p:nvSpPr>
            <p:cNvPr id="20" name="Rounded Rectangle 19"/>
            <p:cNvSpPr/>
            <p:nvPr/>
          </p:nvSpPr>
          <p:spPr>
            <a:xfrm>
              <a:off x="5452942" y="1338962"/>
              <a:ext cx="1139825" cy="1293813"/>
            </a:xfrm>
            <a:prstGeom prst="roundRect">
              <a:avLst>
                <a:gd name="adj" fmla="val 6667"/>
              </a:avLst>
            </a:prstGeom>
            <a:solidFill>
              <a:srgbClr val="42AFFF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452942" y="1196087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1">
                <a:lumMod val="5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2018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933473" y="1114543"/>
              <a:ext cx="1139825" cy="1292225"/>
            </a:xfrm>
            <a:prstGeom prst="roundRect">
              <a:avLst>
                <a:gd name="adj" fmla="val 6667"/>
              </a:avLst>
            </a:prstGeom>
            <a:solidFill>
              <a:srgbClr val="186095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933473" y="970080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2">
                <a:lumMod val="5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2020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27025" y="3748088"/>
              <a:ext cx="1131888" cy="5976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ea typeface="ＭＳ Ｐゴシック" charset="0"/>
                  <a:cs typeface="ＭＳ Ｐゴシック" charset="0"/>
                </a:rPr>
                <a:t>CWG structure</a:t>
              </a:r>
            </a:p>
            <a:p>
              <a:pPr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Work on TDR started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636713" y="3113088"/>
              <a:ext cx="1152525" cy="428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 smtClean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0C1D33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232275" y="2035175"/>
              <a:ext cx="1152525" cy="7668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Test Time Frame</a:t>
              </a:r>
            </a:p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Reconstruction and simulation for ITS and TPC 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440242" y="1545337"/>
              <a:ext cx="1152525" cy="428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Simulation challenge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931886" y="1309805"/>
              <a:ext cx="1150937" cy="25904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Commissioning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12788" y="5826125"/>
              <a:ext cx="327025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2028825" y="5648325"/>
              <a:ext cx="327025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360738" y="5462588"/>
              <a:ext cx="327025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618038" y="5283200"/>
              <a:ext cx="327025" cy="9048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291263" y="3155950"/>
              <a:ext cx="327025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7927975" y="2892425"/>
              <a:ext cx="325438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cxnSp>
          <p:nvCxnSpPr>
            <p:cNvPr id="36" name="Straight Connector 398"/>
            <p:cNvCxnSpPr>
              <a:cxnSpLocks noChangeShapeType="1"/>
              <a:stCxn id="22" idx="2"/>
            </p:cNvCxnSpPr>
            <p:nvPr/>
          </p:nvCxnSpPr>
          <p:spPr bwMode="auto">
            <a:xfrm>
              <a:off x="8503386" y="2406768"/>
              <a:ext cx="0" cy="365952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cxnSp>
          <p:nvCxnSpPr>
            <p:cNvPr id="37" name="Straight Connector 399"/>
            <p:cNvCxnSpPr>
              <a:cxnSpLocks noChangeShapeType="1"/>
            </p:cNvCxnSpPr>
            <p:nvPr/>
          </p:nvCxnSpPr>
          <p:spPr bwMode="auto">
            <a:xfrm>
              <a:off x="6016505" y="2632775"/>
              <a:ext cx="0" cy="646112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</p:grpSp>
      <p:sp>
        <p:nvSpPr>
          <p:cNvPr id="77" name="Rectangle 76"/>
          <p:cNvSpPr/>
          <p:nvPr/>
        </p:nvSpPr>
        <p:spPr>
          <a:xfrm>
            <a:off x="2986470" y="3598376"/>
            <a:ext cx="1152525" cy="9361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 smtClean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rPr>
              <a:t>Work started in CWG  structure</a:t>
            </a:r>
          </a:p>
          <a:p>
            <a:pPr lvl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 smtClean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rPr>
              <a:t>First milestones achieved and delayed</a:t>
            </a:r>
            <a:endParaRPr lang="en-US" sz="1000" kern="0" dirty="0">
              <a:solidFill>
                <a:srgbClr val="0C1D33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636713" y="3133025"/>
            <a:ext cx="1152525" cy="59760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 smtClean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rPr>
              <a:t>O2 TDR accepted by the LHCC.</a:t>
            </a:r>
            <a:endParaRPr lang="en-US" sz="1000" kern="0" dirty="0">
              <a:solidFill>
                <a:srgbClr val="0C1D33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6711535" y="1012825"/>
            <a:ext cx="1152525" cy="2082800"/>
            <a:chOff x="9935222" y="1707847"/>
            <a:chExt cx="1152525" cy="2082800"/>
          </a:xfrm>
        </p:grpSpPr>
        <p:sp>
          <p:nvSpPr>
            <p:cNvPr id="80" name="Rounded Rectangle 79"/>
            <p:cNvSpPr/>
            <p:nvPr/>
          </p:nvSpPr>
          <p:spPr>
            <a:xfrm>
              <a:off x="9947922" y="1850722"/>
              <a:ext cx="1139825" cy="1293813"/>
            </a:xfrm>
            <a:prstGeom prst="roundRect">
              <a:avLst>
                <a:gd name="adj" fmla="val 6667"/>
              </a:avLst>
            </a:prstGeom>
            <a:solidFill>
              <a:srgbClr val="42AFFF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9947922" y="1707847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1">
                <a:lumMod val="5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2019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935222" y="2057097"/>
              <a:ext cx="1152525" cy="428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10 % data challenge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83" name="Straight Connector 399"/>
            <p:cNvCxnSpPr>
              <a:cxnSpLocks noChangeShapeType="1"/>
            </p:cNvCxnSpPr>
            <p:nvPr/>
          </p:nvCxnSpPr>
          <p:spPr bwMode="auto">
            <a:xfrm>
              <a:off x="10511485" y="3144535"/>
              <a:ext cx="0" cy="646112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613" y="4101657"/>
            <a:ext cx="911967" cy="116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77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60" y="713227"/>
            <a:ext cx="7211567" cy="61240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Work Packages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77000"/>
            <a:ext cx="18712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2"/>
              </a:rPr>
              <a:t>http://goo.gl</a:t>
            </a:r>
            <a:r>
              <a:rPr lang="en-US" sz="1400" dirty="0">
                <a:hlinkClick r:id="rId2"/>
              </a:rPr>
              <a:t>/</a:t>
            </a:r>
            <a:r>
              <a:rPr lang="en-US" sz="1400" dirty="0" smtClean="0">
                <a:hlinkClick r:id="rId2"/>
              </a:rPr>
              <a:t>QZUE1d</a:t>
            </a:r>
            <a:endParaRPr lang="en-US" sz="1400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5800"/>
            <a:ext cx="9144000" cy="589527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4761"/>
            <a:ext cx="8227563" cy="1143480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O2: From CWGs to WPs</a:t>
            </a:r>
            <a:r>
              <a:rPr lang="mr-IN" sz="4000" dirty="0" smtClean="0"/>
              <a:t>…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6425948"/>
            <a:ext cx="380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on Friday and in years to come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233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11567" cy="612409"/>
          </a:xfrm>
        </p:spPr>
        <p:txBody>
          <a:bodyPr/>
          <a:lstStyle/>
          <a:p>
            <a:r>
              <a:rPr lang="en-US" dirty="0" smtClean="0"/>
              <a:t>WP Summary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3124" y="6455831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460207"/>
              </p:ext>
            </p:extLst>
          </p:nvPr>
        </p:nvGraphicFramePr>
        <p:xfrm>
          <a:off x="457200" y="990600"/>
          <a:ext cx="8406707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782"/>
                <a:gridCol w="3720573"/>
                <a:gridCol w="2101676"/>
                <a:gridCol w="2101676"/>
              </a:tblGrid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WP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Title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Leading</a:t>
                      </a:r>
                      <a:r>
                        <a:rPr lang="en-US" sz="1200" baseline="0" dirty="0" smtClean="0"/>
                        <a:t> Institute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WP Leader</a:t>
                      </a:r>
                      <a:endParaRPr lang="en-US" sz="1200" dirty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Model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Mikolaj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err="1" smtClean="0"/>
                        <a:t>Krzewicki</a:t>
                      </a:r>
                      <a:endParaRPr lang="en-US" sz="1200" dirty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Flow and System Simulation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Iosif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Legrand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Common tools and infrastructure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Dario </a:t>
                      </a:r>
                      <a:r>
                        <a:rPr lang="en-US" sz="1200" dirty="0" err="1" smtClean="0"/>
                        <a:t>Berzano</a:t>
                      </a:r>
                      <a:endParaRPr lang="en-US" sz="1200" dirty="0" smtClean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O2 Software Framework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Giulio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Eulisse</a:t>
                      </a:r>
                      <a:endParaRPr lang="en-US" sz="1200" dirty="0" smtClean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distribution and load balancing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Gvozden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Neskovic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Detector readout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Filippo</a:t>
                      </a:r>
                      <a:r>
                        <a:rPr lang="en-US" sz="1200" dirty="0" smtClean="0"/>
                        <a:t> Costa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Quality Control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Barthelemy</a:t>
                      </a:r>
                      <a:r>
                        <a:rPr lang="en-US" sz="1200" dirty="0" smtClean="0"/>
                        <a:t> Von Haller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Control, Configuration and Monitoring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Vasco </a:t>
                      </a:r>
                      <a:r>
                        <a:rPr lang="en-US" sz="1200" dirty="0" err="1" smtClean="0"/>
                        <a:t>Chibante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Event Display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t.b.c</a:t>
                      </a:r>
                      <a:r>
                        <a:rPr lang="en-US" sz="1200" dirty="0" smtClean="0"/>
                        <a:t>.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CCDB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Costing </a:t>
                      </a:r>
                      <a:r>
                        <a:rPr lang="en-US" sz="1200" dirty="0" err="1" smtClean="0"/>
                        <a:t>Grigoras</a:t>
                      </a:r>
                      <a:endParaRPr lang="en-US" sz="1200" dirty="0" smtClean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ALFA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GSI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Mohammad Al-</a:t>
                      </a:r>
                      <a:r>
                        <a:rPr lang="en-US" sz="1200" dirty="0" err="1" smtClean="0"/>
                        <a:t>Turany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Simulation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Sandro</a:t>
                      </a:r>
                      <a:r>
                        <a:rPr lang="en-US" sz="1200" dirty="0" smtClean="0"/>
                        <a:t> Wenzel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Reconstruction and Calibration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Ruben </a:t>
                      </a:r>
                      <a:r>
                        <a:rPr lang="en-US" sz="1200" dirty="0" err="1" smtClean="0"/>
                        <a:t>Shahoyan</a:t>
                      </a:r>
                      <a:endParaRPr lang="en-US" sz="1200" dirty="0" smtClean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Analysis framework and facilities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Peter </a:t>
                      </a:r>
                      <a:r>
                        <a:rPr lang="en-US" sz="1200" dirty="0" err="1" smtClean="0"/>
                        <a:t>Hristov</a:t>
                      </a:r>
                      <a:endParaRPr lang="en-US" sz="1200" dirty="0" smtClean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Management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Latchezar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Betev</a:t>
                      </a:r>
                      <a:endParaRPr lang="en-US" sz="1200" dirty="0" smtClean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Computing Room CR1 (FLP)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Ulrich Fuchs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Computing Room CR0 (EPN)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Johannes </a:t>
                      </a:r>
                      <a:r>
                        <a:rPr lang="en-US" sz="1200" dirty="0" err="1" smtClean="0"/>
                        <a:t>Lehrbach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10200" y="60960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More in the next talk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69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533400"/>
            <a:ext cx="6501448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876800" y="62484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More in the last talk of this morning 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383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90600"/>
            <a:ext cx="5943600" cy="559043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7563" cy="1143480"/>
          </a:xfrm>
        </p:spPr>
        <p:txBody>
          <a:bodyPr/>
          <a:lstStyle/>
          <a:p>
            <a:r>
              <a:rPr lang="en-US" dirty="0" smtClean="0"/>
              <a:t>Offline Forum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093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90600" y="792236"/>
            <a:ext cx="7162800" cy="4343400"/>
            <a:chOff x="228600" y="762000"/>
            <a:chExt cx="8695606" cy="5273675"/>
          </a:xfrm>
        </p:grpSpPr>
        <p:pic>
          <p:nvPicPr>
            <p:cNvPr id="8" name="Picture 2" descr="C:\Users\lbetev\Desktop\display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762000"/>
              <a:ext cx="8695606" cy="5273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1828800" y="3962400"/>
              <a:ext cx="1752600" cy="14478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p</a:t>
              </a:r>
              <a:r>
                <a:rPr lang="en-US" b="1" dirty="0" smtClean="0">
                  <a:solidFill>
                    <a:schemeClr val="tx1"/>
                  </a:solidFill>
                </a:rPr>
                <a:t>-p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581400" y="3200399"/>
              <a:ext cx="457200" cy="990601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 rot="10800000">
              <a:off x="3581399" y="4648200"/>
              <a:ext cx="381000" cy="194535"/>
            </a:xfrm>
            <a:prstGeom prst="rightArrow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19182" y="4422302"/>
              <a:ext cx="2274182" cy="784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HLT compression,</a:t>
              </a:r>
            </a:p>
            <a:p>
              <a:r>
                <a:rPr lang="en-US" b="1" dirty="0" smtClean="0"/>
                <a:t>High IR</a:t>
              </a:r>
              <a:endParaRPr lang="en-US" b="1" dirty="0"/>
            </a:p>
          </p:txBody>
        </p:sp>
        <p:sp>
          <p:nvSpPr>
            <p:cNvPr id="13" name="Right Arrow 12"/>
            <p:cNvSpPr/>
            <p:nvPr/>
          </p:nvSpPr>
          <p:spPr>
            <a:xfrm rot="2319311">
              <a:off x="3295621" y="3148146"/>
              <a:ext cx="381000" cy="194535"/>
            </a:xfrm>
            <a:prstGeom prst="rightArrow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55819" y="2831067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Pb-Pb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3963536" y="3148764"/>
              <a:ext cx="1685836" cy="430754"/>
            </a:xfrm>
            <a:prstGeom prst="ellipse">
              <a:avLst/>
            </a:pr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97655" y="2369402"/>
              <a:ext cx="12641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End of year</a:t>
              </a:r>
            </a:p>
            <a:p>
              <a:r>
                <a:rPr lang="en-US" b="1" dirty="0" smtClean="0"/>
                <a:t>stop</a:t>
              </a:r>
            </a:p>
          </p:txBody>
        </p:sp>
        <p:sp>
          <p:nvSpPr>
            <p:cNvPr id="17" name="Right Arrow 16"/>
            <p:cNvSpPr/>
            <p:nvPr/>
          </p:nvSpPr>
          <p:spPr>
            <a:xfrm rot="5400000">
              <a:off x="4534528" y="2892647"/>
              <a:ext cx="317695" cy="194535"/>
            </a:xfrm>
            <a:prstGeom prst="rightArrow">
              <a:avLst/>
            </a:pr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766354" y="2286001"/>
              <a:ext cx="634447" cy="1104898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67400" y="3050463"/>
              <a:ext cx="8953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</a:t>
              </a:r>
              <a:r>
                <a:rPr lang="en-US" sz="1600" b="1" dirty="0" smtClean="0"/>
                <a:t>-p</a:t>
              </a:r>
              <a:endParaRPr lang="en-US" sz="1600" b="1" dirty="0"/>
            </a:p>
          </p:txBody>
        </p:sp>
        <p:sp>
          <p:nvSpPr>
            <p:cNvPr id="20" name="Right Arrow 19"/>
            <p:cNvSpPr/>
            <p:nvPr/>
          </p:nvSpPr>
          <p:spPr>
            <a:xfrm rot="3074126">
              <a:off x="5575856" y="2188732"/>
              <a:ext cx="381000" cy="194535"/>
            </a:xfrm>
            <a:prstGeom prst="rightArrow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52162" y="1544471"/>
              <a:ext cx="13944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No HLT</a:t>
              </a:r>
            </a:p>
            <a:p>
              <a:r>
                <a:rPr lang="en-US" b="1" dirty="0" smtClean="0"/>
                <a:t>compression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6248400" y="1083281"/>
              <a:ext cx="2209800" cy="1764267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p</a:t>
              </a:r>
              <a:r>
                <a:rPr lang="en-US" b="1" dirty="0" smtClean="0">
                  <a:solidFill>
                    <a:schemeClr val="tx1"/>
                  </a:solidFill>
                </a:rPr>
                <a:t>-p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 rot="16200000">
              <a:off x="7366950" y="2931972"/>
              <a:ext cx="381000" cy="194535"/>
            </a:xfrm>
            <a:prstGeom prst="rightArrow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16046" y="3148758"/>
              <a:ext cx="145373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HLT + ROOT</a:t>
              </a:r>
            </a:p>
            <a:p>
              <a:r>
                <a:rPr lang="en-US" b="1" dirty="0"/>
                <a:t>c</a:t>
              </a:r>
              <a:r>
                <a:rPr lang="en-US" b="1" dirty="0" smtClean="0"/>
                <a:t>ompression,</a:t>
              </a:r>
            </a:p>
            <a:p>
              <a:r>
                <a:rPr lang="en-US" b="1" dirty="0" smtClean="0"/>
                <a:t>Low IR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8382000" y="1083281"/>
              <a:ext cx="304800" cy="669319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8399036" y="1845832"/>
              <a:ext cx="381000" cy="194535"/>
            </a:xfrm>
            <a:prstGeom prst="rightArrow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30490" y="2010324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p-A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4830836"/>
            <a:ext cx="3810000" cy="1417564"/>
          </a:xfrm>
          <a:prstGeom prst="rect">
            <a:avLst/>
          </a:prstGeom>
        </p:spPr>
      </p:pic>
      <p:sp>
        <p:nvSpPr>
          <p:cNvPr id="2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87418" y="6416675"/>
            <a:ext cx="484382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9650530"/>
              </p:ext>
            </p:extLst>
          </p:nvPr>
        </p:nvGraphicFramePr>
        <p:xfrm>
          <a:off x="5867400" y="3687836"/>
          <a:ext cx="3962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5603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81"/>
            <a:ext cx="8227563" cy="1143480"/>
          </a:xfrm>
        </p:spPr>
        <p:txBody>
          <a:bodyPr/>
          <a:lstStyle/>
          <a:p>
            <a:r>
              <a:rPr lang="en-US" dirty="0" smtClean="0"/>
              <a:t>Data processing status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219200"/>
            <a:ext cx="83820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The TPC track distortion correction algorithms have been finalized and fully validated with both </a:t>
            </a:r>
            <a:r>
              <a:rPr lang="en-US" sz="2400" dirty="0" err="1"/>
              <a:t>pp</a:t>
            </a:r>
            <a:r>
              <a:rPr lang="en-US" sz="2400" dirty="0"/>
              <a:t> and 2015 </a:t>
            </a:r>
            <a:r>
              <a:rPr lang="en-US" sz="2400" dirty="0" err="1"/>
              <a:t>Pb-Pb</a:t>
            </a:r>
            <a:r>
              <a:rPr lang="en-US" sz="2400" dirty="0"/>
              <a:t> data at various interaction rates</a:t>
            </a:r>
            <a:r>
              <a:rPr lang="en-US" sz="2400" dirty="0" smtClean="0"/>
              <a:t>.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Thanks to Ruben and Barrel Tracking Group!</a:t>
            </a:r>
            <a:endParaRPr lang="en-US" sz="2000" dirty="0" smtClean="0"/>
          </a:p>
          <a:p>
            <a:pPr marL="285750" indent="-285750">
              <a:lnSpc>
                <a:spcPct val="50000"/>
              </a:lnSpc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This </a:t>
            </a:r>
            <a:r>
              <a:rPr lang="en-US" sz="2400" dirty="0"/>
              <a:t>has allowed us to start RAW data processing of the </a:t>
            </a:r>
            <a:endParaRPr lang="en-US" sz="2400" dirty="0" smtClean="0"/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2015 </a:t>
            </a:r>
            <a:r>
              <a:rPr lang="en-US" sz="2000" dirty="0" err="1"/>
              <a:t>Pb-</a:t>
            </a:r>
            <a:r>
              <a:rPr lang="en-US" sz="2000" dirty="0" err="1" smtClean="0"/>
              <a:t>Pb</a:t>
            </a:r>
            <a:endParaRPr lang="en-US" sz="2000" dirty="0"/>
          </a:p>
          <a:p>
            <a:pPr marL="742950" lvl="1" indent="-285750">
              <a:buFont typeface="Arial"/>
              <a:buChar char="•"/>
            </a:pPr>
            <a:r>
              <a:rPr lang="en-GB" sz="2000" dirty="0" smtClean="0"/>
              <a:t>2016 </a:t>
            </a:r>
            <a:r>
              <a:rPr lang="en-GB" sz="2000" dirty="0"/>
              <a:t>p-</a:t>
            </a:r>
            <a:r>
              <a:rPr lang="en-GB" sz="2000" dirty="0" err="1"/>
              <a:t>Pb</a:t>
            </a:r>
            <a:r>
              <a:rPr lang="en-GB" sz="2000" dirty="0"/>
              <a:t> </a:t>
            </a:r>
            <a:r>
              <a:rPr lang="en-US" sz="2000" dirty="0" smtClean="0"/>
              <a:t> period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longest </a:t>
            </a:r>
            <a:r>
              <a:rPr lang="en-US" sz="2000" dirty="0" err="1"/>
              <a:t>pp</a:t>
            </a:r>
            <a:r>
              <a:rPr lang="en-US" sz="2000" dirty="0"/>
              <a:t> data taking periods, both from 2015 and from </a:t>
            </a:r>
            <a:r>
              <a:rPr lang="en-US" sz="2000" dirty="0" smtClean="0"/>
              <a:t>2016</a:t>
            </a:r>
            <a:endParaRPr lang="en-US" sz="2000" dirty="0"/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c</a:t>
            </a:r>
            <a:r>
              <a:rPr lang="en-GB" sz="2000" dirty="0" err="1" smtClean="0"/>
              <a:t>omplete</a:t>
            </a:r>
            <a:r>
              <a:rPr lang="en-GB" sz="2000" dirty="0" smtClean="0"/>
              <a:t> 2015 </a:t>
            </a:r>
            <a:r>
              <a:rPr lang="en-GB" sz="2000" dirty="0"/>
              <a:t>and 2016 data for di-</a:t>
            </a:r>
            <a:r>
              <a:rPr lang="en-GB" sz="2000" dirty="0" err="1"/>
              <a:t>muon</a:t>
            </a:r>
            <a:r>
              <a:rPr lang="en-GB" sz="2000" dirty="0"/>
              <a:t> </a:t>
            </a:r>
            <a:r>
              <a:rPr lang="en-GB" sz="2000" dirty="0" smtClean="0"/>
              <a:t>spectrometer</a:t>
            </a:r>
          </a:p>
          <a:p>
            <a:pPr marL="742950" lvl="1" indent="-285750">
              <a:lnSpc>
                <a:spcPct val="50000"/>
              </a:lnSpc>
              <a:buFont typeface="Arial"/>
              <a:buChar char="•"/>
            </a:pPr>
            <a:endParaRPr lang="en-GB" sz="20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associated Monte-Carlo simulation, anchored to the conditions data and distortion corrections from the RAW data calibration cycles was </a:t>
            </a:r>
            <a:r>
              <a:rPr lang="en-US" sz="2400" dirty="0" smtClean="0"/>
              <a:t>completed </a:t>
            </a:r>
            <a:r>
              <a:rPr lang="en-US" sz="2400" dirty="0"/>
              <a:t>in the beginning of </a:t>
            </a:r>
            <a:r>
              <a:rPr lang="en-US" sz="2400" dirty="0" smtClean="0"/>
              <a:t>2017</a:t>
            </a:r>
            <a:r>
              <a:rPr lang="en-US" sz="2400" dirty="0"/>
              <a:t> </a:t>
            </a:r>
            <a:endParaRPr lang="en-US" sz="2400" dirty="0" smtClean="0"/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in time for Quark Matter</a:t>
            </a:r>
          </a:p>
          <a:p>
            <a:pPr marL="742950" lvl="1" indent="-285750">
              <a:lnSpc>
                <a:spcPct val="50000"/>
              </a:lnSpc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GB" sz="2400" dirty="0" smtClean="0"/>
              <a:t>Full </a:t>
            </a:r>
            <a:r>
              <a:rPr lang="en-GB" sz="2400" dirty="0"/>
              <a:t>processing of remaining 2015 and 2016 data </a:t>
            </a:r>
            <a:r>
              <a:rPr lang="en-GB" sz="2400" dirty="0" smtClean="0"/>
              <a:t>is </a:t>
            </a:r>
            <a:r>
              <a:rPr lang="en-GB" sz="2400" dirty="0" err="1" smtClean="0"/>
              <a:t>ongoing</a:t>
            </a:r>
            <a:endParaRPr lang="en-GB" sz="2400" dirty="0"/>
          </a:p>
          <a:p>
            <a:pPr marL="742950" lvl="1" indent="-285750">
              <a:buFont typeface="Arial"/>
              <a:buChar char="•"/>
            </a:pPr>
            <a:endParaRPr lang="en-US" sz="2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87418" y="6416675"/>
            <a:ext cx="484382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030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038" y="5652885"/>
            <a:ext cx="828040" cy="1107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6774" y="5652885"/>
            <a:ext cx="828040" cy="1107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06" y="5652885"/>
            <a:ext cx="833120" cy="1112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9262" y="5652885"/>
            <a:ext cx="828040" cy="1127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3406" y="5652885"/>
            <a:ext cx="833120" cy="1112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1754" y="5652885"/>
            <a:ext cx="833120" cy="1107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87550" y="5652885"/>
            <a:ext cx="833120" cy="1107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00918" y="5652885"/>
            <a:ext cx="833120" cy="1112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60814" y="5652885"/>
            <a:ext cx="838200" cy="1112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5062" y="5652885"/>
            <a:ext cx="833120" cy="111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109206" y="5181600"/>
            <a:ext cx="3164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800000"/>
                </a:solidFill>
              </a:rPr>
              <a:t>The DPG in alphabetical order:</a:t>
            </a:r>
            <a:endParaRPr lang="en-US" b="1" i="1" dirty="0">
              <a:solidFill>
                <a:srgbClr val="800000"/>
              </a:solidFill>
            </a:endParaRPr>
          </a:p>
        </p:txBody>
      </p:sp>
      <p:pic>
        <p:nvPicPr>
          <p:cNvPr id="17" name="Picture 16" descr="DPG_alice.png"/>
          <p:cNvPicPr>
            <a:picLocks noChangeAspect="1"/>
          </p:cNvPicPr>
          <p:nvPr/>
        </p:nvPicPr>
        <p:blipFill>
          <a:blip r:embed="rId1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85800"/>
            <a:ext cx="8483600" cy="4521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9400" y="5181600"/>
            <a:ext cx="2330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this afternoon</a:t>
            </a:r>
            <a:r>
              <a:rPr lang="mr-IN" dirty="0" smtClean="0"/>
              <a:t>…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627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1" y="1143000"/>
            <a:ext cx="5410199" cy="31700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Grid usage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800600"/>
            <a:ext cx="8458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High grid usage, good utilization of opportunistic resources</a:t>
            </a:r>
          </a:p>
          <a:p>
            <a:pPr lvl="1"/>
            <a:r>
              <a:rPr lang="en-US" sz="1800" dirty="0"/>
              <a:t>Average 76K parallel jobs, record 112K jobs</a:t>
            </a:r>
          </a:p>
          <a:p>
            <a:pPr lvl="1"/>
            <a:r>
              <a:rPr lang="en-US" sz="1800" dirty="0"/>
              <a:t>ALICE HLT cluster provides 4K jobs (5% of total</a:t>
            </a:r>
            <a:r>
              <a:rPr lang="en-US" sz="1800" dirty="0" smtClean="0"/>
              <a:t>)</a:t>
            </a:r>
          </a:p>
          <a:p>
            <a:endParaRPr lang="en-US" sz="2000" dirty="0" smtClean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1057807"/>
              </p:ext>
            </p:extLst>
          </p:nvPr>
        </p:nvGraphicFramePr>
        <p:xfrm>
          <a:off x="5410200" y="1524000"/>
          <a:ext cx="39624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87418" y="6416675"/>
            <a:ext cx="484382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5943600"/>
            <a:ext cx="2721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tomorrow morning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868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7563" cy="11434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Expectations for 2017 and 2018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14400"/>
            <a:ext cx="6858000" cy="35352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" y="4026818"/>
            <a:ext cx="89154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                  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During </a:t>
            </a:r>
            <a:r>
              <a:rPr lang="en-US" sz="2000" dirty="0" err="1" smtClean="0"/>
              <a:t>pp</a:t>
            </a:r>
            <a:r>
              <a:rPr lang="en-US" sz="2000" dirty="0" smtClean="0"/>
              <a:t> </a:t>
            </a:r>
            <a:r>
              <a:rPr lang="en-US" sz="2000" dirty="0"/>
              <a:t>data taking mode will be set to limit the TPC readout rate to 400 Hz </a:t>
            </a:r>
            <a:endParaRPr lang="en-US" sz="2000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goal is to </a:t>
            </a:r>
            <a:r>
              <a:rPr lang="en-US" dirty="0"/>
              <a:t>reach the statistics objective set for Run 2 in all trigger categories </a:t>
            </a:r>
            <a:r>
              <a:rPr lang="en-US" dirty="0" smtClean="0"/>
              <a:t>as </a:t>
            </a:r>
            <a:r>
              <a:rPr lang="en-US" dirty="0"/>
              <a:t>well as at the reference energy of 5.02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total amount of data recorded will be 17.5 </a:t>
            </a:r>
            <a:r>
              <a:rPr lang="en-US" dirty="0" smtClean="0"/>
              <a:t>PB</a:t>
            </a:r>
            <a:endParaRPr lang="en-US" dirty="0"/>
          </a:p>
          <a:p>
            <a:pPr lvl="1"/>
            <a:r>
              <a:rPr lang="en-US" dirty="0" smtClean="0"/>
              <a:t>                  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During </a:t>
            </a:r>
            <a:r>
              <a:rPr lang="en-US" sz="2000" dirty="0"/>
              <a:t>the </a:t>
            </a:r>
            <a:r>
              <a:rPr lang="en-US" sz="2000" dirty="0" err="1"/>
              <a:t>Pb-Pb</a:t>
            </a:r>
            <a:r>
              <a:rPr lang="en-US" sz="2000" dirty="0"/>
              <a:t> run in </a:t>
            </a:r>
            <a:r>
              <a:rPr lang="en-US" sz="2000" dirty="0" smtClean="0"/>
              <a:t>2018,  assuming the HLT </a:t>
            </a:r>
            <a:r>
              <a:rPr lang="en-US" sz="2000" dirty="0"/>
              <a:t>compression of a factor of 6 </a:t>
            </a:r>
            <a:r>
              <a:rPr lang="en-US" sz="2000" dirty="0" smtClean="0"/>
              <a:t>we </a:t>
            </a:r>
            <a:r>
              <a:rPr lang="en-US" sz="2000" dirty="0"/>
              <a:t>anticipate a total readout rate of 10 GB/s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total </a:t>
            </a:r>
            <a:r>
              <a:rPr lang="en-US" dirty="0"/>
              <a:t>amount of data </a:t>
            </a:r>
            <a:r>
              <a:rPr lang="en-US" dirty="0" smtClean="0"/>
              <a:t>recorded will be </a:t>
            </a:r>
            <a:r>
              <a:rPr lang="en-US" dirty="0"/>
              <a:t>12 </a:t>
            </a:r>
            <a:r>
              <a:rPr lang="en-US" dirty="0" smtClean="0"/>
              <a:t>PB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87418" y="6416675"/>
            <a:ext cx="484382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361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7563" cy="11434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Beyond Run 2</a:t>
            </a:r>
            <a:r>
              <a:rPr lang="mr-IN" sz="4000" dirty="0" smtClean="0"/>
              <a:t>…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251921" y="1447800"/>
            <a:ext cx="8915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/>
              <a:t> Preparations for Run 3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For well known reasons the offline experts were busy fixing problem with Run 2 reconstruction/calibration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This has delayed work on Run 3 by one year</a:t>
            </a:r>
          </a:p>
          <a:p>
            <a:pPr marL="800100" lvl="1" indent="-342900">
              <a:buFont typeface="Arial"/>
              <a:buChar char="•"/>
            </a:pPr>
            <a:endParaRPr lang="en-US" sz="2800" dirty="0" smtClean="0"/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We are  need to re-focus development effort on Run 3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Run 2 software will have to go into maintenance mode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We should really try not to vary data taking conditions too much as this can trigger new problems and require more expert time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87418" y="6416675"/>
            <a:ext cx="484382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29400" y="5867400"/>
            <a:ext cx="211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this morning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298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7563" cy="11434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ALICE  and HSF CWP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87418" y="6416675"/>
            <a:ext cx="484382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43000"/>
            <a:ext cx="7072671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05400" y="6019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Well, this happened yesterday but the work will continue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5486400"/>
            <a:ext cx="805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US NSF ‘S2I2’ project </a:t>
            </a:r>
            <a:r>
              <a:rPr lang="en-US" dirty="0" smtClean="0"/>
              <a:t>proposal &amp; </a:t>
            </a:r>
            <a:r>
              <a:rPr lang="en-US" dirty="0"/>
              <a:t>Conceptual </a:t>
            </a:r>
            <a:r>
              <a:rPr lang="en-US" dirty="0" smtClean="0"/>
              <a:t>roadmap for HL-HLC era computing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11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6930</TotalTime>
  <Words>667</Words>
  <Application>Microsoft Macintosh PowerPoint</Application>
  <PresentationFormat>On-screen Show (4:3)</PresentationFormat>
  <Paragraphs>168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Offline Forum</vt:lpstr>
      <vt:lpstr>PowerPoint Presentation</vt:lpstr>
      <vt:lpstr>Data processing status</vt:lpstr>
      <vt:lpstr>PowerPoint Presentation</vt:lpstr>
      <vt:lpstr>Grid usage</vt:lpstr>
      <vt:lpstr>Expectations for 2017 and 2018</vt:lpstr>
      <vt:lpstr>Beyond Run 2…</vt:lpstr>
      <vt:lpstr>ALICE  and HSF CWP</vt:lpstr>
      <vt:lpstr>Timeline</vt:lpstr>
      <vt:lpstr>Work Packages</vt:lpstr>
      <vt:lpstr>WP Summary table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Slides for Ian Bird, LHCC (lbetev)</dc:subject>
  <dc:creator>lbetev</dc:creator>
  <cp:lastModifiedBy>Predrag Buncic</cp:lastModifiedBy>
  <cp:revision>228</cp:revision>
  <cp:lastPrinted>2016-03-01T09:18:59Z</cp:lastPrinted>
  <dcterms:created xsi:type="dcterms:W3CDTF">2014-09-23T08:20:21Z</dcterms:created>
  <dcterms:modified xsi:type="dcterms:W3CDTF">2017-03-29T07:00:46Z</dcterms:modified>
</cp:coreProperties>
</file>