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</p:sldMasterIdLst>
  <p:notesMasterIdLst>
    <p:notesMasterId r:id="rId24"/>
  </p:notesMasterIdLst>
  <p:handoutMasterIdLst>
    <p:handoutMasterId r:id="rId25"/>
  </p:handoutMasterIdLst>
  <p:sldIdLst>
    <p:sldId id="362" r:id="rId3"/>
    <p:sldId id="502" r:id="rId4"/>
    <p:sldId id="446" r:id="rId5"/>
    <p:sldId id="628" r:id="rId6"/>
    <p:sldId id="629" r:id="rId7"/>
    <p:sldId id="627" r:id="rId8"/>
    <p:sldId id="630" r:id="rId9"/>
    <p:sldId id="568" r:id="rId10"/>
    <p:sldId id="632" r:id="rId11"/>
    <p:sldId id="569" r:id="rId12"/>
    <p:sldId id="631" r:id="rId13"/>
    <p:sldId id="637" r:id="rId14"/>
    <p:sldId id="638" r:id="rId15"/>
    <p:sldId id="571" r:id="rId16"/>
    <p:sldId id="572" r:id="rId17"/>
    <p:sldId id="636" r:id="rId18"/>
    <p:sldId id="633" r:id="rId19"/>
    <p:sldId id="634" r:id="rId20"/>
    <p:sldId id="635" r:id="rId21"/>
    <p:sldId id="573" r:id="rId22"/>
    <p:sldId id="574" r:id="rId23"/>
  </p:sldIdLst>
  <p:sldSz cx="9144000" cy="6858000" type="screen4x3"/>
  <p:notesSz cx="6858000" cy="9144000"/>
  <p:defaultTextStyle>
    <a:defPPr>
      <a:defRPr lang="en-US"/>
    </a:defPPr>
    <a:lvl1pPr marL="0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26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54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80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09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635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564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489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418" algn="l" defTabSz="4569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8000"/>
    <a:srgbClr val="380000"/>
    <a:srgbClr val="0000FF"/>
    <a:srgbClr val="EEECE1"/>
    <a:srgbClr val="FFFFCC"/>
    <a:srgbClr val="00FFFF"/>
    <a:srgbClr val="FF00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1" autoAdjust="0"/>
    <p:restoredTop sz="94660"/>
  </p:normalViewPr>
  <p:slideViewPr>
    <p:cSldViewPr snapToGrid="0" snapToObjects="1">
      <p:cViewPr>
        <p:scale>
          <a:sx n="90" d="100"/>
          <a:sy n="90" d="100"/>
        </p:scale>
        <p:origin x="-1392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9BAE62-E80B-044D-BA43-25C8F040D074}" type="datetimeFigureOut">
              <a:rPr lang="en-US" smtClean="0"/>
              <a:t>29/03/17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7AC30-B75A-E145-9642-6F006025F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90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1479-0E05-584E-A041-D0D1308F18D8}" type="datetimeFigureOut">
              <a:rPr lang="en-US" smtClean="0"/>
              <a:t>29/03/17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A323C-5D1C-DC4D-8974-914CEC03A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6749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26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54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80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09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635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64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89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18" algn="l" defTabSz="4569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PG_alice.png"/>
          <p:cNvPicPr>
            <a:picLocks noChangeAspect="1"/>
          </p:cNvPicPr>
          <p:nvPr userDrawn="1"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168400"/>
            <a:ext cx="8483600" cy="452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6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597959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806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26" indent="0">
              <a:buNone/>
              <a:defRPr sz="2800"/>
            </a:lvl2pPr>
            <a:lvl3pPr marL="913854" indent="0">
              <a:buNone/>
              <a:defRPr sz="2400"/>
            </a:lvl3pPr>
            <a:lvl4pPr marL="1370780" indent="0">
              <a:buNone/>
              <a:defRPr sz="2000"/>
            </a:lvl4pPr>
            <a:lvl5pPr marL="1827709" indent="0">
              <a:buNone/>
              <a:defRPr sz="2000"/>
            </a:lvl5pPr>
            <a:lvl6pPr marL="2284635" indent="0">
              <a:buNone/>
              <a:defRPr sz="2000"/>
            </a:lvl6pPr>
            <a:lvl7pPr marL="2741564" indent="0">
              <a:buNone/>
              <a:defRPr sz="2000"/>
            </a:lvl7pPr>
            <a:lvl8pPr marL="3198489" indent="0">
              <a:buNone/>
              <a:defRPr sz="2000"/>
            </a:lvl8pPr>
            <a:lvl9pPr marL="3655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6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17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094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597959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04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138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62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79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034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689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8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185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098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5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26" indent="0">
              <a:buNone/>
              <a:defRPr sz="2800"/>
            </a:lvl2pPr>
            <a:lvl3pPr marL="913854" indent="0">
              <a:buNone/>
              <a:defRPr sz="2400"/>
            </a:lvl3pPr>
            <a:lvl4pPr marL="1370780" indent="0">
              <a:buNone/>
              <a:defRPr sz="2000"/>
            </a:lvl4pPr>
            <a:lvl5pPr marL="1827709" indent="0">
              <a:buNone/>
              <a:defRPr sz="2000"/>
            </a:lvl5pPr>
            <a:lvl6pPr marL="2284635" indent="0">
              <a:buNone/>
              <a:defRPr sz="2000"/>
            </a:lvl6pPr>
            <a:lvl7pPr marL="2741564" indent="0">
              <a:buNone/>
              <a:defRPr sz="2000"/>
            </a:lvl7pPr>
            <a:lvl8pPr marL="3198489" indent="0">
              <a:buNone/>
              <a:defRPr sz="2000"/>
            </a:lvl8pPr>
            <a:lvl9pPr marL="365541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273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171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PG_alice.png"/>
          <p:cNvPicPr>
            <a:picLocks noChangeAspect="1"/>
          </p:cNvPicPr>
          <p:nvPr userDrawn="1"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168400"/>
            <a:ext cx="8483600" cy="452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rgbClr val="595959"/>
                </a:solidFill>
              </a:defRPr>
            </a:lvl1pPr>
            <a:lvl2pPr marL="4569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4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1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5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6" indent="0">
              <a:buNone/>
              <a:defRPr sz="2000" b="1"/>
            </a:lvl2pPr>
            <a:lvl3pPr marL="913854" indent="0">
              <a:buNone/>
              <a:defRPr sz="1800" b="1"/>
            </a:lvl3pPr>
            <a:lvl4pPr marL="1370780" indent="0">
              <a:buNone/>
              <a:defRPr sz="1600" b="1"/>
            </a:lvl4pPr>
            <a:lvl5pPr marL="1827709" indent="0">
              <a:buNone/>
              <a:defRPr sz="1600" b="1"/>
            </a:lvl5pPr>
            <a:lvl6pPr marL="2284635" indent="0">
              <a:buNone/>
              <a:defRPr sz="1600" b="1"/>
            </a:lvl6pPr>
            <a:lvl7pPr marL="2741564" indent="0">
              <a:buNone/>
              <a:defRPr sz="1600" b="1"/>
            </a:lvl7pPr>
            <a:lvl8pPr marL="3198489" indent="0">
              <a:buNone/>
              <a:defRPr sz="1600" b="1"/>
            </a:lvl8pPr>
            <a:lvl9pPr marL="3655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29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3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2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227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6" indent="0">
              <a:buNone/>
              <a:defRPr sz="1200"/>
            </a:lvl2pPr>
            <a:lvl3pPr marL="913854" indent="0">
              <a:buNone/>
              <a:defRPr sz="1000"/>
            </a:lvl3pPr>
            <a:lvl4pPr marL="1370780" indent="0">
              <a:buNone/>
              <a:defRPr sz="900"/>
            </a:lvl4pPr>
            <a:lvl5pPr marL="1827709" indent="0">
              <a:buNone/>
              <a:defRPr sz="900"/>
            </a:lvl5pPr>
            <a:lvl6pPr marL="2284635" indent="0">
              <a:buNone/>
              <a:defRPr sz="900"/>
            </a:lvl6pPr>
            <a:lvl7pPr marL="2741564" indent="0">
              <a:buNone/>
              <a:defRPr sz="900"/>
            </a:lvl7pPr>
            <a:lvl8pPr marL="3198489" indent="0">
              <a:buNone/>
              <a:defRPr sz="900"/>
            </a:lvl8pPr>
            <a:lvl9pPr marL="3655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DPG_alic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1" y="108878"/>
            <a:ext cx="1439994" cy="76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107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-119722"/>
            <a:ext cx="8229600" cy="1143000"/>
          </a:xfrm>
          <a:prstGeom prst="rect">
            <a:avLst/>
          </a:prstGeom>
        </p:spPr>
        <p:txBody>
          <a:bodyPr vert="horz" lIns="91385" tIns="45693" rIns="91385" bIns="45693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79"/>
            <a:ext cx="8229600" cy="4975885"/>
          </a:xfrm>
          <a:prstGeom prst="rect">
            <a:avLst/>
          </a:prstGeom>
        </p:spPr>
        <p:txBody>
          <a:bodyPr vert="horz" lIns="91385" tIns="45693" rIns="91385" bIns="4569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964862"/>
            <a:ext cx="8229600" cy="0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35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defTabSz="456926" rtl="0" eaLnBrk="1" latinLnBrk="0" hangingPunct="1">
        <a:spcBef>
          <a:spcPct val="0"/>
        </a:spcBef>
        <a:buNone/>
        <a:defRPr sz="3600" b="1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697" indent="-342697" algn="l" defTabSz="456926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06" indent="-285582" algn="l" defTabSz="45692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6" indent="-228464" algn="l" defTabSz="456926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5" indent="-228464" algn="l" defTabSz="45692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72" indent="-228464" algn="l" defTabSz="45692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9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26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55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80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8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35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6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18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278"/>
            <a:ext cx="8229600" cy="1143000"/>
          </a:xfrm>
          <a:prstGeom prst="rect">
            <a:avLst/>
          </a:prstGeom>
        </p:spPr>
        <p:txBody>
          <a:bodyPr vert="horz" lIns="91385" tIns="45693" rIns="91385" bIns="45693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279"/>
            <a:ext cx="8229600" cy="4975885"/>
          </a:xfrm>
          <a:prstGeom prst="rect">
            <a:avLst/>
          </a:prstGeom>
        </p:spPr>
        <p:txBody>
          <a:bodyPr vert="horz" lIns="91385" tIns="45693" rIns="91385" bIns="45693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1" y="6356356"/>
            <a:ext cx="2895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385" tIns="45693" rIns="91385" bIns="4569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64134-2252-1E47-BF05-DB5DE68286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ctr" defTabSz="456926" rtl="0" eaLnBrk="1" latinLnBrk="0" hangingPunct="1">
        <a:spcBef>
          <a:spcPct val="0"/>
        </a:spcBef>
        <a:buNone/>
        <a:defRPr sz="3600" b="1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697" indent="-342697" algn="l" defTabSz="456926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06" indent="-285582" algn="l" defTabSz="45692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6" indent="-228464" algn="l" defTabSz="456926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5" indent="-228464" algn="l" defTabSz="456926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72" indent="-228464" algn="l" defTabSz="45692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9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26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55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80" indent="-228464" algn="l" defTabSz="45692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6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80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35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64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9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18" algn="l" defTabSz="4569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google.com/spreadsheets/d/1n81oDFCoxIbnyujU_YZZnTC6FVHkMJT33A60-aP57Iw/edit%23gid=0" TargetMode="External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lice.its.cern.ch/jira/browse/PWGPP-281" TargetMode="Externa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ALICE/AliDPGRun2DataSets" TargetMode="Externa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Data Processing Group activities: </a:t>
            </a:r>
            <a:br>
              <a:rPr lang="en-US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</a:br>
            <a:r>
              <a:rPr lang="en-US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status and plans</a:t>
            </a:r>
            <a:endParaRPr lang="en-US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556258"/>
          </a:xfrm>
        </p:spPr>
        <p:txBody>
          <a:bodyPr/>
          <a:lstStyle/>
          <a:p>
            <a:endParaRPr lang="en-US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6324600"/>
            <a:ext cx="9144000" cy="529204"/>
          </a:xfrm>
          <a:prstGeom prst="rect">
            <a:avLst/>
          </a:prstGeom>
          <a:solidFill>
            <a:srgbClr val="800000"/>
          </a:solidFill>
        </p:spPr>
        <p:txBody>
          <a:bodyPr vert="horz" lIns="91385" tIns="45693" rIns="91385" bIns="45693" rtlCol="0">
            <a:normAutofit/>
          </a:bodyPr>
          <a:lstStyle>
            <a:lvl1pPr marL="0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2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6926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3854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0780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7709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4635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1564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8489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5418" indent="0" algn="ctr" defTabSz="456926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ALICE Offline week, March 29</a:t>
            </a:r>
            <a:r>
              <a:rPr lang="en-US" baseline="30000" dirty="0" smtClean="0">
                <a:solidFill>
                  <a:schemeClr val="bg1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th</a:t>
            </a:r>
            <a:r>
              <a:rPr lang="en-US" dirty="0" smtClean="0">
                <a:solidFill>
                  <a:schemeClr val="bg1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 2017</a:t>
            </a:r>
            <a:endParaRPr lang="en-US" dirty="0">
              <a:solidFill>
                <a:schemeClr val="bg1"/>
              </a:solidFill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965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Monte Carlo productions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10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79400" y="1150279"/>
            <a:ext cx="8585200" cy="4705832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General purpose p-</a:t>
            </a:r>
            <a:r>
              <a:rPr lang="en-US" b="1" dirty="0" err="1" smtClean="0">
                <a:solidFill>
                  <a:srgbClr val="800000"/>
                </a:solidFill>
              </a:rPr>
              <a:t>Pb</a:t>
            </a:r>
            <a:r>
              <a:rPr lang="en-US" b="1" dirty="0" smtClean="0">
                <a:solidFill>
                  <a:srgbClr val="800000"/>
                </a:solidFill>
              </a:rPr>
              <a:t> simulations</a:t>
            </a:r>
            <a:endParaRPr lang="en-US" dirty="0" smtClean="0"/>
          </a:p>
          <a:p>
            <a:pPr lvl="1">
              <a:buClr>
                <a:schemeClr val="tx1"/>
              </a:buClr>
            </a:pPr>
            <a:r>
              <a:rPr lang="en-US" dirty="0" smtClean="0"/>
              <a:t>Two cycles with two different event generators (EPOS-LHC, DPMJET)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Three productions per cycle, matching the 3 data reconstructions (</a:t>
            </a:r>
            <a:r>
              <a:rPr lang="en-US" dirty="0" err="1" smtClean="0"/>
              <a:t>CENT_wSDD</a:t>
            </a:r>
            <a:r>
              <a:rPr lang="en-US" dirty="0" smtClean="0"/>
              <a:t>, </a:t>
            </a:r>
            <a:r>
              <a:rPr lang="en-US" dirty="0" err="1" smtClean="0"/>
              <a:t>CENT_woSDD</a:t>
            </a:r>
            <a:r>
              <a:rPr lang="en-US" dirty="0" smtClean="0"/>
              <a:t>, FAST)</a:t>
            </a:r>
          </a:p>
          <a:p>
            <a:pPr lvl="2">
              <a:buClr>
                <a:schemeClr val="tx1"/>
              </a:buClr>
            </a:pPr>
            <a:r>
              <a:rPr lang="en-US" dirty="0" smtClean="0"/>
              <a:t>3 (periods) x 3 (</a:t>
            </a:r>
            <a:r>
              <a:rPr lang="en-US" dirty="0" err="1" smtClean="0"/>
              <a:t>reco</a:t>
            </a:r>
            <a:r>
              <a:rPr lang="en-US" dirty="0" smtClean="0"/>
              <a:t>) x 2 (generators) = </a:t>
            </a:r>
            <a:r>
              <a:rPr lang="en-US" b="1" dirty="0" smtClean="0"/>
              <a:t>18 productions</a:t>
            </a:r>
          </a:p>
          <a:p>
            <a:pPr lvl="2">
              <a:buClr>
                <a:schemeClr val="tx1"/>
              </a:buClr>
            </a:pPr>
            <a:r>
              <a:rPr lang="en-US" b="1" dirty="0" smtClean="0"/>
              <a:t>PWG-dedicated productions won’t be split per period</a:t>
            </a:r>
            <a:endParaRPr lang="en-US" b="1" dirty="0"/>
          </a:p>
          <a:p>
            <a:pPr lvl="1">
              <a:buClr>
                <a:schemeClr val="tx1"/>
              </a:buClr>
            </a:pPr>
            <a:r>
              <a:rPr lang="en-US" dirty="0" smtClean="0"/>
              <a:t>Waiting for new </a:t>
            </a:r>
            <a:r>
              <a:rPr lang="en-US" dirty="0" err="1" smtClean="0"/>
              <a:t>AliRoot</a:t>
            </a:r>
            <a:r>
              <a:rPr lang="en-US" dirty="0" smtClean="0"/>
              <a:t> tag (with new AOD variables) to restart it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PWG input for next MC collected </a:t>
            </a:r>
            <a:r>
              <a:rPr lang="en-US" dirty="0" smtClean="0">
                <a:hlinkClick r:id="rId2"/>
              </a:rPr>
              <a:t>here 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111" y="4116793"/>
            <a:ext cx="6731001" cy="2467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1089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Monte Carlo productions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851" y="3657473"/>
            <a:ext cx="7284107" cy="2670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4975885"/>
          </a:xfrm>
        </p:spPr>
        <p:txBody>
          <a:bodyPr/>
          <a:lstStyle/>
          <a:p>
            <a:r>
              <a:rPr lang="en-US" dirty="0" smtClean="0"/>
              <a:t>PWG-specific production always need a </a:t>
            </a:r>
            <a:r>
              <a:rPr lang="en-US" b="1" dirty="0" smtClean="0"/>
              <a:t>General-Purpose MC</a:t>
            </a:r>
            <a:r>
              <a:rPr lang="en-US" dirty="0" smtClean="0"/>
              <a:t> for </a:t>
            </a:r>
            <a:r>
              <a:rPr lang="en-US" i="1" u="sng" dirty="0" smtClean="0"/>
              <a:t>QA and validation of MC settings</a:t>
            </a:r>
          </a:p>
          <a:p>
            <a:r>
              <a:rPr lang="en-US" dirty="0" smtClean="0"/>
              <a:t>Proposal to be discussed with PB:</a:t>
            </a:r>
          </a:p>
          <a:p>
            <a:pPr lvl="1"/>
            <a:r>
              <a:rPr lang="en-US" dirty="0" smtClean="0"/>
              <a:t>Define default settings for Gen </a:t>
            </a:r>
            <a:r>
              <a:rPr lang="en-US" dirty="0" err="1" smtClean="0"/>
              <a:t>Purp</a:t>
            </a:r>
            <a:r>
              <a:rPr lang="en-US" dirty="0" smtClean="0"/>
              <a:t> MC (generator, sampling – minimum number of events to allow QA)</a:t>
            </a:r>
          </a:p>
          <a:p>
            <a:pPr lvl="2"/>
            <a:r>
              <a:rPr lang="en-US" dirty="0" smtClean="0"/>
              <a:t>NB. Productions can always be extended at a later stage with more statistics if needed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78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62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27333" y="5700892"/>
            <a:ext cx="2046111" cy="66781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See Ruben’s talk tomorrow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1956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56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127322">
            <a:off x="5757332" y="4854223"/>
            <a:ext cx="3132667" cy="1200329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b="1" dirty="0" smtClean="0"/>
              <a:t>Needs more discussion on how to setup the LPM chain</a:t>
            </a:r>
          </a:p>
          <a:p>
            <a:pPr marL="285750" indent="-285750" algn="ctr">
              <a:buFont typeface="Arial"/>
              <a:buChar char="•"/>
            </a:pPr>
            <a:r>
              <a:rPr lang="en-US" b="1" dirty="0" smtClean="0"/>
              <a:t>Can be combined with “local” merging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836930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Towards 2017 data taking: </a:t>
            </a:r>
            <a:br>
              <a:rPr lang="en-US" dirty="0" smtClean="0"/>
            </a:br>
            <a:r>
              <a:rPr lang="en-US" dirty="0" smtClean="0"/>
              <a:t>calibration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009169"/>
            <a:ext cx="8585200" cy="5206077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1800" b="1" dirty="0" smtClean="0">
                <a:solidFill>
                  <a:srgbClr val="800000"/>
                </a:solidFill>
              </a:rPr>
              <a:t>TPC calibration</a:t>
            </a:r>
          </a:p>
          <a:p>
            <a:pPr lvl="1">
              <a:buClr>
                <a:schemeClr val="tx1"/>
              </a:buClr>
            </a:pPr>
            <a:r>
              <a:rPr lang="en-US" sz="1800" dirty="0"/>
              <a:t>F</a:t>
            </a:r>
            <a:r>
              <a:rPr lang="en-US" sz="1800" dirty="0" smtClean="0"/>
              <a:t>or </a:t>
            </a:r>
            <a:r>
              <a:rPr lang="en-US" sz="1800" dirty="0"/>
              <a:t>every </a:t>
            </a:r>
            <a:r>
              <a:rPr lang="en-US" sz="1800" dirty="0" smtClean="0"/>
              <a:t>field polarity </a:t>
            </a:r>
            <a:r>
              <a:rPr lang="en-US" sz="1800" dirty="0"/>
              <a:t>we need low and high intensity runs before going to standard </a:t>
            </a:r>
            <a:r>
              <a:rPr lang="en-US" sz="1800" dirty="0" err="1" smtClean="0"/>
              <a:t>CPass</a:t>
            </a:r>
            <a:endParaRPr lang="en-US" sz="1800" dirty="0" smtClean="0"/>
          </a:p>
          <a:p>
            <a:pPr lvl="2">
              <a:buClr>
                <a:schemeClr val="tx1"/>
              </a:buClr>
            </a:pPr>
            <a:r>
              <a:rPr lang="en-US" sz="1600" dirty="0" smtClean="0"/>
              <a:t>Each </a:t>
            </a:r>
            <a:r>
              <a:rPr lang="en-US" sz="1600" dirty="0"/>
              <a:t>run with at least 2 M tracks (~30 mins for </a:t>
            </a:r>
            <a:r>
              <a:rPr lang="en-US" sz="1600" dirty="0" err="1" smtClean="0"/>
              <a:t>pp</a:t>
            </a:r>
            <a:r>
              <a:rPr lang="en-US" sz="1600" dirty="0" smtClean="0"/>
              <a:t>); low (~10 kHz) and high IR (~120 kHz)</a:t>
            </a:r>
            <a:endParaRPr lang="en-US" sz="1600" dirty="0" smtClean="0"/>
          </a:p>
          <a:p>
            <a:pPr>
              <a:buClr>
                <a:schemeClr val="tx1"/>
              </a:buClr>
            </a:pPr>
            <a:r>
              <a:rPr lang="en-US" sz="1800" b="1" dirty="0" smtClean="0">
                <a:solidFill>
                  <a:srgbClr val="800000"/>
                </a:solidFill>
              </a:rPr>
              <a:t>Detector alignment</a:t>
            </a:r>
            <a:r>
              <a:rPr lang="en-US" sz="1800" dirty="0" smtClean="0">
                <a:solidFill>
                  <a:srgbClr val="800000"/>
                </a:solidFill>
              </a:rPr>
              <a:t> </a:t>
            </a:r>
          </a:p>
          <a:p>
            <a:pPr lvl="1">
              <a:buClr>
                <a:schemeClr val="tx1"/>
              </a:buClr>
            </a:pPr>
            <a:r>
              <a:rPr lang="en-US" sz="1800" dirty="0"/>
              <a:t>Main goal: try to remove the bias seen in the impact </a:t>
            </a:r>
            <a:r>
              <a:rPr lang="en-US" sz="1800" dirty="0" smtClean="0"/>
              <a:t>parameter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/>
              <a:t>Statistics: </a:t>
            </a:r>
            <a:r>
              <a:rPr lang="en-US" sz="1800" u="sng" dirty="0" err="1" smtClean="0"/>
              <a:t>cosmics</a:t>
            </a:r>
            <a:r>
              <a:rPr lang="en-US" sz="1800" dirty="0" smtClean="0"/>
              <a:t> </a:t>
            </a:r>
            <a:r>
              <a:rPr lang="en-US" sz="1800" dirty="0"/>
              <a:t>can be used, but </a:t>
            </a:r>
            <a:r>
              <a:rPr lang="en-US" sz="1800" dirty="0" smtClean="0"/>
              <a:t>also </a:t>
            </a:r>
            <a:r>
              <a:rPr lang="en-US" sz="1800" u="sng" dirty="0"/>
              <a:t>beam </a:t>
            </a:r>
            <a:r>
              <a:rPr lang="en-US" sz="1800" u="sng" dirty="0" smtClean="0"/>
              <a:t>data</a:t>
            </a:r>
            <a:r>
              <a:rPr lang="en-US" sz="1800" dirty="0" smtClean="0"/>
              <a:t> are needed</a:t>
            </a:r>
          </a:p>
          <a:p>
            <a:pPr lvl="2">
              <a:buClr>
                <a:schemeClr val="tx1"/>
              </a:buClr>
            </a:pPr>
            <a:r>
              <a:rPr lang="en-US" sz="1600" dirty="0" smtClean="0"/>
              <a:t>Central Barrel: </a:t>
            </a:r>
          </a:p>
          <a:p>
            <a:pPr lvl="3">
              <a:buClr>
                <a:schemeClr val="tx1"/>
              </a:buClr>
            </a:pPr>
            <a:r>
              <a:rPr lang="en-US" sz="1600" dirty="0"/>
              <a:t>W</a:t>
            </a:r>
            <a:r>
              <a:rPr lang="en-US" sz="1600" dirty="0" smtClean="0"/>
              <a:t>ith </a:t>
            </a:r>
            <a:r>
              <a:rPr lang="en-US" sz="1600" dirty="0"/>
              <a:t>full ITS, TPC, TRD and </a:t>
            </a:r>
            <a:r>
              <a:rPr lang="en-US" sz="1600" dirty="0" smtClean="0"/>
              <a:t>TOF in the readout</a:t>
            </a:r>
          </a:p>
          <a:p>
            <a:pPr lvl="4">
              <a:buClr>
                <a:schemeClr val="tx1"/>
              </a:buClr>
            </a:pPr>
            <a:r>
              <a:rPr lang="en-US" sz="1400" dirty="0" err="1" smtClean="0"/>
              <a:t>Cosmics</a:t>
            </a:r>
            <a:r>
              <a:rPr lang="en-US" sz="1400" dirty="0"/>
              <a:t>: ~50M of back-to-back triggers </a:t>
            </a:r>
            <a:r>
              <a:rPr lang="en-US" sz="1400" dirty="0" smtClean="0"/>
              <a:t>(C0OB3) </a:t>
            </a:r>
            <a:r>
              <a:rPr lang="en-US" sz="1400" dirty="0"/>
              <a:t>for B+,B- and B0 each (the trigger rate w/o ITS in the trigger ~90Hz -&gt; 1 week of running @ 100% </a:t>
            </a:r>
            <a:r>
              <a:rPr lang="en-US" sz="1400" dirty="0" err="1"/>
              <a:t>eff</a:t>
            </a:r>
            <a:r>
              <a:rPr lang="en-US" sz="1400" dirty="0"/>
              <a:t> per polarity) </a:t>
            </a:r>
            <a:endParaRPr lang="en-US" sz="1400" dirty="0" smtClean="0"/>
          </a:p>
          <a:p>
            <a:pPr lvl="4">
              <a:buClr>
                <a:schemeClr val="tx1"/>
              </a:buClr>
            </a:pPr>
            <a:r>
              <a:rPr lang="en-US" sz="1400" dirty="0" err="1" smtClean="0"/>
              <a:t>pp</a:t>
            </a:r>
            <a:r>
              <a:rPr lang="en-US" sz="1400" dirty="0" smtClean="0"/>
              <a:t> </a:t>
            </a:r>
            <a:r>
              <a:rPr lang="en-US" sz="1400" dirty="0"/>
              <a:t>data: ~10M </a:t>
            </a:r>
            <a:r>
              <a:rPr lang="en-US" sz="1400" dirty="0" err="1"/>
              <a:t>pp</a:t>
            </a:r>
            <a:r>
              <a:rPr lang="en-US" sz="1400" dirty="0"/>
              <a:t> triggers at IR&lt;20kHz for B+ and B- each. B0 </a:t>
            </a:r>
            <a:r>
              <a:rPr lang="en-US" sz="1400" dirty="0" smtClean="0"/>
              <a:t>preferable also </a:t>
            </a:r>
          </a:p>
          <a:p>
            <a:pPr lvl="2">
              <a:buClr>
                <a:schemeClr val="tx1"/>
              </a:buClr>
            </a:pPr>
            <a:r>
              <a:rPr lang="en-US" sz="1600" dirty="0" smtClean="0"/>
              <a:t>MUON</a:t>
            </a:r>
            <a:r>
              <a:rPr lang="en-US" sz="1600" dirty="0" smtClean="0"/>
              <a:t>:</a:t>
            </a:r>
          </a:p>
          <a:p>
            <a:pPr lvl="3">
              <a:buClr>
                <a:schemeClr val="tx1"/>
              </a:buClr>
            </a:pPr>
            <a:r>
              <a:rPr lang="en-US" sz="1600" dirty="0" err="1" smtClean="0"/>
              <a:t>Cosmics</a:t>
            </a:r>
            <a:r>
              <a:rPr lang="en-US" sz="1600" dirty="0" smtClean="0"/>
              <a:t> with MTR trigger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/>
              <a:t>The alignment procedure </a:t>
            </a:r>
            <a:r>
              <a:rPr lang="en-US" sz="1800" dirty="0"/>
              <a:t>takes ~</a:t>
            </a:r>
            <a:r>
              <a:rPr lang="en-US" sz="1800" dirty="0" smtClean="0"/>
              <a:t>1 month for data filtering and analysis</a:t>
            </a:r>
          </a:p>
          <a:p>
            <a:pPr lvl="1">
              <a:buClr>
                <a:schemeClr val="tx1"/>
              </a:buClr>
            </a:pPr>
            <a:r>
              <a:rPr lang="en-US" sz="1800" dirty="0" smtClean="0"/>
              <a:t>The </a:t>
            </a:r>
            <a:r>
              <a:rPr lang="en-US" sz="1800" dirty="0"/>
              <a:t>data </a:t>
            </a:r>
            <a:r>
              <a:rPr lang="en-US" sz="1800" dirty="0" smtClean="0"/>
              <a:t>collected until </a:t>
            </a:r>
            <a:r>
              <a:rPr lang="en-US" sz="1800" dirty="0"/>
              <a:t>the new alignment </a:t>
            </a:r>
            <a:r>
              <a:rPr lang="en-US" sz="1800" dirty="0" smtClean="0"/>
              <a:t>is available will </a:t>
            </a:r>
            <a:r>
              <a:rPr lang="en-US" sz="1800" dirty="0"/>
              <a:t>need a new </a:t>
            </a:r>
            <a:r>
              <a:rPr lang="en-US" sz="1800" dirty="0" err="1" smtClean="0"/>
              <a:t>ppass</a:t>
            </a:r>
            <a:endParaRPr lang="en-US" sz="1800" dirty="0" smtClean="0"/>
          </a:p>
          <a:p>
            <a:pPr>
              <a:buClr>
                <a:schemeClr val="tx1"/>
              </a:buClr>
            </a:pPr>
            <a:r>
              <a:rPr lang="en-US" sz="1800" b="1" dirty="0" smtClean="0">
                <a:solidFill>
                  <a:srgbClr val="800000"/>
                </a:solidFill>
              </a:rPr>
              <a:t>Others</a:t>
            </a:r>
          </a:p>
          <a:p>
            <a:pPr lvl="1">
              <a:buClr>
                <a:schemeClr val="tx1"/>
              </a:buClr>
            </a:pPr>
            <a:r>
              <a:rPr lang="en-US" sz="1600" dirty="0" smtClean="0"/>
              <a:t>AD </a:t>
            </a:r>
            <a:r>
              <a:rPr lang="en-US" sz="1600" dirty="0" err="1" smtClean="0"/>
              <a:t>cosmics</a:t>
            </a:r>
            <a:r>
              <a:rPr lang="en-US" sz="1600" dirty="0" smtClean="0"/>
              <a:t> + HV scan in quiet beam with collisions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37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Towards 2017 data taking:</a:t>
            </a:r>
            <a:br>
              <a:rPr lang="en-US" dirty="0" smtClean="0"/>
            </a:br>
            <a:r>
              <a:rPr lang="en-US" dirty="0" smtClean="0"/>
              <a:t>improved HLT Cluster Finder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Improvements in the </a:t>
            </a:r>
            <a:r>
              <a:rPr lang="en-US" b="1" dirty="0" smtClean="0">
                <a:solidFill>
                  <a:srgbClr val="800000"/>
                </a:solidFill>
              </a:rPr>
              <a:t>TPC cluster finding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800000"/>
                </a:solidFill>
              </a:rPr>
              <a:t>data compression </a:t>
            </a:r>
            <a:r>
              <a:rPr lang="en-US" dirty="0" smtClean="0"/>
              <a:t>in the </a:t>
            </a:r>
            <a:r>
              <a:rPr lang="en-US" b="1" dirty="0" smtClean="0">
                <a:solidFill>
                  <a:srgbClr val="800000"/>
                </a:solidFill>
              </a:rPr>
              <a:t>HLT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for the 2017 data taking</a:t>
            </a:r>
          </a:p>
          <a:p>
            <a:r>
              <a:rPr lang="en-US" dirty="0" smtClean="0"/>
              <a:t>New cluster finder implemented in software </a:t>
            </a:r>
          </a:p>
          <a:p>
            <a:pPr lvl="1"/>
            <a:r>
              <a:rPr lang="en-US" dirty="0" smtClean="0"/>
              <a:t>FPGA implementation ongoing</a:t>
            </a:r>
          </a:p>
          <a:p>
            <a:pPr lvl="1"/>
            <a:r>
              <a:rPr lang="en-US" dirty="0" smtClean="0"/>
              <a:t>Tested on 2015 low-intensity data</a:t>
            </a:r>
          </a:p>
          <a:p>
            <a:r>
              <a:rPr lang="en-US" dirty="0" smtClean="0"/>
              <a:t>New features</a:t>
            </a:r>
          </a:p>
          <a:p>
            <a:pPr lvl="1"/>
            <a:r>
              <a:rPr lang="en-US" b="1" i="1" u="sng" dirty="0" smtClean="0">
                <a:solidFill>
                  <a:srgbClr val="800000"/>
                </a:solidFill>
              </a:rPr>
              <a:t>Improved rejection of noise clusters </a:t>
            </a:r>
            <a:r>
              <a:rPr lang="en-US" dirty="0" smtClean="0"/>
              <a:t>heavily seen in 2016, maintaining the current physics performance</a:t>
            </a:r>
          </a:p>
          <a:p>
            <a:pPr lvl="2"/>
            <a:r>
              <a:rPr lang="en-US" dirty="0" smtClean="0"/>
              <a:t>Performance could indeed slightly improve, because noise clusters could disturb tracking</a:t>
            </a:r>
          </a:p>
          <a:p>
            <a:pPr lvl="1"/>
            <a:r>
              <a:rPr lang="en-US" b="1" i="1" u="sng" dirty="0" smtClean="0">
                <a:solidFill>
                  <a:srgbClr val="800000"/>
                </a:solidFill>
              </a:rPr>
              <a:t>Improved compression algorithm </a:t>
            </a:r>
            <a:r>
              <a:rPr lang="en-US" dirty="0" smtClean="0"/>
              <a:t>using track model compression, data format improvement, arithmetic encoding</a:t>
            </a:r>
          </a:p>
          <a:p>
            <a:pPr lvl="2"/>
            <a:r>
              <a:rPr lang="en-US" dirty="0" smtClean="0"/>
              <a:t>Ongoing</a:t>
            </a:r>
          </a:p>
          <a:p>
            <a:r>
              <a:rPr lang="en-US" dirty="0" smtClean="0"/>
              <a:t>Additional benefits:</a:t>
            </a:r>
          </a:p>
          <a:p>
            <a:pPr lvl="1"/>
            <a:r>
              <a:rPr lang="en-US" u="sng" dirty="0" smtClean="0">
                <a:solidFill>
                  <a:srgbClr val="800000"/>
                </a:solidFill>
              </a:rPr>
              <a:t>Split cluster flag available</a:t>
            </a:r>
            <a:r>
              <a:rPr lang="en-US" dirty="0" smtClean="0"/>
              <a:t>, to be used for improved </a:t>
            </a:r>
            <a:r>
              <a:rPr lang="en-US" dirty="0" err="1" smtClean="0"/>
              <a:t>dE</a:t>
            </a:r>
            <a:r>
              <a:rPr lang="en-US" dirty="0" smtClean="0"/>
              <a:t>/dx calculation</a:t>
            </a:r>
          </a:p>
          <a:p>
            <a:pPr lvl="1"/>
            <a:r>
              <a:rPr lang="en-US" u="sng" dirty="0" smtClean="0">
                <a:solidFill>
                  <a:srgbClr val="800000"/>
                </a:solidFill>
              </a:rPr>
              <a:t>HLT tracks can be used as seeds for offline</a:t>
            </a:r>
            <a:r>
              <a:rPr lang="en-US" dirty="0" smtClean="0"/>
              <a:t>, reducing memory footprint and computing 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14335" y="5686779"/>
            <a:ext cx="4360333" cy="707886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FF"/>
                </a:solidFill>
              </a:rPr>
              <a:t>More in </a:t>
            </a:r>
            <a:r>
              <a:rPr lang="en-US" sz="2000" b="1" dirty="0" err="1" smtClean="0">
                <a:solidFill>
                  <a:srgbClr val="FFFFFF"/>
                </a:solidFill>
              </a:rPr>
              <a:t>Mikolaj’s</a:t>
            </a:r>
            <a:r>
              <a:rPr lang="en-US" sz="2000" b="1" dirty="0" smtClean="0">
                <a:solidFill>
                  <a:srgbClr val="FFFFFF"/>
                </a:solidFill>
              </a:rPr>
              <a:t> talk later today and in Reconstruction session tomorrow</a:t>
            </a:r>
            <a:endParaRPr lang="en-US" sz="20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3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QA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4818721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GOAL(s)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check quality of the data (real and simulated) for physics analysis</a:t>
            </a:r>
          </a:p>
          <a:p>
            <a:pPr lvl="1"/>
            <a:r>
              <a:rPr lang="en-US" dirty="0"/>
              <a:t>verify stability of results after changes in </a:t>
            </a:r>
            <a:r>
              <a:rPr lang="en-US" dirty="0" err="1"/>
              <a:t>AliPhysics</a:t>
            </a:r>
            <a:r>
              <a:rPr lang="en-US" dirty="0"/>
              <a:t>/OADB </a:t>
            </a:r>
            <a:endParaRPr lang="en-US" dirty="0" smtClean="0"/>
          </a:p>
          <a:p>
            <a:pPr lvl="1"/>
            <a:r>
              <a:rPr lang="en-US" dirty="0" smtClean="0"/>
              <a:t>spot issues which can be relevant for analyses of different PWGs</a:t>
            </a:r>
          </a:p>
          <a:p>
            <a:r>
              <a:rPr lang="en-US" dirty="0" smtClean="0"/>
              <a:t>In Run-1 this was done (also) using </a:t>
            </a:r>
            <a:r>
              <a:rPr lang="en-US" dirty="0" err="1" smtClean="0"/>
              <a:t>AnalysisQA</a:t>
            </a:r>
            <a:r>
              <a:rPr lang="en-US" dirty="0" smtClean="0"/>
              <a:t> </a:t>
            </a:r>
            <a:r>
              <a:rPr lang="en-US" dirty="0" err="1" smtClean="0"/>
              <a:t>lego</a:t>
            </a:r>
            <a:r>
              <a:rPr lang="en-US" dirty="0" smtClean="0"/>
              <a:t> train(s)</a:t>
            </a:r>
          </a:p>
          <a:p>
            <a:pPr lvl="1"/>
            <a:r>
              <a:rPr lang="en-US" dirty="0" smtClean="0"/>
              <a:t>Not used regularly since quite some time</a:t>
            </a:r>
          </a:p>
          <a:p>
            <a:r>
              <a:rPr lang="en-US" dirty="0" smtClean="0"/>
              <a:t>For QM, the </a:t>
            </a:r>
            <a:r>
              <a:rPr lang="en-US" b="1" dirty="0" err="1" smtClean="0"/>
              <a:t>AnalysisQA</a:t>
            </a:r>
            <a:r>
              <a:rPr lang="en-US" dirty="0" smtClean="0"/>
              <a:t> was dealt with cross-PWG </a:t>
            </a:r>
            <a:r>
              <a:rPr lang="en-US" b="1" dirty="0" smtClean="0"/>
              <a:t>meetings</a:t>
            </a:r>
            <a:r>
              <a:rPr lang="en-US" dirty="0" smtClean="0"/>
              <a:t> on </a:t>
            </a:r>
            <a:r>
              <a:rPr lang="en-US" b="1" dirty="0" smtClean="0"/>
              <a:t>Friday</a:t>
            </a:r>
            <a:r>
              <a:rPr lang="en-US" dirty="0" smtClean="0"/>
              <a:t> </a:t>
            </a:r>
            <a:r>
              <a:rPr lang="en-US" b="1" dirty="0" smtClean="0"/>
              <a:t>morning</a:t>
            </a:r>
            <a:r>
              <a:rPr lang="en-US" dirty="0" smtClean="0"/>
              <a:t>, which will </a:t>
            </a:r>
            <a:r>
              <a:rPr lang="en-US" b="1" dirty="0" smtClean="0"/>
              <a:t>continue </a:t>
            </a:r>
          </a:p>
          <a:p>
            <a:pPr lvl="1"/>
            <a:r>
              <a:rPr lang="en-US" dirty="0" smtClean="0"/>
              <a:t>Very useful to define event selection cuts, track selection criteria…</a:t>
            </a:r>
          </a:p>
          <a:p>
            <a:r>
              <a:rPr lang="en-US" dirty="0" smtClean="0"/>
              <a:t>Ongoing effort to: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ut </a:t>
            </a:r>
            <a:r>
              <a:rPr lang="en-US" b="1" dirty="0" smtClean="0">
                <a:solidFill>
                  <a:srgbClr val="800000"/>
                </a:solidFill>
              </a:rPr>
              <a:t>back in operation </a:t>
            </a:r>
            <a:r>
              <a:rPr lang="en-US" dirty="0" smtClean="0"/>
              <a:t>the </a:t>
            </a:r>
            <a:r>
              <a:rPr lang="en-US" b="1" dirty="0" err="1" smtClean="0">
                <a:solidFill>
                  <a:srgbClr val="800000"/>
                </a:solidFill>
              </a:rPr>
              <a:t>AnalysisQA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lego</a:t>
            </a:r>
            <a:r>
              <a:rPr lang="en-US" b="1" dirty="0" smtClean="0">
                <a:solidFill>
                  <a:srgbClr val="800000"/>
                </a:solidFill>
              </a:rPr>
              <a:t> train</a:t>
            </a:r>
          </a:p>
          <a:p>
            <a:pPr lvl="1"/>
            <a:r>
              <a:rPr lang="en-US" dirty="0" smtClean="0"/>
              <a:t>Discussion </a:t>
            </a:r>
            <a:r>
              <a:rPr lang="en-US" dirty="0"/>
              <a:t>and </a:t>
            </a:r>
            <a:r>
              <a:rPr lang="en-US" dirty="0" smtClean="0"/>
              <a:t>(re)definition </a:t>
            </a:r>
            <a:r>
              <a:rPr lang="en-US" dirty="0"/>
              <a:t>with PWGs of the </a:t>
            </a:r>
            <a:r>
              <a:rPr lang="en-US" u="sng" dirty="0"/>
              <a:t>goals and possible updates</a:t>
            </a:r>
            <a:r>
              <a:rPr lang="en-US" dirty="0"/>
              <a:t> of this </a:t>
            </a:r>
            <a:r>
              <a:rPr lang="en-US" dirty="0" err="1" smtClean="0"/>
              <a:t>AnalysisQA</a:t>
            </a:r>
            <a:r>
              <a:rPr lang="en-US" dirty="0" smtClean="0"/>
              <a:t> </a:t>
            </a:r>
            <a:r>
              <a:rPr lang="en-US" dirty="0" err="1" smtClean="0"/>
              <a:t>tlego</a:t>
            </a:r>
            <a:r>
              <a:rPr lang="en-US" dirty="0" smtClean="0"/>
              <a:t> rain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9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QA </a:t>
            </a:r>
            <a:r>
              <a:rPr lang="en-US" dirty="0" err="1" smtClean="0"/>
              <a:t>lego</a:t>
            </a:r>
            <a:r>
              <a:rPr lang="en-US" dirty="0" smtClean="0"/>
              <a:t>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270523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Used in Run1 to launch simple analysis QA checks provided by each PWG</a:t>
            </a:r>
          </a:p>
          <a:p>
            <a:pPr lvl="1"/>
            <a:r>
              <a:rPr lang="en-US" dirty="0" smtClean="0"/>
              <a:t>E.g. electron identification plots, invariant mass distributions … </a:t>
            </a:r>
          </a:p>
          <a:p>
            <a:pPr lvl="1"/>
            <a:r>
              <a:rPr lang="en-US" dirty="0" smtClean="0"/>
              <a:t>Simple (and automatized) analysis </a:t>
            </a:r>
            <a:r>
              <a:rPr lang="en-US" dirty="0" err="1" smtClean="0"/>
              <a:t>macro+script</a:t>
            </a:r>
            <a:r>
              <a:rPr lang="en-US" dirty="0" smtClean="0"/>
              <a:t> to spot issues</a:t>
            </a:r>
          </a:p>
          <a:p>
            <a:r>
              <a:rPr lang="en-US" dirty="0" smtClean="0"/>
              <a:t>Put back in operation the </a:t>
            </a:r>
            <a:r>
              <a:rPr lang="en-US" dirty="0" err="1" smtClean="0"/>
              <a:t>AnalysisQA</a:t>
            </a:r>
            <a:r>
              <a:rPr lang="en-US" dirty="0" smtClean="0"/>
              <a:t> </a:t>
            </a:r>
            <a:r>
              <a:rPr lang="en-US" dirty="0" err="1" smtClean="0"/>
              <a:t>lego</a:t>
            </a:r>
            <a:r>
              <a:rPr lang="en-US" dirty="0" smtClean="0"/>
              <a:t> train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(JIRA: </a:t>
            </a:r>
            <a:r>
              <a:rPr lang="en-US" dirty="0" smtClean="0">
                <a:hlinkClick r:id="rId2"/>
              </a:rPr>
              <a:t>PWGPP-281</a:t>
            </a:r>
            <a:r>
              <a:rPr lang="en-US" dirty="0" smtClean="0"/>
              <a:t>)</a:t>
            </a:r>
          </a:p>
          <a:p>
            <a:pPr lvl="1"/>
            <a:r>
              <a:rPr lang="en-US" i="1" u="sng" dirty="0" smtClean="0"/>
              <a:t>First phase</a:t>
            </a:r>
            <a:r>
              <a:rPr lang="en-US" dirty="0" smtClean="0"/>
              <a:t>: </a:t>
            </a:r>
            <a:r>
              <a:rPr lang="en-US" dirty="0"/>
              <a:t>inventory and test of </a:t>
            </a:r>
            <a:r>
              <a:rPr lang="en-US" dirty="0" smtClean="0"/>
              <a:t>existing wagons (traced in </a:t>
            </a:r>
            <a:r>
              <a:rPr lang="en-US" u="sng" dirty="0" smtClean="0"/>
              <a:t>google sheet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Confirm wagons that are OK </a:t>
            </a:r>
            <a:r>
              <a:rPr lang="en-US" dirty="0"/>
              <a:t> </a:t>
            </a:r>
            <a:r>
              <a:rPr lang="en-US" dirty="0" smtClean="0"/>
              <a:t>and u</a:t>
            </a:r>
            <a:r>
              <a:rPr lang="en-US" dirty="0"/>
              <a:t>pdate those that need </a:t>
            </a:r>
            <a:r>
              <a:rPr lang="en-US" dirty="0" smtClean="0"/>
              <a:t>modifications (PWGs, </a:t>
            </a:r>
            <a:r>
              <a:rPr lang="en-US" b="1" dirty="0">
                <a:solidFill>
                  <a:srgbClr val="008000"/>
                </a:solidFill>
              </a:rPr>
              <a:t>ongoing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Remove obsolete and duplicated wagons (</a:t>
            </a:r>
            <a:r>
              <a:rPr lang="en-US" b="1" dirty="0" smtClean="0">
                <a:solidFill>
                  <a:srgbClr val="008000"/>
                </a:solidFill>
              </a:rPr>
              <a:t>ongoing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 smtClean="0"/>
              <a:t>Run some test trains (one per collision system) and verify </a:t>
            </a:r>
            <a:r>
              <a:rPr lang="en-US" dirty="0"/>
              <a:t>the </a:t>
            </a:r>
            <a:r>
              <a:rPr lang="en-US" dirty="0" smtClean="0"/>
              <a:t>output files</a:t>
            </a:r>
          </a:p>
          <a:p>
            <a:pPr lvl="1"/>
            <a:r>
              <a:rPr lang="en-US" i="1" u="sng" dirty="0"/>
              <a:t>Second Phase</a:t>
            </a:r>
            <a:r>
              <a:rPr lang="en-US" dirty="0"/>
              <a:t>: </a:t>
            </a:r>
            <a:r>
              <a:rPr lang="en-US" dirty="0" smtClean="0"/>
              <a:t>update </a:t>
            </a:r>
            <a:r>
              <a:rPr lang="en-US" dirty="0"/>
              <a:t>macro and </a:t>
            </a:r>
            <a:r>
              <a:rPr lang="en-US" dirty="0" smtClean="0"/>
              <a:t>script for automatized checks and plots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17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89" y="3855514"/>
            <a:ext cx="8672494" cy="2553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15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AliDPG</a:t>
            </a:r>
            <a:r>
              <a:rPr lang="en-US" dirty="0" smtClean="0"/>
              <a:t> package: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Data:</a:t>
            </a:r>
          </a:p>
          <a:p>
            <a:pPr lvl="1"/>
            <a:r>
              <a:rPr lang="en-US" dirty="0" smtClean="0"/>
              <a:t>CPass0, CPass1, </a:t>
            </a:r>
            <a:r>
              <a:rPr lang="en-US" dirty="0" err="1" smtClean="0"/>
              <a:t>PPass</a:t>
            </a:r>
            <a:r>
              <a:rPr lang="en-US" dirty="0" smtClean="0"/>
              <a:t> moved to and taken from </a:t>
            </a:r>
            <a:r>
              <a:rPr lang="en-US" dirty="0" err="1" smtClean="0"/>
              <a:t>AliDPG</a:t>
            </a:r>
            <a:r>
              <a:rPr lang="en-US" dirty="0" smtClean="0"/>
              <a:t> in production</a:t>
            </a:r>
          </a:p>
          <a:p>
            <a:pPr lvl="2"/>
            <a:r>
              <a:rPr lang="en-US" dirty="0" smtClean="0"/>
              <a:t>New JDL tag to allow to recognize the different passes – especially useful for </a:t>
            </a:r>
            <a:r>
              <a:rPr lang="en-US" dirty="0" err="1" smtClean="0"/>
              <a:t>muon_calo</a:t>
            </a:r>
            <a:r>
              <a:rPr lang="en-US" dirty="0" smtClean="0"/>
              <a:t> pass (with different AOD train)</a:t>
            </a:r>
          </a:p>
          <a:p>
            <a:pPr lvl="1"/>
            <a:r>
              <a:rPr lang="en-US" dirty="0" smtClean="0"/>
              <a:t>Still missing:</a:t>
            </a:r>
          </a:p>
          <a:p>
            <a:pPr lvl="2"/>
            <a:r>
              <a:rPr lang="en-US" dirty="0" smtClean="0"/>
              <a:t>Merging of calibration trees (</a:t>
            </a:r>
            <a:r>
              <a:rPr lang="en-US" dirty="0" err="1" smtClean="0"/>
              <a:t>FilteredTrees</a:t>
            </a:r>
            <a:r>
              <a:rPr lang="en-US" dirty="0" smtClean="0"/>
              <a:t>, </a:t>
            </a:r>
            <a:r>
              <a:rPr lang="en-US" dirty="0" err="1" smtClean="0"/>
              <a:t>ResidualTrees</a:t>
            </a:r>
            <a:r>
              <a:rPr lang="en-US" dirty="0" smtClean="0"/>
              <a:t>, TOF tree, T0 tree), QA and AODs</a:t>
            </a:r>
          </a:p>
          <a:p>
            <a:pPr lvl="2"/>
            <a:r>
              <a:rPr lang="en-US" dirty="0" smtClean="0"/>
              <a:t>Integrate with Release Validation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Monte Carlo: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New directory </a:t>
            </a:r>
            <a:r>
              <a:rPr lang="en-US" i="1" dirty="0" err="1" smtClean="0">
                <a:solidFill>
                  <a:srgbClr val="000000"/>
                </a:solidFill>
                <a:latin typeface="Arial"/>
                <a:cs typeface="Arial"/>
              </a:rPr>
              <a:t>AliDPG</a:t>
            </a:r>
            <a:r>
              <a:rPr lang="en-US" i="1" dirty="0" smtClean="0">
                <a:solidFill>
                  <a:srgbClr val="000000"/>
                </a:solidFill>
                <a:latin typeface="Arial"/>
                <a:cs typeface="Arial"/>
              </a:rPr>
              <a:t>/MC/</a:t>
            </a:r>
            <a:r>
              <a:rPr lang="en-US" i="1" dirty="0" err="1" smtClean="0">
                <a:solidFill>
                  <a:srgbClr val="000000"/>
                </a:solidFill>
                <a:latin typeface="Arial"/>
                <a:cs typeface="Arial"/>
              </a:rPr>
              <a:t>CustomGenerators</a:t>
            </a:r>
            <a:r>
              <a:rPr lang="en-US" dirty="0" smtClean="0">
                <a:solidFill>
                  <a:srgbClr val="000000"/>
                </a:solidFill>
                <a:latin typeface="+mj-lt"/>
                <a:cs typeface="Arial"/>
              </a:rPr>
              <a:t> with subfolders per PWG to allow people to commit (through pull-requests) their custom generators without touching the “central” configuration, and being under a version-controlled system</a:t>
            </a:r>
          </a:p>
          <a:p>
            <a:pPr lvl="1"/>
            <a:endParaRPr lang="en-US" dirty="0" smtClean="0">
              <a:solidFill>
                <a:srgbClr val="000000"/>
              </a:solidFill>
              <a:latin typeface="+mj-lt"/>
              <a:cs typeface="Arial"/>
            </a:endParaRP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03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AOB </a:t>
            </a:r>
            <a:br>
              <a:rPr lang="en-US" dirty="0" smtClean="0"/>
            </a:br>
            <a:r>
              <a:rPr lang="en-US" dirty="0" smtClean="0"/>
              <a:t>coming down the pike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the CB we received the suggestion to implement a test facility to test the several PWG-specific generator configuration</a:t>
            </a:r>
          </a:p>
          <a:p>
            <a:pPr lvl="1"/>
            <a:r>
              <a:rPr lang="en-US" dirty="0" smtClean="0"/>
              <a:t>Overlap with QA tools? </a:t>
            </a:r>
          </a:p>
          <a:p>
            <a:r>
              <a:rPr lang="en-US" dirty="0" smtClean="0"/>
              <a:t>Service tasks (6 months FTE)</a:t>
            </a:r>
          </a:p>
          <a:p>
            <a:pPr lvl="1"/>
            <a:r>
              <a:rPr lang="en-US" dirty="0" smtClean="0"/>
              <a:t>Many opportunities in the DPG</a:t>
            </a:r>
          </a:p>
          <a:p>
            <a:pPr lvl="2"/>
            <a:r>
              <a:rPr lang="en-US" dirty="0" smtClean="0"/>
              <a:t>QA tools, AOT, MC testing</a:t>
            </a:r>
          </a:p>
          <a:p>
            <a:pPr lvl="2"/>
            <a:r>
              <a:rPr lang="en-US" b="1" dirty="0" smtClean="0">
                <a:solidFill>
                  <a:srgbClr val="800000"/>
                </a:solidFill>
              </a:rPr>
              <a:t>Please (students, team leader, detector </a:t>
            </a:r>
            <a:r>
              <a:rPr lang="en-US" b="1" dirty="0" err="1" smtClean="0">
                <a:solidFill>
                  <a:srgbClr val="800000"/>
                </a:solidFill>
              </a:rPr>
              <a:t>responsibles</a:t>
            </a:r>
            <a:r>
              <a:rPr lang="en-US" b="1" dirty="0" smtClean="0">
                <a:solidFill>
                  <a:srgbClr val="800000"/>
                </a:solidFill>
              </a:rPr>
              <a:t>…) contact us (with your CV) if interested!</a:t>
            </a:r>
          </a:p>
          <a:p>
            <a:r>
              <a:rPr lang="en-US" dirty="0" smtClean="0"/>
              <a:t>QA train on AOD at production time</a:t>
            </a:r>
          </a:p>
          <a:p>
            <a:pPr lvl="1"/>
            <a:r>
              <a:rPr lang="en-US" dirty="0" smtClean="0"/>
              <a:t>Tracking</a:t>
            </a:r>
            <a:r>
              <a:rPr lang="en-US" dirty="0"/>
              <a:t>-</a:t>
            </a:r>
            <a:r>
              <a:rPr lang="en-US" dirty="0" smtClean="0"/>
              <a:t>QA task (including checks on AOD-track filter bits)</a:t>
            </a:r>
          </a:p>
          <a:p>
            <a:pPr lvl="1"/>
            <a:r>
              <a:rPr lang="en-US" dirty="0" smtClean="0"/>
              <a:t>Check physics selection and centrality information stored in AODs</a:t>
            </a:r>
          </a:p>
          <a:p>
            <a:pPr lvl="1"/>
            <a:r>
              <a:rPr lang="en-US" dirty="0" smtClean="0"/>
              <a:t>Verify contents and integrity of delta-AODs</a:t>
            </a:r>
          </a:p>
          <a:p>
            <a:pPr lvl="1"/>
            <a:r>
              <a:rPr lang="en-US" dirty="0" smtClean="0"/>
              <a:t>…</a:t>
            </a:r>
          </a:p>
          <a:p>
            <a:pPr marL="456924" lvl="1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Feedback on this would then be needed as for the detector QA when no (semi)automatic check possible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48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Data Processing</a:t>
            </a:r>
            <a:r>
              <a:rPr lang="en-US" dirty="0" smtClean="0"/>
              <a:t>: status and plans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Reconstructions from 2016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Status and Plans for 2017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Monte Carlo </a:t>
            </a:r>
            <a:r>
              <a:rPr lang="en-US" dirty="0" smtClean="0"/>
              <a:t>productions: status and plans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Summary of QM campaign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Status and Plans for </a:t>
            </a:r>
            <a:r>
              <a:rPr lang="en-US" dirty="0" smtClean="0"/>
              <a:t>2017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Towards </a:t>
            </a:r>
            <a:r>
              <a:rPr lang="en-US" b="1" dirty="0" smtClean="0">
                <a:solidFill>
                  <a:srgbClr val="800000"/>
                </a:solidFill>
              </a:rPr>
              <a:t>2017 data taking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Analysis QA</a:t>
            </a:r>
          </a:p>
          <a:p>
            <a:pPr>
              <a:buClr>
                <a:schemeClr val="tx1"/>
              </a:buClr>
            </a:pPr>
            <a:r>
              <a:rPr lang="en-US" b="1" dirty="0" err="1" smtClean="0">
                <a:solidFill>
                  <a:srgbClr val="800000"/>
                </a:solidFill>
              </a:rPr>
              <a:t>AliDPG</a:t>
            </a:r>
            <a:r>
              <a:rPr lang="en-US" dirty="0" smtClean="0"/>
              <a:t> status and plans</a:t>
            </a:r>
            <a:endParaRPr lang="en-US" b="1" dirty="0" smtClean="0">
              <a:solidFill>
                <a:srgbClr val="80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What is down the pike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Conclusions</a:t>
            </a:r>
          </a:p>
          <a:p>
            <a:pPr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endParaRPr lang="en-US" dirty="0" smtClean="0"/>
          </a:p>
          <a:p>
            <a:pPr>
              <a:buClr>
                <a:schemeClr val="tx1"/>
              </a:buClr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0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394700" cy="5301321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DPG is </a:t>
            </a:r>
            <a:r>
              <a:rPr lang="en-US" b="1" dirty="0" smtClean="0">
                <a:solidFill>
                  <a:srgbClr val="800000"/>
                </a:solidFill>
              </a:rPr>
              <a:t>working on the next goals</a:t>
            </a:r>
            <a:r>
              <a:rPr lang="en-US" dirty="0" smtClean="0"/>
              <a:t>, after QM campaign</a:t>
            </a:r>
          </a:p>
          <a:p>
            <a:pPr lvl="1">
              <a:buClr>
                <a:schemeClr val="tx1"/>
              </a:buClr>
            </a:pPr>
            <a:r>
              <a:rPr lang="en-US" sz="1900" dirty="0"/>
              <a:t>Manpower always welcome</a:t>
            </a:r>
            <a:r>
              <a:rPr lang="en-US" sz="1900" dirty="0" smtClean="0"/>
              <a:t>!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New </a:t>
            </a:r>
            <a:r>
              <a:rPr lang="en-US" b="1" dirty="0" smtClean="0">
                <a:solidFill>
                  <a:srgbClr val="800000"/>
                </a:solidFill>
              </a:rPr>
              <a:t>tools provided to the analyzers</a:t>
            </a:r>
            <a:r>
              <a:rPr lang="en-US" dirty="0" smtClean="0"/>
              <a:t> to understand and deal with the data</a:t>
            </a:r>
          </a:p>
          <a:p>
            <a:pPr lvl="1">
              <a:buClr>
                <a:schemeClr val="tx1"/>
              </a:buClr>
            </a:pPr>
            <a:r>
              <a:rPr lang="en-US" sz="1900" dirty="0" smtClean="0"/>
              <a:t>New </a:t>
            </a:r>
            <a:r>
              <a:rPr lang="en-US" sz="1900" dirty="0" err="1" smtClean="0"/>
              <a:t>Twiki’s</a:t>
            </a:r>
            <a:r>
              <a:rPr lang="en-US" sz="1900" dirty="0" smtClean="0"/>
              <a:t> always available (not mentioned here)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Data </a:t>
            </a:r>
            <a:r>
              <a:rPr lang="en-US" b="1" dirty="0" smtClean="0">
                <a:solidFill>
                  <a:srgbClr val="800000"/>
                </a:solidFill>
              </a:rPr>
              <a:t>reconstruction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will focus on </a:t>
            </a:r>
            <a:r>
              <a:rPr lang="en-US" b="1" dirty="0" smtClean="0"/>
              <a:t>2016 and 2015 pp data</a:t>
            </a:r>
            <a:r>
              <a:rPr lang="en-US" dirty="0" smtClean="0"/>
              <a:t> </a:t>
            </a:r>
            <a:r>
              <a:rPr lang="en-US" b="1" dirty="0" smtClean="0"/>
              <a:t>samples</a:t>
            </a:r>
            <a:r>
              <a:rPr lang="en-US" dirty="0" smtClean="0"/>
              <a:t> till 2017 data taking starts</a:t>
            </a:r>
          </a:p>
          <a:p>
            <a:pPr lvl="1">
              <a:buClr>
                <a:schemeClr val="tx1"/>
              </a:buClr>
            </a:pPr>
            <a:r>
              <a:rPr lang="en-US" sz="1900" dirty="0" smtClean="0"/>
              <a:t>QA activities will be very high – need responsive and well-organized QA experts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Monte Carlo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focusing on p-</a:t>
            </a:r>
            <a:r>
              <a:rPr lang="en-US" dirty="0" err="1" smtClean="0"/>
              <a:t>Pb</a:t>
            </a:r>
            <a:r>
              <a:rPr lang="en-US" dirty="0" smtClean="0"/>
              <a:t> and pp simulations for next conferences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Development of </a:t>
            </a:r>
            <a:r>
              <a:rPr lang="en-US" b="1" dirty="0" smtClean="0">
                <a:solidFill>
                  <a:srgbClr val="800000"/>
                </a:solidFill>
              </a:rPr>
              <a:t>MC-to-MC embedding </a:t>
            </a:r>
            <a:r>
              <a:rPr lang="en-US" dirty="0" smtClean="0"/>
              <a:t>targeted at next </a:t>
            </a:r>
            <a:r>
              <a:rPr lang="en-US" dirty="0" err="1" smtClean="0"/>
              <a:t>Pb-Pb</a:t>
            </a:r>
            <a:r>
              <a:rPr lang="en-US" dirty="0" smtClean="0"/>
              <a:t> campaign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Preparation of </a:t>
            </a:r>
            <a:r>
              <a:rPr lang="en-US" b="1" dirty="0" smtClean="0">
                <a:solidFill>
                  <a:srgbClr val="800000"/>
                </a:solidFill>
              </a:rPr>
              <a:t>2017 data taking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ongoing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QA tools </a:t>
            </a:r>
            <a:r>
              <a:rPr lang="en-US" dirty="0" smtClean="0"/>
              <a:t>will be summarized in this session (next talks)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800000"/>
                </a:solidFill>
              </a:rPr>
              <a:t>AOT</a:t>
            </a:r>
            <a:r>
              <a:rPr lang="en-US" dirty="0" smtClean="0"/>
              <a:t> activities continue to develop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Not presented here, but details will be given in the DPG plenary session at the next mini-week (Apr 4)</a:t>
            </a:r>
          </a:p>
          <a:p>
            <a:pPr lvl="1">
              <a:buClr>
                <a:schemeClr val="tx1"/>
              </a:buClr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29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</a:rPr>
              <a:t>BACKUP</a:t>
            </a:r>
            <a:endParaRPr lang="en-US" dirty="0">
              <a:effectLst>
                <a:glow rad="635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4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reconstruction campaign </a:t>
            </a:r>
            <a:br>
              <a:rPr lang="en-US" dirty="0" smtClean="0"/>
            </a:br>
            <a:r>
              <a:rPr lang="en-US" dirty="0" smtClean="0"/>
              <a:t>in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44600" y="6075150"/>
            <a:ext cx="682989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From: </a:t>
            </a:r>
            <a:r>
              <a:rPr lang="en-US" dirty="0">
                <a:hlinkClick r:id="rId2"/>
              </a:rPr>
              <a:t>https://twiki.cern.ch/twiki/bin/view/ALICE/</a:t>
            </a:r>
            <a:r>
              <a:rPr lang="en-US" dirty="0" smtClean="0">
                <a:hlinkClick r:id="rId2"/>
              </a:rPr>
              <a:t>AliDPGRun2DataSets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7763"/>
          <a:stretch/>
        </p:blipFill>
        <p:spPr>
          <a:xfrm>
            <a:off x="1778000" y="1028700"/>
            <a:ext cx="6661149" cy="4881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1750" y="1714500"/>
            <a:ext cx="17907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366FF"/>
                </a:solidFill>
              </a:rPr>
              <a:t>2015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PbPb</a:t>
            </a:r>
            <a:r>
              <a:rPr lang="en-US" sz="1600" b="1" dirty="0" smtClean="0"/>
              <a:t>, 5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(LHC15o)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850" y="2578100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3366FF"/>
                </a:solidFill>
              </a:rPr>
              <a:t>2015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chemeClr val="accent4"/>
                </a:solidFill>
              </a:rPr>
              <a:t>pp</a:t>
            </a:r>
            <a:r>
              <a:rPr lang="en-US" sz="1600" b="1" dirty="0" smtClean="0"/>
              <a:t>, 5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(LHC15n)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850" y="3086388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2016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8064A2"/>
                </a:solidFill>
              </a:rPr>
              <a:t>pp</a:t>
            </a:r>
            <a:r>
              <a:rPr lang="en-US" sz="1600" b="1" dirty="0" smtClean="0"/>
              <a:t>, 13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(LHC16k, l)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850" y="3594964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2016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chemeClr val="accent6"/>
                </a:solidFill>
              </a:rPr>
              <a:t>pPb</a:t>
            </a:r>
            <a:r>
              <a:rPr lang="en-US" sz="1600" b="1" dirty="0" smtClean="0"/>
              <a:t>, 5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(LHC16q)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9850" y="4115952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2016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F79646"/>
                </a:solidFill>
              </a:rPr>
              <a:t>pPb</a:t>
            </a:r>
            <a:r>
              <a:rPr lang="en-US" sz="1600" b="1" dirty="0" smtClean="0"/>
              <a:t>, 8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(LHC16r)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9850" y="4729526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2016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F79646"/>
                </a:solidFill>
              </a:rPr>
              <a:t>Pbp</a:t>
            </a:r>
            <a:r>
              <a:rPr lang="en-US" sz="1600" b="1" dirty="0" smtClean="0"/>
              <a:t>, </a:t>
            </a:r>
            <a:r>
              <a:rPr lang="en-US" sz="1600" b="1" dirty="0"/>
              <a:t>8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(LHC16s)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9850" y="5313438"/>
            <a:ext cx="1587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8000"/>
                </a:solidFill>
              </a:rPr>
              <a:t>2016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solidFill>
                  <a:srgbClr val="F79646"/>
                </a:solidFill>
              </a:rPr>
              <a:t>pPb</a:t>
            </a:r>
            <a:r>
              <a:rPr lang="en-US" sz="1600" b="1" dirty="0" smtClean="0"/>
              <a:t>, 5 </a:t>
            </a:r>
            <a:r>
              <a:rPr lang="en-US" sz="1600" b="1" dirty="0" err="1" smtClean="0"/>
              <a:t>TeV</a:t>
            </a:r>
            <a:r>
              <a:rPr lang="en-US" sz="1600" b="1" dirty="0" smtClean="0"/>
              <a:t> (LHC16t)</a:t>
            </a:r>
            <a:endParaRPr lang="en-US" sz="1600" b="1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9050" y="2628900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050" y="3137476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9050" y="3620364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9050" y="4141352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9050" y="4729526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9050" y="5314302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9050" y="1384300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9050" y="5898214"/>
            <a:ext cx="1708150" cy="0"/>
          </a:xfrm>
          <a:prstGeom prst="line">
            <a:avLst/>
          </a:prstGeom>
          <a:ln>
            <a:solidFill>
              <a:srgbClr val="8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225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reconstruction campaign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smtClean="0"/>
              <a:t>2017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082211"/>
              </p:ext>
            </p:extLst>
          </p:nvPr>
        </p:nvGraphicFramePr>
        <p:xfrm>
          <a:off x="457200" y="1150938"/>
          <a:ext cx="8229599" cy="42468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066800"/>
                <a:gridCol w="1284514"/>
                <a:gridCol w="1175657"/>
                <a:gridCol w="1175657"/>
                <a:gridCol w="1345394"/>
                <a:gridCol w="1128889"/>
                <a:gridCol w="1052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field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 (kHz)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runs(*)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INT7 triggers (M)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LHC16f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 B-</a:t>
                      </a:r>
                      <a:r>
                        <a:rPr lang="en-US" baseline="0" dirty="0" smtClean="0"/>
                        <a:t>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5-70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LHC15l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13.3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7.2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LHC16i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200-600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LHC16o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6.6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LHC16p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LHC16g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75-120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2.6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LHC16h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r>
                        <a:rPr lang="en-US" baseline="0" dirty="0" smtClean="0"/>
                        <a:t>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120-200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5.3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5.2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LHC16j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4.7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801615"/>
            <a:ext cx="3536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with SPD, SDD, SSD, TPC, TRD</a:t>
            </a:r>
          </a:p>
          <a:p>
            <a:r>
              <a:rPr lang="en-US" dirty="0" smtClean="0"/>
              <a:t>(**) few runs with different settings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18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8368441"/>
              </p:ext>
            </p:extLst>
          </p:nvPr>
        </p:nvGraphicFramePr>
        <p:xfrm>
          <a:off x="457200" y="1150938"/>
          <a:ext cx="8229599" cy="42468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066800"/>
                <a:gridCol w="1284514"/>
                <a:gridCol w="1175657"/>
                <a:gridCol w="1175657"/>
                <a:gridCol w="1345394"/>
                <a:gridCol w="1128889"/>
                <a:gridCol w="1052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field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 (kHz)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runs(*)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INT7 triggers (M)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LHC16f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Low B-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(**)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5-70 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25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61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1.6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1.9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LHC15l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400 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124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31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13.3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7.2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LHC16i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200-600 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21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38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2.0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LHC16o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120 (**)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122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64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4.0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6.6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LHC16p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120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42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24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3.4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LHC16g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B-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75-120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20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32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1.1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LHC16m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120 (**)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45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37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2.6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4.3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LHC16h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(**)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120-200 (**)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91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113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5.3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5.2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LHC16j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B+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240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58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80</a:t>
                      </a:r>
                      <a:endParaRPr lang="en-US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4.7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</a:rPr>
                        <a:t>3.8</a:t>
                      </a:r>
                      <a:endParaRPr lang="en-US" sz="16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reconstruction campaign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7200" y="5801615"/>
            <a:ext cx="3536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with SPD, SDD, SSD, TPC, TRD</a:t>
            </a:r>
          </a:p>
          <a:p>
            <a:r>
              <a:rPr lang="en-US" dirty="0" smtClean="0"/>
              <a:t>(**) few runs with different settings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97944" y="1790890"/>
            <a:ext cx="5114426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LHC16f: </a:t>
            </a:r>
            <a:r>
              <a:rPr lang="en-US" b="1" dirty="0" err="1" smtClean="0"/>
              <a:t>PPass</a:t>
            </a:r>
            <a:r>
              <a:rPr lang="en-US" b="1" dirty="0" smtClean="0"/>
              <a:t> completed, Good run lists completed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92018" y="2181579"/>
            <a:ext cx="23262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LHC15l: </a:t>
            </a:r>
            <a:r>
              <a:rPr lang="en-US" b="1" dirty="0" err="1" smtClean="0">
                <a:solidFill>
                  <a:srgbClr val="000000"/>
                </a:solidFill>
              </a:rPr>
              <a:t>PPass</a:t>
            </a:r>
            <a:r>
              <a:rPr lang="en-US" b="1" dirty="0" smtClean="0">
                <a:solidFill>
                  <a:srgbClr val="000000"/>
                </a:solidFill>
              </a:rPr>
              <a:t> ongoing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57999" y="2546867"/>
            <a:ext cx="2594317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LHC16i: </a:t>
            </a:r>
            <a:r>
              <a:rPr lang="en-US" b="1" dirty="0" err="1" smtClean="0"/>
              <a:t>PPass</a:t>
            </a:r>
            <a:r>
              <a:rPr lang="en-US" b="1" dirty="0" smtClean="0"/>
              <a:t> completed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32920" y="3277823"/>
            <a:ext cx="2644474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LHC16p: </a:t>
            </a:r>
            <a:r>
              <a:rPr lang="en-US" b="1" dirty="0" err="1"/>
              <a:t>C</a:t>
            </a:r>
            <a:r>
              <a:rPr lang="en-US" b="1" dirty="0" err="1" smtClean="0"/>
              <a:t>Pass</a:t>
            </a:r>
            <a:r>
              <a:rPr lang="en-US" b="1" dirty="0" smtClean="0"/>
              <a:t> completed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2808" y="2914135"/>
            <a:ext cx="26446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LHC16o: </a:t>
            </a:r>
            <a:r>
              <a:rPr lang="en-US" b="1" dirty="0" err="1" smtClean="0">
                <a:solidFill>
                  <a:srgbClr val="000000"/>
                </a:solidFill>
              </a:rPr>
              <a:t>CPass</a:t>
            </a:r>
            <a:r>
              <a:rPr lang="en-US" b="1" dirty="0" smtClean="0">
                <a:solidFill>
                  <a:srgbClr val="000000"/>
                </a:solidFill>
              </a:rPr>
              <a:t> completed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66370" y="3661266"/>
            <a:ext cx="23519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LHC16g: </a:t>
            </a:r>
            <a:r>
              <a:rPr lang="en-US" b="1" dirty="0" err="1" smtClean="0">
                <a:solidFill>
                  <a:srgbClr val="000000"/>
                </a:solidFill>
              </a:rPr>
              <a:t>CPass</a:t>
            </a:r>
            <a:r>
              <a:rPr lang="en-US" b="1" dirty="0" smtClean="0">
                <a:solidFill>
                  <a:srgbClr val="000000"/>
                </a:solidFill>
              </a:rPr>
              <a:t> starting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7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reconstruction campaign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smtClean="0"/>
              <a:t>2017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921209"/>
              </p:ext>
            </p:extLst>
          </p:nvPr>
        </p:nvGraphicFramePr>
        <p:xfrm>
          <a:off x="457200" y="1150938"/>
          <a:ext cx="8229599" cy="32359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066800"/>
                <a:gridCol w="1284514"/>
                <a:gridCol w="1175657"/>
                <a:gridCol w="1175657"/>
                <a:gridCol w="1345394"/>
                <a:gridCol w="1128889"/>
                <a:gridCol w="1052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field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 (kHz)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runs(*)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INT7 triggers (M)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1.5-5.5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 + 42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 to 600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 + 81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LHC15i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LHC15g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35+4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LHC15h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20-500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136+23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LHC15j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300-400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LHC15k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801615"/>
            <a:ext cx="3536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with SPD, SDD, SSD, TPC, TRD</a:t>
            </a:r>
          </a:p>
          <a:p>
            <a:r>
              <a:rPr lang="en-US" dirty="0" smtClean="0"/>
              <a:t>(**) few runs with different settings 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670778"/>
            <a:ext cx="5243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Few issues during processing: CASTOR, grid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Detector response very fast and timely! Thanks!!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reconstruction campaign </a:t>
            </a:r>
            <a:br>
              <a:rPr lang="en-US" dirty="0"/>
            </a:br>
            <a:r>
              <a:rPr lang="en-US" dirty="0"/>
              <a:t>in </a:t>
            </a:r>
            <a:r>
              <a:rPr lang="en-US" dirty="0" smtClean="0"/>
              <a:t>2017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917328"/>
              </p:ext>
            </p:extLst>
          </p:nvPr>
        </p:nvGraphicFramePr>
        <p:xfrm>
          <a:off x="457200" y="1150938"/>
          <a:ext cx="8229599" cy="32359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066800"/>
                <a:gridCol w="1284514"/>
                <a:gridCol w="1175657"/>
                <a:gridCol w="1175657"/>
                <a:gridCol w="1345394"/>
                <a:gridCol w="1128889"/>
                <a:gridCol w="10526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r>
                        <a:rPr lang="en-US" baseline="0" dirty="0" smtClean="0"/>
                        <a:t> field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IR (kHz)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runs(*)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INT7 triggers (M)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PPass</a:t>
                      </a:r>
                      <a:r>
                        <a:rPr lang="en-US" dirty="0" smtClean="0"/>
                        <a:t> time (d)</a:t>
                      </a:r>
                      <a:endParaRPr lang="en-US" dirty="0"/>
                    </a:p>
                  </a:txBody>
                  <a:tcPr anchor="ctr">
                    <a:solidFill>
                      <a:srgbClr val="8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LHC16d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1.5-5.5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 + 42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LHC16e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 to 600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 + 81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LHC15i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LHC15g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35+4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LHC15h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 (**)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20-500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136+23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LHC15j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B+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300-400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LHC15k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1-350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" y="5801615"/>
            <a:ext cx="35363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with SPD, SDD, SSD, TPC, TRD</a:t>
            </a:r>
          </a:p>
          <a:p>
            <a:r>
              <a:rPr lang="en-US" dirty="0" smtClean="0"/>
              <a:t>(**) few runs with different settings 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00882" y="4981221"/>
            <a:ext cx="2963333" cy="1323439"/>
          </a:xfrm>
          <a:prstGeom prst="rect">
            <a:avLst/>
          </a:prstGeom>
          <a:solidFill>
            <a:srgbClr val="8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By the end of May it could be possible to start 2015 data – </a:t>
            </a:r>
            <a:r>
              <a:rPr lang="en-US" sz="2000" b="1" i="1" dirty="0" smtClean="0">
                <a:solidFill>
                  <a:schemeClr val="bg1"/>
                </a:solidFill>
              </a:rPr>
              <a:t>caveat: from May on, data taking!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4670778"/>
            <a:ext cx="52436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Few issues during processing: CASTOR, grid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Detector response very fast and timely! Thanks!!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3892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campaign for QM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93556" y="2543466"/>
            <a:ext cx="2675467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Almost 50 productions requested for QM</a:t>
            </a:r>
          </a:p>
          <a:p>
            <a:pPr marL="742676" lvl="1" indent="-285750">
              <a:buFont typeface="Arial"/>
              <a:buChar char="•"/>
            </a:pPr>
            <a:r>
              <a:rPr lang="en-US" b="1" dirty="0" smtClean="0"/>
              <a:t>HUGE ACTIVITY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All done but 1 production, postponed (AMPT for PWG-CF, code was not ready)</a:t>
            </a:r>
          </a:p>
        </p:txBody>
      </p:sp>
      <p:pic>
        <p:nvPicPr>
          <p:cNvPr id="10" name="Picture 9" descr="qm_mc_estimates-Running status(4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" r="31173" b="2491"/>
          <a:stretch/>
        </p:blipFill>
        <p:spPr>
          <a:xfrm>
            <a:off x="183443" y="1044220"/>
            <a:ext cx="5887957" cy="571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58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productions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79"/>
            <a:ext cx="8229600" cy="5206077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Running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Geant4</a:t>
            </a:r>
          </a:p>
          <a:p>
            <a:pPr lvl="2"/>
            <a:r>
              <a:rPr lang="en-US" dirty="0" smtClean="0"/>
              <a:t>With old </a:t>
            </a:r>
            <a:r>
              <a:rPr lang="en-US" dirty="0" err="1" smtClean="0"/>
              <a:t>AliRoot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to compare to data</a:t>
            </a:r>
          </a:p>
          <a:p>
            <a:pPr lvl="2"/>
            <a:r>
              <a:rPr lang="en-US" dirty="0" smtClean="0">
                <a:sym typeface="Wingdings"/>
              </a:rPr>
              <a:t>With new </a:t>
            </a:r>
            <a:r>
              <a:rPr lang="en-US" dirty="0" err="1" smtClean="0">
                <a:sym typeface="Wingdings"/>
              </a:rPr>
              <a:t>AliRoot</a:t>
            </a:r>
            <a:r>
              <a:rPr lang="en-US" dirty="0" smtClean="0">
                <a:sym typeface="Wingdings"/>
              </a:rPr>
              <a:t>  to test Geant4/</a:t>
            </a:r>
            <a:r>
              <a:rPr lang="en-US" dirty="0" err="1" smtClean="0">
                <a:sym typeface="Wingdings"/>
              </a:rPr>
              <a:t>AliRoot</a:t>
            </a:r>
            <a:r>
              <a:rPr lang="en-US" dirty="0" smtClean="0">
                <a:sym typeface="Wingdings"/>
              </a:rPr>
              <a:t> compatibility</a:t>
            </a:r>
          </a:p>
          <a:p>
            <a:pPr lvl="1"/>
            <a:r>
              <a:rPr lang="en-US" dirty="0"/>
              <a:t>GA production anchored to 15o with PYTHIA embedded jet-jet </a:t>
            </a:r>
            <a:r>
              <a:rPr lang="en-US" dirty="0" smtClean="0"/>
              <a:t>events</a:t>
            </a:r>
            <a:endParaRPr lang="en-US" dirty="0" smtClean="0">
              <a:sym typeface="Wingdings"/>
            </a:endParaRPr>
          </a:p>
          <a:p>
            <a:pPr marL="456924" lvl="1" indent="0">
              <a:buNone/>
            </a:pPr>
            <a:endParaRPr lang="en-US" dirty="0" smtClean="0">
              <a:sym typeface="Wingdings"/>
            </a:endParaRPr>
          </a:p>
          <a:p>
            <a:r>
              <a:rPr lang="en-US" b="1" dirty="0" smtClean="0">
                <a:solidFill>
                  <a:srgbClr val="800000"/>
                </a:solidFill>
              </a:rPr>
              <a:t>In standby:</a:t>
            </a:r>
          </a:p>
          <a:p>
            <a:pPr lvl="1"/>
            <a:r>
              <a:rPr lang="en-US" dirty="0" smtClean="0"/>
              <a:t>HF productions anchored to 16k, 16l 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ALIROOT-7125)</a:t>
            </a:r>
            <a:endParaRPr lang="en-US" dirty="0" smtClean="0"/>
          </a:p>
          <a:p>
            <a:pPr lvl="2"/>
            <a:r>
              <a:rPr lang="en-US" dirty="0" smtClean="0"/>
              <a:t>In standby waiting for confirmation by requestors on the tag to use</a:t>
            </a:r>
          </a:p>
          <a:p>
            <a:pPr lvl="1"/>
            <a:r>
              <a:rPr lang="en-US" dirty="0" smtClean="0"/>
              <a:t>DQ production anchored to 15n </a:t>
            </a:r>
            <a:r>
              <a:rPr lang="en-US" dirty="0" smtClean="0">
                <a:solidFill>
                  <a:srgbClr val="0070C0"/>
                </a:solidFill>
              </a:rPr>
              <a:t>(ALIROOT-7153)</a:t>
            </a:r>
          </a:p>
          <a:p>
            <a:pPr lvl="2"/>
            <a:r>
              <a:rPr lang="en-US" dirty="0" smtClean="0"/>
              <a:t>In setup phase, configuration being discussed with requestors</a:t>
            </a:r>
          </a:p>
          <a:p>
            <a:pPr lvl="1"/>
            <a:r>
              <a:rPr lang="en-US" dirty="0" smtClean="0"/>
              <a:t>DQ  production anchored to 16f (low-B) 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ALIROOT-</a:t>
            </a:r>
            <a:r>
              <a:rPr lang="en-US" dirty="0" smtClean="0">
                <a:solidFill>
                  <a:srgbClr val="0070C0"/>
                </a:solidFill>
              </a:rPr>
              <a:t>7130, ALIROOT-7156)</a:t>
            </a:r>
            <a:endParaRPr lang="en-US" dirty="0" smtClean="0"/>
          </a:p>
          <a:p>
            <a:pPr lvl="2"/>
            <a:r>
              <a:rPr lang="en-US" dirty="0" smtClean="0"/>
              <a:t>Waiting for DPG tag for </a:t>
            </a:r>
            <a:r>
              <a:rPr lang="en-US" dirty="0" err="1" smtClean="0"/>
              <a:t>CustomGenerator</a:t>
            </a:r>
            <a:r>
              <a:rPr lang="en-US" dirty="0" smtClean="0"/>
              <a:t> + general purpose MC for </a:t>
            </a:r>
            <a:r>
              <a:rPr lang="en-US" dirty="0" smtClean="0"/>
              <a:t>LHC16f (T0 OCDB update)</a:t>
            </a:r>
          </a:p>
          <a:p>
            <a:pPr lvl="2"/>
            <a:endParaRPr lang="en-US" dirty="0" smtClean="0"/>
          </a:p>
          <a:p>
            <a:r>
              <a:rPr lang="en-US" b="1" dirty="0" smtClean="0">
                <a:solidFill>
                  <a:srgbClr val="800000"/>
                </a:solidFill>
              </a:rPr>
              <a:t>Done:</a:t>
            </a:r>
          </a:p>
          <a:p>
            <a:pPr lvl="1"/>
            <a:r>
              <a:rPr lang="en-US" dirty="0" smtClean="0"/>
              <a:t>GA production, extension of previous, anchored to 12c-I</a:t>
            </a:r>
          </a:p>
          <a:p>
            <a:pPr lvl="1"/>
            <a:r>
              <a:rPr lang="en-US" dirty="0" smtClean="0"/>
              <a:t>MC anchored to </a:t>
            </a:r>
            <a:r>
              <a:rPr lang="en-US" dirty="0" err="1" smtClean="0"/>
              <a:t>pPb</a:t>
            </a:r>
            <a:r>
              <a:rPr lang="en-US" dirty="0" smtClean="0"/>
              <a:t> for ZDC studies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29/03/17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DPG - ALICE Offline Week Mar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4134-2252-1E47-BF05-DB5DE68286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65887</TotalTime>
  <Words>2378</Words>
  <Application>Microsoft Macintosh PowerPoint</Application>
  <PresentationFormat>On-screen Show (4:3)</PresentationFormat>
  <Paragraphs>486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1_Office Theme</vt:lpstr>
      <vt:lpstr>Data Processing Group activities:  status and plans</vt:lpstr>
      <vt:lpstr>Outline</vt:lpstr>
      <vt:lpstr>Data reconstruction campaign  in 2016</vt:lpstr>
      <vt:lpstr>Data reconstruction campaign  in 2017</vt:lpstr>
      <vt:lpstr>Data reconstruction campaign  in 2017</vt:lpstr>
      <vt:lpstr>Data reconstruction campaign  in 2017</vt:lpstr>
      <vt:lpstr>Data reconstruction campaign  in 2017</vt:lpstr>
      <vt:lpstr>Monte Carlo campaign for QM</vt:lpstr>
      <vt:lpstr>Running productions</vt:lpstr>
      <vt:lpstr>Next Monte Carlo productions</vt:lpstr>
      <vt:lpstr>Next Monte Carlo productions</vt:lpstr>
      <vt:lpstr>PowerPoint Presentation</vt:lpstr>
      <vt:lpstr>PowerPoint Presentation</vt:lpstr>
      <vt:lpstr>Towards 2017 data taking:  calibration needs</vt:lpstr>
      <vt:lpstr>Towards 2017 data taking: improved HLT Cluster Finder </vt:lpstr>
      <vt:lpstr>Analysis QA</vt:lpstr>
      <vt:lpstr>Analysis QA lego train</vt:lpstr>
      <vt:lpstr>AliDPG package: News</vt:lpstr>
      <vt:lpstr>AOB  coming down the pike</vt:lpstr>
      <vt:lpstr>Summary</vt:lpstr>
      <vt:lpstr>BACKUP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PWGPP to DPG</dc:title>
  <dc:subject/>
  <dc:creator>Chiara Zampolli</dc:creator>
  <cp:keywords/>
  <dc:description/>
  <cp:lastModifiedBy>Chiara Zampolli</cp:lastModifiedBy>
  <cp:revision>457</cp:revision>
  <dcterms:created xsi:type="dcterms:W3CDTF">2016-03-10T15:46:21Z</dcterms:created>
  <dcterms:modified xsi:type="dcterms:W3CDTF">2017-03-29T11:19:27Z</dcterms:modified>
  <cp:category/>
</cp:coreProperties>
</file>