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88" r:id="rId3"/>
    <p:sldId id="293" r:id="rId4"/>
    <p:sldId id="294" r:id="rId5"/>
    <p:sldId id="295" r:id="rId6"/>
    <p:sldId id="296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5D20"/>
    <a:srgbClr val="1DFF83"/>
    <a:srgbClr val="61D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42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100" b="1"/>
            </a:pPr>
            <a:r>
              <a:rPr lang="en-GB" sz="1100" b="1"/>
              <a:t>400m OM3, OM4 -</a:t>
            </a:r>
            <a:r>
              <a:rPr lang="en-GB" sz="1100" b="1" baseline="0"/>
              <a:t> </a:t>
            </a:r>
            <a:r>
              <a:rPr lang="en-GB" sz="1100" b="1"/>
              <a:t>Attenuation</a:t>
            </a: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1269964729455029"/>
          <c:y val="9.2631578947368426E-2"/>
          <c:w val="0.83333492902674833"/>
          <c:h val="0.79368502640319327"/>
        </c:manualLayout>
      </c:layout>
      <c:scatterChart>
        <c:scatterStyle val="lineMarker"/>
        <c:varyColors val="0"/>
        <c:ser>
          <c:idx val="0"/>
          <c:order val="0"/>
          <c:tx>
            <c:v>OM3 YOFC CH_0</c:v>
          </c:tx>
          <c:spPr>
            <a:ln w="12700">
              <a:solidFill>
                <a:srgbClr val="00B0F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B0F0"/>
              </a:solidFill>
              <a:ln>
                <a:solidFill>
                  <a:srgbClr val="00B0F0"/>
                </a:solidFill>
                <a:prstDash val="solid"/>
              </a:ln>
            </c:spPr>
          </c:marker>
          <c:xVal>
            <c:numRef>
              <c:f>'YOFC-OM3'!$C$29:$C$39</c:f>
              <c:numCache>
                <c:formatCode>General</c:formatCode>
                <c:ptCount val="11"/>
                <c:pt idx="0">
                  <c:v>16</c:v>
                </c:pt>
                <c:pt idx="1">
                  <c:v>15.5</c:v>
                </c:pt>
                <c:pt idx="2">
                  <c:v>15</c:v>
                </c:pt>
                <c:pt idx="3">
                  <c:v>14.5</c:v>
                </c:pt>
                <c:pt idx="4">
                  <c:v>14</c:v>
                </c:pt>
                <c:pt idx="5">
                  <c:v>13.5</c:v>
                </c:pt>
                <c:pt idx="6">
                  <c:v>13</c:v>
                </c:pt>
                <c:pt idx="7">
                  <c:v>12.5</c:v>
                </c:pt>
                <c:pt idx="8">
                  <c:v>12</c:v>
                </c:pt>
                <c:pt idx="9">
                  <c:v>11.5</c:v>
                </c:pt>
                <c:pt idx="10">
                  <c:v>11</c:v>
                </c:pt>
              </c:numCache>
            </c:numRef>
          </c:xVal>
          <c:yVal>
            <c:numRef>
              <c:f>'YOFC-OM3'!$I$29:$I$39</c:f>
              <c:numCache>
                <c:formatCode>0.00E+00</c:formatCode>
                <c:ptCount val="11"/>
                <c:pt idx="0">
                  <c:v>2.2006510113926993E-2</c:v>
                </c:pt>
                <c:pt idx="1">
                  <c:v>1.296718385280791E-2</c:v>
                </c:pt>
                <c:pt idx="2">
                  <c:v>5.9152925874239566E-3</c:v>
                </c:pt>
                <c:pt idx="3">
                  <c:v>1.929505192425168E-3</c:v>
                </c:pt>
                <c:pt idx="4">
                  <c:v>4.6752035805308634E-4</c:v>
                </c:pt>
                <c:pt idx="5">
                  <c:v>7.252040742613595E-5</c:v>
                </c:pt>
                <c:pt idx="6">
                  <c:v>7.183640757246421E-6</c:v>
                </c:pt>
                <c:pt idx="7">
                  <c:v>2.0929354736172917E-7</c:v>
                </c:pt>
                <c:pt idx="8">
                  <c:v>2.342581423401689E-9</c:v>
                </c:pt>
                <c:pt idx="9">
                  <c:v>3.7974683544303798E-11</c:v>
                </c:pt>
              </c:numCache>
            </c:numRef>
          </c:yVal>
          <c:smooth val="0"/>
        </c:ser>
        <c:ser>
          <c:idx val="1"/>
          <c:order val="1"/>
          <c:tx>
            <c:v>OM3 YOFC CH_1</c:v>
          </c:tx>
          <c:spPr>
            <a:ln w="12700">
              <a:solidFill>
                <a:srgbClr val="00B0F0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00B0F0"/>
              </a:solidFill>
              <a:ln>
                <a:solidFill>
                  <a:srgbClr val="00B0F0"/>
                </a:solidFill>
                <a:prstDash val="solid"/>
              </a:ln>
            </c:spPr>
          </c:marker>
          <c:xVal>
            <c:numRef>
              <c:f>'YOFC-OM3'!$C$44:$C$53</c:f>
              <c:numCache>
                <c:formatCode>General</c:formatCode>
                <c:ptCount val="10"/>
                <c:pt idx="0">
                  <c:v>16</c:v>
                </c:pt>
                <c:pt idx="1">
                  <c:v>15.5</c:v>
                </c:pt>
                <c:pt idx="2">
                  <c:v>15</c:v>
                </c:pt>
                <c:pt idx="3">
                  <c:v>14.5</c:v>
                </c:pt>
                <c:pt idx="4">
                  <c:v>14</c:v>
                </c:pt>
                <c:pt idx="5">
                  <c:v>13.5</c:v>
                </c:pt>
                <c:pt idx="6">
                  <c:v>13</c:v>
                </c:pt>
                <c:pt idx="7">
                  <c:v>12.5</c:v>
                </c:pt>
                <c:pt idx="8">
                  <c:v>12</c:v>
                </c:pt>
                <c:pt idx="9">
                  <c:v>11.5</c:v>
                </c:pt>
              </c:numCache>
            </c:numRef>
          </c:xVal>
          <c:yVal>
            <c:numRef>
              <c:f>'YOFC-OM3'!$I$44:$I$54</c:f>
              <c:numCache>
                <c:formatCode>0.00E+00</c:formatCode>
                <c:ptCount val="11"/>
                <c:pt idx="0">
                  <c:v>2.0672046751078334E-2</c:v>
                </c:pt>
                <c:pt idx="1">
                  <c:v>1.0587040422506602E-2</c:v>
                </c:pt>
                <c:pt idx="2">
                  <c:v>4.0906493650120727E-3</c:v>
                </c:pt>
                <c:pt idx="3">
                  <c:v>1.3066708667522839E-3</c:v>
                </c:pt>
                <c:pt idx="4">
                  <c:v>4.0792543625139748E-4</c:v>
                </c:pt>
                <c:pt idx="5">
                  <c:v>5.896408742708553E-5</c:v>
                </c:pt>
                <c:pt idx="6">
                  <c:v>4.5797211457792334E-6</c:v>
                </c:pt>
                <c:pt idx="7">
                  <c:v>1.3438552093454143E-7</c:v>
                </c:pt>
                <c:pt idx="8">
                  <c:v>3.3405712376816434E-9</c:v>
                </c:pt>
                <c:pt idx="9">
                  <c:v>1.2974656171611452E-11</c:v>
                </c:pt>
              </c:numCache>
            </c:numRef>
          </c:yVal>
          <c:smooth val="0"/>
        </c:ser>
        <c:ser>
          <c:idx val="2"/>
          <c:order val="2"/>
          <c:tx>
            <c:v>OM3 YOFC CH_4</c:v>
          </c:tx>
          <c:spPr>
            <a:ln w="12700">
              <a:solidFill>
                <a:srgbClr val="00B0F0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00B0F0"/>
              </a:solidFill>
              <a:ln>
                <a:solidFill>
                  <a:srgbClr val="00B0F0"/>
                </a:solidFill>
                <a:prstDash val="solid"/>
              </a:ln>
            </c:spPr>
          </c:marker>
          <c:xVal>
            <c:numRef>
              <c:f>'YOFC-OM3'!$C$57:$C$66</c:f>
              <c:numCache>
                <c:formatCode>General</c:formatCode>
                <c:ptCount val="10"/>
                <c:pt idx="0">
                  <c:v>16</c:v>
                </c:pt>
                <c:pt idx="1">
                  <c:v>15.5</c:v>
                </c:pt>
                <c:pt idx="2">
                  <c:v>15</c:v>
                </c:pt>
                <c:pt idx="3">
                  <c:v>14.5</c:v>
                </c:pt>
                <c:pt idx="4">
                  <c:v>14</c:v>
                </c:pt>
                <c:pt idx="5">
                  <c:v>13.5</c:v>
                </c:pt>
                <c:pt idx="6">
                  <c:v>13</c:v>
                </c:pt>
                <c:pt idx="7">
                  <c:v>12.5</c:v>
                </c:pt>
                <c:pt idx="8">
                  <c:v>12</c:v>
                </c:pt>
                <c:pt idx="9">
                  <c:v>11.5</c:v>
                </c:pt>
              </c:numCache>
            </c:numRef>
          </c:xVal>
          <c:yVal>
            <c:numRef>
              <c:f>'YOFC-OM3'!$I$57:$I$66</c:f>
              <c:numCache>
                <c:formatCode>0.00E+00</c:formatCode>
                <c:ptCount val="10"/>
                <c:pt idx="0">
                  <c:v>1.787422561590549E-2</c:v>
                </c:pt>
                <c:pt idx="1">
                  <c:v>9.4964131994261115E-3</c:v>
                </c:pt>
                <c:pt idx="2">
                  <c:v>4.4447727384645686E-3</c:v>
                </c:pt>
                <c:pt idx="3">
                  <c:v>1.4313045989459245E-3</c:v>
                </c:pt>
                <c:pt idx="4">
                  <c:v>2.9219036396962555E-4</c:v>
                </c:pt>
                <c:pt idx="5">
                  <c:v>3.9480602246474948E-5</c:v>
                </c:pt>
                <c:pt idx="6">
                  <c:v>3.0297502421007591E-6</c:v>
                </c:pt>
                <c:pt idx="7">
                  <c:v>1.947453954496208E-7</c:v>
                </c:pt>
                <c:pt idx="8">
                  <c:v>3.1634279190352733E-9</c:v>
                </c:pt>
                <c:pt idx="9">
                  <c:v>2.916073968705548E-11</c:v>
                </c:pt>
              </c:numCache>
            </c:numRef>
          </c:yVal>
          <c:smooth val="0"/>
        </c:ser>
        <c:ser>
          <c:idx val="3"/>
          <c:order val="3"/>
          <c:tx>
            <c:v>OM4 YOFC CH_0</c:v>
          </c:tx>
          <c:spPr>
            <a:ln w="12700">
              <a:solidFill>
                <a:srgbClr val="00B050"/>
              </a:solidFill>
            </a:ln>
          </c:spPr>
          <c:marker>
            <c:symbol val="x"/>
            <c:size val="3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xVal>
            <c:numRef>
              <c:f>'YOFC-OM4'!$D$29:$D$38</c:f>
              <c:numCache>
                <c:formatCode>General</c:formatCode>
                <c:ptCount val="10"/>
                <c:pt idx="0">
                  <c:v>16</c:v>
                </c:pt>
                <c:pt idx="1">
                  <c:v>15.5</c:v>
                </c:pt>
                <c:pt idx="2">
                  <c:v>15</c:v>
                </c:pt>
                <c:pt idx="3">
                  <c:v>14.5</c:v>
                </c:pt>
                <c:pt idx="4">
                  <c:v>14</c:v>
                </c:pt>
                <c:pt idx="5">
                  <c:v>13.5</c:v>
                </c:pt>
                <c:pt idx="6">
                  <c:v>13</c:v>
                </c:pt>
                <c:pt idx="7">
                  <c:v>12.5</c:v>
                </c:pt>
                <c:pt idx="8">
                  <c:v>12</c:v>
                </c:pt>
                <c:pt idx="9">
                  <c:v>11.5</c:v>
                </c:pt>
              </c:numCache>
            </c:numRef>
          </c:xVal>
          <c:yVal>
            <c:numRef>
              <c:f>'YOFC-OM4'!$I$29:$I$38</c:f>
              <c:numCache>
                <c:formatCode>0.00E+00</c:formatCode>
                <c:ptCount val="10"/>
                <c:pt idx="0">
                  <c:v>2.4553043249638491E-2</c:v>
                </c:pt>
                <c:pt idx="1">
                  <c:v>1.5236966245447658E-2</c:v>
                </c:pt>
                <c:pt idx="2">
                  <c:v>7.4552059350217444E-3</c:v>
                </c:pt>
                <c:pt idx="3">
                  <c:v>2.6052411485921385E-3</c:v>
                </c:pt>
                <c:pt idx="4">
                  <c:v>8.4204795499398858E-4</c:v>
                </c:pt>
                <c:pt idx="5">
                  <c:v>1.2625567511528974E-4</c:v>
                </c:pt>
                <c:pt idx="6">
                  <c:v>1.0248697156884445E-5</c:v>
                </c:pt>
                <c:pt idx="7">
                  <c:v>5.6667152699303756E-7</c:v>
                </c:pt>
                <c:pt idx="8">
                  <c:v>2.151688459621728E-8</c:v>
                </c:pt>
                <c:pt idx="9">
                  <c:v>3.6001358541831767E-10</c:v>
                </c:pt>
              </c:numCache>
            </c:numRef>
          </c:yVal>
          <c:smooth val="0"/>
        </c:ser>
        <c:ser>
          <c:idx val="4"/>
          <c:order val="4"/>
          <c:tx>
            <c:v>OM4 YOFC CH_1</c:v>
          </c:tx>
          <c:spPr>
            <a:ln w="12700">
              <a:solidFill>
                <a:srgbClr val="00B050"/>
              </a:solidFill>
            </a:ln>
          </c:spPr>
          <c:marker>
            <c:symbol val="star"/>
            <c:size val="4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xVal>
            <c:numRef>
              <c:f>'YOFC-OM4'!$D$44:$D$53</c:f>
              <c:numCache>
                <c:formatCode>General</c:formatCode>
                <c:ptCount val="10"/>
                <c:pt idx="0">
                  <c:v>16</c:v>
                </c:pt>
                <c:pt idx="1">
                  <c:v>15.5</c:v>
                </c:pt>
                <c:pt idx="2">
                  <c:v>15</c:v>
                </c:pt>
                <c:pt idx="3">
                  <c:v>14.5</c:v>
                </c:pt>
                <c:pt idx="4">
                  <c:v>14</c:v>
                </c:pt>
                <c:pt idx="5">
                  <c:v>13.5</c:v>
                </c:pt>
                <c:pt idx="6">
                  <c:v>13</c:v>
                </c:pt>
                <c:pt idx="7">
                  <c:v>12.5</c:v>
                </c:pt>
                <c:pt idx="8">
                  <c:v>12</c:v>
                </c:pt>
                <c:pt idx="9">
                  <c:v>11.5</c:v>
                </c:pt>
              </c:numCache>
            </c:numRef>
          </c:xVal>
          <c:yVal>
            <c:numRef>
              <c:f>'YOFC-OM4'!$I$44:$I$53</c:f>
              <c:numCache>
                <c:formatCode>0.00E+00</c:formatCode>
                <c:ptCount val="10"/>
                <c:pt idx="0">
                  <c:v>2.0936005171299288E-2</c:v>
                </c:pt>
                <c:pt idx="1">
                  <c:v>1.1780795391281195E-2</c:v>
                </c:pt>
                <c:pt idx="2">
                  <c:v>5.9065470159695085E-3</c:v>
                </c:pt>
                <c:pt idx="3">
                  <c:v>1.9793231564493984E-3</c:v>
                </c:pt>
                <c:pt idx="4">
                  <c:v>4.4410322030283641E-4</c:v>
                </c:pt>
                <c:pt idx="5">
                  <c:v>7.634323905000597E-5</c:v>
                </c:pt>
                <c:pt idx="6">
                  <c:v>6.3819567258356807E-6</c:v>
                </c:pt>
                <c:pt idx="7">
                  <c:v>4.6794997547817558E-7</c:v>
                </c:pt>
                <c:pt idx="8">
                  <c:v>1.2999228246189465E-8</c:v>
                </c:pt>
                <c:pt idx="9">
                  <c:v>8.8557041152977949E-11</c:v>
                </c:pt>
              </c:numCache>
            </c:numRef>
          </c:yVal>
          <c:smooth val="0"/>
        </c:ser>
        <c:ser>
          <c:idx val="5"/>
          <c:order val="5"/>
          <c:tx>
            <c:v>OM4 YOFC CH_4</c:v>
          </c:tx>
          <c:spPr>
            <a:ln w="12700">
              <a:solidFill>
                <a:srgbClr val="00B050"/>
              </a:solidFill>
            </a:ln>
          </c:spPr>
          <c:marker>
            <c:symbol val="circle"/>
            <c:size val="4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xVal>
            <c:numRef>
              <c:f>'YOFC-OM4'!$D$57:$D$67</c:f>
              <c:numCache>
                <c:formatCode>General</c:formatCode>
                <c:ptCount val="11"/>
                <c:pt idx="0">
                  <c:v>16</c:v>
                </c:pt>
                <c:pt idx="1">
                  <c:v>15.5</c:v>
                </c:pt>
                <c:pt idx="2">
                  <c:v>15</c:v>
                </c:pt>
                <c:pt idx="3">
                  <c:v>14.5</c:v>
                </c:pt>
                <c:pt idx="4">
                  <c:v>14</c:v>
                </c:pt>
                <c:pt idx="5">
                  <c:v>13.5</c:v>
                </c:pt>
                <c:pt idx="6">
                  <c:v>13</c:v>
                </c:pt>
                <c:pt idx="7">
                  <c:v>12.5</c:v>
                </c:pt>
                <c:pt idx="8">
                  <c:v>12</c:v>
                </c:pt>
                <c:pt idx="9">
                  <c:v>11.5</c:v>
                </c:pt>
                <c:pt idx="10">
                  <c:v>11</c:v>
                </c:pt>
              </c:numCache>
            </c:numRef>
          </c:xVal>
          <c:yVal>
            <c:numRef>
              <c:f>'YOFC-OM4'!$I$57:$I$67</c:f>
              <c:numCache>
                <c:formatCode>0.00E+00</c:formatCode>
                <c:ptCount val="11"/>
                <c:pt idx="0">
                  <c:v>2.4706130780601111E-2</c:v>
                </c:pt>
                <c:pt idx="1">
                  <c:v>1.6335655012298004E-2</c:v>
                </c:pt>
                <c:pt idx="2">
                  <c:v>7.811916691227036E-3</c:v>
                </c:pt>
                <c:pt idx="3">
                  <c:v>3.1516985760759427E-3</c:v>
                </c:pt>
                <c:pt idx="4">
                  <c:v>7.2147572295010556E-4</c:v>
                </c:pt>
                <c:pt idx="5">
                  <c:v>1.1962256857683228E-4</c:v>
                </c:pt>
                <c:pt idx="6">
                  <c:v>1.6487481462095439E-5</c:v>
                </c:pt>
                <c:pt idx="7">
                  <c:v>1.1258775542220653E-6</c:v>
                </c:pt>
                <c:pt idx="8">
                  <c:v>3.5791515151515151E-8</c:v>
                </c:pt>
                <c:pt idx="9">
                  <c:v>1.1368715403921749E-9</c:v>
                </c:pt>
                <c:pt idx="10">
                  <c:v>1.0347098109302982E-11</c:v>
                </c:pt>
              </c:numCache>
            </c:numRef>
          </c:yVal>
          <c:smooth val="0"/>
        </c:ser>
        <c:ser>
          <c:idx val="6"/>
          <c:order val="6"/>
          <c:tx>
            <c:v>OM4 Furukawa CH_0</c:v>
          </c:tx>
          <c:spPr>
            <a:ln w="25400">
              <a:solidFill>
                <a:srgbClr val="FF0000"/>
              </a:solidFill>
            </a:ln>
          </c:spPr>
          <c:marker>
            <c:symbol val="plus"/>
            <c:size val="3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Brazilian_OM4_Furukawa!$B$6:$B$15</c:f>
              <c:numCache>
                <c:formatCode>General</c:formatCode>
                <c:ptCount val="10"/>
                <c:pt idx="0">
                  <c:v>16</c:v>
                </c:pt>
                <c:pt idx="1">
                  <c:v>15.5</c:v>
                </c:pt>
                <c:pt idx="2">
                  <c:v>15</c:v>
                </c:pt>
                <c:pt idx="3">
                  <c:v>14.5</c:v>
                </c:pt>
                <c:pt idx="4">
                  <c:v>14</c:v>
                </c:pt>
                <c:pt idx="5">
                  <c:v>13.5</c:v>
                </c:pt>
                <c:pt idx="6">
                  <c:v>13</c:v>
                </c:pt>
                <c:pt idx="7">
                  <c:v>12.5</c:v>
                </c:pt>
                <c:pt idx="8">
                  <c:v>12</c:v>
                </c:pt>
                <c:pt idx="9">
                  <c:v>11.5</c:v>
                </c:pt>
              </c:numCache>
            </c:numRef>
          </c:xVal>
          <c:yVal>
            <c:numRef>
              <c:f>Brazilian_OM4_Furukawa!$G$6:$G$15</c:f>
              <c:numCache>
                <c:formatCode>0.00E+00</c:formatCode>
                <c:ptCount val="10"/>
                <c:pt idx="0">
                  <c:v>2.0317149421823798E-2</c:v>
                </c:pt>
                <c:pt idx="1">
                  <c:v>1.155232235381199E-2</c:v>
                </c:pt>
                <c:pt idx="2">
                  <c:v>4.872270795682118E-3</c:v>
                </c:pt>
                <c:pt idx="3">
                  <c:v>1.5051158645276292E-3</c:v>
                </c:pt>
                <c:pt idx="4">
                  <c:v>3.8675814751286451E-4</c:v>
                </c:pt>
                <c:pt idx="5">
                  <c:v>6.3598226629165273E-5</c:v>
                </c:pt>
                <c:pt idx="6">
                  <c:v>5.8067049526333875E-6</c:v>
                </c:pt>
                <c:pt idx="7">
                  <c:v>1.9956854708229966E-7</c:v>
                </c:pt>
                <c:pt idx="8">
                  <c:v>5.7584644094908025E-9</c:v>
                </c:pt>
                <c:pt idx="9">
                  <c:v>6.6615244372764878E-11</c:v>
                </c:pt>
              </c:numCache>
            </c:numRef>
          </c:yVal>
          <c:smooth val="0"/>
        </c:ser>
        <c:ser>
          <c:idx val="7"/>
          <c:order val="7"/>
          <c:tx>
            <c:v>OM4 Corning CC CH_0</c:v>
          </c:tx>
          <c:xVal>
            <c:numRef>
              <c:f>'Corning Clearcurve OM4'!$B$12:$B$21</c:f>
              <c:numCache>
                <c:formatCode>General</c:formatCode>
                <c:ptCount val="10"/>
                <c:pt idx="0">
                  <c:v>13</c:v>
                </c:pt>
                <c:pt idx="1">
                  <c:v>12.5</c:v>
                </c:pt>
                <c:pt idx="2">
                  <c:v>12</c:v>
                </c:pt>
                <c:pt idx="3">
                  <c:v>11.5</c:v>
                </c:pt>
                <c:pt idx="4">
                  <c:v>11</c:v>
                </c:pt>
                <c:pt idx="5">
                  <c:v>10.5</c:v>
                </c:pt>
                <c:pt idx="6">
                  <c:v>10</c:v>
                </c:pt>
                <c:pt idx="7">
                  <c:v>9.5</c:v>
                </c:pt>
                <c:pt idx="8">
                  <c:v>9</c:v>
                </c:pt>
                <c:pt idx="9">
                  <c:v>8.5</c:v>
                </c:pt>
              </c:numCache>
            </c:numRef>
          </c:xVal>
          <c:yVal>
            <c:numRef>
              <c:f>'Corning Clearcurve OM4'!$G$12:$G$21</c:f>
              <c:numCache>
                <c:formatCode>0.00E+00</c:formatCode>
                <c:ptCount val="10"/>
                <c:pt idx="0">
                  <c:v>1.5434306369461635E-2</c:v>
                </c:pt>
                <c:pt idx="1">
                  <c:v>8.3352382766612686E-3</c:v>
                </c:pt>
                <c:pt idx="2">
                  <c:v>2.4794116964762104E-3</c:v>
                </c:pt>
                <c:pt idx="3">
                  <c:v>8.3694122986158388E-4</c:v>
                </c:pt>
                <c:pt idx="4">
                  <c:v>1.087919616350765E-4</c:v>
                </c:pt>
                <c:pt idx="5">
                  <c:v>1.8792896428848092E-5</c:v>
                </c:pt>
                <c:pt idx="6">
                  <c:v>8.3813709123048216E-7</c:v>
                </c:pt>
                <c:pt idx="7">
                  <c:v>2.7949528313095549E-8</c:v>
                </c:pt>
                <c:pt idx="8">
                  <c:v>1.0284979644311122E-9</c:v>
                </c:pt>
                <c:pt idx="9">
                  <c:v>1.7412285611233412E-11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9276304"/>
        <c:axId val="449276696"/>
      </c:scatterChart>
      <c:valAx>
        <c:axId val="449276304"/>
        <c:scaling>
          <c:orientation val="minMax"/>
          <c:max val="17"/>
          <c:min val="7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9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Attenuation</a:t>
                </a:r>
                <a:r>
                  <a:rPr lang="en-GB" baseline="0"/>
                  <a:t> [dB]</a:t>
                </a:r>
                <a:endParaRPr lang="en-GB"/>
              </a:p>
            </c:rich>
          </c:tx>
          <c:layout>
            <c:manualLayout>
              <c:xMode val="edge"/>
              <c:yMode val="edge"/>
              <c:x val="0.42351550788129305"/>
              <c:y val="0.90666755076668049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49276696"/>
        <c:crosses val="autoZero"/>
        <c:crossBetween val="midCat"/>
        <c:majorUnit val="1"/>
      </c:valAx>
      <c:valAx>
        <c:axId val="449276696"/>
        <c:scaling>
          <c:logBase val="10"/>
          <c:orientation val="minMax"/>
          <c:max val="0.1"/>
          <c:min val="1.0000000000000011E-19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9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BER</a:t>
                </a:r>
              </a:p>
            </c:rich>
          </c:tx>
          <c:layout>
            <c:manualLayout>
              <c:xMode val="edge"/>
              <c:yMode val="edge"/>
              <c:x val="3.5732913884555448E-2"/>
              <c:y val="0.46105299365767699"/>
            </c:manualLayout>
          </c:layout>
          <c:overlay val="0"/>
          <c:spPr>
            <a:noFill/>
            <a:ln w="25400">
              <a:noFill/>
            </a:ln>
          </c:spPr>
        </c:title>
        <c:numFmt formatCode="0.E+0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90000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49276304"/>
        <c:crosses val="autoZero"/>
        <c:crossBetween val="midCat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64994678262642636"/>
          <c:y val="0.58965457816113975"/>
          <c:w val="0.3087846232805691"/>
          <c:h val="0.29543269995489668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735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0.29193</cdr:x>
      <cdr:y>0.1</cdr:y>
    </cdr:from>
    <cdr:to>
      <cdr:x>0.65743</cdr:x>
      <cdr:y>0.88615</cdr:y>
    </cdr:to>
    <cdr:cxnSp macro="">
      <cdr:nvCxnSpPr>
        <cdr:cNvPr id="3" name="Straight Connector 2"/>
        <cdr:cNvCxnSpPr/>
      </cdr:nvCxnSpPr>
      <cdr:spPr>
        <a:xfrm xmlns:a="http://schemas.openxmlformats.org/drawingml/2006/main" flipH="1">
          <a:off x="1605455" y="512379"/>
          <a:ext cx="2010105" cy="4028090"/>
        </a:xfrm>
        <a:prstGeom xmlns:a="http://schemas.openxmlformats.org/drawingml/2006/main" prst="line">
          <a:avLst/>
        </a:prstGeom>
        <a:ln xmlns:a="http://schemas.openxmlformats.org/drawingml/2006/main" w="15875">
          <a:solidFill>
            <a:schemeClr val="bg1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8539A7A-D45C-40E2-B7BA-E2830703E9B9}" type="datetimeFigureOut">
              <a:rPr lang="en-US"/>
              <a:pPr>
                <a:defRPr/>
              </a:pPr>
              <a:t>4/13/2017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0B8F1E6-5AD1-4A09-AD8A-6619E0CF47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33563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8C1A8B0-F46F-41C6-B4B0-45B2F178ADEC}" type="datetimeFigureOut">
              <a:rPr lang="en-GB"/>
              <a:pPr>
                <a:defRPr/>
              </a:pPr>
              <a:t>13/04/2017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8886A44-1EF2-4711-A424-BECB44503F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162225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09031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181399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431328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38161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3"/>
          <p:cNvGraphicFramePr>
            <a:graphicFrameLocks noChangeAspect="1"/>
          </p:cNvGraphicFramePr>
          <p:nvPr userDrawn="1"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71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1825" y="0"/>
            <a:ext cx="7975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57200" y="151130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94525" y="6443663"/>
            <a:ext cx="2133600" cy="31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78780124-17A8-4F91-A582-2D3E41816C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8" name="Picture 7" descr="CERNLogoNew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lhcb-online-logo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8806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010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0372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0372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IEEE Real Time Conference – Nara 2014</a:t>
            </a:r>
            <a:endParaRPr lang="en-GB" dirty="0" smtClean="0"/>
          </a:p>
          <a:p>
            <a:pPr>
              <a:defRPr/>
            </a:pPr>
            <a:endParaRPr lang="en-GB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586BA-8384-43DE-AADA-A1A26B8B37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9818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3E441-0865-4251-BBD2-33BBB49637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 userDrawn="1"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0842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E518A-E61F-43F6-BA7F-DDE5185901E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1866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9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1E9BD-3F1F-44CD-8612-609358EE83C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2890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C88F3-82FF-44A2-AF0A-3141A47DB24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914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IEEE Real Time Conference – Nara 2014</a:t>
            </a:r>
            <a:endParaRPr lang="en-GB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76CC7-F237-4B72-AC59-4E2204C1D9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38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IEEE Real Time Conference – Nara 2014</a:t>
            </a: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CC202-8743-451B-BE9E-C2DF303E05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62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/>
              <a:t>LHCb FE-review DAQ&lt;--&gt;BE, Rainer Schwemmer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EB97D-9111-45E1-A9EF-4A95A903F1D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86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IEEE Real Time Conference – Nara 2014</a:t>
            </a:r>
            <a:endParaRPr lang="en-GB" dirty="0" smtClean="0"/>
          </a:p>
          <a:p>
            <a:pPr>
              <a:defRPr/>
            </a:pPr>
            <a:endParaRPr lang="en-GB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18A3E-2E87-483A-8219-71D3C01C6DC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7" name="Object 33"/>
          <p:cNvGraphicFramePr>
            <a:graphicFrameLocks noChangeAspect="1"/>
          </p:cNvGraphicFramePr>
          <p:nvPr userDrawn="1"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5" name="Visio" r:id="rId13" imgW="10424417" imgH="7384551" progId="">
                  <p:embed/>
                </p:oleObj>
              </mc:Choice>
              <mc:Fallback>
                <p:oleObj name="Visio" r:id="rId13" imgW="10424417" imgH="7384551" progId="">
                  <p:embed/>
                  <p:pic>
                    <p:nvPicPr>
                      <p:cNvPr id="0" name="Picture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1825" y="0"/>
            <a:ext cx="7975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6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1130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01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94525" y="6443663"/>
            <a:ext cx="2133600" cy="31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78780124-17A8-4F91-A582-2D3E41816C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62" name="Picture 7" descr="CERNLogoNew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3" name="Picture 9" descr="lhcb-online-logo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24" charset="-128"/>
          <a:cs typeface="ＭＳ Ｐゴシック" pitchFamily="24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  <a:ea typeface="ＭＳ Ｐゴシック" pitchFamily="24" charset="-128"/>
          <a:cs typeface="ＭＳ Ｐゴシック" pitchFamily="2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  <a:ea typeface="ＭＳ Ｐゴシック" pitchFamily="24" charset="-128"/>
          <a:cs typeface="ＭＳ Ｐゴシック" pitchFamily="2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  <a:ea typeface="ＭＳ Ｐゴシック" pitchFamily="24" charset="-128"/>
          <a:cs typeface="ＭＳ Ｐゴシック" pitchFamily="2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  <a:ea typeface="ＭＳ Ｐゴシック" pitchFamily="24" charset="-128"/>
          <a:cs typeface="ＭＳ Ｐゴシック" pitchFamily="2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24" charset="-128"/>
          <a:cs typeface="ＭＳ Ｐゴシック" pitchFamily="2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itle 1"/>
          <p:cNvSpPr>
            <a:spLocks noGrp="1"/>
          </p:cNvSpPr>
          <p:nvPr>
            <p:ph type="ctrTitle"/>
          </p:nvPr>
        </p:nvSpPr>
        <p:spPr>
          <a:xfrm>
            <a:off x="395288" y="2130425"/>
            <a:ext cx="8280400" cy="1470025"/>
          </a:xfrm>
        </p:spPr>
        <p:txBody>
          <a:bodyPr/>
          <a:lstStyle/>
          <a:p>
            <a:pPr eaLnBrk="1" hangingPunct="1"/>
            <a:r>
              <a:rPr lang="en-GB" sz="4000" dirty="0" smtClean="0"/>
              <a:t>FE Optical Link Validation Setup</a:t>
            </a:r>
            <a:endParaRPr lang="en-GB" sz="4000" dirty="0" smtClean="0">
              <a:ea typeface="ＭＳ Ｐゴシック"/>
              <a:cs typeface="ＭＳ Ｐゴシック"/>
            </a:endParaRPr>
          </a:p>
        </p:txBody>
      </p:sp>
      <p:sp>
        <p:nvSpPr>
          <p:cNvPr id="94210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22300"/>
          </a:xfrm>
        </p:spPr>
        <p:txBody>
          <a:bodyPr/>
          <a:lstStyle/>
          <a:p>
            <a:pPr eaLnBrk="1" hangingPunct="1"/>
            <a:endParaRPr lang="en-GB" dirty="0" smtClean="0">
              <a:ea typeface="ＭＳ Ｐゴシック"/>
              <a:cs typeface="ＭＳ Ｐゴシック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1331640" y="6021288"/>
            <a:ext cx="64008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ＭＳ Ｐゴシック" pitchFamily="24" charset="-128"/>
                <a:cs typeface="ＭＳ Ｐゴシック" pitchFamily="24" charset="-128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eaLnBrk="1" hangingPunct="1"/>
            <a:r>
              <a:rPr lang="en-US" sz="2000" kern="0" dirty="0" smtClean="0">
                <a:ea typeface="ＭＳ Ｐゴシック"/>
                <a:cs typeface="ＭＳ Ｐゴシック"/>
              </a:rPr>
              <a:t>Rainer Schwemmer – </a:t>
            </a:r>
            <a:r>
              <a:rPr lang="en-US" sz="2000" kern="0" dirty="0" err="1" smtClean="0">
                <a:ea typeface="ＭＳ Ｐゴシック"/>
                <a:cs typeface="ＭＳ Ｐゴシック"/>
              </a:rPr>
              <a:t>LHCb</a:t>
            </a:r>
            <a:r>
              <a:rPr lang="en-US" sz="2000" kern="0" dirty="0" smtClean="0">
                <a:ea typeface="ＭＳ Ｐゴシック"/>
                <a:cs typeface="ＭＳ Ｐゴシック"/>
              </a:rPr>
              <a:t> Upgrade Electronics Meeting 13.4.17</a:t>
            </a:r>
            <a:endParaRPr lang="en-GB" sz="2000" kern="0" dirty="0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49113" y="260648"/>
            <a:ext cx="82296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/>
                <a:cs typeface="ＭＳ Ｐゴシック"/>
              </a:rPr>
              <a:t>Future DAQ Architecture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646084" y="1772816"/>
            <a:ext cx="4174388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pitchFamily="24" charset="-128"/>
                <a:cs typeface="ＭＳ Ｐゴシック" pitchFamily="24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sz="2200" kern="0" dirty="0" smtClean="0">
                <a:ea typeface="ＭＳ Ｐゴシック"/>
              </a:rPr>
              <a:t>Current Baseline for Optical Readout</a:t>
            </a:r>
          </a:p>
          <a:p>
            <a:pPr eaLnBrk="1" hangingPunct="1">
              <a:lnSpc>
                <a:spcPct val="80000"/>
              </a:lnSpc>
            </a:pPr>
            <a:r>
              <a:rPr lang="en-US" sz="2200" kern="0" dirty="0" smtClean="0">
                <a:ea typeface="ＭＳ Ｐゴシック"/>
              </a:rPr>
              <a:t>O(10k) optical links with &gt; 300m length @ 4.8 GHz</a:t>
            </a:r>
            <a:br>
              <a:rPr lang="en-US" sz="2200" kern="0" dirty="0" smtClean="0">
                <a:ea typeface="ＭＳ Ｐゴシック"/>
              </a:rPr>
            </a:br>
            <a:endParaRPr lang="en-US" sz="2200" kern="0" dirty="0" smtClean="0">
              <a:ea typeface="ＭＳ Ｐゴシック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200" kern="0" dirty="0" smtClean="0">
                <a:ea typeface="ＭＳ Ｐゴシック"/>
              </a:rPr>
              <a:t>Outside the design goal for the Versatile Link (80m)</a:t>
            </a:r>
          </a:p>
          <a:p>
            <a:pPr eaLnBrk="1" hangingPunct="1">
              <a:lnSpc>
                <a:spcPct val="80000"/>
              </a:lnSpc>
            </a:pPr>
            <a:r>
              <a:rPr lang="en-US" sz="2200" kern="0" dirty="0" smtClean="0">
                <a:ea typeface="ＭＳ Ｐゴシック"/>
              </a:rPr>
              <a:t>In previous tests we verified that this can work</a:t>
            </a:r>
            <a:br>
              <a:rPr lang="en-US" sz="2200" kern="0" dirty="0" smtClean="0">
                <a:ea typeface="ＭＳ Ｐゴシック"/>
              </a:rPr>
            </a:br>
            <a:endParaRPr lang="en-US" sz="2200" kern="0" dirty="0" smtClean="0">
              <a:ea typeface="ＭＳ Ｐゴシック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200" kern="0" dirty="0" smtClean="0">
                <a:ea typeface="ＭＳ Ｐゴシック"/>
              </a:rPr>
              <a:t>Looking at component specs: this might be a bit </a:t>
            </a:r>
            <a:r>
              <a:rPr lang="en-US" sz="2200" kern="0" dirty="0" smtClean="0">
                <a:ea typeface="ＭＳ Ｐゴシック"/>
              </a:rPr>
              <a:t>on the edge </a:t>
            </a:r>
            <a:r>
              <a:rPr lang="en-US" sz="2200" kern="0" dirty="0" smtClean="0">
                <a:ea typeface="ＭＳ Ｐゴシック"/>
              </a:rPr>
              <a:t>though</a:t>
            </a:r>
          </a:p>
          <a:p>
            <a:pPr eaLnBrk="1" hangingPunct="1">
              <a:lnSpc>
                <a:spcPct val="80000"/>
              </a:lnSpc>
            </a:pPr>
            <a:r>
              <a:rPr lang="en-US" sz="2200" kern="0" dirty="0" smtClean="0">
                <a:ea typeface="ＭＳ Ｐゴシック"/>
              </a:rPr>
              <a:t>Never checked with GBT</a:t>
            </a:r>
            <a:r>
              <a:rPr lang="en-US" sz="2200" kern="0" dirty="0">
                <a:ea typeface="ＭＳ Ｐゴシック"/>
                <a:sym typeface="Wingdings" panose="05000000000000000000" pitchFamily="2" charset="2"/>
              </a:rPr>
              <a:t> </a:t>
            </a:r>
            <a:r>
              <a:rPr lang="en-US" sz="2200" kern="0" dirty="0" smtClean="0">
                <a:ea typeface="ＭＳ Ｐゴシック"/>
                <a:sym typeface="Wingdings" panose="05000000000000000000" pitchFamily="2" charset="2"/>
              </a:rPr>
              <a:t>&lt;-&gt; Transmitter electrical link</a:t>
            </a:r>
            <a:endParaRPr lang="en-US" sz="2200" kern="0" dirty="0" smtClean="0">
              <a:ea typeface="ＭＳ Ｐゴシック"/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2200" kern="0" dirty="0" smtClean="0">
                <a:ea typeface="ＭＳ Ｐゴシック"/>
                <a:sym typeface="Wingdings" panose="05000000000000000000" pitchFamily="2" charset="2"/>
              </a:rPr>
              <a:t>Validation </a:t>
            </a:r>
            <a:r>
              <a:rPr lang="en-US" sz="2200" kern="0" dirty="0" smtClean="0">
                <a:ea typeface="ＭＳ Ｐゴシック"/>
                <a:sym typeface="Wingdings" panose="05000000000000000000" pitchFamily="2" charset="2"/>
              </a:rPr>
              <a:t>needed</a:t>
            </a:r>
            <a:r>
              <a:rPr lang="en-US" sz="2200" kern="0" dirty="0" smtClean="0">
                <a:ea typeface="ＭＳ Ｐゴシック"/>
              </a:rPr>
              <a:t/>
            </a:r>
            <a:br>
              <a:rPr lang="en-US" sz="2200" kern="0" dirty="0" smtClean="0">
                <a:ea typeface="ＭＳ Ｐゴシック"/>
              </a:rPr>
            </a:br>
            <a:endParaRPr lang="en-US" sz="2200" kern="0" dirty="0" smtClean="0">
              <a:ea typeface="ＭＳ Ｐゴシック"/>
            </a:endParaRPr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>
          <a:xfrm>
            <a:off x="6994525" y="6443663"/>
            <a:ext cx="2133600" cy="3190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>
              <a:defRPr/>
            </a:pPr>
            <a:fld id="{92FE518A-E61F-43F6-BA7F-DDE5185901E6}" type="slidenum">
              <a:rPr lang="en-GB" sz="1400" smtClean="0"/>
              <a:pPr algn="r">
                <a:defRPr/>
              </a:pPr>
              <a:t>2</a:t>
            </a:fld>
            <a:endParaRPr lang="en-GB" dirty="0"/>
          </a:p>
        </p:txBody>
      </p:sp>
      <p:cxnSp>
        <p:nvCxnSpPr>
          <p:cNvPr id="108" name="Straight Arrow Connector 107"/>
          <p:cNvCxnSpPr>
            <a:endCxn id="168" idx="0"/>
          </p:cNvCxnSpPr>
          <p:nvPr/>
        </p:nvCxnSpPr>
        <p:spPr>
          <a:xfrm flipH="1">
            <a:off x="1286857" y="3663036"/>
            <a:ext cx="103945" cy="732013"/>
          </a:xfrm>
          <a:prstGeom prst="straightConnector1">
            <a:avLst/>
          </a:prstGeom>
          <a:gradFill rotWithShape="1">
            <a:gsLst>
              <a:gs pos="0">
                <a:sysClr val="windowText" lastClr="000000">
                  <a:lumMod val="110000"/>
                  <a:satMod val="105000"/>
                  <a:tint val="67000"/>
                </a:sysClr>
              </a:gs>
              <a:gs pos="50000">
                <a:sysClr val="windowText" lastClr="000000">
                  <a:lumMod val="105000"/>
                  <a:satMod val="103000"/>
                  <a:tint val="73000"/>
                </a:sysClr>
              </a:gs>
              <a:gs pos="100000">
                <a:sysClr val="windowText" lastClr="000000">
                  <a:lumMod val="105000"/>
                  <a:satMod val="109000"/>
                  <a:tint val="81000"/>
                </a:sysClr>
              </a:gs>
            </a:gsLst>
            <a:lin ang="5400000" scaled="0"/>
          </a:gradFill>
          <a:ln w="38100" cap="flat" cmpd="dbl" algn="ctr">
            <a:solidFill>
              <a:srgbClr val="FFC000"/>
            </a:solidFill>
            <a:prstDash val="solid"/>
            <a:miter lim="800000"/>
            <a:tailEnd type="arrow" w="sm" len="sm"/>
          </a:ln>
          <a:effectLst/>
        </p:spPr>
      </p:cxnSp>
      <p:cxnSp>
        <p:nvCxnSpPr>
          <p:cNvPr id="109" name="Straight Arrow Connector 108"/>
          <p:cNvCxnSpPr>
            <a:endCxn id="168" idx="0"/>
          </p:cNvCxnSpPr>
          <p:nvPr/>
        </p:nvCxnSpPr>
        <p:spPr>
          <a:xfrm flipH="1">
            <a:off x="1286857" y="3663036"/>
            <a:ext cx="481987" cy="732013"/>
          </a:xfrm>
          <a:prstGeom prst="straightConnector1">
            <a:avLst/>
          </a:prstGeom>
          <a:gradFill rotWithShape="1">
            <a:gsLst>
              <a:gs pos="0">
                <a:sysClr val="windowText" lastClr="000000">
                  <a:lumMod val="110000"/>
                  <a:satMod val="105000"/>
                  <a:tint val="67000"/>
                </a:sysClr>
              </a:gs>
              <a:gs pos="50000">
                <a:sysClr val="windowText" lastClr="000000">
                  <a:lumMod val="105000"/>
                  <a:satMod val="103000"/>
                  <a:tint val="73000"/>
                </a:sysClr>
              </a:gs>
              <a:gs pos="100000">
                <a:sysClr val="windowText" lastClr="000000">
                  <a:lumMod val="105000"/>
                  <a:satMod val="109000"/>
                  <a:tint val="81000"/>
                </a:sysClr>
              </a:gs>
            </a:gsLst>
            <a:lin ang="5400000" scaled="0"/>
          </a:gradFill>
          <a:ln w="38100" cap="flat" cmpd="dbl" algn="ctr">
            <a:solidFill>
              <a:srgbClr val="FFC000"/>
            </a:solidFill>
            <a:prstDash val="solid"/>
            <a:miter lim="800000"/>
            <a:tailEnd type="arrow" w="sm" len="sm"/>
          </a:ln>
          <a:effectLst/>
        </p:spPr>
      </p:cxnSp>
      <p:cxnSp>
        <p:nvCxnSpPr>
          <p:cNvPr id="110" name="Straight Arrow Connector 109"/>
          <p:cNvCxnSpPr>
            <a:stCxn id="119" idx="2"/>
            <a:endCxn id="183" idx="0"/>
          </p:cNvCxnSpPr>
          <p:nvPr/>
        </p:nvCxnSpPr>
        <p:spPr>
          <a:xfrm>
            <a:off x="3815445" y="3666949"/>
            <a:ext cx="306050" cy="741369"/>
          </a:xfrm>
          <a:prstGeom prst="straightConnector1">
            <a:avLst/>
          </a:prstGeom>
          <a:gradFill rotWithShape="1">
            <a:gsLst>
              <a:gs pos="0">
                <a:sysClr val="windowText" lastClr="000000">
                  <a:lumMod val="110000"/>
                  <a:satMod val="105000"/>
                  <a:tint val="67000"/>
                </a:sysClr>
              </a:gs>
              <a:gs pos="50000">
                <a:sysClr val="windowText" lastClr="000000">
                  <a:lumMod val="105000"/>
                  <a:satMod val="103000"/>
                  <a:tint val="73000"/>
                </a:sysClr>
              </a:gs>
              <a:gs pos="100000">
                <a:sysClr val="windowText" lastClr="000000">
                  <a:lumMod val="105000"/>
                  <a:satMod val="109000"/>
                  <a:tint val="81000"/>
                </a:sysClr>
              </a:gs>
            </a:gsLst>
            <a:lin ang="5400000" scaled="0"/>
          </a:gradFill>
          <a:ln w="38100" cap="flat" cmpd="dbl" algn="ctr">
            <a:solidFill>
              <a:srgbClr val="FFC000"/>
            </a:solidFill>
            <a:prstDash val="solid"/>
            <a:miter lim="800000"/>
            <a:tailEnd type="arrow" w="sm" len="sm"/>
          </a:ln>
          <a:effectLst/>
        </p:spPr>
      </p:cxnSp>
      <p:sp>
        <p:nvSpPr>
          <p:cNvPr id="111" name="Rounded Rectangle 110"/>
          <p:cNvSpPr/>
          <p:nvPr/>
        </p:nvSpPr>
        <p:spPr>
          <a:xfrm>
            <a:off x="1344399" y="1844824"/>
            <a:ext cx="2646294" cy="540060"/>
          </a:xfrm>
          <a:prstGeom prst="roundRect">
            <a:avLst/>
          </a:prstGeom>
          <a:solidFill>
            <a:srgbClr val="E7E6E6"/>
          </a:solidFill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Detector front-end electronics</a:t>
            </a:r>
          </a:p>
        </p:txBody>
      </p:sp>
      <p:sp>
        <p:nvSpPr>
          <p:cNvPr id="112" name="Rounded Rectangle 111"/>
          <p:cNvSpPr/>
          <p:nvPr/>
        </p:nvSpPr>
        <p:spPr>
          <a:xfrm>
            <a:off x="1331169" y="3342913"/>
            <a:ext cx="324036" cy="324036"/>
          </a:xfrm>
          <a:prstGeom prst="roundRect">
            <a:avLst/>
          </a:prstGeom>
          <a:gradFill flip="none" rotWithShape="1">
            <a:gsLst>
              <a:gs pos="0">
                <a:srgbClr val="ED7D31">
                  <a:lumMod val="40000"/>
                  <a:lumOff val="60000"/>
                </a:srgbClr>
              </a:gs>
              <a:gs pos="46000">
                <a:srgbClr val="ED7D31">
                  <a:lumMod val="95000"/>
                  <a:lumOff val="5000"/>
                </a:srgbClr>
              </a:gs>
              <a:gs pos="100000">
                <a:srgbClr val="ED7D31">
                  <a:lumMod val="60000"/>
                </a:srgbClr>
              </a:gs>
            </a:gsLst>
            <a:path path="circle">
              <a:fillToRect l="50000" t="130000" r="50000" b="-30000"/>
            </a:path>
            <a:tileRect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 lnSpcReduction="10000"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3" name="Rounded Rectangle 112"/>
          <p:cNvSpPr/>
          <p:nvPr/>
        </p:nvSpPr>
        <p:spPr>
          <a:xfrm>
            <a:off x="1662920" y="3342913"/>
            <a:ext cx="324036" cy="324036"/>
          </a:xfrm>
          <a:prstGeom prst="roundRect">
            <a:avLst/>
          </a:prstGeom>
          <a:gradFill flip="none" rotWithShape="1">
            <a:gsLst>
              <a:gs pos="0">
                <a:srgbClr val="ED7D31">
                  <a:lumMod val="40000"/>
                  <a:lumOff val="60000"/>
                </a:srgbClr>
              </a:gs>
              <a:gs pos="46000">
                <a:srgbClr val="ED7D31">
                  <a:lumMod val="95000"/>
                  <a:lumOff val="5000"/>
                </a:srgbClr>
              </a:gs>
              <a:gs pos="100000">
                <a:srgbClr val="ED7D31">
                  <a:lumMod val="60000"/>
                </a:srgbClr>
              </a:gs>
            </a:gsLst>
            <a:path path="circle">
              <a:fillToRect l="50000" t="130000" r="50000" b="-30000"/>
            </a:path>
            <a:tileRect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 lnSpcReduction="10000"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4" name="Rounded Rectangle 113"/>
          <p:cNvSpPr/>
          <p:nvPr/>
        </p:nvSpPr>
        <p:spPr>
          <a:xfrm>
            <a:off x="1994672" y="3342913"/>
            <a:ext cx="324036" cy="324036"/>
          </a:xfrm>
          <a:prstGeom prst="roundRect">
            <a:avLst/>
          </a:prstGeom>
          <a:gradFill flip="none" rotWithShape="1">
            <a:gsLst>
              <a:gs pos="0">
                <a:srgbClr val="ED7D31">
                  <a:lumMod val="40000"/>
                  <a:lumOff val="60000"/>
                </a:srgbClr>
              </a:gs>
              <a:gs pos="46000">
                <a:srgbClr val="ED7D31">
                  <a:lumMod val="95000"/>
                  <a:lumOff val="5000"/>
                </a:srgbClr>
              </a:gs>
              <a:gs pos="100000">
                <a:srgbClr val="ED7D31">
                  <a:lumMod val="60000"/>
                </a:srgbClr>
              </a:gs>
            </a:gsLst>
            <a:path path="circle">
              <a:fillToRect l="50000" t="130000" r="50000" b="-30000"/>
            </a:path>
            <a:tileRect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 lnSpcReduction="10000"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5" name="Rounded Rectangle 114"/>
          <p:cNvSpPr/>
          <p:nvPr/>
        </p:nvSpPr>
        <p:spPr>
          <a:xfrm>
            <a:off x="2326423" y="3342913"/>
            <a:ext cx="324036" cy="324036"/>
          </a:xfrm>
          <a:prstGeom prst="roundRect">
            <a:avLst/>
          </a:prstGeom>
          <a:gradFill flip="none" rotWithShape="1">
            <a:gsLst>
              <a:gs pos="0">
                <a:srgbClr val="ED7D31">
                  <a:lumMod val="40000"/>
                  <a:lumOff val="60000"/>
                </a:srgbClr>
              </a:gs>
              <a:gs pos="46000">
                <a:srgbClr val="ED7D31">
                  <a:lumMod val="95000"/>
                  <a:lumOff val="5000"/>
                </a:srgbClr>
              </a:gs>
              <a:gs pos="100000">
                <a:srgbClr val="ED7D31">
                  <a:lumMod val="60000"/>
                </a:srgbClr>
              </a:gs>
            </a:gsLst>
            <a:path path="circle">
              <a:fillToRect l="50000" t="130000" r="50000" b="-30000"/>
            </a:path>
            <a:tileRect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 lnSpcReduction="10000"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6" name="Rounded Rectangle 115"/>
          <p:cNvSpPr/>
          <p:nvPr/>
        </p:nvSpPr>
        <p:spPr>
          <a:xfrm>
            <a:off x="2658174" y="3342913"/>
            <a:ext cx="324036" cy="324036"/>
          </a:xfrm>
          <a:prstGeom prst="roundRect">
            <a:avLst/>
          </a:prstGeom>
          <a:gradFill flip="none" rotWithShape="1">
            <a:gsLst>
              <a:gs pos="0">
                <a:srgbClr val="ED7D31">
                  <a:lumMod val="40000"/>
                  <a:lumOff val="60000"/>
                </a:srgbClr>
              </a:gs>
              <a:gs pos="46000">
                <a:srgbClr val="ED7D31">
                  <a:lumMod val="95000"/>
                  <a:lumOff val="5000"/>
                </a:srgbClr>
              </a:gs>
              <a:gs pos="100000">
                <a:srgbClr val="ED7D31">
                  <a:lumMod val="60000"/>
                </a:srgbClr>
              </a:gs>
            </a:gsLst>
            <a:path path="circle">
              <a:fillToRect l="50000" t="130000" r="50000" b="-30000"/>
            </a:path>
            <a:tileRect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 lnSpcReduction="10000"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7" name="Rounded Rectangle 116"/>
          <p:cNvSpPr/>
          <p:nvPr/>
        </p:nvSpPr>
        <p:spPr>
          <a:xfrm>
            <a:off x="2989925" y="3342913"/>
            <a:ext cx="324036" cy="324036"/>
          </a:xfrm>
          <a:prstGeom prst="roundRect">
            <a:avLst/>
          </a:prstGeom>
          <a:gradFill flip="none" rotWithShape="1">
            <a:gsLst>
              <a:gs pos="0">
                <a:srgbClr val="ED7D31">
                  <a:lumMod val="40000"/>
                  <a:lumOff val="60000"/>
                </a:srgbClr>
              </a:gs>
              <a:gs pos="46000">
                <a:srgbClr val="ED7D31">
                  <a:lumMod val="95000"/>
                  <a:lumOff val="5000"/>
                </a:srgbClr>
              </a:gs>
              <a:gs pos="100000">
                <a:srgbClr val="ED7D31">
                  <a:lumMod val="60000"/>
                </a:srgbClr>
              </a:gs>
            </a:gsLst>
            <a:path path="circle">
              <a:fillToRect l="50000" t="130000" r="50000" b="-30000"/>
            </a:path>
            <a:tileRect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 lnSpcReduction="10000"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8" name="Rounded Rectangle 117"/>
          <p:cNvSpPr/>
          <p:nvPr/>
        </p:nvSpPr>
        <p:spPr>
          <a:xfrm>
            <a:off x="3321677" y="3342913"/>
            <a:ext cx="324036" cy="324036"/>
          </a:xfrm>
          <a:prstGeom prst="roundRect">
            <a:avLst/>
          </a:prstGeom>
          <a:gradFill flip="none" rotWithShape="1">
            <a:gsLst>
              <a:gs pos="0">
                <a:srgbClr val="ED7D31">
                  <a:lumMod val="40000"/>
                  <a:lumOff val="60000"/>
                </a:srgbClr>
              </a:gs>
              <a:gs pos="46000">
                <a:srgbClr val="ED7D31">
                  <a:lumMod val="95000"/>
                  <a:lumOff val="5000"/>
                </a:srgbClr>
              </a:gs>
              <a:gs pos="100000">
                <a:srgbClr val="ED7D31">
                  <a:lumMod val="60000"/>
                </a:srgbClr>
              </a:gs>
            </a:gsLst>
            <a:path path="circle">
              <a:fillToRect l="50000" t="130000" r="50000" b="-30000"/>
            </a:path>
            <a:tileRect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 lnSpcReduction="10000"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9" name="Rounded Rectangle 118"/>
          <p:cNvSpPr/>
          <p:nvPr/>
        </p:nvSpPr>
        <p:spPr>
          <a:xfrm>
            <a:off x="3653427" y="3342913"/>
            <a:ext cx="324036" cy="324036"/>
          </a:xfrm>
          <a:prstGeom prst="roundRect">
            <a:avLst/>
          </a:prstGeom>
          <a:gradFill flip="none" rotWithShape="1">
            <a:gsLst>
              <a:gs pos="0">
                <a:srgbClr val="ED7D31">
                  <a:lumMod val="40000"/>
                  <a:lumOff val="60000"/>
                </a:srgbClr>
              </a:gs>
              <a:gs pos="46000">
                <a:srgbClr val="ED7D31">
                  <a:lumMod val="95000"/>
                  <a:lumOff val="5000"/>
                </a:srgbClr>
              </a:gs>
              <a:gs pos="100000">
                <a:srgbClr val="ED7D31">
                  <a:lumMod val="60000"/>
                </a:srgbClr>
              </a:gs>
            </a:gsLst>
            <a:path path="circle">
              <a:fillToRect l="50000" t="130000" r="50000" b="-30000"/>
            </a:path>
            <a:tileRect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 lnSpcReduction="10000"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0" name="Rounded Rectangle 119"/>
          <p:cNvSpPr/>
          <p:nvPr/>
        </p:nvSpPr>
        <p:spPr>
          <a:xfrm>
            <a:off x="2108554" y="3936979"/>
            <a:ext cx="1194695" cy="286217"/>
          </a:xfrm>
          <a:prstGeom prst="roundRect">
            <a:avLst/>
          </a:prstGeom>
          <a:gradFill flip="none" rotWithShape="1">
            <a:gsLst>
              <a:gs pos="0">
                <a:srgbClr val="FFC000">
                  <a:lumMod val="67000"/>
                </a:srgbClr>
              </a:gs>
              <a:gs pos="48000">
                <a:srgbClr val="FFC000">
                  <a:lumMod val="97000"/>
                  <a:lumOff val="3000"/>
                </a:srgbClr>
              </a:gs>
              <a:gs pos="100000">
                <a:srgbClr val="FFC000">
                  <a:lumMod val="60000"/>
                  <a:lumOff val="40000"/>
                </a:srgbClr>
              </a:gs>
            </a:gsLst>
            <a:lin ang="16200000" scaled="1"/>
            <a:tileRect/>
          </a:gradFill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>
            <a:normAutofit fontScale="62500" lnSpcReduction="20000"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Eventbuilder network</a:t>
            </a:r>
          </a:p>
        </p:txBody>
      </p:sp>
      <p:grpSp>
        <p:nvGrpSpPr>
          <p:cNvPr id="121" name="Group 120"/>
          <p:cNvGrpSpPr/>
          <p:nvPr/>
        </p:nvGrpSpPr>
        <p:grpSpPr>
          <a:xfrm>
            <a:off x="983612" y="4815154"/>
            <a:ext cx="162018" cy="756084"/>
            <a:chOff x="683568" y="4653136"/>
            <a:chExt cx="216024" cy="1008112"/>
          </a:xfrm>
          <a:gradFill flip="none" rotWithShape="1">
            <a:gsLst>
              <a:gs pos="0">
                <a:srgbClr val="5B9BD5">
                  <a:shade val="30000"/>
                  <a:satMod val="115000"/>
                </a:srgbClr>
              </a:gs>
              <a:gs pos="50000">
                <a:srgbClr val="5B9BD5">
                  <a:shade val="67500"/>
                  <a:satMod val="115000"/>
                </a:srgbClr>
              </a:gs>
              <a:gs pos="100000">
                <a:srgbClr val="5B9BD5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</p:grpSpPr>
        <p:sp>
          <p:nvSpPr>
            <p:cNvPr id="122" name="Rounded Rectangle 121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  <a:grp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>
              <a:normAutofit fontScale="62500" lnSpcReduction="200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3" name="Rounded Rectangle 122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  <a:grp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>
              <a:normAutofit fontScale="62500" lnSpcReduction="200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4" name="Rounded Rectangle 123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  <a:grp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>
              <a:normAutofit fontScale="62500" lnSpcReduction="200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1195023" y="4815154"/>
            <a:ext cx="162018" cy="756084"/>
            <a:chOff x="683568" y="4653136"/>
            <a:chExt cx="216024" cy="1008112"/>
          </a:xfrm>
          <a:gradFill flip="none" rotWithShape="1">
            <a:gsLst>
              <a:gs pos="0">
                <a:srgbClr val="5B9BD5">
                  <a:shade val="30000"/>
                  <a:satMod val="115000"/>
                </a:srgbClr>
              </a:gs>
              <a:gs pos="50000">
                <a:srgbClr val="5B9BD5">
                  <a:shade val="67500"/>
                  <a:satMod val="115000"/>
                </a:srgbClr>
              </a:gs>
              <a:gs pos="100000">
                <a:srgbClr val="5B9BD5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</p:grpSpPr>
        <p:sp>
          <p:nvSpPr>
            <p:cNvPr id="126" name="Rounded Rectangle 125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  <a:grp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>
              <a:normAutofit fontScale="62500" lnSpcReduction="200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7" name="Rounded Rectangle 126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  <a:grp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>
              <a:normAutofit fontScale="62500" lnSpcReduction="200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8" name="Rounded Rectangle 127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  <a:grp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>
              <a:normAutofit fontScale="62500" lnSpcReduction="200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1428082" y="4815154"/>
            <a:ext cx="162018" cy="756084"/>
            <a:chOff x="683568" y="4653136"/>
            <a:chExt cx="216024" cy="1008112"/>
          </a:xfrm>
          <a:gradFill flip="none" rotWithShape="1">
            <a:gsLst>
              <a:gs pos="0">
                <a:srgbClr val="5B9BD5">
                  <a:shade val="30000"/>
                  <a:satMod val="115000"/>
                </a:srgbClr>
              </a:gs>
              <a:gs pos="50000">
                <a:srgbClr val="5B9BD5">
                  <a:shade val="67500"/>
                  <a:satMod val="115000"/>
                </a:srgbClr>
              </a:gs>
              <a:gs pos="100000">
                <a:srgbClr val="5B9BD5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</p:grpSpPr>
        <p:sp>
          <p:nvSpPr>
            <p:cNvPr id="130" name="Rounded Rectangle 129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  <a:grp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>
              <a:normAutofit fontScale="62500" lnSpcReduction="200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1" name="Rounded Rectangle 130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  <a:grp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>
              <a:normAutofit fontScale="62500" lnSpcReduction="200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2" name="Rounded Rectangle 131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  <a:grp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>
              <a:normAutofit fontScale="62500" lnSpcReduction="200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3828675" y="4815154"/>
            <a:ext cx="162018" cy="756084"/>
            <a:chOff x="683568" y="4653136"/>
            <a:chExt cx="216024" cy="1008112"/>
          </a:xfrm>
          <a:gradFill flip="none" rotWithShape="1">
            <a:gsLst>
              <a:gs pos="0">
                <a:srgbClr val="5B9BD5">
                  <a:shade val="30000"/>
                  <a:satMod val="115000"/>
                </a:srgbClr>
              </a:gs>
              <a:gs pos="50000">
                <a:srgbClr val="5B9BD5">
                  <a:shade val="67500"/>
                  <a:satMod val="115000"/>
                </a:srgbClr>
              </a:gs>
              <a:gs pos="100000">
                <a:srgbClr val="5B9BD5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</p:grpSpPr>
        <p:sp>
          <p:nvSpPr>
            <p:cNvPr id="134" name="Rounded Rectangle 133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  <a:grp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>
              <a:normAutofit fontScale="62500" lnSpcReduction="200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5" name="Rounded Rectangle 134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  <a:grp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>
              <a:normAutofit fontScale="62500" lnSpcReduction="200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6" name="Rounded Rectangle 135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  <a:grp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>
              <a:normAutofit fontScale="62500" lnSpcReduction="200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37" name="Group 136"/>
          <p:cNvGrpSpPr/>
          <p:nvPr/>
        </p:nvGrpSpPr>
        <p:grpSpPr>
          <a:xfrm>
            <a:off x="1337995" y="2533203"/>
            <a:ext cx="2609441" cy="751043"/>
            <a:chOff x="3620909" y="3933056"/>
            <a:chExt cx="3479254" cy="1001391"/>
          </a:xfrm>
        </p:grpSpPr>
        <p:sp>
          <p:nvSpPr>
            <p:cNvPr id="138" name="Freeform 137"/>
            <p:cNvSpPr/>
            <p:nvPr/>
          </p:nvSpPr>
          <p:spPr>
            <a:xfrm rot="10800000">
              <a:off x="3620909" y="4365104"/>
              <a:ext cx="3467819" cy="569343"/>
            </a:xfrm>
            <a:custGeom>
              <a:avLst/>
              <a:gdLst>
                <a:gd name="connsiteX0" fmla="*/ 60385 w 3467819"/>
                <a:gd name="connsiteY0" fmla="*/ 198407 h 569343"/>
                <a:gd name="connsiteX1" fmla="*/ 60385 w 3467819"/>
                <a:gd name="connsiteY1" fmla="*/ 198407 h 569343"/>
                <a:gd name="connsiteX2" fmla="*/ 146649 w 3467819"/>
                <a:gd name="connsiteY2" fmla="*/ 189781 h 569343"/>
                <a:gd name="connsiteX3" fmla="*/ 198407 w 3467819"/>
                <a:gd name="connsiteY3" fmla="*/ 155275 h 569343"/>
                <a:gd name="connsiteX4" fmla="*/ 224287 w 3467819"/>
                <a:gd name="connsiteY4" fmla="*/ 138022 h 569343"/>
                <a:gd name="connsiteX5" fmla="*/ 250166 w 3467819"/>
                <a:gd name="connsiteY5" fmla="*/ 120769 h 569343"/>
                <a:gd name="connsiteX6" fmla="*/ 276045 w 3467819"/>
                <a:gd name="connsiteY6" fmla="*/ 112143 h 569343"/>
                <a:gd name="connsiteX7" fmla="*/ 379562 w 3467819"/>
                <a:gd name="connsiteY7" fmla="*/ 60384 h 569343"/>
                <a:gd name="connsiteX8" fmla="*/ 405441 w 3467819"/>
                <a:gd name="connsiteY8" fmla="*/ 51758 h 569343"/>
                <a:gd name="connsiteX9" fmla="*/ 431321 w 3467819"/>
                <a:gd name="connsiteY9" fmla="*/ 60384 h 569343"/>
                <a:gd name="connsiteX10" fmla="*/ 508958 w 3467819"/>
                <a:gd name="connsiteY10" fmla="*/ 103517 h 569343"/>
                <a:gd name="connsiteX11" fmla="*/ 552090 w 3467819"/>
                <a:gd name="connsiteY11" fmla="*/ 94890 h 569343"/>
                <a:gd name="connsiteX12" fmla="*/ 603849 w 3467819"/>
                <a:gd name="connsiteY12" fmla="*/ 60384 h 569343"/>
                <a:gd name="connsiteX13" fmla="*/ 629728 w 3467819"/>
                <a:gd name="connsiteY13" fmla="*/ 51758 h 569343"/>
                <a:gd name="connsiteX14" fmla="*/ 681487 w 3467819"/>
                <a:gd name="connsiteY14" fmla="*/ 77637 h 569343"/>
                <a:gd name="connsiteX15" fmla="*/ 733245 w 3467819"/>
                <a:gd name="connsiteY15" fmla="*/ 103517 h 569343"/>
                <a:gd name="connsiteX16" fmla="*/ 1000664 w 3467819"/>
                <a:gd name="connsiteY16" fmla="*/ 103517 h 569343"/>
                <a:gd name="connsiteX17" fmla="*/ 1017917 w 3467819"/>
                <a:gd name="connsiteY17" fmla="*/ 129396 h 569343"/>
                <a:gd name="connsiteX18" fmla="*/ 1069675 w 3467819"/>
                <a:gd name="connsiteY18" fmla="*/ 146649 h 569343"/>
                <a:gd name="connsiteX19" fmla="*/ 1173192 w 3467819"/>
                <a:gd name="connsiteY19" fmla="*/ 138022 h 569343"/>
                <a:gd name="connsiteX20" fmla="*/ 1216324 w 3467819"/>
                <a:gd name="connsiteY20" fmla="*/ 94890 h 569343"/>
                <a:gd name="connsiteX21" fmla="*/ 1242204 w 3467819"/>
                <a:gd name="connsiteY21" fmla="*/ 86264 h 569343"/>
                <a:gd name="connsiteX22" fmla="*/ 1285336 w 3467819"/>
                <a:gd name="connsiteY22" fmla="*/ 94890 h 569343"/>
                <a:gd name="connsiteX23" fmla="*/ 1311215 w 3467819"/>
                <a:gd name="connsiteY23" fmla="*/ 112143 h 569343"/>
                <a:gd name="connsiteX24" fmla="*/ 1354347 w 3467819"/>
                <a:gd name="connsiteY24" fmla="*/ 129396 h 569343"/>
                <a:gd name="connsiteX25" fmla="*/ 1380226 w 3467819"/>
                <a:gd name="connsiteY25" fmla="*/ 155275 h 569343"/>
                <a:gd name="connsiteX26" fmla="*/ 1457864 w 3467819"/>
                <a:gd name="connsiteY26" fmla="*/ 94890 h 569343"/>
                <a:gd name="connsiteX27" fmla="*/ 1475117 w 3467819"/>
                <a:gd name="connsiteY27" fmla="*/ 69011 h 569343"/>
                <a:gd name="connsiteX28" fmla="*/ 1500996 w 3467819"/>
                <a:gd name="connsiteY28" fmla="*/ 60384 h 569343"/>
                <a:gd name="connsiteX29" fmla="*/ 1544128 w 3467819"/>
                <a:gd name="connsiteY29" fmla="*/ 94890 h 569343"/>
                <a:gd name="connsiteX30" fmla="*/ 1570007 w 3467819"/>
                <a:gd name="connsiteY30" fmla="*/ 103517 h 569343"/>
                <a:gd name="connsiteX31" fmla="*/ 1578634 w 3467819"/>
                <a:gd name="connsiteY31" fmla="*/ 129396 h 569343"/>
                <a:gd name="connsiteX32" fmla="*/ 1682151 w 3467819"/>
                <a:gd name="connsiteY32" fmla="*/ 77637 h 569343"/>
                <a:gd name="connsiteX33" fmla="*/ 1708030 w 3467819"/>
                <a:gd name="connsiteY33" fmla="*/ 60384 h 569343"/>
                <a:gd name="connsiteX34" fmla="*/ 1725283 w 3467819"/>
                <a:gd name="connsiteY34" fmla="*/ 34505 h 569343"/>
                <a:gd name="connsiteX35" fmla="*/ 1733909 w 3467819"/>
                <a:gd name="connsiteY35" fmla="*/ 60384 h 569343"/>
                <a:gd name="connsiteX36" fmla="*/ 1759788 w 3467819"/>
                <a:gd name="connsiteY36" fmla="*/ 77637 h 569343"/>
                <a:gd name="connsiteX37" fmla="*/ 1785668 w 3467819"/>
                <a:gd name="connsiteY37" fmla="*/ 86264 h 569343"/>
                <a:gd name="connsiteX38" fmla="*/ 1811547 w 3467819"/>
                <a:gd name="connsiteY38" fmla="*/ 103517 h 569343"/>
                <a:gd name="connsiteX39" fmla="*/ 1863305 w 3467819"/>
                <a:gd name="connsiteY39" fmla="*/ 112143 h 569343"/>
                <a:gd name="connsiteX40" fmla="*/ 1975449 w 3467819"/>
                <a:gd name="connsiteY40" fmla="*/ 155275 h 569343"/>
                <a:gd name="connsiteX41" fmla="*/ 2018581 w 3467819"/>
                <a:gd name="connsiteY41" fmla="*/ 146649 h 569343"/>
                <a:gd name="connsiteX42" fmla="*/ 2044460 w 3467819"/>
                <a:gd name="connsiteY42" fmla="*/ 120769 h 569343"/>
                <a:gd name="connsiteX43" fmla="*/ 2070339 w 3467819"/>
                <a:gd name="connsiteY43" fmla="*/ 103517 h 569343"/>
                <a:gd name="connsiteX44" fmla="*/ 2130724 w 3467819"/>
                <a:gd name="connsiteY44" fmla="*/ 60384 h 569343"/>
                <a:gd name="connsiteX45" fmla="*/ 2208362 w 3467819"/>
                <a:gd name="connsiteY45" fmla="*/ 0 h 569343"/>
                <a:gd name="connsiteX46" fmla="*/ 2260121 w 3467819"/>
                <a:gd name="connsiteY46" fmla="*/ 8626 h 569343"/>
                <a:gd name="connsiteX47" fmla="*/ 2277373 w 3467819"/>
                <a:gd name="connsiteY47" fmla="*/ 34505 h 569343"/>
                <a:gd name="connsiteX48" fmla="*/ 2303253 w 3467819"/>
                <a:gd name="connsiteY48" fmla="*/ 43132 h 569343"/>
                <a:gd name="connsiteX49" fmla="*/ 2363638 w 3467819"/>
                <a:gd name="connsiteY49" fmla="*/ 120769 h 569343"/>
                <a:gd name="connsiteX50" fmla="*/ 2389517 w 3467819"/>
                <a:gd name="connsiteY50" fmla="*/ 129396 h 569343"/>
                <a:gd name="connsiteX51" fmla="*/ 2493034 w 3467819"/>
                <a:gd name="connsiteY51" fmla="*/ 112143 h 569343"/>
                <a:gd name="connsiteX52" fmla="*/ 2518913 w 3467819"/>
                <a:gd name="connsiteY52" fmla="*/ 94890 h 569343"/>
                <a:gd name="connsiteX53" fmla="*/ 2536166 w 3467819"/>
                <a:gd name="connsiteY53" fmla="*/ 69011 h 569343"/>
                <a:gd name="connsiteX54" fmla="*/ 2544792 w 3467819"/>
                <a:gd name="connsiteY54" fmla="*/ 43132 h 569343"/>
                <a:gd name="connsiteX55" fmla="*/ 2579298 w 3467819"/>
                <a:gd name="connsiteY55" fmla="*/ 51758 h 569343"/>
                <a:gd name="connsiteX56" fmla="*/ 2613804 w 3467819"/>
                <a:gd name="connsiteY56" fmla="*/ 86264 h 569343"/>
                <a:gd name="connsiteX57" fmla="*/ 2639683 w 3467819"/>
                <a:gd name="connsiteY57" fmla="*/ 103517 h 569343"/>
                <a:gd name="connsiteX58" fmla="*/ 2656936 w 3467819"/>
                <a:gd name="connsiteY58" fmla="*/ 129396 h 569343"/>
                <a:gd name="connsiteX59" fmla="*/ 2734573 w 3467819"/>
                <a:gd name="connsiteY59" fmla="*/ 146649 h 569343"/>
                <a:gd name="connsiteX60" fmla="*/ 2794958 w 3467819"/>
                <a:gd name="connsiteY60" fmla="*/ 120769 h 569343"/>
                <a:gd name="connsiteX61" fmla="*/ 2872596 w 3467819"/>
                <a:gd name="connsiteY61" fmla="*/ 86264 h 569343"/>
                <a:gd name="connsiteX62" fmla="*/ 2924354 w 3467819"/>
                <a:gd name="connsiteY62" fmla="*/ 51758 h 569343"/>
                <a:gd name="connsiteX63" fmla="*/ 2984739 w 3467819"/>
                <a:gd name="connsiteY63" fmla="*/ 34505 h 569343"/>
                <a:gd name="connsiteX64" fmla="*/ 3071004 w 3467819"/>
                <a:gd name="connsiteY64" fmla="*/ 86264 h 569343"/>
                <a:gd name="connsiteX65" fmla="*/ 3096883 w 3467819"/>
                <a:gd name="connsiteY65" fmla="*/ 103517 h 569343"/>
                <a:gd name="connsiteX66" fmla="*/ 3131388 w 3467819"/>
                <a:gd name="connsiteY66" fmla="*/ 112143 h 569343"/>
                <a:gd name="connsiteX67" fmla="*/ 3174521 w 3467819"/>
                <a:gd name="connsiteY67" fmla="*/ 103517 h 569343"/>
                <a:gd name="connsiteX68" fmla="*/ 3278038 w 3467819"/>
                <a:gd name="connsiteY68" fmla="*/ 60384 h 569343"/>
                <a:gd name="connsiteX69" fmla="*/ 3303917 w 3467819"/>
                <a:gd name="connsiteY69" fmla="*/ 77637 h 569343"/>
                <a:gd name="connsiteX70" fmla="*/ 3329796 w 3467819"/>
                <a:gd name="connsiteY70" fmla="*/ 129396 h 569343"/>
                <a:gd name="connsiteX71" fmla="*/ 3355675 w 3467819"/>
                <a:gd name="connsiteY71" fmla="*/ 138022 h 569343"/>
                <a:gd name="connsiteX72" fmla="*/ 3424687 w 3467819"/>
                <a:gd name="connsiteY72" fmla="*/ 120769 h 569343"/>
                <a:gd name="connsiteX73" fmla="*/ 3467819 w 3467819"/>
                <a:gd name="connsiteY73" fmla="*/ 103517 h 569343"/>
                <a:gd name="connsiteX74" fmla="*/ 3467819 w 3467819"/>
                <a:gd name="connsiteY74" fmla="*/ 293298 h 569343"/>
                <a:gd name="connsiteX75" fmla="*/ 3200400 w 3467819"/>
                <a:gd name="connsiteY75" fmla="*/ 457200 h 569343"/>
                <a:gd name="connsiteX76" fmla="*/ 3105509 w 3467819"/>
                <a:gd name="connsiteY76" fmla="*/ 370935 h 569343"/>
                <a:gd name="connsiteX77" fmla="*/ 2838090 w 3467819"/>
                <a:gd name="connsiteY77" fmla="*/ 414067 h 569343"/>
                <a:gd name="connsiteX78" fmla="*/ 2579298 w 3467819"/>
                <a:gd name="connsiteY78" fmla="*/ 569343 h 569343"/>
                <a:gd name="connsiteX79" fmla="*/ 2501660 w 3467819"/>
                <a:gd name="connsiteY79" fmla="*/ 491705 h 569343"/>
                <a:gd name="connsiteX80" fmla="*/ 2216988 w 3467819"/>
                <a:gd name="connsiteY80" fmla="*/ 388188 h 569343"/>
                <a:gd name="connsiteX81" fmla="*/ 2182483 w 3467819"/>
                <a:gd name="connsiteY81" fmla="*/ 448573 h 569343"/>
                <a:gd name="connsiteX82" fmla="*/ 1871932 w 3467819"/>
                <a:gd name="connsiteY82" fmla="*/ 508958 h 569343"/>
                <a:gd name="connsiteX83" fmla="*/ 1802921 w 3467819"/>
                <a:gd name="connsiteY83" fmla="*/ 431320 h 569343"/>
                <a:gd name="connsiteX84" fmla="*/ 1518249 w 3467819"/>
                <a:gd name="connsiteY84" fmla="*/ 353683 h 569343"/>
                <a:gd name="connsiteX85" fmla="*/ 1406105 w 3467819"/>
                <a:gd name="connsiteY85" fmla="*/ 414067 h 569343"/>
                <a:gd name="connsiteX86" fmla="*/ 1026543 w 3467819"/>
                <a:gd name="connsiteY86" fmla="*/ 327803 h 569343"/>
                <a:gd name="connsiteX87" fmla="*/ 776377 w 3467819"/>
                <a:gd name="connsiteY87" fmla="*/ 422694 h 569343"/>
                <a:gd name="connsiteX88" fmla="*/ 448573 w 3467819"/>
                <a:gd name="connsiteY88" fmla="*/ 405441 h 569343"/>
                <a:gd name="connsiteX89" fmla="*/ 345056 w 3467819"/>
                <a:gd name="connsiteY89" fmla="*/ 310550 h 569343"/>
                <a:gd name="connsiteX90" fmla="*/ 198407 w 3467819"/>
                <a:gd name="connsiteY90" fmla="*/ 379562 h 569343"/>
                <a:gd name="connsiteX91" fmla="*/ 69011 w 3467819"/>
                <a:gd name="connsiteY91" fmla="*/ 388188 h 569343"/>
                <a:gd name="connsiteX92" fmla="*/ 0 w 3467819"/>
                <a:gd name="connsiteY92" fmla="*/ 224286 h 569343"/>
                <a:gd name="connsiteX93" fmla="*/ 60385 w 3467819"/>
                <a:gd name="connsiteY93" fmla="*/ 198407 h 569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3467819" h="569343">
                  <a:moveTo>
                    <a:pt x="60385" y="198407"/>
                  </a:moveTo>
                  <a:lnTo>
                    <a:pt x="60385" y="198407"/>
                  </a:lnTo>
                  <a:cubicBezTo>
                    <a:pt x="89140" y="195532"/>
                    <a:pt x="119066" y="198401"/>
                    <a:pt x="146649" y="189781"/>
                  </a:cubicBezTo>
                  <a:cubicBezTo>
                    <a:pt x="166440" y="183596"/>
                    <a:pt x="181154" y="166777"/>
                    <a:pt x="198407" y="155275"/>
                  </a:cubicBezTo>
                  <a:lnTo>
                    <a:pt x="224287" y="138022"/>
                  </a:lnTo>
                  <a:cubicBezTo>
                    <a:pt x="232913" y="132271"/>
                    <a:pt x="240330" y="124047"/>
                    <a:pt x="250166" y="120769"/>
                  </a:cubicBezTo>
                  <a:lnTo>
                    <a:pt x="276045" y="112143"/>
                  </a:lnTo>
                  <a:cubicBezTo>
                    <a:pt x="342934" y="67550"/>
                    <a:pt x="308134" y="84193"/>
                    <a:pt x="379562" y="60384"/>
                  </a:cubicBezTo>
                  <a:lnTo>
                    <a:pt x="405441" y="51758"/>
                  </a:lnTo>
                  <a:cubicBezTo>
                    <a:pt x="414068" y="54633"/>
                    <a:pt x="423372" y="55968"/>
                    <a:pt x="431321" y="60384"/>
                  </a:cubicBezTo>
                  <a:cubicBezTo>
                    <a:pt x="520315" y="109825"/>
                    <a:pt x="450397" y="83995"/>
                    <a:pt x="508958" y="103517"/>
                  </a:cubicBezTo>
                  <a:cubicBezTo>
                    <a:pt x="523335" y="100641"/>
                    <a:pt x="538742" y="100957"/>
                    <a:pt x="552090" y="94890"/>
                  </a:cubicBezTo>
                  <a:cubicBezTo>
                    <a:pt x="570967" y="86309"/>
                    <a:pt x="584177" y="66941"/>
                    <a:pt x="603849" y="60384"/>
                  </a:cubicBezTo>
                  <a:lnTo>
                    <a:pt x="629728" y="51758"/>
                  </a:lnTo>
                  <a:cubicBezTo>
                    <a:pt x="694768" y="73437"/>
                    <a:pt x="614604" y="44195"/>
                    <a:pt x="681487" y="77637"/>
                  </a:cubicBezTo>
                  <a:cubicBezTo>
                    <a:pt x="752912" y="113350"/>
                    <a:pt x="659084" y="54075"/>
                    <a:pt x="733245" y="103517"/>
                  </a:cubicBezTo>
                  <a:cubicBezTo>
                    <a:pt x="782368" y="100931"/>
                    <a:pt x="937153" y="85371"/>
                    <a:pt x="1000664" y="103517"/>
                  </a:cubicBezTo>
                  <a:cubicBezTo>
                    <a:pt x="1010633" y="106365"/>
                    <a:pt x="1009125" y="123901"/>
                    <a:pt x="1017917" y="129396"/>
                  </a:cubicBezTo>
                  <a:cubicBezTo>
                    <a:pt x="1033339" y="139035"/>
                    <a:pt x="1069675" y="146649"/>
                    <a:pt x="1069675" y="146649"/>
                  </a:cubicBezTo>
                  <a:cubicBezTo>
                    <a:pt x="1104181" y="143773"/>
                    <a:pt x="1139239" y="144813"/>
                    <a:pt x="1173192" y="138022"/>
                  </a:cubicBezTo>
                  <a:cubicBezTo>
                    <a:pt x="1207698" y="131121"/>
                    <a:pt x="1193320" y="113293"/>
                    <a:pt x="1216324" y="94890"/>
                  </a:cubicBezTo>
                  <a:cubicBezTo>
                    <a:pt x="1223425" y="89210"/>
                    <a:pt x="1233577" y="89139"/>
                    <a:pt x="1242204" y="86264"/>
                  </a:cubicBezTo>
                  <a:cubicBezTo>
                    <a:pt x="1256581" y="89139"/>
                    <a:pt x="1271608" y="89742"/>
                    <a:pt x="1285336" y="94890"/>
                  </a:cubicBezTo>
                  <a:cubicBezTo>
                    <a:pt x="1295044" y="98530"/>
                    <a:pt x="1301942" y="107506"/>
                    <a:pt x="1311215" y="112143"/>
                  </a:cubicBezTo>
                  <a:cubicBezTo>
                    <a:pt x="1325065" y="119068"/>
                    <a:pt x="1339970" y="123645"/>
                    <a:pt x="1354347" y="129396"/>
                  </a:cubicBezTo>
                  <a:cubicBezTo>
                    <a:pt x="1362973" y="138022"/>
                    <a:pt x="1368101" y="156622"/>
                    <a:pt x="1380226" y="155275"/>
                  </a:cubicBezTo>
                  <a:cubicBezTo>
                    <a:pt x="1397893" y="153312"/>
                    <a:pt x="1443352" y="112304"/>
                    <a:pt x="1457864" y="94890"/>
                  </a:cubicBezTo>
                  <a:cubicBezTo>
                    <a:pt x="1464501" y="86925"/>
                    <a:pt x="1467021" y="75488"/>
                    <a:pt x="1475117" y="69011"/>
                  </a:cubicBezTo>
                  <a:cubicBezTo>
                    <a:pt x="1482217" y="63331"/>
                    <a:pt x="1492370" y="63260"/>
                    <a:pt x="1500996" y="60384"/>
                  </a:cubicBezTo>
                  <a:cubicBezTo>
                    <a:pt x="1566044" y="82068"/>
                    <a:pt x="1488386" y="50296"/>
                    <a:pt x="1544128" y="94890"/>
                  </a:cubicBezTo>
                  <a:cubicBezTo>
                    <a:pt x="1551228" y="100570"/>
                    <a:pt x="1561381" y="100641"/>
                    <a:pt x="1570007" y="103517"/>
                  </a:cubicBezTo>
                  <a:cubicBezTo>
                    <a:pt x="1572883" y="112143"/>
                    <a:pt x="1569632" y="128110"/>
                    <a:pt x="1578634" y="129396"/>
                  </a:cubicBezTo>
                  <a:cubicBezTo>
                    <a:pt x="1608046" y="133597"/>
                    <a:pt x="1663169" y="90292"/>
                    <a:pt x="1682151" y="77637"/>
                  </a:cubicBezTo>
                  <a:lnTo>
                    <a:pt x="1708030" y="60384"/>
                  </a:lnTo>
                  <a:cubicBezTo>
                    <a:pt x="1713781" y="51758"/>
                    <a:pt x="1714915" y="34505"/>
                    <a:pt x="1725283" y="34505"/>
                  </a:cubicBezTo>
                  <a:cubicBezTo>
                    <a:pt x="1734376" y="34505"/>
                    <a:pt x="1728229" y="53284"/>
                    <a:pt x="1733909" y="60384"/>
                  </a:cubicBezTo>
                  <a:cubicBezTo>
                    <a:pt x="1740386" y="68480"/>
                    <a:pt x="1750515" y="73000"/>
                    <a:pt x="1759788" y="77637"/>
                  </a:cubicBezTo>
                  <a:cubicBezTo>
                    <a:pt x="1767921" y="81704"/>
                    <a:pt x="1777535" y="82197"/>
                    <a:pt x="1785668" y="86264"/>
                  </a:cubicBezTo>
                  <a:cubicBezTo>
                    <a:pt x="1794941" y="90901"/>
                    <a:pt x="1801711" y="100238"/>
                    <a:pt x="1811547" y="103517"/>
                  </a:cubicBezTo>
                  <a:cubicBezTo>
                    <a:pt x="1828140" y="109048"/>
                    <a:pt x="1846052" y="109268"/>
                    <a:pt x="1863305" y="112143"/>
                  </a:cubicBezTo>
                  <a:cubicBezTo>
                    <a:pt x="1953143" y="142089"/>
                    <a:pt x="1916544" y="125822"/>
                    <a:pt x="1975449" y="155275"/>
                  </a:cubicBezTo>
                  <a:cubicBezTo>
                    <a:pt x="1989826" y="152400"/>
                    <a:pt x="2005467" y="153206"/>
                    <a:pt x="2018581" y="146649"/>
                  </a:cubicBezTo>
                  <a:cubicBezTo>
                    <a:pt x="2029493" y="141193"/>
                    <a:pt x="2035088" y="128579"/>
                    <a:pt x="2044460" y="120769"/>
                  </a:cubicBezTo>
                  <a:cubicBezTo>
                    <a:pt x="2052424" y="114132"/>
                    <a:pt x="2062467" y="110264"/>
                    <a:pt x="2070339" y="103517"/>
                  </a:cubicBezTo>
                  <a:cubicBezTo>
                    <a:pt x="2122441" y="58859"/>
                    <a:pt x="2083172" y="76236"/>
                    <a:pt x="2130724" y="60384"/>
                  </a:cubicBezTo>
                  <a:cubicBezTo>
                    <a:pt x="2188913" y="2196"/>
                    <a:pt x="2159336" y="16341"/>
                    <a:pt x="2208362" y="0"/>
                  </a:cubicBezTo>
                  <a:cubicBezTo>
                    <a:pt x="2225615" y="2875"/>
                    <a:pt x="2244477" y="804"/>
                    <a:pt x="2260121" y="8626"/>
                  </a:cubicBezTo>
                  <a:cubicBezTo>
                    <a:pt x="2269394" y="13262"/>
                    <a:pt x="2269277" y="28028"/>
                    <a:pt x="2277373" y="34505"/>
                  </a:cubicBezTo>
                  <a:cubicBezTo>
                    <a:pt x="2284474" y="40186"/>
                    <a:pt x="2294626" y="40256"/>
                    <a:pt x="2303253" y="43132"/>
                  </a:cubicBezTo>
                  <a:cubicBezTo>
                    <a:pt x="2316966" y="63702"/>
                    <a:pt x="2339311" y="104551"/>
                    <a:pt x="2363638" y="120769"/>
                  </a:cubicBezTo>
                  <a:cubicBezTo>
                    <a:pt x="2371204" y="125813"/>
                    <a:pt x="2380891" y="126520"/>
                    <a:pt x="2389517" y="129396"/>
                  </a:cubicBezTo>
                  <a:cubicBezTo>
                    <a:pt x="2404727" y="127495"/>
                    <a:pt x="2469568" y="122200"/>
                    <a:pt x="2493034" y="112143"/>
                  </a:cubicBezTo>
                  <a:cubicBezTo>
                    <a:pt x="2502563" y="108059"/>
                    <a:pt x="2510287" y="100641"/>
                    <a:pt x="2518913" y="94890"/>
                  </a:cubicBezTo>
                  <a:cubicBezTo>
                    <a:pt x="2524664" y="86264"/>
                    <a:pt x="2531529" y="78284"/>
                    <a:pt x="2536166" y="69011"/>
                  </a:cubicBezTo>
                  <a:cubicBezTo>
                    <a:pt x="2540232" y="60878"/>
                    <a:pt x="2536349" y="46509"/>
                    <a:pt x="2544792" y="43132"/>
                  </a:cubicBezTo>
                  <a:cubicBezTo>
                    <a:pt x="2555800" y="38729"/>
                    <a:pt x="2567796" y="48883"/>
                    <a:pt x="2579298" y="51758"/>
                  </a:cubicBezTo>
                  <a:cubicBezTo>
                    <a:pt x="2590800" y="63260"/>
                    <a:pt x="2601454" y="75678"/>
                    <a:pt x="2613804" y="86264"/>
                  </a:cubicBezTo>
                  <a:cubicBezTo>
                    <a:pt x="2621676" y="93011"/>
                    <a:pt x="2632352" y="96186"/>
                    <a:pt x="2639683" y="103517"/>
                  </a:cubicBezTo>
                  <a:cubicBezTo>
                    <a:pt x="2647014" y="110848"/>
                    <a:pt x="2648310" y="123645"/>
                    <a:pt x="2656936" y="129396"/>
                  </a:cubicBezTo>
                  <a:cubicBezTo>
                    <a:pt x="2662155" y="132875"/>
                    <a:pt x="2733626" y="146460"/>
                    <a:pt x="2734573" y="146649"/>
                  </a:cubicBezTo>
                  <a:cubicBezTo>
                    <a:pt x="2806393" y="128693"/>
                    <a:pt x="2735380" y="150558"/>
                    <a:pt x="2794958" y="120769"/>
                  </a:cubicBezTo>
                  <a:cubicBezTo>
                    <a:pt x="2846877" y="94810"/>
                    <a:pt x="2826858" y="113707"/>
                    <a:pt x="2872596" y="86264"/>
                  </a:cubicBezTo>
                  <a:cubicBezTo>
                    <a:pt x="2890376" y="75596"/>
                    <a:pt x="2904238" y="56787"/>
                    <a:pt x="2924354" y="51758"/>
                  </a:cubicBezTo>
                  <a:cubicBezTo>
                    <a:pt x="2967682" y="40927"/>
                    <a:pt x="2947613" y="46881"/>
                    <a:pt x="2984739" y="34505"/>
                  </a:cubicBezTo>
                  <a:cubicBezTo>
                    <a:pt x="3037790" y="61031"/>
                    <a:pt x="3008547" y="44626"/>
                    <a:pt x="3071004" y="86264"/>
                  </a:cubicBezTo>
                  <a:cubicBezTo>
                    <a:pt x="3079630" y="92015"/>
                    <a:pt x="3086825" y="101003"/>
                    <a:pt x="3096883" y="103517"/>
                  </a:cubicBezTo>
                  <a:lnTo>
                    <a:pt x="3131388" y="112143"/>
                  </a:lnTo>
                  <a:cubicBezTo>
                    <a:pt x="3145766" y="109268"/>
                    <a:pt x="3160836" y="108780"/>
                    <a:pt x="3174521" y="103517"/>
                  </a:cubicBezTo>
                  <a:cubicBezTo>
                    <a:pt x="3322393" y="46644"/>
                    <a:pt x="3187116" y="83116"/>
                    <a:pt x="3278038" y="60384"/>
                  </a:cubicBezTo>
                  <a:cubicBezTo>
                    <a:pt x="3286664" y="66135"/>
                    <a:pt x="3297441" y="69541"/>
                    <a:pt x="3303917" y="77637"/>
                  </a:cubicBezTo>
                  <a:cubicBezTo>
                    <a:pt x="3331698" y="112365"/>
                    <a:pt x="3289397" y="97077"/>
                    <a:pt x="3329796" y="129396"/>
                  </a:cubicBezTo>
                  <a:cubicBezTo>
                    <a:pt x="3336896" y="135076"/>
                    <a:pt x="3347049" y="135147"/>
                    <a:pt x="3355675" y="138022"/>
                  </a:cubicBezTo>
                  <a:cubicBezTo>
                    <a:pt x="3372086" y="134740"/>
                    <a:pt x="3407000" y="129612"/>
                    <a:pt x="3424687" y="120769"/>
                  </a:cubicBezTo>
                  <a:cubicBezTo>
                    <a:pt x="3465572" y="100327"/>
                    <a:pt x="3434529" y="103517"/>
                    <a:pt x="3467819" y="103517"/>
                  </a:cubicBezTo>
                  <a:lnTo>
                    <a:pt x="3467819" y="293298"/>
                  </a:lnTo>
                  <a:lnTo>
                    <a:pt x="3200400" y="457200"/>
                  </a:lnTo>
                  <a:lnTo>
                    <a:pt x="3105509" y="370935"/>
                  </a:lnTo>
                  <a:lnTo>
                    <a:pt x="2838090" y="414067"/>
                  </a:lnTo>
                  <a:lnTo>
                    <a:pt x="2579298" y="569343"/>
                  </a:lnTo>
                  <a:lnTo>
                    <a:pt x="2501660" y="491705"/>
                  </a:lnTo>
                  <a:lnTo>
                    <a:pt x="2216988" y="388188"/>
                  </a:lnTo>
                  <a:lnTo>
                    <a:pt x="2182483" y="448573"/>
                  </a:lnTo>
                  <a:lnTo>
                    <a:pt x="1871932" y="508958"/>
                  </a:lnTo>
                  <a:lnTo>
                    <a:pt x="1802921" y="431320"/>
                  </a:lnTo>
                  <a:lnTo>
                    <a:pt x="1518249" y="353683"/>
                  </a:lnTo>
                  <a:lnTo>
                    <a:pt x="1406105" y="414067"/>
                  </a:lnTo>
                  <a:lnTo>
                    <a:pt x="1026543" y="327803"/>
                  </a:lnTo>
                  <a:lnTo>
                    <a:pt x="776377" y="422694"/>
                  </a:lnTo>
                  <a:lnTo>
                    <a:pt x="448573" y="405441"/>
                  </a:lnTo>
                  <a:lnTo>
                    <a:pt x="345056" y="310550"/>
                  </a:lnTo>
                  <a:lnTo>
                    <a:pt x="198407" y="379562"/>
                  </a:lnTo>
                  <a:cubicBezTo>
                    <a:pt x="103623" y="390093"/>
                    <a:pt x="146808" y="388188"/>
                    <a:pt x="69011" y="388188"/>
                  </a:cubicBezTo>
                  <a:lnTo>
                    <a:pt x="0" y="224286"/>
                  </a:lnTo>
                  <a:lnTo>
                    <a:pt x="60385" y="19840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472C4">
                    <a:lumMod val="5000"/>
                    <a:lumOff val="95000"/>
                  </a:srgbClr>
                </a:gs>
                <a:gs pos="74000">
                  <a:srgbClr val="4472C4">
                    <a:lumMod val="45000"/>
                    <a:lumOff val="55000"/>
                  </a:srgbClr>
                </a:gs>
                <a:gs pos="83000">
                  <a:srgbClr val="4472C4">
                    <a:lumMod val="45000"/>
                    <a:lumOff val="55000"/>
                  </a:srgbClr>
                </a:gs>
                <a:gs pos="100000">
                  <a:srgbClr val="4472C4">
                    <a:lumMod val="30000"/>
                    <a:lumOff val="70000"/>
                  </a:srgbClr>
                </a:gs>
              </a:gsLst>
              <a:lin ang="54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>
              <a:norm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3632344" y="3933056"/>
              <a:ext cx="3467819" cy="569343"/>
            </a:xfrm>
            <a:custGeom>
              <a:avLst/>
              <a:gdLst>
                <a:gd name="connsiteX0" fmla="*/ 60385 w 3467819"/>
                <a:gd name="connsiteY0" fmla="*/ 198407 h 569343"/>
                <a:gd name="connsiteX1" fmla="*/ 60385 w 3467819"/>
                <a:gd name="connsiteY1" fmla="*/ 198407 h 569343"/>
                <a:gd name="connsiteX2" fmla="*/ 146649 w 3467819"/>
                <a:gd name="connsiteY2" fmla="*/ 189781 h 569343"/>
                <a:gd name="connsiteX3" fmla="*/ 198407 w 3467819"/>
                <a:gd name="connsiteY3" fmla="*/ 155275 h 569343"/>
                <a:gd name="connsiteX4" fmla="*/ 224287 w 3467819"/>
                <a:gd name="connsiteY4" fmla="*/ 138022 h 569343"/>
                <a:gd name="connsiteX5" fmla="*/ 250166 w 3467819"/>
                <a:gd name="connsiteY5" fmla="*/ 120769 h 569343"/>
                <a:gd name="connsiteX6" fmla="*/ 276045 w 3467819"/>
                <a:gd name="connsiteY6" fmla="*/ 112143 h 569343"/>
                <a:gd name="connsiteX7" fmla="*/ 379562 w 3467819"/>
                <a:gd name="connsiteY7" fmla="*/ 60384 h 569343"/>
                <a:gd name="connsiteX8" fmla="*/ 405441 w 3467819"/>
                <a:gd name="connsiteY8" fmla="*/ 51758 h 569343"/>
                <a:gd name="connsiteX9" fmla="*/ 431321 w 3467819"/>
                <a:gd name="connsiteY9" fmla="*/ 60384 h 569343"/>
                <a:gd name="connsiteX10" fmla="*/ 508958 w 3467819"/>
                <a:gd name="connsiteY10" fmla="*/ 103517 h 569343"/>
                <a:gd name="connsiteX11" fmla="*/ 552090 w 3467819"/>
                <a:gd name="connsiteY11" fmla="*/ 94890 h 569343"/>
                <a:gd name="connsiteX12" fmla="*/ 603849 w 3467819"/>
                <a:gd name="connsiteY12" fmla="*/ 60384 h 569343"/>
                <a:gd name="connsiteX13" fmla="*/ 629728 w 3467819"/>
                <a:gd name="connsiteY13" fmla="*/ 51758 h 569343"/>
                <a:gd name="connsiteX14" fmla="*/ 681487 w 3467819"/>
                <a:gd name="connsiteY14" fmla="*/ 77637 h 569343"/>
                <a:gd name="connsiteX15" fmla="*/ 733245 w 3467819"/>
                <a:gd name="connsiteY15" fmla="*/ 103517 h 569343"/>
                <a:gd name="connsiteX16" fmla="*/ 1000664 w 3467819"/>
                <a:gd name="connsiteY16" fmla="*/ 103517 h 569343"/>
                <a:gd name="connsiteX17" fmla="*/ 1017917 w 3467819"/>
                <a:gd name="connsiteY17" fmla="*/ 129396 h 569343"/>
                <a:gd name="connsiteX18" fmla="*/ 1069675 w 3467819"/>
                <a:gd name="connsiteY18" fmla="*/ 146649 h 569343"/>
                <a:gd name="connsiteX19" fmla="*/ 1173192 w 3467819"/>
                <a:gd name="connsiteY19" fmla="*/ 138022 h 569343"/>
                <a:gd name="connsiteX20" fmla="*/ 1216324 w 3467819"/>
                <a:gd name="connsiteY20" fmla="*/ 94890 h 569343"/>
                <a:gd name="connsiteX21" fmla="*/ 1242204 w 3467819"/>
                <a:gd name="connsiteY21" fmla="*/ 86264 h 569343"/>
                <a:gd name="connsiteX22" fmla="*/ 1285336 w 3467819"/>
                <a:gd name="connsiteY22" fmla="*/ 94890 h 569343"/>
                <a:gd name="connsiteX23" fmla="*/ 1311215 w 3467819"/>
                <a:gd name="connsiteY23" fmla="*/ 112143 h 569343"/>
                <a:gd name="connsiteX24" fmla="*/ 1354347 w 3467819"/>
                <a:gd name="connsiteY24" fmla="*/ 129396 h 569343"/>
                <a:gd name="connsiteX25" fmla="*/ 1380226 w 3467819"/>
                <a:gd name="connsiteY25" fmla="*/ 155275 h 569343"/>
                <a:gd name="connsiteX26" fmla="*/ 1457864 w 3467819"/>
                <a:gd name="connsiteY26" fmla="*/ 94890 h 569343"/>
                <a:gd name="connsiteX27" fmla="*/ 1475117 w 3467819"/>
                <a:gd name="connsiteY27" fmla="*/ 69011 h 569343"/>
                <a:gd name="connsiteX28" fmla="*/ 1500996 w 3467819"/>
                <a:gd name="connsiteY28" fmla="*/ 60384 h 569343"/>
                <a:gd name="connsiteX29" fmla="*/ 1544128 w 3467819"/>
                <a:gd name="connsiteY29" fmla="*/ 94890 h 569343"/>
                <a:gd name="connsiteX30" fmla="*/ 1570007 w 3467819"/>
                <a:gd name="connsiteY30" fmla="*/ 103517 h 569343"/>
                <a:gd name="connsiteX31" fmla="*/ 1578634 w 3467819"/>
                <a:gd name="connsiteY31" fmla="*/ 129396 h 569343"/>
                <a:gd name="connsiteX32" fmla="*/ 1682151 w 3467819"/>
                <a:gd name="connsiteY32" fmla="*/ 77637 h 569343"/>
                <a:gd name="connsiteX33" fmla="*/ 1708030 w 3467819"/>
                <a:gd name="connsiteY33" fmla="*/ 60384 h 569343"/>
                <a:gd name="connsiteX34" fmla="*/ 1725283 w 3467819"/>
                <a:gd name="connsiteY34" fmla="*/ 34505 h 569343"/>
                <a:gd name="connsiteX35" fmla="*/ 1733909 w 3467819"/>
                <a:gd name="connsiteY35" fmla="*/ 60384 h 569343"/>
                <a:gd name="connsiteX36" fmla="*/ 1759788 w 3467819"/>
                <a:gd name="connsiteY36" fmla="*/ 77637 h 569343"/>
                <a:gd name="connsiteX37" fmla="*/ 1785668 w 3467819"/>
                <a:gd name="connsiteY37" fmla="*/ 86264 h 569343"/>
                <a:gd name="connsiteX38" fmla="*/ 1811547 w 3467819"/>
                <a:gd name="connsiteY38" fmla="*/ 103517 h 569343"/>
                <a:gd name="connsiteX39" fmla="*/ 1863305 w 3467819"/>
                <a:gd name="connsiteY39" fmla="*/ 112143 h 569343"/>
                <a:gd name="connsiteX40" fmla="*/ 1975449 w 3467819"/>
                <a:gd name="connsiteY40" fmla="*/ 155275 h 569343"/>
                <a:gd name="connsiteX41" fmla="*/ 2018581 w 3467819"/>
                <a:gd name="connsiteY41" fmla="*/ 146649 h 569343"/>
                <a:gd name="connsiteX42" fmla="*/ 2044460 w 3467819"/>
                <a:gd name="connsiteY42" fmla="*/ 120769 h 569343"/>
                <a:gd name="connsiteX43" fmla="*/ 2070339 w 3467819"/>
                <a:gd name="connsiteY43" fmla="*/ 103517 h 569343"/>
                <a:gd name="connsiteX44" fmla="*/ 2130724 w 3467819"/>
                <a:gd name="connsiteY44" fmla="*/ 60384 h 569343"/>
                <a:gd name="connsiteX45" fmla="*/ 2208362 w 3467819"/>
                <a:gd name="connsiteY45" fmla="*/ 0 h 569343"/>
                <a:gd name="connsiteX46" fmla="*/ 2260121 w 3467819"/>
                <a:gd name="connsiteY46" fmla="*/ 8626 h 569343"/>
                <a:gd name="connsiteX47" fmla="*/ 2277373 w 3467819"/>
                <a:gd name="connsiteY47" fmla="*/ 34505 h 569343"/>
                <a:gd name="connsiteX48" fmla="*/ 2303253 w 3467819"/>
                <a:gd name="connsiteY48" fmla="*/ 43132 h 569343"/>
                <a:gd name="connsiteX49" fmla="*/ 2363638 w 3467819"/>
                <a:gd name="connsiteY49" fmla="*/ 120769 h 569343"/>
                <a:gd name="connsiteX50" fmla="*/ 2389517 w 3467819"/>
                <a:gd name="connsiteY50" fmla="*/ 129396 h 569343"/>
                <a:gd name="connsiteX51" fmla="*/ 2493034 w 3467819"/>
                <a:gd name="connsiteY51" fmla="*/ 112143 h 569343"/>
                <a:gd name="connsiteX52" fmla="*/ 2518913 w 3467819"/>
                <a:gd name="connsiteY52" fmla="*/ 94890 h 569343"/>
                <a:gd name="connsiteX53" fmla="*/ 2536166 w 3467819"/>
                <a:gd name="connsiteY53" fmla="*/ 69011 h 569343"/>
                <a:gd name="connsiteX54" fmla="*/ 2544792 w 3467819"/>
                <a:gd name="connsiteY54" fmla="*/ 43132 h 569343"/>
                <a:gd name="connsiteX55" fmla="*/ 2579298 w 3467819"/>
                <a:gd name="connsiteY55" fmla="*/ 51758 h 569343"/>
                <a:gd name="connsiteX56" fmla="*/ 2613804 w 3467819"/>
                <a:gd name="connsiteY56" fmla="*/ 86264 h 569343"/>
                <a:gd name="connsiteX57" fmla="*/ 2639683 w 3467819"/>
                <a:gd name="connsiteY57" fmla="*/ 103517 h 569343"/>
                <a:gd name="connsiteX58" fmla="*/ 2656936 w 3467819"/>
                <a:gd name="connsiteY58" fmla="*/ 129396 h 569343"/>
                <a:gd name="connsiteX59" fmla="*/ 2734573 w 3467819"/>
                <a:gd name="connsiteY59" fmla="*/ 146649 h 569343"/>
                <a:gd name="connsiteX60" fmla="*/ 2794958 w 3467819"/>
                <a:gd name="connsiteY60" fmla="*/ 120769 h 569343"/>
                <a:gd name="connsiteX61" fmla="*/ 2872596 w 3467819"/>
                <a:gd name="connsiteY61" fmla="*/ 86264 h 569343"/>
                <a:gd name="connsiteX62" fmla="*/ 2924354 w 3467819"/>
                <a:gd name="connsiteY62" fmla="*/ 51758 h 569343"/>
                <a:gd name="connsiteX63" fmla="*/ 2984739 w 3467819"/>
                <a:gd name="connsiteY63" fmla="*/ 34505 h 569343"/>
                <a:gd name="connsiteX64" fmla="*/ 3071004 w 3467819"/>
                <a:gd name="connsiteY64" fmla="*/ 86264 h 569343"/>
                <a:gd name="connsiteX65" fmla="*/ 3096883 w 3467819"/>
                <a:gd name="connsiteY65" fmla="*/ 103517 h 569343"/>
                <a:gd name="connsiteX66" fmla="*/ 3131388 w 3467819"/>
                <a:gd name="connsiteY66" fmla="*/ 112143 h 569343"/>
                <a:gd name="connsiteX67" fmla="*/ 3174521 w 3467819"/>
                <a:gd name="connsiteY67" fmla="*/ 103517 h 569343"/>
                <a:gd name="connsiteX68" fmla="*/ 3278038 w 3467819"/>
                <a:gd name="connsiteY68" fmla="*/ 60384 h 569343"/>
                <a:gd name="connsiteX69" fmla="*/ 3303917 w 3467819"/>
                <a:gd name="connsiteY69" fmla="*/ 77637 h 569343"/>
                <a:gd name="connsiteX70" fmla="*/ 3329796 w 3467819"/>
                <a:gd name="connsiteY70" fmla="*/ 129396 h 569343"/>
                <a:gd name="connsiteX71" fmla="*/ 3355675 w 3467819"/>
                <a:gd name="connsiteY71" fmla="*/ 138022 h 569343"/>
                <a:gd name="connsiteX72" fmla="*/ 3424687 w 3467819"/>
                <a:gd name="connsiteY72" fmla="*/ 120769 h 569343"/>
                <a:gd name="connsiteX73" fmla="*/ 3467819 w 3467819"/>
                <a:gd name="connsiteY73" fmla="*/ 103517 h 569343"/>
                <a:gd name="connsiteX74" fmla="*/ 3467819 w 3467819"/>
                <a:gd name="connsiteY74" fmla="*/ 293298 h 569343"/>
                <a:gd name="connsiteX75" fmla="*/ 3200400 w 3467819"/>
                <a:gd name="connsiteY75" fmla="*/ 457200 h 569343"/>
                <a:gd name="connsiteX76" fmla="*/ 3105509 w 3467819"/>
                <a:gd name="connsiteY76" fmla="*/ 370935 h 569343"/>
                <a:gd name="connsiteX77" fmla="*/ 2838090 w 3467819"/>
                <a:gd name="connsiteY77" fmla="*/ 414067 h 569343"/>
                <a:gd name="connsiteX78" fmla="*/ 2579298 w 3467819"/>
                <a:gd name="connsiteY78" fmla="*/ 569343 h 569343"/>
                <a:gd name="connsiteX79" fmla="*/ 2501660 w 3467819"/>
                <a:gd name="connsiteY79" fmla="*/ 491705 h 569343"/>
                <a:gd name="connsiteX80" fmla="*/ 2216988 w 3467819"/>
                <a:gd name="connsiteY80" fmla="*/ 388188 h 569343"/>
                <a:gd name="connsiteX81" fmla="*/ 2182483 w 3467819"/>
                <a:gd name="connsiteY81" fmla="*/ 448573 h 569343"/>
                <a:gd name="connsiteX82" fmla="*/ 1871932 w 3467819"/>
                <a:gd name="connsiteY82" fmla="*/ 508958 h 569343"/>
                <a:gd name="connsiteX83" fmla="*/ 1802921 w 3467819"/>
                <a:gd name="connsiteY83" fmla="*/ 431320 h 569343"/>
                <a:gd name="connsiteX84" fmla="*/ 1518249 w 3467819"/>
                <a:gd name="connsiteY84" fmla="*/ 353683 h 569343"/>
                <a:gd name="connsiteX85" fmla="*/ 1406105 w 3467819"/>
                <a:gd name="connsiteY85" fmla="*/ 414067 h 569343"/>
                <a:gd name="connsiteX86" fmla="*/ 1026543 w 3467819"/>
                <a:gd name="connsiteY86" fmla="*/ 327803 h 569343"/>
                <a:gd name="connsiteX87" fmla="*/ 776377 w 3467819"/>
                <a:gd name="connsiteY87" fmla="*/ 422694 h 569343"/>
                <a:gd name="connsiteX88" fmla="*/ 448573 w 3467819"/>
                <a:gd name="connsiteY88" fmla="*/ 405441 h 569343"/>
                <a:gd name="connsiteX89" fmla="*/ 345056 w 3467819"/>
                <a:gd name="connsiteY89" fmla="*/ 310550 h 569343"/>
                <a:gd name="connsiteX90" fmla="*/ 198407 w 3467819"/>
                <a:gd name="connsiteY90" fmla="*/ 379562 h 569343"/>
                <a:gd name="connsiteX91" fmla="*/ 69011 w 3467819"/>
                <a:gd name="connsiteY91" fmla="*/ 388188 h 569343"/>
                <a:gd name="connsiteX92" fmla="*/ 0 w 3467819"/>
                <a:gd name="connsiteY92" fmla="*/ 224286 h 569343"/>
                <a:gd name="connsiteX93" fmla="*/ 60385 w 3467819"/>
                <a:gd name="connsiteY93" fmla="*/ 198407 h 569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3467819" h="569343">
                  <a:moveTo>
                    <a:pt x="60385" y="198407"/>
                  </a:moveTo>
                  <a:lnTo>
                    <a:pt x="60385" y="198407"/>
                  </a:lnTo>
                  <a:cubicBezTo>
                    <a:pt x="89140" y="195532"/>
                    <a:pt x="119066" y="198401"/>
                    <a:pt x="146649" y="189781"/>
                  </a:cubicBezTo>
                  <a:cubicBezTo>
                    <a:pt x="166440" y="183596"/>
                    <a:pt x="181154" y="166777"/>
                    <a:pt x="198407" y="155275"/>
                  </a:cubicBezTo>
                  <a:lnTo>
                    <a:pt x="224287" y="138022"/>
                  </a:lnTo>
                  <a:cubicBezTo>
                    <a:pt x="232913" y="132271"/>
                    <a:pt x="240330" y="124047"/>
                    <a:pt x="250166" y="120769"/>
                  </a:cubicBezTo>
                  <a:lnTo>
                    <a:pt x="276045" y="112143"/>
                  </a:lnTo>
                  <a:cubicBezTo>
                    <a:pt x="342934" y="67550"/>
                    <a:pt x="308134" y="84193"/>
                    <a:pt x="379562" y="60384"/>
                  </a:cubicBezTo>
                  <a:lnTo>
                    <a:pt x="405441" y="51758"/>
                  </a:lnTo>
                  <a:cubicBezTo>
                    <a:pt x="414068" y="54633"/>
                    <a:pt x="423372" y="55968"/>
                    <a:pt x="431321" y="60384"/>
                  </a:cubicBezTo>
                  <a:cubicBezTo>
                    <a:pt x="520315" y="109825"/>
                    <a:pt x="450397" y="83995"/>
                    <a:pt x="508958" y="103517"/>
                  </a:cubicBezTo>
                  <a:cubicBezTo>
                    <a:pt x="523335" y="100641"/>
                    <a:pt x="538742" y="100957"/>
                    <a:pt x="552090" y="94890"/>
                  </a:cubicBezTo>
                  <a:cubicBezTo>
                    <a:pt x="570967" y="86309"/>
                    <a:pt x="584177" y="66941"/>
                    <a:pt x="603849" y="60384"/>
                  </a:cubicBezTo>
                  <a:lnTo>
                    <a:pt x="629728" y="51758"/>
                  </a:lnTo>
                  <a:cubicBezTo>
                    <a:pt x="694768" y="73437"/>
                    <a:pt x="614604" y="44195"/>
                    <a:pt x="681487" y="77637"/>
                  </a:cubicBezTo>
                  <a:cubicBezTo>
                    <a:pt x="752912" y="113350"/>
                    <a:pt x="659084" y="54075"/>
                    <a:pt x="733245" y="103517"/>
                  </a:cubicBezTo>
                  <a:cubicBezTo>
                    <a:pt x="782368" y="100931"/>
                    <a:pt x="937153" y="85371"/>
                    <a:pt x="1000664" y="103517"/>
                  </a:cubicBezTo>
                  <a:cubicBezTo>
                    <a:pt x="1010633" y="106365"/>
                    <a:pt x="1009125" y="123901"/>
                    <a:pt x="1017917" y="129396"/>
                  </a:cubicBezTo>
                  <a:cubicBezTo>
                    <a:pt x="1033339" y="139035"/>
                    <a:pt x="1069675" y="146649"/>
                    <a:pt x="1069675" y="146649"/>
                  </a:cubicBezTo>
                  <a:cubicBezTo>
                    <a:pt x="1104181" y="143773"/>
                    <a:pt x="1139239" y="144813"/>
                    <a:pt x="1173192" y="138022"/>
                  </a:cubicBezTo>
                  <a:cubicBezTo>
                    <a:pt x="1207698" y="131121"/>
                    <a:pt x="1193320" y="113293"/>
                    <a:pt x="1216324" y="94890"/>
                  </a:cubicBezTo>
                  <a:cubicBezTo>
                    <a:pt x="1223425" y="89210"/>
                    <a:pt x="1233577" y="89139"/>
                    <a:pt x="1242204" y="86264"/>
                  </a:cubicBezTo>
                  <a:cubicBezTo>
                    <a:pt x="1256581" y="89139"/>
                    <a:pt x="1271608" y="89742"/>
                    <a:pt x="1285336" y="94890"/>
                  </a:cubicBezTo>
                  <a:cubicBezTo>
                    <a:pt x="1295044" y="98530"/>
                    <a:pt x="1301942" y="107506"/>
                    <a:pt x="1311215" y="112143"/>
                  </a:cubicBezTo>
                  <a:cubicBezTo>
                    <a:pt x="1325065" y="119068"/>
                    <a:pt x="1339970" y="123645"/>
                    <a:pt x="1354347" y="129396"/>
                  </a:cubicBezTo>
                  <a:cubicBezTo>
                    <a:pt x="1362973" y="138022"/>
                    <a:pt x="1368101" y="156622"/>
                    <a:pt x="1380226" y="155275"/>
                  </a:cubicBezTo>
                  <a:cubicBezTo>
                    <a:pt x="1397893" y="153312"/>
                    <a:pt x="1443352" y="112304"/>
                    <a:pt x="1457864" y="94890"/>
                  </a:cubicBezTo>
                  <a:cubicBezTo>
                    <a:pt x="1464501" y="86925"/>
                    <a:pt x="1467021" y="75488"/>
                    <a:pt x="1475117" y="69011"/>
                  </a:cubicBezTo>
                  <a:cubicBezTo>
                    <a:pt x="1482217" y="63331"/>
                    <a:pt x="1492370" y="63260"/>
                    <a:pt x="1500996" y="60384"/>
                  </a:cubicBezTo>
                  <a:cubicBezTo>
                    <a:pt x="1566044" y="82068"/>
                    <a:pt x="1488386" y="50296"/>
                    <a:pt x="1544128" y="94890"/>
                  </a:cubicBezTo>
                  <a:cubicBezTo>
                    <a:pt x="1551228" y="100570"/>
                    <a:pt x="1561381" y="100641"/>
                    <a:pt x="1570007" y="103517"/>
                  </a:cubicBezTo>
                  <a:cubicBezTo>
                    <a:pt x="1572883" y="112143"/>
                    <a:pt x="1569632" y="128110"/>
                    <a:pt x="1578634" y="129396"/>
                  </a:cubicBezTo>
                  <a:cubicBezTo>
                    <a:pt x="1608046" y="133597"/>
                    <a:pt x="1663169" y="90292"/>
                    <a:pt x="1682151" y="77637"/>
                  </a:cubicBezTo>
                  <a:lnTo>
                    <a:pt x="1708030" y="60384"/>
                  </a:lnTo>
                  <a:cubicBezTo>
                    <a:pt x="1713781" y="51758"/>
                    <a:pt x="1714915" y="34505"/>
                    <a:pt x="1725283" y="34505"/>
                  </a:cubicBezTo>
                  <a:cubicBezTo>
                    <a:pt x="1734376" y="34505"/>
                    <a:pt x="1728229" y="53284"/>
                    <a:pt x="1733909" y="60384"/>
                  </a:cubicBezTo>
                  <a:cubicBezTo>
                    <a:pt x="1740386" y="68480"/>
                    <a:pt x="1750515" y="73000"/>
                    <a:pt x="1759788" y="77637"/>
                  </a:cubicBezTo>
                  <a:cubicBezTo>
                    <a:pt x="1767921" y="81704"/>
                    <a:pt x="1777535" y="82197"/>
                    <a:pt x="1785668" y="86264"/>
                  </a:cubicBezTo>
                  <a:cubicBezTo>
                    <a:pt x="1794941" y="90901"/>
                    <a:pt x="1801711" y="100238"/>
                    <a:pt x="1811547" y="103517"/>
                  </a:cubicBezTo>
                  <a:cubicBezTo>
                    <a:pt x="1828140" y="109048"/>
                    <a:pt x="1846052" y="109268"/>
                    <a:pt x="1863305" y="112143"/>
                  </a:cubicBezTo>
                  <a:cubicBezTo>
                    <a:pt x="1953143" y="142089"/>
                    <a:pt x="1916544" y="125822"/>
                    <a:pt x="1975449" y="155275"/>
                  </a:cubicBezTo>
                  <a:cubicBezTo>
                    <a:pt x="1989826" y="152400"/>
                    <a:pt x="2005467" y="153206"/>
                    <a:pt x="2018581" y="146649"/>
                  </a:cubicBezTo>
                  <a:cubicBezTo>
                    <a:pt x="2029493" y="141193"/>
                    <a:pt x="2035088" y="128579"/>
                    <a:pt x="2044460" y="120769"/>
                  </a:cubicBezTo>
                  <a:cubicBezTo>
                    <a:pt x="2052424" y="114132"/>
                    <a:pt x="2062467" y="110264"/>
                    <a:pt x="2070339" y="103517"/>
                  </a:cubicBezTo>
                  <a:cubicBezTo>
                    <a:pt x="2122441" y="58859"/>
                    <a:pt x="2083172" y="76236"/>
                    <a:pt x="2130724" y="60384"/>
                  </a:cubicBezTo>
                  <a:cubicBezTo>
                    <a:pt x="2188913" y="2196"/>
                    <a:pt x="2159336" y="16341"/>
                    <a:pt x="2208362" y="0"/>
                  </a:cubicBezTo>
                  <a:cubicBezTo>
                    <a:pt x="2225615" y="2875"/>
                    <a:pt x="2244477" y="804"/>
                    <a:pt x="2260121" y="8626"/>
                  </a:cubicBezTo>
                  <a:cubicBezTo>
                    <a:pt x="2269394" y="13262"/>
                    <a:pt x="2269277" y="28028"/>
                    <a:pt x="2277373" y="34505"/>
                  </a:cubicBezTo>
                  <a:cubicBezTo>
                    <a:pt x="2284474" y="40186"/>
                    <a:pt x="2294626" y="40256"/>
                    <a:pt x="2303253" y="43132"/>
                  </a:cubicBezTo>
                  <a:cubicBezTo>
                    <a:pt x="2316966" y="63702"/>
                    <a:pt x="2339311" y="104551"/>
                    <a:pt x="2363638" y="120769"/>
                  </a:cubicBezTo>
                  <a:cubicBezTo>
                    <a:pt x="2371204" y="125813"/>
                    <a:pt x="2380891" y="126520"/>
                    <a:pt x="2389517" y="129396"/>
                  </a:cubicBezTo>
                  <a:cubicBezTo>
                    <a:pt x="2404727" y="127495"/>
                    <a:pt x="2469568" y="122200"/>
                    <a:pt x="2493034" y="112143"/>
                  </a:cubicBezTo>
                  <a:cubicBezTo>
                    <a:pt x="2502563" y="108059"/>
                    <a:pt x="2510287" y="100641"/>
                    <a:pt x="2518913" y="94890"/>
                  </a:cubicBezTo>
                  <a:cubicBezTo>
                    <a:pt x="2524664" y="86264"/>
                    <a:pt x="2531529" y="78284"/>
                    <a:pt x="2536166" y="69011"/>
                  </a:cubicBezTo>
                  <a:cubicBezTo>
                    <a:pt x="2540232" y="60878"/>
                    <a:pt x="2536349" y="46509"/>
                    <a:pt x="2544792" y="43132"/>
                  </a:cubicBezTo>
                  <a:cubicBezTo>
                    <a:pt x="2555800" y="38729"/>
                    <a:pt x="2567796" y="48883"/>
                    <a:pt x="2579298" y="51758"/>
                  </a:cubicBezTo>
                  <a:cubicBezTo>
                    <a:pt x="2590800" y="63260"/>
                    <a:pt x="2601454" y="75678"/>
                    <a:pt x="2613804" y="86264"/>
                  </a:cubicBezTo>
                  <a:cubicBezTo>
                    <a:pt x="2621676" y="93011"/>
                    <a:pt x="2632352" y="96186"/>
                    <a:pt x="2639683" y="103517"/>
                  </a:cubicBezTo>
                  <a:cubicBezTo>
                    <a:pt x="2647014" y="110848"/>
                    <a:pt x="2648310" y="123645"/>
                    <a:pt x="2656936" y="129396"/>
                  </a:cubicBezTo>
                  <a:cubicBezTo>
                    <a:pt x="2662155" y="132875"/>
                    <a:pt x="2733626" y="146460"/>
                    <a:pt x="2734573" y="146649"/>
                  </a:cubicBezTo>
                  <a:cubicBezTo>
                    <a:pt x="2806393" y="128693"/>
                    <a:pt x="2735380" y="150558"/>
                    <a:pt x="2794958" y="120769"/>
                  </a:cubicBezTo>
                  <a:cubicBezTo>
                    <a:pt x="2846877" y="94810"/>
                    <a:pt x="2826858" y="113707"/>
                    <a:pt x="2872596" y="86264"/>
                  </a:cubicBezTo>
                  <a:cubicBezTo>
                    <a:pt x="2890376" y="75596"/>
                    <a:pt x="2904238" y="56787"/>
                    <a:pt x="2924354" y="51758"/>
                  </a:cubicBezTo>
                  <a:cubicBezTo>
                    <a:pt x="2967682" y="40927"/>
                    <a:pt x="2947613" y="46881"/>
                    <a:pt x="2984739" y="34505"/>
                  </a:cubicBezTo>
                  <a:cubicBezTo>
                    <a:pt x="3037790" y="61031"/>
                    <a:pt x="3008547" y="44626"/>
                    <a:pt x="3071004" y="86264"/>
                  </a:cubicBezTo>
                  <a:cubicBezTo>
                    <a:pt x="3079630" y="92015"/>
                    <a:pt x="3086825" y="101003"/>
                    <a:pt x="3096883" y="103517"/>
                  </a:cubicBezTo>
                  <a:lnTo>
                    <a:pt x="3131388" y="112143"/>
                  </a:lnTo>
                  <a:cubicBezTo>
                    <a:pt x="3145766" y="109268"/>
                    <a:pt x="3160836" y="108780"/>
                    <a:pt x="3174521" y="103517"/>
                  </a:cubicBezTo>
                  <a:cubicBezTo>
                    <a:pt x="3322393" y="46644"/>
                    <a:pt x="3187116" y="83116"/>
                    <a:pt x="3278038" y="60384"/>
                  </a:cubicBezTo>
                  <a:cubicBezTo>
                    <a:pt x="3286664" y="66135"/>
                    <a:pt x="3297441" y="69541"/>
                    <a:pt x="3303917" y="77637"/>
                  </a:cubicBezTo>
                  <a:cubicBezTo>
                    <a:pt x="3331698" y="112365"/>
                    <a:pt x="3289397" y="97077"/>
                    <a:pt x="3329796" y="129396"/>
                  </a:cubicBezTo>
                  <a:cubicBezTo>
                    <a:pt x="3336896" y="135076"/>
                    <a:pt x="3347049" y="135147"/>
                    <a:pt x="3355675" y="138022"/>
                  </a:cubicBezTo>
                  <a:cubicBezTo>
                    <a:pt x="3372086" y="134740"/>
                    <a:pt x="3407000" y="129612"/>
                    <a:pt x="3424687" y="120769"/>
                  </a:cubicBezTo>
                  <a:cubicBezTo>
                    <a:pt x="3465572" y="100327"/>
                    <a:pt x="3434529" y="103517"/>
                    <a:pt x="3467819" y="103517"/>
                  </a:cubicBezTo>
                  <a:lnTo>
                    <a:pt x="3467819" y="293298"/>
                  </a:lnTo>
                  <a:lnTo>
                    <a:pt x="3200400" y="457200"/>
                  </a:lnTo>
                  <a:lnTo>
                    <a:pt x="3105509" y="370935"/>
                  </a:lnTo>
                  <a:lnTo>
                    <a:pt x="2838090" y="414067"/>
                  </a:lnTo>
                  <a:lnTo>
                    <a:pt x="2579298" y="569343"/>
                  </a:lnTo>
                  <a:lnTo>
                    <a:pt x="2501660" y="491705"/>
                  </a:lnTo>
                  <a:lnTo>
                    <a:pt x="2216988" y="388188"/>
                  </a:lnTo>
                  <a:lnTo>
                    <a:pt x="2182483" y="448573"/>
                  </a:lnTo>
                  <a:lnTo>
                    <a:pt x="1871932" y="508958"/>
                  </a:lnTo>
                  <a:lnTo>
                    <a:pt x="1802921" y="431320"/>
                  </a:lnTo>
                  <a:lnTo>
                    <a:pt x="1518249" y="353683"/>
                  </a:lnTo>
                  <a:lnTo>
                    <a:pt x="1406105" y="414067"/>
                  </a:lnTo>
                  <a:lnTo>
                    <a:pt x="1026543" y="327803"/>
                  </a:lnTo>
                  <a:lnTo>
                    <a:pt x="776377" y="422694"/>
                  </a:lnTo>
                  <a:lnTo>
                    <a:pt x="448573" y="405441"/>
                  </a:lnTo>
                  <a:lnTo>
                    <a:pt x="345056" y="310550"/>
                  </a:lnTo>
                  <a:lnTo>
                    <a:pt x="198407" y="379562"/>
                  </a:lnTo>
                  <a:cubicBezTo>
                    <a:pt x="103623" y="390093"/>
                    <a:pt x="146808" y="388188"/>
                    <a:pt x="69011" y="388188"/>
                  </a:cubicBezTo>
                  <a:lnTo>
                    <a:pt x="0" y="224286"/>
                  </a:lnTo>
                  <a:lnTo>
                    <a:pt x="60385" y="19840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B9BD5">
                    <a:lumMod val="5000"/>
                    <a:lumOff val="95000"/>
                  </a:srgbClr>
                </a:gs>
                <a:gs pos="74000">
                  <a:srgbClr val="5B9BD5">
                    <a:lumMod val="45000"/>
                    <a:lumOff val="55000"/>
                  </a:srgbClr>
                </a:gs>
                <a:gs pos="83000">
                  <a:srgbClr val="5B9BD5">
                    <a:lumMod val="45000"/>
                    <a:lumOff val="55000"/>
                  </a:srgbClr>
                </a:gs>
                <a:gs pos="100000">
                  <a:srgbClr val="5B9BD5">
                    <a:lumMod val="30000"/>
                    <a:lumOff val="70000"/>
                  </a:srgbClr>
                </a:gs>
              </a:gsLst>
              <a:lin ang="54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>
              <a:norm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140" name="Straight Arrow Connector 139"/>
          <p:cNvCxnSpPr/>
          <p:nvPr/>
        </p:nvCxnSpPr>
        <p:spPr>
          <a:xfrm rot="5400000">
            <a:off x="1033917" y="2856788"/>
            <a:ext cx="945000" cy="1191"/>
          </a:xfrm>
          <a:prstGeom prst="straightConnector1">
            <a:avLst/>
          </a:prstGeom>
          <a:gradFill rotWithShape="1">
            <a:gsLst>
              <a:gs pos="0">
                <a:sysClr val="windowText" lastClr="000000">
                  <a:lumMod val="110000"/>
                  <a:satMod val="105000"/>
                  <a:tint val="67000"/>
                </a:sysClr>
              </a:gs>
              <a:gs pos="50000">
                <a:sysClr val="windowText" lastClr="000000">
                  <a:lumMod val="105000"/>
                  <a:satMod val="103000"/>
                  <a:tint val="73000"/>
                </a:sysClr>
              </a:gs>
              <a:gs pos="100000">
                <a:sysClr val="windowText" lastClr="000000">
                  <a:lumMod val="105000"/>
                  <a:satMod val="109000"/>
                  <a:tint val="81000"/>
                </a:sysClr>
              </a:gs>
            </a:gsLst>
            <a:lin ang="5400000" scaled="0"/>
          </a:gradFill>
          <a:ln w="6350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141" name="Straight Arrow Connector 140"/>
          <p:cNvCxnSpPr/>
          <p:nvPr/>
        </p:nvCxnSpPr>
        <p:spPr>
          <a:xfrm rot="5400000">
            <a:off x="1199835" y="2856788"/>
            <a:ext cx="945000" cy="1191"/>
          </a:xfrm>
          <a:prstGeom prst="straightConnector1">
            <a:avLst/>
          </a:prstGeom>
          <a:gradFill rotWithShape="1">
            <a:gsLst>
              <a:gs pos="0">
                <a:sysClr val="windowText" lastClr="000000">
                  <a:lumMod val="110000"/>
                  <a:satMod val="105000"/>
                  <a:tint val="67000"/>
                </a:sysClr>
              </a:gs>
              <a:gs pos="50000">
                <a:sysClr val="windowText" lastClr="000000">
                  <a:lumMod val="105000"/>
                  <a:satMod val="103000"/>
                  <a:tint val="73000"/>
                </a:sysClr>
              </a:gs>
              <a:gs pos="100000">
                <a:sysClr val="windowText" lastClr="000000">
                  <a:lumMod val="105000"/>
                  <a:satMod val="109000"/>
                  <a:tint val="81000"/>
                </a:sysClr>
              </a:gs>
            </a:gsLst>
            <a:lin ang="5400000" scaled="0"/>
          </a:gradFill>
          <a:ln w="6350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142" name="Straight Arrow Connector 141"/>
          <p:cNvCxnSpPr/>
          <p:nvPr/>
        </p:nvCxnSpPr>
        <p:spPr>
          <a:xfrm rot="5400000">
            <a:off x="1365753" y="2856788"/>
            <a:ext cx="945000" cy="1191"/>
          </a:xfrm>
          <a:prstGeom prst="straightConnector1">
            <a:avLst/>
          </a:prstGeom>
          <a:gradFill rotWithShape="1">
            <a:gsLst>
              <a:gs pos="0">
                <a:sysClr val="windowText" lastClr="000000">
                  <a:lumMod val="110000"/>
                  <a:satMod val="105000"/>
                  <a:tint val="67000"/>
                </a:sysClr>
              </a:gs>
              <a:gs pos="50000">
                <a:sysClr val="windowText" lastClr="000000">
                  <a:lumMod val="105000"/>
                  <a:satMod val="103000"/>
                  <a:tint val="73000"/>
                </a:sysClr>
              </a:gs>
              <a:gs pos="100000">
                <a:sysClr val="windowText" lastClr="000000">
                  <a:lumMod val="105000"/>
                  <a:satMod val="109000"/>
                  <a:tint val="81000"/>
                </a:sysClr>
              </a:gs>
            </a:gsLst>
            <a:lin ang="5400000" scaled="0"/>
          </a:gradFill>
          <a:ln w="6350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143" name="Straight Arrow Connector 142"/>
          <p:cNvCxnSpPr/>
          <p:nvPr/>
        </p:nvCxnSpPr>
        <p:spPr>
          <a:xfrm rot="5400000">
            <a:off x="1531671" y="2856788"/>
            <a:ext cx="945000" cy="1191"/>
          </a:xfrm>
          <a:prstGeom prst="straightConnector1">
            <a:avLst/>
          </a:prstGeom>
          <a:gradFill rotWithShape="1">
            <a:gsLst>
              <a:gs pos="0">
                <a:sysClr val="windowText" lastClr="000000">
                  <a:lumMod val="110000"/>
                  <a:satMod val="105000"/>
                  <a:tint val="67000"/>
                </a:sysClr>
              </a:gs>
              <a:gs pos="50000">
                <a:sysClr val="windowText" lastClr="000000">
                  <a:lumMod val="105000"/>
                  <a:satMod val="103000"/>
                  <a:tint val="73000"/>
                </a:sysClr>
              </a:gs>
              <a:gs pos="100000">
                <a:sysClr val="windowText" lastClr="000000">
                  <a:lumMod val="105000"/>
                  <a:satMod val="109000"/>
                  <a:tint val="81000"/>
                </a:sysClr>
              </a:gs>
            </a:gsLst>
            <a:lin ang="5400000" scaled="0"/>
          </a:gradFill>
          <a:ln w="6350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144" name="Straight Arrow Connector 143"/>
          <p:cNvCxnSpPr/>
          <p:nvPr/>
        </p:nvCxnSpPr>
        <p:spPr>
          <a:xfrm rot="5400000">
            <a:off x="1697589" y="2856788"/>
            <a:ext cx="945000" cy="1191"/>
          </a:xfrm>
          <a:prstGeom prst="straightConnector1">
            <a:avLst/>
          </a:prstGeom>
          <a:gradFill rotWithShape="1">
            <a:gsLst>
              <a:gs pos="0">
                <a:sysClr val="windowText" lastClr="000000">
                  <a:lumMod val="110000"/>
                  <a:satMod val="105000"/>
                  <a:tint val="67000"/>
                </a:sysClr>
              </a:gs>
              <a:gs pos="50000">
                <a:sysClr val="windowText" lastClr="000000">
                  <a:lumMod val="105000"/>
                  <a:satMod val="103000"/>
                  <a:tint val="73000"/>
                </a:sysClr>
              </a:gs>
              <a:gs pos="100000">
                <a:sysClr val="windowText" lastClr="000000">
                  <a:lumMod val="105000"/>
                  <a:satMod val="109000"/>
                  <a:tint val="81000"/>
                </a:sysClr>
              </a:gs>
            </a:gsLst>
            <a:lin ang="5400000" scaled="0"/>
          </a:gradFill>
          <a:ln w="6350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145" name="Straight Arrow Connector 144"/>
          <p:cNvCxnSpPr/>
          <p:nvPr/>
        </p:nvCxnSpPr>
        <p:spPr>
          <a:xfrm rot="5400000">
            <a:off x="1863507" y="2856788"/>
            <a:ext cx="945000" cy="1191"/>
          </a:xfrm>
          <a:prstGeom prst="straightConnector1">
            <a:avLst/>
          </a:prstGeom>
          <a:gradFill rotWithShape="1">
            <a:gsLst>
              <a:gs pos="0">
                <a:sysClr val="windowText" lastClr="000000">
                  <a:lumMod val="110000"/>
                  <a:satMod val="105000"/>
                  <a:tint val="67000"/>
                </a:sysClr>
              </a:gs>
              <a:gs pos="50000">
                <a:sysClr val="windowText" lastClr="000000">
                  <a:lumMod val="105000"/>
                  <a:satMod val="103000"/>
                  <a:tint val="73000"/>
                </a:sysClr>
              </a:gs>
              <a:gs pos="100000">
                <a:sysClr val="windowText" lastClr="000000">
                  <a:lumMod val="105000"/>
                  <a:satMod val="109000"/>
                  <a:tint val="81000"/>
                </a:sysClr>
              </a:gs>
            </a:gsLst>
            <a:lin ang="5400000" scaled="0"/>
          </a:gradFill>
          <a:ln w="6350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146" name="Straight Arrow Connector 145"/>
          <p:cNvCxnSpPr/>
          <p:nvPr/>
        </p:nvCxnSpPr>
        <p:spPr>
          <a:xfrm rot="5400000">
            <a:off x="2527179" y="2856788"/>
            <a:ext cx="945000" cy="1191"/>
          </a:xfrm>
          <a:prstGeom prst="straightConnector1">
            <a:avLst/>
          </a:prstGeom>
          <a:gradFill rotWithShape="1">
            <a:gsLst>
              <a:gs pos="0">
                <a:sysClr val="windowText" lastClr="000000">
                  <a:lumMod val="110000"/>
                  <a:satMod val="105000"/>
                  <a:tint val="67000"/>
                </a:sysClr>
              </a:gs>
              <a:gs pos="50000">
                <a:sysClr val="windowText" lastClr="000000">
                  <a:lumMod val="105000"/>
                  <a:satMod val="103000"/>
                  <a:tint val="73000"/>
                </a:sysClr>
              </a:gs>
              <a:gs pos="100000">
                <a:sysClr val="windowText" lastClr="000000">
                  <a:lumMod val="105000"/>
                  <a:satMod val="109000"/>
                  <a:tint val="81000"/>
                </a:sysClr>
              </a:gs>
            </a:gsLst>
            <a:lin ang="5400000" scaled="0"/>
          </a:gradFill>
          <a:ln w="6350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147" name="Straight Arrow Connector 146"/>
          <p:cNvCxnSpPr/>
          <p:nvPr/>
        </p:nvCxnSpPr>
        <p:spPr>
          <a:xfrm rot="5400000">
            <a:off x="3024933" y="2856788"/>
            <a:ext cx="945000" cy="1191"/>
          </a:xfrm>
          <a:prstGeom prst="straightConnector1">
            <a:avLst/>
          </a:prstGeom>
          <a:gradFill rotWithShape="1">
            <a:gsLst>
              <a:gs pos="0">
                <a:sysClr val="windowText" lastClr="000000">
                  <a:lumMod val="110000"/>
                  <a:satMod val="105000"/>
                  <a:tint val="67000"/>
                </a:sysClr>
              </a:gs>
              <a:gs pos="50000">
                <a:sysClr val="windowText" lastClr="000000">
                  <a:lumMod val="105000"/>
                  <a:satMod val="103000"/>
                  <a:tint val="73000"/>
                </a:sysClr>
              </a:gs>
              <a:gs pos="100000">
                <a:sysClr val="windowText" lastClr="000000">
                  <a:lumMod val="105000"/>
                  <a:satMod val="109000"/>
                  <a:tint val="81000"/>
                </a:sysClr>
              </a:gs>
            </a:gsLst>
            <a:lin ang="5400000" scaled="0"/>
          </a:gradFill>
          <a:ln w="6350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148" name="Straight Arrow Connector 147"/>
          <p:cNvCxnSpPr/>
          <p:nvPr/>
        </p:nvCxnSpPr>
        <p:spPr>
          <a:xfrm rot="5400000">
            <a:off x="3190851" y="2856788"/>
            <a:ext cx="945000" cy="1191"/>
          </a:xfrm>
          <a:prstGeom prst="straightConnector1">
            <a:avLst/>
          </a:prstGeom>
          <a:gradFill rotWithShape="1">
            <a:gsLst>
              <a:gs pos="0">
                <a:sysClr val="windowText" lastClr="000000">
                  <a:lumMod val="110000"/>
                  <a:satMod val="105000"/>
                  <a:tint val="67000"/>
                </a:sysClr>
              </a:gs>
              <a:gs pos="50000">
                <a:sysClr val="windowText" lastClr="000000">
                  <a:lumMod val="105000"/>
                  <a:satMod val="103000"/>
                  <a:tint val="73000"/>
                </a:sysClr>
              </a:gs>
              <a:gs pos="100000">
                <a:sysClr val="windowText" lastClr="000000">
                  <a:lumMod val="105000"/>
                  <a:satMod val="109000"/>
                  <a:tint val="81000"/>
                </a:sysClr>
              </a:gs>
            </a:gsLst>
            <a:lin ang="5400000" scaled="0"/>
          </a:gradFill>
          <a:ln w="6350" cap="flat" cmpd="sng" algn="ctr">
            <a:solidFill>
              <a:sysClr val="windowText" lastClr="000000"/>
            </a:solidFill>
            <a:prstDash val="solid"/>
            <a:miter lim="800000"/>
            <a:headEnd type="none"/>
            <a:tailEnd type="arrow"/>
          </a:ln>
          <a:effectLst/>
        </p:spPr>
      </p:cxnSp>
      <p:cxnSp>
        <p:nvCxnSpPr>
          <p:cNvPr id="149" name="Straight Arrow Connector 148"/>
          <p:cNvCxnSpPr/>
          <p:nvPr/>
        </p:nvCxnSpPr>
        <p:spPr>
          <a:xfrm rot="5400000">
            <a:off x="3356771" y="2856788"/>
            <a:ext cx="945000" cy="1191"/>
          </a:xfrm>
          <a:prstGeom prst="straightConnector1">
            <a:avLst/>
          </a:prstGeom>
          <a:gradFill rotWithShape="1">
            <a:gsLst>
              <a:gs pos="0">
                <a:sysClr val="windowText" lastClr="000000">
                  <a:lumMod val="110000"/>
                  <a:satMod val="105000"/>
                  <a:tint val="67000"/>
                </a:sysClr>
              </a:gs>
              <a:gs pos="50000">
                <a:sysClr val="windowText" lastClr="000000">
                  <a:lumMod val="105000"/>
                  <a:satMod val="103000"/>
                  <a:tint val="73000"/>
                </a:sysClr>
              </a:gs>
              <a:gs pos="100000">
                <a:sysClr val="windowText" lastClr="000000">
                  <a:lumMod val="105000"/>
                  <a:satMod val="109000"/>
                  <a:tint val="81000"/>
                </a:sysClr>
              </a:gs>
            </a:gsLst>
            <a:lin ang="5400000" scaled="0"/>
          </a:gradFill>
          <a:ln w="6350" cap="flat" cmpd="sng" algn="ctr">
            <a:solidFill>
              <a:sysClr val="windowText" lastClr="000000"/>
            </a:solidFill>
            <a:prstDash val="solid"/>
            <a:miter lim="800000"/>
            <a:headEnd type="none"/>
            <a:tailEnd type="arrow"/>
          </a:ln>
          <a:effectLst/>
        </p:spPr>
      </p:cxnSp>
      <p:cxnSp>
        <p:nvCxnSpPr>
          <p:cNvPr id="150" name="Straight Arrow Connector 149"/>
          <p:cNvCxnSpPr/>
          <p:nvPr/>
        </p:nvCxnSpPr>
        <p:spPr>
          <a:xfrm rot="5400000">
            <a:off x="2029425" y="2856788"/>
            <a:ext cx="945000" cy="1191"/>
          </a:xfrm>
          <a:prstGeom prst="straightConnector1">
            <a:avLst/>
          </a:prstGeom>
          <a:gradFill rotWithShape="1">
            <a:gsLst>
              <a:gs pos="0">
                <a:sysClr val="windowText" lastClr="000000">
                  <a:lumMod val="110000"/>
                  <a:satMod val="105000"/>
                  <a:tint val="67000"/>
                </a:sysClr>
              </a:gs>
              <a:gs pos="50000">
                <a:sysClr val="windowText" lastClr="000000">
                  <a:lumMod val="105000"/>
                  <a:satMod val="103000"/>
                  <a:tint val="73000"/>
                </a:sysClr>
              </a:gs>
              <a:gs pos="100000">
                <a:sysClr val="windowText" lastClr="000000">
                  <a:lumMod val="105000"/>
                  <a:satMod val="109000"/>
                  <a:tint val="81000"/>
                </a:sysClr>
              </a:gs>
            </a:gsLst>
            <a:lin ang="5400000" scaled="0"/>
          </a:gradFill>
          <a:ln w="6350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151" name="Straight Arrow Connector 150"/>
          <p:cNvCxnSpPr/>
          <p:nvPr/>
        </p:nvCxnSpPr>
        <p:spPr>
          <a:xfrm rot="5400000">
            <a:off x="2195343" y="2856788"/>
            <a:ext cx="945000" cy="1191"/>
          </a:xfrm>
          <a:prstGeom prst="straightConnector1">
            <a:avLst/>
          </a:prstGeom>
          <a:gradFill rotWithShape="1">
            <a:gsLst>
              <a:gs pos="0">
                <a:sysClr val="windowText" lastClr="000000">
                  <a:lumMod val="110000"/>
                  <a:satMod val="105000"/>
                  <a:tint val="67000"/>
                </a:sysClr>
              </a:gs>
              <a:gs pos="50000">
                <a:sysClr val="windowText" lastClr="000000">
                  <a:lumMod val="105000"/>
                  <a:satMod val="103000"/>
                  <a:tint val="73000"/>
                </a:sysClr>
              </a:gs>
              <a:gs pos="100000">
                <a:sysClr val="windowText" lastClr="000000">
                  <a:lumMod val="105000"/>
                  <a:satMod val="109000"/>
                  <a:tint val="81000"/>
                </a:sysClr>
              </a:gs>
            </a:gsLst>
            <a:lin ang="5400000" scaled="0"/>
          </a:gradFill>
          <a:ln w="6350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</p:cxnSp>
      <p:sp>
        <p:nvSpPr>
          <p:cNvPr id="152" name="TextBox 151"/>
          <p:cNvSpPr txBox="1"/>
          <p:nvPr/>
        </p:nvSpPr>
        <p:spPr>
          <a:xfrm>
            <a:off x="1331169" y="3349880"/>
            <a:ext cx="2659524" cy="300082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TELL40s</a:t>
            </a:r>
          </a:p>
        </p:txBody>
      </p:sp>
      <p:sp>
        <p:nvSpPr>
          <p:cNvPr id="153" name="TextBox 152"/>
          <p:cNvSpPr txBox="1"/>
          <p:nvPr/>
        </p:nvSpPr>
        <p:spPr>
          <a:xfrm>
            <a:off x="2150420" y="5031179"/>
            <a:ext cx="1308948" cy="50783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Eventfilter Farm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~ 80 subfarms</a:t>
            </a:r>
          </a:p>
        </p:txBody>
      </p:sp>
      <p:cxnSp>
        <p:nvCxnSpPr>
          <p:cNvPr id="154" name="Straight Arrow Connector 153"/>
          <p:cNvCxnSpPr>
            <a:endCxn id="120" idx="1"/>
          </p:cNvCxnSpPr>
          <p:nvPr/>
        </p:nvCxnSpPr>
        <p:spPr>
          <a:xfrm>
            <a:off x="1493782" y="3666949"/>
            <a:ext cx="614771" cy="413139"/>
          </a:xfrm>
          <a:prstGeom prst="straightConnector1">
            <a:avLst/>
          </a:prstGeom>
          <a:gradFill rotWithShape="1">
            <a:gsLst>
              <a:gs pos="0">
                <a:sysClr val="windowText" lastClr="000000">
                  <a:lumMod val="110000"/>
                  <a:satMod val="105000"/>
                  <a:tint val="67000"/>
                </a:sysClr>
              </a:gs>
              <a:gs pos="50000">
                <a:sysClr val="windowText" lastClr="000000">
                  <a:lumMod val="105000"/>
                  <a:satMod val="103000"/>
                  <a:tint val="73000"/>
                </a:sysClr>
              </a:gs>
              <a:gs pos="100000">
                <a:sysClr val="windowText" lastClr="000000">
                  <a:lumMod val="105000"/>
                  <a:satMod val="109000"/>
                  <a:tint val="81000"/>
                </a:sysClr>
              </a:gs>
            </a:gsLst>
            <a:lin ang="5400000" scaled="0"/>
          </a:gradFill>
          <a:ln w="38100" cap="flat" cmpd="sng" algn="ctr">
            <a:solidFill>
              <a:srgbClr val="FFFF00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155" name="Straight Arrow Connector 154"/>
          <p:cNvCxnSpPr>
            <a:endCxn id="120" idx="1"/>
          </p:cNvCxnSpPr>
          <p:nvPr/>
        </p:nvCxnSpPr>
        <p:spPr>
          <a:xfrm>
            <a:off x="1757879" y="3666949"/>
            <a:ext cx="350675" cy="413139"/>
          </a:xfrm>
          <a:prstGeom prst="straightConnector1">
            <a:avLst/>
          </a:prstGeom>
          <a:gradFill rotWithShape="1">
            <a:gsLst>
              <a:gs pos="0">
                <a:sysClr val="windowText" lastClr="000000">
                  <a:lumMod val="110000"/>
                  <a:satMod val="105000"/>
                  <a:tint val="67000"/>
                </a:sysClr>
              </a:gs>
              <a:gs pos="50000">
                <a:sysClr val="windowText" lastClr="000000">
                  <a:lumMod val="105000"/>
                  <a:satMod val="103000"/>
                  <a:tint val="73000"/>
                </a:sysClr>
              </a:gs>
              <a:gs pos="100000">
                <a:sysClr val="windowText" lastClr="000000">
                  <a:lumMod val="105000"/>
                  <a:satMod val="109000"/>
                  <a:tint val="81000"/>
                </a:sysClr>
              </a:gs>
            </a:gsLst>
            <a:lin ang="5400000" scaled="0"/>
          </a:gradFill>
          <a:ln w="38100" cap="flat" cmpd="sng" algn="ctr">
            <a:noFill/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156" name="Straight Arrow Connector 155"/>
          <p:cNvCxnSpPr/>
          <p:nvPr/>
        </p:nvCxnSpPr>
        <p:spPr>
          <a:xfrm>
            <a:off x="2021973" y="3666950"/>
            <a:ext cx="196494" cy="270031"/>
          </a:xfrm>
          <a:prstGeom prst="straightConnector1">
            <a:avLst/>
          </a:prstGeom>
          <a:gradFill rotWithShape="1">
            <a:gsLst>
              <a:gs pos="0">
                <a:sysClr val="windowText" lastClr="000000">
                  <a:lumMod val="110000"/>
                  <a:satMod val="105000"/>
                  <a:tint val="67000"/>
                </a:sysClr>
              </a:gs>
              <a:gs pos="50000">
                <a:sysClr val="windowText" lastClr="000000">
                  <a:lumMod val="105000"/>
                  <a:satMod val="103000"/>
                  <a:tint val="73000"/>
                </a:sysClr>
              </a:gs>
              <a:gs pos="100000">
                <a:sysClr val="windowText" lastClr="000000">
                  <a:lumMod val="105000"/>
                  <a:satMod val="109000"/>
                  <a:tint val="81000"/>
                </a:sysClr>
              </a:gs>
            </a:gsLst>
            <a:lin ang="5400000" scaled="0"/>
          </a:gradFill>
          <a:ln w="38100" cap="flat" cmpd="sng" algn="ctr">
            <a:solidFill>
              <a:srgbClr val="FFFF00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157" name="Straight Arrow Connector 156"/>
          <p:cNvCxnSpPr/>
          <p:nvPr/>
        </p:nvCxnSpPr>
        <p:spPr>
          <a:xfrm rot="5400000">
            <a:off x="2150458" y="3801368"/>
            <a:ext cx="270030" cy="1191"/>
          </a:xfrm>
          <a:prstGeom prst="straightConnector1">
            <a:avLst/>
          </a:prstGeom>
          <a:gradFill rotWithShape="1">
            <a:gsLst>
              <a:gs pos="0">
                <a:sysClr val="windowText" lastClr="000000">
                  <a:lumMod val="110000"/>
                  <a:satMod val="105000"/>
                  <a:tint val="67000"/>
                </a:sysClr>
              </a:gs>
              <a:gs pos="50000">
                <a:sysClr val="windowText" lastClr="000000">
                  <a:lumMod val="105000"/>
                  <a:satMod val="103000"/>
                  <a:tint val="73000"/>
                </a:sysClr>
              </a:gs>
              <a:gs pos="100000">
                <a:sysClr val="windowText" lastClr="000000">
                  <a:lumMod val="105000"/>
                  <a:satMod val="109000"/>
                  <a:tint val="81000"/>
                </a:sysClr>
              </a:gs>
            </a:gsLst>
            <a:lin ang="5400000" scaled="0"/>
          </a:gradFill>
          <a:ln w="38100" cap="flat" cmpd="sng" algn="ctr">
            <a:solidFill>
              <a:srgbClr val="FFFF00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158" name="Straight Arrow Connector 157"/>
          <p:cNvCxnSpPr/>
          <p:nvPr/>
        </p:nvCxnSpPr>
        <p:spPr>
          <a:xfrm rot="5400000">
            <a:off x="2414553" y="3801368"/>
            <a:ext cx="270030" cy="1191"/>
          </a:xfrm>
          <a:prstGeom prst="straightConnector1">
            <a:avLst/>
          </a:prstGeom>
          <a:gradFill rotWithShape="1">
            <a:gsLst>
              <a:gs pos="0">
                <a:sysClr val="windowText" lastClr="000000">
                  <a:lumMod val="110000"/>
                  <a:satMod val="105000"/>
                  <a:tint val="67000"/>
                </a:sysClr>
              </a:gs>
              <a:gs pos="50000">
                <a:sysClr val="windowText" lastClr="000000">
                  <a:lumMod val="105000"/>
                  <a:satMod val="103000"/>
                  <a:tint val="73000"/>
                </a:sysClr>
              </a:gs>
              <a:gs pos="100000">
                <a:sysClr val="windowText" lastClr="000000">
                  <a:lumMod val="105000"/>
                  <a:satMod val="109000"/>
                  <a:tint val="81000"/>
                </a:sysClr>
              </a:gs>
            </a:gsLst>
            <a:lin ang="5400000" scaled="0"/>
          </a:gradFill>
          <a:ln w="38100" cap="flat" cmpd="sng" algn="ctr">
            <a:solidFill>
              <a:srgbClr val="FFFF00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159" name="Straight Arrow Connector 158"/>
          <p:cNvCxnSpPr/>
          <p:nvPr/>
        </p:nvCxnSpPr>
        <p:spPr>
          <a:xfrm rot="5400000">
            <a:off x="2678648" y="3801368"/>
            <a:ext cx="270030" cy="1191"/>
          </a:xfrm>
          <a:prstGeom prst="straightConnector1">
            <a:avLst/>
          </a:prstGeom>
          <a:gradFill rotWithShape="1">
            <a:gsLst>
              <a:gs pos="0">
                <a:sysClr val="windowText" lastClr="000000">
                  <a:lumMod val="110000"/>
                  <a:satMod val="105000"/>
                  <a:tint val="67000"/>
                </a:sysClr>
              </a:gs>
              <a:gs pos="50000">
                <a:sysClr val="windowText" lastClr="000000">
                  <a:lumMod val="105000"/>
                  <a:satMod val="103000"/>
                  <a:tint val="73000"/>
                </a:sysClr>
              </a:gs>
              <a:gs pos="100000">
                <a:sysClr val="windowText" lastClr="000000">
                  <a:lumMod val="105000"/>
                  <a:satMod val="109000"/>
                  <a:tint val="81000"/>
                </a:sysClr>
              </a:gs>
            </a:gsLst>
            <a:lin ang="5400000" scaled="0"/>
          </a:gradFill>
          <a:ln w="38100" cap="flat" cmpd="sng" algn="ctr">
            <a:solidFill>
              <a:srgbClr val="FFFF00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160" name="Straight Arrow Connector 159"/>
          <p:cNvCxnSpPr/>
          <p:nvPr/>
        </p:nvCxnSpPr>
        <p:spPr>
          <a:xfrm rot="5400000">
            <a:off x="2942744" y="3801368"/>
            <a:ext cx="270030" cy="1191"/>
          </a:xfrm>
          <a:prstGeom prst="straightConnector1">
            <a:avLst/>
          </a:prstGeom>
          <a:gradFill rotWithShape="1">
            <a:gsLst>
              <a:gs pos="0">
                <a:sysClr val="windowText" lastClr="000000">
                  <a:lumMod val="110000"/>
                  <a:satMod val="105000"/>
                  <a:tint val="67000"/>
                </a:sysClr>
              </a:gs>
              <a:gs pos="50000">
                <a:sysClr val="windowText" lastClr="000000">
                  <a:lumMod val="105000"/>
                  <a:satMod val="103000"/>
                  <a:tint val="73000"/>
                </a:sysClr>
              </a:gs>
              <a:gs pos="100000">
                <a:sysClr val="windowText" lastClr="000000">
                  <a:lumMod val="105000"/>
                  <a:satMod val="109000"/>
                  <a:tint val="81000"/>
                </a:sysClr>
              </a:gs>
            </a:gsLst>
            <a:lin ang="5400000" scaled="0"/>
          </a:gradFill>
          <a:ln w="38100" cap="flat" cmpd="sng" algn="ctr">
            <a:solidFill>
              <a:srgbClr val="FFFF00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161" name="Straight Arrow Connector 160"/>
          <p:cNvCxnSpPr/>
          <p:nvPr/>
        </p:nvCxnSpPr>
        <p:spPr>
          <a:xfrm flipH="1">
            <a:off x="3303248" y="3666950"/>
            <a:ext cx="39201" cy="279248"/>
          </a:xfrm>
          <a:prstGeom prst="straightConnector1">
            <a:avLst/>
          </a:prstGeom>
          <a:gradFill rotWithShape="1">
            <a:gsLst>
              <a:gs pos="0">
                <a:sysClr val="windowText" lastClr="000000">
                  <a:lumMod val="110000"/>
                  <a:satMod val="105000"/>
                  <a:tint val="67000"/>
                </a:sysClr>
              </a:gs>
              <a:gs pos="50000">
                <a:sysClr val="windowText" lastClr="000000">
                  <a:lumMod val="105000"/>
                  <a:satMod val="103000"/>
                  <a:tint val="73000"/>
                </a:sysClr>
              </a:gs>
              <a:gs pos="100000">
                <a:sysClr val="windowText" lastClr="000000">
                  <a:lumMod val="105000"/>
                  <a:satMod val="109000"/>
                  <a:tint val="81000"/>
                </a:sysClr>
              </a:gs>
            </a:gsLst>
            <a:lin ang="5400000" scaled="0"/>
          </a:gradFill>
          <a:ln w="38100" cap="flat" cmpd="sng" algn="ctr">
            <a:solidFill>
              <a:srgbClr val="FFFF00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162" name="Straight Arrow Connector 161"/>
          <p:cNvCxnSpPr/>
          <p:nvPr/>
        </p:nvCxnSpPr>
        <p:spPr>
          <a:xfrm flipH="1">
            <a:off x="3303250" y="3666949"/>
            <a:ext cx="303296" cy="413139"/>
          </a:xfrm>
          <a:prstGeom prst="straightConnector1">
            <a:avLst/>
          </a:prstGeom>
          <a:gradFill rotWithShape="1">
            <a:gsLst>
              <a:gs pos="0">
                <a:sysClr val="windowText" lastClr="000000">
                  <a:lumMod val="110000"/>
                  <a:satMod val="105000"/>
                  <a:tint val="67000"/>
                </a:sysClr>
              </a:gs>
              <a:gs pos="50000">
                <a:sysClr val="windowText" lastClr="000000">
                  <a:lumMod val="105000"/>
                  <a:satMod val="103000"/>
                  <a:tint val="73000"/>
                </a:sysClr>
              </a:gs>
              <a:gs pos="100000">
                <a:sysClr val="windowText" lastClr="000000">
                  <a:lumMod val="105000"/>
                  <a:satMod val="109000"/>
                  <a:tint val="81000"/>
                </a:sysClr>
              </a:gs>
            </a:gsLst>
            <a:lin ang="5400000" scaled="0"/>
          </a:gradFill>
          <a:ln w="38100" cap="flat" cmpd="sng" algn="ctr">
            <a:solidFill>
              <a:srgbClr val="FFFF00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163" name="Straight Arrow Connector 162"/>
          <p:cNvCxnSpPr/>
          <p:nvPr/>
        </p:nvCxnSpPr>
        <p:spPr>
          <a:xfrm rot="5400000">
            <a:off x="2361261" y="2856788"/>
            <a:ext cx="945000" cy="1191"/>
          </a:xfrm>
          <a:prstGeom prst="straightConnector1">
            <a:avLst/>
          </a:prstGeom>
          <a:gradFill rotWithShape="1">
            <a:gsLst>
              <a:gs pos="0">
                <a:sysClr val="windowText" lastClr="000000">
                  <a:lumMod val="110000"/>
                  <a:satMod val="105000"/>
                  <a:tint val="67000"/>
                </a:sysClr>
              </a:gs>
              <a:gs pos="50000">
                <a:sysClr val="windowText" lastClr="000000">
                  <a:lumMod val="105000"/>
                  <a:satMod val="103000"/>
                  <a:tint val="73000"/>
                </a:sysClr>
              </a:gs>
              <a:gs pos="100000">
                <a:sysClr val="windowText" lastClr="000000">
                  <a:lumMod val="105000"/>
                  <a:satMod val="109000"/>
                  <a:tint val="81000"/>
                </a:sysClr>
              </a:gs>
            </a:gsLst>
            <a:lin ang="5400000" scaled="0"/>
          </a:gradFill>
          <a:ln w="6350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164" name="Straight Arrow Connector 163"/>
          <p:cNvCxnSpPr/>
          <p:nvPr/>
        </p:nvCxnSpPr>
        <p:spPr>
          <a:xfrm rot="5400000">
            <a:off x="2693097" y="2856788"/>
            <a:ext cx="945000" cy="1191"/>
          </a:xfrm>
          <a:prstGeom prst="straightConnector1">
            <a:avLst/>
          </a:prstGeom>
          <a:gradFill rotWithShape="1">
            <a:gsLst>
              <a:gs pos="0">
                <a:sysClr val="windowText" lastClr="000000">
                  <a:lumMod val="110000"/>
                  <a:satMod val="105000"/>
                  <a:tint val="67000"/>
                </a:sysClr>
              </a:gs>
              <a:gs pos="50000">
                <a:sysClr val="windowText" lastClr="000000">
                  <a:lumMod val="105000"/>
                  <a:satMod val="103000"/>
                  <a:tint val="73000"/>
                </a:sysClr>
              </a:gs>
              <a:gs pos="100000">
                <a:sysClr val="windowText" lastClr="000000">
                  <a:lumMod val="105000"/>
                  <a:satMod val="109000"/>
                  <a:tint val="81000"/>
                </a:sysClr>
              </a:gs>
            </a:gsLst>
            <a:lin ang="5400000" scaled="0"/>
          </a:gradFill>
          <a:ln w="6350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165" name="Straight Arrow Connector 164"/>
          <p:cNvCxnSpPr/>
          <p:nvPr/>
        </p:nvCxnSpPr>
        <p:spPr>
          <a:xfrm rot="5400000">
            <a:off x="2859015" y="2856788"/>
            <a:ext cx="945000" cy="1191"/>
          </a:xfrm>
          <a:prstGeom prst="straightConnector1">
            <a:avLst/>
          </a:prstGeom>
          <a:gradFill rotWithShape="1">
            <a:gsLst>
              <a:gs pos="0">
                <a:sysClr val="windowText" lastClr="000000">
                  <a:lumMod val="110000"/>
                  <a:satMod val="105000"/>
                  <a:tint val="67000"/>
                </a:sysClr>
              </a:gs>
              <a:gs pos="50000">
                <a:sysClr val="windowText" lastClr="000000">
                  <a:lumMod val="105000"/>
                  <a:satMod val="103000"/>
                  <a:tint val="73000"/>
                </a:sysClr>
              </a:gs>
              <a:gs pos="100000">
                <a:sysClr val="windowText" lastClr="000000">
                  <a:lumMod val="105000"/>
                  <a:satMod val="109000"/>
                  <a:tint val="81000"/>
                </a:sysClr>
              </a:gs>
            </a:gsLst>
            <a:lin ang="5400000" scaled="0"/>
          </a:gradFill>
          <a:ln w="6350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166" name="Straight Arrow Connector 165"/>
          <p:cNvCxnSpPr/>
          <p:nvPr/>
        </p:nvCxnSpPr>
        <p:spPr>
          <a:xfrm rot="5400000">
            <a:off x="1090924" y="4710318"/>
            <a:ext cx="234856" cy="596"/>
          </a:xfrm>
          <a:prstGeom prst="straightConnector1">
            <a:avLst/>
          </a:prstGeom>
          <a:gradFill rotWithShape="1">
            <a:gsLst>
              <a:gs pos="0">
                <a:sysClr val="windowText" lastClr="000000">
                  <a:lumMod val="110000"/>
                  <a:satMod val="105000"/>
                  <a:tint val="67000"/>
                </a:sysClr>
              </a:gs>
              <a:gs pos="50000">
                <a:sysClr val="windowText" lastClr="000000">
                  <a:lumMod val="105000"/>
                  <a:satMod val="103000"/>
                  <a:tint val="73000"/>
                </a:sysClr>
              </a:gs>
              <a:gs pos="100000">
                <a:sysClr val="windowText" lastClr="000000">
                  <a:lumMod val="105000"/>
                  <a:satMod val="109000"/>
                  <a:tint val="81000"/>
                </a:sysClr>
              </a:gs>
            </a:gsLst>
            <a:lin ang="5400000" scaled="0"/>
          </a:gradFill>
          <a:ln w="38100" cap="flat" cmpd="sng" algn="ctr">
            <a:solidFill>
              <a:sysClr val="windowText" lastClr="000000"/>
            </a:solidFill>
            <a:prstDash val="sysDash"/>
            <a:miter lim="800000"/>
            <a:headEnd type="none"/>
            <a:tailEnd type="arrow" w="sm" len="sm"/>
          </a:ln>
          <a:effectLst/>
        </p:spPr>
      </p:cxnSp>
      <p:cxnSp>
        <p:nvCxnSpPr>
          <p:cNvPr id="167" name="Straight Arrow Connector 166"/>
          <p:cNvCxnSpPr/>
          <p:nvPr/>
        </p:nvCxnSpPr>
        <p:spPr>
          <a:xfrm rot="5400000">
            <a:off x="1310220" y="4710318"/>
            <a:ext cx="234856" cy="596"/>
          </a:xfrm>
          <a:prstGeom prst="straightConnector1">
            <a:avLst/>
          </a:prstGeom>
          <a:gradFill rotWithShape="1">
            <a:gsLst>
              <a:gs pos="0">
                <a:sysClr val="windowText" lastClr="000000">
                  <a:lumMod val="110000"/>
                  <a:satMod val="105000"/>
                  <a:tint val="67000"/>
                </a:sysClr>
              </a:gs>
              <a:gs pos="50000">
                <a:sysClr val="windowText" lastClr="000000">
                  <a:lumMod val="105000"/>
                  <a:satMod val="103000"/>
                  <a:tint val="73000"/>
                </a:sysClr>
              </a:gs>
              <a:gs pos="100000">
                <a:sysClr val="windowText" lastClr="000000">
                  <a:lumMod val="105000"/>
                  <a:satMod val="109000"/>
                  <a:tint val="81000"/>
                </a:sysClr>
              </a:gs>
            </a:gsLst>
            <a:lin ang="5400000" scaled="0"/>
          </a:gradFill>
          <a:ln w="38100" cap="flat" cmpd="sng" algn="ctr">
            <a:solidFill>
              <a:sysClr val="windowText" lastClr="000000"/>
            </a:solidFill>
            <a:prstDash val="sysDash"/>
            <a:miter lim="800000"/>
            <a:headEnd type="none"/>
            <a:tailEnd type="arrow" w="sm" len="sm"/>
          </a:ln>
          <a:effectLst/>
        </p:spPr>
      </p:cxnSp>
      <p:sp>
        <p:nvSpPr>
          <p:cNvPr id="168" name="Rounded Rectangle 167"/>
          <p:cNvSpPr/>
          <p:nvPr/>
        </p:nvSpPr>
        <p:spPr>
          <a:xfrm>
            <a:off x="983613" y="4395049"/>
            <a:ext cx="606488" cy="265174"/>
          </a:xfrm>
          <a:prstGeom prst="roundRect">
            <a:avLst/>
          </a:prstGeom>
          <a:gradFill flip="none" rotWithShape="1">
            <a:gsLst>
              <a:gs pos="0">
                <a:srgbClr val="70AD47">
                  <a:lumMod val="40000"/>
                  <a:lumOff val="60000"/>
                </a:srgbClr>
              </a:gs>
              <a:gs pos="46000">
                <a:srgbClr val="70AD47">
                  <a:lumMod val="95000"/>
                  <a:lumOff val="5000"/>
                </a:srgbClr>
              </a:gs>
              <a:gs pos="100000">
                <a:srgbClr val="70AD47">
                  <a:lumMod val="60000"/>
                </a:srgbClr>
              </a:gs>
            </a:gsLst>
            <a:path path="circle">
              <a:fillToRect l="50000" t="130000" r="50000" b="-30000"/>
            </a:path>
            <a:tileRect/>
          </a:gradFill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subfarm switch</a:t>
            </a:r>
          </a:p>
        </p:txBody>
      </p:sp>
      <p:grpSp>
        <p:nvGrpSpPr>
          <p:cNvPr id="169" name="Group 168"/>
          <p:cNvGrpSpPr/>
          <p:nvPr/>
        </p:nvGrpSpPr>
        <p:grpSpPr>
          <a:xfrm>
            <a:off x="4037430" y="4819246"/>
            <a:ext cx="162018" cy="756084"/>
            <a:chOff x="683568" y="4653136"/>
            <a:chExt cx="216024" cy="1008112"/>
          </a:xfrm>
          <a:gradFill flip="none" rotWithShape="1">
            <a:gsLst>
              <a:gs pos="0">
                <a:srgbClr val="5B9BD5">
                  <a:shade val="30000"/>
                  <a:satMod val="115000"/>
                </a:srgbClr>
              </a:gs>
              <a:gs pos="50000">
                <a:srgbClr val="5B9BD5">
                  <a:shade val="67500"/>
                  <a:satMod val="115000"/>
                </a:srgbClr>
              </a:gs>
              <a:gs pos="100000">
                <a:srgbClr val="5B9BD5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</p:grpSpPr>
        <p:sp>
          <p:nvSpPr>
            <p:cNvPr id="170" name="Rounded Rectangle 169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  <a:grp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>
              <a:normAutofit fontScale="62500" lnSpcReduction="200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1" name="Rounded Rectangle 170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  <a:grp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>
              <a:normAutofit fontScale="62500" lnSpcReduction="200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2" name="Rounded Rectangle 171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  <a:grp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>
              <a:normAutofit fontScale="62500" lnSpcReduction="200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73" name="Group 172"/>
          <p:cNvGrpSpPr/>
          <p:nvPr/>
        </p:nvGrpSpPr>
        <p:grpSpPr>
          <a:xfrm>
            <a:off x="4265966" y="4815154"/>
            <a:ext cx="162018" cy="756084"/>
            <a:chOff x="683568" y="4653136"/>
            <a:chExt cx="216024" cy="1008112"/>
          </a:xfrm>
          <a:gradFill flip="none" rotWithShape="1">
            <a:gsLst>
              <a:gs pos="0">
                <a:srgbClr val="5B9BD5">
                  <a:shade val="30000"/>
                  <a:satMod val="115000"/>
                </a:srgbClr>
              </a:gs>
              <a:gs pos="50000">
                <a:srgbClr val="5B9BD5">
                  <a:shade val="67500"/>
                  <a:satMod val="115000"/>
                </a:srgbClr>
              </a:gs>
              <a:gs pos="100000">
                <a:srgbClr val="5B9BD5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</p:grpSpPr>
        <p:sp>
          <p:nvSpPr>
            <p:cNvPr id="174" name="Rounded Rectangle 173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  <a:grp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>
              <a:normAutofit fontScale="62500" lnSpcReduction="200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5" name="Rounded Rectangle 174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  <a:grp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>
              <a:normAutofit fontScale="62500" lnSpcReduction="200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6" name="Rounded Rectangle 175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  <a:grp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>
              <a:normAutofit fontScale="62500" lnSpcReduction="20000"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177" name="Straight Arrow Connector 176"/>
          <p:cNvCxnSpPr/>
          <p:nvPr/>
        </p:nvCxnSpPr>
        <p:spPr>
          <a:xfrm rot="5400000">
            <a:off x="3955601" y="4717757"/>
            <a:ext cx="270030" cy="1191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ysDash"/>
            <a:miter lim="800000"/>
            <a:tailEnd type="arrow"/>
          </a:ln>
          <a:effectLst/>
        </p:spPr>
      </p:cxnSp>
      <p:sp>
        <p:nvSpPr>
          <p:cNvPr id="178" name="TextBox 177"/>
          <p:cNvSpPr txBox="1"/>
          <p:nvPr/>
        </p:nvSpPr>
        <p:spPr>
          <a:xfrm>
            <a:off x="843295" y="3386037"/>
            <a:ext cx="562975" cy="300082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500 x</a:t>
            </a:r>
          </a:p>
        </p:txBody>
      </p:sp>
      <p:sp>
        <p:nvSpPr>
          <p:cNvPr id="179" name="TextBox 178"/>
          <p:cNvSpPr txBox="1"/>
          <p:nvPr/>
        </p:nvSpPr>
        <p:spPr>
          <a:xfrm>
            <a:off x="1093772" y="3946198"/>
            <a:ext cx="671979" cy="230832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 Gbit/s</a:t>
            </a:r>
          </a:p>
        </p:txBody>
      </p:sp>
      <p:cxnSp>
        <p:nvCxnSpPr>
          <p:cNvPr id="180" name="Straight Arrow Connector 179"/>
          <p:cNvCxnSpPr/>
          <p:nvPr/>
        </p:nvCxnSpPr>
        <p:spPr>
          <a:xfrm rot="5400000">
            <a:off x="4178138" y="4709377"/>
            <a:ext cx="270030" cy="1191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ysDash"/>
            <a:miter lim="800000"/>
            <a:tailEnd type="arrow"/>
          </a:ln>
          <a:effectLst/>
        </p:spPr>
      </p:cxnSp>
      <p:cxnSp>
        <p:nvCxnSpPr>
          <p:cNvPr id="181" name="Straight Arrow Connector 180"/>
          <p:cNvCxnSpPr>
            <a:stCxn id="118" idx="2"/>
            <a:endCxn id="183" idx="0"/>
          </p:cNvCxnSpPr>
          <p:nvPr/>
        </p:nvCxnSpPr>
        <p:spPr>
          <a:xfrm>
            <a:off x="3483695" y="3666949"/>
            <a:ext cx="637800" cy="741369"/>
          </a:xfrm>
          <a:prstGeom prst="straightConnector1">
            <a:avLst/>
          </a:prstGeom>
          <a:gradFill rotWithShape="1">
            <a:gsLst>
              <a:gs pos="0">
                <a:sysClr val="windowText" lastClr="000000">
                  <a:lumMod val="110000"/>
                  <a:satMod val="105000"/>
                  <a:tint val="67000"/>
                </a:sysClr>
              </a:gs>
              <a:gs pos="50000">
                <a:sysClr val="windowText" lastClr="000000">
                  <a:lumMod val="105000"/>
                  <a:satMod val="103000"/>
                  <a:tint val="73000"/>
                </a:sysClr>
              </a:gs>
              <a:gs pos="100000">
                <a:sysClr val="windowText" lastClr="000000">
                  <a:lumMod val="105000"/>
                  <a:satMod val="109000"/>
                  <a:tint val="81000"/>
                </a:sysClr>
              </a:gs>
            </a:gsLst>
            <a:lin ang="5400000" scaled="0"/>
          </a:gradFill>
          <a:ln w="38100" cap="flat" cmpd="dbl" algn="ctr">
            <a:solidFill>
              <a:srgbClr val="FFC000"/>
            </a:solidFill>
            <a:prstDash val="solid"/>
            <a:miter lim="800000"/>
            <a:tailEnd type="arrow" w="sm" len="sm"/>
          </a:ln>
          <a:effectLst/>
        </p:spPr>
      </p:cxnSp>
      <p:sp>
        <p:nvSpPr>
          <p:cNvPr id="182" name="TextBox 181"/>
          <p:cNvSpPr txBox="1"/>
          <p:nvPr/>
        </p:nvSpPr>
        <p:spPr>
          <a:xfrm>
            <a:off x="3596485" y="3887302"/>
            <a:ext cx="697627" cy="230832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100 Gbit/s</a:t>
            </a:r>
          </a:p>
        </p:txBody>
      </p:sp>
      <p:sp>
        <p:nvSpPr>
          <p:cNvPr id="183" name="Rounded Rectangle 182"/>
          <p:cNvSpPr/>
          <p:nvPr/>
        </p:nvSpPr>
        <p:spPr>
          <a:xfrm>
            <a:off x="3818251" y="4408318"/>
            <a:ext cx="606488" cy="265174"/>
          </a:xfrm>
          <a:prstGeom prst="roundRect">
            <a:avLst/>
          </a:prstGeom>
          <a:gradFill flip="none" rotWithShape="1">
            <a:gsLst>
              <a:gs pos="0">
                <a:srgbClr val="70AD47">
                  <a:lumMod val="40000"/>
                  <a:lumOff val="60000"/>
                </a:srgbClr>
              </a:gs>
              <a:gs pos="46000">
                <a:srgbClr val="70AD47">
                  <a:lumMod val="95000"/>
                  <a:lumOff val="5000"/>
                </a:srgbClr>
              </a:gs>
              <a:gs pos="100000">
                <a:srgbClr val="70AD47">
                  <a:lumMod val="60000"/>
                </a:srgbClr>
              </a:gs>
            </a:gsLst>
            <a:path path="circle">
              <a:fillToRect l="50000" t="130000" r="50000" b="-30000"/>
            </a:path>
            <a:tileRect/>
          </a:gradFill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subfarm switch</a:t>
            </a:r>
          </a:p>
        </p:txBody>
      </p:sp>
      <p:sp>
        <p:nvSpPr>
          <p:cNvPr id="184" name="Magnetic Disk 86"/>
          <p:cNvSpPr/>
          <p:nvPr/>
        </p:nvSpPr>
        <p:spPr>
          <a:xfrm>
            <a:off x="2420841" y="4527636"/>
            <a:ext cx="497754" cy="503543"/>
          </a:xfrm>
          <a:prstGeom prst="flowChartMagneticDisk">
            <a:avLst/>
          </a:prstGeom>
          <a:solidFill>
            <a:sysClr val="window" lastClr="FFFFFF">
              <a:lumMod val="85000"/>
            </a:sysClr>
          </a:solidFill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>
            <a:normAutofit fontScale="47500" lnSpcReduction="20000"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Online storage</a:t>
            </a:r>
          </a:p>
        </p:txBody>
      </p:sp>
      <p:cxnSp>
        <p:nvCxnSpPr>
          <p:cNvPr id="185" name="Straight Arrow Connector 184"/>
          <p:cNvCxnSpPr>
            <a:stCxn id="168" idx="3"/>
            <a:endCxn id="184" idx="2"/>
          </p:cNvCxnSpPr>
          <p:nvPr/>
        </p:nvCxnSpPr>
        <p:spPr>
          <a:xfrm>
            <a:off x="1590101" y="4527635"/>
            <a:ext cx="830741" cy="251772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ysDash"/>
            <a:miter lim="800000"/>
            <a:tailEnd type="arrow"/>
          </a:ln>
          <a:effectLst/>
        </p:spPr>
      </p:cxnSp>
      <p:cxnSp>
        <p:nvCxnSpPr>
          <p:cNvPr id="186" name="Straight Arrow Connector 185"/>
          <p:cNvCxnSpPr>
            <a:stCxn id="183" idx="1"/>
            <a:endCxn id="184" idx="4"/>
          </p:cNvCxnSpPr>
          <p:nvPr/>
        </p:nvCxnSpPr>
        <p:spPr>
          <a:xfrm flipH="1">
            <a:off x="2918596" y="4540904"/>
            <a:ext cx="899654" cy="238503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ysDash"/>
            <a:miter lim="800000"/>
            <a:tailEnd type="arrow"/>
          </a:ln>
          <a:effectLst/>
        </p:spPr>
      </p:cxnSp>
      <p:sp>
        <p:nvSpPr>
          <p:cNvPr id="187" name="TextBox 186"/>
          <p:cNvSpPr txBox="1"/>
          <p:nvPr/>
        </p:nvSpPr>
        <p:spPr>
          <a:xfrm>
            <a:off x="342900" y="2710899"/>
            <a:ext cx="1116011" cy="38779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non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10000 x</a:t>
            </a:r>
          </a:p>
          <a:p>
            <a:pPr marL="0" marR="0" lvl="0" indent="0" algn="ctr" defTabSz="4572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Versatile Links </a:t>
            </a:r>
          </a:p>
        </p:txBody>
      </p:sp>
    </p:spTree>
    <p:extLst>
      <p:ext uri="{BB962C8B-B14F-4D97-AF65-F5344CB8AC3E}">
        <p14:creationId xmlns:p14="http://schemas.microsoft.com/office/powerpoint/2010/main" val="41081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8600"/>
            <a:ext cx="82296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/>
                <a:cs typeface="ＭＳ Ｐゴシック"/>
              </a:rPr>
              <a:t>BER considerations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57200" y="2636912"/>
            <a:ext cx="8229600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pitchFamily="24" charset="-128"/>
                <a:cs typeface="ＭＳ Ｐゴシック" pitchFamily="24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sz="2800" kern="0" dirty="0" smtClean="0">
                <a:ea typeface="ＭＳ Ｐゴシック"/>
                <a:sym typeface="Wingdings" panose="05000000000000000000" pitchFamily="2" charset="2"/>
              </a:rPr>
              <a:t>Test setup at P8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kern="0" dirty="0" smtClean="0">
                <a:ea typeface="ＭＳ Ｐゴシック"/>
                <a:sym typeface="Wingdings" panose="05000000000000000000" pitchFamily="2" charset="2"/>
              </a:rPr>
              <a:t>36 links for 8 Months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kern="0" dirty="0" smtClean="0">
                <a:ea typeface="ＭＳ Ｐゴシック"/>
                <a:sym typeface="Wingdings" panose="05000000000000000000" pitchFamily="2" charset="2"/>
              </a:rPr>
              <a:t>BER </a:t>
            </a:r>
            <a:r>
              <a:rPr lang="en-GB" sz="2800" dirty="0"/>
              <a:t>&lt; 1.3 x </a:t>
            </a:r>
            <a:r>
              <a:rPr lang="en-GB" sz="2800" dirty="0" smtClean="0"/>
              <a:t>10</a:t>
            </a:r>
            <a:r>
              <a:rPr lang="en-GB" sz="2800" baseline="30000" dirty="0" smtClean="0"/>
              <a:t>-18</a:t>
            </a:r>
            <a:r>
              <a:rPr lang="en-GB" sz="2800" dirty="0" smtClean="0"/>
              <a:t> @ 95% CL</a:t>
            </a:r>
          </a:p>
          <a:p>
            <a:pPr eaLnBrk="1" hangingPunct="1">
              <a:lnSpc>
                <a:spcPct val="80000"/>
              </a:lnSpc>
            </a:pPr>
            <a:r>
              <a:rPr lang="en-GB" sz="2800" dirty="0" smtClean="0"/>
              <a:t>Ramifications (example): </a:t>
            </a:r>
            <a:endParaRPr lang="en-GB" sz="2800" dirty="0" smtClean="0"/>
          </a:p>
          <a:p>
            <a:pPr lvl="1" eaLnBrk="1" hangingPunct="1">
              <a:lnSpc>
                <a:spcPct val="80000"/>
              </a:lnSpc>
            </a:pPr>
            <a:r>
              <a:rPr lang="en-GB" sz="2400" dirty="0" smtClean="0"/>
              <a:t>Expected error rates DAQ @ BER 1.0 x 10</a:t>
            </a:r>
            <a:r>
              <a:rPr lang="en-GB" sz="2400" baseline="30000" dirty="0" smtClean="0"/>
              <a:t>-18</a:t>
            </a:r>
            <a:endParaRPr lang="en-GB" sz="2400" dirty="0" smtClean="0"/>
          </a:p>
          <a:p>
            <a:pPr lvl="1" eaLnBrk="1" hangingPunct="1">
              <a:lnSpc>
                <a:spcPct val="80000"/>
              </a:lnSpc>
            </a:pPr>
            <a:r>
              <a:rPr lang="en-GB" sz="2400" dirty="0" smtClean="0"/>
              <a:t>10k links </a:t>
            </a:r>
            <a:r>
              <a:rPr lang="en-GB" sz="2400" dirty="0" smtClean="0">
                <a:sym typeface="Wingdings" panose="05000000000000000000" pitchFamily="2" charset="2"/>
              </a:rPr>
              <a:t> 4 Errors per day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400" dirty="0" smtClean="0"/>
              <a:t>8 bit header (120 bit frames) </a:t>
            </a:r>
            <a:r>
              <a:rPr lang="en-GB" sz="2400" dirty="0" smtClean="0">
                <a:sym typeface="Wingdings" panose="05000000000000000000" pitchFamily="2" charset="2"/>
              </a:rPr>
              <a:t> 4 days between errors in header which can potentially upset DAQ (desynchronization)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400" dirty="0" smtClean="0">
                <a:sym typeface="Wingdings" panose="05000000000000000000" pitchFamily="2" charset="2"/>
              </a:rPr>
              <a:t>Rest is bit flips in detector channel </a:t>
            </a:r>
            <a:r>
              <a:rPr lang="en-GB" sz="2400" dirty="0" smtClean="0">
                <a:sym typeface="Wingdings" panose="05000000000000000000" pitchFamily="2" charset="2"/>
              </a:rPr>
              <a:t>data (detector noise)</a:t>
            </a:r>
            <a:endParaRPr lang="en-GB" sz="2400" dirty="0" smtClean="0">
              <a:sym typeface="Wingdings" panose="05000000000000000000" pitchFamily="2" charset="2"/>
            </a:endParaRPr>
          </a:p>
          <a:p>
            <a:pPr eaLnBrk="1" hangingPunct="1">
              <a:lnSpc>
                <a:spcPct val="80000"/>
              </a:lnSpc>
            </a:pPr>
            <a:r>
              <a:rPr lang="en-GB" sz="2800" dirty="0" smtClean="0"/>
              <a:t>Problem rate increases proportional with error rate</a:t>
            </a:r>
            <a:endParaRPr lang="en-GB" sz="2800" dirty="0"/>
          </a:p>
          <a:p>
            <a:pPr eaLnBrk="1" hangingPunct="1">
              <a:lnSpc>
                <a:spcPct val="80000"/>
              </a:lnSpc>
            </a:pPr>
            <a:endParaRPr lang="en-US" kern="0" dirty="0" smtClean="0">
              <a:ea typeface="ＭＳ Ｐゴシック"/>
            </a:endParaRPr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>
          <a:xfrm>
            <a:off x="6994525" y="6443663"/>
            <a:ext cx="2133600" cy="3190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>
              <a:defRPr/>
            </a:pPr>
            <a:fld id="{92FE518A-E61F-43F6-BA7F-DDE5185901E6}" type="slidenum">
              <a:rPr lang="en-GB" sz="1400" smtClean="0"/>
              <a:pPr algn="r">
                <a:defRPr/>
              </a:pPr>
              <a:t>3</a:t>
            </a:fld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035500" y="1628800"/>
            <a:ext cx="936104" cy="792088"/>
          </a:xfrm>
          <a:prstGeom prst="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AMC40</a:t>
            </a:r>
            <a:endParaRPr lang="en-GB" dirty="0" smtClean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971604" y="1772816"/>
            <a:ext cx="72008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691684" y="1772816"/>
            <a:ext cx="453650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2691684" y="2288498"/>
            <a:ext cx="4536504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1971604" y="2288498"/>
            <a:ext cx="72008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691684" y="1556792"/>
            <a:ext cx="0" cy="108012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236296" y="1556792"/>
            <a:ext cx="0" cy="108012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Arc 12"/>
          <p:cNvSpPr/>
          <p:nvPr/>
        </p:nvSpPr>
        <p:spPr>
          <a:xfrm>
            <a:off x="6905649" y="1777946"/>
            <a:ext cx="711972" cy="515683"/>
          </a:xfrm>
          <a:prstGeom prst="arc">
            <a:avLst>
              <a:gd name="adj1" fmla="val 16200000"/>
              <a:gd name="adj2" fmla="val 5581268"/>
            </a:avLst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187628" y="1052736"/>
            <a:ext cx="1008112" cy="504056"/>
          </a:xfrm>
          <a:prstGeom prst="rect">
            <a:avLst/>
          </a:prstGeom>
          <a:noFill/>
        </p:spPr>
        <p:txBody>
          <a:bodyPr wrap="none" rtlCol="0">
            <a:normAutofit fontScale="92500" lnSpcReduction="20000"/>
          </a:bodyPr>
          <a:lstStyle/>
          <a:p>
            <a:pPr algn="ctr"/>
            <a:r>
              <a:rPr lang="en-US" sz="1200" dirty="0" smtClean="0">
                <a:latin typeface="+mn-lt"/>
              </a:rPr>
              <a:t>Patch Panel</a:t>
            </a:r>
          </a:p>
          <a:p>
            <a:pPr algn="ctr"/>
            <a:r>
              <a:rPr lang="en-US" sz="1200" dirty="0" smtClean="0">
                <a:latin typeface="+mn-lt"/>
              </a:rPr>
              <a:t>SX8 </a:t>
            </a:r>
          </a:p>
          <a:p>
            <a:pPr algn="ctr"/>
            <a:r>
              <a:rPr lang="en-US" sz="1200" dirty="0" smtClean="0">
                <a:latin typeface="+mn-lt"/>
              </a:rPr>
              <a:t>(Gas Building)</a:t>
            </a:r>
            <a:endParaRPr lang="en-GB" sz="1200" dirty="0" smtClean="0"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32240" y="1052736"/>
            <a:ext cx="1008112" cy="504056"/>
          </a:xfrm>
          <a:prstGeom prst="rect">
            <a:avLst/>
          </a:prstGeom>
          <a:noFill/>
        </p:spPr>
        <p:txBody>
          <a:bodyPr wrap="none" rtlCol="0">
            <a:normAutofit fontScale="92500" lnSpcReduction="20000"/>
          </a:bodyPr>
          <a:lstStyle/>
          <a:p>
            <a:pPr algn="ctr"/>
            <a:r>
              <a:rPr lang="en-US" sz="1200" dirty="0" smtClean="0">
                <a:latin typeface="+mn-lt"/>
              </a:rPr>
              <a:t>Patch Panel</a:t>
            </a:r>
          </a:p>
          <a:p>
            <a:pPr algn="ctr"/>
            <a:r>
              <a:rPr lang="en-US" sz="1200" dirty="0" smtClean="0">
                <a:latin typeface="+mn-lt"/>
              </a:rPr>
              <a:t>UX8 </a:t>
            </a:r>
          </a:p>
          <a:p>
            <a:pPr algn="ctr"/>
            <a:r>
              <a:rPr lang="en-US" sz="1200" dirty="0" smtClean="0">
                <a:latin typeface="+mn-lt"/>
              </a:rPr>
              <a:t>Bunker</a:t>
            </a:r>
            <a:endParaRPr lang="en-GB" sz="1200" dirty="0" smtClean="0"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01533" y="1304764"/>
            <a:ext cx="1008112" cy="324036"/>
          </a:xfrm>
          <a:prstGeom prst="rect">
            <a:avLst/>
          </a:prstGeom>
          <a:noFill/>
        </p:spPr>
        <p:txBody>
          <a:bodyPr wrap="none" rtlCol="0">
            <a:normAutofit fontScale="92500" lnSpcReduction="20000"/>
          </a:bodyPr>
          <a:lstStyle/>
          <a:p>
            <a:r>
              <a:rPr lang="en-US" sz="1800" dirty="0" smtClean="0">
                <a:latin typeface="+mn-lt"/>
              </a:rPr>
              <a:t>BER tester</a:t>
            </a:r>
            <a:endParaRPr lang="en-GB" sz="1800" dirty="0" smtClean="0">
              <a:latin typeface="+mn-lt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3123732" y="1628800"/>
            <a:ext cx="36004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299288" y="1396150"/>
            <a:ext cx="817240" cy="281406"/>
          </a:xfrm>
          <a:prstGeom prst="rect">
            <a:avLst/>
          </a:prstGeom>
          <a:noFill/>
        </p:spPr>
        <p:txBody>
          <a:bodyPr wrap="none" rtlCol="0">
            <a:normAutofit fontScale="92500" lnSpcReduction="10000"/>
          </a:bodyPr>
          <a:lstStyle/>
          <a:p>
            <a:r>
              <a:rPr lang="en-US" sz="1400" dirty="0" smtClean="0">
                <a:latin typeface="+mn-lt"/>
              </a:rPr>
              <a:t>~ 350 m</a:t>
            </a:r>
            <a:endParaRPr lang="en-GB" sz="14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593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8600"/>
            <a:ext cx="82296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/>
                <a:cs typeface="ＭＳ Ｐゴシック"/>
              </a:rPr>
              <a:t>Proposed setup for validation</a:t>
            </a:r>
            <a:endParaRPr lang="en-US" dirty="0" smtClean="0">
              <a:ea typeface="ＭＳ Ｐゴシック"/>
              <a:cs typeface="ＭＳ Ｐゴシック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57200" y="3284983"/>
            <a:ext cx="8229600" cy="3158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pitchFamily="24" charset="-128"/>
                <a:cs typeface="ＭＳ Ｐゴシック" pitchFamily="24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sz="2800" kern="0" dirty="0" smtClean="0">
                <a:ea typeface="ＭＳ Ｐゴシック"/>
                <a:sym typeface="Wingdings" panose="05000000000000000000" pitchFamily="2" charset="2"/>
              </a:rPr>
              <a:t>In the process of acquiring all the pieces which are the current baseline for the final system</a:t>
            </a:r>
          </a:p>
          <a:p>
            <a:pPr lvl="1" eaLnBrk="1" hangingPunct="1">
              <a:lnSpc>
                <a:spcPct val="80000"/>
              </a:lnSpc>
            </a:pPr>
            <a:r>
              <a:rPr lang="en-US" kern="0" dirty="0" smtClean="0">
                <a:ea typeface="ＭＳ Ｐゴシック"/>
                <a:sym typeface="Wingdings" panose="05000000000000000000" pitchFamily="2" charset="2"/>
              </a:rPr>
              <a:t>350m x 144 Trunk cable  already delivered</a:t>
            </a:r>
          </a:p>
          <a:p>
            <a:pPr lvl="1" eaLnBrk="1" hangingPunct="1">
              <a:lnSpc>
                <a:spcPct val="80000"/>
              </a:lnSpc>
            </a:pPr>
            <a:r>
              <a:rPr lang="en-US" kern="0" dirty="0" smtClean="0">
                <a:ea typeface="ＭＳ Ｐゴシック"/>
                <a:sym typeface="Wingdings" panose="05000000000000000000" pitchFamily="2" charset="2"/>
              </a:rPr>
              <a:t>Fan-outs   ordered</a:t>
            </a:r>
          </a:p>
          <a:p>
            <a:pPr lvl="1" eaLnBrk="1" hangingPunct="1">
              <a:lnSpc>
                <a:spcPct val="80000"/>
              </a:lnSpc>
            </a:pPr>
            <a:r>
              <a:rPr lang="en-US" kern="0" dirty="0" smtClean="0">
                <a:ea typeface="ＭＳ Ｐゴシック"/>
                <a:sym typeface="Wingdings" panose="05000000000000000000" pitchFamily="2" charset="2"/>
              </a:rPr>
              <a:t>Patch panels  ordered</a:t>
            </a:r>
          </a:p>
          <a:p>
            <a:pPr lvl="1" eaLnBrk="1" hangingPunct="1">
              <a:lnSpc>
                <a:spcPct val="80000"/>
              </a:lnSpc>
            </a:pPr>
            <a:r>
              <a:rPr lang="en-US" kern="0" dirty="0" smtClean="0">
                <a:ea typeface="ＭＳ Ｐゴシック"/>
                <a:sym typeface="Wingdings" panose="05000000000000000000" pitchFamily="2" charset="2"/>
              </a:rPr>
              <a:t>Attenuators  Supplier found, order after Easter</a:t>
            </a:r>
          </a:p>
          <a:p>
            <a:pPr lvl="1" eaLnBrk="1" hangingPunct="1">
              <a:lnSpc>
                <a:spcPct val="80000"/>
              </a:lnSpc>
            </a:pPr>
            <a:r>
              <a:rPr lang="en-US" kern="0" dirty="0" smtClean="0">
                <a:ea typeface="ＭＳ Ｐゴシック"/>
                <a:sym typeface="Wingdings" panose="05000000000000000000" pitchFamily="2" charset="2"/>
              </a:rPr>
              <a:t>Tell40s  already delivered</a:t>
            </a:r>
            <a:br>
              <a:rPr lang="en-US" kern="0" dirty="0" smtClean="0">
                <a:ea typeface="ＭＳ Ｐゴシック"/>
                <a:sym typeface="Wingdings" panose="05000000000000000000" pitchFamily="2" charset="2"/>
              </a:rPr>
            </a:br>
            <a:endParaRPr lang="en-US" kern="0" dirty="0" smtClean="0">
              <a:ea typeface="ＭＳ Ｐゴシック"/>
              <a:sym typeface="Wingdings" panose="05000000000000000000" pitchFamily="2" charset="2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kern="0" dirty="0">
                <a:ea typeface="ＭＳ Ｐゴシック"/>
                <a:sym typeface="Wingdings" panose="05000000000000000000" pitchFamily="2" charset="2"/>
              </a:rPr>
              <a:t>Enough cables to fully populate 2 </a:t>
            </a:r>
            <a:r>
              <a:rPr lang="en-US" sz="2800" kern="0" dirty="0" smtClean="0">
                <a:ea typeface="ＭＳ Ｐゴシック"/>
                <a:sym typeface="Wingdings" panose="05000000000000000000" pitchFamily="2" charset="2"/>
              </a:rPr>
              <a:t>Tell40s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kern="0" dirty="0" smtClean="0">
                <a:ea typeface="ＭＳ Ｐゴシック"/>
                <a:sym typeface="Wingdings" panose="05000000000000000000" pitchFamily="2" charset="2"/>
              </a:rPr>
              <a:t>Hoping that we can have the hardware setup ready and debugged by mid May</a:t>
            </a:r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>
          <a:xfrm>
            <a:off x="6994525" y="6443663"/>
            <a:ext cx="2133600" cy="3190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>
              <a:defRPr/>
            </a:pPr>
            <a:fld id="{92FE518A-E61F-43F6-BA7F-DDE5185901E6}" type="slidenum">
              <a:rPr lang="en-GB" sz="1400" smtClean="0"/>
              <a:pPr algn="r">
                <a:defRPr/>
              </a:pPr>
              <a:t>4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093" y="1088896"/>
            <a:ext cx="7943814" cy="2077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54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8600"/>
            <a:ext cx="82296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/>
                <a:cs typeface="ＭＳ Ｐゴシック"/>
              </a:rPr>
              <a:t>Validation procedure/goals</a:t>
            </a:r>
            <a:endParaRPr lang="en-US" dirty="0" smtClean="0">
              <a:ea typeface="ＭＳ Ｐゴシック"/>
              <a:cs typeface="ＭＳ Ｐゴシック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57200" y="1484784"/>
            <a:ext cx="3898776" cy="5040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0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pitchFamily="24" charset="-128"/>
                <a:cs typeface="ＭＳ Ｐゴシック" pitchFamily="24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sz="2800" kern="0" dirty="0" smtClean="0">
                <a:ea typeface="ＭＳ Ｐゴシック"/>
                <a:sym typeface="Wingdings" panose="05000000000000000000" pitchFamily="2" charset="2"/>
              </a:rPr>
              <a:t>GBT on FE produces test pattern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kern="0" dirty="0" smtClean="0">
                <a:ea typeface="ＭＳ Ｐゴシック"/>
                <a:sym typeface="Wingdings" panose="05000000000000000000" pitchFamily="2" charset="2"/>
              </a:rPr>
              <a:t>Preferably PRBS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kern="0" dirty="0" smtClean="0">
                <a:ea typeface="ＭＳ Ｐゴシック"/>
                <a:sym typeface="Wingdings" panose="05000000000000000000" pitchFamily="2" charset="2"/>
              </a:rPr>
              <a:t>Tell40 measures error rate of transmission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kern="0" dirty="0" smtClean="0">
                <a:ea typeface="ＭＳ Ｐゴシック"/>
                <a:sym typeface="Wingdings" panose="05000000000000000000" pitchFamily="2" charset="2"/>
              </a:rPr>
              <a:t>Use set of attenuators to dampen signal to obtain coarse BER curve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kern="0" dirty="0" smtClean="0">
                <a:ea typeface="ＭＳ Ｐゴシック"/>
                <a:sym typeface="Wingdings" panose="05000000000000000000" pitchFamily="2" charset="2"/>
              </a:rPr>
              <a:t>Use previous lab measurements to extrapolate error rate at 0 dB attenuation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kern="0" dirty="0" smtClean="0">
                <a:ea typeface="ＭＳ Ｐゴシック"/>
                <a:sym typeface="Wingdings" panose="05000000000000000000" pitchFamily="2" charset="2"/>
              </a:rPr>
              <a:t>Suggested target values (assuming similar behavior as previous tests):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kern="0" dirty="0" smtClean="0">
                <a:ea typeface="ＭＳ Ｐゴシック"/>
                <a:sym typeface="Wingdings" panose="05000000000000000000" pitchFamily="2" charset="2"/>
              </a:rPr>
              <a:t>3.5dB safety margin for aging, installation issues, variance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400" dirty="0" smtClean="0"/>
              <a:t>BER &lt; 1.0 </a:t>
            </a:r>
            <a:r>
              <a:rPr lang="en-GB" sz="2400" dirty="0"/>
              <a:t>x </a:t>
            </a:r>
            <a:r>
              <a:rPr lang="en-GB" sz="2400" dirty="0" smtClean="0"/>
              <a:t>10</a:t>
            </a:r>
            <a:r>
              <a:rPr lang="en-GB" sz="2400" baseline="30000" dirty="0" smtClean="0"/>
              <a:t>-18</a:t>
            </a:r>
            <a:endParaRPr lang="en-US" sz="2400" kern="0" dirty="0" smtClean="0">
              <a:ea typeface="ＭＳ Ｐゴシック"/>
              <a:sym typeface="Wingdings" panose="05000000000000000000" pitchFamily="2" charset="2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sz="2400" kern="0" dirty="0" smtClean="0">
                <a:ea typeface="ＭＳ Ｐゴシック"/>
                <a:sym typeface="Wingdings" panose="05000000000000000000" pitchFamily="2" charset="2"/>
              </a:rPr>
              <a:t>&lt; 10</a:t>
            </a:r>
            <a:r>
              <a:rPr lang="en-US" sz="2400" kern="0" baseline="30000" dirty="0" smtClean="0">
                <a:ea typeface="ＭＳ Ｐゴシック"/>
                <a:sym typeface="Wingdings" panose="05000000000000000000" pitchFamily="2" charset="2"/>
              </a:rPr>
              <a:t>-8</a:t>
            </a:r>
            <a:r>
              <a:rPr lang="en-US" sz="2400" kern="0" dirty="0" smtClean="0">
                <a:ea typeface="ＭＳ Ｐゴシック"/>
                <a:sym typeface="Wingdings" panose="05000000000000000000" pitchFamily="2" charset="2"/>
              </a:rPr>
              <a:t> @ 6 dB O(seconds)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kern="0" dirty="0" smtClean="0">
                <a:ea typeface="ＭＳ Ｐゴシック"/>
                <a:sym typeface="Wingdings" panose="05000000000000000000" pitchFamily="2" charset="2"/>
              </a:rPr>
              <a:t>&lt; 10</a:t>
            </a:r>
            <a:r>
              <a:rPr lang="en-US" sz="2400" kern="0" baseline="30000" dirty="0" smtClean="0">
                <a:ea typeface="ＭＳ Ｐゴシック"/>
                <a:sym typeface="Wingdings" panose="05000000000000000000" pitchFamily="2" charset="2"/>
              </a:rPr>
              <a:t>-12</a:t>
            </a:r>
            <a:r>
              <a:rPr lang="en-US" sz="2400" kern="0" dirty="0" smtClean="0">
                <a:ea typeface="ＭＳ Ｐゴシック"/>
                <a:sym typeface="Wingdings" panose="05000000000000000000" pitchFamily="2" charset="2"/>
              </a:rPr>
              <a:t> @ 5 dB O(10 min)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kern="0" dirty="0" smtClean="0">
                <a:ea typeface="ＭＳ Ｐゴシック"/>
                <a:sym typeface="Wingdings" panose="05000000000000000000" pitchFamily="2" charset="2"/>
              </a:rPr>
              <a:t>Goals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kern="0" dirty="0" smtClean="0">
                <a:ea typeface="ＭＳ Ｐゴシック"/>
                <a:sym typeface="Wingdings" panose="05000000000000000000" pitchFamily="2" charset="2"/>
              </a:rPr>
              <a:t>Validate optical components (again)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kern="0" dirty="0" smtClean="0">
                <a:ea typeface="ＭＳ Ｐゴシック"/>
                <a:sym typeface="Wingdings" panose="05000000000000000000" pitchFamily="2" charset="2"/>
              </a:rPr>
              <a:t>Validate electrical path on FEs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kern="0" dirty="0" smtClean="0">
                <a:ea typeface="ＭＳ Ｐゴシック"/>
                <a:sym typeface="Wingdings" panose="05000000000000000000" pitchFamily="2" charset="2"/>
              </a:rPr>
              <a:t>Check all FE designs by end of Year</a:t>
            </a:r>
            <a:endParaRPr lang="en-US" kern="0" dirty="0" smtClean="0">
              <a:ea typeface="ＭＳ Ｐゴシック"/>
              <a:sym typeface="Wingdings" panose="05000000000000000000" pitchFamily="2" charset="2"/>
            </a:endParaRPr>
          </a:p>
          <a:p>
            <a:pPr eaLnBrk="1" hangingPunct="1">
              <a:lnSpc>
                <a:spcPct val="80000"/>
              </a:lnSpc>
            </a:pPr>
            <a:endParaRPr lang="en-US" kern="0" dirty="0" smtClean="0">
              <a:ea typeface="ＭＳ Ｐゴシック"/>
              <a:sym typeface="Wingdings" panose="05000000000000000000" pitchFamily="2" charset="2"/>
            </a:endParaRPr>
          </a:p>
          <a:p>
            <a:pPr lvl="1" eaLnBrk="1" hangingPunct="1">
              <a:lnSpc>
                <a:spcPct val="80000"/>
              </a:lnSpc>
            </a:pPr>
            <a:endParaRPr lang="en-US" sz="2400" kern="0" dirty="0" smtClean="0">
              <a:ea typeface="ＭＳ Ｐゴシック"/>
              <a:sym typeface="Wingdings" panose="05000000000000000000" pitchFamily="2" charset="2"/>
            </a:endParaRPr>
          </a:p>
          <a:p>
            <a:pPr eaLnBrk="1" hangingPunct="1">
              <a:lnSpc>
                <a:spcPct val="80000"/>
              </a:lnSpc>
            </a:pPr>
            <a:endParaRPr lang="en-US" kern="0" dirty="0" smtClean="0">
              <a:ea typeface="ＭＳ Ｐゴシック"/>
            </a:endParaRPr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>
          <a:xfrm>
            <a:off x="6994525" y="6443663"/>
            <a:ext cx="2133600" cy="3190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>
              <a:defRPr/>
            </a:pPr>
            <a:fld id="{92FE518A-E61F-43F6-BA7F-DDE5185901E6}" type="slidenum">
              <a:rPr lang="en-GB" sz="1400" smtClean="0"/>
              <a:pPr algn="r">
                <a:defRPr/>
              </a:pPr>
              <a:t>5</a:t>
            </a:fld>
            <a:endParaRPr lang="en-GB" dirty="0"/>
          </a:p>
        </p:txBody>
      </p:sp>
      <p:graphicFrame>
        <p:nvGraphicFramePr>
          <p:cNvPr id="7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4379035"/>
              </p:ext>
            </p:extLst>
          </p:nvPr>
        </p:nvGraphicFramePr>
        <p:xfrm>
          <a:off x="4355976" y="1546343"/>
          <a:ext cx="4407471" cy="44177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8" name="Straight Connector 7"/>
          <p:cNvCxnSpPr/>
          <p:nvPr/>
        </p:nvCxnSpPr>
        <p:spPr>
          <a:xfrm flipH="1">
            <a:off x="5724128" y="1916832"/>
            <a:ext cx="1512168" cy="3456444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4788024" y="1988840"/>
            <a:ext cx="1584176" cy="324036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759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itle 1"/>
          <p:cNvSpPr>
            <a:spLocks noGrp="1"/>
          </p:cNvSpPr>
          <p:nvPr>
            <p:ph type="ctrTitle"/>
          </p:nvPr>
        </p:nvSpPr>
        <p:spPr>
          <a:xfrm>
            <a:off x="395288" y="2130425"/>
            <a:ext cx="8280400" cy="1470025"/>
          </a:xfrm>
        </p:spPr>
        <p:txBody>
          <a:bodyPr/>
          <a:lstStyle/>
          <a:p>
            <a:pPr eaLnBrk="1" hangingPunct="1"/>
            <a:r>
              <a:rPr lang="en-GB" sz="4000" dirty="0" smtClean="0"/>
              <a:t>Discussion/Questions</a:t>
            </a:r>
            <a:endParaRPr lang="en-GB" sz="4000" dirty="0" smtClean="0">
              <a:ea typeface="ＭＳ Ｐゴシック"/>
              <a:cs typeface="ＭＳ Ｐゴシック"/>
            </a:endParaRPr>
          </a:p>
        </p:txBody>
      </p:sp>
      <p:sp>
        <p:nvSpPr>
          <p:cNvPr id="94210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22300"/>
          </a:xfrm>
        </p:spPr>
        <p:txBody>
          <a:bodyPr/>
          <a:lstStyle/>
          <a:p>
            <a:pPr eaLnBrk="1" hangingPunct="1"/>
            <a:endParaRPr lang="en-GB" dirty="0" smtClean="0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15067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hcb-onlin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>
        <a:normAutofit lnSpcReduction="10000"/>
      </a:bodyPr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rmAutofit/>
      </a:bodyPr>
      <a:lstStyle>
        <a:defPPr>
          <a:defRPr sz="1800" dirty="0" smtClean="0">
            <a:latin typeface="+mn-lt"/>
          </a:defRPr>
        </a:defPPr>
      </a:lstStyle>
    </a:txDef>
  </a:objectDefaults>
  <a:extraClrSchemeLst>
    <a:extraClrScheme>
      <a:clrScheme name="daq-lectu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q-lectur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q-lectur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q-lectur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q-lectur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q-lectur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lhcb-online</Template>
  <TotalTime>4457</TotalTime>
  <Words>324</Words>
  <Application>Microsoft Office PowerPoint</Application>
  <PresentationFormat>On-screen Show (4:3)</PresentationFormat>
  <Paragraphs>75</Paragraphs>
  <Slides>6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ＭＳ Ｐゴシック</vt:lpstr>
      <vt:lpstr>Arial</vt:lpstr>
      <vt:lpstr>Calibri</vt:lpstr>
      <vt:lpstr>Century Gothic</vt:lpstr>
      <vt:lpstr>Wingdings</vt:lpstr>
      <vt:lpstr>lhcb-online</vt:lpstr>
      <vt:lpstr>Visio</vt:lpstr>
      <vt:lpstr>FE Optical Link Validation Setup</vt:lpstr>
      <vt:lpstr>Future DAQ Architecture</vt:lpstr>
      <vt:lpstr>BER considerations</vt:lpstr>
      <vt:lpstr>Proposed setup for validation</vt:lpstr>
      <vt:lpstr>Validation procedure/goals</vt:lpstr>
      <vt:lpstr>Discussion/Questions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Niko Neufeld</dc:creator>
  <cp:lastModifiedBy>Rainer Schwemmer</cp:lastModifiedBy>
  <cp:revision>323</cp:revision>
  <dcterms:created xsi:type="dcterms:W3CDTF">2012-11-26T13:39:28Z</dcterms:created>
  <dcterms:modified xsi:type="dcterms:W3CDTF">2017-04-13T11:48:21Z</dcterms:modified>
</cp:coreProperties>
</file>