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4" r:id="rId1"/>
  </p:sldMasterIdLst>
  <p:notesMasterIdLst>
    <p:notesMasterId r:id="rId12"/>
  </p:notesMasterIdLst>
  <p:sldIdLst>
    <p:sldId id="256" r:id="rId2"/>
    <p:sldId id="266" r:id="rId3"/>
    <p:sldId id="267" r:id="rId4"/>
    <p:sldId id="269" r:id="rId5"/>
    <p:sldId id="265" r:id="rId6"/>
    <p:sldId id="262" r:id="rId7"/>
    <p:sldId id="263" r:id="rId8"/>
    <p:sldId id="260" r:id="rId9"/>
    <p:sldId id="271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vianaba\Documents\GBT_SCA\JTAG%20program%20Basys3%20Joao%20setup%20tim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vianaba\Documents\Fellowship\Electronics%20Upgrade%20Meetings\Book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 dirty="0" smtClean="0">
                <a:effectLst/>
              </a:rPr>
              <a:t>Configuration with BASIC commands (</a:t>
            </a:r>
            <a:r>
              <a:rPr lang="en-GB" sz="1400" b="0" i="0" baseline="0" dirty="0" err="1" smtClean="0">
                <a:effectLst/>
              </a:rPr>
              <a:t>Kintex</a:t>
            </a:r>
            <a:r>
              <a:rPr lang="en-GB" sz="1400" b="0" i="0" baseline="0" dirty="0" smtClean="0">
                <a:effectLst/>
              </a:rPr>
              <a:t> 7)</a:t>
            </a:r>
            <a:endParaRPr lang="en-GB" sz="11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Times!$B$25</c:f>
              <c:strCache>
                <c:ptCount val="1"/>
                <c:pt idx="0">
                  <c:v>440 KB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Times!$I$8:$I$10</c:f>
              <c:strCache>
                <c:ptCount val="3"/>
                <c:pt idx="0">
                  <c:v>1 MHz</c:v>
                </c:pt>
                <c:pt idx="1">
                  <c:v>10 MHz</c:v>
                </c:pt>
                <c:pt idx="2">
                  <c:v>20 MHz</c:v>
                </c:pt>
              </c:strCache>
            </c:strRef>
          </c:xVal>
          <c:yVal>
            <c:numRef>
              <c:f>Times!$J$8:$J$10</c:f>
              <c:numCache>
                <c:formatCode>General</c:formatCode>
                <c:ptCount val="3"/>
                <c:pt idx="0">
                  <c:v>34.307484125000002</c:v>
                </c:pt>
                <c:pt idx="1">
                  <c:v>28.025961043999999</c:v>
                </c:pt>
                <c:pt idx="2">
                  <c:v>28.272674683000002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Times!$C$25</c:f>
              <c:strCache>
                <c:ptCount val="1"/>
                <c:pt idx="0">
                  <c:v>740 KB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strRef>
              <c:f>Times!$I$8:$I$10</c:f>
              <c:strCache>
                <c:ptCount val="3"/>
                <c:pt idx="0">
                  <c:v>1 MHz</c:v>
                </c:pt>
                <c:pt idx="1">
                  <c:v>10 MHz</c:v>
                </c:pt>
                <c:pt idx="2">
                  <c:v>20 MHz</c:v>
                </c:pt>
              </c:strCache>
            </c:strRef>
          </c:xVal>
          <c:yVal>
            <c:numRef>
              <c:f>Times!$K$8:$K$10</c:f>
              <c:numCache>
                <c:formatCode>General</c:formatCode>
                <c:ptCount val="3"/>
                <c:pt idx="0">
                  <c:v>58.737370828000003</c:v>
                </c:pt>
                <c:pt idx="1">
                  <c:v>47.404512756000003</c:v>
                </c:pt>
                <c:pt idx="2">
                  <c:v>47.922415917999999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Times!$D$25</c:f>
              <c:strCache>
                <c:ptCount val="1"/>
                <c:pt idx="0">
                  <c:v>2140 KB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Times!$I$8:$I$10</c:f>
              <c:strCache>
                <c:ptCount val="3"/>
                <c:pt idx="0">
                  <c:v>1 MHz</c:v>
                </c:pt>
                <c:pt idx="1">
                  <c:v>10 MHz</c:v>
                </c:pt>
                <c:pt idx="2">
                  <c:v>20 MHz</c:v>
                </c:pt>
              </c:strCache>
            </c:strRef>
          </c:xVal>
          <c:yVal>
            <c:numRef>
              <c:f>Times!$L$8:$L$10</c:f>
              <c:numCache>
                <c:formatCode>General</c:formatCode>
                <c:ptCount val="3"/>
                <c:pt idx="0">
                  <c:v>167.52722849700001</c:v>
                </c:pt>
                <c:pt idx="1">
                  <c:v>137.21598331999999</c:v>
                </c:pt>
                <c:pt idx="2">
                  <c:v>135.39840093800001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5384896"/>
        <c:axId val="335387248"/>
      </c:scatterChart>
      <c:valAx>
        <c:axId val="33538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JTAG</a:t>
                </a:r>
                <a:r>
                  <a:rPr lang="en-GB" baseline="0"/>
                  <a:t> frequency (MHz)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387248"/>
        <c:crosses val="autoZero"/>
        <c:crossBetween val="midCat"/>
      </c:valAx>
      <c:valAx>
        <c:axId val="335387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</a:t>
                </a:r>
                <a:r>
                  <a:rPr lang="en-GB" baseline="0"/>
                  <a:t> (s)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384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Configuration with COMPOSITE</a:t>
            </a:r>
            <a:r>
              <a:rPr lang="en-US" baseline="0" dirty="0" smtClean="0"/>
              <a:t> commands (</a:t>
            </a:r>
            <a:r>
              <a:rPr lang="en-US" baseline="0" dirty="0" err="1" smtClean="0"/>
              <a:t>Kintex</a:t>
            </a:r>
            <a:r>
              <a:rPr lang="en-US" baseline="0" dirty="0" smtClean="0"/>
              <a:t> 7)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 MB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Sheet1!$A$2:$A$7</c:f>
              <c:numCache>
                <c:formatCode>General</c:formatCode>
                <c:ptCount val="6"/>
                <c:pt idx="0">
                  <c:v>20</c:v>
                </c:pt>
                <c:pt idx="1">
                  <c:v>10</c:v>
                </c:pt>
                <c:pt idx="2">
                  <c:v>5</c:v>
                </c:pt>
                <c:pt idx="3">
                  <c:v>1</c:v>
                </c:pt>
                <c:pt idx="4">
                  <c:v>0.5</c:v>
                </c:pt>
                <c:pt idx="5">
                  <c:v>0.1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35</c:v>
                </c:pt>
                <c:pt idx="1">
                  <c:v>36</c:v>
                </c:pt>
                <c:pt idx="2">
                  <c:v>59</c:v>
                </c:pt>
                <c:pt idx="3">
                  <c:v>71</c:v>
                </c:pt>
                <c:pt idx="4">
                  <c:v>115</c:v>
                </c:pt>
                <c:pt idx="5">
                  <c:v>284</c:v>
                </c:pt>
              </c:numCache>
            </c:numRef>
          </c:yVal>
          <c:smooth val="0"/>
        </c:ser>
        <c:dLbls>
          <c:dLblPos val="t"/>
          <c:showLegendKey val="0"/>
          <c:showVal val="0"/>
          <c:showCatName val="0"/>
          <c:showSerName val="0"/>
          <c:showPercent val="0"/>
          <c:showBubbleSize val="0"/>
        </c:dLbls>
        <c:axId val="335386856"/>
        <c:axId val="335389992"/>
      </c:scatterChart>
      <c:valAx>
        <c:axId val="335386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(MHz)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389992"/>
        <c:crosses val="autoZero"/>
        <c:crossBetween val="midCat"/>
      </c:valAx>
      <c:valAx>
        <c:axId val="335389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5386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7149132891329676"/>
          <c:y val="0.88489897163289954"/>
          <c:w val="0.12403385511878691"/>
          <c:h val="6.09360392512777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7765A-F7B9-419D-84AD-4A7CBD056F14}" type="datetimeFigureOut">
              <a:rPr lang="en-GB" smtClean="0"/>
              <a:t>13/04/2017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8BE96-F435-4FC2-9533-8EBE041B49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320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8BE96-F435-4FC2-9533-8EBE041B49C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606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8BE96-F435-4FC2-9533-8EBE041B49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38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B99C4-FB97-400C-81E4-3B9675619D84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62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24C7A-7E67-4BFF-A669-2C865A72268D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374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06E93-3BE5-4742-AF92-EB6CD97F3F29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18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DD08-79F8-4B18-9187-3B812F374F3E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21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39799-1E72-4384-9A86-D8BD42F5FD6D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6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9C3C-7F83-4D86-986C-098BD816C1F2}" type="datetime1">
              <a:rPr lang="en-GB" smtClean="0"/>
              <a:t>13/04/2017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75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56E5F-9405-4965-B7B8-F5696F719552}" type="datetime1">
              <a:rPr lang="en-GB" smtClean="0"/>
              <a:t>13/04/2017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03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6FC7F-9564-4E91-A90A-861FBE5DDC4C}" type="datetime1">
              <a:rPr lang="en-GB" smtClean="0"/>
              <a:t>13/04/2017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22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B1EA-5302-42F6-8448-FA6A075445CB}" type="datetime1">
              <a:rPr lang="en-GB" smtClean="0"/>
              <a:t>13/04/2017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38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A2593C-A92A-4A70-BAA6-BD3DDE5D63DB}" type="datetime1">
              <a:rPr lang="en-GB" smtClean="0"/>
              <a:t>13/04/2017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4A469-FE01-49EE-90C7-15F9E185C02F}" type="datetime1">
              <a:rPr lang="en-GB" smtClean="0"/>
              <a:t>13/04/2017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36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09600F6-4A69-4D2E-883F-D9A4497CB508}" type="datetime1">
              <a:rPr lang="en-GB" smtClean="0"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4DF715D-0C5C-49B9-94A1-D679940DD55B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16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PT" dirty="0" smtClean="0"/>
              <a:t>Remote FPGA configuration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pt-PT" dirty="0" smtClean="0"/>
              <a:t>João Vítor Viana Barbosa</a:t>
            </a:r>
          </a:p>
          <a:p>
            <a:pPr algn="ctr"/>
            <a:r>
              <a:rPr lang="en-US" dirty="0" smtClean="0"/>
              <a:t>Electronics upgrade meeting, 13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april</a:t>
            </a:r>
            <a:r>
              <a:rPr lang="en-US" dirty="0" smtClean="0"/>
              <a:t> 2017</a:t>
            </a:r>
            <a:endParaRPr lang="en-GB" dirty="0"/>
          </a:p>
        </p:txBody>
      </p:sp>
      <p:pic>
        <p:nvPicPr>
          <p:cNvPr id="4" name="Picture 4" descr="\\cern.ch\dfs\Users\j\jvianaba\Documents\CERN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\\cern.ch\dfs\Users\j\jvianaba\Documents\logo-300dp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051" y="290050"/>
            <a:ext cx="1469257" cy="100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24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 for the new release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As requested, will be possible to send simple commands to the terminal in the CCPC through </a:t>
            </a:r>
            <a:r>
              <a:rPr lang="en-US" dirty="0" err="1" smtClean="0"/>
              <a:t>WinCC</a:t>
            </a:r>
            <a:r>
              <a:rPr lang="en-US" dirty="0" smtClean="0"/>
              <a:t>-OA (ls –a, </a:t>
            </a:r>
            <a:r>
              <a:rPr lang="en-US" dirty="0" err="1" smtClean="0"/>
              <a:t>pwd</a:t>
            </a:r>
            <a:r>
              <a:rPr lang="en-US" dirty="0" smtClean="0"/>
              <a:t>, etc..)</a:t>
            </a:r>
          </a:p>
          <a:p>
            <a:pPr lvl="1"/>
            <a:r>
              <a:rPr lang="en-US" dirty="0" smtClean="0"/>
              <a:t>Bug fix in SOL40_SCA that got the </a:t>
            </a:r>
            <a:r>
              <a:rPr lang="en-US" dirty="0" err="1" smtClean="0"/>
              <a:t>WinCC</a:t>
            </a:r>
            <a:r>
              <a:rPr lang="en-US" dirty="0" smtClean="0"/>
              <a:t>-OA managers and the </a:t>
            </a:r>
            <a:r>
              <a:rPr lang="en-US" dirty="0" err="1" smtClean="0"/>
              <a:t>GbtServer</a:t>
            </a:r>
            <a:r>
              <a:rPr lang="en-US" dirty="0" smtClean="0"/>
              <a:t> stuck when the control system tried to access SCAs that were not connected (pushed to TFCv4)</a:t>
            </a:r>
          </a:p>
          <a:p>
            <a:pPr lvl="1"/>
            <a:r>
              <a:rPr lang="en-US" dirty="0" smtClean="0"/>
              <a:t>Possible to configure the </a:t>
            </a:r>
            <a:r>
              <a:rPr lang="en-US" dirty="0" err="1" smtClean="0"/>
              <a:t>MiniDAQ</a:t>
            </a:r>
            <a:r>
              <a:rPr lang="en-US" dirty="0" smtClean="0"/>
              <a:t> firmware from the Control System (</a:t>
            </a:r>
            <a:r>
              <a:rPr lang="en-US" dirty="0" err="1" smtClean="0"/>
              <a:t>WinCC</a:t>
            </a:r>
            <a:r>
              <a:rPr lang="en-US" dirty="0" smtClean="0"/>
              <a:t> Project and </a:t>
            </a:r>
            <a:r>
              <a:rPr lang="en-US" dirty="0" err="1" smtClean="0"/>
              <a:t>ByteBlaster</a:t>
            </a:r>
            <a:r>
              <a:rPr lang="en-US" dirty="0" smtClean="0"/>
              <a:t> must be in the same machine)</a:t>
            </a:r>
          </a:p>
          <a:p>
            <a:pPr lvl="1"/>
            <a:r>
              <a:rPr lang="en-US" dirty="0" smtClean="0"/>
              <a:t>Closing and opening BAR0 and BAR2 access from </a:t>
            </a:r>
            <a:r>
              <a:rPr lang="en-US" dirty="0" err="1" smtClean="0"/>
              <a:t>WinCC</a:t>
            </a:r>
            <a:r>
              <a:rPr lang="en-US" dirty="0" smtClean="0"/>
              <a:t>-OA possible</a:t>
            </a:r>
          </a:p>
          <a:p>
            <a:pPr lvl="1"/>
            <a:r>
              <a:rPr lang="en-US" dirty="0" smtClean="0"/>
              <a:t>Loading </a:t>
            </a:r>
            <a:r>
              <a:rPr lang="en-US" dirty="0" err="1" smtClean="0"/>
              <a:t>ecs_driver</a:t>
            </a:r>
            <a:r>
              <a:rPr lang="en-US" dirty="0" smtClean="0"/>
              <a:t> from </a:t>
            </a:r>
            <a:r>
              <a:rPr lang="en-US" dirty="0" err="1" smtClean="0"/>
              <a:t>WinCC</a:t>
            </a:r>
            <a:r>
              <a:rPr lang="en-US" dirty="0" smtClean="0"/>
              <a:t>-OA possible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492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/>
          <p:nvPr/>
        </p:nvSpPr>
        <p:spPr>
          <a:xfrm>
            <a:off x="3335336" y="4380464"/>
            <a:ext cx="1533525" cy="1104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221291" y="4421686"/>
            <a:ext cx="1533525" cy="1104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6331002" y="3398437"/>
            <a:ext cx="1728786" cy="129291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86603"/>
            <a:ext cx="10496550" cy="1450757"/>
          </a:xfrm>
        </p:spPr>
        <p:txBody>
          <a:bodyPr/>
          <a:lstStyle/>
          <a:p>
            <a:r>
              <a:rPr lang="en-US" dirty="0" smtClean="0"/>
              <a:t>How it is done – control system integration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517422"/>
            <a:ext cx="931862" cy="93186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cxnSp>
        <p:nvCxnSpPr>
          <p:cNvPr id="7" name="Straight Arrow Connector 6"/>
          <p:cNvCxnSpPr>
            <a:stCxn id="5" idx="3"/>
            <a:endCxn id="12" idx="2"/>
          </p:cNvCxnSpPr>
          <p:nvPr/>
        </p:nvCxnSpPr>
        <p:spPr>
          <a:xfrm>
            <a:off x="2029142" y="2983353"/>
            <a:ext cx="1075212" cy="10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104354" y="2441222"/>
            <a:ext cx="1533525" cy="1104900"/>
            <a:chOff x="2762248" y="2533650"/>
            <a:chExt cx="1533525" cy="1104900"/>
          </a:xfrm>
        </p:grpSpPr>
        <p:sp>
          <p:nvSpPr>
            <p:cNvPr id="12" name="Oval 11"/>
            <p:cNvSpPr/>
            <p:nvPr/>
          </p:nvSpPr>
          <p:spPr>
            <a:xfrm>
              <a:off x="2762248" y="2533650"/>
              <a:ext cx="1533525" cy="11049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57524" y="2901434"/>
              <a:ext cx="9429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GbtServ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34536" y="1881410"/>
            <a:ext cx="1657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WinCC</a:t>
            </a:r>
            <a:r>
              <a:rPr lang="en-US" dirty="0" smtClean="0"/>
              <a:t>-OA Control PC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2" idx="4"/>
            <a:endCxn id="23" idx="0"/>
          </p:cNvCxnSpPr>
          <p:nvPr/>
        </p:nvCxnSpPr>
        <p:spPr>
          <a:xfrm>
            <a:off x="3871117" y="3546122"/>
            <a:ext cx="0" cy="925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3104354" y="4471249"/>
            <a:ext cx="1533525" cy="1104900"/>
            <a:chOff x="2762248" y="2533650"/>
            <a:chExt cx="1533525" cy="1104900"/>
          </a:xfrm>
        </p:grpSpPr>
        <p:sp>
          <p:nvSpPr>
            <p:cNvPr id="23" name="Oval 22"/>
            <p:cNvSpPr/>
            <p:nvPr/>
          </p:nvSpPr>
          <p:spPr>
            <a:xfrm>
              <a:off x="2762248" y="2533650"/>
              <a:ext cx="1533525" cy="11049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09885" y="2901434"/>
              <a:ext cx="1238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ConfigServ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14332" y="5253758"/>
            <a:ext cx="1620045" cy="690175"/>
            <a:chOff x="4247354" y="3178338"/>
            <a:chExt cx="1620045" cy="6901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2605" y="3178338"/>
              <a:ext cx="442911" cy="44291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47354" y="3591514"/>
              <a:ext cx="16200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Bitstream</a:t>
              </a:r>
              <a:r>
                <a:rPr lang="en-US" sz="1200" dirty="0" smtClean="0"/>
                <a:t> </a:t>
              </a:r>
              <a:r>
                <a:rPr lang="en-US" sz="1200" dirty="0" smtClean="0"/>
                <a:t>file</a:t>
              </a:r>
              <a:endParaRPr lang="en-GB" sz="1200" dirty="0"/>
            </a:p>
          </p:txBody>
        </p:sp>
      </p:grpSp>
      <p:cxnSp>
        <p:nvCxnSpPr>
          <p:cNvPr id="31" name="Straight Arrow Connector 30"/>
          <p:cNvCxnSpPr>
            <a:stCxn id="23" idx="1"/>
            <a:endCxn id="5" idx="2"/>
          </p:cNvCxnSpPr>
          <p:nvPr/>
        </p:nvCxnSpPr>
        <p:spPr>
          <a:xfrm flipH="1" flipV="1">
            <a:off x="1563211" y="3449284"/>
            <a:ext cx="1765723" cy="118377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035652" y="3581969"/>
            <a:ext cx="1479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Progress report</a:t>
            </a:r>
            <a:endParaRPr lang="en-GB" sz="12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77" y="4534361"/>
            <a:ext cx="978676" cy="978676"/>
          </a:xfrm>
          <a:prstGeom prst="rect">
            <a:avLst/>
          </a:prstGeom>
        </p:spPr>
      </p:pic>
      <p:cxnSp>
        <p:nvCxnSpPr>
          <p:cNvPr id="37" name="Straight Arrow Connector 36"/>
          <p:cNvCxnSpPr>
            <a:stCxn id="36" idx="3"/>
            <a:endCxn id="23" idx="2"/>
          </p:cNvCxnSpPr>
          <p:nvPr/>
        </p:nvCxnSpPr>
        <p:spPr>
          <a:xfrm>
            <a:off x="1760553" y="5023699"/>
            <a:ext cx="13438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637879" y="4041171"/>
            <a:ext cx="1686721" cy="967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404820" y="3685519"/>
            <a:ext cx="1581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SOL40</a:t>
            </a:r>
          </a:p>
          <a:p>
            <a:pPr algn="ctr"/>
            <a:r>
              <a:rPr lang="en-US" dirty="0" smtClean="0"/>
              <a:t>(SOL40_SCA)</a:t>
            </a:r>
            <a:endParaRPr lang="en-GB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8066190" y="4041171"/>
            <a:ext cx="15826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9904357" y="3858968"/>
            <a:ext cx="1230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06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(command line)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2666"/>
          </a:xfrm>
        </p:spPr>
        <p:txBody>
          <a:bodyPr>
            <a:normAutofit/>
          </a:bodyPr>
          <a:lstStyle/>
          <a:p>
            <a:r>
              <a:rPr lang="en-GB" sz="1400" dirty="0" smtClean="0"/>
              <a:t>$ </a:t>
            </a:r>
            <a:r>
              <a:rPr lang="en-GB" sz="1400" dirty="0" smtClean="0"/>
              <a:t>configure_kintex7 </a:t>
            </a:r>
            <a:r>
              <a:rPr lang="en-GB" sz="1400" dirty="0"/>
              <a:t>--</a:t>
            </a:r>
            <a:r>
              <a:rPr lang="en-GB" sz="1400" dirty="0" err="1"/>
              <a:t>gbt</a:t>
            </a:r>
            <a:r>
              <a:rPr lang="en-GB" sz="1400" dirty="0"/>
              <a:t> </a:t>
            </a:r>
            <a:r>
              <a:rPr lang="en-GB" sz="1400" dirty="0" smtClean="0"/>
              <a:t>3 --</a:t>
            </a:r>
            <a:r>
              <a:rPr lang="en-GB" sz="1400" dirty="0" err="1" smtClean="0"/>
              <a:t>sca</a:t>
            </a:r>
            <a:r>
              <a:rPr lang="en-GB" sz="1400" dirty="0" smtClean="0"/>
              <a:t> 0 --</a:t>
            </a:r>
            <a:r>
              <a:rPr lang="en-GB" sz="1400" dirty="0"/>
              <a:t>chain-</a:t>
            </a:r>
            <a:r>
              <a:rPr lang="en-GB" sz="1400" dirty="0" err="1"/>
              <a:t>len</a:t>
            </a:r>
            <a:r>
              <a:rPr lang="en-GB" sz="1400" dirty="0"/>
              <a:t> 6</a:t>
            </a:r>
            <a:r>
              <a:rPr lang="en-GB" sz="1400" dirty="0" smtClean="0"/>
              <a:t> </a:t>
            </a:r>
            <a:r>
              <a:rPr lang="en-GB" sz="1400" dirty="0"/>
              <a:t>--dev-index </a:t>
            </a:r>
            <a:r>
              <a:rPr lang="en-GB" sz="1400" dirty="0" smtClean="0"/>
              <a:t>2 --</a:t>
            </a:r>
            <a:r>
              <a:rPr lang="en-GB" sz="1400" dirty="0"/>
              <a:t>file </a:t>
            </a:r>
            <a:r>
              <a:rPr lang="en-GB" sz="1400" dirty="0" smtClean="0"/>
              <a:t>pdmdb_top.6LinksOK.bit</a:t>
            </a:r>
            <a:endParaRPr lang="en-US" sz="1400" dirty="0" smtClean="0"/>
          </a:p>
          <a:p>
            <a:r>
              <a:rPr lang="en-GB" sz="1400" dirty="0"/>
              <a:t>$ </a:t>
            </a:r>
            <a:r>
              <a:rPr lang="en-GB" sz="1400" dirty="0" err="1" smtClean="0"/>
              <a:t>configure_microsemi</a:t>
            </a:r>
            <a:r>
              <a:rPr lang="en-GB" sz="1400" dirty="0" smtClean="0"/>
              <a:t> --</a:t>
            </a:r>
            <a:r>
              <a:rPr lang="en-GB" sz="1400" dirty="0" err="1"/>
              <a:t>gbt</a:t>
            </a:r>
            <a:r>
              <a:rPr lang="en-GB" sz="1400" dirty="0"/>
              <a:t> 3 </a:t>
            </a:r>
            <a:r>
              <a:rPr lang="en-GB" sz="1400" dirty="0" smtClean="0"/>
              <a:t>--</a:t>
            </a:r>
            <a:r>
              <a:rPr lang="en-GB" sz="1400" dirty="0" err="1" smtClean="0"/>
              <a:t>sca</a:t>
            </a:r>
            <a:r>
              <a:rPr lang="en-GB" sz="1400" dirty="0" smtClean="0"/>
              <a:t> 2 --</a:t>
            </a:r>
            <a:r>
              <a:rPr lang="en-GB" sz="1400" dirty="0"/>
              <a:t>chain-</a:t>
            </a:r>
            <a:r>
              <a:rPr lang="en-GB" sz="1400" dirty="0" err="1"/>
              <a:t>len</a:t>
            </a:r>
            <a:r>
              <a:rPr lang="en-GB" sz="1400" dirty="0"/>
              <a:t> </a:t>
            </a:r>
            <a:r>
              <a:rPr lang="en-GB" sz="1400" dirty="0" smtClean="0"/>
              <a:t>6 </a:t>
            </a:r>
            <a:r>
              <a:rPr lang="en-GB" sz="1400" dirty="0"/>
              <a:t>--dev-index </a:t>
            </a:r>
            <a:r>
              <a:rPr lang="en-GB" sz="1400" dirty="0" smtClean="0"/>
              <a:t>2 --file cluster_fpga.dat –action PROGRAM</a:t>
            </a:r>
            <a:endParaRPr lang="en-GB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Additional parameters: </a:t>
            </a:r>
          </a:p>
          <a:p>
            <a:r>
              <a:rPr lang="en-US" sz="1400" dirty="0" smtClean="0"/>
              <a:t>--control &lt;</a:t>
            </a:r>
            <a:r>
              <a:rPr lang="en-US" sz="1400" dirty="0" err="1" smtClean="0"/>
              <a:t>control_reg</a:t>
            </a:r>
            <a:r>
              <a:rPr lang="en-US" sz="1400" dirty="0" smtClean="0"/>
              <a:t>&gt; (see GBT-SCA manual, default 0x4200 for </a:t>
            </a:r>
            <a:r>
              <a:rPr lang="en-US" sz="1400" dirty="0" err="1" smtClean="0"/>
              <a:t>Kintex</a:t>
            </a:r>
            <a:r>
              <a:rPr lang="en-US" sz="1400" dirty="0" smtClean="0"/>
              <a:t> and 0x0 for </a:t>
            </a:r>
            <a:r>
              <a:rPr lang="en-US" sz="1400" dirty="0" err="1" smtClean="0"/>
              <a:t>Microsemi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--frequency &lt;</a:t>
            </a:r>
            <a:r>
              <a:rPr lang="en-US" sz="1400" dirty="0" err="1" smtClean="0"/>
              <a:t>val</a:t>
            </a:r>
            <a:r>
              <a:rPr lang="en-US" sz="1400" dirty="0" smtClean="0"/>
              <a:t>&gt; (0 to 20000000, default 20Mhz)</a:t>
            </a:r>
          </a:p>
          <a:p>
            <a:r>
              <a:rPr lang="en-US" sz="1400" dirty="0" smtClean="0"/>
              <a:t>--</a:t>
            </a:r>
            <a:r>
              <a:rPr lang="en-US" sz="1400" dirty="0" err="1" smtClean="0"/>
              <a:t>loglevel</a:t>
            </a:r>
            <a:r>
              <a:rPr lang="en-US" sz="1400" dirty="0" smtClean="0"/>
              <a:t> &lt;</a:t>
            </a:r>
            <a:r>
              <a:rPr lang="en-US" sz="1400" dirty="0" err="1" smtClean="0"/>
              <a:t>val</a:t>
            </a:r>
            <a:r>
              <a:rPr lang="en-US" sz="1400" dirty="0" smtClean="0"/>
              <a:t>&gt; (0 to 7, 7 is default)</a:t>
            </a:r>
          </a:p>
          <a:p>
            <a:r>
              <a:rPr lang="en-US" sz="1400" dirty="0" smtClean="0"/>
              <a:t>--</a:t>
            </a:r>
            <a:r>
              <a:rPr lang="en-US" sz="1400" dirty="0" err="1" smtClean="0"/>
              <a:t>irlen</a:t>
            </a:r>
            <a:r>
              <a:rPr lang="en-US" sz="1400" dirty="0" smtClean="0"/>
              <a:t> &lt;</a:t>
            </a:r>
            <a:r>
              <a:rPr lang="en-US" sz="1400" dirty="0" err="1" smtClean="0"/>
              <a:t>val</a:t>
            </a:r>
            <a:r>
              <a:rPr lang="en-US" sz="1400" dirty="0" smtClean="0"/>
              <a:t>&gt; (default is 6 for kintex7 and 8 for </a:t>
            </a:r>
            <a:r>
              <a:rPr lang="en-US" sz="1400" dirty="0" err="1" smtClean="0"/>
              <a:t>microsemi</a:t>
            </a:r>
            <a:r>
              <a:rPr lang="en-US" sz="1400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pic>
        <p:nvPicPr>
          <p:cNvPr id="5" name="Picture 4" descr="D:\cernbox\device_chain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2" y="3181139"/>
            <a:ext cx="5724525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4706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Initially too much time!!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618987"/>
            <a:ext cx="10058400" cy="4023360"/>
          </a:xfrm>
        </p:spPr>
        <p:txBody>
          <a:bodyPr/>
          <a:lstStyle/>
          <a:p>
            <a:pPr lvl="1"/>
            <a:r>
              <a:rPr lang="en-US" dirty="0" smtClean="0"/>
              <a:t>Configuring a Kintex7 was taking 180 seconds at 20MHz JTAG frequency</a:t>
            </a:r>
          </a:p>
          <a:p>
            <a:pPr lvl="1"/>
            <a:r>
              <a:rPr lang="en-US" dirty="0" smtClean="0"/>
              <a:t>Configuring an IGLOO2 was taking 17 minutes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89" y="2943472"/>
            <a:ext cx="3810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81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286603"/>
            <a:ext cx="10410825" cy="1450757"/>
          </a:xfrm>
        </p:spPr>
        <p:txBody>
          <a:bodyPr/>
          <a:lstStyle/>
          <a:p>
            <a:r>
              <a:rPr lang="en-US" dirty="0" smtClean="0"/>
              <a:t>JTAG Composite commands (acceleration)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07159"/>
              </p:ext>
            </p:extLst>
          </p:nvPr>
        </p:nvGraphicFramePr>
        <p:xfrm>
          <a:off x="3686185" y="2267232"/>
          <a:ext cx="81280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Basic commands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Composite commands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JTAG_W_TMS0(1, 2, 3)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JTAG_W_CTRL</a:t>
                      </a:r>
                    </a:p>
                    <a:p>
                      <a:r>
                        <a:rPr lang="en-US" dirty="0" smtClean="0"/>
                        <a:t>JTAG_W_TDO0</a:t>
                      </a:r>
                      <a:r>
                        <a:rPr lang="en-US" baseline="0" dirty="0" smtClean="0"/>
                        <a:t>(1, 2, 3)</a:t>
                      </a:r>
                    </a:p>
                    <a:p>
                      <a:r>
                        <a:rPr lang="en-US" baseline="0" dirty="0" smtClean="0"/>
                        <a:t>JTAG_GO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JTAG_W_TMS</a:t>
                      </a:r>
                    </a:p>
                    <a:p>
                      <a:r>
                        <a:rPr lang="en-US" dirty="0" smtClean="0"/>
                        <a:t>JTAG_TDO_SCAN_OUT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(5x</a:t>
                      </a:r>
                      <a:r>
                        <a:rPr lang="en-US" baseline="0" dirty="0" smtClean="0"/>
                        <a:t> reduction SCA software access)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JTAG_W_TMS0(1, 2, 3)</a:t>
                      </a:r>
                    </a:p>
                    <a:p>
                      <a:r>
                        <a:rPr lang="en-US" baseline="0" dirty="0" smtClean="0"/>
                        <a:t>JTAG_W_CTRL</a:t>
                      </a:r>
                    </a:p>
                    <a:p>
                      <a:r>
                        <a:rPr lang="en-US" baseline="0" dirty="0" smtClean="0"/>
                        <a:t>JTAG_GO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JTAG_R_TDO0</a:t>
                      </a:r>
                      <a:r>
                        <a:rPr lang="en-US" baseline="0" dirty="0" smtClean="0"/>
                        <a:t>(1, 2, 3)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JTAG_W_TMS</a:t>
                      </a:r>
                    </a:p>
                    <a:p>
                      <a:r>
                        <a:rPr lang="en-US" dirty="0" smtClean="0"/>
                        <a:t>JTAG_TDO_SCAN_IN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(5x</a:t>
                      </a:r>
                      <a:r>
                        <a:rPr lang="en-US" baseline="0" dirty="0" smtClean="0"/>
                        <a:t> reduction SCA software access)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JTAG_W_CTRL</a:t>
                      </a:r>
                    </a:p>
                    <a:p>
                      <a:r>
                        <a:rPr lang="en-US" baseline="0" dirty="0" smtClean="0"/>
                        <a:t>JTAG_GO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JTAG_R_TDO0</a:t>
                      </a:r>
                      <a:r>
                        <a:rPr lang="en-US" baseline="0" dirty="0" smtClean="0"/>
                        <a:t>(1, 2, 3)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JTAG_TDO_SCAN_OUT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(6x</a:t>
                      </a:r>
                      <a:r>
                        <a:rPr lang="en-US" baseline="0" dirty="0" smtClean="0"/>
                        <a:t> reduction SCA software access)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2975" y="2390412"/>
            <a:ext cx="2352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Biggest factor for big configuration times is probing for replies in the SOL40_SCA from the software.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Mitigated by implementing composite commands in firmware.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92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does it </a:t>
            </a:r>
            <a:r>
              <a:rPr lang="en-US" dirty="0" smtClean="0"/>
              <a:t>take ?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189320" y="5669958"/>
            <a:ext cx="8154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Roughly 5x improvement for 3MB files on the </a:t>
            </a:r>
            <a:r>
              <a:rPr lang="en-US" dirty="0" err="1" smtClean="0"/>
              <a:t>Kintex</a:t>
            </a:r>
            <a:r>
              <a:rPr lang="en-US" dirty="0" smtClean="0"/>
              <a:t> </a:t>
            </a:r>
            <a:r>
              <a:rPr lang="en-US" dirty="0" smtClean="0"/>
              <a:t>7 (180 s to 35 s)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About 2.5x improvement for 5.6MB files on IGLOO2 (17 to 7 mins, to be improved)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0787910"/>
              </p:ext>
            </p:extLst>
          </p:nvPr>
        </p:nvGraphicFramePr>
        <p:xfrm>
          <a:off x="73168" y="2152926"/>
          <a:ext cx="6118081" cy="35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1802363"/>
              </p:ext>
            </p:extLst>
          </p:nvPr>
        </p:nvGraphicFramePr>
        <p:xfrm>
          <a:off x="6266735" y="2152926"/>
          <a:ext cx="5306140" cy="35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112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now in place</a:t>
            </a:r>
            <a:endParaRPr lang="en-GB" dirty="0"/>
          </a:p>
        </p:txBody>
      </p:sp>
      <p:pic>
        <p:nvPicPr>
          <p:cNvPr id="3074" name="Picture 2" descr="Image result for kintex7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04" b="29143"/>
          <a:stretch/>
        </p:blipFill>
        <p:spPr bwMode="auto">
          <a:xfrm>
            <a:off x="4569254" y="1829284"/>
            <a:ext cx="2857500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GLOO2 log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11" b="36890"/>
          <a:stretch/>
        </p:blipFill>
        <p:spPr bwMode="auto">
          <a:xfrm>
            <a:off x="7235460" y="1894598"/>
            <a:ext cx="3920220" cy="72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737253"/>
              </p:ext>
            </p:extLst>
          </p:nvPr>
        </p:nvGraphicFramePr>
        <p:xfrm>
          <a:off x="1699935" y="2750941"/>
          <a:ext cx="9353298" cy="355825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09333"/>
                <a:gridCol w="3356881"/>
                <a:gridCol w="32870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FPGAs</a:t>
                      </a:r>
                      <a:r>
                        <a:rPr lang="en-US" b="1" baseline="0" dirty="0" smtClean="0"/>
                        <a:t> supported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Xilinx series </a:t>
                      </a:r>
                      <a:r>
                        <a:rPr lang="en-US" dirty="0" smtClean="0"/>
                        <a:t>7 family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IGLOO2,</a:t>
                      </a:r>
                      <a:r>
                        <a:rPr lang="en-US" baseline="0" dirty="0" smtClean="0"/>
                        <a:t> SmartFusion2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Protocol</a:t>
                      </a:r>
                      <a:r>
                        <a:rPr lang="en-US" baseline="0" dirty="0" smtClean="0"/>
                        <a:t> used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JTAG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JTAG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(check)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SPI (debug phase)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~35</a:t>
                      </a:r>
                      <a:r>
                        <a:rPr lang="en-US" baseline="0" dirty="0" smtClean="0"/>
                        <a:t> secs for 3MB </a:t>
                      </a:r>
                      <a:r>
                        <a:rPr lang="en-US" baseline="0" dirty="0" smtClean="0"/>
                        <a:t>file </a:t>
                      </a:r>
                    </a:p>
                    <a:p>
                      <a:pPr algn="ctr"/>
                      <a:r>
                        <a:rPr lang="en-US" baseline="0" dirty="0" smtClean="0"/>
                        <a:t>(15s compressed file)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min for </a:t>
                      </a:r>
                      <a:r>
                        <a:rPr lang="en-US" dirty="0" smtClean="0"/>
                        <a:t>5.6MB </a:t>
                      </a:r>
                      <a:r>
                        <a:rPr lang="en-US" dirty="0" smtClean="0"/>
                        <a:t>file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Daisy chain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9313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PROGRAM,</a:t>
                      </a:r>
                      <a:r>
                        <a:rPr lang="en-US" baseline="0" dirty="0" smtClean="0"/>
                        <a:t> READ_ID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PROGRAM, ERASE,</a:t>
                      </a:r>
                      <a:r>
                        <a:rPr lang="en-US" baseline="0" dirty="0" smtClean="0"/>
                        <a:t> VERIFY, READ_ID, READ_INFO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 Reconfiguration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Progress report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ECS integration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Soon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97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performed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13075"/>
              </p:ext>
            </p:extLst>
          </p:nvPr>
        </p:nvGraphicFramePr>
        <p:xfrm>
          <a:off x="1378857" y="2258180"/>
          <a:ext cx="9434287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530"/>
                <a:gridCol w="4179270"/>
                <a:gridCol w="40494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Subdetector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Successfully tested features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 done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SciFi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JTAG FPGA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config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microsemi</a:t>
                      </a:r>
                      <a:r>
                        <a:rPr lang="en-US" baseline="0" dirty="0" smtClean="0"/>
                        <a:t>), all actions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SPI FPGA </a:t>
                      </a:r>
                      <a:r>
                        <a:rPr lang="en-US" dirty="0" err="1" smtClean="0"/>
                        <a:t>config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microsemi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JTAG FPGA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config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microsemi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SPI FPGA </a:t>
                      </a:r>
                      <a:r>
                        <a:rPr lang="en-US" dirty="0" err="1" smtClean="0"/>
                        <a:t>config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microsemi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FPGA </a:t>
                      </a:r>
                      <a:r>
                        <a:rPr lang="en-US" dirty="0" err="1" smtClean="0"/>
                        <a:t>config</a:t>
                      </a:r>
                      <a:r>
                        <a:rPr lang="en-US" dirty="0" smtClean="0"/>
                        <a:t> daisy chain (compressed and uncompressed </a:t>
                      </a:r>
                      <a:r>
                        <a:rPr lang="en-US" dirty="0" err="1" smtClean="0"/>
                        <a:t>bitstream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63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can we use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Everything should be available with the next release of </a:t>
            </a:r>
            <a:r>
              <a:rPr lang="en-US" dirty="0" err="1" smtClean="0"/>
              <a:t>fwGbt</a:t>
            </a:r>
            <a:r>
              <a:rPr lang="en-US" dirty="0" smtClean="0"/>
              <a:t> libraries and the next merge to of TFCv4 branch to master</a:t>
            </a:r>
          </a:p>
          <a:p>
            <a:pPr lvl="1"/>
            <a:r>
              <a:rPr lang="en-US" dirty="0" err="1" smtClean="0"/>
              <a:t>GbtServer</a:t>
            </a:r>
            <a:r>
              <a:rPr lang="en-US" dirty="0" smtClean="0"/>
              <a:t> and tools should be released soon</a:t>
            </a:r>
          </a:p>
          <a:p>
            <a:pPr lvl="1"/>
            <a:r>
              <a:rPr lang="en-US" dirty="0" smtClean="0"/>
              <a:t>Will already be able to use the command line tools if you compile the </a:t>
            </a:r>
            <a:r>
              <a:rPr lang="en-US" dirty="0" err="1" smtClean="0"/>
              <a:t>minidaq</a:t>
            </a:r>
            <a:r>
              <a:rPr lang="en-US" dirty="0" smtClean="0"/>
              <a:t> firmware from TFCv4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Electronics Upgrade Meeting, 13th April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87262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1918</TotalTime>
  <Words>676</Words>
  <Application>Microsoft Office PowerPoint</Application>
  <PresentationFormat>Widescreen</PresentationFormat>
  <Paragraphs>121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Retrospect</vt:lpstr>
      <vt:lpstr>Remote FPGA configuration</vt:lpstr>
      <vt:lpstr>How it is done – control system integration</vt:lpstr>
      <vt:lpstr>How to use (command line)</vt:lpstr>
      <vt:lpstr>Initially too much time!!</vt:lpstr>
      <vt:lpstr>JTAG Composite commands (acceleration)</vt:lpstr>
      <vt:lpstr>How long does it take ?</vt:lpstr>
      <vt:lpstr>Features now in place</vt:lpstr>
      <vt:lpstr>Tests performed</vt:lpstr>
      <vt:lpstr>When can we use it?</vt:lpstr>
      <vt:lpstr>Other news for the new release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year of Fellowship</dc:title>
  <dc:creator>Joao Vitor Viana Barbosa</dc:creator>
  <cp:lastModifiedBy>Joao Vitor Viana Barbosa</cp:lastModifiedBy>
  <cp:revision>73</cp:revision>
  <dcterms:created xsi:type="dcterms:W3CDTF">2017-03-07T09:07:04Z</dcterms:created>
  <dcterms:modified xsi:type="dcterms:W3CDTF">2017-04-13T11:42:55Z</dcterms:modified>
</cp:coreProperties>
</file>