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61" r:id="rId3"/>
    <p:sldId id="262" r:id="rId4"/>
    <p:sldId id="257" r:id="rId5"/>
    <p:sldId id="266" r:id="rId6"/>
    <p:sldId id="267" r:id="rId7"/>
    <p:sldId id="268" r:id="rId8"/>
    <p:sldId id="269" r:id="rId9"/>
    <p:sldId id="259" r:id="rId10"/>
    <p:sldId id="270" r:id="rId11"/>
    <p:sldId id="258" r:id="rId12"/>
  </p:sldIdLst>
  <p:sldSz cx="9144000" cy="6858000" type="screen4x3"/>
  <p:notesSz cx="6802438" cy="99361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483F0B9-A21A-4C42-A11A-67E41C11AD20}">
          <p14:sldIdLst>
            <p14:sldId id="256"/>
            <p14:sldId id="261"/>
            <p14:sldId id="262"/>
            <p14:sldId id="257"/>
            <p14:sldId id="266"/>
            <p14:sldId id="267"/>
            <p14:sldId id="268"/>
            <p14:sldId id="269"/>
            <p14:sldId id="259"/>
            <p14:sldId id="270"/>
            <p14:sldId id="25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ristian Joram" initials="CJ" lastIdx="0" clrIdx="0">
    <p:extLst>
      <p:ext uri="{19B8F6BF-5375-455C-9EA6-DF929625EA0E}">
        <p15:presenceInfo xmlns:p15="http://schemas.microsoft.com/office/powerpoint/2012/main" userId="S-1-5-21-1526224874-1540688658-1361462980-2091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32FF"/>
    <a:srgbClr val="FFFF00"/>
    <a:srgbClr val="F7FFAA"/>
    <a:srgbClr val="B2E4AE"/>
    <a:srgbClr val="F4BF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456"/>
    <p:restoredTop sz="82873"/>
  </p:normalViewPr>
  <p:slideViewPr>
    <p:cSldViewPr snapToGrid="0" snapToObjects="1">
      <p:cViewPr varScale="1">
        <p:scale>
          <a:sx n="88" d="100"/>
          <a:sy n="88" d="100"/>
        </p:scale>
        <p:origin x="678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7723" cy="49680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3141" y="0"/>
            <a:ext cx="2947723" cy="49680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712B8A-BC2E-EF4A-839E-B4874D80ACB1}" type="datetimeFigureOut">
              <a:rPr lang="en-US" smtClean="0"/>
              <a:pPr/>
              <a:t>4/12/2017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7630"/>
            <a:ext cx="2947723" cy="49680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3141" y="9437630"/>
            <a:ext cx="2947723" cy="49680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1DB81F-1C42-6D4D-979B-9CC673E1CBE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93718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7723" cy="49680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3141" y="0"/>
            <a:ext cx="2947723" cy="49680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41165-8859-2845-95BC-5B1DD41E25F8}" type="datetimeFigureOut">
              <a:rPr lang="en-US" smtClean="0"/>
              <a:pPr/>
              <a:t>4/12/2017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7288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244" y="4719678"/>
            <a:ext cx="5441950" cy="447127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7630"/>
            <a:ext cx="2947723" cy="49680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3141" y="9437630"/>
            <a:ext cx="2947723" cy="49680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155011-E08F-DC46-AB56-CAE321B143F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58483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155011-E08F-DC46-AB56-CAE321B143F8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6037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155011-E08F-DC46-AB56-CAE321B143F8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6928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155011-E08F-DC46-AB56-CAE321B143F8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581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C. Joram | SciFi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LHCb Electronics Meeting - 13 / 04 /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619E2-D2CE-E747-9B66-4F21450107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0431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C. Joram | SciFi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LHCb Electronics Meeting - 13 / 04 /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619E2-D2CE-E747-9B66-4F21450107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571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C. Joram | SciFi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LHCb Electronics Meeting - 13 / 04 /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619E2-D2CE-E747-9B66-4F21450107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9921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C. Joram | SciFi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LHCb Electronics Meeting - 13 / 04 /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619E2-D2CE-E747-9B66-4F21450107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283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C. Joram | SciFi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LHCb Electronics Meeting - 13 / 04 /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619E2-D2CE-E747-9B66-4F21450107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256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C. Joram | SciFi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LHCb Electronics Meeting - 13 / 04 / 2017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619E2-D2CE-E747-9B66-4F21450107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81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C. Joram | SciFi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LHCb Electronics Meeting - 13 / 04 / 2017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619E2-D2CE-E747-9B66-4F21450107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1946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C. Joram | SciFi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LHCb Electronics Meeting - 13 / 04 / 2017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619E2-D2CE-E747-9B66-4F21450107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394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C. Joram | SciFi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LHCb Electronics Meeting - 13 / 04 / 2017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619E2-D2CE-E747-9B66-4F21450107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278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C. Joram | SciFi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LHCb Electronics Meeting - 13 / 04 / 2017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619E2-D2CE-E747-9B66-4F21450107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487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C. Joram | SciFi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LHCb Electronics Meeting - 13 / 04 / 2017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619E2-D2CE-E747-9B66-4F21450107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218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C. Joram | SciFi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LHCb Electronics Meeting - 13 / 04 /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1619E2-D2CE-E747-9B66-4F214501077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69649"/>
            <a:ext cx="754374" cy="50323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5428" y="274638"/>
            <a:ext cx="714478" cy="583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9665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735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4800" b="1" dirty="0" smtClean="0">
                <a:solidFill>
                  <a:srgbClr val="0432FF"/>
                </a:solidFill>
              </a:rPr>
              <a:t>Electronics needs for SciFi testing and commissioning</a:t>
            </a:r>
            <a:endParaRPr lang="en-US" sz="4800" b="1" dirty="0">
              <a:solidFill>
                <a:srgbClr val="0432F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91343" y="5498653"/>
            <a:ext cx="6400800" cy="1250068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sz="2400" b="1" dirty="0" smtClean="0"/>
              <a:t>LHCb Electronics Meeting</a:t>
            </a:r>
          </a:p>
          <a:p>
            <a:pPr>
              <a:spcBef>
                <a:spcPts val="0"/>
              </a:spcBef>
            </a:pPr>
            <a:r>
              <a:rPr lang="en-US" sz="2400" b="1" dirty="0" smtClean="0"/>
              <a:t>13.04.2017</a:t>
            </a:r>
            <a:endParaRPr lang="en-US" sz="2400" b="1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491343" y="4479769"/>
            <a:ext cx="6400800" cy="4884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C. Joram for the LHCb SciFi team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684743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C. Joram | SciFi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LHCb Electronics Meeting - 13 / 04 /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619E2-D2CE-E747-9B66-4F2145010777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124200" y="319465"/>
            <a:ext cx="17752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solidFill>
                  <a:srgbClr val="0432FF"/>
                </a:solidFill>
              </a:rPr>
              <a:t>Summary</a:t>
            </a:r>
            <a:endParaRPr lang="en-GB" sz="3200" dirty="0">
              <a:solidFill>
                <a:srgbClr val="0432FF"/>
              </a:solidFill>
            </a:endParaRP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2264796"/>
              </p:ext>
            </p:extLst>
          </p:nvPr>
        </p:nvGraphicFramePr>
        <p:xfrm>
          <a:off x="368350" y="1021253"/>
          <a:ext cx="8318449" cy="5398622"/>
        </p:xfrm>
        <a:graphic>
          <a:graphicData uri="http://schemas.openxmlformats.org/drawingml/2006/table">
            <a:tbl>
              <a:tblPr/>
              <a:tblGrid>
                <a:gridCol w="410820"/>
                <a:gridCol w="375914"/>
                <a:gridCol w="375914"/>
                <a:gridCol w="408136"/>
                <a:gridCol w="410820"/>
                <a:gridCol w="440357"/>
                <a:gridCol w="443042"/>
                <a:gridCol w="408136"/>
                <a:gridCol w="440357"/>
                <a:gridCol w="443042"/>
                <a:gridCol w="402766"/>
                <a:gridCol w="547761"/>
                <a:gridCol w="547761"/>
                <a:gridCol w="408136"/>
                <a:gridCol w="440357"/>
                <a:gridCol w="440357"/>
                <a:gridCol w="494059"/>
                <a:gridCol w="494059"/>
                <a:gridCol w="386655"/>
              </a:tblGrid>
              <a:tr h="215429">
                <a:tc>
                  <a:txBody>
                    <a:bodyPr/>
                    <a:lstStyle/>
                    <a:p>
                      <a:pPr algn="l" fontAlgn="b"/>
                      <a:endParaRPr lang="fr-FR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4">
                  <a:txBody>
                    <a:bodyPr/>
                    <a:lstStyle/>
                    <a:p>
                      <a:pPr algn="l" fontAlgn="b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LHCb SciFi: Estimates of infrastructure needs for detector testing during integration</a:t>
                      </a: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13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3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3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3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2344"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2344"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9"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SPIROC based RO system for 1 ROB (16 SiPM) for reception control</a:t>
                      </a: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7453"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0023"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344">
                <a:tc rowSpan="3">
                  <a:txBody>
                    <a:bodyPr/>
                    <a:lstStyle/>
                    <a:p>
                      <a:pPr algn="ctr" fontAlgn="b"/>
                      <a:r>
                        <a:rPr lang="fr-FR" sz="4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617" marR="8617" marT="861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central support </a:t>
                      </a:r>
                    </a:p>
                  </a:txBody>
                  <a:tcPr marL="8617" marR="8617" marT="8617" marB="0" vert="vert27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Location </a:t>
                      </a:r>
                    </a:p>
                  </a:txBody>
                  <a:tcPr marL="8617" marR="8617" marT="8617" marB="0" vert="vert27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Start date</a:t>
                      </a:r>
                    </a:p>
                  </a:txBody>
                  <a:tcPr marL="8617" marR="8617" marT="8617" marB="0" vert="vert27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LV power supply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HV power supply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LV cabling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PCIe40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8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Optical fibres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Cooling 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el. Power</a:t>
                      </a:r>
                    </a:p>
                  </a:txBody>
                  <a:tcPr marL="8617" marR="8617" marT="861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47394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type 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 chan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type 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number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type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number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TELL40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8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SOL40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8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number 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length</a:t>
                      </a:r>
                    </a:p>
                  </a:txBody>
                  <a:tcPr marL="8617" marR="8617" marT="8617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connectors </a:t>
                      </a:r>
                    </a:p>
                  </a:txBody>
                  <a:tcPr marL="8617" marR="8617" marT="8617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coolant 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power 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T_op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49117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8617" marR="8617" marT="86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SX8 (clean box)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4/2018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lab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some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CAEN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stan-dard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some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none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none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ambient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marginal</a:t>
                      </a:r>
                    </a:p>
                  </a:txBody>
                  <a:tcPr marL="8617" marR="8617" marT="8617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344"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2344"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9"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PACIFIC based RO system for 1 </a:t>
                      </a:r>
                      <a:r>
                        <a:rPr lang="en-GB" sz="800" b="1" i="0" u="sng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full</a:t>
                      </a:r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C-frane  (24 FE) for commissioning and testing</a:t>
                      </a: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0023"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344">
                <a:tc rowSpan="3">
                  <a:txBody>
                    <a:bodyPr/>
                    <a:lstStyle/>
                    <a:p>
                      <a:pPr algn="ctr" fontAlgn="b"/>
                      <a:r>
                        <a:rPr lang="fr-FR" sz="4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617" marR="8617" marT="861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central support </a:t>
                      </a:r>
                    </a:p>
                  </a:txBody>
                  <a:tcPr marL="8617" marR="8617" marT="8617" marB="0" vert="vert27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Location </a:t>
                      </a:r>
                    </a:p>
                  </a:txBody>
                  <a:tcPr marL="8617" marR="8617" marT="8617" marB="0" vert="vert27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Start date</a:t>
                      </a:r>
                    </a:p>
                  </a:txBody>
                  <a:tcPr marL="8617" marR="8617" marT="8617" marB="0" vert="vert27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LV power supply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HV power supply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LV cabling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PCIe40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8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Optical fibres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Cooling 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el. Power</a:t>
                      </a:r>
                    </a:p>
                  </a:txBody>
                  <a:tcPr marL="8617" marR="8617" marT="861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45671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type 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 chan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type 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 chan 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type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number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TELL40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8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SOL40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8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number (data/ control)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length</a:t>
                      </a:r>
                    </a:p>
                  </a:txBody>
                  <a:tcPr marL="8617" marR="8617" marT="8617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connectors </a:t>
                      </a:r>
                    </a:p>
                  </a:txBody>
                  <a:tcPr marL="8617" marR="8617" marT="8617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coolant 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power 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T_op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6686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8617" marR="8617" marT="86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3852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4/2018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Maraton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CAEN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192</a:t>
                      </a:r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35mm2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384/96 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 m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MPO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Novec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kW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-40 at SiPM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344"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H2O</a:t>
                      </a:r>
                    </a:p>
                  </a:txBody>
                  <a:tcPr marL="8617" marR="8617" marT="86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kW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ambient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kW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344"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0961"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PACIFIC based RO system for 1 FE (16 SiPM) for debugging and repair</a:t>
                      </a: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2344"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7742">
                <a:tc rowSpan="4">
                  <a:txBody>
                    <a:bodyPr/>
                    <a:lstStyle/>
                    <a:p>
                      <a:pPr algn="ctr" fontAlgn="b"/>
                      <a:r>
                        <a:rPr lang="fr-FR" sz="4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34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central support </a:t>
                      </a:r>
                    </a:p>
                  </a:txBody>
                  <a:tcPr marL="8617" marR="8617" marT="8617" marB="0" vert="vert27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Location </a:t>
                      </a:r>
                    </a:p>
                  </a:txBody>
                  <a:tcPr marL="8617" marR="8617" marT="8617" marB="0" vert="vert27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Start date</a:t>
                      </a:r>
                    </a:p>
                  </a:txBody>
                  <a:tcPr marL="8617" marR="8617" marT="8617" marB="0" vert="vert27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LV power supply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HV power supply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LV cabling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PCIe40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8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Optical fibres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Cooling 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el. Power</a:t>
                      </a:r>
                    </a:p>
                  </a:txBody>
                  <a:tcPr marL="8617" marR="8617" marT="861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39639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type 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 chan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type 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 chan 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type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number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TELL40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8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SOL40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8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number (data/ control)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length</a:t>
                      </a:r>
                    </a:p>
                  </a:txBody>
                  <a:tcPr marL="8617" marR="8617" marT="8617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connectors </a:t>
                      </a:r>
                    </a:p>
                  </a:txBody>
                  <a:tcPr marL="8617" marR="8617" marT="8617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coolant 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power 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T_op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8096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8617" marR="8617" marT="86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3852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4/2018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Maraton</a:t>
                      </a:r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CAEN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35mm2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16/4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 m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MPO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H2O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 W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ambient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 W</a:t>
                      </a:r>
                    </a:p>
                  </a:txBody>
                  <a:tcPr marL="8617" marR="8617" marT="86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762182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C. Joram | SciFi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LHCb Electronics Meeting - 13 / 04 /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619E2-D2CE-E747-9B66-4F2145010777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131019"/>
            <a:ext cx="8244442" cy="4995144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752600" y="518163"/>
            <a:ext cx="628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Screen shot from module testing  </a:t>
            </a:r>
            <a:r>
              <a:rPr lang="en-GB" dirty="0" smtClean="0"/>
              <a:t>in Heidelberg (SPIROC readout)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65728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C. Joram | SciFi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LHCb Electronics Meeting - 13 / 04 /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619E2-D2CE-E747-9B66-4F2145010777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273" y="810400"/>
            <a:ext cx="6864527" cy="5364961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457200" y="3860800"/>
            <a:ext cx="2252133" cy="2314561"/>
          </a:xfrm>
          <a:prstGeom prst="rect">
            <a:avLst/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457200" y="3605129"/>
            <a:ext cx="13839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At CERN, point 8</a:t>
            </a:r>
            <a:endParaRPr lang="en-GB" sz="1400" dirty="0">
              <a:solidFill>
                <a:srgbClr val="FF0000"/>
              </a:solidFill>
            </a:endParaRPr>
          </a:p>
        </p:txBody>
      </p:sp>
      <p:pic>
        <p:nvPicPr>
          <p:cNvPr id="10" name="Grafik 1"/>
          <p:cNvPicPr>
            <a:picLocks noChangeAspect="1"/>
          </p:cNvPicPr>
          <p:nvPr/>
        </p:nvPicPr>
        <p:blipFill>
          <a:blip r:embed="rId3">
            <a:clrChange>
              <a:clrFrom>
                <a:srgbClr val="7EA297"/>
              </a:clrFrom>
              <a:clrTo>
                <a:srgbClr val="7EA297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53200" y="2294182"/>
            <a:ext cx="2461637" cy="406216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786572" y="6179784"/>
            <a:ext cx="15088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0432FF"/>
                </a:solidFill>
                <a:sym typeface="Wingdings" panose="05000000000000000000" pitchFamily="2" charset="2"/>
              </a:rPr>
              <a:t>1 </a:t>
            </a:r>
            <a:r>
              <a:rPr lang="en-GB" u="sng" dirty="0">
                <a:solidFill>
                  <a:srgbClr val="0432FF"/>
                </a:solidFill>
                <a:sym typeface="Wingdings" panose="05000000000000000000" pitchFamily="2" charset="2"/>
              </a:rPr>
              <a:t>full</a:t>
            </a:r>
            <a:r>
              <a:rPr lang="en-GB" dirty="0">
                <a:solidFill>
                  <a:srgbClr val="0432FF"/>
                </a:solidFill>
                <a:sym typeface="Wingdings" panose="05000000000000000000" pitchFamily="2" charset="2"/>
              </a:rPr>
              <a:t> C-frame 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6018450" y="2200507"/>
            <a:ext cx="3802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FE</a:t>
            </a:r>
            <a:endParaRPr lang="en-GB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1149152" y="5255942"/>
            <a:ext cx="929269" cy="307777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bg1"/>
                </a:solidFill>
              </a:rPr>
              <a:t>Testing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9283" y="4728117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12 x</a:t>
            </a:r>
            <a:endParaRPr lang="en-GB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9014837" y="2884714"/>
            <a:ext cx="0" cy="3471636"/>
          </a:xfrm>
          <a:prstGeom prst="line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 rot="16200000">
            <a:off x="8443716" y="4435866"/>
            <a:ext cx="707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~ </a:t>
            </a:r>
            <a:r>
              <a:rPr lang="en-GB" dirty="0" smtClean="0"/>
              <a:t>7 m</a:t>
            </a:r>
            <a:endParaRPr lang="en-GB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6788038" y="2180780"/>
            <a:ext cx="1898762" cy="442677"/>
          </a:xfrm>
          <a:prstGeom prst="line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514553" y="2052815"/>
            <a:ext cx="654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~4 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92678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Straight Connector 42"/>
          <p:cNvCxnSpPr/>
          <p:nvPr/>
        </p:nvCxnSpPr>
        <p:spPr>
          <a:xfrm>
            <a:off x="4223657" y="4095592"/>
            <a:ext cx="10886" cy="1392199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2256"/>
            <a:ext cx="8229600" cy="1143000"/>
          </a:xfrm>
        </p:spPr>
        <p:txBody>
          <a:bodyPr/>
          <a:lstStyle/>
          <a:p>
            <a:r>
              <a:rPr lang="en-GB" dirty="0" smtClean="0">
                <a:solidFill>
                  <a:srgbClr val="0432FF"/>
                </a:solidFill>
              </a:rPr>
              <a:t>SciFi in numbers</a:t>
            </a:r>
            <a:endParaRPr lang="en-GB" dirty="0">
              <a:solidFill>
                <a:srgbClr val="0432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34357"/>
            <a:ext cx="8229600" cy="4525963"/>
          </a:xfrm>
        </p:spPr>
        <p:txBody>
          <a:bodyPr>
            <a:normAutofit/>
          </a:bodyPr>
          <a:lstStyle/>
          <a:p>
            <a:r>
              <a:rPr lang="en-GB" sz="1800" dirty="0" smtClean="0">
                <a:solidFill>
                  <a:srgbClr val="0432FF"/>
                </a:solidFill>
              </a:rPr>
              <a:t>SciFi = 128 fibre modules </a:t>
            </a:r>
            <a:r>
              <a:rPr lang="en-GB" sz="1800" dirty="0" smtClean="0">
                <a:solidFill>
                  <a:srgbClr val="0432FF"/>
                </a:solidFill>
                <a:sym typeface="Wingdings" panose="05000000000000000000" pitchFamily="2" charset="2"/>
              </a:rPr>
              <a:t> 256 Front-ends (FE)</a:t>
            </a:r>
          </a:p>
          <a:p>
            <a:r>
              <a:rPr lang="en-GB" sz="1800" dirty="0" smtClean="0">
                <a:solidFill>
                  <a:srgbClr val="0432FF"/>
                </a:solidFill>
                <a:sym typeface="Wingdings" panose="05000000000000000000" pitchFamily="2" charset="2"/>
              </a:rPr>
              <a:t>1 FE = 16 SiPM arrays = 16 data links + 2</a:t>
            </a:r>
            <a:r>
              <a:rPr lang="en-GB" sz="1800" dirty="0" smtClean="0">
                <a:solidFill>
                  <a:srgbClr val="0432FF"/>
                </a:solidFill>
                <a:sym typeface="Symbol"/>
              </a:rPr>
              <a:t>2 (bidirectional) </a:t>
            </a:r>
            <a:r>
              <a:rPr lang="en-GB" sz="1800" dirty="0" smtClean="0">
                <a:solidFill>
                  <a:srgbClr val="0432FF"/>
                </a:solidFill>
                <a:sym typeface="Wingdings" panose="05000000000000000000" pitchFamily="2" charset="2"/>
              </a:rPr>
              <a:t>ECS/TFC links</a:t>
            </a:r>
          </a:p>
          <a:p>
            <a:r>
              <a:rPr lang="en-GB" sz="1800" dirty="0" smtClean="0">
                <a:solidFill>
                  <a:srgbClr val="0432FF"/>
                </a:solidFill>
                <a:sym typeface="Wingdings" panose="05000000000000000000" pitchFamily="2" charset="2"/>
              </a:rPr>
              <a:t>1 FE = 100 W power</a:t>
            </a:r>
          </a:p>
          <a:p>
            <a:r>
              <a:rPr lang="en-GB" sz="1800" dirty="0" smtClean="0">
                <a:solidFill>
                  <a:srgbClr val="0432FF"/>
                </a:solidFill>
                <a:sym typeface="Wingdings" panose="05000000000000000000" pitchFamily="2" charset="2"/>
              </a:rPr>
              <a:t>1 </a:t>
            </a:r>
            <a:r>
              <a:rPr lang="en-GB" sz="1800" u="sng" dirty="0" smtClean="0">
                <a:solidFill>
                  <a:srgbClr val="0432FF"/>
                </a:solidFill>
                <a:sym typeface="Wingdings" panose="05000000000000000000" pitchFamily="2" charset="2"/>
              </a:rPr>
              <a:t>full</a:t>
            </a:r>
            <a:r>
              <a:rPr lang="en-GB" sz="1800" dirty="0" smtClean="0">
                <a:solidFill>
                  <a:srgbClr val="0432FF"/>
                </a:solidFill>
                <a:sym typeface="Wingdings" panose="05000000000000000000" pitchFamily="2" charset="2"/>
              </a:rPr>
              <a:t> C-frame = 5 + 5 or 6 + 6 modules  (vertical + stereo) = 20 or 24 FE = 3 kW</a:t>
            </a:r>
          </a:p>
          <a:p>
            <a:r>
              <a:rPr lang="en-GB" sz="1800" dirty="0" smtClean="0">
                <a:solidFill>
                  <a:srgbClr val="0432FF"/>
                </a:solidFill>
                <a:sym typeface="Wingdings" panose="05000000000000000000" pitchFamily="2" charset="2"/>
              </a:rPr>
              <a:t>1 </a:t>
            </a:r>
            <a:r>
              <a:rPr lang="en-GB" sz="1800" u="sng" dirty="0" smtClean="0">
                <a:solidFill>
                  <a:srgbClr val="0432FF"/>
                </a:solidFill>
                <a:sym typeface="Wingdings" panose="05000000000000000000" pitchFamily="2" charset="2"/>
              </a:rPr>
              <a:t>full</a:t>
            </a:r>
            <a:r>
              <a:rPr lang="en-GB" sz="1800" dirty="0" smtClean="0">
                <a:solidFill>
                  <a:srgbClr val="0432FF"/>
                </a:solidFill>
                <a:sym typeface="Wingdings" panose="05000000000000000000" pitchFamily="2" charset="2"/>
              </a:rPr>
              <a:t> C-frame = 320 or 384 SiPM arrays / data links, 80 or 96 ECS/TFC links</a:t>
            </a:r>
          </a:p>
          <a:p>
            <a:pPr marL="0" indent="0">
              <a:buNone/>
            </a:pPr>
            <a:endParaRPr lang="en-GB" sz="1800" dirty="0">
              <a:solidFill>
                <a:srgbClr val="0432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C. Joram | SciFi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LHCb Electronics Meeting - 13 / 04 /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619E2-D2CE-E747-9B66-4F2145010777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2791" y="3391432"/>
            <a:ext cx="1270934" cy="140832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2791" y="4824605"/>
            <a:ext cx="1270934" cy="140832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0717" y="3855443"/>
            <a:ext cx="2997068" cy="186036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 rot="16200000">
            <a:off x="686224" y="4545631"/>
            <a:ext cx="2497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432FF"/>
                </a:solidFill>
              </a:rPr>
              <a:t>16 SiPM arrays (@ -40 C)</a:t>
            </a:r>
            <a:endParaRPr lang="en-GB" dirty="0">
              <a:solidFill>
                <a:srgbClr val="0432FF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119820" y="3391432"/>
            <a:ext cx="57324" cy="20810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432FF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119816" y="3663578"/>
            <a:ext cx="57324" cy="20810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432FF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119817" y="3946602"/>
            <a:ext cx="57324" cy="20810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432FF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119820" y="5451139"/>
            <a:ext cx="57324" cy="20810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432FF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119816" y="5723285"/>
            <a:ext cx="57324" cy="20810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432FF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119817" y="6006309"/>
            <a:ext cx="57324" cy="20810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432FF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717829" y="3305623"/>
            <a:ext cx="542304" cy="2960007"/>
          </a:xfrm>
          <a:prstGeom prst="rect">
            <a:avLst/>
          </a:prstGeom>
          <a:noFill/>
          <a:ln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432FF"/>
              </a:solidFill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>
            <a:off x="3596383" y="3495484"/>
            <a:ext cx="1421933" cy="45111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V="1">
            <a:off x="3584150" y="5642056"/>
            <a:ext cx="1421933" cy="45603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V="1">
            <a:off x="3584150" y="5487791"/>
            <a:ext cx="1421933" cy="45603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3563725" y="3663578"/>
            <a:ext cx="1442358" cy="43201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>
            <a:off x="3620361" y="4547565"/>
            <a:ext cx="1282146" cy="52322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GB" sz="1400" dirty="0">
                <a:solidFill>
                  <a:srgbClr val="0432FF"/>
                </a:solidFill>
                <a:sym typeface="Wingdings" panose="05000000000000000000" pitchFamily="2" charset="2"/>
              </a:rPr>
              <a:t> 16 data links </a:t>
            </a:r>
          </a:p>
          <a:p>
            <a:r>
              <a:rPr lang="en-GB" sz="1400" dirty="0" smtClean="0">
                <a:solidFill>
                  <a:srgbClr val="0432FF"/>
                </a:solidFill>
                <a:sym typeface="Wingdings" panose="05000000000000000000" pitchFamily="2" charset="2"/>
              </a:rPr>
              <a:t>2 </a:t>
            </a:r>
            <a:r>
              <a:rPr lang="en-GB" sz="1400" dirty="0">
                <a:solidFill>
                  <a:srgbClr val="0432FF"/>
                </a:solidFill>
                <a:sym typeface="Wingdings" panose="05000000000000000000" pitchFamily="2" charset="2"/>
              </a:rPr>
              <a:t>ECS/TFC links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702083" y="4407131"/>
            <a:ext cx="62228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432FF"/>
                </a:solidFill>
              </a:rPr>
              <a:t>SciFi</a:t>
            </a:r>
          </a:p>
          <a:p>
            <a:r>
              <a:rPr lang="en-GB" dirty="0" smtClean="0">
                <a:solidFill>
                  <a:srgbClr val="0432FF"/>
                </a:solidFill>
              </a:rPr>
              <a:t>base</a:t>
            </a:r>
          </a:p>
          <a:p>
            <a:r>
              <a:rPr lang="en-GB" dirty="0" smtClean="0">
                <a:solidFill>
                  <a:srgbClr val="0432FF"/>
                </a:solidFill>
              </a:rPr>
              <a:t>unit</a:t>
            </a:r>
            <a:endParaRPr lang="en-GB" dirty="0">
              <a:solidFill>
                <a:srgbClr val="0432FF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373111" y="2784578"/>
            <a:ext cx="12736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432FF"/>
                </a:solidFill>
              </a:rPr>
              <a:t>2 master boards</a:t>
            </a:r>
            <a:endParaRPr lang="en-GB" sz="1400" dirty="0">
              <a:solidFill>
                <a:srgbClr val="0432FF"/>
              </a:solidFill>
            </a:endParaRPr>
          </a:p>
        </p:txBody>
      </p:sp>
      <p:cxnSp>
        <p:nvCxnSpPr>
          <p:cNvPr id="45" name="Straight Connector 44"/>
          <p:cNvCxnSpPr/>
          <p:nvPr/>
        </p:nvCxnSpPr>
        <p:spPr>
          <a:xfrm flipH="1">
            <a:off x="2128230" y="4354668"/>
            <a:ext cx="20248" cy="909014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5050974" y="3305623"/>
            <a:ext cx="31104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0432FF"/>
                </a:solidFill>
              </a:rPr>
              <a:t>PCIe40</a:t>
            </a:r>
          </a:p>
          <a:p>
            <a:pPr algn="ctr"/>
            <a:r>
              <a:rPr lang="en-GB" sz="1400" dirty="0" smtClean="0">
                <a:solidFill>
                  <a:srgbClr val="0432FF"/>
                </a:solidFill>
              </a:rPr>
              <a:t>(up  to 48 data links + bi-d. ECS/TFC link)</a:t>
            </a:r>
            <a:endParaRPr lang="en-GB" sz="1400" dirty="0">
              <a:solidFill>
                <a:srgbClr val="0432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18542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 smtClean="0">
                <a:solidFill>
                  <a:srgbClr val="0432FF"/>
                </a:solidFill>
              </a:rPr>
              <a:t>Need 1: </a:t>
            </a:r>
            <a:br>
              <a:rPr lang="en-GB" sz="3600" dirty="0" smtClean="0">
                <a:solidFill>
                  <a:srgbClr val="0432FF"/>
                </a:solidFill>
              </a:rPr>
            </a:br>
            <a:r>
              <a:rPr lang="en-GB" sz="3600" dirty="0" smtClean="0">
                <a:solidFill>
                  <a:srgbClr val="0432FF"/>
                </a:solidFill>
              </a:rPr>
              <a:t>Reception of Cold Boxes at point 8</a:t>
            </a:r>
            <a:endParaRPr lang="en-GB" sz="3600" dirty="0">
              <a:solidFill>
                <a:srgbClr val="0432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1800" dirty="0" smtClean="0">
                <a:solidFill>
                  <a:srgbClr val="0432FF"/>
                </a:solidFill>
              </a:rPr>
              <a:t>Cold boxes (loaded with 16 SiPMs) will be (re-)mounted on fibre modules (2 CB per module)</a:t>
            </a:r>
          </a:p>
          <a:p>
            <a:r>
              <a:rPr lang="en-GB" sz="1800" dirty="0" smtClean="0">
                <a:solidFill>
                  <a:srgbClr val="0432FF"/>
                </a:solidFill>
              </a:rPr>
              <a:t>Tests shall verify: functional SiPMs, good optical alignment, light tightness, gas tightness.</a:t>
            </a:r>
          </a:p>
          <a:p>
            <a:r>
              <a:rPr lang="en-GB" sz="1800" dirty="0" smtClean="0">
                <a:solidFill>
                  <a:srgbClr val="0432FF"/>
                </a:solidFill>
              </a:rPr>
              <a:t>Use of a fully </a:t>
            </a:r>
            <a:r>
              <a:rPr lang="en-GB" sz="1800" dirty="0" err="1" smtClean="0">
                <a:solidFill>
                  <a:srgbClr val="0432FF"/>
                </a:solidFill>
              </a:rPr>
              <a:t>analog</a:t>
            </a:r>
            <a:r>
              <a:rPr lang="en-GB" sz="1800" dirty="0" smtClean="0">
                <a:solidFill>
                  <a:srgbClr val="0432FF"/>
                </a:solidFill>
              </a:rPr>
              <a:t> SPIROC readout system. Detection of light from light injection system. </a:t>
            </a:r>
          </a:p>
          <a:p>
            <a:r>
              <a:rPr lang="en-GB" sz="1800" dirty="0" smtClean="0">
                <a:solidFill>
                  <a:srgbClr val="0432FF"/>
                </a:solidFill>
              </a:rPr>
              <a:t>“Standard” central support needed (mechanical infrastructure, cabling, power supplies, </a:t>
            </a:r>
            <a:r>
              <a:rPr lang="en-GB" sz="1800" dirty="0" err="1" smtClean="0">
                <a:solidFill>
                  <a:srgbClr val="0432FF"/>
                </a:solidFill>
              </a:rPr>
              <a:t>desktop+internet+disks</a:t>
            </a:r>
            <a:r>
              <a:rPr lang="en-GB" sz="1800" dirty="0" smtClean="0">
                <a:solidFill>
                  <a:srgbClr val="0432FF"/>
                </a:solidFill>
              </a:rPr>
              <a:t>, etc.)</a:t>
            </a:r>
            <a:endParaRPr lang="en-GB" sz="1400" dirty="0" smtClean="0">
              <a:solidFill>
                <a:srgbClr val="0432FF"/>
              </a:solidFill>
            </a:endParaRPr>
          </a:p>
          <a:p>
            <a:pPr lvl="1"/>
            <a:endParaRPr lang="en-GB" sz="1400" dirty="0" smtClean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C. Joram | SciFi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LHCb Electronics Meeting - 13 / 04 /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619E2-D2CE-E747-9B66-4F2145010777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3913010" y="1191742"/>
            <a:ext cx="1478613" cy="8390228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>
            <a:off x="457200" y="4495800"/>
            <a:ext cx="8229600" cy="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073673" y="4143558"/>
            <a:ext cx="654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&gt;5 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55015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432FF"/>
                </a:solidFill>
              </a:rPr>
              <a:t>Need 2: C-Frame Tests</a:t>
            </a:r>
            <a:endParaRPr lang="en-US" dirty="0">
              <a:solidFill>
                <a:srgbClr val="0432FF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C. Joram | SciFi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LHCb Electronics Meeting - 13 / 04 / 2017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619E2-D2CE-E747-9B66-4F2145010777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/>
          <a:srcRect l="23749" t="5879" r="52675" b="19015"/>
          <a:stretch/>
        </p:blipFill>
        <p:spPr>
          <a:xfrm>
            <a:off x="6745356" y="1497152"/>
            <a:ext cx="2011679" cy="46228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81608" y="1217053"/>
            <a:ext cx="560567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u="sng" dirty="0" smtClean="0">
                <a:solidFill>
                  <a:srgbClr val="0432FF"/>
                </a:solidFill>
              </a:rPr>
              <a:t>Assumptions</a:t>
            </a:r>
            <a:endParaRPr lang="en-US" sz="2000" u="sng" dirty="0">
              <a:solidFill>
                <a:srgbClr val="0432FF"/>
              </a:solidFill>
            </a:endParaRPr>
          </a:p>
          <a:p>
            <a:pPr>
              <a:spcBef>
                <a:spcPts val="1200"/>
              </a:spcBef>
            </a:pPr>
            <a:r>
              <a:rPr lang="en-US" sz="2000" dirty="0" smtClean="0">
                <a:solidFill>
                  <a:srgbClr val="0432FF"/>
                </a:solidFill>
              </a:rPr>
              <a:t>C-fames will be fully tested before installation: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err="1" smtClean="0">
                <a:solidFill>
                  <a:srgbClr val="0432FF"/>
                </a:solidFill>
              </a:rPr>
              <a:t>SiPMs</a:t>
            </a:r>
            <a:r>
              <a:rPr lang="en-US" sz="2000" dirty="0" smtClean="0">
                <a:solidFill>
                  <a:srgbClr val="0432FF"/>
                </a:solidFill>
              </a:rPr>
              <a:t> cooling to -40</a:t>
            </a:r>
            <a:r>
              <a:rPr lang="en-US" sz="2000" baseline="30000" dirty="0" smtClean="0">
                <a:solidFill>
                  <a:srgbClr val="0432FF"/>
                </a:solidFill>
              </a:rPr>
              <a:t>o</a:t>
            </a:r>
            <a:r>
              <a:rPr lang="en-US" sz="2000" dirty="0" smtClean="0">
                <a:solidFill>
                  <a:srgbClr val="0432FF"/>
                </a:solidFill>
              </a:rPr>
              <a:t> C (</a:t>
            </a:r>
            <a:r>
              <a:rPr lang="en-US" sz="2000" dirty="0" err="1" smtClean="0">
                <a:solidFill>
                  <a:srgbClr val="0432FF"/>
                </a:solidFill>
              </a:rPr>
              <a:t>Novec</a:t>
            </a:r>
            <a:r>
              <a:rPr lang="en-US" sz="2000" dirty="0" smtClean="0">
                <a:solidFill>
                  <a:srgbClr val="0432FF"/>
                </a:solidFill>
              </a:rPr>
              <a:t> system)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432FF"/>
                </a:solidFill>
              </a:rPr>
              <a:t>SiPM biased (“HV”)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432FF"/>
                </a:solidFill>
              </a:rPr>
              <a:t>Water cooling of electronics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432FF"/>
                </a:solidFill>
              </a:rPr>
              <a:t>Test of full front-end electronics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432FF"/>
              </a:solidFill>
            </a:endParaRPr>
          </a:p>
          <a:p>
            <a:endParaRPr lang="en-US" sz="2000" dirty="0" smtClean="0">
              <a:solidFill>
                <a:srgbClr val="0432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1608" y="4197458"/>
            <a:ext cx="627159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432FF"/>
                </a:solidFill>
              </a:rPr>
              <a:t>Minimum configuration:</a:t>
            </a:r>
            <a:r>
              <a:rPr lang="en-US" sz="2000" dirty="0" smtClean="0">
                <a:solidFill>
                  <a:srgbClr val="0432FF"/>
                </a:solidFill>
              </a:rPr>
              <a:t> 2 upper/lower half layers </a:t>
            </a:r>
          </a:p>
          <a:p>
            <a:r>
              <a:rPr lang="en-US" sz="2000" b="1" dirty="0" smtClean="0">
                <a:solidFill>
                  <a:srgbClr val="FF0000"/>
                </a:solidFill>
              </a:rPr>
              <a:t>Preferred configuration: </a:t>
            </a:r>
            <a:r>
              <a:rPr lang="en-US" sz="2000" dirty="0" smtClean="0">
                <a:solidFill>
                  <a:srgbClr val="FF0000"/>
                </a:solidFill>
              </a:rPr>
              <a:t>full C-frame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432FF"/>
                </a:solidFill>
              </a:rPr>
              <a:t>6 modules (25000 channels) </a:t>
            </a:r>
            <a:r>
              <a:rPr lang="en-US" sz="2000" dirty="0" smtClean="0">
                <a:solidFill>
                  <a:srgbClr val="FF0000"/>
                </a:solidFill>
              </a:rPr>
              <a:t>(12 modules, 50000 </a:t>
            </a:r>
            <a:r>
              <a:rPr lang="en-US" sz="2000" dirty="0" err="1" smtClean="0">
                <a:solidFill>
                  <a:srgbClr val="FF0000"/>
                </a:solidFill>
              </a:rPr>
              <a:t>chan</a:t>
            </a:r>
            <a:r>
              <a:rPr lang="en-US" sz="2000" dirty="0" smtClean="0">
                <a:solidFill>
                  <a:srgbClr val="FF0000"/>
                </a:solidFill>
              </a:rPr>
              <a:t>)</a:t>
            </a:r>
            <a:r>
              <a:rPr lang="en-US" sz="2000" dirty="0" smtClean="0">
                <a:solidFill>
                  <a:srgbClr val="0432FF"/>
                </a:solidFill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432FF"/>
                </a:solidFill>
              </a:rPr>
              <a:t>12 </a:t>
            </a:r>
            <a:r>
              <a:rPr lang="en-US" sz="2000" dirty="0" smtClean="0">
                <a:solidFill>
                  <a:srgbClr val="FF0000"/>
                </a:solidFill>
              </a:rPr>
              <a:t>(24)</a:t>
            </a:r>
            <a:r>
              <a:rPr lang="en-US" sz="2000" dirty="0" smtClean="0">
                <a:solidFill>
                  <a:srgbClr val="0432FF"/>
                </a:solidFill>
              </a:rPr>
              <a:t> FE w/ 192 </a:t>
            </a:r>
            <a:r>
              <a:rPr lang="en-US" sz="2000" dirty="0" smtClean="0">
                <a:solidFill>
                  <a:srgbClr val="FF0000"/>
                </a:solidFill>
              </a:rPr>
              <a:t>(384)</a:t>
            </a:r>
            <a:r>
              <a:rPr lang="en-US" sz="2000" dirty="0" smtClean="0">
                <a:solidFill>
                  <a:srgbClr val="0432FF"/>
                </a:solidFill>
              </a:rPr>
              <a:t> data links </a:t>
            </a:r>
          </a:p>
          <a:p>
            <a:r>
              <a:rPr lang="en-US" sz="2000" dirty="0">
                <a:solidFill>
                  <a:srgbClr val="0432FF"/>
                </a:solidFill>
              </a:rPr>
              <a:t> </a:t>
            </a:r>
            <a:r>
              <a:rPr lang="en-US" sz="2000" dirty="0" smtClean="0">
                <a:solidFill>
                  <a:srgbClr val="0432FF"/>
                </a:solidFill>
              </a:rPr>
              <a:t>                       and 48 </a:t>
            </a:r>
            <a:r>
              <a:rPr lang="en-US" sz="2000" dirty="0" smtClean="0">
                <a:solidFill>
                  <a:srgbClr val="FF0000"/>
                </a:solidFill>
              </a:rPr>
              <a:t>(96)</a:t>
            </a:r>
            <a:r>
              <a:rPr lang="en-US" sz="2000" dirty="0" smtClean="0">
                <a:solidFill>
                  <a:srgbClr val="0432FF"/>
                </a:solidFill>
              </a:rPr>
              <a:t> control links  </a:t>
            </a:r>
            <a:r>
              <a:rPr lang="en-US" sz="2000" dirty="0" smtClean="0"/>
              <a:t>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432FF"/>
                </a:solidFill>
              </a:rPr>
              <a:t>LV power supplies: 1.8 kW  </a:t>
            </a:r>
            <a:r>
              <a:rPr lang="en-US" sz="2000" dirty="0" smtClean="0">
                <a:solidFill>
                  <a:srgbClr val="FF0000"/>
                </a:solidFill>
              </a:rPr>
              <a:t>(3.6 kW)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432FF"/>
                </a:solidFill>
              </a:rPr>
              <a:t>Water cooling:   1.5 kW  </a:t>
            </a:r>
            <a:r>
              <a:rPr lang="en-US" sz="2000" dirty="0" smtClean="0">
                <a:solidFill>
                  <a:srgbClr val="FF0000"/>
                </a:solidFill>
              </a:rPr>
              <a:t>(3.0 kW) 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81608" y="3415141"/>
            <a:ext cx="6271592" cy="646331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GB" dirty="0" smtClean="0"/>
              <a:t>Thermally (</a:t>
            </a:r>
            <a:r>
              <a:rPr lang="en-GB" dirty="0" err="1" smtClean="0"/>
              <a:t>Novec</a:t>
            </a:r>
            <a:r>
              <a:rPr lang="en-GB" dirty="0" smtClean="0"/>
              <a:t>), </a:t>
            </a:r>
            <a:r>
              <a:rPr lang="en-GB" dirty="0"/>
              <a:t>the 12 Cold Boxes at the top (or bottom) form one circuit. </a:t>
            </a:r>
            <a:r>
              <a:rPr lang="en-GB" dirty="0">
                <a:sym typeface="Wingdings" panose="05000000000000000000" pitchFamily="2" charset="2"/>
              </a:rPr>
              <a:t> </a:t>
            </a:r>
            <a:r>
              <a:rPr lang="en-GB" dirty="0" smtClean="0">
                <a:sym typeface="Wingdings" panose="05000000000000000000" pitchFamily="2" charset="2"/>
              </a:rPr>
              <a:t>test </a:t>
            </a:r>
            <a:r>
              <a:rPr lang="en-GB" dirty="0">
                <a:sym typeface="Wingdings" panose="05000000000000000000" pitchFamily="2" charset="2"/>
              </a:rPr>
              <a:t>all together.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55263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432FF"/>
                </a:solidFill>
              </a:rPr>
              <a:t>C-Frame Tests: Infrastructure</a:t>
            </a:r>
            <a:endParaRPr lang="en-US" dirty="0">
              <a:solidFill>
                <a:srgbClr val="0432FF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C. Joram | SciFi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LHCb Electronics Meeting - 13 / 04 / 2017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619E2-D2CE-E747-9B66-4F2145010777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/>
          <a:srcRect l="23749" t="5879" r="52675" b="19015"/>
          <a:stretch/>
        </p:blipFill>
        <p:spPr>
          <a:xfrm>
            <a:off x="4051658" y="1214802"/>
            <a:ext cx="2011679" cy="4622800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H="1">
            <a:off x="6063337" y="5183276"/>
            <a:ext cx="489863" cy="3377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615118" y="5407971"/>
            <a:ext cx="1747290" cy="120032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</a:lstStyle>
          <a:p>
            <a:r>
              <a:rPr lang="en-US" dirty="0" err="1"/>
              <a:t>Novec</a:t>
            </a:r>
            <a:r>
              <a:rPr lang="en-US" dirty="0"/>
              <a:t> cooling </a:t>
            </a:r>
            <a:r>
              <a:rPr lang="en-US" dirty="0" smtClean="0"/>
              <a:t>system: 1 </a:t>
            </a:r>
            <a:r>
              <a:rPr lang="en-US" dirty="0" smtClean="0">
                <a:solidFill>
                  <a:srgbClr val="FF0000"/>
                </a:solidFill>
              </a:rPr>
              <a:t>(2)</a:t>
            </a:r>
            <a:r>
              <a:rPr lang="en-US" dirty="0" smtClean="0"/>
              <a:t> kW T = </a:t>
            </a:r>
            <a:r>
              <a:rPr lang="en-US" dirty="0"/>
              <a:t>-</a:t>
            </a:r>
            <a:r>
              <a:rPr lang="en-US" dirty="0" smtClean="0"/>
              <a:t>50</a:t>
            </a:r>
            <a:r>
              <a:rPr lang="en-US" baseline="30000" dirty="0" smtClean="0"/>
              <a:t>o</a:t>
            </a:r>
            <a:r>
              <a:rPr lang="en-US" dirty="0" smtClean="0"/>
              <a:t>C at chiller</a:t>
            </a:r>
            <a:endParaRPr lang="en-US" dirty="0"/>
          </a:p>
        </p:txBody>
      </p:sp>
      <p:cxnSp>
        <p:nvCxnSpPr>
          <p:cNvPr id="16" name="Straight Arrow Connector 15"/>
          <p:cNvCxnSpPr>
            <a:stCxn id="17" idx="1"/>
          </p:cNvCxnSpPr>
          <p:nvPr/>
        </p:nvCxnSpPr>
        <p:spPr>
          <a:xfrm flipH="1">
            <a:off x="6080034" y="1869862"/>
            <a:ext cx="1053547" cy="38072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133581" y="1394609"/>
            <a:ext cx="1690973" cy="950506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</a:lstStyle>
          <a:p>
            <a:r>
              <a:rPr lang="en-US" dirty="0"/>
              <a:t>Water cooling:</a:t>
            </a:r>
          </a:p>
          <a:p>
            <a:r>
              <a:rPr lang="en-US" dirty="0" smtClean="0"/>
              <a:t>1.5 </a:t>
            </a:r>
            <a:r>
              <a:rPr lang="en-US" dirty="0" smtClean="0">
                <a:solidFill>
                  <a:srgbClr val="FF0000"/>
                </a:solidFill>
              </a:rPr>
              <a:t>(3.0)</a:t>
            </a:r>
            <a:r>
              <a:rPr lang="en-US" dirty="0" smtClean="0"/>
              <a:t> </a:t>
            </a:r>
            <a:r>
              <a:rPr lang="en-US" dirty="0"/>
              <a:t>kW cooling at 20</a:t>
            </a:r>
            <a:r>
              <a:rPr lang="en-US" baseline="30000" dirty="0"/>
              <a:t>o</a:t>
            </a:r>
            <a:r>
              <a:rPr lang="en-US" dirty="0"/>
              <a:t> C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 flipH="1" flipV="1">
            <a:off x="6063337" y="5367998"/>
            <a:ext cx="543471" cy="24758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564572" y="3705948"/>
            <a:ext cx="2271354" cy="147732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Low Voltage:</a:t>
            </a:r>
          </a:p>
          <a:p>
            <a:r>
              <a:rPr lang="en-US" dirty="0" smtClean="0"/>
              <a:t>6 </a:t>
            </a:r>
            <a:r>
              <a:rPr lang="en-US" dirty="0" smtClean="0">
                <a:solidFill>
                  <a:srgbClr val="FF0000"/>
                </a:solidFill>
              </a:rPr>
              <a:t>(12)</a:t>
            </a:r>
            <a:r>
              <a:rPr lang="en-US" dirty="0" smtClean="0"/>
              <a:t> </a:t>
            </a:r>
            <a:r>
              <a:rPr lang="en-US" dirty="0" err="1" smtClean="0"/>
              <a:t>Maraton</a:t>
            </a:r>
            <a:r>
              <a:rPr lang="en-US" dirty="0" smtClean="0"/>
              <a:t> PS channels</a:t>
            </a:r>
          </a:p>
          <a:p>
            <a:r>
              <a:rPr lang="en-US" dirty="0" smtClean="0"/>
              <a:t>(use of a splitter box </a:t>
            </a:r>
            <a:r>
              <a:rPr lang="en-US" dirty="0" smtClean="0">
                <a:sym typeface="Wingdings" panose="05000000000000000000" pitchFamily="2" charset="2"/>
              </a:rPr>
              <a:t></a:t>
            </a:r>
            <a:r>
              <a:rPr lang="en-US" dirty="0" smtClean="0"/>
              <a:t>1 channel / 2 FEs) </a:t>
            </a:r>
            <a:endParaRPr lang="en-US" dirty="0"/>
          </a:p>
        </p:txBody>
      </p:sp>
      <p:cxnSp>
        <p:nvCxnSpPr>
          <p:cNvPr id="23" name="Straight Arrow Connector 22"/>
          <p:cNvCxnSpPr>
            <a:stCxn id="24" idx="1"/>
          </p:cNvCxnSpPr>
          <p:nvPr/>
        </p:nvCxnSpPr>
        <p:spPr>
          <a:xfrm flipH="1" flipV="1">
            <a:off x="6080035" y="2494872"/>
            <a:ext cx="899590" cy="53716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979625" y="2570370"/>
            <a:ext cx="1963654" cy="92333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</a:lstStyle>
          <a:p>
            <a:r>
              <a:rPr lang="en-US" dirty="0"/>
              <a:t>Bias Voltage:</a:t>
            </a:r>
          </a:p>
          <a:p>
            <a:r>
              <a:rPr lang="en-US" dirty="0"/>
              <a:t>CAEN System,  </a:t>
            </a:r>
            <a:r>
              <a:rPr lang="en-US" dirty="0" smtClean="0"/>
              <a:t>96 </a:t>
            </a:r>
            <a:r>
              <a:rPr lang="en-US" dirty="0" smtClean="0">
                <a:solidFill>
                  <a:srgbClr val="FF0000"/>
                </a:solidFill>
              </a:rPr>
              <a:t>(192)</a:t>
            </a:r>
            <a:r>
              <a:rPr lang="en-US" dirty="0" smtClean="0"/>
              <a:t> </a:t>
            </a:r>
            <a:r>
              <a:rPr lang="en-US" dirty="0"/>
              <a:t>channels 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1956565" y="1584152"/>
            <a:ext cx="2137316" cy="5226396"/>
            <a:chOff x="3467195" y="548492"/>
            <a:chExt cx="2287949" cy="5594742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467195" y="765646"/>
              <a:ext cx="1261886" cy="4907238"/>
            </a:xfrm>
            <a:prstGeom prst="rect">
              <a:avLst/>
            </a:prstGeom>
          </p:spPr>
        </p:pic>
        <p:sp>
          <p:nvSpPr>
            <p:cNvPr id="27" name="TextBox 20"/>
            <p:cNvSpPr txBox="1"/>
            <p:nvPr/>
          </p:nvSpPr>
          <p:spPr>
            <a:xfrm rot="16200000">
              <a:off x="4060375" y="2400620"/>
              <a:ext cx="1120140" cy="5497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 b="1" dirty="0" smtClean="0"/>
                <a:t>FE electronics</a:t>
              </a:r>
              <a:endParaRPr lang="en-US" sz="1000" b="1" dirty="0"/>
            </a:p>
          </p:txBody>
        </p:sp>
        <p:sp>
          <p:nvSpPr>
            <p:cNvPr id="28" name="TextBox 33"/>
            <p:cNvSpPr txBox="1"/>
            <p:nvPr/>
          </p:nvSpPr>
          <p:spPr>
            <a:xfrm rot="16200000">
              <a:off x="3264200" y="2296544"/>
              <a:ext cx="1120140" cy="5497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 b="1" dirty="0" smtClean="0"/>
                <a:t>FE electronics</a:t>
              </a:r>
              <a:endParaRPr lang="en-US" sz="1000" b="1" dirty="0"/>
            </a:p>
          </p:txBody>
        </p:sp>
        <p:sp>
          <p:nvSpPr>
            <p:cNvPr id="29" name="TextBox 34"/>
            <p:cNvSpPr txBox="1"/>
            <p:nvPr/>
          </p:nvSpPr>
          <p:spPr>
            <a:xfrm rot="16200000">
              <a:off x="3855847" y="3846392"/>
              <a:ext cx="1120140" cy="3383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 b="1" dirty="0" smtClean="0">
                  <a:solidFill>
                    <a:schemeClr val="bg1"/>
                  </a:solidFill>
                </a:rPr>
                <a:t>Cold-Box</a:t>
              </a:r>
              <a:endParaRPr lang="en-US" sz="1000" b="1" dirty="0">
                <a:solidFill>
                  <a:schemeClr val="bg1"/>
                </a:solidFill>
              </a:endParaRPr>
            </a:p>
          </p:txBody>
        </p:sp>
        <p:sp>
          <p:nvSpPr>
            <p:cNvPr id="30" name="TextBox 35"/>
            <p:cNvSpPr txBox="1"/>
            <p:nvPr/>
          </p:nvSpPr>
          <p:spPr>
            <a:xfrm rot="16200000">
              <a:off x="3204087" y="4139191"/>
              <a:ext cx="1120140" cy="3383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 b="1" dirty="0" smtClean="0">
                  <a:solidFill>
                    <a:schemeClr val="bg1"/>
                  </a:solidFill>
                </a:rPr>
                <a:t>Cold-Box</a:t>
              </a:r>
              <a:endParaRPr lang="en-US" sz="1000" b="1" dirty="0">
                <a:solidFill>
                  <a:schemeClr val="bg1"/>
                </a:solidFill>
              </a:endParaRPr>
            </a:p>
          </p:txBody>
        </p:sp>
        <p:sp>
          <p:nvSpPr>
            <p:cNvPr id="31" name="TextBox 36"/>
            <p:cNvSpPr txBox="1"/>
            <p:nvPr/>
          </p:nvSpPr>
          <p:spPr>
            <a:xfrm rot="16200000">
              <a:off x="3862283" y="4932201"/>
              <a:ext cx="1120140" cy="3383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 b="1" dirty="0" smtClean="0"/>
                <a:t>module</a:t>
              </a:r>
              <a:endParaRPr lang="en-US" sz="1000" b="1" dirty="0"/>
            </a:p>
          </p:txBody>
        </p:sp>
        <p:sp>
          <p:nvSpPr>
            <p:cNvPr id="32" name="TextBox 37"/>
            <p:cNvSpPr txBox="1"/>
            <p:nvPr/>
          </p:nvSpPr>
          <p:spPr>
            <a:xfrm rot="16200000">
              <a:off x="3219222" y="4943646"/>
              <a:ext cx="1120140" cy="3383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 b="1" dirty="0" smtClean="0"/>
                <a:t>module</a:t>
              </a:r>
              <a:endParaRPr lang="en-US" sz="1000" b="1" dirty="0"/>
            </a:p>
          </p:txBody>
        </p:sp>
        <p:sp>
          <p:nvSpPr>
            <p:cNvPr id="33" name="TextBox 38"/>
            <p:cNvSpPr txBox="1"/>
            <p:nvPr/>
          </p:nvSpPr>
          <p:spPr>
            <a:xfrm rot="16200000">
              <a:off x="3537536" y="2951384"/>
              <a:ext cx="1120140" cy="3383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 b="1" dirty="0" err="1" smtClean="0"/>
                <a:t>Novec</a:t>
              </a:r>
              <a:r>
                <a:rPr lang="en-US" sz="1000" b="1" dirty="0" smtClean="0"/>
                <a:t> lines</a:t>
              </a:r>
              <a:endParaRPr lang="en-US" sz="1000" b="1" dirty="0"/>
            </a:p>
          </p:txBody>
        </p:sp>
        <p:sp>
          <p:nvSpPr>
            <p:cNvPr id="34" name="TextBox 39"/>
            <p:cNvSpPr txBox="1"/>
            <p:nvPr/>
          </p:nvSpPr>
          <p:spPr>
            <a:xfrm>
              <a:off x="3660878" y="548492"/>
              <a:ext cx="1120139" cy="5497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 b="1" dirty="0" err="1" smtClean="0"/>
                <a:t>Novec</a:t>
              </a:r>
              <a:r>
                <a:rPr lang="en-US" sz="1000" b="1" dirty="0" smtClean="0"/>
                <a:t> manifold</a:t>
              </a:r>
              <a:endParaRPr lang="en-US" sz="1000" b="1" dirty="0"/>
            </a:p>
          </p:txBody>
        </p:sp>
        <p:cxnSp>
          <p:nvCxnSpPr>
            <p:cNvPr id="35" name="Straight Arrow Connector 34"/>
            <p:cNvCxnSpPr/>
            <p:nvPr/>
          </p:nvCxnSpPr>
          <p:spPr>
            <a:xfrm>
              <a:off x="4220947" y="732084"/>
              <a:ext cx="56470" cy="435517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49"/>
            <p:cNvSpPr txBox="1"/>
            <p:nvPr/>
          </p:nvSpPr>
          <p:spPr>
            <a:xfrm>
              <a:off x="4635005" y="1709517"/>
              <a:ext cx="1120139" cy="5497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 b="1" dirty="0" smtClean="0"/>
                <a:t>Water cooling</a:t>
              </a:r>
              <a:endParaRPr lang="en-US" sz="1000" b="1" dirty="0"/>
            </a:p>
          </p:txBody>
        </p:sp>
        <p:cxnSp>
          <p:nvCxnSpPr>
            <p:cNvPr id="37" name="Straight Arrow Connector 36"/>
            <p:cNvCxnSpPr/>
            <p:nvPr/>
          </p:nvCxnSpPr>
          <p:spPr>
            <a:xfrm flipH="1">
              <a:off x="4345239" y="1906618"/>
              <a:ext cx="435778" cy="209512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>
            <a:xfrm>
              <a:off x="3593821" y="6047883"/>
              <a:ext cx="1088452" cy="0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0"/>
            <p:cNvSpPr txBox="1"/>
            <p:nvPr/>
          </p:nvSpPr>
          <p:spPr>
            <a:xfrm>
              <a:off x="3672286" y="5762604"/>
              <a:ext cx="1142953" cy="3806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dirty="0" smtClean="0"/>
                <a:t>~124mm</a:t>
              </a:r>
              <a:endParaRPr lang="en-US" sz="1200" dirty="0"/>
            </a:p>
          </p:txBody>
        </p:sp>
      </p:grpSp>
      <p:sp>
        <p:nvSpPr>
          <p:cNvPr id="47" name="Oval 46"/>
          <p:cNvSpPr/>
          <p:nvPr/>
        </p:nvSpPr>
        <p:spPr>
          <a:xfrm>
            <a:off x="4855029" y="1840952"/>
            <a:ext cx="202468" cy="505951"/>
          </a:xfrm>
          <a:prstGeom prst="ellipse">
            <a:avLst/>
          </a:prstGeom>
          <a:solidFill>
            <a:srgbClr val="FFFF00">
              <a:alpha val="27059"/>
            </a:srgbClr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Down Arrow 47"/>
          <p:cNvSpPr/>
          <p:nvPr/>
        </p:nvSpPr>
        <p:spPr>
          <a:xfrm rot="4599326">
            <a:off x="3919630" y="1571761"/>
            <a:ext cx="305867" cy="1432896"/>
          </a:xfrm>
          <a:prstGeom prst="down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TextBox 48"/>
          <p:cNvSpPr txBox="1"/>
          <p:nvPr/>
        </p:nvSpPr>
        <p:spPr>
          <a:xfrm>
            <a:off x="3200338" y="5183276"/>
            <a:ext cx="87876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smtClean="0"/>
              <a:t>SiPM arrays</a:t>
            </a:r>
            <a:endParaRPr lang="en-GB" sz="1100" b="1" dirty="0"/>
          </a:p>
        </p:txBody>
      </p:sp>
      <p:cxnSp>
        <p:nvCxnSpPr>
          <p:cNvPr id="51" name="Straight Arrow Connector 50"/>
          <p:cNvCxnSpPr/>
          <p:nvPr/>
        </p:nvCxnSpPr>
        <p:spPr>
          <a:xfrm flipH="1">
            <a:off x="2842382" y="5314081"/>
            <a:ext cx="373475" cy="17770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98517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34682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0432FF"/>
                </a:solidFill>
              </a:rPr>
              <a:t>C-Frame Tests: DAQ System</a:t>
            </a:r>
            <a:endParaRPr lang="en-US" dirty="0">
              <a:solidFill>
                <a:srgbClr val="0432FF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C. Joram | SciFi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LHCb Electronics Meeting - 13 / 04 / 2017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619E2-D2CE-E747-9B66-4F2145010777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/>
          <a:srcRect l="23749" t="5879" r="52675" b="19015"/>
          <a:stretch/>
        </p:blipFill>
        <p:spPr>
          <a:xfrm>
            <a:off x="702365" y="1502327"/>
            <a:ext cx="2011679" cy="4622800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2714044" y="2534478"/>
            <a:ext cx="1176130" cy="1798983"/>
          </a:xfrm>
          <a:prstGeom prst="line">
            <a:avLst/>
          </a:prstGeom>
          <a:ln w="28575">
            <a:solidFill>
              <a:srgbClr val="0432FF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2706092" y="4329803"/>
            <a:ext cx="1176130" cy="980521"/>
          </a:xfrm>
          <a:prstGeom prst="line">
            <a:avLst/>
          </a:prstGeom>
          <a:ln w="28575">
            <a:solidFill>
              <a:srgbClr val="FF0000"/>
            </a:solidFill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3882222" y="4326144"/>
            <a:ext cx="2193239" cy="7317"/>
          </a:xfrm>
          <a:prstGeom prst="line">
            <a:avLst/>
          </a:prstGeom>
          <a:ln w="28575">
            <a:solidFill>
              <a:srgbClr val="0432FF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2721996" y="2689502"/>
            <a:ext cx="1176130" cy="1798983"/>
          </a:xfrm>
          <a:prstGeom prst="line">
            <a:avLst/>
          </a:prstGeom>
          <a:ln w="28575">
            <a:solidFill>
              <a:srgbClr val="0432FF"/>
            </a:solidFill>
            <a:prstDash val="dash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V="1">
            <a:off x="2708079" y="4459625"/>
            <a:ext cx="1176130" cy="980521"/>
          </a:xfrm>
          <a:prstGeom prst="line">
            <a:avLst/>
          </a:prstGeom>
          <a:ln w="28575">
            <a:solidFill>
              <a:srgbClr val="FF0000"/>
            </a:solidFill>
            <a:prstDash val="dash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3898126" y="4425758"/>
            <a:ext cx="2177335" cy="6282"/>
          </a:xfrm>
          <a:prstGeom prst="line">
            <a:avLst/>
          </a:prstGeom>
          <a:ln w="28575">
            <a:solidFill>
              <a:srgbClr val="0432FF"/>
            </a:solidFill>
            <a:prstDash val="dash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838199" y="3286081"/>
            <a:ext cx="22242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432FF"/>
                </a:solidFill>
              </a:rPr>
              <a:t>Optical data links:</a:t>
            </a:r>
          </a:p>
          <a:p>
            <a:r>
              <a:rPr lang="en-US" dirty="0" smtClean="0">
                <a:solidFill>
                  <a:srgbClr val="0432FF"/>
                </a:solidFill>
              </a:rPr>
              <a:t>16 </a:t>
            </a:r>
            <a:r>
              <a:rPr lang="en-US" dirty="0" smtClean="0">
                <a:solidFill>
                  <a:srgbClr val="FF0000"/>
                </a:solidFill>
              </a:rPr>
              <a:t>(32)</a:t>
            </a:r>
            <a:r>
              <a:rPr lang="en-US" dirty="0" smtClean="0">
                <a:solidFill>
                  <a:srgbClr val="0432FF"/>
                </a:solidFill>
              </a:rPr>
              <a:t> MPO connections</a:t>
            </a:r>
            <a:endParaRPr lang="en-US" dirty="0">
              <a:solidFill>
                <a:srgbClr val="0432FF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680418" y="4568802"/>
            <a:ext cx="2500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432FF"/>
                </a:solidFill>
              </a:rPr>
              <a:t>C</a:t>
            </a:r>
            <a:r>
              <a:rPr lang="en-US" dirty="0" smtClean="0">
                <a:solidFill>
                  <a:srgbClr val="0432FF"/>
                </a:solidFill>
              </a:rPr>
              <a:t>ontrol links (</a:t>
            </a:r>
            <a:r>
              <a:rPr lang="en-US" dirty="0" err="1" smtClean="0">
                <a:solidFill>
                  <a:srgbClr val="0432FF"/>
                </a:solidFill>
              </a:rPr>
              <a:t>bidirect</a:t>
            </a:r>
            <a:r>
              <a:rPr lang="en-US" dirty="0">
                <a:solidFill>
                  <a:srgbClr val="0432FF"/>
                </a:solidFill>
              </a:rPr>
              <a:t>.</a:t>
            </a:r>
            <a:r>
              <a:rPr lang="en-US" dirty="0" smtClean="0">
                <a:solidFill>
                  <a:srgbClr val="0432FF"/>
                </a:solidFill>
              </a:rPr>
              <a:t>):</a:t>
            </a:r>
          </a:p>
          <a:p>
            <a:pPr algn="ctr"/>
            <a:r>
              <a:rPr lang="en-US" dirty="0" smtClean="0">
                <a:solidFill>
                  <a:srgbClr val="0432FF"/>
                </a:solidFill>
              </a:rPr>
              <a:t>2</a:t>
            </a:r>
            <a:r>
              <a:rPr lang="en-US" dirty="0" smtClean="0">
                <a:solidFill>
                  <a:srgbClr val="FF0000"/>
                </a:solidFill>
              </a:rPr>
              <a:t> (4) </a:t>
            </a:r>
            <a:r>
              <a:rPr lang="en-US" dirty="0" smtClean="0">
                <a:solidFill>
                  <a:srgbClr val="0432FF"/>
                </a:solidFill>
              </a:rPr>
              <a:t>MPO connections </a:t>
            </a:r>
            <a:endParaRPr lang="en-US" dirty="0">
              <a:solidFill>
                <a:srgbClr val="0432FF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6096004" y="3061253"/>
            <a:ext cx="2458278" cy="2514600"/>
          </a:xfrm>
          <a:prstGeom prst="rect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6248404" y="3616187"/>
            <a:ext cx="92761" cy="1846537"/>
          </a:xfrm>
          <a:prstGeom prst="rect">
            <a:avLst/>
          </a:prstGeom>
          <a:pattFill prst="wdUpDiag">
            <a:fgClr>
              <a:srgbClr val="0432FF"/>
            </a:fgClr>
            <a:bgClr>
              <a:schemeClr val="bg1"/>
            </a:bgClr>
          </a:pattFill>
          <a:ln>
            <a:solidFill>
              <a:srgbClr val="0432FF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6430621" y="3616187"/>
            <a:ext cx="92761" cy="1846537"/>
          </a:xfrm>
          <a:prstGeom prst="rect">
            <a:avLst/>
          </a:prstGeom>
          <a:solidFill>
            <a:srgbClr val="0432FF"/>
          </a:solidFill>
          <a:ln>
            <a:solidFill>
              <a:srgbClr val="0432FF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6583020" y="3616186"/>
            <a:ext cx="92761" cy="1846537"/>
          </a:xfrm>
          <a:prstGeom prst="rect">
            <a:avLst/>
          </a:prstGeom>
          <a:solidFill>
            <a:srgbClr val="0432FF"/>
          </a:solidFill>
          <a:ln>
            <a:solidFill>
              <a:srgbClr val="0432FF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6747763" y="3616185"/>
            <a:ext cx="92761" cy="1846537"/>
          </a:xfrm>
          <a:prstGeom prst="rect">
            <a:avLst/>
          </a:prstGeom>
          <a:solidFill>
            <a:srgbClr val="0432FF"/>
          </a:solidFill>
          <a:ln>
            <a:solidFill>
              <a:srgbClr val="0432FF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6911011" y="3619502"/>
            <a:ext cx="92761" cy="1846537"/>
          </a:xfrm>
          <a:prstGeom prst="rect">
            <a:avLst/>
          </a:prstGeom>
          <a:solidFill>
            <a:srgbClr val="0432FF"/>
          </a:solidFill>
          <a:ln>
            <a:solidFill>
              <a:srgbClr val="0432FF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/>
        </p:nvSpPr>
        <p:spPr>
          <a:xfrm>
            <a:off x="6169057" y="3093628"/>
            <a:ext cx="27065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Portable DAQ System</a:t>
            </a:r>
            <a:endParaRPr lang="en-US" sz="2000" dirty="0"/>
          </a:p>
        </p:txBody>
      </p:sp>
      <p:cxnSp>
        <p:nvCxnSpPr>
          <p:cNvPr id="53" name="Straight Connector 52"/>
          <p:cNvCxnSpPr/>
          <p:nvPr/>
        </p:nvCxnSpPr>
        <p:spPr>
          <a:xfrm>
            <a:off x="6096004" y="3463786"/>
            <a:ext cx="2458278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4" name="Picture 5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3443" y="1199589"/>
            <a:ext cx="1512982" cy="1512982"/>
          </a:xfrm>
          <a:prstGeom prst="rect">
            <a:avLst/>
          </a:prstGeom>
        </p:spPr>
      </p:pic>
      <p:pic>
        <p:nvPicPr>
          <p:cNvPr id="58" name="Picture 5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8588" y="5941646"/>
            <a:ext cx="1173995" cy="631896"/>
          </a:xfrm>
          <a:prstGeom prst="rect">
            <a:avLst/>
          </a:prstGeom>
        </p:spPr>
      </p:pic>
      <p:sp>
        <p:nvSpPr>
          <p:cNvPr id="59" name="Down Arrow 58"/>
          <p:cNvSpPr/>
          <p:nvPr/>
        </p:nvSpPr>
        <p:spPr>
          <a:xfrm>
            <a:off x="7212497" y="5575853"/>
            <a:ext cx="366178" cy="322260"/>
          </a:xfrm>
          <a:prstGeom prst="downArrow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Up-Down Arrow 60"/>
          <p:cNvSpPr/>
          <p:nvPr/>
        </p:nvSpPr>
        <p:spPr>
          <a:xfrm>
            <a:off x="7191744" y="2631858"/>
            <a:ext cx="183088" cy="381057"/>
          </a:xfrm>
          <a:prstGeom prst="upDownArrow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61"/>
          <p:cNvSpPr txBox="1"/>
          <p:nvPr/>
        </p:nvSpPr>
        <p:spPr>
          <a:xfrm>
            <a:off x="3204784" y="2006099"/>
            <a:ext cx="34058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u="sng" dirty="0" smtClean="0">
                <a:solidFill>
                  <a:srgbClr val="0432FF"/>
                </a:solidFill>
              </a:rPr>
              <a:t>Minimum </a:t>
            </a:r>
            <a:r>
              <a:rPr lang="en-US" sz="2000" u="sng" dirty="0" smtClean="0">
                <a:solidFill>
                  <a:srgbClr val="FF0000"/>
                </a:solidFill>
              </a:rPr>
              <a:t>(preferred)</a:t>
            </a:r>
            <a:r>
              <a:rPr lang="en-US" sz="2000" u="sng" dirty="0" smtClean="0"/>
              <a:t> </a:t>
            </a:r>
            <a:r>
              <a:rPr lang="en-US" sz="2000" u="sng" dirty="0" smtClean="0">
                <a:solidFill>
                  <a:srgbClr val="0432FF"/>
                </a:solidFill>
              </a:rPr>
              <a:t>configuration:</a:t>
            </a:r>
            <a:endParaRPr lang="en-US" sz="2000" u="sng" dirty="0">
              <a:solidFill>
                <a:srgbClr val="0432FF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7072988" y="3612870"/>
            <a:ext cx="92761" cy="184653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7225387" y="3612869"/>
            <a:ext cx="92761" cy="184653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7390130" y="3612868"/>
            <a:ext cx="92761" cy="184653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7553378" y="3616185"/>
            <a:ext cx="92761" cy="184653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/>
          <p:cNvSpPr txBox="1"/>
          <p:nvPr/>
        </p:nvSpPr>
        <p:spPr>
          <a:xfrm>
            <a:off x="6287797" y="4250382"/>
            <a:ext cx="134919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432FF"/>
                </a:solidFill>
              </a:rPr>
              <a:t>1  SOL40 </a:t>
            </a:r>
            <a:endParaRPr lang="en-US" dirty="0">
              <a:solidFill>
                <a:srgbClr val="0432FF"/>
              </a:solidFill>
            </a:endParaRPr>
          </a:p>
          <a:p>
            <a:r>
              <a:rPr lang="en-US" dirty="0" smtClean="0">
                <a:solidFill>
                  <a:srgbClr val="0432FF"/>
                </a:solidFill>
              </a:rPr>
              <a:t>4 </a:t>
            </a:r>
            <a:r>
              <a:rPr lang="en-US" dirty="0" smtClean="0">
                <a:solidFill>
                  <a:srgbClr val="FF0000"/>
                </a:solidFill>
              </a:rPr>
              <a:t>(8)</a:t>
            </a:r>
            <a:r>
              <a:rPr lang="en-US" dirty="0" smtClean="0">
                <a:solidFill>
                  <a:srgbClr val="0432FF"/>
                </a:solidFill>
              </a:rPr>
              <a:t> TELL40 </a:t>
            </a:r>
            <a:endParaRPr lang="en-US" dirty="0">
              <a:solidFill>
                <a:srgbClr val="0432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46726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432FF"/>
                </a:solidFill>
              </a:rPr>
              <a:t>Portable Mini-DAQ System</a:t>
            </a:r>
            <a:endParaRPr lang="en-US" dirty="0">
              <a:solidFill>
                <a:srgbClr val="0432FF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C. Joram | SciFi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LHCb Electronics Meeting - 13 / 04 / 2017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619E2-D2CE-E747-9B66-4F2145010777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573338" y="3093628"/>
            <a:ext cx="27065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Portable DAQ System</a:t>
            </a:r>
            <a:endParaRPr lang="en-US" sz="2000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724" y="1199589"/>
            <a:ext cx="1512982" cy="151298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2869" y="5941646"/>
            <a:ext cx="1173995" cy="631896"/>
          </a:xfrm>
          <a:prstGeom prst="rect">
            <a:avLst/>
          </a:prstGeom>
        </p:spPr>
      </p:pic>
      <p:sp>
        <p:nvSpPr>
          <p:cNvPr id="19" name="Down Arrow 18"/>
          <p:cNvSpPr/>
          <p:nvPr/>
        </p:nvSpPr>
        <p:spPr>
          <a:xfrm>
            <a:off x="1616778" y="5575853"/>
            <a:ext cx="366178" cy="322260"/>
          </a:xfrm>
          <a:prstGeom prst="downArrow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Up-Down Arrow 19"/>
          <p:cNvSpPr/>
          <p:nvPr/>
        </p:nvSpPr>
        <p:spPr>
          <a:xfrm>
            <a:off x="1596025" y="2631858"/>
            <a:ext cx="183088" cy="381057"/>
          </a:xfrm>
          <a:prstGeom prst="upDownArrow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3112472" y="3724612"/>
            <a:ext cx="14312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432FF"/>
                </a:solidFill>
              </a:rPr>
              <a:t>1 SOL40,             4 </a:t>
            </a:r>
            <a:r>
              <a:rPr lang="en-US" dirty="0" smtClean="0">
                <a:solidFill>
                  <a:srgbClr val="FF0000"/>
                </a:solidFill>
              </a:rPr>
              <a:t>(</a:t>
            </a:r>
            <a:r>
              <a:rPr lang="en-US" dirty="0">
                <a:solidFill>
                  <a:srgbClr val="FF0000"/>
                </a:solidFill>
              </a:rPr>
              <a:t>8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  <a:r>
              <a:rPr lang="en-US" dirty="0" smtClean="0">
                <a:solidFill>
                  <a:srgbClr val="0432FF"/>
                </a:solidFill>
              </a:rPr>
              <a:t> TELL40</a:t>
            </a:r>
            <a:endParaRPr lang="en-US" dirty="0">
              <a:solidFill>
                <a:srgbClr val="0432FF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837037" y="3323104"/>
            <a:ext cx="401540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u="sng" dirty="0" smtClean="0">
                <a:solidFill>
                  <a:srgbClr val="0432FF"/>
                </a:solidFill>
              </a:rPr>
              <a:t>Necessary Software: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432FF"/>
                </a:solidFill>
              </a:rPr>
              <a:t>Fast and slow-control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432FF"/>
                </a:solidFill>
              </a:rPr>
              <a:t>Event building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432FF"/>
                </a:solidFill>
              </a:rPr>
              <a:t>Event handling and event storage</a:t>
            </a:r>
            <a:endParaRPr lang="en-US" sz="2000" dirty="0">
              <a:solidFill>
                <a:srgbClr val="0432FF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567053" y="4945813"/>
            <a:ext cx="5202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432FF"/>
                </a:solidFill>
              </a:rPr>
              <a:t>In </a:t>
            </a:r>
            <a:r>
              <a:rPr lang="en-US" dirty="0" smtClean="0">
                <a:solidFill>
                  <a:srgbClr val="0432FF"/>
                </a:solidFill>
              </a:rPr>
              <a:t>addition </a:t>
            </a:r>
            <a:r>
              <a:rPr lang="en-US" dirty="0" smtClean="0">
                <a:solidFill>
                  <a:srgbClr val="0432FF"/>
                </a:solidFill>
              </a:rPr>
              <a:t>we need </a:t>
            </a:r>
            <a:r>
              <a:rPr lang="en-US" dirty="0" smtClean="0">
                <a:solidFill>
                  <a:srgbClr val="0432FF"/>
                </a:solidFill>
              </a:rPr>
              <a:t>the support by the DAQ team to operate this large system (~1/12</a:t>
            </a:r>
            <a:r>
              <a:rPr lang="en-US" baseline="30000" dirty="0" smtClean="0">
                <a:solidFill>
                  <a:srgbClr val="0432FF"/>
                </a:solidFill>
              </a:rPr>
              <a:t>th</a:t>
            </a:r>
            <a:r>
              <a:rPr lang="en-US" dirty="0" smtClean="0">
                <a:solidFill>
                  <a:srgbClr val="0432FF"/>
                </a:solidFill>
              </a:rPr>
              <a:t> of final system)!</a:t>
            </a:r>
            <a:endParaRPr lang="en-US" dirty="0">
              <a:solidFill>
                <a:srgbClr val="0432FF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538929" y="3061253"/>
            <a:ext cx="2458278" cy="2514600"/>
          </a:xfrm>
          <a:prstGeom prst="rect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691329" y="3616187"/>
            <a:ext cx="92761" cy="1846537"/>
          </a:xfrm>
          <a:prstGeom prst="rect">
            <a:avLst/>
          </a:prstGeom>
          <a:pattFill prst="wdUpDiag">
            <a:fgClr>
              <a:srgbClr val="0432FF"/>
            </a:fgClr>
            <a:bgClr>
              <a:schemeClr val="bg1"/>
            </a:bgClr>
          </a:pattFill>
          <a:ln>
            <a:solidFill>
              <a:srgbClr val="0432FF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873546" y="3616187"/>
            <a:ext cx="92761" cy="1846537"/>
          </a:xfrm>
          <a:prstGeom prst="rect">
            <a:avLst/>
          </a:prstGeom>
          <a:solidFill>
            <a:srgbClr val="0432FF"/>
          </a:solidFill>
          <a:ln>
            <a:solidFill>
              <a:srgbClr val="0432FF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1025945" y="3616186"/>
            <a:ext cx="92761" cy="1846537"/>
          </a:xfrm>
          <a:prstGeom prst="rect">
            <a:avLst/>
          </a:prstGeom>
          <a:solidFill>
            <a:srgbClr val="0432FF"/>
          </a:solidFill>
          <a:ln>
            <a:solidFill>
              <a:srgbClr val="0432FF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1190688" y="3616185"/>
            <a:ext cx="92761" cy="1846537"/>
          </a:xfrm>
          <a:prstGeom prst="rect">
            <a:avLst/>
          </a:prstGeom>
          <a:solidFill>
            <a:srgbClr val="0432FF"/>
          </a:solidFill>
          <a:ln>
            <a:solidFill>
              <a:srgbClr val="0432FF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1353936" y="3619502"/>
            <a:ext cx="92761" cy="1846537"/>
          </a:xfrm>
          <a:prstGeom prst="rect">
            <a:avLst/>
          </a:prstGeom>
          <a:solidFill>
            <a:srgbClr val="0432FF"/>
          </a:solidFill>
          <a:ln>
            <a:solidFill>
              <a:srgbClr val="0432FF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1506335" y="3619501"/>
            <a:ext cx="92761" cy="184653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1671078" y="3619500"/>
            <a:ext cx="92761" cy="184653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/>
          <p:cNvCxnSpPr/>
          <p:nvPr/>
        </p:nvCxnSpPr>
        <p:spPr>
          <a:xfrm>
            <a:off x="538929" y="3463786"/>
            <a:ext cx="2458278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1838746" y="3621830"/>
            <a:ext cx="92761" cy="184653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1991145" y="3621829"/>
            <a:ext cx="92761" cy="184653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/>
          <p:cNvSpPr txBox="1"/>
          <p:nvPr/>
        </p:nvSpPr>
        <p:spPr>
          <a:xfrm>
            <a:off x="724907" y="4297097"/>
            <a:ext cx="1358999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432FF"/>
                </a:solidFill>
              </a:rPr>
              <a:t>1  SOL40 </a:t>
            </a:r>
            <a:endParaRPr lang="en-US" dirty="0">
              <a:solidFill>
                <a:srgbClr val="0432FF"/>
              </a:solidFill>
            </a:endParaRPr>
          </a:p>
          <a:p>
            <a:r>
              <a:rPr lang="en-US" dirty="0">
                <a:solidFill>
                  <a:srgbClr val="0432FF"/>
                </a:solidFill>
              </a:rPr>
              <a:t>4</a:t>
            </a:r>
            <a:r>
              <a:rPr lang="en-US" dirty="0" smtClean="0">
                <a:solidFill>
                  <a:srgbClr val="0432FF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(8)</a:t>
            </a:r>
            <a:r>
              <a:rPr lang="en-US" dirty="0" smtClean="0">
                <a:solidFill>
                  <a:srgbClr val="0432FF"/>
                </a:solidFill>
              </a:rPr>
              <a:t> TELL40 </a:t>
            </a:r>
            <a:endParaRPr lang="en-US" dirty="0">
              <a:solidFill>
                <a:srgbClr val="0432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56197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print"/>
          <a:srcRect l="23655" r="52344" b="21726"/>
          <a:stretch/>
        </p:blipFill>
        <p:spPr>
          <a:xfrm>
            <a:off x="6478058" y="1538582"/>
            <a:ext cx="2047875" cy="481776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7361" y="541739"/>
            <a:ext cx="8229600" cy="1583393"/>
          </a:xfrm>
        </p:spPr>
        <p:txBody>
          <a:bodyPr>
            <a:noAutofit/>
          </a:bodyPr>
          <a:lstStyle/>
          <a:p>
            <a:r>
              <a:rPr lang="en-GB" sz="3600" dirty="0" smtClean="0">
                <a:solidFill>
                  <a:srgbClr val="0432FF"/>
                </a:solidFill>
                <a:latin typeface="+mn-lt"/>
              </a:rPr>
              <a:t>Need</a:t>
            </a:r>
            <a:r>
              <a:rPr lang="en-GB" sz="3200" dirty="0" smtClean="0">
                <a:solidFill>
                  <a:srgbClr val="0432FF"/>
                </a:solidFill>
                <a:latin typeface="+mn-lt"/>
              </a:rPr>
              <a:t> 3:</a:t>
            </a:r>
            <a:br>
              <a:rPr lang="en-GB" sz="3200" dirty="0" smtClean="0">
                <a:solidFill>
                  <a:srgbClr val="0432FF"/>
                </a:solidFill>
                <a:latin typeface="+mn-lt"/>
              </a:rPr>
            </a:br>
            <a:r>
              <a:rPr lang="en-GB" sz="3200" dirty="0" smtClean="0">
                <a:solidFill>
                  <a:srgbClr val="0432FF"/>
                </a:solidFill>
                <a:latin typeface="+mn-lt"/>
              </a:rPr>
              <a:t>1 FE Tester (2048 PACIFIC channels) </a:t>
            </a:r>
            <a:br>
              <a:rPr lang="en-GB" sz="3200" dirty="0" smtClean="0">
                <a:solidFill>
                  <a:srgbClr val="0432FF"/>
                </a:solidFill>
                <a:latin typeface="+mn-lt"/>
              </a:rPr>
            </a:br>
            <a:r>
              <a:rPr lang="en-GB" sz="3200" dirty="0" smtClean="0">
                <a:solidFill>
                  <a:srgbClr val="0432FF"/>
                </a:solidFill>
                <a:latin typeface="+mn-lt"/>
              </a:rPr>
              <a:t>to test, debug </a:t>
            </a:r>
            <a:r>
              <a:rPr lang="en-GB" sz="3200" dirty="0">
                <a:solidFill>
                  <a:srgbClr val="0432FF"/>
                </a:solidFill>
                <a:latin typeface="+mn-lt"/>
              </a:rPr>
              <a:t>and </a:t>
            </a:r>
            <a:r>
              <a:rPr lang="en-GB" sz="3200" dirty="0" smtClean="0">
                <a:solidFill>
                  <a:srgbClr val="0432FF"/>
                </a:solidFill>
                <a:latin typeface="+mn-lt"/>
              </a:rPr>
              <a:t>repair</a:t>
            </a:r>
            <a:endParaRPr lang="en-GB" sz="3200" dirty="0">
              <a:solidFill>
                <a:srgbClr val="0432FF"/>
              </a:solidFill>
              <a:latin typeface="+mn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C. Joram | SciFi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LHCb Electronics Meeting - 13 / 04 /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619E2-D2CE-E747-9B66-4F2145010777}" type="slidenum">
              <a:rPr lang="en-US" smtClean="0"/>
              <a:pPr/>
              <a:t>9</a:t>
            </a:fld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7061516" y="2549031"/>
            <a:ext cx="1498284" cy="3430905"/>
            <a:chOff x="1650207" y="2171700"/>
            <a:chExt cx="1498284" cy="3430905"/>
          </a:xfrm>
        </p:grpSpPr>
        <p:sp>
          <p:nvSpPr>
            <p:cNvPr id="10" name="Freeform 9"/>
            <p:cNvSpPr/>
            <p:nvPr/>
          </p:nvSpPr>
          <p:spPr>
            <a:xfrm>
              <a:off x="1650207" y="2171700"/>
              <a:ext cx="326232" cy="3028950"/>
            </a:xfrm>
            <a:custGeom>
              <a:avLst/>
              <a:gdLst>
                <a:gd name="connsiteX0" fmla="*/ 66675 w 295275"/>
                <a:gd name="connsiteY0" fmla="*/ 2562225 h 2638425"/>
                <a:gd name="connsiteX1" fmla="*/ 295275 w 295275"/>
                <a:gd name="connsiteY1" fmla="*/ 2638425 h 2638425"/>
                <a:gd name="connsiteX2" fmla="*/ 238125 w 295275"/>
                <a:gd name="connsiteY2" fmla="*/ 0 h 2638425"/>
                <a:gd name="connsiteX3" fmla="*/ 0 w 295275"/>
                <a:gd name="connsiteY3" fmla="*/ 9525 h 2638425"/>
                <a:gd name="connsiteX4" fmla="*/ 66675 w 295275"/>
                <a:gd name="connsiteY4" fmla="*/ 2562225 h 2638425"/>
                <a:gd name="connsiteX0" fmla="*/ 66675 w 295275"/>
                <a:gd name="connsiteY0" fmla="*/ 2633663 h 2709863"/>
                <a:gd name="connsiteX1" fmla="*/ 295275 w 295275"/>
                <a:gd name="connsiteY1" fmla="*/ 2709863 h 2709863"/>
                <a:gd name="connsiteX2" fmla="*/ 240506 w 295275"/>
                <a:gd name="connsiteY2" fmla="*/ 0 h 2709863"/>
                <a:gd name="connsiteX3" fmla="*/ 0 w 295275"/>
                <a:gd name="connsiteY3" fmla="*/ 80963 h 2709863"/>
                <a:gd name="connsiteX4" fmla="*/ 66675 w 295275"/>
                <a:gd name="connsiteY4" fmla="*/ 2633663 h 2709863"/>
                <a:gd name="connsiteX0" fmla="*/ 92869 w 321469"/>
                <a:gd name="connsiteY0" fmla="*/ 2705100 h 2781300"/>
                <a:gd name="connsiteX1" fmla="*/ 321469 w 321469"/>
                <a:gd name="connsiteY1" fmla="*/ 2781300 h 2781300"/>
                <a:gd name="connsiteX2" fmla="*/ 266700 w 321469"/>
                <a:gd name="connsiteY2" fmla="*/ 71437 h 2781300"/>
                <a:gd name="connsiteX3" fmla="*/ 0 w 321469"/>
                <a:gd name="connsiteY3" fmla="*/ 0 h 2781300"/>
                <a:gd name="connsiteX4" fmla="*/ 92869 w 321469"/>
                <a:gd name="connsiteY4" fmla="*/ 2705100 h 2781300"/>
                <a:gd name="connsiteX0" fmla="*/ 97632 w 321469"/>
                <a:gd name="connsiteY0" fmla="*/ 2967038 h 2967038"/>
                <a:gd name="connsiteX1" fmla="*/ 321469 w 321469"/>
                <a:gd name="connsiteY1" fmla="*/ 2781300 h 2967038"/>
                <a:gd name="connsiteX2" fmla="*/ 266700 w 321469"/>
                <a:gd name="connsiteY2" fmla="*/ 71437 h 2967038"/>
                <a:gd name="connsiteX3" fmla="*/ 0 w 321469"/>
                <a:gd name="connsiteY3" fmla="*/ 0 h 2967038"/>
                <a:gd name="connsiteX4" fmla="*/ 97632 w 321469"/>
                <a:gd name="connsiteY4" fmla="*/ 2967038 h 2967038"/>
                <a:gd name="connsiteX0" fmla="*/ 97632 w 326232"/>
                <a:gd name="connsiteY0" fmla="*/ 2967038 h 3028950"/>
                <a:gd name="connsiteX1" fmla="*/ 326232 w 326232"/>
                <a:gd name="connsiteY1" fmla="*/ 3028950 h 3028950"/>
                <a:gd name="connsiteX2" fmla="*/ 266700 w 326232"/>
                <a:gd name="connsiteY2" fmla="*/ 71437 h 3028950"/>
                <a:gd name="connsiteX3" fmla="*/ 0 w 326232"/>
                <a:gd name="connsiteY3" fmla="*/ 0 h 3028950"/>
                <a:gd name="connsiteX4" fmla="*/ 97632 w 326232"/>
                <a:gd name="connsiteY4" fmla="*/ 2967038 h 3028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6232" h="3028950">
                  <a:moveTo>
                    <a:pt x="97632" y="2967038"/>
                  </a:moveTo>
                  <a:lnTo>
                    <a:pt x="326232" y="3028950"/>
                  </a:lnTo>
                  <a:lnTo>
                    <a:pt x="266700" y="71437"/>
                  </a:lnTo>
                  <a:lnTo>
                    <a:pt x="0" y="0"/>
                  </a:lnTo>
                  <a:lnTo>
                    <a:pt x="97632" y="2967038"/>
                  </a:lnTo>
                  <a:close/>
                </a:path>
              </a:pathLst>
            </a:custGeom>
            <a:solidFill>
              <a:schemeClr val="bg1">
                <a:alpha val="54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2128839" y="2284095"/>
              <a:ext cx="1019652" cy="3318510"/>
            </a:xfrm>
            <a:custGeom>
              <a:avLst/>
              <a:gdLst>
                <a:gd name="connsiteX0" fmla="*/ 66675 w 295275"/>
                <a:gd name="connsiteY0" fmla="*/ 2562225 h 2638425"/>
                <a:gd name="connsiteX1" fmla="*/ 295275 w 295275"/>
                <a:gd name="connsiteY1" fmla="*/ 2638425 h 2638425"/>
                <a:gd name="connsiteX2" fmla="*/ 238125 w 295275"/>
                <a:gd name="connsiteY2" fmla="*/ 0 h 2638425"/>
                <a:gd name="connsiteX3" fmla="*/ 0 w 295275"/>
                <a:gd name="connsiteY3" fmla="*/ 9525 h 2638425"/>
                <a:gd name="connsiteX4" fmla="*/ 66675 w 295275"/>
                <a:gd name="connsiteY4" fmla="*/ 2562225 h 2638425"/>
                <a:gd name="connsiteX0" fmla="*/ 66675 w 295275"/>
                <a:gd name="connsiteY0" fmla="*/ 2633663 h 2709863"/>
                <a:gd name="connsiteX1" fmla="*/ 295275 w 295275"/>
                <a:gd name="connsiteY1" fmla="*/ 2709863 h 2709863"/>
                <a:gd name="connsiteX2" fmla="*/ 240506 w 295275"/>
                <a:gd name="connsiteY2" fmla="*/ 0 h 2709863"/>
                <a:gd name="connsiteX3" fmla="*/ 0 w 295275"/>
                <a:gd name="connsiteY3" fmla="*/ 80963 h 2709863"/>
                <a:gd name="connsiteX4" fmla="*/ 66675 w 295275"/>
                <a:gd name="connsiteY4" fmla="*/ 2633663 h 2709863"/>
                <a:gd name="connsiteX0" fmla="*/ 92869 w 321469"/>
                <a:gd name="connsiteY0" fmla="*/ 2705100 h 2781300"/>
                <a:gd name="connsiteX1" fmla="*/ 321469 w 321469"/>
                <a:gd name="connsiteY1" fmla="*/ 2781300 h 2781300"/>
                <a:gd name="connsiteX2" fmla="*/ 266700 w 321469"/>
                <a:gd name="connsiteY2" fmla="*/ 71437 h 2781300"/>
                <a:gd name="connsiteX3" fmla="*/ 0 w 321469"/>
                <a:gd name="connsiteY3" fmla="*/ 0 h 2781300"/>
                <a:gd name="connsiteX4" fmla="*/ 92869 w 321469"/>
                <a:gd name="connsiteY4" fmla="*/ 2705100 h 2781300"/>
                <a:gd name="connsiteX0" fmla="*/ 97632 w 321469"/>
                <a:gd name="connsiteY0" fmla="*/ 2967038 h 2967038"/>
                <a:gd name="connsiteX1" fmla="*/ 321469 w 321469"/>
                <a:gd name="connsiteY1" fmla="*/ 2781300 h 2967038"/>
                <a:gd name="connsiteX2" fmla="*/ 266700 w 321469"/>
                <a:gd name="connsiteY2" fmla="*/ 71437 h 2967038"/>
                <a:gd name="connsiteX3" fmla="*/ 0 w 321469"/>
                <a:gd name="connsiteY3" fmla="*/ 0 h 2967038"/>
                <a:gd name="connsiteX4" fmla="*/ 97632 w 321469"/>
                <a:gd name="connsiteY4" fmla="*/ 2967038 h 2967038"/>
                <a:gd name="connsiteX0" fmla="*/ 97632 w 326232"/>
                <a:gd name="connsiteY0" fmla="*/ 2967038 h 3028950"/>
                <a:gd name="connsiteX1" fmla="*/ 326232 w 326232"/>
                <a:gd name="connsiteY1" fmla="*/ 3028950 h 3028950"/>
                <a:gd name="connsiteX2" fmla="*/ 266700 w 326232"/>
                <a:gd name="connsiteY2" fmla="*/ 71437 h 3028950"/>
                <a:gd name="connsiteX3" fmla="*/ 0 w 326232"/>
                <a:gd name="connsiteY3" fmla="*/ 0 h 3028950"/>
                <a:gd name="connsiteX4" fmla="*/ 97632 w 326232"/>
                <a:gd name="connsiteY4" fmla="*/ 2967038 h 3028950"/>
                <a:gd name="connsiteX0" fmla="*/ 97632 w 1013460"/>
                <a:gd name="connsiteY0" fmla="*/ 2967038 h 3028950"/>
                <a:gd name="connsiteX1" fmla="*/ 326232 w 1013460"/>
                <a:gd name="connsiteY1" fmla="*/ 3028950 h 3028950"/>
                <a:gd name="connsiteX2" fmla="*/ 1013460 w 1013460"/>
                <a:gd name="connsiteY2" fmla="*/ 231457 h 3028950"/>
                <a:gd name="connsiteX3" fmla="*/ 0 w 1013460"/>
                <a:gd name="connsiteY3" fmla="*/ 0 h 3028950"/>
                <a:gd name="connsiteX4" fmla="*/ 97632 w 1013460"/>
                <a:gd name="connsiteY4" fmla="*/ 2967038 h 3028950"/>
                <a:gd name="connsiteX0" fmla="*/ 97632 w 1019652"/>
                <a:gd name="connsiteY0" fmla="*/ 2967038 h 3318510"/>
                <a:gd name="connsiteX1" fmla="*/ 1019652 w 1019652"/>
                <a:gd name="connsiteY1" fmla="*/ 3318510 h 3318510"/>
                <a:gd name="connsiteX2" fmla="*/ 1013460 w 1019652"/>
                <a:gd name="connsiteY2" fmla="*/ 231457 h 3318510"/>
                <a:gd name="connsiteX3" fmla="*/ 0 w 1019652"/>
                <a:gd name="connsiteY3" fmla="*/ 0 h 3318510"/>
                <a:gd name="connsiteX4" fmla="*/ 97632 w 1019652"/>
                <a:gd name="connsiteY4" fmla="*/ 2967038 h 3318510"/>
                <a:gd name="connsiteX0" fmla="*/ 74772 w 1019652"/>
                <a:gd name="connsiteY0" fmla="*/ 2974658 h 3318510"/>
                <a:gd name="connsiteX1" fmla="*/ 1019652 w 1019652"/>
                <a:gd name="connsiteY1" fmla="*/ 3318510 h 3318510"/>
                <a:gd name="connsiteX2" fmla="*/ 1013460 w 1019652"/>
                <a:gd name="connsiteY2" fmla="*/ 231457 h 3318510"/>
                <a:gd name="connsiteX3" fmla="*/ 0 w 1019652"/>
                <a:gd name="connsiteY3" fmla="*/ 0 h 3318510"/>
                <a:gd name="connsiteX4" fmla="*/ 74772 w 1019652"/>
                <a:gd name="connsiteY4" fmla="*/ 2974658 h 3318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19652" h="3318510">
                  <a:moveTo>
                    <a:pt x="74772" y="2974658"/>
                  </a:moveTo>
                  <a:lnTo>
                    <a:pt x="1019652" y="3318510"/>
                  </a:lnTo>
                  <a:lnTo>
                    <a:pt x="1013460" y="231457"/>
                  </a:lnTo>
                  <a:lnTo>
                    <a:pt x="0" y="0"/>
                  </a:lnTo>
                  <a:lnTo>
                    <a:pt x="74772" y="2974658"/>
                  </a:lnTo>
                  <a:close/>
                </a:path>
              </a:pathLst>
            </a:custGeom>
            <a:solidFill>
              <a:schemeClr val="bg1">
                <a:alpha val="54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432785" y="2444447"/>
            <a:ext cx="573016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432FF"/>
                </a:solidFill>
              </a:rPr>
              <a:t>FE tester developed by </a:t>
            </a:r>
            <a:r>
              <a:rPr lang="en-GB" dirty="0" err="1" smtClean="0">
                <a:solidFill>
                  <a:srgbClr val="0432FF"/>
                </a:solidFill>
              </a:rPr>
              <a:t>SciFi</a:t>
            </a:r>
            <a:r>
              <a:rPr lang="en-GB" dirty="0" smtClean="0">
                <a:solidFill>
                  <a:srgbClr val="0432FF"/>
                </a:solidFill>
              </a:rPr>
              <a:t> group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432FF"/>
                </a:solidFill>
              </a:rPr>
              <a:t>Perform diagnosis and re-test after repair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432FF"/>
                </a:solidFill>
              </a:rPr>
              <a:t>Assumes a </a:t>
            </a:r>
            <a:r>
              <a:rPr lang="en-GB" dirty="0" err="1" smtClean="0">
                <a:solidFill>
                  <a:srgbClr val="0432FF"/>
                </a:solidFill>
              </a:rPr>
              <a:t>miniDAQ</a:t>
            </a:r>
            <a:r>
              <a:rPr lang="en-GB" dirty="0" smtClean="0">
                <a:solidFill>
                  <a:srgbClr val="0432FF"/>
                </a:solidFill>
              </a:rPr>
              <a:t>-based readout and control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>
                <a:solidFill>
                  <a:srgbClr val="0432FF"/>
                </a:solidFill>
              </a:rPr>
              <a:t>T</a:t>
            </a:r>
            <a:r>
              <a:rPr lang="en-GB" baseline="-25000" dirty="0" err="1">
                <a:solidFill>
                  <a:srgbClr val="0432FF"/>
                </a:solidFill>
              </a:rPr>
              <a:t>SiPM</a:t>
            </a:r>
            <a:r>
              <a:rPr lang="en-GB" dirty="0">
                <a:solidFill>
                  <a:srgbClr val="0432FF"/>
                </a:solidFill>
              </a:rPr>
              <a:t> = </a:t>
            </a:r>
            <a:r>
              <a:rPr lang="en-GB" dirty="0" smtClean="0">
                <a:solidFill>
                  <a:srgbClr val="0432FF"/>
                </a:solidFill>
              </a:rPr>
              <a:t>ambient. </a:t>
            </a:r>
            <a:r>
              <a:rPr lang="en-GB" dirty="0">
                <a:solidFill>
                  <a:srgbClr val="0432FF"/>
                </a:solidFill>
              </a:rPr>
              <a:t>FEE cooled by water at 15°C.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>
              <a:solidFill>
                <a:srgbClr val="0432F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0432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2785" y="4136015"/>
            <a:ext cx="5473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Readout / control by MiniDAQ1/2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6878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12031</TotalTime>
  <Words>997</Words>
  <Application>Microsoft Office PowerPoint</Application>
  <PresentationFormat>On-screen Show (4:3)</PresentationFormat>
  <Paragraphs>268</Paragraphs>
  <Slides>11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Symbol</vt:lpstr>
      <vt:lpstr>Wingdings</vt:lpstr>
      <vt:lpstr>Office Theme</vt:lpstr>
      <vt:lpstr>Electronics needs for SciFi testing and commissioning</vt:lpstr>
      <vt:lpstr>PowerPoint Presentation</vt:lpstr>
      <vt:lpstr>SciFi in numbers</vt:lpstr>
      <vt:lpstr>Need 1:  Reception of Cold Boxes at point 8</vt:lpstr>
      <vt:lpstr>Need 2: C-Frame Tests</vt:lpstr>
      <vt:lpstr>C-Frame Tests: Infrastructure</vt:lpstr>
      <vt:lpstr>C-Frame Tests: DAQ System</vt:lpstr>
      <vt:lpstr>Portable Mini-DAQ System</vt:lpstr>
      <vt:lpstr>Need 3: 1 FE Tester (2048 PACIFIC channels)  to test, debug and repair</vt:lpstr>
      <vt:lpstr>PowerPoint Presentation</vt:lpstr>
      <vt:lpstr>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of fiber quality control</dc:title>
  <dc:creator>Lukas Gruber</dc:creator>
  <cp:lastModifiedBy>Christian Joram</cp:lastModifiedBy>
  <cp:revision>299</cp:revision>
  <cp:lastPrinted>2017-04-04T16:14:32Z</cp:lastPrinted>
  <dcterms:created xsi:type="dcterms:W3CDTF">2016-10-15T09:46:37Z</dcterms:created>
  <dcterms:modified xsi:type="dcterms:W3CDTF">2017-04-12T14:25:01Z</dcterms:modified>
</cp:coreProperties>
</file>