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90" r:id="rId2"/>
    <p:sldId id="312" r:id="rId3"/>
    <p:sldId id="296" r:id="rId4"/>
    <p:sldId id="294" r:id="rId5"/>
    <p:sldId id="300" r:id="rId6"/>
    <p:sldId id="318" r:id="rId7"/>
    <p:sldId id="317" r:id="rId8"/>
    <p:sldId id="291" r:id="rId9"/>
    <p:sldId id="292" r:id="rId10"/>
    <p:sldId id="285" r:id="rId11"/>
    <p:sldId id="319" r:id="rId12"/>
    <p:sldId id="271" r:id="rId13"/>
    <p:sldId id="266" r:id="rId14"/>
    <p:sldId id="270" r:id="rId15"/>
    <p:sldId id="286" r:id="rId16"/>
    <p:sldId id="301" r:id="rId17"/>
    <p:sldId id="302" r:id="rId18"/>
    <p:sldId id="303" r:id="rId19"/>
    <p:sldId id="304" r:id="rId20"/>
    <p:sldId id="305" r:id="rId21"/>
    <p:sldId id="306" r:id="rId22"/>
    <p:sldId id="307" r:id="rId23"/>
    <p:sldId id="308" r:id="rId24"/>
    <p:sldId id="289" r:id="rId25"/>
    <p:sldId id="311" r:id="rId26"/>
    <p:sldId id="309" r:id="rId27"/>
    <p:sldId id="310" r:id="rId28"/>
    <p:sldId id="313" r:id="rId29"/>
    <p:sldId id="314" r:id="rId30"/>
    <p:sldId id="315" r:id="rId31"/>
    <p:sldId id="316" r:id="rId32"/>
    <p:sldId id="287" r:id="rId33"/>
    <p:sldId id="288" r:id="rId34"/>
    <p:sldId id="293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E4E4E4"/>
    <a:srgbClr val="66FF33"/>
    <a:srgbClr val="5B9BD5"/>
    <a:srgbClr val="000000"/>
    <a:srgbClr val="66FFFF"/>
    <a:srgbClr val="FF66FF"/>
    <a:srgbClr val="41719C"/>
    <a:srgbClr val="FF99FF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14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5EF1CA-4BF4-413C-9B62-0C938BEEA322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CA0A54-CB7A-4F78-8CB6-0028D6B19C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108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Bjorken</a:t>
            </a:r>
            <a:r>
              <a:rPr lang="en-US" dirty="0"/>
              <a:t>, Feynman    Gross, </a:t>
            </a:r>
            <a:r>
              <a:rPr lang="en-US" dirty="0" err="1"/>
              <a:t>Politzer</a:t>
            </a:r>
            <a:r>
              <a:rPr lang="en-US" dirty="0"/>
              <a:t> &amp; </a:t>
            </a:r>
            <a:r>
              <a:rPr lang="en-US" dirty="0" err="1"/>
              <a:t>Wilczek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CA0A54-CB7A-4F78-8CB6-0028D6B19CE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054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294E2-298F-403A-8C2C-6D6090E8EC5C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D0C0A-EBB7-4288-A138-268E9922C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794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000">
        <p:fade/>
      </p:transition>
    </mc:Choice>
    <mc:Fallback xmlns="">
      <p:transition spd="med" advTm="7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294E2-298F-403A-8C2C-6D6090E8EC5C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D0C0A-EBB7-4288-A138-268E9922C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773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000">
        <p:fade/>
      </p:transition>
    </mc:Choice>
    <mc:Fallback xmlns="">
      <p:transition spd="med" advTm="7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294E2-298F-403A-8C2C-6D6090E8EC5C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D0C0A-EBB7-4288-A138-268E9922C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70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000">
        <p:fade/>
      </p:transition>
    </mc:Choice>
    <mc:Fallback xmlns="">
      <p:transition spd="med" advTm="7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294E2-298F-403A-8C2C-6D6090E8EC5C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D0C0A-EBB7-4288-A138-268E9922C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311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000">
        <p:fade/>
      </p:transition>
    </mc:Choice>
    <mc:Fallback xmlns="">
      <p:transition spd="med" advTm="7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294E2-298F-403A-8C2C-6D6090E8EC5C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D0C0A-EBB7-4288-A138-268E9922C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367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000">
        <p:fade/>
      </p:transition>
    </mc:Choice>
    <mc:Fallback xmlns="">
      <p:transition spd="med" advTm="7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294E2-298F-403A-8C2C-6D6090E8EC5C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D0C0A-EBB7-4288-A138-268E9922C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29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000">
        <p:fade/>
      </p:transition>
    </mc:Choice>
    <mc:Fallback xmlns="">
      <p:transition spd="med" advTm="7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294E2-298F-403A-8C2C-6D6090E8EC5C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D0C0A-EBB7-4288-A138-268E9922C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11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000">
        <p:fade/>
      </p:transition>
    </mc:Choice>
    <mc:Fallback xmlns="">
      <p:transition spd="med" advTm="7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294E2-298F-403A-8C2C-6D6090E8EC5C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D0C0A-EBB7-4288-A138-268E9922C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245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000">
        <p:fade/>
      </p:transition>
    </mc:Choice>
    <mc:Fallback xmlns="">
      <p:transition spd="med" advTm="7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294E2-298F-403A-8C2C-6D6090E8EC5C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D0C0A-EBB7-4288-A138-268E9922C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031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000">
        <p:fade/>
      </p:transition>
    </mc:Choice>
    <mc:Fallback xmlns="">
      <p:transition spd="med" advTm="7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294E2-298F-403A-8C2C-6D6090E8EC5C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D0C0A-EBB7-4288-A138-268E9922C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44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000">
        <p:fade/>
      </p:transition>
    </mc:Choice>
    <mc:Fallback xmlns="">
      <p:transition spd="med" advTm="7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294E2-298F-403A-8C2C-6D6090E8EC5C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D0C0A-EBB7-4288-A138-268E9922C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35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000">
        <p:fade/>
      </p:transition>
    </mc:Choice>
    <mc:Fallback xmlns="">
      <p:transition spd="med" advTm="7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294E2-298F-403A-8C2C-6D6090E8EC5C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D0C0A-EBB7-4288-A138-268E9922C3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309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 advTm="7000">
        <p:fade/>
      </p:transition>
    </mc:Choice>
    <mc:Fallback xmlns="">
      <p:transition spd="med" advTm="7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g"/><Relationship Id="rId4" Type="http://schemas.openxmlformats.org/officeDocument/2006/relationships/image" Target="../media/image31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90563"/>
            <a:ext cx="9144000" cy="23876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FNAL E683: </a:t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>Photoproduction of Jets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295458"/>
            <a:ext cx="9144000" cy="1655762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Don Lincoln</a:t>
            </a:r>
          </a:p>
          <a:p>
            <a:r>
              <a:rPr lang="en-US" dirty="0">
                <a:solidFill>
                  <a:srgbClr val="FFFF00"/>
                </a:solidFill>
              </a:rPr>
              <a:t>(Marj’s Second* Ph.D. Student, first to stay in academia)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841139" y="6367347"/>
            <a:ext cx="2208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rgbClr val="FFFF00"/>
                </a:solidFill>
              </a:rPr>
              <a:t>* Chris Moore was #1</a:t>
            </a:r>
          </a:p>
        </p:txBody>
      </p:sp>
    </p:spTree>
    <p:extLst>
      <p:ext uri="{BB962C8B-B14F-4D97-AF65-F5344CB8AC3E}">
        <p14:creationId xmlns:p14="http://schemas.microsoft.com/office/powerpoint/2010/main" val="3117854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83315"/>
            <a:ext cx="9801921" cy="6524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405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6968294"/>
              </p:ext>
            </p:extLst>
          </p:nvPr>
        </p:nvGraphicFramePr>
        <p:xfrm>
          <a:off x="2320589" y="-8694"/>
          <a:ext cx="7557058" cy="68666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Image" r:id="rId3" imgW="7472880" imgH="6790320" progId="Photoshop.Image.15">
                  <p:embed/>
                </p:oleObj>
              </mc:Choice>
              <mc:Fallback>
                <p:oleObj name="Image" r:id="rId3" imgW="7472880" imgH="6790320" progId="Photoshop.Image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20589" y="-8694"/>
                        <a:ext cx="7557058" cy="68666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965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000">
        <p:fade/>
      </p:transition>
    </mc:Choice>
    <mc:Fallback xmlns="">
      <p:transition spd="med" advTm="7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6959600" cy="51102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01130" y="64430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Working on the E683 calorimeter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8820"/>
          <a:stretch/>
        </p:blipFill>
        <p:spPr>
          <a:xfrm>
            <a:off x="6290259" y="2353733"/>
            <a:ext cx="5901741" cy="450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123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51" y="564495"/>
            <a:ext cx="5853332" cy="58533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54410" y="416184"/>
            <a:ext cx="523318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Leading by example…</a:t>
            </a:r>
          </a:p>
          <a:p>
            <a:endParaRPr lang="en-US" sz="3200" dirty="0">
              <a:solidFill>
                <a:srgbClr val="FFFF00"/>
              </a:solidFill>
            </a:endParaRPr>
          </a:p>
          <a:p>
            <a:r>
              <a:rPr lang="en-US" sz="3200" dirty="0">
                <a:solidFill>
                  <a:srgbClr val="FFFF00"/>
                </a:solidFill>
              </a:rPr>
              <a:t>Cleanup after 1987 fire in the “Wide band” hall where the E683 experiment was damaged.  </a:t>
            </a:r>
          </a:p>
          <a:p>
            <a:endParaRPr lang="en-US" sz="3200" dirty="0">
              <a:solidFill>
                <a:srgbClr val="FFFF00"/>
              </a:solidFill>
            </a:endParaRPr>
          </a:p>
          <a:p>
            <a:r>
              <a:rPr lang="en-US" sz="3200" dirty="0">
                <a:solidFill>
                  <a:srgbClr val="FFFF00"/>
                </a:solidFill>
              </a:rPr>
              <a:t>That was fun.  Not.</a:t>
            </a:r>
          </a:p>
        </p:txBody>
      </p:sp>
    </p:spTree>
    <p:extLst>
      <p:ext uri="{BB962C8B-B14F-4D97-AF65-F5344CB8AC3E}">
        <p14:creationId xmlns:p14="http://schemas.microsoft.com/office/powerpoint/2010/main" val="2682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26540" y="6386728"/>
            <a:ext cx="7948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Marj working on the E683 calorimeter with Gordon Mutchler, Rice professor.  </a:t>
            </a:r>
          </a:p>
        </p:txBody>
      </p:sp>
      <p:sp>
        <p:nvSpPr>
          <p:cNvPr id="5" name="TextBox 4"/>
          <p:cNvSpPr txBox="1"/>
          <p:nvPr/>
        </p:nvSpPr>
        <p:spPr>
          <a:xfrm rot="16200000">
            <a:off x="-1061668" y="4413957"/>
            <a:ext cx="3748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Photo courtesy of Donna Naples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92175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E683: Ph.D. Theses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12420" y="892810"/>
            <a:ext cx="10515600" cy="5580743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FFFF00"/>
                </a:solidFill>
              </a:rPr>
              <a:t>Q. Zhu (Rice, 93) A study of photon-nucleus collisions at high transverse energy</a:t>
            </a:r>
          </a:p>
          <a:p>
            <a:r>
              <a:rPr lang="en-US" dirty="0">
                <a:solidFill>
                  <a:srgbClr val="FFFF00"/>
                </a:solidFill>
              </a:rPr>
              <a:t>D. Naples (Maryland, 93) A-Dependence of photoproduced jets and comparison with hadroproduction</a:t>
            </a:r>
          </a:p>
          <a:p>
            <a:r>
              <a:rPr lang="en-US" dirty="0">
                <a:solidFill>
                  <a:srgbClr val="FFFF00"/>
                </a:solidFill>
              </a:rPr>
              <a:t>D. Lincoln (Rice, 94) Observation of jet photoproduction and comparison to Monte Carlo simulation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66FF33"/>
                </a:solidFill>
              </a:rPr>
              <a:t>M. </a:t>
            </a:r>
            <a:r>
              <a:rPr lang="en-US" dirty="0" err="1">
                <a:solidFill>
                  <a:srgbClr val="66FF33"/>
                </a:solidFill>
              </a:rPr>
              <a:t>Traynor</a:t>
            </a:r>
            <a:r>
              <a:rPr lang="en-US" dirty="0">
                <a:solidFill>
                  <a:srgbClr val="66FF33"/>
                </a:solidFill>
              </a:rPr>
              <a:t> (Rice, 96) Search for evidence of photoproduction of higher-twist ACD events at Experiment 683 at Fermi National Accelerator Laboratory </a:t>
            </a:r>
          </a:p>
          <a:p>
            <a:r>
              <a:rPr lang="en-US" dirty="0">
                <a:solidFill>
                  <a:srgbClr val="66FF33"/>
                </a:solidFill>
              </a:rPr>
              <a:t>C. </a:t>
            </a:r>
            <a:r>
              <a:rPr lang="en-US" dirty="0" err="1">
                <a:solidFill>
                  <a:srgbClr val="66FF33"/>
                </a:solidFill>
              </a:rPr>
              <a:t>Halli</a:t>
            </a:r>
            <a:r>
              <a:rPr lang="en-US" dirty="0">
                <a:solidFill>
                  <a:srgbClr val="66FF33"/>
                </a:solidFill>
              </a:rPr>
              <a:t> (Maryland, 97) Studies of hydrogen and deuterium di-jet production</a:t>
            </a:r>
          </a:p>
          <a:p>
            <a:r>
              <a:rPr lang="en-US" dirty="0">
                <a:solidFill>
                  <a:srgbClr val="66FF33"/>
                </a:solidFill>
              </a:rPr>
              <a:t>G. Morrow (Rice, 98) Experimental Observation of the photon structure function at 21 GeV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971386" y="6093705"/>
            <a:ext cx="2760756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+ 5 M.A. theses</a:t>
            </a:r>
          </a:p>
        </p:txBody>
      </p:sp>
      <p:sp>
        <p:nvSpPr>
          <p:cNvPr id="8" name="TextBox 7"/>
          <p:cNvSpPr txBox="1"/>
          <p:nvPr/>
        </p:nvSpPr>
        <p:spPr>
          <a:xfrm rot="18965199">
            <a:off x="10672720" y="2042096"/>
            <a:ext cx="1205779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published</a:t>
            </a:r>
          </a:p>
        </p:txBody>
      </p:sp>
      <p:sp>
        <p:nvSpPr>
          <p:cNvPr id="9" name="TextBox 8"/>
          <p:cNvSpPr txBox="1"/>
          <p:nvPr/>
        </p:nvSpPr>
        <p:spPr>
          <a:xfrm rot="18965199">
            <a:off x="10406018" y="4543673"/>
            <a:ext cx="1475084" cy="400110"/>
          </a:xfrm>
          <a:prstGeom prst="rect">
            <a:avLst/>
          </a:prstGeom>
          <a:solidFill>
            <a:srgbClr val="66FF33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unpublished</a:t>
            </a:r>
          </a:p>
        </p:txBody>
      </p:sp>
    </p:spTree>
    <p:extLst>
      <p:ext uri="{BB962C8B-B14F-4D97-AF65-F5344CB8AC3E}">
        <p14:creationId xmlns:p14="http://schemas.microsoft.com/office/powerpoint/2010/main" val="602314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4215" y="4491387"/>
            <a:ext cx="3285756" cy="224676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7268" y="5731725"/>
            <a:ext cx="3122342" cy="90324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729927" cy="434698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2020" y="0"/>
            <a:ext cx="6139980" cy="410891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569" y="2773893"/>
            <a:ext cx="6334009" cy="408410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04215" y="4491387"/>
            <a:ext cx="32857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3 papers</a:t>
            </a:r>
          </a:p>
          <a:p>
            <a:endParaRPr lang="en-US" sz="1200" dirty="0">
              <a:solidFill>
                <a:srgbClr val="000000"/>
              </a:solidFill>
            </a:endParaRPr>
          </a:p>
          <a:p>
            <a:r>
              <a:rPr lang="en-US" sz="3200" dirty="0">
                <a:solidFill>
                  <a:srgbClr val="000000"/>
                </a:solidFill>
              </a:rPr>
              <a:t>Basic message:</a:t>
            </a:r>
          </a:p>
          <a:p>
            <a:r>
              <a:rPr lang="en-US" sz="3200" dirty="0">
                <a:solidFill>
                  <a:srgbClr val="FFFF00"/>
                </a:solidFill>
              </a:rPr>
              <a:t>Non-perturbative </a:t>
            </a:r>
          </a:p>
          <a:p>
            <a:r>
              <a:rPr lang="en-US" sz="3200" dirty="0">
                <a:solidFill>
                  <a:srgbClr val="FFFF00"/>
                </a:solidFill>
              </a:rPr>
              <a:t>QCD is required</a:t>
            </a:r>
          </a:p>
        </p:txBody>
      </p:sp>
    </p:spTree>
    <p:extLst>
      <p:ext uri="{BB962C8B-B14F-4D97-AF65-F5344CB8AC3E}">
        <p14:creationId xmlns:p14="http://schemas.microsoft.com/office/powerpoint/2010/main" val="25092403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546" y="2267711"/>
            <a:ext cx="6635664" cy="439597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559552" cy="2840736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4" name="TextBox 3"/>
          <p:cNvSpPr txBox="1"/>
          <p:nvPr/>
        </p:nvSpPr>
        <p:spPr>
          <a:xfrm>
            <a:off x="205740" y="3097530"/>
            <a:ext cx="45834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/>
            <a:r>
              <a:rPr lang="en-US" dirty="0">
                <a:solidFill>
                  <a:srgbClr val="FFFF00"/>
                </a:solidFill>
              </a:rPr>
              <a:t>Jet studies at such low energy in hadron interactions is problematic</a:t>
            </a:r>
          </a:p>
          <a:p>
            <a:pPr marL="228600" indent="-228600"/>
            <a:endParaRPr lang="en-US" dirty="0">
              <a:solidFill>
                <a:srgbClr val="FFFF00"/>
              </a:solidFill>
            </a:endParaRPr>
          </a:p>
          <a:p>
            <a:pPr marL="228600" indent="-228600"/>
            <a:r>
              <a:rPr lang="en-US" dirty="0">
                <a:solidFill>
                  <a:srgbClr val="FFFF00"/>
                </a:solidFill>
              </a:rPr>
              <a:t>CM energy ~ 20 GeV</a:t>
            </a:r>
          </a:p>
          <a:p>
            <a:pPr marL="228600" indent="-228600"/>
            <a:endParaRPr lang="en-US" dirty="0">
              <a:solidFill>
                <a:srgbClr val="FFFF00"/>
              </a:solidFill>
            </a:endParaRPr>
          </a:p>
          <a:p>
            <a:pPr marL="228600" indent="-228600"/>
            <a:r>
              <a:rPr lang="en-US" dirty="0">
                <a:solidFill>
                  <a:srgbClr val="FFFF00"/>
                </a:solidFill>
              </a:rPr>
              <a:t>Typical jet transverse energy ~ 3 GeV</a:t>
            </a:r>
          </a:p>
          <a:p>
            <a:pPr marL="228600" indent="-228600"/>
            <a:endParaRPr lang="en-US" dirty="0">
              <a:solidFill>
                <a:srgbClr val="FFFF00"/>
              </a:solidFill>
            </a:endParaRPr>
          </a:p>
          <a:p>
            <a:pPr marL="228600" indent="-228600"/>
            <a:r>
              <a:rPr lang="en-US" dirty="0">
                <a:solidFill>
                  <a:srgbClr val="FFFF00"/>
                </a:solidFill>
              </a:rPr>
              <a:t>Non-perturbative QCD scale ~3 – 5 GeV </a:t>
            </a:r>
          </a:p>
          <a:p>
            <a:pPr marL="228600" indent="-228600"/>
            <a:endParaRPr lang="en-US" dirty="0">
              <a:solidFill>
                <a:srgbClr val="FFFF00"/>
              </a:solidFill>
            </a:endParaRPr>
          </a:p>
          <a:p>
            <a:pPr marL="228600" indent="-228600"/>
            <a:r>
              <a:rPr lang="en-US" dirty="0">
                <a:solidFill>
                  <a:srgbClr val="FFFF00"/>
                </a:solidFill>
              </a:rPr>
              <a:t>Trigger biases? </a:t>
            </a:r>
          </a:p>
        </p:txBody>
      </p:sp>
      <p:sp>
        <p:nvSpPr>
          <p:cNvPr id="5" name="Oval 4"/>
          <p:cNvSpPr/>
          <p:nvPr/>
        </p:nvSpPr>
        <p:spPr>
          <a:xfrm>
            <a:off x="6332220" y="3577590"/>
            <a:ext cx="1623060" cy="1657350"/>
          </a:xfrm>
          <a:prstGeom prst="ellipse">
            <a:avLst/>
          </a:prstGeom>
          <a:solidFill>
            <a:srgbClr val="5B9BD5">
              <a:alpha val="6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309186" y="3577590"/>
            <a:ext cx="1623060" cy="1657350"/>
          </a:xfrm>
          <a:prstGeom prst="ellipse">
            <a:avLst/>
          </a:prstGeom>
          <a:solidFill>
            <a:srgbClr val="5B9BD5">
              <a:alpha val="6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764725" y="643275"/>
            <a:ext cx="39973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00"/>
                </a:solidFill>
              </a:rPr>
              <a:t>Modern jet-centric mindset</a:t>
            </a:r>
          </a:p>
          <a:p>
            <a:pPr algn="ctr"/>
            <a:r>
              <a:rPr lang="en-US" sz="2400" dirty="0">
                <a:solidFill>
                  <a:srgbClr val="FFFF00"/>
                </a:solidFill>
              </a:rPr>
              <a:t>[perturbative QCD dominated]</a:t>
            </a:r>
          </a:p>
        </p:txBody>
      </p:sp>
    </p:spTree>
    <p:extLst>
      <p:ext uri="{BB962C8B-B14F-4D97-AF65-F5344CB8AC3E}">
        <p14:creationId xmlns:p14="http://schemas.microsoft.com/office/powerpoint/2010/main" val="98660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000">
        <p:fade/>
      </p:transition>
    </mc:Choice>
    <mc:Fallback xmlns="">
      <p:transition spd="med" advTm="7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546" y="2267711"/>
            <a:ext cx="6635664" cy="439597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559552" cy="2840736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4" name="TextBox 3"/>
          <p:cNvSpPr txBox="1"/>
          <p:nvPr/>
        </p:nvSpPr>
        <p:spPr>
          <a:xfrm>
            <a:off x="205740" y="3097530"/>
            <a:ext cx="45834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/>
            <a:r>
              <a:rPr lang="en-US" dirty="0">
                <a:solidFill>
                  <a:srgbClr val="FFFF00"/>
                </a:solidFill>
              </a:rPr>
              <a:t>Jet studies at such low energy in hadron interactions is problematic</a:t>
            </a:r>
          </a:p>
          <a:p>
            <a:pPr marL="228600" indent="-228600"/>
            <a:endParaRPr lang="en-US" dirty="0">
              <a:solidFill>
                <a:srgbClr val="FFFF00"/>
              </a:solidFill>
            </a:endParaRPr>
          </a:p>
          <a:p>
            <a:pPr marL="228600" indent="-228600"/>
            <a:r>
              <a:rPr lang="en-US" dirty="0">
                <a:solidFill>
                  <a:srgbClr val="FFFF00"/>
                </a:solidFill>
              </a:rPr>
              <a:t>CM energy ~ 20 GeV</a:t>
            </a:r>
          </a:p>
          <a:p>
            <a:pPr marL="228600" indent="-228600"/>
            <a:endParaRPr lang="en-US" dirty="0">
              <a:solidFill>
                <a:srgbClr val="FFFF00"/>
              </a:solidFill>
            </a:endParaRPr>
          </a:p>
          <a:p>
            <a:pPr marL="228600" indent="-228600"/>
            <a:r>
              <a:rPr lang="en-US" dirty="0">
                <a:solidFill>
                  <a:srgbClr val="FFFF00"/>
                </a:solidFill>
              </a:rPr>
              <a:t>Typical jet transverse energy ~ 3 GeV</a:t>
            </a:r>
          </a:p>
          <a:p>
            <a:pPr marL="228600" indent="-228600"/>
            <a:endParaRPr lang="en-US" dirty="0">
              <a:solidFill>
                <a:srgbClr val="FFFF00"/>
              </a:solidFill>
            </a:endParaRPr>
          </a:p>
          <a:p>
            <a:pPr marL="228600" indent="-228600"/>
            <a:r>
              <a:rPr lang="en-US" dirty="0">
                <a:solidFill>
                  <a:srgbClr val="FFFF00"/>
                </a:solidFill>
              </a:rPr>
              <a:t>Non-perturbative QCD scale ~3 – 5 GeV </a:t>
            </a:r>
          </a:p>
          <a:p>
            <a:pPr marL="228600" indent="-228600"/>
            <a:endParaRPr lang="en-US" dirty="0">
              <a:solidFill>
                <a:srgbClr val="FFFF00"/>
              </a:solidFill>
            </a:endParaRPr>
          </a:p>
          <a:p>
            <a:pPr marL="228600" indent="-228600"/>
            <a:r>
              <a:rPr lang="en-US" dirty="0">
                <a:solidFill>
                  <a:srgbClr val="FFFF00"/>
                </a:solidFill>
              </a:rPr>
              <a:t>Trigger biases? </a:t>
            </a:r>
          </a:p>
        </p:txBody>
      </p:sp>
      <p:sp>
        <p:nvSpPr>
          <p:cNvPr id="7" name="Circle: Hollow 6"/>
          <p:cNvSpPr/>
          <p:nvPr/>
        </p:nvSpPr>
        <p:spPr>
          <a:xfrm>
            <a:off x="6617970" y="2446020"/>
            <a:ext cx="4023360" cy="4011930"/>
          </a:xfrm>
          <a:prstGeom prst="donut">
            <a:avLst>
              <a:gd name="adj" fmla="val 44211"/>
            </a:avLst>
          </a:prstGeom>
          <a:solidFill>
            <a:srgbClr val="5B9BD5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30095" y="643275"/>
            <a:ext cx="50665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00"/>
                </a:solidFill>
              </a:rPr>
              <a:t>1970 – 1980s mindset</a:t>
            </a:r>
          </a:p>
          <a:p>
            <a:pPr algn="ctr"/>
            <a:r>
              <a:rPr lang="en-US" sz="2400" dirty="0">
                <a:solidFill>
                  <a:srgbClr val="FFFF00"/>
                </a:solidFill>
              </a:rPr>
              <a:t>[low E</a:t>
            </a:r>
            <a:r>
              <a:rPr lang="en-US" sz="2400" baseline="-25000" dirty="0">
                <a:solidFill>
                  <a:srgbClr val="FFFF00"/>
                </a:solidFill>
              </a:rPr>
              <a:t>CM</a:t>
            </a:r>
            <a:r>
              <a:rPr lang="en-US" sz="2400" dirty="0">
                <a:solidFill>
                  <a:srgbClr val="FFFF00"/>
                </a:solidFill>
              </a:rPr>
              <a:t> jet process not yet observed]</a:t>
            </a:r>
          </a:p>
        </p:txBody>
      </p:sp>
    </p:spTree>
    <p:extLst>
      <p:ext uri="{BB962C8B-B14F-4D97-AF65-F5344CB8AC3E}">
        <p14:creationId xmlns:p14="http://schemas.microsoft.com/office/powerpoint/2010/main" val="2033885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000">
        <p:fade/>
      </p:transition>
    </mc:Choice>
    <mc:Fallback xmlns="">
      <p:transition spd="med" advTm="700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799" y="2834641"/>
            <a:ext cx="6073201" cy="4023360"/>
          </a:xfrm>
          <a:prstGeom prst="rect">
            <a:avLst/>
          </a:prstGeom>
        </p:spPr>
      </p:pic>
      <p:sp>
        <p:nvSpPr>
          <p:cNvPr id="7" name="Circle: Hollow 6"/>
          <p:cNvSpPr/>
          <p:nvPr/>
        </p:nvSpPr>
        <p:spPr>
          <a:xfrm>
            <a:off x="8446723" y="4126231"/>
            <a:ext cx="1417351" cy="1451609"/>
          </a:xfrm>
          <a:prstGeom prst="donut">
            <a:avLst>
              <a:gd name="adj" fmla="val 36147"/>
            </a:avLst>
          </a:prstGeom>
          <a:solidFill>
            <a:srgbClr val="5B9BD5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76722" cy="4091940"/>
          </a:xfrm>
          <a:prstGeom prst="rect">
            <a:avLst/>
          </a:prstGeom>
        </p:spPr>
      </p:pic>
      <p:sp>
        <p:nvSpPr>
          <p:cNvPr id="8" name="Circle: Hollow 7"/>
          <p:cNvSpPr/>
          <p:nvPr/>
        </p:nvSpPr>
        <p:spPr>
          <a:xfrm>
            <a:off x="2379685" y="1320165"/>
            <a:ext cx="1417351" cy="1451609"/>
          </a:xfrm>
          <a:prstGeom prst="donut">
            <a:avLst>
              <a:gd name="adj" fmla="val 36147"/>
            </a:avLst>
          </a:prstGeom>
          <a:solidFill>
            <a:srgbClr val="5B9BD5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8590" y="171450"/>
            <a:ext cx="8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QCD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70982" y="2971800"/>
            <a:ext cx="1729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Phase Space</a:t>
            </a:r>
          </a:p>
        </p:txBody>
      </p:sp>
    </p:spTree>
    <p:extLst>
      <p:ext uri="{BB962C8B-B14F-4D97-AF65-F5344CB8AC3E}">
        <p14:creationId xmlns:p14="http://schemas.microsoft.com/office/powerpoint/2010/main" val="115669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799" y="2834641"/>
            <a:ext cx="6073201" cy="4023360"/>
          </a:xfrm>
          <a:prstGeom prst="rect">
            <a:avLst/>
          </a:prstGeom>
        </p:spPr>
      </p:pic>
      <p:sp>
        <p:nvSpPr>
          <p:cNvPr id="7" name="Circle: Hollow 6"/>
          <p:cNvSpPr/>
          <p:nvPr/>
        </p:nvSpPr>
        <p:spPr>
          <a:xfrm>
            <a:off x="8269554" y="3939065"/>
            <a:ext cx="1771689" cy="1814511"/>
          </a:xfrm>
          <a:prstGeom prst="donut">
            <a:avLst>
              <a:gd name="adj" fmla="val 38647"/>
            </a:avLst>
          </a:prstGeom>
          <a:solidFill>
            <a:srgbClr val="5B9BD5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76722" cy="4091940"/>
          </a:xfrm>
          <a:prstGeom prst="rect">
            <a:avLst/>
          </a:prstGeom>
        </p:spPr>
      </p:pic>
      <p:sp>
        <p:nvSpPr>
          <p:cNvPr id="8" name="Circle: Hollow 7"/>
          <p:cNvSpPr/>
          <p:nvPr/>
        </p:nvSpPr>
        <p:spPr>
          <a:xfrm>
            <a:off x="2025347" y="1320165"/>
            <a:ext cx="2126027" cy="1451609"/>
          </a:xfrm>
          <a:prstGeom prst="donut">
            <a:avLst>
              <a:gd name="adj" fmla="val 42283"/>
            </a:avLst>
          </a:prstGeom>
          <a:solidFill>
            <a:srgbClr val="5B9BD5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8590" y="171450"/>
            <a:ext cx="8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QCD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70982" y="2971800"/>
            <a:ext cx="1729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Phase Space</a:t>
            </a:r>
          </a:p>
        </p:txBody>
      </p:sp>
    </p:spTree>
    <p:extLst>
      <p:ext uri="{BB962C8B-B14F-4D97-AF65-F5344CB8AC3E}">
        <p14:creationId xmlns:p14="http://schemas.microsoft.com/office/powerpoint/2010/main" val="732049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2386" y="159535"/>
            <a:ext cx="10515600" cy="754619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Quantum Chromodynamics [General Primer]</a:t>
            </a:r>
          </a:p>
        </p:txBody>
      </p:sp>
      <p:grpSp>
        <p:nvGrpSpPr>
          <p:cNvPr id="219" name="Group 234"/>
          <p:cNvGrpSpPr>
            <a:grpSpLocks/>
          </p:cNvGrpSpPr>
          <p:nvPr/>
        </p:nvGrpSpPr>
        <p:grpSpPr bwMode="auto">
          <a:xfrm rot="12961695">
            <a:off x="6171883" y="2568704"/>
            <a:ext cx="914400" cy="246062"/>
            <a:chOff x="259" y="1325"/>
            <a:chExt cx="3312" cy="691"/>
          </a:xfrm>
        </p:grpSpPr>
        <p:grpSp>
          <p:nvGrpSpPr>
            <p:cNvPr id="220" name="Group 45"/>
            <p:cNvGrpSpPr>
              <a:grpSpLocks/>
            </p:cNvGrpSpPr>
            <p:nvPr/>
          </p:nvGrpSpPr>
          <p:grpSpPr bwMode="auto">
            <a:xfrm>
              <a:off x="2448" y="1325"/>
              <a:ext cx="1123" cy="691"/>
              <a:chOff x="2448" y="1325"/>
              <a:chExt cx="1123" cy="691"/>
            </a:xfrm>
          </p:grpSpPr>
          <p:grpSp>
            <p:nvGrpSpPr>
              <p:cNvPr id="243" name="Group 39"/>
              <p:cNvGrpSpPr>
                <a:grpSpLocks/>
              </p:cNvGrpSpPr>
              <p:nvPr/>
            </p:nvGrpSpPr>
            <p:grpSpPr bwMode="auto">
              <a:xfrm>
                <a:off x="2448" y="1325"/>
                <a:ext cx="576" cy="691"/>
                <a:chOff x="2448" y="1440"/>
                <a:chExt cx="576" cy="576"/>
              </a:xfrm>
            </p:grpSpPr>
            <p:sp>
              <p:nvSpPr>
                <p:cNvPr id="249" name="Arc 28"/>
                <p:cNvSpPr>
                  <a:spLocks/>
                </p:cNvSpPr>
                <p:nvPr/>
              </p:nvSpPr>
              <p:spPr bwMode="auto">
                <a:xfrm rot="-5400000">
                  <a:off x="2679" y="1497"/>
                  <a:ext cx="230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99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50" name="Arc 29"/>
                <p:cNvSpPr>
                  <a:spLocks/>
                </p:cNvSpPr>
                <p:nvPr/>
              </p:nvSpPr>
              <p:spPr bwMode="auto">
                <a:xfrm rot="5400000" flipH="1">
                  <a:off x="2564" y="1497"/>
                  <a:ext cx="230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99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51" name="Arc 30"/>
                <p:cNvSpPr>
                  <a:spLocks/>
                </p:cNvSpPr>
                <p:nvPr/>
              </p:nvSpPr>
              <p:spPr bwMode="auto">
                <a:xfrm flipH="1">
                  <a:off x="2621" y="1670"/>
                  <a:ext cx="403" cy="346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99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52" name="Arc 38"/>
                <p:cNvSpPr>
                  <a:spLocks/>
                </p:cNvSpPr>
                <p:nvPr/>
              </p:nvSpPr>
              <p:spPr bwMode="auto">
                <a:xfrm>
                  <a:off x="2448" y="1670"/>
                  <a:ext cx="403" cy="346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99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44" name="Group 40"/>
              <p:cNvGrpSpPr>
                <a:grpSpLocks/>
              </p:cNvGrpSpPr>
              <p:nvPr/>
            </p:nvGrpSpPr>
            <p:grpSpPr bwMode="auto">
              <a:xfrm>
                <a:off x="2995" y="1325"/>
                <a:ext cx="576" cy="691"/>
                <a:chOff x="2448" y="1440"/>
                <a:chExt cx="576" cy="576"/>
              </a:xfrm>
            </p:grpSpPr>
            <p:sp>
              <p:nvSpPr>
                <p:cNvPr id="245" name="Arc 41"/>
                <p:cNvSpPr>
                  <a:spLocks/>
                </p:cNvSpPr>
                <p:nvPr/>
              </p:nvSpPr>
              <p:spPr bwMode="auto">
                <a:xfrm rot="-5400000">
                  <a:off x="2679" y="1497"/>
                  <a:ext cx="230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99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46" name="Arc 42"/>
                <p:cNvSpPr>
                  <a:spLocks/>
                </p:cNvSpPr>
                <p:nvPr/>
              </p:nvSpPr>
              <p:spPr bwMode="auto">
                <a:xfrm rot="5400000" flipH="1">
                  <a:off x="2564" y="1497"/>
                  <a:ext cx="230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99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47" name="Arc 43"/>
                <p:cNvSpPr>
                  <a:spLocks/>
                </p:cNvSpPr>
                <p:nvPr/>
              </p:nvSpPr>
              <p:spPr bwMode="auto">
                <a:xfrm flipH="1">
                  <a:off x="2621" y="1670"/>
                  <a:ext cx="403" cy="346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99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48" name="Arc 44"/>
                <p:cNvSpPr>
                  <a:spLocks/>
                </p:cNvSpPr>
                <p:nvPr/>
              </p:nvSpPr>
              <p:spPr bwMode="auto">
                <a:xfrm>
                  <a:off x="2448" y="1670"/>
                  <a:ext cx="403" cy="346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99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21" name="Group 57"/>
            <p:cNvGrpSpPr>
              <a:grpSpLocks/>
            </p:cNvGrpSpPr>
            <p:nvPr/>
          </p:nvGrpSpPr>
          <p:grpSpPr bwMode="auto">
            <a:xfrm>
              <a:off x="1354" y="1325"/>
              <a:ext cx="1123" cy="691"/>
              <a:chOff x="2448" y="1325"/>
              <a:chExt cx="1123" cy="691"/>
            </a:xfrm>
          </p:grpSpPr>
          <p:grpSp>
            <p:nvGrpSpPr>
              <p:cNvPr id="233" name="Group 58"/>
              <p:cNvGrpSpPr>
                <a:grpSpLocks/>
              </p:cNvGrpSpPr>
              <p:nvPr/>
            </p:nvGrpSpPr>
            <p:grpSpPr bwMode="auto">
              <a:xfrm>
                <a:off x="2448" y="1325"/>
                <a:ext cx="576" cy="691"/>
                <a:chOff x="2448" y="1440"/>
                <a:chExt cx="576" cy="576"/>
              </a:xfrm>
            </p:grpSpPr>
            <p:sp>
              <p:nvSpPr>
                <p:cNvPr id="239" name="Arc 59"/>
                <p:cNvSpPr>
                  <a:spLocks/>
                </p:cNvSpPr>
                <p:nvPr/>
              </p:nvSpPr>
              <p:spPr bwMode="auto">
                <a:xfrm rot="-5400000">
                  <a:off x="2679" y="1497"/>
                  <a:ext cx="230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99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40" name="Arc 60"/>
                <p:cNvSpPr>
                  <a:spLocks/>
                </p:cNvSpPr>
                <p:nvPr/>
              </p:nvSpPr>
              <p:spPr bwMode="auto">
                <a:xfrm rot="5400000" flipH="1">
                  <a:off x="2564" y="1497"/>
                  <a:ext cx="230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99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41" name="Arc 61"/>
                <p:cNvSpPr>
                  <a:spLocks/>
                </p:cNvSpPr>
                <p:nvPr/>
              </p:nvSpPr>
              <p:spPr bwMode="auto">
                <a:xfrm flipH="1">
                  <a:off x="2621" y="1670"/>
                  <a:ext cx="403" cy="346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99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42" name="Arc 62"/>
                <p:cNvSpPr>
                  <a:spLocks/>
                </p:cNvSpPr>
                <p:nvPr/>
              </p:nvSpPr>
              <p:spPr bwMode="auto">
                <a:xfrm>
                  <a:off x="2448" y="1670"/>
                  <a:ext cx="403" cy="346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99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34" name="Group 63"/>
              <p:cNvGrpSpPr>
                <a:grpSpLocks/>
              </p:cNvGrpSpPr>
              <p:nvPr/>
            </p:nvGrpSpPr>
            <p:grpSpPr bwMode="auto">
              <a:xfrm>
                <a:off x="2995" y="1325"/>
                <a:ext cx="576" cy="691"/>
                <a:chOff x="2448" y="1440"/>
                <a:chExt cx="576" cy="576"/>
              </a:xfrm>
            </p:grpSpPr>
            <p:sp>
              <p:nvSpPr>
                <p:cNvPr id="235" name="Arc 64"/>
                <p:cNvSpPr>
                  <a:spLocks/>
                </p:cNvSpPr>
                <p:nvPr/>
              </p:nvSpPr>
              <p:spPr bwMode="auto">
                <a:xfrm rot="-5400000">
                  <a:off x="2679" y="1497"/>
                  <a:ext cx="230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99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36" name="Arc 65"/>
                <p:cNvSpPr>
                  <a:spLocks/>
                </p:cNvSpPr>
                <p:nvPr/>
              </p:nvSpPr>
              <p:spPr bwMode="auto">
                <a:xfrm rot="5400000" flipH="1">
                  <a:off x="2564" y="1497"/>
                  <a:ext cx="230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99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37" name="Arc 66"/>
                <p:cNvSpPr>
                  <a:spLocks/>
                </p:cNvSpPr>
                <p:nvPr/>
              </p:nvSpPr>
              <p:spPr bwMode="auto">
                <a:xfrm flipH="1">
                  <a:off x="2621" y="1670"/>
                  <a:ext cx="403" cy="346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99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38" name="Arc 67"/>
                <p:cNvSpPr>
                  <a:spLocks/>
                </p:cNvSpPr>
                <p:nvPr/>
              </p:nvSpPr>
              <p:spPr bwMode="auto">
                <a:xfrm>
                  <a:off x="2448" y="1670"/>
                  <a:ext cx="403" cy="346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99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22" name="Group 68"/>
            <p:cNvGrpSpPr>
              <a:grpSpLocks/>
            </p:cNvGrpSpPr>
            <p:nvPr/>
          </p:nvGrpSpPr>
          <p:grpSpPr bwMode="auto">
            <a:xfrm>
              <a:off x="259" y="1325"/>
              <a:ext cx="1123" cy="691"/>
              <a:chOff x="2448" y="1325"/>
              <a:chExt cx="1123" cy="691"/>
            </a:xfrm>
          </p:grpSpPr>
          <p:grpSp>
            <p:nvGrpSpPr>
              <p:cNvPr id="223" name="Group 69"/>
              <p:cNvGrpSpPr>
                <a:grpSpLocks/>
              </p:cNvGrpSpPr>
              <p:nvPr/>
            </p:nvGrpSpPr>
            <p:grpSpPr bwMode="auto">
              <a:xfrm>
                <a:off x="2448" y="1325"/>
                <a:ext cx="576" cy="691"/>
                <a:chOff x="2448" y="1440"/>
                <a:chExt cx="576" cy="576"/>
              </a:xfrm>
            </p:grpSpPr>
            <p:sp>
              <p:nvSpPr>
                <p:cNvPr id="229" name="Arc 70"/>
                <p:cNvSpPr>
                  <a:spLocks/>
                </p:cNvSpPr>
                <p:nvPr/>
              </p:nvSpPr>
              <p:spPr bwMode="auto">
                <a:xfrm rot="-5400000">
                  <a:off x="2679" y="1497"/>
                  <a:ext cx="230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99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30" name="Arc 71"/>
                <p:cNvSpPr>
                  <a:spLocks/>
                </p:cNvSpPr>
                <p:nvPr/>
              </p:nvSpPr>
              <p:spPr bwMode="auto">
                <a:xfrm rot="5400000" flipH="1">
                  <a:off x="2564" y="1497"/>
                  <a:ext cx="230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99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31" name="Arc 72"/>
                <p:cNvSpPr>
                  <a:spLocks/>
                </p:cNvSpPr>
                <p:nvPr/>
              </p:nvSpPr>
              <p:spPr bwMode="auto">
                <a:xfrm flipH="1">
                  <a:off x="2621" y="1670"/>
                  <a:ext cx="403" cy="346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99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Arc 73"/>
                <p:cNvSpPr>
                  <a:spLocks/>
                </p:cNvSpPr>
                <p:nvPr/>
              </p:nvSpPr>
              <p:spPr bwMode="auto">
                <a:xfrm>
                  <a:off x="2448" y="1670"/>
                  <a:ext cx="403" cy="346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99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4" name="Group 74"/>
              <p:cNvGrpSpPr>
                <a:grpSpLocks/>
              </p:cNvGrpSpPr>
              <p:nvPr/>
            </p:nvGrpSpPr>
            <p:grpSpPr bwMode="auto">
              <a:xfrm>
                <a:off x="2995" y="1325"/>
                <a:ext cx="576" cy="691"/>
                <a:chOff x="2448" y="1440"/>
                <a:chExt cx="576" cy="576"/>
              </a:xfrm>
            </p:grpSpPr>
            <p:sp>
              <p:nvSpPr>
                <p:cNvPr id="225" name="Arc 75"/>
                <p:cNvSpPr>
                  <a:spLocks/>
                </p:cNvSpPr>
                <p:nvPr/>
              </p:nvSpPr>
              <p:spPr bwMode="auto">
                <a:xfrm rot="-5400000">
                  <a:off x="2679" y="1497"/>
                  <a:ext cx="230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99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26" name="Arc 76"/>
                <p:cNvSpPr>
                  <a:spLocks/>
                </p:cNvSpPr>
                <p:nvPr/>
              </p:nvSpPr>
              <p:spPr bwMode="auto">
                <a:xfrm rot="5400000" flipH="1">
                  <a:off x="2564" y="1497"/>
                  <a:ext cx="230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99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27" name="Arc 77"/>
                <p:cNvSpPr>
                  <a:spLocks/>
                </p:cNvSpPr>
                <p:nvPr/>
              </p:nvSpPr>
              <p:spPr bwMode="auto">
                <a:xfrm flipH="1">
                  <a:off x="2621" y="1670"/>
                  <a:ext cx="403" cy="346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99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28" name="Arc 78"/>
                <p:cNvSpPr>
                  <a:spLocks/>
                </p:cNvSpPr>
                <p:nvPr/>
              </p:nvSpPr>
              <p:spPr bwMode="auto">
                <a:xfrm>
                  <a:off x="2448" y="1670"/>
                  <a:ext cx="403" cy="346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99FF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53" name="Line 137"/>
          <p:cNvSpPr>
            <a:spLocks noChangeShapeType="1"/>
          </p:cNvSpPr>
          <p:nvPr/>
        </p:nvSpPr>
        <p:spPr bwMode="auto">
          <a:xfrm>
            <a:off x="4709795" y="2797304"/>
            <a:ext cx="1050925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254" name="Line 139"/>
          <p:cNvSpPr>
            <a:spLocks noChangeShapeType="1"/>
          </p:cNvSpPr>
          <p:nvPr/>
        </p:nvSpPr>
        <p:spPr bwMode="auto">
          <a:xfrm flipV="1">
            <a:off x="5760720" y="2157541"/>
            <a:ext cx="777875" cy="639763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255" name="Line 140"/>
          <p:cNvSpPr>
            <a:spLocks noChangeShapeType="1"/>
          </p:cNvSpPr>
          <p:nvPr/>
        </p:nvSpPr>
        <p:spPr bwMode="auto">
          <a:xfrm flipH="1" flipV="1">
            <a:off x="4114483" y="2249616"/>
            <a:ext cx="595312" cy="547688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00"/>
              </a:solidFill>
              <a:latin typeface="Verdana" pitchFamily="34" charset="0"/>
              <a:ea typeface="+mn-ea"/>
              <a:cs typeface="+mn-cs"/>
            </a:endParaRPr>
          </a:p>
        </p:txBody>
      </p:sp>
      <p:grpSp>
        <p:nvGrpSpPr>
          <p:cNvPr id="256" name="Group 255"/>
          <p:cNvGrpSpPr/>
          <p:nvPr/>
        </p:nvGrpSpPr>
        <p:grpSpPr>
          <a:xfrm>
            <a:off x="3982720" y="2819529"/>
            <a:ext cx="836613" cy="776287"/>
            <a:chOff x="1651000" y="2490788"/>
            <a:chExt cx="836613" cy="776287"/>
          </a:xfrm>
        </p:grpSpPr>
        <p:grpSp>
          <p:nvGrpSpPr>
            <p:cNvPr id="257" name="Group 256"/>
            <p:cNvGrpSpPr/>
            <p:nvPr/>
          </p:nvGrpSpPr>
          <p:grpSpPr>
            <a:xfrm>
              <a:off x="1651000" y="2643188"/>
              <a:ext cx="736600" cy="623887"/>
              <a:chOff x="1651000" y="2643188"/>
              <a:chExt cx="736600" cy="623887"/>
            </a:xfrm>
          </p:grpSpPr>
          <p:grpSp>
            <p:nvGrpSpPr>
              <p:cNvPr id="263" name="Group 142"/>
              <p:cNvGrpSpPr>
                <a:grpSpLocks/>
              </p:cNvGrpSpPr>
              <p:nvPr/>
            </p:nvGrpSpPr>
            <p:grpSpPr bwMode="auto">
              <a:xfrm rot="-13298479">
                <a:off x="1873250" y="2836863"/>
                <a:ext cx="300038" cy="236537"/>
                <a:chOff x="2448" y="1325"/>
                <a:chExt cx="1123" cy="691"/>
              </a:xfrm>
            </p:grpSpPr>
            <p:grpSp>
              <p:nvGrpSpPr>
                <p:cNvPr id="286" name="Group 143"/>
                <p:cNvGrpSpPr>
                  <a:grpSpLocks/>
                </p:cNvGrpSpPr>
                <p:nvPr/>
              </p:nvGrpSpPr>
              <p:grpSpPr bwMode="auto">
                <a:xfrm>
                  <a:off x="2448" y="1325"/>
                  <a:ext cx="576" cy="691"/>
                  <a:chOff x="2448" y="1440"/>
                  <a:chExt cx="576" cy="576"/>
                </a:xfrm>
              </p:grpSpPr>
              <p:sp>
                <p:nvSpPr>
                  <p:cNvPr id="292" name="Arc 144"/>
                  <p:cNvSpPr>
                    <a:spLocks/>
                  </p:cNvSpPr>
                  <p:nvPr/>
                </p:nvSpPr>
                <p:spPr bwMode="auto">
                  <a:xfrm rot="-5400000">
                    <a:off x="2679" y="1497"/>
                    <a:ext cx="230" cy="115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3" name="Arc 145"/>
                  <p:cNvSpPr>
                    <a:spLocks/>
                  </p:cNvSpPr>
                  <p:nvPr/>
                </p:nvSpPr>
                <p:spPr bwMode="auto">
                  <a:xfrm rot="5400000" flipH="1">
                    <a:off x="2564" y="1497"/>
                    <a:ext cx="230" cy="115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4" name="Arc 146"/>
                  <p:cNvSpPr>
                    <a:spLocks/>
                  </p:cNvSpPr>
                  <p:nvPr/>
                </p:nvSpPr>
                <p:spPr bwMode="auto">
                  <a:xfrm flipH="1">
                    <a:off x="2621" y="1670"/>
                    <a:ext cx="403" cy="346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5" name="Arc 147"/>
                  <p:cNvSpPr>
                    <a:spLocks/>
                  </p:cNvSpPr>
                  <p:nvPr/>
                </p:nvSpPr>
                <p:spPr bwMode="auto">
                  <a:xfrm>
                    <a:off x="2448" y="1670"/>
                    <a:ext cx="403" cy="346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87" name="Group 148"/>
                <p:cNvGrpSpPr>
                  <a:grpSpLocks/>
                </p:cNvGrpSpPr>
                <p:nvPr/>
              </p:nvGrpSpPr>
              <p:grpSpPr bwMode="auto">
                <a:xfrm>
                  <a:off x="2995" y="1325"/>
                  <a:ext cx="576" cy="691"/>
                  <a:chOff x="2448" y="1440"/>
                  <a:chExt cx="576" cy="576"/>
                </a:xfrm>
              </p:grpSpPr>
              <p:sp>
                <p:nvSpPr>
                  <p:cNvPr id="288" name="Arc 149"/>
                  <p:cNvSpPr>
                    <a:spLocks/>
                  </p:cNvSpPr>
                  <p:nvPr/>
                </p:nvSpPr>
                <p:spPr bwMode="auto">
                  <a:xfrm rot="-5400000">
                    <a:off x="2679" y="1497"/>
                    <a:ext cx="230" cy="115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9" name="Arc 150"/>
                  <p:cNvSpPr>
                    <a:spLocks/>
                  </p:cNvSpPr>
                  <p:nvPr/>
                </p:nvSpPr>
                <p:spPr bwMode="auto">
                  <a:xfrm rot="5400000" flipH="1">
                    <a:off x="2564" y="1497"/>
                    <a:ext cx="230" cy="115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0" name="Arc 151"/>
                  <p:cNvSpPr>
                    <a:spLocks/>
                  </p:cNvSpPr>
                  <p:nvPr/>
                </p:nvSpPr>
                <p:spPr bwMode="auto">
                  <a:xfrm flipH="1">
                    <a:off x="2621" y="1670"/>
                    <a:ext cx="403" cy="346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1" name="Arc 152"/>
                  <p:cNvSpPr>
                    <a:spLocks/>
                  </p:cNvSpPr>
                  <p:nvPr/>
                </p:nvSpPr>
                <p:spPr bwMode="auto">
                  <a:xfrm>
                    <a:off x="2448" y="1670"/>
                    <a:ext cx="403" cy="346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64" name="Group 153"/>
              <p:cNvGrpSpPr>
                <a:grpSpLocks/>
              </p:cNvGrpSpPr>
              <p:nvPr/>
            </p:nvGrpSpPr>
            <p:grpSpPr bwMode="auto">
              <a:xfrm rot="-13298479">
                <a:off x="1651000" y="3030538"/>
                <a:ext cx="300038" cy="236537"/>
                <a:chOff x="2448" y="1325"/>
                <a:chExt cx="1123" cy="691"/>
              </a:xfrm>
            </p:grpSpPr>
            <p:grpSp>
              <p:nvGrpSpPr>
                <p:cNvPr id="276" name="Group 154"/>
                <p:cNvGrpSpPr>
                  <a:grpSpLocks/>
                </p:cNvGrpSpPr>
                <p:nvPr/>
              </p:nvGrpSpPr>
              <p:grpSpPr bwMode="auto">
                <a:xfrm>
                  <a:off x="2448" y="1325"/>
                  <a:ext cx="576" cy="691"/>
                  <a:chOff x="2448" y="1440"/>
                  <a:chExt cx="576" cy="576"/>
                </a:xfrm>
              </p:grpSpPr>
              <p:sp>
                <p:nvSpPr>
                  <p:cNvPr id="282" name="Arc 155"/>
                  <p:cNvSpPr>
                    <a:spLocks/>
                  </p:cNvSpPr>
                  <p:nvPr/>
                </p:nvSpPr>
                <p:spPr bwMode="auto">
                  <a:xfrm rot="-5400000">
                    <a:off x="2679" y="1497"/>
                    <a:ext cx="230" cy="115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3" name="Arc 156"/>
                  <p:cNvSpPr>
                    <a:spLocks/>
                  </p:cNvSpPr>
                  <p:nvPr/>
                </p:nvSpPr>
                <p:spPr bwMode="auto">
                  <a:xfrm rot="5400000" flipH="1">
                    <a:off x="2564" y="1497"/>
                    <a:ext cx="230" cy="115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4" name="Arc 157"/>
                  <p:cNvSpPr>
                    <a:spLocks/>
                  </p:cNvSpPr>
                  <p:nvPr/>
                </p:nvSpPr>
                <p:spPr bwMode="auto">
                  <a:xfrm flipH="1">
                    <a:off x="2621" y="1670"/>
                    <a:ext cx="403" cy="346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5" name="Arc 158"/>
                  <p:cNvSpPr>
                    <a:spLocks/>
                  </p:cNvSpPr>
                  <p:nvPr/>
                </p:nvSpPr>
                <p:spPr bwMode="auto">
                  <a:xfrm>
                    <a:off x="2448" y="1670"/>
                    <a:ext cx="403" cy="346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77" name="Group 159"/>
                <p:cNvGrpSpPr>
                  <a:grpSpLocks/>
                </p:cNvGrpSpPr>
                <p:nvPr/>
              </p:nvGrpSpPr>
              <p:grpSpPr bwMode="auto">
                <a:xfrm>
                  <a:off x="2995" y="1325"/>
                  <a:ext cx="576" cy="691"/>
                  <a:chOff x="2448" y="1440"/>
                  <a:chExt cx="576" cy="576"/>
                </a:xfrm>
              </p:grpSpPr>
              <p:sp>
                <p:nvSpPr>
                  <p:cNvPr id="278" name="Arc 160"/>
                  <p:cNvSpPr>
                    <a:spLocks/>
                  </p:cNvSpPr>
                  <p:nvPr/>
                </p:nvSpPr>
                <p:spPr bwMode="auto">
                  <a:xfrm rot="-5400000">
                    <a:off x="2679" y="1497"/>
                    <a:ext cx="230" cy="115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9" name="Arc 161"/>
                  <p:cNvSpPr>
                    <a:spLocks/>
                  </p:cNvSpPr>
                  <p:nvPr/>
                </p:nvSpPr>
                <p:spPr bwMode="auto">
                  <a:xfrm rot="5400000" flipH="1">
                    <a:off x="2564" y="1497"/>
                    <a:ext cx="230" cy="115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0" name="Arc 162"/>
                  <p:cNvSpPr>
                    <a:spLocks/>
                  </p:cNvSpPr>
                  <p:nvPr/>
                </p:nvSpPr>
                <p:spPr bwMode="auto">
                  <a:xfrm flipH="1">
                    <a:off x="2621" y="1670"/>
                    <a:ext cx="403" cy="346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1" name="Arc 163"/>
                  <p:cNvSpPr>
                    <a:spLocks/>
                  </p:cNvSpPr>
                  <p:nvPr/>
                </p:nvSpPr>
                <p:spPr bwMode="auto">
                  <a:xfrm>
                    <a:off x="2448" y="1670"/>
                    <a:ext cx="403" cy="346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65" name="Group 164"/>
              <p:cNvGrpSpPr>
                <a:grpSpLocks/>
              </p:cNvGrpSpPr>
              <p:nvPr/>
            </p:nvGrpSpPr>
            <p:grpSpPr bwMode="auto">
              <a:xfrm rot="-13298479">
                <a:off x="2087563" y="2643188"/>
                <a:ext cx="300037" cy="236537"/>
                <a:chOff x="2448" y="1325"/>
                <a:chExt cx="1123" cy="691"/>
              </a:xfrm>
            </p:grpSpPr>
            <p:grpSp>
              <p:nvGrpSpPr>
                <p:cNvPr id="266" name="Group 165"/>
                <p:cNvGrpSpPr>
                  <a:grpSpLocks/>
                </p:cNvGrpSpPr>
                <p:nvPr/>
              </p:nvGrpSpPr>
              <p:grpSpPr bwMode="auto">
                <a:xfrm>
                  <a:off x="2448" y="1325"/>
                  <a:ext cx="576" cy="691"/>
                  <a:chOff x="2448" y="1440"/>
                  <a:chExt cx="576" cy="576"/>
                </a:xfrm>
              </p:grpSpPr>
              <p:sp>
                <p:nvSpPr>
                  <p:cNvPr id="272" name="Arc 166"/>
                  <p:cNvSpPr>
                    <a:spLocks/>
                  </p:cNvSpPr>
                  <p:nvPr/>
                </p:nvSpPr>
                <p:spPr bwMode="auto">
                  <a:xfrm rot="-5400000">
                    <a:off x="2679" y="1497"/>
                    <a:ext cx="230" cy="115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3" name="Arc 167"/>
                  <p:cNvSpPr>
                    <a:spLocks/>
                  </p:cNvSpPr>
                  <p:nvPr/>
                </p:nvSpPr>
                <p:spPr bwMode="auto">
                  <a:xfrm rot="5400000" flipH="1">
                    <a:off x="2564" y="1497"/>
                    <a:ext cx="230" cy="115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4" name="Arc 168"/>
                  <p:cNvSpPr>
                    <a:spLocks/>
                  </p:cNvSpPr>
                  <p:nvPr/>
                </p:nvSpPr>
                <p:spPr bwMode="auto">
                  <a:xfrm flipH="1">
                    <a:off x="2621" y="1670"/>
                    <a:ext cx="403" cy="346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5" name="Arc 169"/>
                  <p:cNvSpPr>
                    <a:spLocks/>
                  </p:cNvSpPr>
                  <p:nvPr/>
                </p:nvSpPr>
                <p:spPr bwMode="auto">
                  <a:xfrm>
                    <a:off x="2448" y="1670"/>
                    <a:ext cx="403" cy="346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67" name="Group 170"/>
                <p:cNvGrpSpPr>
                  <a:grpSpLocks/>
                </p:cNvGrpSpPr>
                <p:nvPr/>
              </p:nvGrpSpPr>
              <p:grpSpPr bwMode="auto">
                <a:xfrm>
                  <a:off x="2995" y="1325"/>
                  <a:ext cx="576" cy="691"/>
                  <a:chOff x="2448" y="1440"/>
                  <a:chExt cx="576" cy="576"/>
                </a:xfrm>
              </p:grpSpPr>
              <p:sp>
                <p:nvSpPr>
                  <p:cNvPr id="268" name="Arc 171"/>
                  <p:cNvSpPr>
                    <a:spLocks/>
                  </p:cNvSpPr>
                  <p:nvPr/>
                </p:nvSpPr>
                <p:spPr bwMode="auto">
                  <a:xfrm rot="-5400000">
                    <a:off x="2679" y="1497"/>
                    <a:ext cx="230" cy="115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69" name="Arc 172"/>
                  <p:cNvSpPr>
                    <a:spLocks/>
                  </p:cNvSpPr>
                  <p:nvPr/>
                </p:nvSpPr>
                <p:spPr bwMode="auto">
                  <a:xfrm rot="5400000" flipH="1">
                    <a:off x="2564" y="1497"/>
                    <a:ext cx="230" cy="115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0" name="Arc 173"/>
                  <p:cNvSpPr>
                    <a:spLocks/>
                  </p:cNvSpPr>
                  <p:nvPr/>
                </p:nvSpPr>
                <p:spPr bwMode="auto">
                  <a:xfrm flipH="1">
                    <a:off x="2621" y="1670"/>
                    <a:ext cx="403" cy="346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71" name="Arc 174"/>
                  <p:cNvSpPr>
                    <a:spLocks/>
                  </p:cNvSpPr>
                  <p:nvPr/>
                </p:nvSpPr>
                <p:spPr bwMode="auto">
                  <a:xfrm>
                    <a:off x="2448" y="1670"/>
                    <a:ext cx="403" cy="346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258" name="Group 181"/>
            <p:cNvGrpSpPr>
              <a:grpSpLocks/>
            </p:cNvGrpSpPr>
            <p:nvPr/>
          </p:nvGrpSpPr>
          <p:grpSpPr bwMode="auto">
            <a:xfrm rot="-13298479">
              <a:off x="2333625" y="2490788"/>
              <a:ext cx="153988" cy="236537"/>
              <a:chOff x="2448" y="1440"/>
              <a:chExt cx="576" cy="576"/>
            </a:xfrm>
          </p:grpSpPr>
          <p:sp>
            <p:nvSpPr>
              <p:cNvPr id="259" name="Arc 182"/>
              <p:cNvSpPr>
                <a:spLocks/>
              </p:cNvSpPr>
              <p:nvPr/>
            </p:nvSpPr>
            <p:spPr bwMode="auto">
              <a:xfrm rot="-5400000">
                <a:off x="2679" y="1497"/>
                <a:ext cx="230" cy="115"/>
              </a:xfrm>
              <a:custGeom>
                <a:avLst/>
                <a:gdLst>
                  <a:gd name="G0" fmla="+- 0 0 0"/>
                  <a:gd name="G1" fmla="+- 0 0 0"/>
                  <a:gd name="G2" fmla="+- 21600 0 0"/>
                  <a:gd name="T0" fmla="*/ 21600 w 21600"/>
                  <a:gd name="T1" fmla="*/ 0 h 21600"/>
                  <a:gd name="T2" fmla="*/ 0 w 21600"/>
                  <a:gd name="T3" fmla="*/ 21600 h 21600"/>
                  <a:gd name="T4" fmla="*/ 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</a:path>
                  <a:path w="21600" h="21600" stroke="0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rnd">
                <a:solidFill>
                  <a:srgbClr val="FF99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rgbClr val="FFFF00"/>
                  </a:solidFill>
                  <a:latin typeface="Verdana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60" name="Arc 183"/>
              <p:cNvSpPr>
                <a:spLocks/>
              </p:cNvSpPr>
              <p:nvPr/>
            </p:nvSpPr>
            <p:spPr bwMode="auto">
              <a:xfrm rot="5400000" flipH="1">
                <a:off x="2564" y="1497"/>
                <a:ext cx="230" cy="115"/>
              </a:xfrm>
              <a:custGeom>
                <a:avLst/>
                <a:gdLst>
                  <a:gd name="G0" fmla="+- 0 0 0"/>
                  <a:gd name="G1" fmla="+- 0 0 0"/>
                  <a:gd name="G2" fmla="+- 21600 0 0"/>
                  <a:gd name="T0" fmla="*/ 21600 w 21600"/>
                  <a:gd name="T1" fmla="*/ 0 h 21600"/>
                  <a:gd name="T2" fmla="*/ 0 w 21600"/>
                  <a:gd name="T3" fmla="*/ 21600 h 21600"/>
                  <a:gd name="T4" fmla="*/ 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</a:path>
                  <a:path w="21600" h="21600" stroke="0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rnd">
                <a:solidFill>
                  <a:srgbClr val="FF99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rgbClr val="FFFF00"/>
                  </a:solidFill>
                  <a:latin typeface="Verdana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61" name="Arc 184"/>
              <p:cNvSpPr>
                <a:spLocks/>
              </p:cNvSpPr>
              <p:nvPr/>
            </p:nvSpPr>
            <p:spPr bwMode="auto">
              <a:xfrm flipH="1">
                <a:off x="2621" y="1670"/>
                <a:ext cx="403" cy="346"/>
              </a:xfrm>
              <a:custGeom>
                <a:avLst/>
                <a:gdLst>
                  <a:gd name="G0" fmla="+- 0 0 0"/>
                  <a:gd name="G1" fmla="+- 0 0 0"/>
                  <a:gd name="G2" fmla="+- 21600 0 0"/>
                  <a:gd name="T0" fmla="*/ 21600 w 21600"/>
                  <a:gd name="T1" fmla="*/ 0 h 21600"/>
                  <a:gd name="T2" fmla="*/ 0 w 21600"/>
                  <a:gd name="T3" fmla="*/ 21600 h 21600"/>
                  <a:gd name="T4" fmla="*/ 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</a:path>
                  <a:path w="21600" h="21600" stroke="0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rnd">
                <a:solidFill>
                  <a:srgbClr val="FF99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rgbClr val="FFFF00"/>
                  </a:solidFill>
                  <a:latin typeface="Verdana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62" name="Arc 185"/>
              <p:cNvSpPr>
                <a:spLocks/>
              </p:cNvSpPr>
              <p:nvPr/>
            </p:nvSpPr>
            <p:spPr bwMode="auto">
              <a:xfrm>
                <a:off x="2448" y="1670"/>
                <a:ext cx="403" cy="346"/>
              </a:xfrm>
              <a:custGeom>
                <a:avLst/>
                <a:gdLst>
                  <a:gd name="G0" fmla="+- 0 0 0"/>
                  <a:gd name="G1" fmla="+- 0 0 0"/>
                  <a:gd name="G2" fmla="+- 21600 0 0"/>
                  <a:gd name="T0" fmla="*/ 21600 w 21600"/>
                  <a:gd name="T1" fmla="*/ 0 h 21600"/>
                  <a:gd name="T2" fmla="*/ 0 w 21600"/>
                  <a:gd name="T3" fmla="*/ 21600 h 21600"/>
                  <a:gd name="T4" fmla="*/ 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</a:path>
                  <a:path w="21600" h="21600" stroke="0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rnd">
                <a:solidFill>
                  <a:srgbClr val="FF99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rgbClr val="FFFF00"/>
                  </a:solidFill>
                  <a:latin typeface="Verdana" pitchFamily="34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334" name="Oval 252"/>
          <p:cNvSpPr>
            <a:spLocks noChangeArrowheads="1"/>
          </p:cNvSpPr>
          <p:nvPr/>
        </p:nvSpPr>
        <p:spPr bwMode="auto">
          <a:xfrm>
            <a:off x="4389120" y="2081341"/>
            <a:ext cx="1752600" cy="1331912"/>
          </a:xfrm>
          <a:prstGeom prst="ellipse">
            <a:avLst/>
          </a:prstGeom>
          <a:noFill/>
          <a:ln w="9525">
            <a:solidFill>
              <a:schemeClr val="bg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00"/>
              </a:solidFill>
              <a:latin typeface="Verdana" pitchFamily="34" charset="0"/>
              <a:ea typeface="+mn-ea"/>
              <a:cs typeface="+mn-cs"/>
            </a:endParaRPr>
          </a:p>
        </p:txBody>
      </p:sp>
      <p:grpSp>
        <p:nvGrpSpPr>
          <p:cNvPr id="335" name="Group 256"/>
          <p:cNvGrpSpPr>
            <a:grpSpLocks/>
          </p:cNvGrpSpPr>
          <p:nvPr/>
        </p:nvGrpSpPr>
        <p:grpSpPr bwMode="auto">
          <a:xfrm>
            <a:off x="5668645" y="2889379"/>
            <a:ext cx="1289050" cy="1042987"/>
            <a:chOff x="3379" y="3114"/>
            <a:chExt cx="812" cy="657"/>
          </a:xfrm>
        </p:grpSpPr>
        <p:grpSp>
          <p:nvGrpSpPr>
            <p:cNvPr id="336" name="Group 102"/>
            <p:cNvGrpSpPr>
              <a:grpSpLocks/>
            </p:cNvGrpSpPr>
            <p:nvPr/>
          </p:nvGrpSpPr>
          <p:grpSpPr bwMode="auto">
            <a:xfrm rot="13059007">
              <a:off x="3379" y="3114"/>
              <a:ext cx="216" cy="161"/>
              <a:chOff x="3370" y="518"/>
              <a:chExt cx="920" cy="536"/>
            </a:xfrm>
          </p:grpSpPr>
          <p:grpSp>
            <p:nvGrpSpPr>
              <p:cNvPr id="371" name="Group 96"/>
              <p:cNvGrpSpPr>
                <a:grpSpLocks/>
              </p:cNvGrpSpPr>
              <p:nvPr/>
            </p:nvGrpSpPr>
            <p:grpSpPr bwMode="auto">
              <a:xfrm>
                <a:off x="3370" y="518"/>
                <a:ext cx="460" cy="536"/>
                <a:chOff x="3370" y="518"/>
                <a:chExt cx="460" cy="536"/>
              </a:xfrm>
            </p:grpSpPr>
            <p:sp>
              <p:nvSpPr>
                <p:cNvPr id="377" name="Arc 84"/>
                <p:cNvSpPr>
                  <a:spLocks/>
                </p:cNvSpPr>
                <p:nvPr/>
              </p:nvSpPr>
              <p:spPr bwMode="auto">
                <a:xfrm rot="-5400000">
                  <a:off x="3520" y="598"/>
                  <a:ext cx="276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78" name="Arc 85"/>
                <p:cNvSpPr>
                  <a:spLocks/>
                </p:cNvSpPr>
                <p:nvPr/>
              </p:nvSpPr>
              <p:spPr bwMode="auto">
                <a:xfrm rot="5400000" flipH="1">
                  <a:off x="3405" y="598"/>
                  <a:ext cx="276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79" name="Arc 94"/>
                <p:cNvSpPr>
                  <a:spLocks/>
                </p:cNvSpPr>
                <p:nvPr/>
              </p:nvSpPr>
              <p:spPr bwMode="auto">
                <a:xfrm rot="5400000" flipV="1">
                  <a:off x="3290" y="858"/>
                  <a:ext cx="276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80" name="Arc 95"/>
                <p:cNvSpPr>
                  <a:spLocks/>
                </p:cNvSpPr>
                <p:nvPr/>
              </p:nvSpPr>
              <p:spPr bwMode="auto">
                <a:xfrm rot="-5400000" flipH="1" flipV="1">
                  <a:off x="3635" y="858"/>
                  <a:ext cx="276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72" name="Group 97"/>
              <p:cNvGrpSpPr>
                <a:grpSpLocks/>
              </p:cNvGrpSpPr>
              <p:nvPr/>
            </p:nvGrpSpPr>
            <p:grpSpPr bwMode="auto">
              <a:xfrm>
                <a:off x="3830" y="518"/>
                <a:ext cx="460" cy="536"/>
                <a:chOff x="3370" y="518"/>
                <a:chExt cx="460" cy="536"/>
              </a:xfrm>
            </p:grpSpPr>
            <p:sp>
              <p:nvSpPr>
                <p:cNvPr id="373" name="Arc 98"/>
                <p:cNvSpPr>
                  <a:spLocks/>
                </p:cNvSpPr>
                <p:nvPr/>
              </p:nvSpPr>
              <p:spPr bwMode="auto">
                <a:xfrm rot="-5400000">
                  <a:off x="3520" y="598"/>
                  <a:ext cx="276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74" name="Arc 99"/>
                <p:cNvSpPr>
                  <a:spLocks/>
                </p:cNvSpPr>
                <p:nvPr/>
              </p:nvSpPr>
              <p:spPr bwMode="auto">
                <a:xfrm rot="5400000" flipH="1">
                  <a:off x="3405" y="598"/>
                  <a:ext cx="276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75" name="Arc 100"/>
                <p:cNvSpPr>
                  <a:spLocks/>
                </p:cNvSpPr>
                <p:nvPr/>
              </p:nvSpPr>
              <p:spPr bwMode="auto">
                <a:xfrm rot="5400000" flipV="1">
                  <a:off x="3290" y="858"/>
                  <a:ext cx="276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76" name="Arc 101"/>
                <p:cNvSpPr>
                  <a:spLocks/>
                </p:cNvSpPr>
                <p:nvPr/>
              </p:nvSpPr>
              <p:spPr bwMode="auto">
                <a:xfrm rot="-5400000" flipH="1" flipV="1">
                  <a:off x="3635" y="858"/>
                  <a:ext cx="276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337" name="Group 103"/>
            <p:cNvGrpSpPr>
              <a:grpSpLocks/>
            </p:cNvGrpSpPr>
            <p:nvPr/>
          </p:nvGrpSpPr>
          <p:grpSpPr bwMode="auto">
            <a:xfrm rot="13059007">
              <a:off x="3550" y="3246"/>
              <a:ext cx="216" cy="161"/>
              <a:chOff x="3370" y="518"/>
              <a:chExt cx="920" cy="536"/>
            </a:xfrm>
          </p:grpSpPr>
          <p:grpSp>
            <p:nvGrpSpPr>
              <p:cNvPr id="361" name="Group 104"/>
              <p:cNvGrpSpPr>
                <a:grpSpLocks/>
              </p:cNvGrpSpPr>
              <p:nvPr/>
            </p:nvGrpSpPr>
            <p:grpSpPr bwMode="auto">
              <a:xfrm>
                <a:off x="3370" y="518"/>
                <a:ext cx="460" cy="536"/>
                <a:chOff x="3370" y="518"/>
                <a:chExt cx="460" cy="536"/>
              </a:xfrm>
            </p:grpSpPr>
            <p:sp>
              <p:nvSpPr>
                <p:cNvPr id="367" name="Arc 105"/>
                <p:cNvSpPr>
                  <a:spLocks/>
                </p:cNvSpPr>
                <p:nvPr/>
              </p:nvSpPr>
              <p:spPr bwMode="auto">
                <a:xfrm rot="-5400000">
                  <a:off x="3520" y="598"/>
                  <a:ext cx="276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68" name="Arc 106"/>
                <p:cNvSpPr>
                  <a:spLocks/>
                </p:cNvSpPr>
                <p:nvPr/>
              </p:nvSpPr>
              <p:spPr bwMode="auto">
                <a:xfrm rot="5400000" flipH="1">
                  <a:off x="3405" y="598"/>
                  <a:ext cx="276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69" name="Arc 107"/>
                <p:cNvSpPr>
                  <a:spLocks/>
                </p:cNvSpPr>
                <p:nvPr/>
              </p:nvSpPr>
              <p:spPr bwMode="auto">
                <a:xfrm rot="5400000" flipV="1">
                  <a:off x="3290" y="858"/>
                  <a:ext cx="276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70" name="Arc 108"/>
                <p:cNvSpPr>
                  <a:spLocks/>
                </p:cNvSpPr>
                <p:nvPr/>
              </p:nvSpPr>
              <p:spPr bwMode="auto">
                <a:xfrm rot="-5400000" flipH="1" flipV="1">
                  <a:off x="3635" y="858"/>
                  <a:ext cx="276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62" name="Group 109"/>
              <p:cNvGrpSpPr>
                <a:grpSpLocks/>
              </p:cNvGrpSpPr>
              <p:nvPr/>
            </p:nvGrpSpPr>
            <p:grpSpPr bwMode="auto">
              <a:xfrm>
                <a:off x="3830" y="518"/>
                <a:ext cx="460" cy="536"/>
                <a:chOff x="3370" y="518"/>
                <a:chExt cx="460" cy="536"/>
              </a:xfrm>
            </p:grpSpPr>
            <p:sp>
              <p:nvSpPr>
                <p:cNvPr id="363" name="Arc 110"/>
                <p:cNvSpPr>
                  <a:spLocks/>
                </p:cNvSpPr>
                <p:nvPr/>
              </p:nvSpPr>
              <p:spPr bwMode="auto">
                <a:xfrm rot="-5400000">
                  <a:off x="3520" y="598"/>
                  <a:ext cx="276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64" name="Arc 111"/>
                <p:cNvSpPr>
                  <a:spLocks/>
                </p:cNvSpPr>
                <p:nvPr/>
              </p:nvSpPr>
              <p:spPr bwMode="auto">
                <a:xfrm rot="5400000" flipH="1">
                  <a:off x="3405" y="598"/>
                  <a:ext cx="276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65" name="Arc 112"/>
                <p:cNvSpPr>
                  <a:spLocks/>
                </p:cNvSpPr>
                <p:nvPr/>
              </p:nvSpPr>
              <p:spPr bwMode="auto">
                <a:xfrm rot="5400000" flipV="1">
                  <a:off x="3290" y="858"/>
                  <a:ext cx="276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66" name="Arc 113"/>
                <p:cNvSpPr>
                  <a:spLocks/>
                </p:cNvSpPr>
                <p:nvPr/>
              </p:nvSpPr>
              <p:spPr bwMode="auto">
                <a:xfrm rot="-5400000" flipH="1" flipV="1">
                  <a:off x="3635" y="858"/>
                  <a:ext cx="276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338" name="Group 114"/>
            <p:cNvGrpSpPr>
              <a:grpSpLocks/>
            </p:cNvGrpSpPr>
            <p:nvPr/>
          </p:nvGrpSpPr>
          <p:grpSpPr bwMode="auto">
            <a:xfrm rot="13059007">
              <a:off x="3721" y="3377"/>
              <a:ext cx="216" cy="161"/>
              <a:chOff x="3370" y="518"/>
              <a:chExt cx="920" cy="536"/>
            </a:xfrm>
          </p:grpSpPr>
          <p:grpSp>
            <p:nvGrpSpPr>
              <p:cNvPr id="351" name="Group 115"/>
              <p:cNvGrpSpPr>
                <a:grpSpLocks/>
              </p:cNvGrpSpPr>
              <p:nvPr/>
            </p:nvGrpSpPr>
            <p:grpSpPr bwMode="auto">
              <a:xfrm>
                <a:off x="3370" y="518"/>
                <a:ext cx="460" cy="536"/>
                <a:chOff x="3370" y="518"/>
                <a:chExt cx="460" cy="536"/>
              </a:xfrm>
            </p:grpSpPr>
            <p:sp>
              <p:nvSpPr>
                <p:cNvPr id="357" name="Arc 116"/>
                <p:cNvSpPr>
                  <a:spLocks/>
                </p:cNvSpPr>
                <p:nvPr/>
              </p:nvSpPr>
              <p:spPr bwMode="auto">
                <a:xfrm rot="-5400000">
                  <a:off x="3520" y="598"/>
                  <a:ext cx="276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58" name="Arc 117"/>
                <p:cNvSpPr>
                  <a:spLocks/>
                </p:cNvSpPr>
                <p:nvPr/>
              </p:nvSpPr>
              <p:spPr bwMode="auto">
                <a:xfrm rot="5400000" flipH="1">
                  <a:off x="3405" y="598"/>
                  <a:ext cx="276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59" name="Arc 118"/>
                <p:cNvSpPr>
                  <a:spLocks/>
                </p:cNvSpPr>
                <p:nvPr/>
              </p:nvSpPr>
              <p:spPr bwMode="auto">
                <a:xfrm rot="5400000" flipV="1">
                  <a:off x="3290" y="858"/>
                  <a:ext cx="276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60" name="Arc 119"/>
                <p:cNvSpPr>
                  <a:spLocks/>
                </p:cNvSpPr>
                <p:nvPr/>
              </p:nvSpPr>
              <p:spPr bwMode="auto">
                <a:xfrm rot="-5400000" flipH="1" flipV="1">
                  <a:off x="3635" y="858"/>
                  <a:ext cx="276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52" name="Group 120"/>
              <p:cNvGrpSpPr>
                <a:grpSpLocks/>
              </p:cNvGrpSpPr>
              <p:nvPr/>
            </p:nvGrpSpPr>
            <p:grpSpPr bwMode="auto">
              <a:xfrm>
                <a:off x="3830" y="518"/>
                <a:ext cx="460" cy="536"/>
                <a:chOff x="3370" y="518"/>
                <a:chExt cx="460" cy="536"/>
              </a:xfrm>
            </p:grpSpPr>
            <p:sp>
              <p:nvSpPr>
                <p:cNvPr id="353" name="Arc 121"/>
                <p:cNvSpPr>
                  <a:spLocks/>
                </p:cNvSpPr>
                <p:nvPr/>
              </p:nvSpPr>
              <p:spPr bwMode="auto">
                <a:xfrm rot="-5400000">
                  <a:off x="3520" y="598"/>
                  <a:ext cx="276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54" name="Arc 122"/>
                <p:cNvSpPr>
                  <a:spLocks/>
                </p:cNvSpPr>
                <p:nvPr/>
              </p:nvSpPr>
              <p:spPr bwMode="auto">
                <a:xfrm rot="5400000" flipH="1">
                  <a:off x="3405" y="598"/>
                  <a:ext cx="276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55" name="Arc 123"/>
                <p:cNvSpPr>
                  <a:spLocks/>
                </p:cNvSpPr>
                <p:nvPr/>
              </p:nvSpPr>
              <p:spPr bwMode="auto">
                <a:xfrm rot="5400000" flipV="1">
                  <a:off x="3290" y="858"/>
                  <a:ext cx="276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56" name="Arc 124"/>
                <p:cNvSpPr>
                  <a:spLocks/>
                </p:cNvSpPr>
                <p:nvPr/>
              </p:nvSpPr>
              <p:spPr bwMode="auto">
                <a:xfrm rot="-5400000" flipH="1" flipV="1">
                  <a:off x="3635" y="858"/>
                  <a:ext cx="276" cy="115"/>
                </a:xfrm>
                <a:custGeom>
                  <a:avLst/>
                  <a:gdLst>
                    <a:gd name="G0" fmla="+- 0 0 0"/>
                    <a:gd name="G1" fmla="+- 0 0 0"/>
                    <a:gd name="G2" fmla="+- 21600 0 0"/>
                    <a:gd name="T0" fmla="*/ 21600 w 21600"/>
                    <a:gd name="T1" fmla="*/ 0 h 21600"/>
                    <a:gd name="T2" fmla="*/ 0 w 21600"/>
                    <a:gd name="T3" fmla="*/ 21600 h 21600"/>
                    <a:gd name="T4" fmla="*/ 0 w 21600"/>
                    <a:gd name="T5" fmla="*/ 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</a:path>
                    <a:path w="21600" h="21600" stroke="0" extrusionOk="0">
                      <a:moveTo>
                        <a:pt x="21600" y="0"/>
                      </a:moveTo>
                      <a:cubicBezTo>
                        <a:pt x="21600" y="11929"/>
                        <a:pt x="11929" y="21599"/>
                        <a:pt x="0" y="2160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9050" cap="rnd">
                  <a:solidFill>
                    <a:srgbClr val="FFFF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339" name="Arc 127"/>
            <p:cNvSpPr>
              <a:spLocks/>
            </p:cNvSpPr>
            <p:nvPr/>
          </p:nvSpPr>
          <p:spPr bwMode="auto">
            <a:xfrm rot="7659007">
              <a:off x="3965" y="3630"/>
              <a:ext cx="83" cy="27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21600 w 21600"/>
                <a:gd name="T1" fmla="*/ 0 h 21600"/>
                <a:gd name="T2" fmla="*/ 0 w 21600"/>
                <a:gd name="T3" fmla="*/ 21600 h 21600"/>
                <a:gd name="T4" fmla="*/ 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</a:path>
                <a:path w="21600" h="21600" stroke="0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kern="1200">
                <a:solidFill>
                  <a:srgbClr val="FFFF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340" name="Arc 128"/>
            <p:cNvSpPr>
              <a:spLocks/>
            </p:cNvSpPr>
            <p:nvPr/>
          </p:nvSpPr>
          <p:spPr bwMode="auto">
            <a:xfrm rot="18459007" flipH="1">
              <a:off x="3986" y="3646"/>
              <a:ext cx="83" cy="27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21600 w 21600"/>
                <a:gd name="T1" fmla="*/ 0 h 21600"/>
                <a:gd name="T2" fmla="*/ 0 w 21600"/>
                <a:gd name="T3" fmla="*/ 21600 h 21600"/>
                <a:gd name="T4" fmla="*/ 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</a:path>
                <a:path w="21600" h="21600" stroke="0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kern="1200">
                <a:solidFill>
                  <a:srgbClr val="FFFF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341" name="Arc 129"/>
            <p:cNvSpPr>
              <a:spLocks/>
            </p:cNvSpPr>
            <p:nvPr/>
          </p:nvSpPr>
          <p:spPr bwMode="auto">
            <a:xfrm rot="18459007" flipV="1">
              <a:off x="4055" y="3601"/>
              <a:ext cx="83" cy="27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21600 w 21600"/>
                <a:gd name="T1" fmla="*/ 0 h 21600"/>
                <a:gd name="T2" fmla="*/ 0 w 21600"/>
                <a:gd name="T3" fmla="*/ 21600 h 21600"/>
                <a:gd name="T4" fmla="*/ 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</a:path>
                <a:path w="21600" h="21600" stroke="0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kern="1200">
                <a:solidFill>
                  <a:srgbClr val="FFFF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342" name="Arc 130"/>
            <p:cNvSpPr>
              <a:spLocks/>
            </p:cNvSpPr>
            <p:nvPr/>
          </p:nvSpPr>
          <p:spPr bwMode="auto">
            <a:xfrm rot="7659007" flipH="1" flipV="1">
              <a:off x="3991" y="3552"/>
              <a:ext cx="83" cy="27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21600 w 21600"/>
                <a:gd name="T1" fmla="*/ 0 h 21600"/>
                <a:gd name="T2" fmla="*/ 0 w 21600"/>
                <a:gd name="T3" fmla="*/ 21600 h 21600"/>
                <a:gd name="T4" fmla="*/ 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</a:path>
                <a:path w="21600" h="21600" stroke="0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kern="1200">
                <a:solidFill>
                  <a:srgbClr val="FFFF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grpSp>
          <p:nvGrpSpPr>
            <p:cNvPr id="343" name="Group 131"/>
            <p:cNvGrpSpPr>
              <a:grpSpLocks/>
            </p:cNvGrpSpPr>
            <p:nvPr/>
          </p:nvGrpSpPr>
          <p:grpSpPr bwMode="auto">
            <a:xfrm rot="13059007">
              <a:off x="3903" y="3476"/>
              <a:ext cx="108" cy="161"/>
              <a:chOff x="3370" y="518"/>
              <a:chExt cx="460" cy="536"/>
            </a:xfrm>
          </p:grpSpPr>
          <p:sp>
            <p:nvSpPr>
              <p:cNvPr id="347" name="Arc 132"/>
              <p:cNvSpPr>
                <a:spLocks/>
              </p:cNvSpPr>
              <p:nvPr/>
            </p:nvSpPr>
            <p:spPr bwMode="auto">
              <a:xfrm rot="-5400000">
                <a:off x="3520" y="598"/>
                <a:ext cx="276" cy="115"/>
              </a:xfrm>
              <a:custGeom>
                <a:avLst/>
                <a:gdLst>
                  <a:gd name="G0" fmla="+- 0 0 0"/>
                  <a:gd name="G1" fmla="+- 0 0 0"/>
                  <a:gd name="G2" fmla="+- 21600 0 0"/>
                  <a:gd name="T0" fmla="*/ 21600 w 21600"/>
                  <a:gd name="T1" fmla="*/ 0 h 21600"/>
                  <a:gd name="T2" fmla="*/ 0 w 21600"/>
                  <a:gd name="T3" fmla="*/ 21600 h 21600"/>
                  <a:gd name="T4" fmla="*/ 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</a:path>
                  <a:path w="21600" h="21600" stroke="0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rnd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rgbClr val="FFFF00"/>
                  </a:solidFill>
                  <a:latin typeface="Verdana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48" name="Arc 133"/>
              <p:cNvSpPr>
                <a:spLocks/>
              </p:cNvSpPr>
              <p:nvPr/>
            </p:nvSpPr>
            <p:spPr bwMode="auto">
              <a:xfrm rot="5400000" flipH="1">
                <a:off x="3405" y="598"/>
                <a:ext cx="276" cy="115"/>
              </a:xfrm>
              <a:custGeom>
                <a:avLst/>
                <a:gdLst>
                  <a:gd name="G0" fmla="+- 0 0 0"/>
                  <a:gd name="G1" fmla="+- 0 0 0"/>
                  <a:gd name="G2" fmla="+- 21600 0 0"/>
                  <a:gd name="T0" fmla="*/ 21600 w 21600"/>
                  <a:gd name="T1" fmla="*/ 0 h 21600"/>
                  <a:gd name="T2" fmla="*/ 0 w 21600"/>
                  <a:gd name="T3" fmla="*/ 21600 h 21600"/>
                  <a:gd name="T4" fmla="*/ 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</a:path>
                  <a:path w="21600" h="21600" stroke="0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rnd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rgbClr val="FFFF00"/>
                  </a:solidFill>
                  <a:latin typeface="Verdana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49" name="Arc 134"/>
              <p:cNvSpPr>
                <a:spLocks/>
              </p:cNvSpPr>
              <p:nvPr/>
            </p:nvSpPr>
            <p:spPr bwMode="auto">
              <a:xfrm rot="5400000" flipV="1">
                <a:off x="3290" y="858"/>
                <a:ext cx="276" cy="115"/>
              </a:xfrm>
              <a:custGeom>
                <a:avLst/>
                <a:gdLst>
                  <a:gd name="G0" fmla="+- 0 0 0"/>
                  <a:gd name="G1" fmla="+- 0 0 0"/>
                  <a:gd name="G2" fmla="+- 21600 0 0"/>
                  <a:gd name="T0" fmla="*/ 21600 w 21600"/>
                  <a:gd name="T1" fmla="*/ 0 h 21600"/>
                  <a:gd name="T2" fmla="*/ 0 w 21600"/>
                  <a:gd name="T3" fmla="*/ 21600 h 21600"/>
                  <a:gd name="T4" fmla="*/ 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</a:path>
                  <a:path w="21600" h="21600" stroke="0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rnd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rgbClr val="FFFF00"/>
                  </a:solidFill>
                  <a:latin typeface="Verdana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50" name="Arc 135"/>
              <p:cNvSpPr>
                <a:spLocks/>
              </p:cNvSpPr>
              <p:nvPr/>
            </p:nvSpPr>
            <p:spPr bwMode="auto">
              <a:xfrm rot="-5400000" flipH="1" flipV="1">
                <a:off x="3635" y="858"/>
                <a:ext cx="276" cy="115"/>
              </a:xfrm>
              <a:custGeom>
                <a:avLst/>
                <a:gdLst>
                  <a:gd name="G0" fmla="+- 0 0 0"/>
                  <a:gd name="G1" fmla="+- 0 0 0"/>
                  <a:gd name="G2" fmla="+- 21600 0 0"/>
                  <a:gd name="T0" fmla="*/ 21600 w 21600"/>
                  <a:gd name="T1" fmla="*/ 0 h 21600"/>
                  <a:gd name="T2" fmla="*/ 0 w 21600"/>
                  <a:gd name="T3" fmla="*/ 21600 h 21600"/>
                  <a:gd name="T4" fmla="*/ 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</a:path>
                  <a:path w="21600" h="21600" stroke="0" extrusionOk="0">
                    <a:moveTo>
                      <a:pt x="21600" y="0"/>
                    </a:moveTo>
                    <a:cubicBezTo>
                      <a:pt x="21600" y="11929"/>
                      <a:pt x="11929" y="21599"/>
                      <a:pt x="0" y="21600"/>
                    </a:cubicBezTo>
                    <a:lnTo>
                      <a:pt x="0" y="0"/>
                    </a:lnTo>
                    <a:close/>
                  </a:path>
                </a:pathLst>
              </a:custGeom>
              <a:noFill/>
              <a:ln w="19050" cap="rnd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rgbClr val="FFFF00"/>
                  </a:solidFill>
                  <a:latin typeface="Verdana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344" name="Line 253"/>
            <p:cNvSpPr>
              <a:spLocks noChangeShapeType="1"/>
            </p:cNvSpPr>
            <p:nvPr/>
          </p:nvSpPr>
          <p:spPr bwMode="auto">
            <a:xfrm>
              <a:off x="4115" y="3719"/>
              <a:ext cx="76" cy="52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kern="1200">
                <a:solidFill>
                  <a:srgbClr val="FFFF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345" name="Arc 254"/>
            <p:cNvSpPr>
              <a:spLocks/>
            </p:cNvSpPr>
            <p:nvPr/>
          </p:nvSpPr>
          <p:spPr bwMode="auto">
            <a:xfrm rot="-24621248">
              <a:off x="4099" y="3610"/>
              <a:ext cx="59" cy="34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21600 w 21600"/>
                <a:gd name="T1" fmla="*/ 0 h 21600"/>
                <a:gd name="T2" fmla="*/ 0 w 21600"/>
                <a:gd name="T3" fmla="*/ 21600 h 21600"/>
                <a:gd name="T4" fmla="*/ 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</a:path>
                <a:path w="21600" h="21600" stroke="0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kern="1200">
                <a:solidFill>
                  <a:srgbClr val="FFFF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346" name="Arc 255"/>
            <p:cNvSpPr>
              <a:spLocks/>
            </p:cNvSpPr>
            <p:nvPr/>
          </p:nvSpPr>
          <p:spPr bwMode="auto">
            <a:xfrm rot="-13808654">
              <a:off x="4092" y="3669"/>
              <a:ext cx="59" cy="34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21600 w 21600"/>
                <a:gd name="T1" fmla="*/ 0 h 21600"/>
                <a:gd name="T2" fmla="*/ 0 w 21600"/>
                <a:gd name="T3" fmla="*/ 21600 h 21600"/>
                <a:gd name="T4" fmla="*/ 0 w 21600"/>
                <a:gd name="T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</a:path>
                <a:path w="21600" h="21600" stroke="0" extrusionOk="0">
                  <a:moveTo>
                    <a:pt x="21600" y="0"/>
                  </a:moveTo>
                  <a:cubicBezTo>
                    <a:pt x="21600" y="11929"/>
                    <a:pt x="11929" y="21599"/>
                    <a:pt x="0" y="2160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9050" cap="rnd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kern="1200">
                <a:solidFill>
                  <a:srgbClr val="FFFF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</p:grpSp>
      <p:sp>
        <p:nvSpPr>
          <p:cNvPr id="392" name="Text Box 284"/>
          <p:cNvSpPr txBox="1">
            <a:spLocks noChangeArrowheads="1"/>
          </p:cNvSpPr>
          <p:nvPr/>
        </p:nvSpPr>
        <p:spPr bwMode="auto">
          <a:xfrm>
            <a:off x="4892358" y="2157541"/>
            <a:ext cx="10969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FFF00"/>
                </a:solidFill>
                <a:latin typeface="Verdana" pitchFamily="34" charset="0"/>
                <a:ea typeface="+mn-ea"/>
                <a:cs typeface="+mn-cs"/>
              </a:rPr>
              <a:t>Hard Scatter</a:t>
            </a:r>
          </a:p>
        </p:txBody>
      </p:sp>
      <p:grpSp>
        <p:nvGrpSpPr>
          <p:cNvPr id="397" name="Group 396"/>
          <p:cNvGrpSpPr/>
          <p:nvPr/>
        </p:nvGrpSpPr>
        <p:grpSpPr>
          <a:xfrm>
            <a:off x="2423795" y="1327279"/>
            <a:ext cx="4025900" cy="2482850"/>
            <a:chOff x="2460371" y="1939926"/>
            <a:chExt cx="4025900" cy="2482850"/>
          </a:xfrm>
        </p:grpSpPr>
        <p:sp>
          <p:nvSpPr>
            <p:cNvPr id="207" name="Line 248"/>
            <p:cNvSpPr>
              <a:spLocks noChangeShapeType="1"/>
            </p:cNvSpPr>
            <p:nvPr/>
          </p:nvSpPr>
          <p:spPr bwMode="auto">
            <a:xfrm rot="-1665005">
              <a:off x="4136771" y="2611438"/>
              <a:ext cx="566738" cy="0"/>
            </a:xfrm>
            <a:prstGeom prst="line">
              <a:avLst/>
            </a:prstGeom>
            <a:noFill/>
            <a:ln w="12700">
              <a:solidFill>
                <a:srgbClr val="FFCC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kern="1200">
                <a:solidFill>
                  <a:srgbClr val="FFFF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208" name="Line 249"/>
            <p:cNvSpPr>
              <a:spLocks noChangeShapeType="1"/>
            </p:cNvSpPr>
            <p:nvPr/>
          </p:nvSpPr>
          <p:spPr bwMode="auto">
            <a:xfrm rot="-1665005">
              <a:off x="4158996" y="2654301"/>
              <a:ext cx="566738" cy="0"/>
            </a:xfrm>
            <a:prstGeom prst="line">
              <a:avLst/>
            </a:prstGeom>
            <a:noFill/>
            <a:ln w="12700">
              <a:solidFill>
                <a:srgbClr val="FFCC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kern="1200">
                <a:solidFill>
                  <a:srgbClr val="FFFF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grpSp>
          <p:nvGrpSpPr>
            <p:cNvPr id="209" name="Group 246"/>
            <p:cNvGrpSpPr>
              <a:grpSpLocks/>
            </p:cNvGrpSpPr>
            <p:nvPr/>
          </p:nvGrpSpPr>
          <p:grpSpPr bwMode="auto">
            <a:xfrm rot="1957155">
              <a:off x="3922459" y="4324351"/>
              <a:ext cx="566737" cy="98425"/>
              <a:chOff x="1382" y="3658"/>
              <a:chExt cx="692" cy="57"/>
            </a:xfrm>
          </p:grpSpPr>
          <p:sp>
            <p:nvSpPr>
              <p:cNvPr id="210" name="Line 243"/>
              <p:cNvSpPr>
                <a:spLocks noChangeShapeType="1"/>
              </p:cNvSpPr>
              <p:nvPr/>
            </p:nvSpPr>
            <p:spPr bwMode="auto">
              <a:xfrm>
                <a:off x="1382" y="3658"/>
                <a:ext cx="692" cy="0"/>
              </a:xfrm>
              <a:prstGeom prst="line">
                <a:avLst/>
              </a:prstGeom>
              <a:noFill/>
              <a:ln w="12700">
                <a:solidFill>
                  <a:srgbClr val="FFCC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rgbClr val="FFFF00"/>
                  </a:solidFill>
                  <a:latin typeface="Verdana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11" name="Line 244"/>
              <p:cNvSpPr>
                <a:spLocks noChangeShapeType="1"/>
              </p:cNvSpPr>
              <p:nvPr/>
            </p:nvSpPr>
            <p:spPr bwMode="auto">
              <a:xfrm>
                <a:off x="1382" y="3686"/>
                <a:ext cx="692" cy="0"/>
              </a:xfrm>
              <a:prstGeom prst="line">
                <a:avLst/>
              </a:prstGeom>
              <a:noFill/>
              <a:ln w="12700">
                <a:solidFill>
                  <a:srgbClr val="FFCC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rgbClr val="FFFF00"/>
                  </a:solidFill>
                  <a:latin typeface="Verdana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12" name="Line 245"/>
              <p:cNvSpPr>
                <a:spLocks noChangeShapeType="1"/>
              </p:cNvSpPr>
              <p:nvPr/>
            </p:nvSpPr>
            <p:spPr bwMode="auto">
              <a:xfrm>
                <a:off x="1382" y="3715"/>
                <a:ext cx="692" cy="0"/>
              </a:xfrm>
              <a:prstGeom prst="line">
                <a:avLst/>
              </a:prstGeom>
              <a:noFill/>
              <a:ln w="12700">
                <a:solidFill>
                  <a:srgbClr val="FFCC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rgbClr val="FFFF00"/>
                  </a:solidFill>
                  <a:latin typeface="Verdana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213" name="Line 236"/>
            <p:cNvSpPr>
              <a:spLocks noChangeShapeType="1"/>
            </p:cNvSpPr>
            <p:nvPr/>
          </p:nvSpPr>
          <p:spPr bwMode="auto">
            <a:xfrm>
              <a:off x="2779459" y="4097338"/>
              <a:ext cx="1098550" cy="0"/>
            </a:xfrm>
            <a:prstGeom prst="line">
              <a:avLst/>
            </a:prstGeom>
            <a:noFill/>
            <a:ln w="12700">
              <a:solidFill>
                <a:schemeClr val="tx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kern="1200">
                <a:solidFill>
                  <a:srgbClr val="FFFF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214" name="Line 237"/>
            <p:cNvSpPr>
              <a:spLocks noChangeShapeType="1"/>
            </p:cNvSpPr>
            <p:nvPr/>
          </p:nvSpPr>
          <p:spPr bwMode="auto">
            <a:xfrm>
              <a:off x="2779459" y="4141788"/>
              <a:ext cx="1098550" cy="0"/>
            </a:xfrm>
            <a:prstGeom prst="line">
              <a:avLst/>
            </a:prstGeom>
            <a:noFill/>
            <a:ln w="12700">
              <a:solidFill>
                <a:schemeClr val="tx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kern="1200">
                <a:solidFill>
                  <a:srgbClr val="FFFF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215" name="Line 238"/>
            <p:cNvSpPr>
              <a:spLocks noChangeShapeType="1"/>
            </p:cNvSpPr>
            <p:nvPr/>
          </p:nvSpPr>
          <p:spPr bwMode="auto">
            <a:xfrm>
              <a:off x="2779459" y="4187826"/>
              <a:ext cx="1098550" cy="0"/>
            </a:xfrm>
            <a:prstGeom prst="line">
              <a:avLst/>
            </a:prstGeom>
            <a:noFill/>
            <a:ln w="12700">
              <a:solidFill>
                <a:schemeClr val="tx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kern="1200">
                <a:solidFill>
                  <a:srgbClr val="FFFF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216" name="Line 240"/>
            <p:cNvSpPr>
              <a:spLocks noChangeShapeType="1"/>
            </p:cNvSpPr>
            <p:nvPr/>
          </p:nvSpPr>
          <p:spPr bwMode="auto">
            <a:xfrm>
              <a:off x="2925509" y="2744788"/>
              <a:ext cx="1098550" cy="0"/>
            </a:xfrm>
            <a:prstGeom prst="line">
              <a:avLst/>
            </a:prstGeom>
            <a:noFill/>
            <a:ln w="12700">
              <a:solidFill>
                <a:schemeClr val="tx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kern="1200">
                <a:solidFill>
                  <a:srgbClr val="FFFF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217" name="Line 241"/>
            <p:cNvSpPr>
              <a:spLocks noChangeShapeType="1"/>
            </p:cNvSpPr>
            <p:nvPr/>
          </p:nvSpPr>
          <p:spPr bwMode="auto">
            <a:xfrm>
              <a:off x="2925509" y="2789238"/>
              <a:ext cx="1098550" cy="0"/>
            </a:xfrm>
            <a:prstGeom prst="line">
              <a:avLst/>
            </a:prstGeom>
            <a:noFill/>
            <a:ln w="12700">
              <a:solidFill>
                <a:schemeClr val="tx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kern="1200">
                <a:solidFill>
                  <a:srgbClr val="FFFF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218" name="Line 242"/>
            <p:cNvSpPr>
              <a:spLocks noChangeShapeType="1"/>
            </p:cNvSpPr>
            <p:nvPr/>
          </p:nvSpPr>
          <p:spPr bwMode="auto">
            <a:xfrm>
              <a:off x="2925509" y="2835276"/>
              <a:ext cx="1098550" cy="0"/>
            </a:xfrm>
            <a:prstGeom prst="line">
              <a:avLst/>
            </a:prstGeom>
            <a:noFill/>
            <a:ln w="12700">
              <a:solidFill>
                <a:schemeClr val="tx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kern="1200">
                <a:solidFill>
                  <a:srgbClr val="FFFF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grpSp>
          <p:nvGrpSpPr>
            <p:cNvPr id="296" name="Group 251"/>
            <p:cNvGrpSpPr>
              <a:grpSpLocks/>
            </p:cNvGrpSpPr>
            <p:nvPr/>
          </p:nvGrpSpPr>
          <p:grpSpPr bwMode="auto">
            <a:xfrm>
              <a:off x="3320796" y="2032001"/>
              <a:ext cx="773113" cy="638175"/>
              <a:chOff x="1226" y="1953"/>
              <a:chExt cx="487" cy="402"/>
            </a:xfrm>
          </p:grpSpPr>
          <p:grpSp>
            <p:nvGrpSpPr>
              <p:cNvPr id="297" name="Group 187"/>
              <p:cNvGrpSpPr>
                <a:grpSpLocks/>
              </p:cNvGrpSpPr>
              <p:nvPr/>
            </p:nvGrpSpPr>
            <p:grpSpPr bwMode="auto">
              <a:xfrm rot="-24098478">
                <a:off x="1514" y="1953"/>
                <a:ext cx="199" cy="145"/>
                <a:chOff x="2448" y="1325"/>
                <a:chExt cx="1123" cy="691"/>
              </a:xfrm>
            </p:grpSpPr>
            <p:grpSp>
              <p:nvGrpSpPr>
                <p:cNvPr id="320" name="Group 188"/>
                <p:cNvGrpSpPr>
                  <a:grpSpLocks/>
                </p:cNvGrpSpPr>
                <p:nvPr/>
              </p:nvGrpSpPr>
              <p:grpSpPr bwMode="auto">
                <a:xfrm>
                  <a:off x="2448" y="1325"/>
                  <a:ext cx="576" cy="691"/>
                  <a:chOff x="2448" y="1440"/>
                  <a:chExt cx="576" cy="576"/>
                </a:xfrm>
              </p:grpSpPr>
              <p:sp>
                <p:nvSpPr>
                  <p:cNvPr id="326" name="Arc 189"/>
                  <p:cNvSpPr>
                    <a:spLocks/>
                  </p:cNvSpPr>
                  <p:nvPr/>
                </p:nvSpPr>
                <p:spPr bwMode="auto">
                  <a:xfrm rot="-5400000">
                    <a:off x="2679" y="1497"/>
                    <a:ext cx="230" cy="115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7" name="Arc 190"/>
                  <p:cNvSpPr>
                    <a:spLocks/>
                  </p:cNvSpPr>
                  <p:nvPr/>
                </p:nvSpPr>
                <p:spPr bwMode="auto">
                  <a:xfrm rot="5400000" flipH="1">
                    <a:off x="2564" y="1497"/>
                    <a:ext cx="230" cy="115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8" name="Arc 191"/>
                  <p:cNvSpPr>
                    <a:spLocks/>
                  </p:cNvSpPr>
                  <p:nvPr/>
                </p:nvSpPr>
                <p:spPr bwMode="auto">
                  <a:xfrm flipH="1">
                    <a:off x="2621" y="1670"/>
                    <a:ext cx="403" cy="346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9" name="Arc 192"/>
                  <p:cNvSpPr>
                    <a:spLocks/>
                  </p:cNvSpPr>
                  <p:nvPr/>
                </p:nvSpPr>
                <p:spPr bwMode="auto">
                  <a:xfrm>
                    <a:off x="2448" y="1670"/>
                    <a:ext cx="403" cy="346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21" name="Group 193"/>
                <p:cNvGrpSpPr>
                  <a:grpSpLocks/>
                </p:cNvGrpSpPr>
                <p:nvPr/>
              </p:nvGrpSpPr>
              <p:grpSpPr bwMode="auto">
                <a:xfrm>
                  <a:off x="2995" y="1325"/>
                  <a:ext cx="576" cy="691"/>
                  <a:chOff x="2448" y="1440"/>
                  <a:chExt cx="576" cy="576"/>
                </a:xfrm>
              </p:grpSpPr>
              <p:sp>
                <p:nvSpPr>
                  <p:cNvPr id="322" name="Arc 194"/>
                  <p:cNvSpPr>
                    <a:spLocks/>
                  </p:cNvSpPr>
                  <p:nvPr/>
                </p:nvSpPr>
                <p:spPr bwMode="auto">
                  <a:xfrm rot="-5400000">
                    <a:off x="2679" y="1497"/>
                    <a:ext cx="230" cy="115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3" name="Arc 195"/>
                  <p:cNvSpPr>
                    <a:spLocks/>
                  </p:cNvSpPr>
                  <p:nvPr/>
                </p:nvSpPr>
                <p:spPr bwMode="auto">
                  <a:xfrm rot="5400000" flipH="1">
                    <a:off x="2564" y="1497"/>
                    <a:ext cx="230" cy="115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4" name="Arc 196"/>
                  <p:cNvSpPr>
                    <a:spLocks/>
                  </p:cNvSpPr>
                  <p:nvPr/>
                </p:nvSpPr>
                <p:spPr bwMode="auto">
                  <a:xfrm flipH="1">
                    <a:off x="2621" y="1670"/>
                    <a:ext cx="403" cy="346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5" name="Arc 197"/>
                  <p:cNvSpPr>
                    <a:spLocks/>
                  </p:cNvSpPr>
                  <p:nvPr/>
                </p:nvSpPr>
                <p:spPr bwMode="auto">
                  <a:xfrm>
                    <a:off x="2448" y="1670"/>
                    <a:ext cx="403" cy="346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98" name="Group 209"/>
              <p:cNvGrpSpPr>
                <a:grpSpLocks/>
              </p:cNvGrpSpPr>
              <p:nvPr/>
            </p:nvGrpSpPr>
            <p:grpSpPr bwMode="auto">
              <a:xfrm rot="-24098478">
                <a:off x="1370" y="2081"/>
                <a:ext cx="199" cy="145"/>
                <a:chOff x="2448" y="1325"/>
                <a:chExt cx="1123" cy="691"/>
              </a:xfrm>
            </p:grpSpPr>
            <p:grpSp>
              <p:nvGrpSpPr>
                <p:cNvPr id="310" name="Group 210"/>
                <p:cNvGrpSpPr>
                  <a:grpSpLocks/>
                </p:cNvGrpSpPr>
                <p:nvPr/>
              </p:nvGrpSpPr>
              <p:grpSpPr bwMode="auto">
                <a:xfrm>
                  <a:off x="2448" y="1325"/>
                  <a:ext cx="576" cy="691"/>
                  <a:chOff x="2448" y="1440"/>
                  <a:chExt cx="576" cy="576"/>
                </a:xfrm>
              </p:grpSpPr>
              <p:sp>
                <p:nvSpPr>
                  <p:cNvPr id="316" name="Arc 211"/>
                  <p:cNvSpPr>
                    <a:spLocks/>
                  </p:cNvSpPr>
                  <p:nvPr/>
                </p:nvSpPr>
                <p:spPr bwMode="auto">
                  <a:xfrm rot="-5400000">
                    <a:off x="2679" y="1497"/>
                    <a:ext cx="230" cy="115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17" name="Arc 212"/>
                  <p:cNvSpPr>
                    <a:spLocks/>
                  </p:cNvSpPr>
                  <p:nvPr/>
                </p:nvSpPr>
                <p:spPr bwMode="auto">
                  <a:xfrm rot="5400000" flipH="1">
                    <a:off x="2564" y="1497"/>
                    <a:ext cx="230" cy="115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18" name="Arc 213"/>
                  <p:cNvSpPr>
                    <a:spLocks/>
                  </p:cNvSpPr>
                  <p:nvPr/>
                </p:nvSpPr>
                <p:spPr bwMode="auto">
                  <a:xfrm flipH="1">
                    <a:off x="2621" y="1670"/>
                    <a:ext cx="403" cy="346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19" name="Arc 214"/>
                  <p:cNvSpPr>
                    <a:spLocks/>
                  </p:cNvSpPr>
                  <p:nvPr/>
                </p:nvSpPr>
                <p:spPr bwMode="auto">
                  <a:xfrm>
                    <a:off x="2448" y="1670"/>
                    <a:ext cx="403" cy="346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11" name="Group 215"/>
                <p:cNvGrpSpPr>
                  <a:grpSpLocks/>
                </p:cNvGrpSpPr>
                <p:nvPr/>
              </p:nvGrpSpPr>
              <p:grpSpPr bwMode="auto">
                <a:xfrm>
                  <a:off x="2995" y="1325"/>
                  <a:ext cx="576" cy="691"/>
                  <a:chOff x="2448" y="1440"/>
                  <a:chExt cx="576" cy="576"/>
                </a:xfrm>
              </p:grpSpPr>
              <p:sp>
                <p:nvSpPr>
                  <p:cNvPr id="312" name="Arc 216"/>
                  <p:cNvSpPr>
                    <a:spLocks/>
                  </p:cNvSpPr>
                  <p:nvPr/>
                </p:nvSpPr>
                <p:spPr bwMode="auto">
                  <a:xfrm rot="-5400000">
                    <a:off x="2679" y="1497"/>
                    <a:ext cx="230" cy="115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13" name="Arc 217"/>
                  <p:cNvSpPr>
                    <a:spLocks/>
                  </p:cNvSpPr>
                  <p:nvPr/>
                </p:nvSpPr>
                <p:spPr bwMode="auto">
                  <a:xfrm rot="5400000" flipH="1">
                    <a:off x="2564" y="1497"/>
                    <a:ext cx="230" cy="115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14" name="Arc 218"/>
                  <p:cNvSpPr>
                    <a:spLocks/>
                  </p:cNvSpPr>
                  <p:nvPr/>
                </p:nvSpPr>
                <p:spPr bwMode="auto">
                  <a:xfrm flipH="1">
                    <a:off x="2621" y="1670"/>
                    <a:ext cx="403" cy="346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15" name="Arc 219"/>
                  <p:cNvSpPr>
                    <a:spLocks/>
                  </p:cNvSpPr>
                  <p:nvPr/>
                </p:nvSpPr>
                <p:spPr bwMode="auto">
                  <a:xfrm>
                    <a:off x="2448" y="1670"/>
                    <a:ext cx="403" cy="346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99" name="Group 220"/>
              <p:cNvGrpSpPr>
                <a:grpSpLocks/>
              </p:cNvGrpSpPr>
              <p:nvPr/>
            </p:nvGrpSpPr>
            <p:grpSpPr bwMode="auto">
              <a:xfrm rot="-24098478">
                <a:off x="1226" y="2210"/>
                <a:ext cx="198" cy="145"/>
                <a:chOff x="2448" y="1325"/>
                <a:chExt cx="1123" cy="691"/>
              </a:xfrm>
            </p:grpSpPr>
            <p:grpSp>
              <p:nvGrpSpPr>
                <p:cNvPr id="300" name="Group 221"/>
                <p:cNvGrpSpPr>
                  <a:grpSpLocks/>
                </p:cNvGrpSpPr>
                <p:nvPr/>
              </p:nvGrpSpPr>
              <p:grpSpPr bwMode="auto">
                <a:xfrm>
                  <a:off x="2448" y="1325"/>
                  <a:ext cx="576" cy="691"/>
                  <a:chOff x="2448" y="1440"/>
                  <a:chExt cx="576" cy="576"/>
                </a:xfrm>
              </p:grpSpPr>
              <p:sp>
                <p:nvSpPr>
                  <p:cNvPr id="306" name="Arc 222"/>
                  <p:cNvSpPr>
                    <a:spLocks/>
                  </p:cNvSpPr>
                  <p:nvPr/>
                </p:nvSpPr>
                <p:spPr bwMode="auto">
                  <a:xfrm rot="-5400000">
                    <a:off x="2679" y="1497"/>
                    <a:ext cx="230" cy="115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7" name="Arc 223"/>
                  <p:cNvSpPr>
                    <a:spLocks/>
                  </p:cNvSpPr>
                  <p:nvPr/>
                </p:nvSpPr>
                <p:spPr bwMode="auto">
                  <a:xfrm rot="5400000" flipH="1">
                    <a:off x="2564" y="1497"/>
                    <a:ext cx="230" cy="115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8" name="Arc 224"/>
                  <p:cNvSpPr>
                    <a:spLocks/>
                  </p:cNvSpPr>
                  <p:nvPr/>
                </p:nvSpPr>
                <p:spPr bwMode="auto">
                  <a:xfrm flipH="1">
                    <a:off x="2621" y="1670"/>
                    <a:ext cx="403" cy="346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9" name="Arc 225"/>
                  <p:cNvSpPr>
                    <a:spLocks/>
                  </p:cNvSpPr>
                  <p:nvPr/>
                </p:nvSpPr>
                <p:spPr bwMode="auto">
                  <a:xfrm>
                    <a:off x="2448" y="1670"/>
                    <a:ext cx="403" cy="346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01" name="Group 226"/>
                <p:cNvGrpSpPr>
                  <a:grpSpLocks/>
                </p:cNvGrpSpPr>
                <p:nvPr/>
              </p:nvGrpSpPr>
              <p:grpSpPr bwMode="auto">
                <a:xfrm>
                  <a:off x="2995" y="1325"/>
                  <a:ext cx="576" cy="691"/>
                  <a:chOff x="2448" y="1440"/>
                  <a:chExt cx="576" cy="576"/>
                </a:xfrm>
              </p:grpSpPr>
              <p:sp>
                <p:nvSpPr>
                  <p:cNvPr id="302" name="Arc 227"/>
                  <p:cNvSpPr>
                    <a:spLocks/>
                  </p:cNvSpPr>
                  <p:nvPr/>
                </p:nvSpPr>
                <p:spPr bwMode="auto">
                  <a:xfrm rot="-5400000">
                    <a:off x="2679" y="1497"/>
                    <a:ext cx="230" cy="115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3" name="Arc 228"/>
                  <p:cNvSpPr>
                    <a:spLocks/>
                  </p:cNvSpPr>
                  <p:nvPr/>
                </p:nvSpPr>
                <p:spPr bwMode="auto">
                  <a:xfrm rot="5400000" flipH="1">
                    <a:off x="2564" y="1497"/>
                    <a:ext cx="230" cy="115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4" name="Arc 229"/>
                  <p:cNvSpPr>
                    <a:spLocks/>
                  </p:cNvSpPr>
                  <p:nvPr/>
                </p:nvSpPr>
                <p:spPr bwMode="auto">
                  <a:xfrm flipH="1">
                    <a:off x="2621" y="1670"/>
                    <a:ext cx="403" cy="346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5" name="Arc 230"/>
                  <p:cNvSpPr>
                    <a:spLocks/>
                  </p:cNvSpPr>
                  <p:nvPr/>
                </p:nvSpPr>
                <p:spPr bwMode="auto">
                  <a:xfrm>
                    <a:off x="2448" y="1670"/>
                    <a:ext cx="403" cy="346"/>
                  </a:xfrm>
                  <a:custGeom>
                    <a:avLst/>
                    <a:gdLst>
                      <a:gd name="G0" fmla="+- 0 0 0"/>
                      <a:gd name="G1" fmla="+- 0 0 0"/>
                      <a:gd name="G2" fmla="+- 21600 0 0"/>
                      <a:gd name="T0" fmla="*/ 21600 w 21600"/>
                      <a:gd name="T1" fmla="*/ 0 h 21600"/>
                      <a:gd name="T2" fmla="*/ 0 w 21600"/>
                      <a:gd name="T3" fmla="*/ 21600 h 21600"/>
                      <a:gd name="T4" fmla="*/ 0 w 21600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</a:path>
                      <a:path w="21600" h="21600" stroke="0" extrusionOk="0">
                        <a:moveTo>
                          <a:pt x="21600" y="0"/>
                        </a:moveTo>
                        <a:cubicBezTo>
                          <a:pt x="21600" y="11929"/>
                          <a:pt x="11929" y="21599"/>
                          <a:pt x="0" y="2160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FF99FF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algn="l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kern="1200">
                      <a:solidFill>
                        <a:srgbClr val="FFFF00"/>
                      </a:solidFill>
                      <a:latin typeface="Verdana" pitchFamily="34" charset="0"/>
                      <a:ea typeface="+mn-ea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330" name="Oval 231"/>
            <p:cNvSpPr>
              <a:spLocks noChangeArrowheads="1"/>
            </p:cNvSpPr>
            <p:nvPr/>
          </p:nvSpPr>
          <p:spPr bwMode="auto">
            <a:xfrm>
              <a:off x="3978021" y="2697163"/>
              <a:ext cx="228600" cy="228600"/>
            </a:xfrm>
            <a:prstGeom prst="ellipse">
              <a:avLst/>
            </a:prstGeom>
            <a:solidFill>
              <a:srgbClr val="CC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kern="1200">
                <a:solidFill>
                  <a:srgbClr val="FFFF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331" name="Oval 232"/>
            <p:cNvSpPr>
              <a:spLocks noChangeArrowheads="1"/>
            </p:cNvSpPr>
            <p:nvPr/>
          </p:nvSpPr>
          <p:spPr bwMode="auto">
            <a:xfrm>
              <a:off x="3785934" y="4049713"/>
              <a:ext cx="228600" cy="228600"/>
            </a:xfrm>
            <a:prstGeom prst="ellipse">
              <a:avLst/>
            </a:prstGeom>
            <a:solidFill>
              <a:srgbClr val="CC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kern="1200">
                <a:solidFill>
                  <a:srgbClr val="FFFF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384" name="Text Box 275"/>
            <p:cNvSpPr txBox="1">
              <a:spLocks noChangeArrowheads="1"/>
            </p:cNvSpPr>
            <p:nvPr/>
          </p:nvSpPr>
          <p:spPr bwMode="auto">
            <a:xfrm>
              <a:off x="2460371" y="3090863"/>
              <a:ext cx="1049338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kern="1200">
                  <a:solidFill>
                    <a:srgbClr val="FFFF00"/>
                  </a:solidFill>
                  <a:latin typeface="Verdana" pitchFamily="34" charset="0"/>
                  <a:ea typeface="+mn-ea"/>
                  <a:cs typeface="+mn-cs"/>
                </a:rPr>
                <a:t>Parton </a:t>
              </a:r>
            </a:p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kern="1200">
                  <a:solidFill>
                    <a:srgbClr val="FFFF00"/>
                  </a:solidFill>
                  <a:latin typeface="Verdana" pitchFamily="34" charset="0"/>
                  <a:ea typeface="+mn-ea"/>
                  <a:cs typeface="+mn-cs"/>
                </a:rPr>
                <a:t>Density</a:t>
              </a:r>
            </a:p>
          </p:txBody>
        </p:sp>
        <p:sp>
          <p:nvSpPr>
            <p:cNvPr id="385" name="Line 276"/>
            <p:cNvSpPr>
              <a:spLocks noChangeShapeType="1"/>
            </p:cNvSpPr>
            <p:nvPr/>
          </p:nvSpPr>
          <p:spPr bwMode="auto">
            <a:xfrm>
              <a:off x="3419221" y="3730626"/>
              <a:ext cx="396875" cy="360362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kern="1200">
                <a:solidFill>
                  <a:srgbClr val="FFFF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386" name="Line 277"/>
            <p:cNvSpPr>
              <a:spLocks noChangeShapeType="1"/>
            </p:cNvSpPr>
            <p:nvPr/>
          </p:nvSpPr>
          <p:spPr bwMode="auto">
            <a:xfrm flipV="1">
              <a:off x="3374771" y="2903538"/>
              <a:ext cx="620713" cy="369888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kern="1200">
                <a:solidFill>
                  <a:srgbClr val="FFFF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390" name="Text Box 281"/>
            <p:cNvSpPr txBox="1">
              <a:spLocks noChangeArrowheads="1"/>
            </p:cNvSpPr>
            <p:nvPr/>
          </p:nvSpPr>
          <p:spPr bwMode="auto">
            <a:xfrm>
              <a:off x="5065459" y="1992313"/>
              <a:ext cx="1420812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kern="1200">
                  <a:solidFill>
                    <a:srgbClr val="FFFF00"/>
                  </a:solidFill>
                  <a:latin typeface="Verdana" pitchFamily="34" charset="0"/>
                  <a:ea typeface="+mn-ea"/>
                  <a:cs typeface="+mn-cs"/>
                </a:rPr>
                <a:t>Underlying</a:t>
              </a:r>
            </a:p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kern="1200">
                  <a:solidFill>
                    <a:srgbClr val="FFFF00"/>
                  </a:solidFill>
                  <a:latin typeface="Verdana" pitchFamily="34" charset="0"/>
                  <a:ea typeface="+mn-ea"/>
                  <a:cs typeface="+mn-cs"/>
                </a:rPr>
                <a:t>Event</a:t>
              </a:r>
            </a:p>
          </p:txBody>
        </p:sp>
        <p:sp>
          <p:nvSpPr>
            <p:cNvPr id="391" name="Line 282"/>
            <p:cNvSpPr>
              <a:spLocks noChangeShapeType="1"/>
            </p:cNvSpPr>
            <p:nvPr/>
          </p:nvSpPr>
          <p:spPr bwMode="auto">
            <a:xfrm flipH="1">
              <a:off x="4768596" y="2292351"/>
              <a:ext cx="360363" cy="16192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kern="1200">
                <a:solidFill>
                  <a:srgbClr val="FFFF00"/>
                </a:solidFill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393" name="Text Box 285"/>
            <p:cNvSpPr txBox="1">
              <a:spLocks noChangeArrowheads="1"/>
            </p:cNvSpPr>
            <p:nvPr/>
          </p:nvSpPr>
          <p:spPr bwMode="auto">
            <a:xfrm>
              <a:off x="3038221" y="1939926"/>
              <a:ext cx="595313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kern="1200">
                  <a:solidFill>
                    <a:srgbClr val="FFFF00"/>
                  </a:solidFill>
                  <a:latin typeface="Verdana" pitchFamily="34" charset="0"/>
                  <a:ea typeface="+mn-ea"/>
                  <a:cs typeface="+mn-cs"/>
                </a:rPr>
                <a:t>ISR</a:t>
              </a:r>
            </a:p>
          </p:txBody>
        </p:sp>
      </p:grpSp>
      <p:grpSp>
        <p:nvGrpSpPr>
          <p:cNvPr id="399" name="Group 398"/>
          <p:cNvGrpSpPr/>
          <p:nvPr/>
        </p:nvGrpSpPr>
        <p:grpSpPr>
          <a:xfrm>
            <a:off x="6400483" y="1078041"/>
            <a:ext cx="3048000" cy="2671763"/>
            <a:chOff x="6437059" y="1690688"/>
            <a:chExt cx="3048000" cy="2671763"/>
          </a:xfrm>
        </p:grpSpPr>
        <p:sp>
          <p:nvSpPr>
            <p:cNvPr id="387" name="Text Box 278"/>
            <p:cNvSpPr txBox="1">
              <a:spLocks noChangeArrowheads="1"/>
            </p:cNvSpPr>
            <p:nvPr/>
          </p:nvSpPr>
          <p:spPr bwMode="auto">
            <a:xfrm>
              <a:off x="7626096" y="2678113"/>
              <a:ext cx="1858963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kern="1200" dirty="0">
                  <a:solidFill>
                    <a:srgbClr val="FFFF00"/>
                  </a:solidFill>
                  <a:latin typeface="Verdana" pitchFamily="34" charset="0"/>
                  <a:ea typeface="+mn-ea"/>
                  <a:cs typeface="+mn-cs"/>
                </a:rPr>
                <a:t>Fragmentation</a:t>
              </a:r>
            </a:p>
          </p:txBody>
        </p:sp>
        <p:grpSp>
          <p:nvGrpSpPr>
            <p:cNvPr id="398" name="Group 397"/>
            <p:cNvGrpSpPr/>
            <p:nvPr/>
          </p:nvGrpSpPr>
          <p:grpSpPr>
            <a:xfrm>
              <a:off x="6437059" y="1690688"/>
              <a:ext cx="2343150" cy="2671763"/>
              <a:chOff x="6437059" y="1690688"/>
              <a:chExt cx="2343150" cy="2671763"/>
            </a:xfrm>
          </p:grpSpPr>
          <p:sp>
            <p:nvSpPr>
              <p:cNvPr id="200" name="Oval 270"/>
              <p:cNvSpPr>
                <a:spLocks noChangeArrowheads="1"/>
              </p:cNvSpPr>
              <p:nvPr/>
            </p:nvSpPr>
            <p:spPr bwMode="auto">
              <a:xfrm rot="6981269">
                <a:off x="7514177" y="3647282"/>
                <a:ext cx="966788" cy="46355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rgbClr val="FFFF00"/>
                  </a:solidFill>
                  <a:latin typeface="Verdana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01" name="AutoShape 271"/>
              <p:cNvSpPr>
                <a:spLocks noChangeArrowheads="1"/>
              </p:cNvSpPr>
              <p:nvPr/>
            </p:nvSpPr>
            <p:spPr bwMode="auto">
              <a:xfrm rot="39461473">
                <a:off x="7090315" y="3167857"/>
                <a:ext cx="958850" cy="985838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rgbClr val="FFFF00"/>
                  </a:solidFill>
                  <a:latin typeface="Verdana" pitchFamily="34" charset="0"/>
                  <a:ea typeface="+mn-ea"/>
                  <a:cs typeface="+mn-cs"/>
                </a:endParaRPr>
              </a:p>
            </p:txBody>
          </p:sp>
          <p:grpSp>
            <p:nvGrpSpPr>
              <p:cNvPr id="202" name="Group 268"/>
              <p:cNvGrpSpPr>
                <a:grpSpLocks/>
              </p:cNvGrpSpPr>
              <p:nvPr/>
            </p:nvGrpSpPr>
            <p:grpSpPr bwMode="auto">
              <a:xfrm rot="259130">
                <a:off x="6437059" y="1763713"/>
                <a:ext cx="1454150" cy="1220788"/>
                <a:chOff x="3901" y="1839"/>
                <a:chExt cx="916" cy="769"/>
              </a:xfrm>
            </p:grpSpPr>
            <p:sp>
              <p:nvSpPr>
                <p:cNvPr id="203" name="Oval 263"/>
                <p:cNvSpPr>
                  <a:spLocks noChangeArrowheads="1"/>
                </p:cNvSpPr>
                <p:nvPr/>
              </p:nvSpPr>
              <p:spPr bwMode="auto">
                <a:xfrm rot="2551512">
                  <a:off x="4155" y="1839"/>
                  <a:ext cx="662" cy="32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04" name="AutoShape 262"/>
                <p:cNvSpPr>
                  <a:spLocks noChangeArrowheads="1"/>
                </p:cNvSpPr>
                <p:nvPr/>
              </p:nvSpPr>
              <p:spPr bwMode="auto">
                <a:xfrm rot="35031716">
                  <a:off x="3901" y="1911"/>
                  <a:ext cx="668" cy="697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05" name="Line 260"/>
              <p:cNvSpPr>
                <a:spLocks noChangeShapeType="1"/>
              </p:cNvSpPr>
              <p:nvPr/>
            </p:nvSpPr>
            <p:spPr bwMode="auto">
              <a:xfrm>
                <a:off x="7233984" y="3497263"/>
                <a:ext cx="479425" cy="158750"/>
              </a:xfrm>
              <a:prstGeom prst="line">
                <a:avLst/>
              </a:prstGeom>
              <a:noFill/>
              <a:ln w="12700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rgbClr val="FFFF00"/>
                  </a:solidFill>
                  <a:latin typeface="Verdana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06" name="Line 257"/>
              <p:cNvSpPr>
                <a:spLocks noChangeShapeType="1"/>
              </p:cNvSpPr>
              <p:nvPr/>
            </p:nvSpPr>
            <p:spPr bwMode="auto">
              <a:xfrm flipV="1">
                <a:off x="6640259" y="2038351"/>
                <a:ext cx="346075" cy="636587"/>
              </a:xfrm>
              <a:prstGeom prst="line">
                <a:avLst/>
              </a:prstGeom>
              <a:noFill/>
              <a:ln w="12700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rgbClr val="FFFF00"/>
                  </a:solidFill>
                  <a:latin typeface="Verdana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32" name="Oval 233"/>
              <p:cNvSpPr>
                <a:spLocks noChangeArrowheads="1"/>
              </p:cNvSpPr>
              <p:nvPr/>
            </p:nvSpPr>
            <p:spPr bwMode="auto">
              <a:xfrm>
                <a:off x="6483096" y="2633663"/>
                <a:ext cx="228600" cy="228600"/>
              </a:xfrm>
              <a:prstGeom prst="ellipse">
                <a:avLst/>
              </a:prstGeom>
              <a:solidFill>
                <a:srgbClr val="CC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rgbClr val="FFFF00"/>
                  </a:solidFill>
                  <a:latin typeface="Verdana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33" name="Oval 235"/>
              <p:cNvSpPr>
                <a:spLocks noChangeArrowheads="1"/>
              </p:cNvSpPr>
              <p:nvPr/>
            </p:nvSpPr>
            <p:spPr bwMode="auto">
              <a:xfrm>
                <a:off x="7083171" y="3375026"/>
                <a:ext cx="228600" cy="228600"/>
              </a:xfrm>
              <a:prstGeom prst="ellipse">
                <a:avLst/>
              </a:prstGeom>
              <a:solidFill>
                <a:srgbClr val="CC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rgbClr val="FFFF00"/>
                  </a:solidFill>
                  <a:latin typeface="Verdana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81" name="Line 258"/>
              <p:cNvSpPr>
                <a:spLocks noChangeShapeType="1"/>
              </p:cNvSpPr>
              <p:nvPr/>
            </p:nvSpPr>
            <p:spPr bwMode="auto">
              <a:xfrm flipV="1">
                <a:off x="6645021" y="2228851"/>
                <a:ext cx="388938" cy="503237"/>
              </a:xfrm>
              <a:prstGeom prst="line">
                <a:avLst/>
              </a:prstGeom>
              <a:noFill/>
              <a:ln w="12700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rgbClr val="FFFF00"/>
                  </a:solidFill>
                  <a:latin typeface="Verdana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82" name="Line 259"/>
              <p:cNvSpPr>
                <a:spLocks noChangeShapeType="1"/>
              </p:cNvSpPr>
              <p:nvPr/>
            </p:nvSpPr>
            <p:spPr bwMode="auto">
              <a:xfrm flipV="1">
                <a:off x="6654546" y="2347913"/>
                <a:ext cx="563563" cy="373063"/>
              </a:xfrm>
              <a:prstGeom prst="line">
                <a:avLst/>
              </a:prstGeom>
              <a:noFill/>
              <a:ln w="12700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rgbClr val="FFFF00"/>
                  </a:solidFill>
                  <a:latin typeface="Verdana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83" name="Line 261"/>
              <p:cNvSpPr>
                <a:spLocks noChangeShapeType="1"/>
              </p:cNvSpPr>
              <p:nvPr/>
            </p:nvSpPr>
            <p:spPr bwMode="auto">
              <a:xfrm>
                <a:off x="7226046" y="3498851"/>
                <a:ext cx="565150" cy="423862"/>
              </a:xfrm>
              <a:prstGeom prst="line">
                <a:avLst/>
              </a:prstGeom>
              <a:noFill/>
              <a:ln w="12700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rgbClr val="FFFF00"/>
                  </a:solidFill>
                  <a:latin typeface="Verdana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88" name="Line 279"/>
              <p:cNvSpPr>
                <a:spLocks noChangeShapeType="1"/>
              </p:cNvSpPr>
              <p:nvPr/>
            </p:nvSpPr>
            <p:spPr bwMode="auto">
              <a:xfrm flipH="1" flipV="1">
                <a:off x="6711696" y="2770188"/>
                <a:ext cx="822325" cy="46038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/>
                <a:tailEnd type="triangle" w="lg" len="lg"/>
              </a:ln>
              <a:effectLst/>
            </p:spPr>
            <p:txBody>
              <a:bodyPr/>
              <a:lstStyle/>
              <a:p>
                <a: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rgbClr val="FFFF00"/>
                  </a:solidFill>
                  <a:latin typeface="Verdana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89" name="Line 280"/>
              <p:cNvSpPr>
                <a:spLocks noChangeShapeType="1"/>
              </p:cNvSpPr>
              <p:nvPr/>
            </p:nvSpPr>
            <p:spPr bwMode="auto">
              <a:xfrm flipH="1">
                <a:off x="7260971" y="3044826"/>
                <a:ext cx="365125" cy="357187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/>
                <a:tailEnd type="triangle" w="lg" len="lg"/>
              </a:ln>
              <a:effectLst/>
            </p:spPr>
            <p:txBody>
              <a:bodyPr/>
              <a:lstStyle/>
              <a:p>
                <a: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rgbClr val="FFFF00"/>
                  </a:solidFill>
                  <a:latin typeface="Verdana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394" name="Text Box 286"/>
              <p:cNvSpPr txBox="1">
                <a:spLocks noChangeArrowheads="1"/>
              </p:cNvSpPr>
              <p:nvPr/>
            </p:nvSpPr>
            <p:spPr bwMode="auto">
              <a:xfrm>
                <a:off x="7632446" y="1690688"/>
                <a:ext cx="51435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rPr>
                  <a:t>Jet</a:t>
                </a:r>
              </a:p>
            </p:txBody>
          </p:sp>
          <p:sp>
            <p:nvSpPr>
              <p:cNvPr id="395" name="Text Box 287"/>
              <p:cNvSpPr txBox="1">
                <a:spLocks noChangeArrowheads="1"/>
              </p:cNvSpPr>
              <p:nvPr/>
            </p:nvSpPr>
            <p:spPr bwMode="auto">
              <a:xfrm>
                <a:off x="8265859" y="3684588"/>
                <a:ext cx="51435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kern="1200">
                    <a:solidFill>
                      <a:srgbClr val="FFFF00"/>
                    </a:solidFill>
                    <a:latin typeface="Verdana" pitchFamily="34" charset="0"/>
                    <a:ea typeface="+mn-ea"/>
                    <a:cs typeface="+mn-cs"/>
                  </a:rPr>
                  <a:t>Jet</a:t>
                </a:r>
              </a:p>
            </p:txBody>
          </p:sp>
        </p:grpSp>
      </p:grpSp>
      <p:sp>
        <p:nvSpPr>
          <p:cNvPr id="396" name="Text Box 288"/>
          <p:cNvSpPr txBox="1">
            <a:spLocks noChangeArrowheads="1"/>
          </p:cNvSpPr>
          <p:nvPr/>
        </p:nvSpPr>
        <p:spPr bwMode="auto">
          <a:xfrm>
            <a:off x="5624195" y="3621216"/>
            <a:ext cx="977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kern="1200">
                <a:solidFill>
                  <a:srgbClr val="FFFF00"/>
                </a:solidFill>
                <a:latin typeface="Verdana" pitchFamily="34" charset="0"/>
                <a:ea typeface="+mn-ea"/>
                <a:cs typeface="+mn-cs"/>
              </a:rPr>
              <a:t>Photon</a:t>
            </a:r>
          </a:p>
        </p:txBody>
      </p:sp>
      <p:sp>
        <p:nvSpPr>
          <p:cNvPr id="400" name="TextBox 399"/>
          <p:cNvSpPr txBox="1"/>
          <p:nvPr/>
        </p:nvSpPr>
        <p:spPr>
          <a:xfrm>
            <a:off x="1170432" y="4892040"/>
            <a:ext cx="6519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Calculable at Leading Order [LO] perturbation theory [1980 – 1990s]</a:t>
            </a:r>
          </a:p>
        </p:txBody>
      </p:sp>
      <p:sp>
        <p:nvSpPr>
          <p:cNvPr id="401" name="TextBox 400"/>
          <p:cNvSpPr txBox="1"/>
          <p:nvPr/>
        </p:nvSpPr>
        <p:spPr>
          <a:xfrm>
            <a:off x="1170432" y="5382723"/>
            <a:ext cx="7462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Calculable at Next to Leading Order [NLO] perturbation theory [1990 – 2000s]</a:t>
            </a:r>
          </a:p>
        </p:txBody>
      </p:sp>
      <p:sp>
        <p:nvSpPr>
          <p:cNvPr id="402" name="TextBox 401"/>
          <p:cNvSpPr txBox="1"/>
          <p:nvPr/>
        </p:nvSpPr>
        <p:spPr>
          <a:xfrm>
            <a:off x="1181179" y="5873280"/>
            <a:ext cx="4262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Intractable in perturbation theory [present]</a:t>
            </a:r>
          </a:p>
        </p:txBody>
      </p:sp>
      <p:sp>
        <p:nvSpPr>
          <p:cNvPr id="403" name="Oval 252"/>
          <p:cNvSpPr>
            <a:spLocks noChangeArrowheads="1"/>
          </p:cNvSpPr>
          <p:nvPr/>
        </p:nvSpPr>
        <p:spPr bwMode="auto">
          <a:xfrm>
            <a:off x="3874453" y="1940710"/>
            <a:ext cx="2847559" cy="1597773"/>
          </a:xfrm>
          <a:prstGeom prst="ellipse">
            <a:avLst/>
          </a:prstGeom>
          <a:noFill/>
          <a:ln w="9525">
            <a:solidFill>
              <a:schemeClr val="bg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00"/>
              </a:solidFill>
              <a:latin typeface="Verdan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9811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" grpId="0" animBg="1"/>
      <p:bldP spid="400" grpId="0"/>
      <p:bldP spid="401" grpId="0"/>
      <p:bldP spid="402" grpId="0"/>
      <p:bldP spid="40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799" y="2834641"/>
            <a:ext cx="6073201" cy="4023360"/>
          </a:xfrm>
          <a:prstGeom prst="rect">
            <a:avLst/>
          </a:prstGeom>
        </p:spPr>
      </p:pic>
      <p:sp>
        <p:nvSpPr>
          <p:cNvPr id="7" name="Circle: Hollow 6"/>
          <p:cNvSpPr>
            <a:spLocks noChangeAspect="1"/>
          </p:cNvSpPr>
          <p:nvPr/>
        </p:nvSpPr>
        <p:spPr>
          <a:xfrm>
            <a:off x="8092385" y="3757614"/>
            <a:ext cx="2126027" cy="2177414"/>
          </a:xfrm>
          <a:prstGeom prst="donut">
            <a:avLst>
              <a:gd name="adj" fmla="val 41001"/>
            </a:avLst>
          </a:prstGeom>
          <a:solidFill>
            <a:srgbClr val="5B9BD5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76722" cy="4091940"/>
          </a:xfrm>
          <a:prstGeom prst="rect">
            <a:avLst/>
          </a:prstGeom>
        </p:spPr>
      </p:pic>
      <p:sp>
        <p:nvSpPr>
          <p:cNvPr id="8" name="Circle: Hollow 7"/>
          <p:cNvSpPr/>
          <p:nvPr/>
        </p:nvSpPr>
        <p:spPr>
          <a:xfrm>
            <a:off x="1671010" y="1320165"/>
            <a:ext cx="2834702" cy="1451609"/>
          </a:xfrm>
          <a:prstGeom prst="donut">
            <a:avLst>
              <a:gd name="adj" fmla="val 46042"/>
            </a:avLst>
          </a:prstGeom>
          <a:solidFill>
            <a:srgbClr val="5B9BD5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8590" y="171450"/>
            <a:ext cx="8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QCD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70982" y="2971800"/>
            <a:ext cx="1729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Phase Space</a:t>
            </a:r>
          </a:p>
        </p:txBody>
      </p:sp>
    </p:spTree>
    <p:extLst>
      <p:ext uri="{BB962C8B-B14F-4D97-AF65-F5344CB8AC3E}">
        <p14:creationId xmlns:p14="http://schemas.microsoft.com/office/powerpoint/2010/main" val="308930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799" y="2834641"/>
            <a:ext cx="6073201" cy="4023360"/>
          </a:xfrm>
          <a:prstGeom prst="rect">
            <a:avLst/>
          </a:prstGeom>
        </p:spPr>
      </p:pic>
      <p:sp>
        <p:nvSpPr>
          <p:cNvPr id="7" name="Circle: Hollow 6"/>
          <p:cNvSpPr>
            <a:spLocks noChangeAspect="1"/>
          </p:cNvSpPr>
          <p:nvPr/>
        </p:nvSpPr>
        <p:spPr>
          <a:xfrm>
            <a:off x="7915217" y="3576163"/>
            <a:ext cx="2480364" cy="2540316"/>
          </a:xfrm>
          <a:prstGeom prst="donut">
            <a:avLst>
              <a:gd name="adj" fmla="val 42876"/>
            </a:avLst>
          </a:prstGeom>
          <a:solidFill>
            <a:srgbClr val="5B9BD5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76722" cy="4091940"/>
          </a:xfrm>
          <a:prstGeom prst="rect">
            <a:avLst/>
          </a:prstGeom>
        </p:spPr>
      </p:pic>
      <p:sp>
        <p:nvSpPr>
          <p:cNvPr id="8" name="Circle: Hollow 7"/>
          <p:cNvSpPr/>
          <p:nvPr/>
        </p:nvSpPr>
        <p:spPr>
          <a:xfrm>
            <a:off x="1316672" y="1320165"/>
            <a:ext cx="3543377" cy="1451609"/>
          </a:xfrm>
          <a:prstGeom prst="donut">
            <a:avLst>
              <a:gd name="adj" fmla="val 47607"/>
            </a:avLst>
          </a:prstGeom>
          <a:solidFill>
            <a:srgbClr val="5B9BD5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8590" y="171450"/>
            <a:ext cx="8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QCD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70982" y="2971800"/>
            <a:ext cx="1729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Phase Space</a:t>
            </a:r>
          </a:p>
        </p:txBody>
      </p:sp>
    </p:spTree>
    <p:extLst>
      <p:ext uri="{BB962C8B-B14F-4D97-AF65-F5344CB8AC3E}">
        <p14:creationId xmlns:p14="http://schemas.microsoft.com/office/powerpoint/2010/main" val="3176501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799" y="2834641"/>
            <a:ext cx="6073201" cy="4023360"/>
          </a:xfrm>
          <a:prstGeom prst="rect">
            <a:avLst/>
          </a:prstGeom>
        </p:spPr>
      </p:pic>
      <p:sp>
        <p:nvSpPr>
          <p:cNvPr id="7" name="Circle: Hollow 6"/>
          <p:cNvSpPr>
            <a:spLocks noChangeAspect="1"/>
          </p:cNvSpPr>
          <p:nvPr/>
        </p:nvSpPr>
        <p:spPr>
          <a:xfrm>
            <a:off x="7738048" y="3394712"/>
            <a:ext cx="2834702" cy="2903218"/>
          </a:xfrm>
          <a:prstGeom prst="donut">
            <a:avLst>
              <a:gd name="adj" fmla="val 44072"/>
            </a:avLst>
          </a:prstGeom>
          <a:solidFill>
            <a:srgbClr val="5B9BD5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76722" cy="4091940"/>
          </a:xfrm>
          <a:prstGeom prst="rect">
            <a:avLst/>
          </a:prstGeom>
        </p:spPr>
      </p:pic>
      <p:sp>
        <p:nvSpPr>
          <p:cNvPr id="8" name="Circle: Hollow 7"/>
          <p:cNvSpPr/>
          <p:nvPr/>
        </p:nvSpPr>
        <p:spPr>
          <a:xfrm>
            <a:off x="962334" y="1320165"/>
            <a:ext cx="4252053" cy="1451609"/>
          </a:xfrm>
          <a:prstGeom prst="donut">
            <a:avLst>
              <a:gd name="adj" fmla="val 50000"/>
            </a:avLst>
          </a:prstGeom>
          <a:solidFill>
            <a:srgbClr val="5B9BD5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8590" y="171450"/>
            <a:ext cx="8386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QCD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70982" y="2971800"/>
            <a:ext cx="1729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Phase Space</a:t>
            </a:r>
          </a:p>
        </p:txBody>
      </p:sp>
    </p:spTree>
    <p:extLst>
      <p:ext uri="{BB962C8B-B14F-4D97-AF65-F5344CB8AC3E}">
        <p14:creationId xmlns:p14="http://schemas.microsoft.com/office/powerpoint/2010/main" val="2784715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4623751" y="0"/>
            <a:ext cx="7568249" cy="6858001"/>
            <a:chOff x="4594268" y="0"/>
            <a:chExt cx="7568249" cy="6858001"/>
          </a:xfrm>
          <a:solidFill>
            <a:srgbClr val="FFFF00"/>
          </a:solidFill>
        </p:grpSpPr>
        <p:sp>
          <p:nvSpPr>
            <p:cNvPr id="32" name="Rectangle 31"/>
            <p:cNvSpPr/>
            <p:nvPr/>
          </p:nvSpPr>
          <p:spPr>
            <a:xfrm>
              <a:off x="8296000" y="1"/>
              <a:ext cx="3866517" cy="6857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Isosceles Triangle 32"/>
            <p:cNvSpPr/>
            <p:nvPr/>
          </p:nvSpPr>
          <p:spPr>
            <a:xfrm>
              <a:off x="4594268" y="0"/>
              <a:ext cx="3713570" cy="6858001"/>
            </a:xfrm>
            <a:prstGeom prst="triangle">
              <a:avLst>
                <a:gd name="adj" fmla="val 10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8298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Planarity: Geometrical variable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139824"/>
                <a:ext cx="10515600" cy="542824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>
                    <a:solidFill>
                      <a:srgbClr val="FFFF00"/>
                    </a:solidFill>
                  </a:rPr>
                  <a:t>Find eigenvalues (</a:t>
                </a:r>
                <a:r>
                  <a:rPr lang="en-US" dirty="0" err="1">
                    <a:solidFill>
                      <a:srgbClr val="FFFF00"/>
                    </a:solidFill>
                    <a:latin typeface="Symbol" panose="05050102010706020507" pitchFamily="18" charset="2"/>
                  </a:rPr>
                  <a:t>l</a:t>
                </a:r>
                <a:r>
                  <a:rPr lang="en-US" baseline="-25000" dirty="0" err="1">
                    <a:solidFill>
                      <a:srgbClr val="FFFF00"/>
                    </a:solidFill>
                  </a:rPr>
                  <a:t>max</a:t>
                </a:r>
                <a:r>
                  <a:rPr lang="en-US" dirty="0">
                    <a:solidFill>
                      <a:srgbClr val="FFFF00"/>
                    </a:solidFill>
                  </a:rPr>
                  <a:t>, </a:t>
                </a:r>
                <a:r>
                  <a:rPr lang="en-US" dirty="0" err="1">
                    <a:solidFill>
                      <a:srgbClr val="FFFF00"/>
                    </a:solidFill>
                    <a:latin typeface="Symbol" panose="05050102010706020507" pitchFamily="18" charset="2"/>
                  </a:rPr>
                  <a:t>l</a:t>
                </a:r>
                <a:r>
                  <a:rPr lang="en-US" baseline="-25000" dirty="0" err="1">
                    <a:solidFill>
                      <a:srgbClr val="FFFF00"/>
                    </a:solidFill>
                  </a:rPr>
                  <a:t>min</a:t>
                </a:r>
                <a:r>
                  <a:rPr lang="en-US" dirty="0">
                    <a:solidFill>
                      <a:srgbClr val="FFFF00"/>
                    </a:solidFill>
                  </a:rPr>
                  <a:t>) and eigenvectors</a:t>
                </a:r>
              </a:p>
              <a:p>
                <a:pPr marL="0" indent="0">
                  <a:buNone/>
                </a:pPr>
                <a:endParaRPr lang="en-US" dirty="0">
                  <a:solidFill>
                    <a:srgbClr val="FFFF00"/>
                  </a:solidFill>
                </a:endParaRPr>
              </a:p>
              <a:p>
                <a:pPr marL="0" indent="0">
                  <a:buNone/>
                </a:pPr>
                <a:r>
                  <a:rPr lang="en-US" dirty="0">
                    <a:solidFill>
                      <a:srgbClr val="FFFF00"/>
                    </a:solidFill>
                  </a:rPr>
                  <a:t>Define planarity</a:t>
                </a:r>
              </a:p>
              <a:p>
                <a:pPr marL="0" indent="0">
                  <a:buNone/>
                </a:pPr>
                <a:r>
                  <a:rPr lang="en-US" dirty="0">
                    <a:solidFill>
                      <a:srgbClr val="FFFF00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40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4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40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40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4000" b="0" i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max</m:t>
                            </m:r>
                          </m:sub>
                        </m:sSub>
                        <m:r>
                          <a:rPr lang="en-US" sz="4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40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40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4000" i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m</m:t>
                            </m:r>
                            <m:r>
                              <m:rPr>
                                <m:sty m:val="p"/>
                              </m:rPr>
                              <a:rPr lang="en-US" sz="4000" b="0" i="0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in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40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40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400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max</m:t>
                            </m:r>
                          </m:sub>
                        </m:sSub>
                        <m:r>
                          <a:rPr lang="en-US" sz="40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40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4000" i="1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400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min</m:t>
                            </m:r>
                          </m:sub>
                        </m:sSub>
                      </m:den>
                    </m:f>
                  </m:oMath>
                </a14:m>
                <a:endParaRPr lang="en-US" dirty="0">
                  <a:solidFill>
                    <a:srgbClr val="FFFF00"/>
                  </a:solidFill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rgbClr val="FFFF00"/>
                  </a:solidFill>
                </a:endParaRPr>
              </a:p>
              <a:p>
                <a:pPr marL="346075" indent="-346075">
                  <a:buNone/>
                </a:pPr>
                <a:r>
                  <a:rPr lang="en-US" dirty="0">
                    <a:solidFill>
                      <a:srgbClr val="FFFF00"/>
                    </a:solidFill>
                  </a:rPr>
                  <a:t>Define transverse momentum                                                                         fraction</a:t>
                </a:r>
              </a:p>
              <a:p>
                <a:pPr marL="346075" indent="-346075">
                  <a:buNone/>
                </a:pPr>
                <a:endParaRPr lang="en-US" dirty="0">
                  <a:solidFill>
                    <a:srgbClr val="FFFF00"/>
                  </a:solidFill>
                </a:endParaRPr>
              </a:p>
              <a:p>
                <a:pPr marL="346075" indent="-346075">
                  <a:buNone/>
                </a:pPr>
                <a:r>
                  <a:rPr lang="en-US" dirty="0">
                    <a:solidFill>
                      <a:srgbClr val="FFFF00"/>
                    </a:solidFill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36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US" sz="36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36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sz="36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3600" b="0" i="1" smtClean="0">
                                    <a:solidFill>
                                      <a:srgbClr val="FFFF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3600" b="0" i="1" smtClean="0">
                                        <a:solidFill>
                                          <a:srgbClr val="FFFF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sz="3600" b="0" i="1" smtClean="0">
                                            <a:solidFill>
                                              <a:srgbClr val="FFFF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3600" b="0" i="1" smtClean="0">
                                            <a:solidFill>
                                              <a:srgbClr val="FFFF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sz="3600" b="0" i="1" smtClean="0">
                                        <a:solidFill>
                                          <a:srgbClr val="FFFF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</m:e>
                            </m:d>
                          </m:e>
                        </m:nary>
                      </m:num>
                      <m:den>
                        <m:sSub>
                          <m:sSubPr>
                            <m:ctrlPr>
                              <a:rPr lang="en-US" sz="36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3600" b="0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  <m:t>𝐶𝑀</m:t>
                            </m:r>
                          </m:sub>
                        </m:sSub>
                      </m:den>
                    </m:f>
                  </m:oMath>
                </a14:m>
                <a:endParaRPr lang="en-US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139824"/>
                <a:ext cx="10515600" cy="5428243"/>
              </a:xfrm>
              <a:blipFill>
                <a:blip r:embed="rId2"/>
                <a:stretch>
                  <a:fillRect l="-1217" t="-2247" r="-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7955597" y="491491"/>
                <a:ext cx="3407042" cy="24557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3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2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en-US" sz="32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Sup>
                                      <m:sSubSupPr>
                                        <m:ctrlPr>
                                          <a:rPr lang="en-US" sz="320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sz="3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sz="3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  <m:sup>
                                        <m:r>
                                          <a:rPr lang="en-US" sz="3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</m:e>
                                </m:nary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en-US" sz="32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lang="en-US" sz="320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sz="3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320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sz="3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nary>
                              </m:e>
                            </m:mr>
                            <m:mr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en-US" sz="32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lang="en-US" sz="32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2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sz="32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32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2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sz="32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nary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en-US" sz="32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Sup>
                                      <m:sSubSupPr>
                                        <m:ctrlPr>
                                          <a:rPr lang="en-US" sz="32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sz="32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sz="3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  <m:sup>
                                        <m:r>
                                          <a:rPr lang="en-US" sz="32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</m:e>
                                </m:nary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5597" y="491491"/>
                <a:ext cx="3407042" cy="2455737"/>
              </a:xfrm>
              <a:prstGeom prst="rect">
                <a:avLst/>
              </a:prstGeom>
              <a:blipFill>
                <a:blip r:embed="rId3"/>
                <a:stretch>
                  <a:fillRect r="-134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" name="Group 27"/>
          <p:cNvGrpSpPr/>
          <p:nvPr/>
        </p:nvGrpSpPr>
        <p:grpSpPr>
          <a:xfrm>
            <a:off x="6325698" y="3874673"/>
            <a:ext cx="2308302" cy="1315843"/>
            <a:chOff x="369313" y="4175320"/>
            <a:chExt cx="2308302" cy="1315843"/>
          </a:xfrm>
          <a:solidFill>
            <a:schemeClr val="tx1"/>
          </a:solidFill>
        </p:grpSpPr>
        <p:cxnSp>
          <p:nvCxnSpPr>
            <p:cNvPr id="8" name="Straight Arrow Connector 7"/>
            <p:cNvCxnSpPr/>
            <p:nvPr/>
          </p:nvCxnSpPr>
          <p:spPr>
            <a:xfrm flipV="1">
              <a:off x="369313" y="4175320"/>
              <a:ext cx="2308302" cy="1315843"/>
            </a:xfrm>
            <a:prstGeom prst="straightConnector1">
              <a:avLst/>
            </a:prstGeom>
            <a:grpFill/>
            <a:ln w="50800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/>
            <p:cNvSpPr/>
            <p:nvPr/>
          </p:nvSpPr>
          <p:spPr>
            <a:xfrm>
              <a:off x="1386304" y="4696081"/>
              <a:ext cx="274320" cy="27432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9495628" y="3327070"/>
            <a:ext cx="2326229" cy="2323298"/>
            <a:chOff x="4501376" y="4038472"/>
            <a:chExt cx="2326229" cy="2323298"/>
          </a:xfrm>
          <a:solidFill>
            <a:schemeClr val="tx1"/>
          </a:solidFill>
        </p:grpSpPr>
        <p:cxnSp>
          <p:nvCxnSpPr>
            <p:cNvPr id="10" name="Straight Arrow Connector 9"/>
            <p:cNvCxnSpPr/>
            <p:nvPr/>
          </p:nvCxnSpPr>
          <p:spPr>
            <a:xfrm flipV="1">
              <a:off x="4501376" y="4549698"/>
              <a:ext cx="2308302" cy="1315843"/>
            </a:xfrm>
            <a:prstGeom prst="straightConnector1">
              <a:avLst/>
            </a:prstGeom>
            <a:grpFill/>
            <a:ln w="50800"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/>
            <p:cNvSpPr/>
            <p:nvPr/>
          </p:nvSpPr>
          <p:spPr>
            <a:xfrm>
              <a:off x="5518367" y="5070459"/>
              <a:ext cx="274320" cy="27432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 rot="19852170">
              <a:off x="4501376" y="4549698"/>
              <a:ext cx="2308302" cy="1315843"/>
              <a:chOff x="4653776" y="4702098"/>
              <a:chExt cx="2308302" cy="1315843"/>
            </a:xfrm>
            <a:grpFill/>
          </p:grpSpPr>
          <p:cxnSp>
            <p:nvCxnSpPr>
              <p:cNvPr id="12" name="Straight Arrow Connector 11"/>
              <p:cNvCxnSpPr/>
              <p:nvPr/>
            </p:nvCxnSpPr>
            <p:spPr>
              <a:xfrm flipV="1">
                <a:off x="4653776" y="4702098"/>
                <a:ext cx="2308302" cy="1315843"/>
              </a:xfrm>
              <a:prstGeom prst="straightConnector1">
                <a:avLst/>
              </a:prstGeom>
              <a:grpFill/>
              <a:ln w="50800">
                <a:solidFill>
                  <a:schemeClr val="tx1"/>
                </a:solidFill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Oval 12"/>
              <p:cNvSpPr/>
              <p:nvPr/>
            </p:nvSpPr>
            <p:spPr>
              <a:xfrm>
                <a:off x="5670767" y="5222859"/>
                <a:ext cx="274320" cy="27432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 rot="17946235">
              <a:off x="4519302" y="4549697"/>
              <a:ext cx="2308302" cy="1315843"/>
              <a:chOff x="4653776" y="4702098"/>
              <a:chExt cx="2308302" cy="1315843"/>
            </a:xfrm>
            <a:grpFill/>
          </p:grpSpPr>
          <p:cxnSp>
            <p:nvCxnSpPr>
              <p:cNvPr id="16" name="Straight Arrow Connector 15"/>
              <p:cNvCxnSpPr/>
              <p:nvPr/>
            </p:nvCxnSpPr>
            <p:spPr>
              <a:xfrm flipV="1">
                <a:off x="4653776" y="4702098"/>
                <a:ext cx="2308302" cy="1315843"/>
              </a:xfrm>
              <a:prstGeom prst="straightConnector1">
                <a:avLst/>
              </a:prstGeom>
              <a:grpFill/>
              <a:ln w="50800">
                <a:solidFill>
                  <a:schemeClr val="tx1"/>
                </a:solidFill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 16"/>
              <p:cNvSpPr/>
              <p:nvPr/>
            </p:nvSpPr>
            <p:spPr>
              <a:xfrm>
                <a:off x="5670767" y="5222859"/>
                <a:ext cx="274320" cy="27432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 rot="1712205">
              <a:off x="4519303" y="4534702"/>
              <a:ext cx="2308302" cy="1315843"/>
              <a:chOff x="4653776" y="4702098"/>
              <a:chExt cx="2308302" cy="1315843"/>
            </a:xfrm>
            <a:grpFill/>
          </p:grpSpPr>
          <p:cxnSp>
            <p:nvCxnSpPr>
              <p:cNvPr id="19" name="Straight Arrow Connector 18"/>
              <p:cNvCxnSpPr/>
              <p:nvPr/>
            </p:nvCxnSpPr>
            <p:spPr>
              <a:xfrm flipV="1">
                <a:off x="4653776" y="4702098"/>
                <a:ext cx="2308302" cy="1315843"/>
              </a:xfrm>
              <a:prstGeom prst="straightConnector1">
                <a:avLst/>
              </a:prstGeom>
              <a:grpFill/>
              <a:ln w="50800">
                <a:solidFill>
                  <a:schemeClr val="tx1"/>
                </a:solidFill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Oval 19"/>
              <p:cNvSpPr/>
              <p:nvPr/>
            </p:nvSpPr>
            <p:spPr>
              <a:xfrm>
                <a:off x="5670767" y="5222859"/>
                <a:ext cx="274320" cy="27432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 rot="3550321">
              <a:off x="4519301" y="4534701"/>
              <a:ext cx="2308302" cy="1315843"/>
              <a:chOff x="4653776" y="4702098"/>
              <a:chExt cx="2308302" cy="1315843"/>
            </a:xfrm>
            <a:grpFill/>
          </p:grpSpPr>
          <p:cxnSp>
            <p:nvCxnSpPr>
              <p:cNvPr id="22" name="Straight Arrow Connector 21"/>
              <p:cNvCxnSpPr/>
              <p:nvPr/>
            </p:nvCxnSpPr>
            <p:spPr>
              <a:xfrm flipV="1">
                <a:off x="4653776" y="4702098"/>
                <a:ext cx="2308302" cy="1315843"/>
              </a:xfrm>
              <a:prstGeom prst="straightConnector1">
                <a:avLst/>
              </a:prstGeom>
              <a:grpFill/>
              <a:ln w="50800">
                <a:solidFill>
                  <a:schemeClr val="tx1"/>
                </a:solidFill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Oval 22"/>
              <p:cNvSpPr/>
              <p:nvPr/>
            </p:nvSpPr>
            <p:spPr>
              <a:xfrm>
                <a:off x="5670767" y="5222859"/>
                <a:ext cx="274320" cy="27432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 rot="5400000">
              <a:off x="4528164" y="4542298"/>
              <a:ext cx="2308302" cy="1315843"/>
              <a:chOff x="4653776" y="4702098"/>
              <a:chExt cx="2308302" cy="1315843"/>
            </a:xfrm>
            <a:grpFill/>
          </p:grpSpPr>
          <p:cxnSp>
            <p:nvCxnSpPr>
              <p:cNvPr id="25" name="Straight Arrow Connector 24"/>
              <p:cNvCxnSpPr/>
              <p:nvPr/>
            </p:nvCxnSpPr>
            <p:spPr>
              <a:xfrm flipV="1">
                <a:off x="4653776" y="4702098"/>
                <a:ext cx="2308302" cy="1315843"/>
              </a:xfrm>
              <a:prstGeom prst="straightConnector1">
                <a:avLst/>
              </a:prstGeom>
              <a:grpFill/>
              <a:ln w="50800">
                <a:solidFill>
                  <a:schemeClr val="tx1"/>
                </a:solidFill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Oval 25"/>
              <p:cNvSpPr/>
              <p:nvPr/>
            </p:nvSpPr>
            <p:spPr>
              <a:xfrm>
                <a:off x="5670767" y="5222859"/>
                <a:ext cx="274320" cy="274320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9" name="TextBox 28"/>
          <p:cNvSpPr txBox="1"/>
          <p:nvPr/>
        </p:nvSpPr>
        <p:spPr>
          <a:xfrm>
            <a:off x="7069423" y="6078579"/>
            <a:ext cx="1095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/>
              <a:t>P = 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239353" y="6065431"/>
            <a:ext cx="1095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/>
              <a:t>P = 0</a:t>
            </a:r>
          </a:p>
        </p:txBody>
      </p:sp>
    </p:spTree>
    <p:extLst>
      <p:ext uri="{BB962C8B-B14F-4D97-AF65-F5344CB8AC3E}">
        <p14:creationId xmlns:p14="http://schemas.microsoft.com/office/powerpoint/2010/main" val="968277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334009" cy="4084107"/>
          </a:xfrm>
          <a:prstGeom prst="rect">
            <a:avLst/>
          </a:prstGeom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009" y="0"/>
            <a:ext cx="5846164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81765"/>
            <a:ext cx="6803586" cy="427623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638585" y="1113780"/>
            <a:ext cx="137550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err="1">
                <a:latin typeface="Symbol" panose="05050102010706020507" pitchFamily="18" charset="2"/>
              </a:rPr>
              <a:t>g</a:t>
            </a:r>
            <a:r>
              <a:rPr lang="en-US" dirty="0" err="1"/>
              <a:t>p</a:t>
            </a:r>
            <a:r>
              <a:rPr lang="en-US" dirty="0"/>
              <a:t> scattering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790984" y="3985890"/>
            <a:ext cx="140756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Symbol" panose="05050102010706020507" pitchFamily="18" charset="2"/>
              </a:rPr>
              <a:t>p</a:t>
            </a:r>
            <a:r>
              <a:rPr lang="en-US" dirty="0"/>
              <a:t>p scattering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790984" y="1483112"/>
            <a:ext cx="516675" cy="4683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790983" y="4485706"/>
            <a:ext cx="516675" cy="4683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958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7759896" y="2629484"/>
            <a:ext cx="3556893" cy="3737543"/>
            <a:chOff x="7759896" y="2629484"/>
            <a:chExt cx="3556893" cy="3737543"/>
          </a:xfrm>
        </p:grpSpPr>
        <p:grpSp>
          <p:nvGrpSpPr>
            <p:cNvPr id="35" name="Group 34"/>
            <p:cNvGrpSpPr/>
            <p:nvPr/>
          </p:nvGrpSpPr>
          <p:grpSpPr>
            <a:xfrm>
              <a:off x="7928517" y="2629484"/>
              <a:ext cx="3180741" cy="2845765"/>
              <a:chOff x="7928517" y="2629484"/>
              <a:chExt cx="3180741" cy="2845765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7928517" y="3189249"/>
                <a:ext cx="3021981" cy="2286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8149747" y="2936487"/>
                <a:ext cx="2783639" cy="58638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8149746" y="2746916"/>
                <a:ext cx="2959512" cy="63190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8055651" y="2629484"/>
                <a:ext cx="1708011" cy="63190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9114125" y="5782252"/>
              <a:ext cx="64953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err="1">
                  <a:solidFill>
                    <a:schemeClr val="bg1"/>
                  </a:solidFill>
                  <a:latin typeface="Symbol" panose="05050102010706020507" pitchFamily="18" charset="2"/>
                </a:rPr>
                <a:t>Df</a:t>
              </a:r>
              <a:endParaRPr lang="en-US" sz="3200" baseline="-25000" dirty="0">
                <a:solidFill>
                  <a:schemeClr val="bg1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759896" y="5516483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Symbol" panose="05050102010706020507" pitchFamily="18" charset="2"/>
                </a:rPr>
                <a:t>0</a:t>
              </a:r>
              <a:endParaRPr lang="en-US" sz="3200" baseline="-25000" dirty="0">
                <a:solidFill>
                  <a:schemeClr val="bg1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0728041" y="5516483"/>
              <a:ext cx="41069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latin typeface="Symbol" panose="05050102010706020507" pitchFamily="18" charset="2"/>
                </a:rPr>
                <a:t>p</a:t>
              </a:r>
              <a:endParaRPr lang="en-US" sz="3200" baseline="-25000" dirty="0">
                <a:solidFill>
                  <a:schemeClr val="bg1"/>
                </a:solidFill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V="1">
              <a:off x="7928517" y="5452868"/>
              <a:ext cx="3388272" cy="22381"/>
            </a:xfrm>
            <a:prstGeom prst="straightConnector1">
              <a:avLst/>
            </a:prstGeom>
            <a:ln w="50800">
              <a:solidFill>
                <a:srgbClr val="FFFF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H="1" flipV="1">
              <a:off x="7928517" y="2936487"/>
              <a:ext cx="18585" cy="2538762"/>
            </a:xfrm>
            <a:prstGeom prst="straightConnector1">
              <a:avLst/>
            </a:prstGeom>
            <a:ln w="50800">
              <a:solidFill>
                <a:srgbClr val="FFFF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Freeform: Shape 27"/>
            <p:cNvSpPr/>
            <p:nvPr/>
          </p:nvSpPr>
          <p:spPr>
            <a:xfrm>
              <a:off x="8011767" y="3195183"/>
              <a:ext cx="2921619" cy="1823875"/>
            </a:xfrm>
            <a:custGeom>
              <a:avLst/>
              <a:gdLst>
                <a:gd name="connsiteX0" fmla="*/ 0 w 2921619"/>
                <a:gd name="connsiteY0" fmla="*/ 0 h 1823875"/>
                <a:gd name="connsiteX1" fmla="*/ 133815 w 2921619"/>
                <a:gd name="connsiteY1" fmla="*/ 557561 h 1823875"/>
                <a:gd name="connsiteX2" fmla="*/ 345688 w 2921619"/>
                <a:gd name="connsiteY2" fmla="*/ 1070517 h 1823875"/>
                <a:gd name="connsiteX3" fmla="*/ 780585 w 2921619"/>
                <a:gd name="connsiteY3" fmla="*/ 1527717 h 1823875"/>
                <a:gd name="connsiteX4" fmla="*/ 1315844 w 2921619"/>
                <a:gd name="connsiteY4" fmla="*/ 1784195 h 1823875"/>
                <a:gd name="connsiteX5" fmla="*/ 1661532 w 2921619"/>
                <a:gd name="connsiteY5" fmla="*/ 1806498 h 1823875"/>
                <a:gd name="connsiteX6" fmla="*/ 1973766 w 2921619"/>
                <a:gd name="connsiteY6" fmla="*/ 1806498 h 1823875"/>
                <a:gd name="connsiteX7" fmla="*/ 2341756 w 2921619"/>
                <a:gd name="connsiteY7" fmla="*/ 1583473 h 1823875"/>
                <a:gd name="connsiteX8" fmla="*/ 2531327 w 2921619"/>
                <a:gd name="connsiteY8" fmla="*/ 1349298 h 1823875"/>
                <a:gd name="connsiteX9" fmla="*/ 2709746 w 2921619"/>
                <a:gd name="connsiteY9" fmla="*/ 947854 h 1823875"/>
                <a:gd name="connsiteX10" fmla="*/ 2899317 w 2921619"/>
                <a:gd name="connsiteY10" fmla="*/ 234176 h 1823875"/>
                <a:gd name="connsiteX11" fmla="*/ 2910468 w 2921619"/>
                <a:gd name="connsiteY11" fmla="*/ 301083 h 18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21619" h="1823875">
                  <a:moveTo>
                    <a:pt x="0" y="0"/>
                  </a:moveTo>
                  <a:cubicBezTo>
                    <a:pt x="38100" y="189571"/>
                    <a:pt x="76200" y="379142"/>
                    <a:pt x="133815" y="557561"/>
                  </a:cubicBezTo>
                  <a:cubicBezTo>
                    <a:pt x="191430" y="735980"/>
                    <a:pt x="237893" y="908824"/>
                    <a:pt x="345688" y="1070517"/>
                  </a:cubicBezTo>
                  <a:cubicBezTo>
                    <a:pt x="453483" y="1232210"/>
                    <a:pt x="618892" y="1408771"/>
                    <a:pt x="780585" y="1527717"/>
                  </a:cubicBezTo>
                  <a:cubicBezTo>
                    <a:pt x="942278" y="1646663"/>
                    <a:pt x="1169020" y="1737732"/>
                    <a:pt x="1315844" y="1784195"/>
                  </a:cubicBezTo>
                  <a:cubicBezTo>
                    <a:pt x="1462668" y="1830658"/>
                    <a:pt x="1551878" y="1802781"/>
                    <a:pt x="1661532" y="1806498"/>
                  </a:cubicBezTo>
                  <a:cubicBezTo>
                    <a:pt x="1771186" y="1810215"/>
                    <a:pt x="1860395" y="1843669"/>
                    <a:pt x="1973766" y="1806498"/>
                  </a:cubicBezTo>
                  <a:cubicBezTo>
                    <a:pt x="2087137" y="1769327"/>
                    <a:pt x="2248829" y="1659673"/>
                    <a:pt x="2341756" y="1583473"/>
                  </a:cubicBezTo>
                  <a:cubicBezTo>
                    <a:pt x="2434683" y="1507273"/>
                    <a:pt x="2469995" y="1455235"/>
                    <a:pt x="2531327" y="1349298"/>
                  </a:cubicBezTo>
                  <a:cubicBezTo>
                    <a:pt x="2592659" y="1243362"/>
                    <a:pt x="2648414" y="1133708"/>
                    <a:pt x="2709746" y="947854"/>
                  </a:cubicBezTo>
                  <a:cubicBezTo>
                    <a:pt x="2771078" y="762000"/>
                    <a:pt x="2865863" y="341971"/>
                    <a:pt x="2899317" y="234176"/>
                  </a:cubicBezTo>
                  <a:cubicBezTo>
                    <a:pt x="2932771" y="126381"/>
                    <a:pt x="2921619" y="213732"/>
                    <a:pt x="2910468" y="301083"/>
                  </a:cubicBezTo>
                </a:path>
              </a:pathLst>
            </a:custGeom>
            <a:solidFill>
              <a:schemeClr val="tx1"/>
            </a:solidFill>
            <a:ln w="3810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76722" cy="4091940"/>
          </a:xfrm>
          <a:prstGeom prst="rect">
            <a:avLst/>
          </a:prstGeom>
        </p:spPr>
      </p:pic>
      <p:sp>
        <p:nvSpPr>
          <p:cNvPr id="3" name="Circle: Hollow 2"/>
          <p:cNvSpPr/>
          <p:nvPr/>
        </p:nvSpPr>
        <p:spPr>
          <a:xfrm>
            <a:off x="962334" y="1320165"/>
            <a:ext cx="4252053" cy="1451609"/>
          </a:xfrm>
          <a:prstGeom prst="donut">
            <a:avLst>
              <a:gd name="adj" fmla="val 50000"/>
            </a:avLst>
          </a:prstGeom>
          <a:solidFill>
            <a:srgbClr val="5B9BD5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Arc 16"/>
          <p:cNvSpPr>
            <a:spLocks noChangeAspect="1"/>
          </p:cNvSpPr>
          <p:nvPr/>
        </p:nvSpPr>
        <p:spPr>
          <a:xfrm rot="10197259" flipV="1">
            <a:off x="2392156" y="1447739"/>
            <a:ext cx="914400" cy="914400"/>
          </a:xfrm>
          <a:prstGeom prst="arc">
            <a:avLst>
              <a:gd name="adj1" fmla="val 16282414"/>
              <a:gd name="adj2" fmla="val 604144"/>
            </a:avLst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7759896" y="147128"/>
                <a:ext cx="3010374" cy="24557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320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320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en-US" sz="3200" i="1" smtClean="0">
                                        <a:solidFill>
                                          <a:srgbClr val="FFFF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Sup>
                                      <m:sSubSupPr>
                                        <m:ctrlPr>
                                          <a:rPr lang="en-US" sz="3200" i="1" smtClean="0">
                                            <a:solidFill>
                                              <a:srgbClr val="FFFF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sz="3200" b="0" i="1" smtClean="0">
                                            <a:solidFill>
                                              <a:srgbClr val="FFFF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sz="3200" b="0" i="1" smtClean="0">
                                            <a:solidFill>
                                              <a:srgbClr val="FFFF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  <m:sup>
                                        <m:r>
                                          <a:rPr lang="en-US" sz="3200" b="0" i="1" smtClean="0">
                                            <a:solidFill>
                                              <a:srgbClr val="FFFF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</m:e>
                                </m:nary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en-US" sz="3200" i="1" smtClean="0">
                                        <a:solidFill>
                                          <a:srgbClr val="FFFF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lang="en-US" sz="3200" i="1" smtClean="0">
                                            <a:solidFill>
                                              <a:srgbClr val="FFFF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200" b="0" i="1" smtClean="0">
                                            <a:solidFill>
                                              <a:srgbClr val="FFFF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sz="3200" b="0" i="1" smtClean="0">
                                            <a:solidFill>
                                              <a:srgbClr val="FFFF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3200" i="1" smtClean="0">
                                            <a:solidFill>
                                              <a:srgbClr val="FFFF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200" b="0" i="1" smtClean="0">
                                            <a:solidFill>
                                              <a:srgbClr val="FFFF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sz="3200" b="0" i="1" smtClean="0">
                                            <a:solidFill>
                                              <a:srgbClr val="FFFF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nary>
                              </m:e>
                            </m:mr>
                            <m:mr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en-US" sz="3200" i="1">
                                        <a:solidFill>
                                          <a:srgbClr val="FFFF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lang="en-US" sz="3200" i="1">
                                            <a:solidFill>
                                              <a:srgbClr val="FFFF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200" i="1">
                                            <a:solidFill>
                                              <a:srgbClr val="FFFF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sz="3200" i="1">
                                            <a:solidFill>
                                              <a:srgbClr val="FFFF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3200" i="1">
                                            <a:solidFill>
                                              <a:srgbClr val="FFFF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200" i="1">
                                            <a:solidFill>
                                              <a:srgbClr val="FFFF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sz="3200" i="1">
                                            <a:solidFill>
                                              <a:srgbClr val="FFFF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nary>
                              </m:e>
                              <m:e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en-US" sz="3200" i="1">
                                        <a:solidFill>
                                          <a:srgbClr val="FFFF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Sup>
                                      <m:sSubSupPr>
                                        <m:ctrlPr>
                                          <a:rPr lang="en-US" sz="3200" i="1">
                                            <a:solidFill>
                                              <a:srgbClr val="FFFF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sz="3200" i="1">
                                            <a:solidFill>
                                              <a:srgbClr val="FFFF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sz="3200" b="0" i="1" smtClean="0">
                                            <a:solidFill>
                                              <a:srgbClr val="FFFF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  <m:sup>
                                        <m:r>
                                          <a:rPr lang="en-US" sz="3200" i="1">
                                            <a:solidFill>
                                              <a:srgbClr val="FFFF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</m:e>
                                </m:nary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32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9896" y="147128"/>
                <a:ext cx="3010374" cy="2455737"/>
              </a:xfrm>
              <a:prstGeom prst="rect">
                <a:avLst/>
              </a:prstGeom>
              <a:blipFill>
                <a:blip r:embed="rId3"/>
                <a:stretch>
                  <a:fillRect r="-283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/>
          <p:cNvCxnSpPr>
            <a:stCxn id="2" idx="3"/>
          </p:cNvCxnSpPr>
          <p:nvPr/>
        </p:nvCxnSpPr>
        <p:spPr>
          <a:xfrm flipH="1" flipV="1">
            <a:off x="156117" y="2040673"/>
            <a:ext cx="6020605" cy="5297"/>
          </a:xfrm>
          <a:prstGeom prst="straightConnector1">
            <a:avLst/>
          </a:prstGeom>
          <a:ln w="571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2" idx="2"/>
            <a:endCxn id="2" idx="0"/>
          </p:cNvCxnSpPr>
          <p:nvPr/>
        </p:nvCxnSpPr>
        <p:spPr>
          <a:xfrm flipV="1">
            <a:off x="3088361" y="0"/>
            <a:ext cx="0" cy="4091940"/>
          </a:xfrm>
          <a:prstGeom prst="straightConnector1">
            <a:avLst/>
          </a:prstGeom>
          <a:ln w="571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074" y="2089041"/>
            <a:ext cx="5501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Symbol" panose="05050102010706020507" pitchFamily="18" charset="2"/>
              </a:rPr>
              <a:t>l</a:t>
            </a:r>
            <a:r>
              <a:rPr lang="en-US" sz="3200" baseline="-250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03432" y="0"/>
            <a:ext cx="5501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Symbol" panose="05050102010706020507" pitchFamily="18" charset="2"/>
              </a:rPr>
              <a:t>l</a:t>
            </a:r>
            <a:r>
              <a:rPr lang="en-US" sz="3200" baseline="-25000" dirty="0">
                <a:solidFill>
                  <a:srgbClr val="FF0000"/>
                </a:solidFill>
              </a:rPr>
              <a:t>2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2126026" y="292387"/>
            <a:ext cx="962334" cy="1748287"/>
          </a:xfrm>
          <a:prstGeom prst="straightConnector1">
            <a:avLst/>
          </a:prstGeom>
          <a:ln w="57150">
            <a:solidFill>
              <a:srgbClr val="FFFF00"/>
            </a:solidFill>
            <a:headEnd type="oval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7947102" y="5019058"/>
            <a:ext cx="3003396" cy="456191"/>
          </a:xfrm>
          <a:prstGeom prst="rect">
            <a:avLst/>
          </a:prstGeom>
          <a:solidFill>
            <a:srgbClr val="66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412349" y="790222"/>
            <a:ext cx="6495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chemeClr val="bg1"/>
                </a:solidFill>
                <a:latin typeface="Symbol" panose="05050102010706020507" pitchFamily="18" charset="2"/>
              </a:rPr>
              <a:t>Df</a:t>
            </a:r>
            <a:endParaRPr lang="en-US" sz="3200" baseline="-25000" dirty="0">
              <a:solidFill>
                <a:schemeClr val="bg1"/>
              </a:solidFill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559225" y="4757616"/>
            <a:ext cx="5239409" cy="1229662"/>
            <a:chOff x="559225" y="4757616"/>
            <a:chExt cx="5239409" cy="1229662"/>
          </a:xfrm>
        </p:grpSpPr>
        <p:sp>
          <p:nvSpPr>
            <p:cNvPr id="41" name="TextBox 40"/>
            <p:cNvSpPr txBox="1"/>
            <p:nvPr/>
          </p:nvSpPr>
          <p:spPr>
            <a:xfrm>
              <a:off x="559225" y="5062487"/>
              <a:ext cx="25342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rgbClr val="FFFF00"/>
                  </a:solidFill>
                </a:rPr>
                <a:t>Jet Area Ratio = 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4044174" y="4757616"/>
              <a:ext cx="880947" cy="36799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3298693" y="5516483"/>
              <a:ext cx="880947" cy="36799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800390" y="5515568"/>
              <a:ext cx="880947" cy="367990"/>
            </a:xfrm>
            <a:prstGeom prst="rect">
              <a:avLst/>
            </a:prstGeom>
            <a:solidFill>
              <a:srgbClr val="66F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Connector 45"/>
            <p:cNvCxnSpPr/>
            <p:nvPr/>
          </p:nvCxnSpPr>
          <p:spPr>
            <a:xfrm>
              <a:off x="3166419" y="5324097"/>
              <a:ext cx="2632215" cy="0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4297627" y="5464058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rgbClr val="FFFF00"/>
                  </a:solidFill>
                </a:rPr>
                <a:t>+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 rot="16200000">
                <a:off x="6681801" y="4002547"/>
                <a:ext cx="161678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US" sz="240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l-GR" sz="24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l-GR" sz="24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681801" y="4002547"/>
                <a:ext cx="1616789" cy="369332"/>
              </a:xfrm>
              <a:prstGeom prst="rect">
                <a:avLst/>
              </a:prstGeom>
              <a:blipFill>
                <a:blip r:embed="rId4"/>
                <a:stretch>
                  <a:fillRect l="-167213" t="-5660" r="-250820" b="-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0015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5" grpId="0"/>
      <p:bldP spid="11" grpId="0"/>
      <p:bldP spid="12" grpId="0"/>
      <p:bldP spid="12" grpId="1"/>
      <p:bldP spid="36" grpId="0" animBg="1"/>
      <p:bldP spid="18" grpId="0"/>
      <p:bldP spid="4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735230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230" y="3066584"/>
            <a:ext cx="6495293" cy="379141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56891" y="1846637"/>
            <a:ext cx="137550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err="1">
                <a:latin typeface="Symbol" panose="05050102010706020507" pitchFamily="18" charset="2"/>
              </a:rPr>
              <a:t>g</a:t>
            </a:r>
            <a:r>
              <a:rPr lang="en-US" dirty="0" err="1"/>
              <a:t>p</a:t>
            </a:r>
            <a:r>
              <a:rPr lang="en-US" dirty="0"/>
              <a:t> scattering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56891" y="4677265"/>
            <a:ext cx="140756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Symbol" panose="05050102010706020507" pitchFamily="18" charset="2"/>
              </a:rPr>
              <a:t>p</a:t>
            </a:r>
            <a:r>
              <a:rPr lang="en-US" dirty="0"/>
              <a:t>p scattering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423638" y="234174"/>
            <a:ext cx="516675" cy="4683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421778" y="3189249"/>
            <a:ext cx="516675" cy="359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735230" y="1107973"/>
            <a:ext cx="636385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>
                <a:solidFill>
                  <a:srgbClr val="FFFF00"/>
                </a:solidFill>
              </a:rPr>
              <a:t>Jet production in </a:t>
            </a:r>
            <a:r>
              <a:rPr lang="en-US" sz="2100" dirty="0" err="1">
                <a:solidFill>
                  <a:srgbClr val="FFFF00"/>
                </a:solidFill>
                <a:latin typeface="Symbol" panose="05050102010706020507" pitchFamily="18" charset="2"/>
              </a:rPr>
              <a:t>g</a:t>
            </a:r>
            <a:r>
              <a:rPr lang="en-US" sz="2100" dirty="0" err="1">
                <a:solidFill>
                  <a:srgbClr val="FFFF00"/>
                </a:solidFill>
              </a:rPr>
              <a:t>p</a:t>
            </a:r>
            <a:r>
              <a:rPr lang="en-US" sz="2100" dirty="0">
                <a:solidFill>
                  <a:srgbClr val="FFFF00"/>
                </a:solidFill>
              </a:rPr>
              <a:t> scattering becomes evident at lower</a:t>
            </a:r>
          </a:p>
          <a:p>
            <a:r>
              <a:rPr lang="en-US" sz="2100" dirty="0">
                <a:solidFill>
                  <a:srgbClr val="FFFF00"/>
                </a:solidFill>
              </a:rPr>
              <a:t>transverse energy than in </a:t>
            </a:r>
            <a:r>
              <a:rPr lang="en-US" sz="2100" dirty="0">
                <a:solidFill>
                  <a:srgbClr val="FFFF00"/>
                </a:solidFill>
                <a:latin typeface="Symbol" panose="05050102010706020507" pitchFamily="18" charset="2"/>
              </a:rPr>
              <a:t>p</a:t>
            </a:r>
            <a:r>
              <a:rPr lang="en-US" sz="2100" dirty="0">
                <a:solidFill>
                  <a:srgbClr val="FFFF00"/>
                </a:solidFill>
              </a:rPr>
              <a:t>p scattering.</a:t>
            </a:r>
          </a:p>
        </p:txBody>
      </p:sp>
    </p:spTree>
    <p:extLst>
      <p:ext uri="{BB962C8B-B14F-4D97-AF65-F5344CB8AC3E}">
        <p14:creationId xmlns:p14="http://schemas.microsoft.com/office/powerpoint/2010/main" val="1395229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E683 Summary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234609"/>
            <a:ext cx="10515600" cy="5233097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FFFF00"/>
                </a:solidFill>
              </a:rPr>
              <a:t>Experiment had grand goals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Measure jet cross section &amp; determine jet structure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Energy scale very low for perturbative QCD tests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Non-perturbative effects dominated many measurements</a:t>
            </a:r>
          </a:p>
          <a:p>
            <a:pPr lvl="1"/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Experimental goals realigned to explore this tricky theoretical realm in which perturbation techniques are ineffective.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6 Ph.D. theses, 5 M.A. theses, 3 papers in PRL or PRD-RC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None of this would have been possible without Marj</a:t>
            </a:r>
          </a:p>
        </p:txBody>
      </p:sp>
    </p:spTree>
    <p:extLst>
      <p:ext uri="{BB962C8B-B14F-4D97-AF65-F5344CB8AC3E}">
        <p14:creationId xmlns:p14="http://schemas.microsoft.com/office/powerpoint/2010/main" val="228157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8868"/>
            <a:ext cx="10515600" cy="1011646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Photon Structure [momentum fraction]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82" y="1208434"/>
            <a:ext cx="2581357" cy="70158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023594" y="6224625"/>
            <a:ext cx="36734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Photon momentum fraction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5368834" y="834389"/>
            <a:ext cx="5947955" cy="5176040"/>
            <a:chOff x="5368834" y="834389"/>
            <a:chExt cx="5947955" cy="5176040"/>
          </a:xfrm>
        </p:grpSpPr>
        <p:sp>
          <p:nvSpPr>
            <p:cNvPr id="18" name="Rectangle 17"/>
            <p:cNvSpPr/>
            <p:nvPr/>
          </p:nvSpPr>
          <p:spPr>
            <a:xfrm>
              <a:off x="10052685" y="834389"/>
              <a:ext cx="80010" cy="5160041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5368834" y="992778"/>
              <a:ext cx="0" cy="5003073"/>
            </a:xfrm>
            <a:prstGeom prst="straightConnector1">
              <a:avLst/>
            </a:prstGeom>
            <a:ln w="50800">
              <a:solidFill>
                <a:srgbClr val="FFFF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5368834" y="5978434"/>
              <a:ext cx="5947955" cy="31995"/>
            </a:xfrm>
            <a:prstGeom prst="straightConnector1">
              <a:avLst/>
            </a:prstGeom>
            <a:ln w="50800">
              <a:solidFill>
                <a:srgbClr val="FFFF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/>
          <p:cNvSpPr/>
          <p:nvPr/>
        </p:nvSpPr>
        <p:spPr>
          <a:xfrm>
            <a:off x="10058400" y="834390"/>
            <a:ext cx="80010" cy="5160041"/>
          </a:xfrm>
          <a:prstGeom prst="rect">
            <a:avLst/>
          </a:prstGeom>
          <a:solidFill>
            <a:srgbClr val="FF66FF"/>
          </a:solidFill>
          <a:ln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86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8868"/>
            <a:ext cx="10515600" cy="1011646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Photon Structure [momentum fraction]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82" y="1208434"/>
            <a:ext cx="2581357" cy="7015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16" y="1910018"/>
            <a:ext cx="2474723" cy="183448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023594" y="6224625"/>
            <a:ext cx="36734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Photon momentum fraction</a:t>
            </a:r>
          </a:p>
        </p:txBody>
      </p:sp>
      <p:sp>
        <p:nvSpPr>
          <p:cNvPr id="15" name="Freeform: Shape 14"/>
          <p:cNvSpPr/>
          <p:nvPr/>
        </p:nvSpPr>
        <p:spPr>
          <a:xfrm>
            <a:off x="5406390" y="3223102"/>
            <a:ext cx="4709160" cy="2731928"/>
          </a:xfrm>
          <a:custGeom>
            <a:avLst/>
            <a:gdLst>
              <a:gd name="connsiteX0" fmla="*/ 4709160 w 4709160"/>
              <a:gd name="connsiteY0" fmla="*/ 2731928 h 2731928"/>
              <a:gd name="connsiteX1" fmla="*/ 4206240 w 4709160"/>
              <a:gd name="connsiteY1" fmla="*/ 1977548 h 2731928"/>
              <a:gd name="connsiteX2" fmla="*/ 3394710 w 4709160"/>
              <a:gd name="connsiteY2" fmla="*/ 800258 h 2731928"/>
              <a:gd name="connsiteX3" fmla="*/ 2480310 w 4709160"/>
              <a:gd name="connsiteY3" fmla="*/ 103028 h 2731928"/>
              <a:gd name="connsiteX4" fmla="*/ 1611630 w 4709160"/>
              <a:gd name="connsiteY4" fmla="*/ 80168 h 2731928"/>
              <a:gd name="connsiteX5" fmla="*/ 891540 w 4709160"/>
              <a:gd name="connsiteY5" fmla="*/ 834548 h 2731928"/>
              <a:gd name="connsiteX6" fmla="*/ 388620 w 4709160"/>
              <a:gd name="connsiteY6" fmla="*/ 1840388 h 2731928"/>
              <a:gd name="connsiteX7" fmla="*/ 80010 w 4709160"/>
              <a:gd name="connsiteY7" fmla="*/ 2583338 h 2731928"/>
              <a:gd name="connsiteX8" fmla="*/ 0 w 4709160"/>
              <a:gd name="connsiteY8" fmla="*/ 2709068 h 2731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09160" h="2731928">
                <a:moveTo>
                  <a:pt x="4709160" y="2731928"/>
                </a:moveTo>
                <a:cubicBezTo>
                  <a:pt x="4567237" y="2515710"/>
                  <a:pt x="4425315" y="2299493"/>
                  <a:pt x="4206240" y="1977548"/>
                </a:cubicBezTo>
                <a:cubicBezTo>
                  <a:pt x="3987165" y="1655603"/>
                  <a:pt x="3682365" y="1112678"/>
                  <a:pt x="3394710" y="800258"/>
                </a:cubicBezTo>
                <a:cubicBezTo>
                  <a:pt x="3107055" y="487838"/>
                  <a:pt x="2777490" y="223043"/>
                  <a:pt x="2480310" y="103028"/>
                </a:cubicBezTo>
                <a:cubicBezTo>
                  <a:pt x="2183130" y="-16987"/>
                  <a:pt x="1876425" y="-41752"/>
                  <a:pt x="1611630" y="80168"/>
                </a:cubicBezTo>
                <a:cubicBezTo>
                  <a:pt x="1346835" y="202088"/>
                  <a:pt x="1095375" y="541178"/>
                  <a:pt x="891540" y="834548"/>
                </a:cubicBezTo>
                <a:cubicBezTo>
                  <a:pt x="687705" y="1127918"/>
                  <a:pt x="523875" y="1548923"/>
                  <a:pt x="388620" y="1840388"/>
                </a:cubicBezTo>
                <a:cubicBezTo>
                  <a:pt x="253365" y="2131853"/>
                  <a:pt x="144780" y="2438558"/>
                  <a:pt x="80010" y="2583338"/>
                </a:cubicBezTo>
                <a:cubicBezTo>
                  <a:pt x="15240" y="2728118"/>
                  <a:pt x="7620" y="2718593"/>
                  <a:pt x="0" y="2709068"/>
                </a:cubicBezTo>
              </a:path>
            </a:pathLst>
          </a:custGeom>
          <a:noFill/>
          <a:ln w="50800"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5368834" y="834389"/>
            <a:ext cx="5947955" cy="5176040"/>
            <a:chOff x="5368834" y="834389"/>
            <a:chExt cx="5947955" cy="5176040"/>
          </a:xfrm>
        </p:grpSpPr>
        <p:sp>
          <p:nvSpPr>
            <p:cNvPr id="18" name="Rectangle 17"/>
            <p:cNvSpPr/>
            <p:nvPr/>
          </p:nvSpPr>
          <p:spPr>
            <a:xfrm>
              <a:off x="10052685" y="834389"/>
              <a:ext cx="80010" cy="5160041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5368834" y="992778"/>
              <a:ext cx="0" cy="5003073"/>
            </a:xfrm>
            <a:prstGeom prst="straightConnector1">
              <a:avLst/>
            </a:prstGeom>
            <a:ln w="50800">
              <a:solidFill>
                <a:srgbClr val="FFFF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5368834" y="5978434"/>
              <a:ext cx="5947955" cy="31995"/>
            </a:xfrm>
            <a:prstGeom prst="straightConnector1">
              <a:avLst/>
            </a:prstGeom>
            <a:ln w="50800">
              <a:solidFill>
                <a:srgbClr val="FFFF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/>
          <p:cNvSpPr/>
          <p:nvPr/>
        </p:nvSpPr>
        <p:spPr>
          <a:xfrm>
            <a:off x="10058400" y="834390"/>
            <a:ext cx="80010" cy="5160041"/>
          </a:xfrm>
          <a:prstGeom prst="rect">
            <a:avLst/>
          </a:prstGeom>
          <a:solidFill>
            <a:srgbClr val="FF66FF"/>
          </a:solidFill>
          <a:ln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60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5554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Photoproduction processes [E683 Primer]</a:t>
            </a:r>
          </a:p>
        </p:txBody>
      </p:sp>
      <p:sp>
        <p:nvSpPr>
          <p:cNvPr id="4" name="Oval 3"/>
          <p:cNvSpPr/>
          <p:nvPr/>
        </p:nvSpPr>
        <p:spPr>
          <a:xfrm>
            <a:off x="3980984" y="1929162"/>
            <a:ext cx="3657600" cy="36576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FFF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992028" y="4360128"/>
            <a:ext cx="914400" cy="914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F0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chemeClr val="tx1"/>
                </a:solidFill>
              </a:rPr>
              <a:t>u</a:t>
            </a:r>
          </a:p>
        </p:txBody>
      </p:sp>
      <p:sp>
        <p:nvSpPr>
          <p:cNvPr id="6" name="Oval 5"/>
          <p:cNvSpPr/>
          <p:nvPr/>
        </p:nvSpPr>
        <p:spPr>
          <a:xfrm>
            <a:off x="6103433" y="3462167"/>
            <a:ext cx="914400" cy="914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7" name="Oval 6"/>
          <p:cNvSpPr/>
          <p:nvPr/>
        </p:nvSpPr>
        <p:spPr>
          <a:xfrm>
            <a:off x="4755993" y="2413951"/>
            <a:ext cx="914400" cy="914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33CC3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chemeClr val="tx1"/>
                </a:solidFill>
              </a:rPr>
              <a:t>u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8535" y="3365555"/>
            <a:ext cx="3534898" cy="960746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6103433" y="3462167"/>
            <a:ext cx="914400" cy="914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33CC3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12" name="Oval 11"/>
          <p:cNvSpPr/>
          <p:nvPr/>
        </p:nvSpPr>
        <p:spPr>
          <a:xfrm>
            <a:off x="6093913" y="3462167"/>
            <a:ext cx="914400" cy="914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FF99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chemeClr val="tx1"/>
                </a:solidFill>
              </a:rPr>
              <a:t>g</a:t>
            </a:r>
          </a:p>
        </p:txBody>
      </p:sp>
      <p:cxnSp>
        <p:nvCxnSpPr>
          <p:cNvPr id="15" name="Straight Arrow Connector 14"/>
          <p:cNvCxnSpPr>
            <a:stCxn id="13" idx="7"/>
          </p:cNvCxnSpPr>
          <p:nvPr/>
        </p:nvCxnSpPr>
        <p:spPr>
          <a:xfrm flipV="1">
            <a:off x="9356066" y="1720995"/>
            <a:ext cx="801691" cy="794022"/>
          </a:xfrm>
          <a:prstGeom prst="straightConnector1">
            <a:avLst/>
          </a:prstGeom>
          <a:ln w="44450">
            <a:solidFill>
              <a:schemeClr val="bg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8" idx="7"/>
          </p:cNvCxnSpPr>
          <p:nvPr/>
        </p:nvCxnSpPr>
        <p:spPr>
          <a:xfrm flipV="1">
            <a:off x="9680571" y="1698977"/>
            <a:ext cx="1344616" cy="946422"/>
          </a:xfrm>
          <a:prstGeom prst="straightConnector1">
            <a:avLst/>
          </a:prstGeom>
          <a:ln w="44450">
            <a:solidFill>
              <a:schemeClr val="bg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20" idx="7"/>
          </p:cNvCxnSpPr>
          <p:nvPr/>
        </p:nvCxnSpPr>
        <p:spPr>
          <a:xfrm flipV="1">
            <a:off x="9842355" y="2331248"/>
            <a:ext cx="1408392" cy="563078"/>
          </a:xfrm>
          <a:prstGeom prst="straightConnector1">
            <a:avLst/>
          </a:prstGeom>
          <a:ln w="44450">
            <a:solidFill>
              <a:schemeClr val="bg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9842355" y="3259997"/>
            <a:ext cx="930138" cy="85113"/>
          </a:xfrm>
          <a:prstGeom prst="straightConnector1">
            <a:avLst/>
          </a:prstGeom>
          <a:ln w="44450">
            <a:solidFill>
              <a:schemeClr val="bg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9160944" y="2482024"/>
            <a:ext cx="228600" cy="225287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9485449" y="2612406"/>
            <a:ext cx="228600" cy="225287"/>
          </a:xfrm>
          <a:prstGeom prst="ellipse">
            <a:avLst/>
          </a:prstGeom>
          <a:solidFill>
            <a:srgbClr val="FF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9647233" y="2861333"/>
            <a:ext cx="228600" cy="225287"/>
          </a:xfrm>
          <a:prstGeom prst="ellipse">
            <a:avLst/>
          </a:prstGeom>
          <a:solidFill>
            <a:srgbClr val="33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9680712" y="3147391"/>
            <a:ext cx="228600" cy="225287"/>
          </a:xfrm>
          <a:prstGeom prst="ellipse">
            <a:avLst/>
          </a:prstGeom>
          <a:solidFill>
            <a:srgbClr val="66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/>
          <p:cNvCxnSpPr>
            <a:stCxn id="38" idx="6"/>
          </p:cNvCxnSpPr>
          <p:nvPr/>
        </p:nvCxnSpPr>
        <p:spPr>
          <a:xfrm flipV="1">
            <a:off x="10157757" y="4784731"/>
            <a:ext cx="1370666" cy="128109"/>
          </a:xfrm>
          <a:prstGeom prst="straightConnector1">
            <a:avLst/>
          </a:prstGeom>
          <a:ln w="44450">
            <a:solidFill>
              <a:schemeClr val="bg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9521995" y="5770501"/>
            <a:ext cx="707675" cy="567873"/>
          </a:xfrm>
          <a:prstGeom prst="straightConnector1">
            <a:avLst/>
          </a:prstGeom>
          <a:ln w="44450">
            <a:solidFill>
              <a:schemeClr val="bg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9910550" y="5440951"/>
            <a:ext cx="1272002" cy="544347"/>
          </a:xfrm>
          <a:prstGeom prst="straightConnector1">
            <a:avLst/>
          </a:prstGeom>
          <a:ln w="44450">
            <a:solidFill>
              <a:schemeClr val="bg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>
            <a:off x="9929157" y="4800196"/>
            <a:ext cx="228600" cy="225287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9389544" y="5638772"/>
            <a:ext cx="228600" cy="225287"/>
          </a:xfrm>
          <a:prstGeom prst="ellipse">
            <a:avLst/>
          </a:prstGeom>
          <a:solidFill>
            <a:srgbClr val="FF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9783623" y="5328308"/>
            <a:ext cx="228600" cy="225287"/>
          </a:xfrm>
          <a:prstGeom prst="ellipse">
            <a:avLst/>
          </a:prstGeom>
          <a:solidFill>
            <a:srgbClr val="33C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903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2.22222E-6 L 0.23685 0.1976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36" y="988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2.22222E-6 L 0.21159 -0.1291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73" y="-6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3" grpId="0" animBg="1"/>
      <p:bldP spid="18" grpId="0" animBg="1"/>
      <p:bldP spid="20" grpId="0" animBg="1"/>
      <p:bldP spid="22" grpId="0" animBg="1"/>
      <p:bldP spid="38" grpId="0" animBg="1"/>
      <p:bldP spid="39" grpId="0" animBg="1"/>
      <p:bldP spid="4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8868"/>
            <a:ext cx="10515600" cy="1011646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Photon Structure [momentum fraction]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82" y="1208434"/>
            <a:ext cx="2581357" cy="7015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16" y="1910018"/>
            <a:ext cx="2474723" cy="18344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16" y="3854302"/>
            <a:ext cx="2474723" cy="183448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023594" y="6224625"/>
            <a:ext cx="36734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Photon momentum fraction</a:t>
            </a:r>
          </a:p>
        </p:txBody>
      </p:sp>
      <p:sp>
        <p:nvSpPr>
          <p:cNvPr id="15" name="Freeform: Shape 14"/>
          <p:cNvSpPr/>
          <p:nvPr/>
        </p:nvSpPr>
        <p:spPr>
          <a:xfrm>
            <a:off x="5406390" y="3223102"/>
            <a:ext cx="4709160" cy="2731928"/>
          </a:xfrm>
          <a:custGeom>
            <a:avLst/>
            <a:gdLst>
              <a:gd name="connsiteX0" fmla="*/ 4709160 w 4709160"/>
              <a:gd name="connsiteY0" fmla="*/ 2731928 h 2731928"/>
              <a:gd name="connsiteX1" fmla="*/ 4206240 w 4709160"/>
              <a:gd name="connsiteY1" fmla="*/ 1977548 h 2731928"/>
              <a:gd name="connsiteX2" fmla="*/ 3394710 w 4709160"/>
              <a:gd name="connsiteY2" fmla="*/ 800258 h 2731928"/>
              <a:gd name="connsiteX3" fmla="*/ 2480310 w 4709160"/>
              <a:gd name="connsiteY3" fmla="*/ 103028 h 2731928"/>
              <a:gd name="connsiteX4" fmla="*/ 1611630 w 4709160"/>
              <a:gd name="connsiteY4" fmla="*/ 80168 h 2731928"/>
              <a:gd name="connsiteX5" fmla="*/ 891540 w 4709160"/>
              <a:gd name="connsiteY5" fmla="*/ 834548 h 2731928"/>
              <a:gd name="connsiteX6" fmla="*/ 388620 w 4709160"/>
              <a:gd name="connsiteY6" fmla="*/ 1840388 h 2731928"/>
              <a:gd name="connsiteX7" fmla="*/ 80010 w 4709160"/>
              <a:gd name="connsiteY7" fmla="*/ 2583338 h 2731928"/>
              <a:gd name="connsiteX8" fmla="*/ 0 w 4709160"/>
              <a:gd name="connsiteY8" fmla="*/ 2709068 h 2731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09160" h="2731928">
                <a:moveTo>
                  <a:pt x="4709160" y="2731928"/>
                </a:moveTo>
                <a:cubicBezTo>
                  <a:pt x="4567237" y="2515710"/>
                  <a:pt x="4425315" y="2299493"/>
                  <a:pt x="4206240" y="1977548"/>
                </a:cubicBezTo>
                <a:cubicBezTo>
                  <a:pt x="3987165" y="1655603"/>
                  <a:pt x="3682365" y="1112678"/>
                  <a:pt x="3394710" y="800258"/>
                </a:cubicBezTo>
                <a:cubicBezTo>
                  <a:pt x="3107055" y="487838"/>
                  <a:pt x="2777490" y="223043"/>
                  <a:pt x="2480310" y="103028"/>
                </a:cubicBezTo>
                <a:cubicBezTo>
                  <a:pt x="2183130" y="-16987"/>
                  <a:pt x="1876425" y="-41752"/>
                  <a:pt x="1611630" y="80168"/>
                </a:cubicBezTo>
                <a:cubicBezTo>
                  <a:pt x="1346835" y="202088"/>
                  <a:pt x="1095375" y="541178"/>
                  <a:pt x="891540" y="834548"/>
                </a:cubicBezTo>
                <a:cubicBezTo>
                  <a:pt x="687705" y="1127918"/>
                  <a:pt x="523875" y="1548923"/>
                  <a:pt x="388620" y="1840388"/>
                </a:cubicBezTo>
                <a:cubicBezTo>
                  <a:pt x="253365" y="2131853"/>
                  <a:pt x="144780" y="2438558"/>
                  <a:pt x="80010" y="2583338"/>
                </a:cubicBezTo>
                <a:cubicBezTo>
                  <a:pt x="15240" y="2728118"/>
                  <a:pt x="7620" y="2718593"/>
                  <a:pt x="0" y="2709068"/>
                </a:cubicBezTo>
              </a:path>
            </a:pathLst>
          </a:custGeom>
          <a:noFill/>
          <a:ln w="50800"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/>
          <p:cNvSpPr/>
          <p:nvPr/>
        </p:nvSpPr>
        <p:spPr>
          <a:xfrm>
            <a:off x="5427090" y="2798643"/>
            <a:ext cx="4597020" cy="3176846"/>
          </a:xfrm>
          <a:custGeom>
            <a:avLst/>
            <a:gdLst>
              <a:gd name="connsiteX0" fmla="*/ 4597020 w 4597020"/>
              <a:gd name="connsiteY0" fmla="*/ 3110667 h 3176846"/>
              <a:gd name="connsiteX1" fmla="*/ 3911220 w 4597020"/>
              <a:gd name="connsiteY1" fmla="*/ 2916357 h 3176846"/>
              <a:gd name="connsiteX2" fmla="*/ 2779650 w 4597020"/>
              <a:gd name="connsiteY2" fmla="*/ 2573457 h 3176846"/>
              <a:gd name="connsiteX3" fmla="*/ 2345310 w 4597020"/>
              <a:gd name="connsiteY3" fmla="*/ 1990527 h 3176846"/>
              <a:gd name="connsiteX4" fmla="*/ 1830960 w 4597020"/>
              <a:gd name="connsiteY4" fmla="*/ 1133277 h 3176846"/>
              <a:gd name="connsiteX5" fmla="*/ 1568070 w 4597020"/>
              <a:gd name="connsiteY5" fmla="*/ 344607 h 3176846"/>
              <a:gd name="connsiteX6" fmla="*/ 1122300 w 4597020"/>
              <a:gd name="connsiteY6" fmla="*/ 1707 h 3176846"/>
              <a:gd name="connsiteX7" fmla="*/ 642240 w 4597020"/>
              <a:gd name="connsiteY7" fmla="*/ 470337 h 3176846"/>
              <a:gd name="connsiteX8" fmla="*/ 356490 w 4597020"/>
              <a:gd name="connsiteY8" fmla="*/ 1236147 h 3176846"/>
              <a:gd name="connsiteX9" fmla="*/ 105030 w 4597020"/>
              <a:gd name="connsiteY9" fmla="*/ 2470587 h 3176846"/>
              <a:gd name="connsiteX10" fmla="*/ 13590 w 4597020"/>
              <a:gd name="connsiteY10" fmla="*/ 3099237 h 3176846"/>
              <a:gd name="connsiteX11" fmla="*/ 2160 w 4597020"/>
              <a:gd name="connsiteY11" fmla="*/ 3144957 h 3176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597020" h="3176846">
                <a:moveTo>
                  <a:pt x="4597020" y="3110667"/>
                </a:moveTo>
                <a:lnTo>
                  <a:pt x="3911220" y="2916357"/>
                </a:lnTo>
                <a:cubicBezTo>
                  <a:pt x="3608325" y="2826822"/>
                  <a:pt x="3040635" y="2727762"/>
                  <a:pt x="2779650" y="2573457"/>
                </a:cubicBezTo>
                <a:cubicBezTo>
                  <a:pt x="2518665" y="2419152"/>
                  <a:pt x="2503425" y="2230557"/>
                  <a:pt x="2345310" y="1990527"/>
                </a:cubicBezTo>
                <a:cubicBezTo>
                  <a:pt x="2187195" y="1750497"/>
                  <a:pt x="1960500" y="1407597"/>
                  <a:pt x="1830960" y="1133277"/>
                </a:cubicBezTo>
                <a:cubicBezTo>
                  <a:pt x="1701420" y="858957"/>
                  <a:pt x="1686180" y="533202"/>
                  <a:pt x="1568070" y="344607"/>
                </a:cubicBezTo>
                <a:cubicBezTo>
                  <a:pt x="1449960" y="156012"/>
                  <a:pt x="1276605" y="-19248"/>
                  <a:pt x="1122300" y="1707"/>
                </a:cubicBezTo>
                <a:cubicBezTo>
                  <a:pt x="967995" y="22662"/>
                  <a:pt x="769875" y="264597"/>
                  <a:pt x="642240" y="470337"/>
                </a:cubicBezTo>
                <a:cubicBezTo>
                  <a:pt x="514605" y="676077"/>
                  <a:pt x="446025" y="902772"/>
                  <a:pt x="356490" y="1236147"/>
                </a:cubicBezTo>
                <a:cubicBezTo>
                  <a:pt x="266955" y="1569522"/>
                  <a:pt x="162180" y="2160072"/>
                  <a:pt x="105030" y="2470587"/>
                </a:cubicBezTo>
                <a:cubicBezTo>
                  <a:pt x="47880" y="2781102"/>
                  <a:pt x="30735" y="2986842"/>
                  <a:pt x="13590" y="3099237"/>
                </a:cubicBezTo>
                <a:cubicBezTo>
                  <a:pt x="-3555" y="3211632"/>
                  <a:pt x="-698" y="3178294"/>
                  <a:pt x="2160" y="3144957"/>
                </a:cubicBezTo>
              </a:path>
            </a:pathLst>
          </a:custGeom>
          <a:noFill/>
          <a:ln w="508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5368834" y="834389"/>
            <a:ext cx="5947955" cy="5176040"/>
            <a:chOff x="5368834" y="834389"/>
            <a:chExt cx="5947955" cy="5176040"/>
          </a:xfrm>
        </p:grpSpPr>
        <p:sp>
          <p:nvSpPr>
            <p:cNvPr id="18" name="Rectangle 17"/>
            <p:cNvSpPr/>
            <p:nvPr/>
          </p:nvSpPr>
          <p:spPr>
            <a:xfrm>
              <a:off x="10052685" y="834389"/>
              <a:ext cx="80010" cy="5160041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5368834" y="992778"/>
              <a:ext cx="0" cy="5003073"/>
            </a:xfrm>
            <a:prstGeom prst="straightConnector1">
              <a:avLst/>
            </a:prstGeom>
            <a:ln w="50800">
              <a:solidFill>
                <a:srgbClr val="FFFF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5368834" y="5978434"/>
              <a:ext cx="5947955" cy="31995"/>
            </a:xfrm>
            <a:prstGeom prst="straightConnector1">
              <a:avLst/>
            </a:prstGeom>
            <a:ln w="50800">
              <a:solidFill>
                <a:srgbClr val="FFFF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/>
          <p:cNvSpPr/>
          <p:nvPr/>
        </p:nvSpPr>
        <p:spPr>
          <a:xfrm>
            <a:off x="10058400" y="834390"/>
            <a:ext cx="80010" cy="5160041"/>
          </a:xfrm>
          <a:prstGeom prst="rect">
            <a:avLst/>
          </a:prstGeom>
          <a:solidFill>
            <a:srgbClr val="FF66FF"/>
          </a:solidFill>
          <a:ln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390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8868"/>
            <a:ext cx="10515600" cy="1011646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Photon Structure [momentum fraction]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82" y="1208434"/>
            <a:ext cx="2581357" cy="7015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16" y="1910018"/>
            <a:ext cx="2474723" cy="18344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16" y="3854302"/>
            <a:ext cx="2474723" cy="18344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07" y="5688782"/>
            <a:ext cx="3379105" cy="9829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023594" y="6224625"/>
            <a:ext cx="36734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Photon momentum fraction</a:t>
            </a:r>
          </a:p>
        </p:txBody>
      </p:sp>
      <p:sp>
        <p:nvSpPr>
          <p:cNvPr id="15" name="Freeform: Shape 14"/>
          <p:cNvSpPr/>
          <p:nvPr/>
        </p:nvSpPr>
        <p:spPr>
          <a:xfrm>
            <a:off x="5406390" y="3223102"/>
            <a:ext cx="4709160" cy="2731928"/>
          </a:xfrm>
          <a:custGeom>
            <a:avLst/>
            <a:gdLst>
              <a:gd name="connsiteX0" fmla="*/ 4709160 w 4709160"/>
              <a:gd name="connsiteY0" fmla="*/ 2731928 h 2731928"/>
              <a:gd name="connsiteX1" fmla="*/ 4206240 w 4709160"/>
              <a:gd name="connsiteY1" fmla="*/ 1977548 h 2731928"/>
              <a:gd name="connsiteX2" fmla="*/ 3394710 w 4709160"/>
              <a:gd name="connsiteY2" fmla="*/ 800258 h 2731928"/>
              <a:gd name="connsiteX3" fmla="*/ 2480310 w 4709160"/>
              <a:gd name="connsiteY3" fmla="*/ 103028 h 2731928"/>
              <a:gd name="connsiteX4" fmla="*/ 1611630 w 4709160"/>
              <a:gd name="connsiteY4" fmla="*/ 80168 h 2731928"/>
              <a:gd name="connsiteX5" fmla="*/ 891540 w 4709160"/>
              <a:gd name="connsiteY5" fmla="*/ 834548 h 2731928"/>
              <a:gd name="connsiteX6" fmla="*/ 388620 w 4709160"/>
              <a:gd name="connsiteY6" fmla="*/ 1840388 h 2731928"/>
              <a:gd name="connsiteX7" fmla="*/ 80010 w 4709160"/>
              <a:gd name="connsiteY7" fmla="*/ 2583338 h 2731928"/>
              <a:gd name="connsiteX8" fmla="*/ 0 w 4709160"/>
              <a:gd name="connsiteY8" fmla="*/ 2709068 h 2731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09160" h="2731928">
                <a:moveTo>
                  <a:pt x="4709160" y="2731928"/>
                </a:moveTo>
                <a:cubicBezTo>
                  <a:pt x="4567237" y="2515710"/>
                  <a:pt x="4425315" y="2299493"/>
                  <a:pt x="4206240" y="1977548"/>
                </a:cubicBezTo>
                <a:cubicBezTo>
                  <a:pt x="3987165" y="1655603"/>
                  <a:pt x="3682365" y="1112678"/>
                  <a:pt x="3394710" y="800258"/>
                </a:cubicBezTo>
                <a:cubicBezTo>
                  <a:pt x="3107055" y="487838"/>
                  <a:pt x="2777490" y="223043"/>
                  <a:pt x="2480310" y="103028"/>
                </a:cubicBezTo>
                <a:cubicBezTo>
                  <a:pt x="2183130" y="-16987"/>
                  <a:pt x="1876425" y="-41752"/>
                  <a:pt x="1611630" y="80168"/>
                </a:cubicBezTo>
                <a:cubicBezTo>
                  <a:pt x="1346835" y="202088"/>
                  <a:pt x="1095375" y="541178"/>
                  <a:pt x="891540" y="834548"/>
                </a:cubicBezTo>
                <a:cubicBezTo>
                  <a:pt x="687705" y="1127918"/>
                  <a:pt x="523875" y="1548923"/>
                  <a:pt x="388620" y="1840388"/>
                </a:cubicBezTo>
                <a:cubicBezTo>
                  <a:pt x="253365" y="2131853"/>
                  <a:pt x="144780" y="2438558"/>
                  <a:pt x="80010" y="2583338"/>
                </a:cubicBezTo>
                <a:cubicBezTo>
                  <a:pt x="15240" y="2728118"/>
                  <a:pt x="7620" y="2718593"/>
                  <a:pt x="0" y="2709068"/>
                </a:cubicBezTo>
              </a:path>
            </a:pathLst>
          </a:custGeom>
          <a:noFill/>
          <a:ln w="50800"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/>
          <p:cNvSpPr/>
          <p:nvPr/>
        </p:nvSpPr>
        <p:spPr>
          <a:xfrm>
            <a:off x="5427090" y="2798643"/>
            <a:ext cx="4597020" cy="3176846"/>
          </a:xfrm>
          <a:custGeom>
            <a:avLst/>
            <a:gdLst>
              <a:gd name="connsiteX0" fmla="*/ 4597020 w 4597020"/>
              <a:gd name="connsiteY0" fmla="*/ 3110667 h 3176846"/>
              <a:gd name="connsiteX1" fmla="*/ 3911220 w 4597020"/>
              <a:gd name="connsiteY1" fmla="*/ 2916357 h 3176846"/>
              <a:gd name="connsiteX2" fmla="*/ 2779650 w 4597020"/>
              <a:gd name="connsiteY2" fmla="*/ 2573457 h 3176846"/>
              <a:gd name="connsiteX3" fmla="*/ 2345310 w 4597020"/>
              <a:gd name="connsiteY3" fmla="*/ 1990527 h 3176846"/>
              <a:gd name="connsiteX4" fmla="*/ 1830960 w 4597020"/>
              <a:gd name="connsiteY4" fmla="*/ 1133277 h 3176846"/>
              <a:gd name="connsiteX5" fmla="*/ 1568070 w 4597020"/>
              <a:gd name="connsiteY5" fmla="*/ 344607 h 3176846"/>
              <a:gd name="connsiteX6" fmla="*/ 1122300 w 4597020"/>
              <a:gd name="connsiteY6" fmla="*/ 1707 h 3176846"/>
              <a:gd name="connsiteX7" fmla="*/ 642240 w 4597020"/>
              <a:gd name="connsiteY7" fmla="*/ 470337 h 3176846"/>
              <a:gd name="connsiteX8" fmla="*/ 356490 w 4597020"/>
              <a:gd name="connsiteY8" fmla="*/ 1236147 h 3176846"/>
              <a:gd name="connsiteX9" fmla="*/ 105030 w 4597020"/>
              <a:gd name="connsiteY9" fmla="*/ 2470587 h 3176846"/>
              <a:gd name="connsiteX10" fmla="*/ 13590 w 4597020"/>
              <a:gd name="connsiteY10" fmla="*/ 3099237 h 3176846"/>
              <a:gd name="connsiteX11" fmla="*/ 2160 w 4597020"/>
              <a:gd name="connsiteY11" fmla="*/ 3144957 h 3176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597020" h="3176846">
                <a:moveTo>
                  <a:pt x="4597020" y="3110667"/>
                </a:moveTo>
                <a:lnTo>
                  <a:pt x="3911220" y="2916357"/>
                </a:lnTo>
                <a:cubicBezTo>
                  <a:pt x="3608325" y="2826822"/>
                  <a:pt x="3040635" y="2727762"/>
                  <a:pt x="2779650" y="2573457"/>
                </a:cubicBezTo>
                <a:cubicBezTo>
                  <a:pt x="2518665" y="2419152"/>
                  <a:pt x="2503425" y="2230557"/>
                  <a:pt x="2345310" y="1990527"/>
                </a:cubicBezTo>
                <a:cubicBezTo>
                  <a:pt x="2187195" y="1750497"/>
                  <a:pt x="1960500" y="1407597"/>
                  <a:pt x="1830960" y="1133277"/>
                </a:cubicBezTo>
                <a:cubicBezTo>
                  <a:pt x="1701420" y="858957"/>
                  <a:pt x="1686180" y="533202"/>
                  <a:pt x="1568070" y="344607"/>
                </a:cubicBezTo>
                <a:cubicBezTo>
                  <a:pt x="1449960" y="156012"/>
                  <a:pt x="1276605" y="-19248"/>
                  <a:pt x="1122300" y="1707"/>
                </a:cubicBezTo>
                <a:cubicBezTo>
                  <a:pt x="967995" y="22662"/>
                  <a:pt x="769875" y="264597"/>
                  <a:pt x="642240" y="470337"/>
                </a:cubicBezTo>
                <a:cubicBezTo>
                  <a:pt x="514605" y="676077"/>
                  <a:pt x="446025" y="902772"/>
                  <a:pt x="356490" y="1236147"/>
                </a:cubicBezTo>
                <a:cubicBezTo>
                  <a:pt x="266955" y="1569522"/>
                  <a:pt x="162180" y="2160072"/>
                  <a:pt x="105030" y="2470587"/>
                </a:cubicBezTo>
                <a:cubicBezTo>
                  <a:pt x="47880" y="2781102"/>
                  <a:pt x="30735" y="2986842"/>
                  <a:pt x="13590" y="3099237"/>
                </a:cubicBezTo>
                <a:cubicBezTo>
                  <a:pt x="-3555" y="3211632"/>
                  <a:pt x="-698" y="3178294"/>
                  <a:pt x="2160" y="3144957"/>
                </a:cubicBezTo>
              </a:path>
            </a:pathLst>
          </a:custGeom>
          <a:noFill/>
          <a:ln w="508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/>
          <p:cNvSpPr/>
          <p:nvPr/>
        </p:nvSpPr>
        <p:spPr>
          <a:xfrm>
            <a:off x="5530615" y="1200150"/>
            <a:ext cx="4493495" cy="4720590"/>
          </a:xfrm>
          <a:custGeom>
            <a:avLst/>
            <a:gdLst>
              <a:gd name="connsiteX0" fmla="*/ 4493495 w 4493495"/>
              <a:gd name="connsiteY0" fmla="*/ 4720590 h 4720590"/>
              <a:gd name="connsiteX1" fmla="*/ 3761975 w 4493495"/>
              <a:gd name="connsiteY1" fmla="*/ 4686300 h 4720590"/>
              <a:gd name="connsiteX2" fmla="*/ 3190475 w 4493495"/>
              <a:gd name="connsiteY2" fmla="*/ 4606290 h 4720590"/>
              <a:gd name="connsiteX3" fmla="*/ 2367515 w 4493495"/>
              <a:gd name="connsiteY3" fmla="*/ 4366260 h 4720590"/>
              <a:gd name="connsiteX4" fmla="*/ 1716005 w 4493495"/>
              <a:gd name="connsiteY4" fmla="*/ 4034790 h 4720590"/>
              <a:gd name="connsiteX5" fmla="*/ 1293095 w 4493495"/>
              <a:gd name="connsiteY5" fmla="*/ 3726180 h 4720590"/>
              <a:gd name="connsiteX6" fmla="*/ 801605 w 4493495"/>
              <a:gd name="connsiteY6" fmla="*/ 3188970 h 4720590"/>
              <a:gd name="connsiteX7" fmla="*/ 458705 w 4493495"/>
              <a:gd name="connsiteY7" fmla="*/ 2560320 h 4720590"/>
              <a:gd name="connsiteX8" fmla="*/ 252965 w 4493495"/>
              <a:gd name="connsiteY8" fmla="*/ 1920240 h 4720590"/>
              <a:gd name="connsiteX9" fmla="*/ 115805 w 4493495"/>
              <a:gd name="connsiteY9" fmla="*/ 1257300 h 4720590"/>
              <a:gd name="connsiteX10" fmla="*/ 12935 w 4493495"/>
              <a:gd name="connsiteY10" fmla="*/ 617220 h 4720590"/>
              <a:gd name="connsiteX11" fmla="*/ 1505 w 4493495"/>
              <a:gd name="connsiteY11" fmla="*/ 0 h 4720590"/>
              <a:gd name="connsiteX12" fmla="*/ 1505 w 4493495"/>
              <a:gd name="connsiteY12" fmla="*/ 0 h 4720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493495" h="4720590">
                <a:moveTo>
                  <a:pt x="4493495" y="4720590"/>
                </a:moveTo>
                <a:cubicBezTo>
                  <a:pt x="4236320" y="4712970"/>
                  <a:pt x="3979145" y="4705350"/>
                  <a:pt x="3761975" y="4686300"/>
                </a:cubicBezTo>
                <a:cubicBezTo>
                  <a:pt x="3544805" y="4667250"/>
                  <a:pt x="3422885" y="4659630"/>
                  <a:pt x="3190475" y="4606290"/>
                </a:cubicBezTo>
                <a:cubicBezTo>
                  <a:pt x="2958065" y="4552950"/>
                  <a:pt x="2613260" y="4461510"/>
                  <a:pt x="2367515" y="4366260"/>
                </a:cubicBezTo>
                <a:cubicBezTo>
                  <a:pt x="2121770" y="4271010"/>
                  <a:pt x="1895075" y="4141470"/>
                  <a:pt x="1716005" y="4034790"/>
                </a:cubicBezTo>
                <a:cubicBezTo>
                  <a:pt x="1536935" y="3928110"/>
                  <a:pt x="1445495" y="3867150"/>
                  <a:pt x="1293095" y="3726180"/>
                </a:cubicBezTo>
                <a:cubicBezTo>
                  <a:pt x="1140695" y="3585210"/>
                  <a:pt x="940670" y="3383280"/>
                  <a:pt x="801605" y="3188970"/>
                </a:cubicBezTo>
                <a:cubicBezTo>
                  <a:pt x="662540" y="2994660"/>
                  <a:pt x="550145" y="2771775"/>
                  <a:pt x="458705" y="2560320"/>
                </a:cubicBezTo>
                <a:cubicBezTo>
                  <a:pt x="367265" y="2348865"/>
                  <a:pt x="310115" y="2137410"/>
                  <a:pt x="252965" y="1920240"/>
                </a:cubicBezTo>
                <a:cubicBezTo>
                  <a:pt x="195815" y="1703070"/>
                  <a:pt x="155810" y="1474470"/>
                  <a:pt x="115805" y="1257300"/>
                </a:cubicBezTo>
                <a:cubicBezTo>
                  <a:pt x="75800" y="1040130"/>
                  <a:pt x="31985" y="826770"/>
                  <a:pt x="12935" y="617220"/>
                </a:cubicBezTo>
                <a:cubicBezTo>
                  <a:pt x="-6115" y="407670"/>
                  <a:pt x="1505" y="0"/>
                  <a:pt x="1505" y="0"/>
                </a:cubicBezTo>
                <a:lnTo>
                  <a:pt x="1505" y="0"/>
                </a:lnTo>
              </a:path>
            </a:pathLst>
          </a:cu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5368834" y="834389"/>
            <a:ext cx="5947955" cy="5176040"/>
            <a:chOff x="5368834" y="834389"/>
            <a:chExt cx="5947955" cy="5176040"/>
          </a:xfrm>
        </p:grpSpPr>
        <p:sp>
          <p:nvSpPr>
            <p:cNvPr id="18" name="Rectangle 17"/>
            <p:cNvSpPr/>
            <p:nvPr/>
          </p:nvSpPr>
          <p:spPr>
            <a:xfrm>
              <a:off x="10052685" y="834389"/>
              <a:ext cx="80010" cy="5160041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5368834" y="992778"/>
              <a:ext cx="0" cy="5003073"/>
            </a:xfrm>
            <a:prstGeom prst="straightConnector1">
              <a:avLst/>
            </a:prstGeom>
            <a:ln w="50800">
              <a:solidFill>
                <a:srgbClr val="FFFF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5368834" y="5978434"/>
              <a:ext cx="5947955" cy="31995"/>
            </a:xfrm>
            <a:prstGeom prst="straightConnector1">
              <a:avLst/>
            </a:prstGeom>
            <a:ln w="50800">
              <a:solidFill>
                <a:srgbClr val="FFFF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/>
          <p:cNvSpPr/>
          <p:nvPr/>
        </p:nvSpPr>
        <p:spPr>
          <a:xfrm>
            <a:off x="10058400" y="834390"/>
            <a:ext cx="80010" cy="5160041"/>
          </a:xfrm>
          <a:prstGeom prst="rect">
            <a:avLst/>
          </a:prstGeom>
          <a:solidFill>
            <a:srgbClr val="FF66FF"/>
          </a:solidFill>
          <a:ln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46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729927" cy="43469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544" y="0"/>
            <a:ext cx="4971203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28076"/>
            <a:ext cx="3612995" cy="25299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283" y="4351773"/>
            <a:ext cx="3618261" cy="2506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398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39980" cy="41089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329" y="0"/>
            <a:ext cx="3561581" cy="400484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3367"/>
            <a:ext cx="6679580" cy="35146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010" y="3706686"/>
            <a:ext cx="3069990" cy="3151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9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894" y="1066800"/>
            <a:ext cx="5742432" cy="40111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204" y="615696"/>
            <a:ext cx="4803648" cy="4913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921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E683 Initial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Study jet production by </a:t>
            </a:r>
            <a:r>
              <a:rPr lang="en-US" dirty="0" err="1">
                <a:solidFill>
                  <a:srgbClr val="FFFF00"/>
                </a:solidFill>
                <a:latin typeface="Symbol" panose="05050102010706020507" pitchFamily="18" charset="2"/>
              </a:rPr>
              <a:t>g</a:t>
            </a:r>
            <a:r>
              <a:rPr lang="en-US" dirty="0" err="1">
                <a:solidFill>
                  <a:srgbClr val="FFFF00"/>
                </a:solidFill>
              </a:rPr>
              <a:t>p</a:t>
            </a:r>
            <a:r>
              <a:rPr lang="en-US" dirty="0">
                <a:solidFill>
                  <a:srgbClr val="FFFF00"/>
                </a:solidFill>
              </a:rPr>
              <a:t> scattering</a:t>
            </a:r>
          </a:p>
          <a:p>
            <a:r>
              <a:rPr lang="en-US" dirty="0">
                <a:solidFill>
                  <a:srgbClr val="FFFF00"/>
                </a:solidFill>
              </a:rPr>
              <a:t>Compare with </a:t>
            </a:r>
            <a:r>
              <a:rPr lang="en-US" dirty="0">
                <a:solidFill>
                  <a:srgbClr val="FFFF00"/>
                </a:solidFill>
                <a:latin typeface="Symbol" panose="05050102010706020507" pitchFamily="18" charset="2"/>
              </a:rPr>
              <a:t>p</a:t>
            </a:r>
            <a:r>
              <a:rPr lang="en-US" dirty="0">
                <a:solidFill>
                  <a:srgbClr val="FFFF00"/>
                </a:solidFill>
              </a:rPr>
              <a:t>p (E609, E683) and pp scattering (E609)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Study A-dependencies of photon scattering (H, D, Be, C, Al, Cu, Sn, </a:t>
            </a:r>
            <a:r>
              <a:rPr lang="en-US" dirty="0" err="1">
                <a:solidFill>
                  <a:srgbClr val="FFFF00"/>
                </a:solidFill>
              </a:rPr>
              <a:t>Pb</a:t>
            </a:r>
            <a:r>
              <a:rPr lang="en-US" dirty="0">
                <a:solidFill>
                  <a:srgbClr val="FFFF00"/>
                </a:solidFill>
              </a:rPr>
              <a:t>)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Cross-sections (e.g. scattering probabilities, binned in </a:t>
            </a:r>
            <a:r>
              <a:rPr lang="en-US" dirty="0" err="1">
                <a:solidFill>
                  <a:srgbClr val="FFFF00"/>
                </a:solidFill>
              </a:rPr>
              <a:t>p</a:t>
            </a:r>
            <a:r>
              <a:rPr lang="en-US" baseline="-25000" dirty="0" err="1">
                <a:solidFill>
                  <a:srgbClr val="FFFF00"/>
                </a:solidFill>
              </a:rPr>
              <a:t>T</a:t>
            </a:r>
            <a:r>
              <a:rPr lang="en-US" dirty="0">
                <a:solidFill>
                  <a:srgbClr val="FFFF00"/>
                </a:solidFill>
              </a:rPr>
              <a:t>)</a:t>
            </a:r>
          </a:p>
          <a:p>
            <a:r>
              <a:rPr lang="en-US" dirty="0">
                <a:solidFill>
                  <a:srgbClr val="FFFF00"/>
                </a:solidFill>
              </a:rPr>
              <a:t>Photon structure functions</a:t>
            </a:r>
          </a:p>
        </p:txBody>
      </p:sp>
    </p:spTree>
    <p:extLst>
      <p:ext uri="{BB962C8B-B14F-4D97-AF65-F5344CB8AC3E}">
        <p14:creationId xmlns:p14="http://schemas.microsoft.com/office/powerpoint/2010/main" val="2835744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2297127"/>
              </p:ext>
            </p:extLst>
          </p:nvPr>
        </p:nvGraphicFramePr>
        <p:xfrm>
          <a:off x="838200" y="1282120"/>
          <a:ext cx="10515600" cy="48209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190412198"/>
                    </a:ext>
                  </a:extLst>
                </a:gridCol>
                <a:gridCol w="1565910">
                  <a:extLst>
                    <a:ext uri="{9D8B030D-6E8A-4147-A177-3AD203B41FA5}">
                      <a16:colId xmlns:a16="http://schemas.microsoft.com/office/drawing/2014/main" val="272878826"/>
                    </a:ext>
                  </a:extLst>
                </a:gridCol>
                <a:gridCol w="1531620">
                  <a:extLst>
                    <a:ext uri="{9D8B030D-6E8A-4147-A177-3AD203B41FA5}">
                      <a16:colId xmlns:a16="http://schemas.microsoft.com/office/drawing/2014/main" val="2959457405"/>
                    </a:ext>
                  </a:extLst>
                </a:gridCol>
                <a:gridCol w="6656070">
                  <a:extLst>
                    <a:ext uri="{9D8B030D-6E8A-4147-A177-3AD203B41FA5}">
                      <a16:colId xmlns:a16="http://schemas.microsoft.com/office/drawing/2014/main" val="13238847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Spokesperson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Institutions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90664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1981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Cormell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Unconsidered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ANL, FNAL, Lehigh,</a:t>
                      </a:r>
                      <a:r>
                        <a:rPr lang="en-US" b="1" baseline="0" dirty="0"/>
                        <a:t> Athens, </a:t>
                      </a:r>
                      <a:r>
                        <a:rPr lang="en-US" b="1" baseline="0" dirty="0" err="1"/>
                        <a:t>UPenn</a:t>
                      </a:r>
                      <a:r>
                        <a:rPr lang="en-US" b="1" baseline="0" dirty="0"/>
                        <a:t>, Rice, Wisconsin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826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1982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Cormell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Deferred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ANL, FNAL, Lehigh,</a:t>
                      </a:r>
                      <a:r>
                        <a:rPr lang="en-US" b="1" baseline="0" dirty="0"/>
                        <a:t> Athens, </a:t>
                      </a:r>
                      <a:r>
                        <a:rPr lang="en-US" b="1" baseline="0" dirty="0" err="1"/>
                        <a:t>UPenn</a:t>
                      </a:r>
                      <a:r>
                        <a:rPr lang="en-US" b="1" baseline="0" dirty="0"/>
                        <a:t>, Rice, Wisconsin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471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5463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54165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92332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7407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56805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504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388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541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7981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206150"/>
                  </a:ext>
                </a:extLst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-18868"/>
            <a:ext cx="10515600" cy="1011646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E683 History</a:t>
            </a:r>
          </a:p>
        </p:txBody>
      </p:sp>
    </p:spTree>
    <p:extLst>
      <p:ext uri="{BB962C8B-B14F-4D97-AF65-F5344CB8AC3E}">
        <p14:creationId xmlns:p14="http://schemas.microsoft.com/office/powerpoint/2010/main" val="3400967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6271"/>
            <a:ext cx="10515600" cy="772557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Interlude: Historical context</a:t>
            </a: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257628" y="5457373"/>
            <a:ext cx="11600542" cy="0"/>
          </a:xfrm>
          <a:prstGeom prst="line">
            <a:avLst/>
          </a:prstGeom>
          <a:ln w="76200">
            <a:solidFill>
              <a:srgbClr val="FFFF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95085" y="5065486"/>
            <a:ext cx="0" cy="795528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5250542" y="5065486"/>
            <a:ext cx="0" cy="798286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9905999" y="5065486"/>
            <a:ext cx="0" cy="795528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1784" y="5994401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FFFF00"/>
                </a:solidFill>
              </a:rPr>
              <a:t>1960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07240" y="5994401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FFFF00"/>
                </a:solidFill>
              </a:rPr>
              <a:t>1970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462696" y="5994401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FFFF00"/>
                </a:solidFill>
              </a:rPr>
              <a:t>1980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2798533" y="2957283"/>
            <a:ext cx="2171702" cy="2305574"/>
            <a:chOff x="2798533" y="2957283"/>
            <a:chExt cx="2171702" cy="2305574"/>
          </a:xfrm>
        </p:grpSpPr>
        <p:sp>
          <p:nvSpPr>
            <p:cNvPr id="18" name="Right Brace 17"/>
            <p:cNvSpPr/>
            <p:nvPr/>
          </p:nvSpPr>
          <p:spPr>
            <a:xfrm rot="16200000">
              <a:off x="3637641" y="3486927"/>
              <a:ext cx="493485" cy="2171702"/>
            </a:xfrm>
            <a:prstGeom prst="rightBrace">
              <a:avLst>
                <a:gd name="adj1" fmla="val 99510"/>
                <a:gd name="adj2" fmla="val 4866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27212" y="2983665"/>
              <a:ext cx="861964" cy="1052087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03241" y="2957283"/>
              <a:ext cx="871747" cy="1078469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3288579" y="4739637"/>
              <a:ext cx="11916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</a:rPr>
                <a:t>Scaling</a:t>
              </a: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986971" y="1252921"/>
            <a:ext cx="2438400" cy="4768301"/>
            <a:chOff x="986971" y="1252921"/>
            <a:chExt cx="2438400" cy="4768301"/>
          </a:xfrm>
        </p:grpSpPr>
        <p:grpSp>
          <p:nvGrpSpPr>
            <p:cNvPr id="45" name="Group 44"/>
            <p:cNvGrpSpPr/>
            <p:nvPr/>
          </p:nvGrpSpPr>
          <p:grpSpPr>
            <a:xfrm>
              <a:off x="986971" y="1252921"/>
              <a:ext cx="2438400" cy="4088336"/>
              <a:chOff x="986971" y="1252921"/>
              <a:chExt cx="2438400" cy="4088336"/>
            </a:xfrm>
          </p:grpSpPr>
          <p:cxnSp>
            <p:nvCxnSpPr>
              <p:cNvPr id="15" name="Straight Arrow Connector 14"/>
              <p:cNvCxnSpPr>
                <a:endCxn id="16" idx="2"/>
              </p:cNvCxnSpPr>
              <p:nvPr/>
            </p:nvCxnSpPr>
            <p:spPr>
              <a:xfrm flipV="1">
                <a:off x="2206171" y="2730249"/>
                <a:ext cx="0" cy="2611008"/>
              </a:xfrm>
              <a:prstGeom prst="straightConnector1">
                <a:avLst/>
              </a:prstGeom>
              <a:ln w="50800">
                <a:solidFill>
                  <a:schemeClr val="bg1"/>
                </a:solidFill>
                <a:headEnd type="triangle" w="lg" len="lg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986971" y="1252921"/>
                <a:ext cx="2438400" cy="147732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Higgs Field</a:t>
                </a:r>
              </a:p>
              <a:p>
                <a:pPr algn="ctr"/>
                <a:r>
                  <a:rPr lang="en-US" dirty="0"/>
                  <a:t>CP Violation</a:t>
                </a:r>
              </a:p>
              <a:p>
                <a:pPr algn="ctr"/>
                <a:r>
                  <a:rPr lang="en-US" dirty="0"/>
                  <a:t>Solar Neutrino Problem</a:t>
                </a:r>
              </a:p>
              <a:p>
                <a:pPr algn="ctr"/>
                <a:r>
                  <a:rPr lang="en-US" dirty="0"/>
                  <a:t>Quarks Proposed</a:t>
                </a:r>
              </a:p>
              <a:p>
                <a:pPr algn="ctr"/>
                <a:r>
                  <a:rPr lang="en-US" dirty="0"/>
                  <a:t>Don Born</a:t>
                </a: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1879799" y="5651890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FF00"/>
                  </a:solidFill>
                </a:rPr>
                <a:t>1964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722876" y="3010868"/>
            <a:ext cx="3058270" cy="2303277"/>
            <a:chOff x="5722876" y="3010868"/>
            <a:chExt cx="3058270" cy="2303277"/>
          </a:xfrm>
        </p:grpSpPr>
        <p:sp>
          <p:nvSpPr>
            <p:cNvPr id="23" name="Right Brace 22"/>
            <p:cNvSpPr/>
            <p:nvPr/>
          </p:nvSpPr>
          <p:spPr>
            <a:xfrm rot="16200000">
              <a:off x="7005268" y="3109254"/>
              <a:ext cx="493485" cy="3058270"/>
            </a:xfrm>
            <a:prstGeom prst="rightBrace">
              <a:avLst>
                <a:gd name="adj1" fmla="val 99510"/>
                <a:gd name="adj2" fmla="val 4866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011354" y="4790925"/>
              <a:ext cx="248132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</a:rPr>
                <a:t>QCD Developed</a:t>
              </a:r>
            </a:p>
          </p:txBody>
        </p: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37632" y="3010869"/>
              <a:ext cx="743762" cy="1024883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781394" y="3010869"/>
              <a:ext cx="1013984" cy="995583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795378" y="3010868"/>
              <a:ext cx="697297" cy="984779"/>
            </a:xfrm>
            <a:prstGeom prst="rect">
              <a:avLst/>
            </a:prstGeom>
          </p:spPr>
        </p:pic>
      </p:grpSp>
      <p:grpSp>
        <p:nvGrpSpPr>
          <p:cNvPr id="40" name="Group 39"/>
          <p:cNvGrpSpPr/>
          <p:nvPr/>
        </p:nvGrpSpPr>
        <p:grpSpPr>
          <a:xfrm>
            <a:off x="6781394" y="5653105"/>
            <a:ext cx="1999752" cy="946556"/>
            <a:chOff x="6781394" y="5653105"/>
            <a:chExt cx="1999752" cy="946556"/>
          </a:xfrm>
        </p:grpSpPr>
        <p:sp>
          <p:nvSpPr>
            <p:cNvPr id="28" name="Right Brace 27"/>
            <p:cNvSpPr/>
            <p:nvPr/>
          </p:nvSpPr>
          <p:spPr>
            <a:xfrm rot="5400000">
              <a:off x="7664628" y="4769871"/>
              <a:ext cx="233284" cy="1999752"/>
            </a:xfrm>
            <a:prstGeom prst="rightBrace">
              <a:avLst>
                <a:gd name="adj1" fmla="val 99510"/>
                <a:gd name="adj2" fmla="val 4866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118141" y="6199551"/>
              <a:ext cx="13262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</a:rPr>
                <a:t>Jets in </a:t>
              </a:r>
              <a:r>
                <a:rPr lang="en-US" sz="2000" dirty="0" err="1">
                  <a:solidFill>
                    <a:schemeClr val="bg1"/>
                  </a:solidFill>
                </a:rPr>
                <a:t>e</a:t>
              </a:r>
              <a:r>
                <a:rPr lang="en-US" sz="2000" baseline="30000" dirty="0" err="1">
                  <a:solidFill>
                    <a:schemeClr val="bg1"/>
                  </a:solidFill>
                </a:rPr>
                <a:t>+</a:t>
              </a:r>
              <a:r>
                <a:rPr lang="en-US" sz="2000" dirty="0" err="1">
                  <a:solidFill>
                    <a:schemeClr val="bg1"/>
                  </a:solidFill>
                </a:rPr>
                <a:t>e</a:t>
              </a:r>
              <a:r>
                <a:rPr lang="en-US" sz="2000" baseline="30000" dirty="0">
                  <a:solidFill>
                    <a:schemeClr val="bg1"/>
                  </a:solidFill>
                  <a:latin typeface="Symbol" panose="05050102010706020507" pitchFamily="18" charset="2"/>
                </a:rPr>
                <a:t>-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8243496" y="2106265"/>
            <a:ext cx="2438400" cy="3889949"/>
            <a:chOff x="8243496" y="2106265"/>
            <a:chExt cx="2438400" cy="3889949"/>
          </a:xfrm>
        </p:grpSpPr>
        <p:grpSp>
          <p:nvGrpSpPr>
            <p:cNvPr id="41" name="Group 40"/>
            <p:cNvGrpSpPr/>
            <p:nvPr/>
          </p:nvGrpSpPr>
          <p:grpSpPr>
            <a:xfrm>
              <a:off x="8243496" y="2106265"/>
              <a:ext cx="2438400" cy="3234992"/>
              <a:chOff x="8243496" y="2106265"/>
              <a:chExt cx="2438400" cy="3234992"/>
            </a:xfrm>
          </p:grpSpPr>
          <p:cxnSp>
            <p:nvCxnSpPr>
              <p:cNvPr id="30" name="Straight Arrow Connector 29"/>
              <p:cNvCxnSpPr/>
              <p:nvPr/>
            </p:nvCxnSpPr>
            <p:spPr>
              <a:xfrm flipV="1">
                <a:off x="9462696" y="2730249"/>
                <a:ext cx="0" cy="2611008"/>
              </a:xfrm>
              <a:prstGeom prst="straightConnector1">
                <a:avLst/>
              </a:prstGeom>
              <a:ln w="50800">
                <a:solidFill>
                  <a:schemeClr val="bg1"/>
                </a:solidFill>
                <a:headEnd type="triangle" w="lg" len="lg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/>
              <p:cNvSpPr txBox="1"/>
              <p:nvPr/>
            </p:nvSpPr>
            <p:spPr>
              <a:xfrm>
                <a:off x="8243496" y="2106265"/>
                <a:ext cx="2438400" cy="6463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Gluon Discovered</a:t>
                </a:r>
              </a:p>
              <a:p>
                <a:pPr algn="ctr"/>
                <a:r>
                  <a:rPr lang="en-US" dirty="0"/>
                  <a:t>(3 jet events)</a:t>
                </a:r>
              </a:p>
            </p:txBody>
          </p:sp>
        </p:grpSp>
        <p:sp>
          <p:nvSpPr>
            <p:cNvPr id="32" name="TextBox 31"/>
            <p:cNvSpPr txBox="1"/>
            <p:nvPr/>
          </p:nvSpPr>
          <p:spPr>
            <a:xfrm>
              <a:off x="9146697" y="5626882"/>
              <a:ext cx="6527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FF00"/>
                  </a:solidFill>
                </a:rPr>
                <a:t>1979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9554618" y="3426466"/>
            <a:ext cx="2438400" cy="2543468"/>
            <a:chOff x="9554618" y="3426466"/>
            <a:chExt cx="2438400" cy="2543468"/>
          </a:xfrm>
        </p:grpSpPr>
        <p:grpSp>
          <p:nvGrpSpPr>
            <p:cNvPr id="42" name="Group 41"/>
            <p:cNvGrpSpPr/>
            <p:nvPr/>
          </p:nvGrpSpPr>
          <p:grpSpPr>
            <a:xfrm>
              <a:off x="9554618" y="3426466"/>
              <a:ext cx="2438400" cy="1937138"/>
              <a:chOff x="9554618" y="3426466"/>
              <a:chExt cx="2438400" cy="1937138"/>
            </a:xfrm>
          </p:grpSpPr>
          <p:cxnSp>
            <p:nvCxnSpPr>
              <p:cNvPr id="33" name="Straight Arrow Connector 32"/>
              <p:cNvCxnSpPr/>
              <p:nvPr/>
            </p:nvCxnSpPr>
            <p:spPr>
              <a:xfrm flipH="1" flipV="1">
                <a:off x="10378331" y="4035752"/>
                <a:ext cx="0" cy="1327852"/>
              </a:xfrm>
              <a:prstGeom prst="straightConnector1">
                <a:avLst/>
              </a:prstGeom>
              <a:ln w="50800">
                <a:solidFill>
                  <a:schemeClr val="bg1"/>
                </a:solidFill>
                <a:headEnd type="triangle" w="lg" len="lg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4"/>
              <p:cNvSpPr txBox="1"/>
              <p:nvPr/>
            </p:nvSpPr>
            <p:spPr>
              <a:xfrm>
                <a:off x="9554618" y="3426466"/>
                <a:ext cx="2438400" cy="6463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Hadronic Jets [UA1]</a:t>
                </a:r>
              </a:p>
              <a:p>
                <a:pPr algn="ctr"/>
                <a:r>
                  <a:rPr lang="en-US" dirty="0"/>
                  <a:t>E683 Proposed</a:t>
                </a: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10069792" y="5600602"/>
              <a:ext cx="6527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FF00"/>
                  </a:solidFill>
                </a:rPr>
                <a:t>1981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94770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282120"/>
          <a:ext cx="10515600" cy="48209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190412198"/>
                    </a:ext>
                  </a:extLst>
                </a:gridCol>
                <a:gridCol w="1565910">
                  <a:extLst>
                    <a:ext uri="{9D8B030D-6E8A-4147-A177-3AD203B41FA5}">
                      <a16:colId xmlns:a16="http://schemas.microsoft.com/office/drawing/2014/main" val="272878826"/>
                    </a:ext>
                  </a:extLst>
                </a:gridCol>
                <a:gridCol w="1531620">
                  <a:extLst>
                    <a:ext uri="{9D8B030D-6E8A-4147-A177-3AD203B41FA5}">
                      <a16:colId xmlns:a16="http://schemas.microsoft.com/office/drawing/2014/main" val="2959457405"/>
                    </a:ext>
                  </a:extLst>
                </a:gridCol>
                <a:gridCol w="6656070">
                  <a:extLst>
                    <a:ext uri="{9D8B030D-6E8A-4147-A177-3AD203B41FA5}">
                      <a16:colId xmlns:a16="http://schemas.microsoft.com/office/drawing/2014/main" val="13238847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Spokesperson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Institutions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90664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1981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Cormell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Unconsidered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ANL, FNAL, Lehigh,</a:t>
                      </a:r>
                      <a:r>
                        <a:rPr lang="en-US" b="1" baseline="0" dirty="0"/>
                        <a:t> Athens, </a:t>
                      </a:r>
                      <a:r>
                        <a:rPr lang="en-US" b="1" baseline="0" dirty="0" err="1"/>
                        <a:t>UPenn</a:t>
                      </a:r>
                      <a:r>
                        <a:rPr lang="en-US" b="1" baseline="0" dirty="0"/>
                        <a:t>, Rice, Wisconsin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826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1982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Cormell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Deferred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ANL, FNAL, Lehigh,</a:t>
                      </a:r>
                      <a:r>
                        <a:rPr lang="en-US" b="1" baseline="0" dirty="0"/>
                        <a:t> Athens, </a:t>
                      </a:r>
                      <a:r>
                        <a:rPr lang="en-US" b="1" baseline="0" dirty="0" err="1"/>
                        <a:t>UPenn</a:t>
                      </a:r>
                      <a:r>
                        <a:rPr lang="en-US" b="1" baseline="0" dirty="0"/>
                        <a:t>, Rice, Wisconsin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471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1983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Cormell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Deferred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ANL, FNAL, Lehigh,</a:t>
                      </a:r>
                      <a:r>
                        <a:rPr lang="en-US" b="1" baseline="0" dirty="0"/>
                        <a:t> Athens, </a:t>
                      </a:r>
                      <a:r>
                        <a:rPr lang="en-US" b="1" baseline="0" dirty="0" err="1"/>
                        <a:t>UPenn</a:t>
                      </a:r>
                      <a:r>
                        <a:rPr lang="en-US" b="1" baseline="0" dirty="0"/>
                        <a:t>, Rice, Wisconsin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5463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1984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Cormell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Approved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ANL, FNAL, Lehigh,</a:t>
                      </a:r>
                      <a:r>
                        <a:rPr lang="en-US" b="1" baseline="0" dirty="0"/>
                        <a:t> Athens, </a:t>
                      </a:r>
                      <a:r>
                        <a:rPr lang="en-US" b="1" baseline="0" dirty="0" err="1"/>
                        <a:t>UPenn</a:t>
                      </a:r>
                      <a:r>
                        <a:rPr lang="en-US" b="1" baseline="0" dirty="0"/>
                        <a:t>, Rice, Wisconsin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54165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1985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Cormell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Approved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Arizona, FNAL, Lehigh,</a:t>
                      </a:r>
                      <a:r>
                        <a:rPr lang="en-US" b="1" baseline="0" dirty="0"/>
                        <a:t> Rice, Vanderbilt, Wisconsin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92332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7407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1986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Corcoran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Approved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Arizona, FNAL, Lehigh,</a:t>
                      </a:r>
                      <a:r>
                        <a:rPr lang="en-US" b="1" baseline="0" dirty="0"/>
                        <a:t> Rice, Vanderbilt, Wisconsin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56805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1987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Corcoran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Approved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Ball State, </a:t>
                      </a:r>
                      <a:r>
                        <a:rPr lang="en-US" sz="1400" b="1" baseline="0" dirty="0"/>
                        <a:t>Houston</a:t>
                      </a:r>
                      <a:r>
                        <a:rPr lang="en-US" sz="1400" b="1" dirty="0"/>
                        <a:t>, Lehigh,</a:t>
                      </a:r>
                      <a:r>
                        <a:rPr lang="en-US" sz="1400" b="1" baseline="0" dirty="0"/>
                        <a:t> Maryland, Michigan, </a:t>
                      </a:r>
                      <a:r>
                        <a:rPr lang="en-US" sz="1400" b="1" baseline="0" dirty="0" err="1"/>
                        <a:t>UTAustin</a:t>
                      </a:r>
                      <a:r>
                        <a:rPr lang="en-US" sz="1400" b="1" baseline="0" dirty="0"/>
                        <a:t>, Rice, Vanderbilt, Wisconsin</a:t>
                      </a:r>
                      <a:endParaRPr 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504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1988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Corcoran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Approved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Ball State, Iowa,</a:t>
                      </a:r>
                      <a:r>
                        <a:rPr lang="en-US" b="1" baseline="0" dirty="0"/>
                        <a:t> Maryland, Michigan, Rice, Vanderbilt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388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541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1990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Corcoran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Test Run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7981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1991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Corcoran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Run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Ran June 1991 – January 1992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206150"/>
                  </a:ext>
                </a:extLst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-18868"/>
            <a:ext cx="10515600" cy="1011646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E683 History</a:t>
            </a:r>
          </a:p>
        </p:txBody>
      </p:sp>
      <p:sp>
        <p:nvSpPr>
          <p:cNvPr id="2" name="Star: 5 Points 1"/>
          <p:cNvSpPr/>
          <p:nvPr/>
        </p:nvSpPr>
        <p:spPr>
          <a:xfrm>
            <a:off x="308344" y="4125432"/>
            <a:ext cx="435935" cy="478465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266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23825"/>
            <a:ext cx="10515600" cy="892175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E683 Beamline:  </a:t>
            </a:r>
            <a:r>
              <a:rPr lang="en-US" sz="2800" dirty="0">
                <a:solidFill>
                  <a:srgbClr val="FFFF00"/>
                </a:solidFill>
              </a:rPr>
              <a:t>Highest energy </a:t>
            </a:r>
            <a:r>
              <a:rPr lang="en-US" sz="2800" b="1" dirty="0">
                <a:solidFill>
                  <a:srgbClr val="FFFF00"/>
                </a:solidFill>
              </a:rPr>
              <a:t>real</a:t>
            </a:r>
            <a:r>
              <a:rPr lang="en-US" sz="2800" dirty="0">
                <a:solidFill>
                  <a:srgbClr val="FFFF00"/>
                </a:solidFill>
              </a:rPr>
              <a:t> photon beam in the world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00" y="1046684"/>
            <a:ext cx="11760200" cy="298258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81767" y="4503057"/>
                <a:ext cx="8632941" cy="20621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>
                    <a:solidFill>
                      <a:srgbClr val="FFFF00"/>
                    </a:solidFill>
                  </a:rPr>
                  <a:t>Bremsstrahlung photons: [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32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32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32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</m:t>
                        </m:r>
                      </m:sup>
                    </m:sSup>
                    <m:r>
                      <a:rPr lang="en-US" sz="32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32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32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32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32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32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3200" b="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3200" dirty="0">
                    <a:solidFill>
                      <a:srgbClr val="FFFF00"/>
                    </a:solidFill>
                  </a:rPr>
                  <a:t>]</a:t>
                </a:r>
              </a:p>
              <a:p>
                <a:endParaRPr lang="en-US" sz="3200" dirty="0">
                  <a:solidFill>
                    <a:srgbClr val="FFFF00"/>
                  </a:solidFill>
                </a:endParaRPr>
              </a:p>
              <a:p>
                <a:r>
                  <a:rPr lang="en-US" sz="3200" dirty="0">
                    <a:solidFill>
                      <a:srgbClr val="FFFF00"/>
                    </a:solidFill>
                  </a:rPr>
                  <a:t>Photon energy spectrum </a:t>
                </a:r>
              </a:p>
              <a:p>
                <a:r>
                  <a:rPr lang="en-US" sz="3200" dirty="0">
                    <a:solidFill>
                      <a:srgbClr val="FFFF00"/>
                    </a:solidFill>
                  </a:rPr>
                  <a:t>	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767" y="4503057"/>
                <a:ext cx="8632941" cy="2062103"/>
              </a:xfrm>
              <a:prstGeom prst="rect">
                <a:avLst/>
              </a:prstGeom>
              <a:blipFill>
                <a:blip r:embed="rId3"/>
                <a:stretch>
                  <a:fillRect l="-1836" t="-3550" r="-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6900" y="4125266"/>
            <a:ext cx="1936741" cy="2586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857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3FC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1"/>
            <a:ext cx="12192001" cy="572820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419" y="4017264"/>
            <a:ext cx="5559552" cy="2840736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5" name="Isosceles Triangle 4"/>
          <p:cNvSpPr/>
          <p:nvPr/>
        </p:nvSpPr>
        <p:spPr>
          <a:xfrm rot="10800000">
            <a:off x="6204417" y="4017264"/>
            <a:ext cx="3701582" cy="1710944"/>
          </a:xfrm>
          <a:prstGeom prst="triangle">
            <a:avLst>
              <a:gd name="adj" fmla="val 100000"/>
            </a:avLst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620500" y="4017264"/>
            <a:ext cx="571500" cy="1837436"/>
          </a:xfrm>
          <a:prstGeom prst="rect">
            <a:avLst/>
          </a:prstGeom>
          <a:solidFill>
            <a:srgbClr val="E3FC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168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30403</TotalTime>
  <Words>935</Words>
  <Application>Microsoft Office PowerPoint</Application>
  <PresentationFormat>Widescreen</PresentationFormat>
  <Paragraphs>219</Paragraphs>
  <Slides>34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Arial</vt:lpstr>
      <vt:lpstr>Calibri</vt:lpstr>
      <vt:lpstr>Calibri Light</vt:lpstr>
      <vt:lpstr>Cambria Math</vt:lpstr>
      <vt:lpstr>Symbol</vt:lpstr>
      <vt:lpstr>Verdana</vt:lpstr>
      <vt:lpstr>Office Theme</vt:lpstr>
      <vt:lpstr>Adobe Photoshop Image</vt:lpstr>
      <vt:lpstr>FNAL E683:  Photoproduction of Jets</vt:lpstr>
      <vt:lpstr>Quantum Chromodynamics [General Primer]</vt:lpstr>
      <vt:lpstr>Photoproduction processes [E683 Primer]</vt:lpstr>
      <vt:lpstr>E683 Initial Goals</vt:lpstr>
      <vt:lpstr>E683 History</vt:lpstr>
      <vt:lpstr>Interlude: Historical context</vt:lpstr>
      <vt:lpstr>E683 History</vt:lpstr>
      <vt:lpstr>E683 Beamline:  Highest energy real photon beam in the world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E683: Ph.D. Theses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Planarity: Geometrical variable</vt:lpstr>
      <vt:lpstr>PowerPoint Presentation</vt:lpstr>
      <vt:lpstr>PowerPoint Presentation</vt:lpstr>
      <vt:lpstr>PowerPoint Presentation</vt:lpstr>
      <vt:lpstr>E683 Summary</vt:lpstr>
      <vt:lpstr>Photon Structure [momentum fraction]</vt:lpstr>
      <vt:lpstr>Photon Structure [momentum fraction]</vt:lpstr>
      <vt:lpstr>Photon Structure [momentum fraction]</vt:lpstr>
      <vt:lpstr>Photon Structure [momentum fraction]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S. Tschirhart x4100,5708 08973N</dc:creator>
  <cp:lastModifiedBy>Donald W. Lincoln x5218 11965N</cp:lastModifiedBy>
  <cp:revision>128</cp:revision>
  <dcterms:created xsi:type="dcterms:W3CDTF">2017-02-08T03:28:04Z</dcterms:created>
  <dcterms:modified xsi:type="dcterms:W3CDTF">2017-04-25T20:20:11Z</dcterms:modified>
</cp:coreProperties>
</file>