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Lst>
  <p:notesMasterIdLst>
    <p:notesMasterId r:id="rId9"/>
  </p:notesMasterIdLst>
  <p:handoutMasterIdLst>
    <p:handoutMasterId r:id="rId10"/>
  </p:handoutMasterIdLst>
  <p:sldIdLst>
    <p:sldId id="256" r:id="rId2"/>
    <p:sldId id="257" r:id="rId3"/>
    <p:sldId id="258" r:id="rId4"/>
    <p:sldId id="259" r:id="rId5"/>
    <p:sldId id="260" r:id="rId6"/>
    <p:sldId id="262" r:id="rId7"/>
    <p:sldId id="261" r:id="rId8"/>
  </p:sldIdLst>
  <p:sldSz cx="9144000" cy="6858000" type="screen4x3"/>
  <p:notesSz cx="6888163"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54"/>
    <p:restoredTop sz="94681"/>
  </p:normalViewPr>
  <p:slideViewPr>
    <p:cSldViewPr snapToGrid="0" snapToObjects="1">
      <p:cViewPr varScale="1">
        <p:scale>
          <a:sx n="113" d="100"/>
          <a:sy n="113" d="100"/>
        </p:scale>
        <p:origin x="136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BD5CDE7A-F349-4DD6-AE08-94253B91A377}" type="datetimeFigureOut">
              <a:rPr lang="en-GB" smtClean="0"/>
              <a:t>20/04/2017</a:t>
            </a:fld>
            <a:endParaRPr lang="en-GB"/>
          </a:p>
        </p:txBody>
      </p:sp>
      <p:sp>
        <p:nvSpPr>
          <p:cNvPr id="4" name="Footer Placeholder 3"/>
          <p:cNvSpPr>
            <a:spLocks noGrp="1"/>
          </p:cNvSpPr>
          <p:nvPr>
            <p:ph type="ftr" sz="quarter" idx="2"/>
          </p:nvPr>
        </p:nvSpPr>
        <p:spPr>
          <a:xfrm>
            <a:off x="0" y="9517063"/>
            <a:ext cx="2984500" cy="50165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902075" y="9517063"/>
            <a:ext cx="2984500" cy="501650"/>
          </a:xfrm>
          <a:prstGeom prst="rect">
            <a:avLst/>
          </a:prstGeom>
        </p:spPr>
        <p:txBody>
          <a:bodyPr vert="horz" lIns="91440" tIns="45720" rIns="91440" bIns="45720" rtlCol="0" anchor="b"/>
          <a:lstStyle>
            <a:lvl1pPr algn="r">
              <a:defRPr sz="1200"/>
            </a:lvl1pPr>
          </a:lstStyle>
          <a:p>
            <a:fld id="{0C7E0384-14C8-4070-B0CA-46F33A60D751}" type="slidenum">
              <a:rPr lang="en-GB" smtClean="0"/>
              <a:t>‹Nr.›</a:t>
            </a:fld>
            <a:endParaRPr lang="en-GB"/>
          </a:p>
        </p:txBody>
      </p:sp>
    </p:spTree>
    <p:extLst>
      <p:ext uri="{BB962C8B-B14F-4D97-AF65-F5344CB8AC3E}">
        <p14:creationId xmlns:p14="http://schemas.microsoft.com/office/powerpoint/2010/main" val="291326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676"/>
          </a:xfrm>
          <a:prstGeom prst="rect">
            <a:avLst/>
          </a:prstGeom>
        </p:spPr>
        <p:txBody>
          <a:bodyPr vert="horz" lIns="96606" tIns="48303" rIns="96606" bIns="48303" rtlCol="0"/>
          <a:lstStyle>
            <a:lvl1pPr algn="l">
              <a:defRPr sz="1300"/>
            </a:lvl1pPr>
          </a:lstStyle>
          <a:p>
            <a:endParaRPr lang="en-GB"/>
          </a:p>
        </p:txBody>
      </p:sp>
      <p:sp>
        <p:nvSpPr>
          <p:cNvPr id="3" name="Date Placeholder 2"/>
          <p:cNvSpPr>
            <a:spLocks noGrp="1"/>
          </p:cNvSpPr>
          <p:nvPr>
            <p:ph type="dt" idx="1"/>
          </p:nvPr>
        </p:nvSpPr>
        <p:spPr>
          <a:xfrm>
            <a:off x="3901698" y="0"/>
            <a:ext cx="2984871" cy="502676"/>
          </a:xfrm>
          <a:prstGeom prst="rect">
            <a:avLst/>
          </a:prstGeom>
        </p:spPr>
        <p:txBody>
          <a:bodyPr vert="horz" lIns="96606" tIns="48303" rIns="96606" bIns="48303" rtlCol="0"/>
          <a:lstStyle>
            <a:lvl1pPr algn="r">
              <a:defRPr sz="1300"/>
            </a:lvl1pPr>
          </a:lstStyle>
          <a:p>
            <a:fld id="{DE11550E-02AB-3444-ACA7-557604EECCE1}" type="datetimeFigureOut">
              <a:rPr lang="en-GB" smtClean="0"/>
              <a:t>20/04/2017</a:t>
            </a:fld>
            <a:endParaRPr lang="en-GB"/>
          </a:p>
        </p:txBody>
      </p:sp>
      <p:sp>
        <p:nvSpPr>
          <p:cNvPr id="4" name="Slide Image Placeholder 3"/>
          <p:cNvSpPr>
            <a:spLocks noGrp="1" noRot="1" noChangeAspect="1"/>
          </p:cNvSpPr>
          <p:nvPr>
            <p:ph type="sldImg" idx="2"/>
          </p:nvPr>
        </p:nvSpPr>
        <p:spPr>
          <a:xfrm>
            <a:off x="1190625" y="1252538"/>
            <a:ext cx="4506913" cy="3381375"/>
          </a:xfrm>
          <a:prstGeom prst="rect">
            <a:avLst/>
          </a:prstGeom>
          <a:noFill/>
          <a:ln w="12700">
            <a:solidFill>
              <a:prstClr val="black"/>
            </a:solidFill>
          </a:ln>
        </p:spPr>
        <p:txBody>
          <a:bodyPr vert="horz" lIns="96606" tIns="48303" rIns="96606" bIns="48303" rtlCol="0" anchor="ctr"/>
          <a:lstStyle/>
          <a:p>
            <a:endParaRPr lang="en-GB"/>
          </a:p>
        </p:txBody>
      </p:sp>
      <p:sp>
        <p:nvSpPr>
          <p:cNvPr id="5" name="Notes Placeholder 4"/>
          <p:cNvSpPr>
            <a:spLocks noGrp="1"/>
          </p:cNvSpPr>
          <p:nvPr>
            <p:ph type="body" sz="quarter" idx="3"/>
          </p:nvPr>
        </p:nvSpPr>
        <p:spPr>
          <a:xfrm>
            <a:off x="688817" y="4821506"/>
            <a:ext cx="5510530" cy="3944868"/>
          </a:xfrm>
          <a:prstGeom prst="rect">
            <a:avLst/>
          </a:prstGeom>
        </p:spPr>
        <p:txBody>
          <a:bodyPr vert="horz" lIns="96606" tIns="48303" rIns="96606" bIns="4830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516039"/>
            <a:ext cx="2984871" cy="502674"/>
          </a:xfrm>
          <a:prstGeom prst="rect">
            <a:avLst/>
          </a:prstGeom>
        </p:spPr>
        <p:txBody>
          <a:bodyPr vert="horz" lIns="96606" tIns="48303" rIns="96606" bIns="48303"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6039"/>
            <a:ext cx="2984871" cy="502674"/>
          </a:xfrm>
          <a:prstGeom prst="rect">
            <a:avLst/>
          </a:prstGeom>
        </p:spPr>
        <p:txBody>
          <a:bodyPr vert="horz" lIns="96606" tIns="48303" rIns="96606" bIns="48303" rtlCol="0" anchor="b"/>
          <a:lstStyle>
            <a:lvl1pPr algn="r">
              <a:defRPr sz="1300"/>
            </a:lvl1pPr>
          </a:lstStyle>
          <a:p>
            <a:fld id="{50D9B9BD-A099-3541-A743-49318701A305}" type="slidenum">
              <a:rPr lang="en-GB" smtClean="0"/>
              <a:t>‹Nr.›</a:t>
            </a:fld>
            <a:endParaRPr lang="en-GB"/>
          </a:p>
        </p:txBody>
      </p:sp>
    </p:spTree>
    <p:extLst>
      <p:ext uri="{BB962C8B-B14F-4D97-AF65-F5344CB8AC3E}">
        <p14:creationId xmlns:p14="http://schemas.microsoft.com/office/powerpoint/2010/main" val="1744619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0D9B9BD-A099-3541-A743-49318701A305}" type="slidenum">
              <a:rPr lang="en-GB" smtClean="0"/>
              <a:t>2</a:t>
            </a:fld>
            <a:endParaRPr lang="en-GB"/>
          </a:p>
        </p:txBody>
      </p:sp>
    </p:spTree>
    <p:extLst>
      <p:ext uri="{BB962C8B-B14F-4D97-AF65-F5344CB8AC3E}">
        <p14:creationId xmlns:p14="http://schemas.microsoft.com/office/powerpoint/2010/main" val="69884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0D9B9BD-A099-3541-A743-49318701A305}" type="slidenum">
              <a:rPr lang="en-GB" smtClean="0"/>
              <a:t>3</a:t>
            </a:fld>
            <a:endParaRPr lang="en-GB"/>
          </a:p>
        </p:txBody>
      </p:sp>
    </p:spTree>
    <p:extLst>
      <p:ext uri="{BB962C8B-B14F-4D97-AF65-F5344CB8AC3E}">
        <p14:creationId xmlns:p14="http://schemas.microsoft.com/office/powerpoint/2010/main" val="10138045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0D9B9BD-A099-3541-A743-49318701A305}" type="slidenum">
              <a:rPr lang="en-GB" smtClean="0"/>
              <a:t>4</a:t>
            </a:fld>
            <a:endParaRPr lang="en-GB"/>
          </a:p>
        </p:txBody>
      </p:sp>
    </p:spTree>
    <p:extLst>
      <p:ext uri="{BB962C8B-B14F-4D97-AF65-F5344CB8AC3E}">
        <p14:creationId xmlns:p14="http://schemas.microsoft.com/office/powerpoint/2010/main" val="961244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0D9B9BD-A099-3541-A743-49318701A305}" type="slidenum">
              <a:rPr lang="en-GB" smtClean="0"/>
              <a:t>5</a:t>
            </a:fld>
            <a:endParaRPr lang="en-GB"/>
          </a:p>
        </p:txBody>
      </p:sp>
    </p:spTree>
    <p:extLst>
      <p:ext uri="{BB962C8B-B14F-4D97-AF65-F5344CB8AC3E}">
        <p14:creationId xmlns:p14="http://schemas.microsoft.com/office/powerpoint/2010/main" val="2555876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0D9B9BD-A099-3541-A743-49318701A305}" type="slidenum">
              <a:rPr lang="en-GB" smtClean="0"/>
              <a:t>6</a:t>
            </a:fld>
            <a:endParaRPr lang="en-GB"/>
          </a:p>
        </p:txBody>
      </p:sp>
    </p:spTree>
    <p:extLst>
      <p:ext uri="{BB962C8B-B14F-4D97-AF65-F5344CB8AC3E}">
        <p14:creationId xmlns:p14="http://schemas.microsoft.com/office/powerpoint/2010/main" val="3360180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0D9B9BD-A099-3541-A743-49318701A305}" type="slidenum">
              <a:rPr lang="en-GB" smtClean="0"/>
              <a:t>7</a:t>
            </a:fld>
            <a:endParaRPr lang="en-GB"/>
          </a:p>
        </p:txBody>
      </p:sp>
    </p:spTree>
    <p:extLst>
      <p:ext uri="{BB962C8B-B14F-4D97-AF65-F5344CB8AC3E}">
        <p14:creationId xmlns:p14="http://schemas.microsoft.com/office/powerpoint/2010/main" val="10118901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3076575"/>
            <a:ext cx="6858000" cy="433388"/>
          </a:xfrm>
        </p:spPr>
        <p:txBody>
          <a:bodyPr anchor="b">
            <a:normAutofit/>
          </a:bodyPr>
          <a:lstStyle>
            <a:lvl1pPr algn="l">
              <a:defRPr sz="2000"/>
            </a:lvl1pPr>
          </a:lstStyle>
          <a:p>
            <a:r>
              <a:rPr lang="en-US" smtClean="0"/>
              <a:t>Click to edit Master title style</a:t>
            </a:r>
            <a:endParaRPr lang="en-GB"/>
          </a:p>
        </p:txBody>
      </p:sp>
      <p:sp>
        <p:nvSpPr>
          <p:cNvPr id="3" name="Subtitle 2"/>
          <p:cNvSpPr>
            <a:spLocks noGrp="1"/>
          </p:cNvSpPr>
          <p:nvPr>
            <p:ph type="subTitle" idx="1"/>
          </p:nvPr>
        </p:nvSpPr>
        <p:spPr>
          <a:xfrm>
            <a:off x="1143000" y="3714749"/>
            <a:ext cx="6858000" cy="1771651"/>
          </a:xfrm>
        </p:spPr>
        <p:txBody>
          <a:bodyPr>
            <a:noAutofit/>
          </a:bodyPr>
          <a:lstStyle>
            <a:lvl1pPr marL="0" indent="0" algn="l">
              <a:buNone/>
              <a:defRPr sz="60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dirty="0"/>
          </a:p>
        </p:txBody>
      </p:sp>
      <p:cxnSp>
        <p:nvCxnSpPr>
          <p:cNvPr id="7" name="Straight Connector 6"/>
          <p:cNvCxnSpPr/>
          <p:nvPr userDrawn="1"/>
        </p:nvCxnSpPr>
        <p:spPr>
          <a:xfrm>
            <a:off x="1143000" y="3592099"/>
            <a:ext cx="685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5670" y="174020"/>
            <a:ext cx="1960764" cy="1960764"/>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fr-FR" smtClean="0"/>
              <a:t>20/04/2017</a:t>
            </a:r>
            <a:endParaRPr lang="en-GB"/>
          </a:p>
        </p:txBody>
      </p:sp>
      <p:sp>
        <p:nvSpPr>
          <p:cNvPr id="5" name="Footer Placeholder 4"/>
          <p:cNvSpPr>
            <a:spLocks noGrp="1"/>
          </p:cNvSpPr>
          <p:nvPr>
            <p:ph type="ftr" sz="quarter" idx="11"/>
          </p:nvPr>
        </p:nvSpPr>
        <p:spPr/>
        <p:txBody>
          <a:bodyPr/>
          <a:lstStyle/>
          <a:p>
            <a:r>
              <a:rPr lang="en-GB" smtClean="0"/>
              <a:t>IPPOG Collaboration Meeting, Lisbon, Portugal</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t>‹Nr.›</a:t>
            </a:fld>
            <a:endParaRPr lang="en-GB"/>
          </a:p>
        </p:txBody>
      </p:sp>
      <p:cxnSp>
        <p:nvCxnSpPr>
          <p:cNvPr id="9" name="Straight Connector 8"/>
          <p:cNvCxnSpPr/>
          <p:nvPr userDrawn="1"/>
        </p:nvCxnSpPr>
        <p:spPr>
          <a:xfrm>
            <a:off x="145765" y="6259381"/>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fr-FR" smtClean="0"/>
              <a:t>20/04/2017</a:t>
            </a:r>
            <a:endParaRPr lang="en-GB"/>
          </a:p>
        </p:txBody>
      </p:sp>
      <p:sp>
        <p:nvSpPr>
          <p:cNvPr id="5" name="Footer Placeholder 4"/>
          <p:cNvSpPr>
            <a:spLocks noGrp="1"/>
          </p:cNvSpPr>
          <p:nvPr>
            <p:ph type="ftr" sz="quarter" idx="11"/>
          </p:nvPr>
        </p:nvSpPr>
        <p:spPr/>
        <p:txBody>
          <a:bodyPr/>
          <a:lstStyle/>
          <a:p>
            <a:r>
              <a:rPr lang="en-GB" smtClean="0"/>
              <a:t>IPPOG Collaboration Meeting, Lisbon, Portugal</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t>‹Nr.›</a:t>
            </a:fld>
            <a:endParaRPr lang="en-GB"/>
          </a:p>
        </p:txBody>
      </p:sp>
      <p:cxnSp>
        <p:nvCxnSpPr>
          <p:cNvPr id="9" name="Straight Connector 8"/>
          <p:cNvCxnSpPr/>
          <p:nvPr userDrawn="1"/>
        </p:nvCxnSpPr>
        <p:spPr>
          <a:xfrm>
            <a:off x="145765" y="6259381"/>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724559" y="6457948"/>
            <a:ext cx="1939891" cy="365125"/>
          </a:xfrm>
        </p:spPr>
        <p:txBody>
          <a:bodyPr/>
          <a:lstStyle>
            <a:lvl1pPr>
              <a:defRPr>
                <a:solidFill>
                  <a:schemeClr val="accent1"/>
                </a:solidFill>
              </a:defRPr>
            </a:lvl1pPr>
          </a:lstStyle>
          <a:p>
            <a:r>
              <a:rPr lang="en-GB" dirty="0" err="1" smtClean="0"/>
              <a:t>Barbora</a:t>
            </a:r>
            <a:r>
              <a:rPr lang="en-GB" dirty="0" smtClean="0"/>
              <a:t> </a:t>
            </a:r>
            <a:r>
              <a:rPr lang="en-GB" dirty="0" err="1" smtClean="0"/>
              <a:t>Bruant</a:t>
            </a:r>
            <a:r>
              <a:rPr lang="en-GB" dirty="0" smtClean="0"/>
              <a:t> </a:t>
            </a:r>
            <a:r>
              <a:rPr lang="en-GB" dirty="0" err="1" smtClean="0"/>
              <a:t>Gulejova</a:t>
            </a:r>
            <a:r>
              <a:rPr lang="en-GB" dirty="0" smtClean="0"/>
              <a:t>  </a:t>
            </a:r>
            <a:endParaRPr lang="en-GB" dirty="0"/>
          </a:p>
        </p:txBody>
      </p:sp>
      <p:sp>
        <p:nvSpPr>
          <p:cNvPr id="5" name="Footer Placeholder 4"/>
          <p:cNvSpPr>
            <a:spLocks noGrp="1"/>
          </p:cNvSpPr>
          <p:nvPr>
            <p:ph type="ftr" sz="quarter" idx="11"/>
          </p:nvPr>
        </p:nvSpPr>
        <p:spPr>
          <a:xfrm>
            <a:off x="944595" y="6457948"/>
            <a:ext cx="4340225" cy="365125"/>
          </a:xfrm>
        </p:spPr>
        <p:txBody>
          <a:bodyPr/>
          <a:lstStyle>
            <a:lvl1pPr>
              <a:defRPr>
                <a:solidFill>
                  <a:schemeClr val="accent1"/>
                </a:solidFill>
              </a:defRPr>
            </a:lvl1pPr>
          </a:lstStyle>
          <a:p>
            <a:r>
              <a:rPr lang="en-GB" dirty="0" smtClean="0"/>
              <a:t>     IPPOG Collaboration Meeting, Lisbon, 20-22 April 2017</a:t>
            </a:r>
            <a:endParaRPr lang="en-GB" dirty="0"/>
          </a:p>
        </p:txBody>
      </p:sp>
      <p:sp>
        <p:nvSpPr>
          <p:cNvPr id="6" name="Slide Number Placeholder 5"/>
          <p:cNvSpPr>
            <a:spLocks noGrp="1"/>
          </p:cNvSpPr>
          <p:nvPr>
            <p:ph type="sldNum" sz="quarter" idx="12"/>
          </p:nvPr>
        </p:nvSpPr>
        <p:spPr>
          <a:xfrm>
            <a:off x="69882" y="6444988"/>
            <a:ext cx="409575" cy="365125"/>
          </a:xfrm>
        </p:spPr>
        <p:txBody>
          <a:bodyPr/>
          <a:lstStyle>
            <a:lvl1pPr>
              <a:defRPr>
                <a:solidFill>
                  <a:schemeClr val="accent1"/>
                </a:solidFill>
              </a:defRPr>
            </a:lvl1pPr>
          </a:lstStyle>
          <a:p>
            <a:fld id="{8DE9D450-AD3B-A24D-8A95-F027C5FCDEC4}" type="slidenum">
              <a:rPr lang="en-GB" smtClean="0"/>
              <a:pPr/>
              <a:t>‹Nr.›</a:t>
            </a:fld>
            <a:endParaRPr lang="en-GB"/>
          </a:p>
        </p:txBody>
      </p:sp>
      <p:cxnSp>
        <p:nvCxnSpPr>
          <p:cNvPr id="8" name="Straight Connector 7"/>
          <p:cNvCxnSpPr/>
          <p:nvPr userDrawn="1"/>
        </p:nvCxnSpPr>
        <p:spPr>
          <a:xfrm>
            <a:off x="145765" y="6411781"/>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7664" y="5738810"/>
            <a:ext cx="1084263" cy="1084263"/>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38174" y="3619500"/>
            <a:ext cx="7886700" cy="805437"/>
          </a:xfrm>
        </p:spPr>
        <p:txBody>
          <a:bodyPr anchor="b"/>
          <a:lstStyle>
            <a:lvl1pPr>
              <a:defRPr sz="4500"/>
            </a:lvl1pPr>
          </a:lstStyle>
          <a:p>
            <a:r>
              <a:rPr lang="en-US" smtClean="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solidFill>
              </a:defRPr>
            </a:lvl1pPr>
          </a:lstStyle>
          <a:p>
            <a:r>
              <a:rPr lang="fr-FR" smtClean="0"/>
              <a:t>20/04/2017</a:t>
            </a:r>
            <a:endParaRPr lang="en-GB"/>
          </a:p>
        </p:txBody>
      </p:sp>
      <p:sp>
        <p:nvSpPr>
          <p:cNvPr id="5" name="Footer Placeholder 4"/>
          <p:cNvSpPr>
            <a:spLocks noGrp="1"/>
          </p:cNvSpPr>
          <p:nvPr>
            <p:ph type="ftr" sz="quarter" idx="11"/>
          </p:nvPr>
        </p:nvSpPr>
        <p:spPr/>
        <p:txBody>
          <a:bodyPr/>
          <a:lstStyle>
            <a:lvl1pPr>
              <a:defRPr>
                <a:solidFill>
                  <a:schemeClr val="accent1"/>
                </a:solidFill>
              </a:defRPr>
            </a:lvl1pPr>
          </a:lstStyle>
          <a:p>
            <a:r>
              <a:rPr lang="en-GB" smtClean="0"/>
              <a:t>IPPOG Collaboration Meeting, Lisbon, Portugal</a:t>
            </a:r>
            <a:endParaRPr lang="en-GB"/>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8DE9D450-AD3B-A24D-8A95-F027C5FCDEC4}" type="slidenum">
              <a:rPr lang="en-GB" smtClean="0"/>
              <a:pPr/>
              <a:t>‹Nr.›</a:t>
            </a:fld>
            <a:endParaRPr lang="en-GB"/>
          </a:p>
        </p:txBody>
      </p:sp>
      <p:cxnSp>
        <p:nvCxnSpPr>
          <p:cNvPr id="8" name="Straight Connector 7"/>
          <p:cNvCxnSpPr/>
          <p:nvPr userDrawn="1"/>
        </p:nvCxnSpPr>
        <p:spPr>
          <a:xfrm>
            <a:off x="638174" y="4558286"/>
            <a:ext cx="7886700" cy="35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45765" y="6221281"/>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539915"/>
            <a:ext cx="3886200" cy="4637048"/>
          </a:xfrm>
        </p:spPr>
        <p:txBody>
          <a:bodyPr/>
          <a:lstStyle>
            <a:lvl1pPr>
              <a:defRPr sz="2400"/>
            </a:lvl1pPr>
            <a:lvl2pPr>
              <a:defRPr sz="2000"/>
            </a:lvl2pPr>
            <a:lvl3pPr>
              <a:defRPr sz="1800"/>
            </a:lvl3pPr>
            <a:lvl4pPr>
              <a:defRPr sz="16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29150" y="1539915"/>
            <a:ext cx="3886200" cy="4637048"/>
          </a:xfrm>
        </p:spPr>
        <p:txBody>
          <a:bodyPr/>
          <a:lstStyle>
            <a:lvl1pPr>
              <a:defRPr sz="2400"/>
            </a:lvl1pPr>
            <a:lvl2pPr>
              <a:defRPr sz="2000"/>
            </a:lvl2pPr>
            <a:lvl3pPr>
              <a:defRPr sz="1800"/>
            </a:lvl3pPr>
            <a:lvl4pPr>
              <a:defRPr sz="16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r>
              <a:rPr lang="fr-FR" smtClean="0"/>
              <a:t>20/04/2017</a:t>
            </a:r>
            <a:endParaRPr lang="en-GB"/>
          </a:p>
        </p:txBody>
      </p:sp>
      <p:sp>
        <p:nvSpPr>
          <p:cNvPr id="6" name="Footer Placeholder 5"/>
          <p:cNvSpPr>
            <a:spLocks noGrp="1"/>
          </p:cNvSpPr>
          <p:nvPr>
            <p:ph type="ftr" sz="quarter" idx="11"/>
          </p:nvPr>
        </p:nvSpPr>
        <p:spPr/>
        <p:txBody>
          <a:bodyPr/>
          <a:lstStyle/>
          <a:p>
            <a:r>
              <a:rPr lang="en-GB" smtClean="0"/>
              <a:t>IPPOG Collaboration Meeting, Lisbon, Portugal</a:t>
            </a:r>
            <a:endParaRPr lang="en-GB"/>
          </a:p>
        </p:txBody>
      </p:sp>
      <p:sp>
        <p:nvSpPr>
          <p:cNvPr id="7" name="Slide Number Placeholder 6"/>
          <p:cNvSpPr>
            <a:spLocks noGrp="1"/>
          </p:cNvSpPr>
          <p:nvPr>
            <p:ph type="sldNum" sz="quarter" idx="12"/>
          </p:nvPr>
        </p:nvSpPr>
        <p:spPr/>
        <p:txBody>
          <a:bodyPr/>
          <a:lstStyle/>
          <a:p>
            <a:fld id="{8DE9D450-AD3B-A24D-8A95-F027C5FCDEC4}" type="slidenum">
              <a:rPr lang="en-GB" smtClean="0"/>
              <a:t>‹Nr.›</a:t>
            </a:fld>
            <a:endParaRPr lang="en-GB"/>
          </a:p>
        </p:txBody>
      </p:sp>
      <p:cxnSp>
        <p:nvCxnSpPr>
          <p:cNvPr id="10" name="Straight Connector 9"/>
          <p:cNvCxnSpPr/>
          <p:nvPr userDrawn="1"/>
        </p:nvCxnSpPr>
        <p:spPr>
          <a:xfrm>
            <a:off x="628650" y="1372192"/>
            <a:ext cx="7886700" cy="35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145765" y="6259381"/>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7"/>
            <a:ext cx="7886700" cy="892174"/>
          </a:xfrm>
        </p:spPr>
        <p:txBody>
          <a:bodyPr/>
          <a:lstStyle/>
          <a:p>
            <a:r>
              <a:rPr lang="en-US" smtClean="0"/>
              <a:t>Click to edit Master title style</a:t>
            </a:r>
            <a:endParaRPr lang="en-GB" dirty="0"/>
          </a:p>
        </p:txBody>
      </p:sp>
      <p:sp>
        <p:nvSpPr>
          <p:cNvPr id="3" name="Text Placeholder 2"/>
          <p:cNvSpPr>
            <a:spLocks noGrp="1"/>
          </p:cNvSpPr>
          <p:nvPr>
            <p:ph type="body" idx="1"/>
          </p:nvPr>
        </p:nvSpPr>
        <p:spPr>
          <a:xfrm>
            <a:off x="629842" y="1522451"/>
            <a:ext cx="3868340" cy="877987"/>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563946"/>
          </a:xfrm>
        </p:spPr>
        <p:txBody>
          <a:bodyPr/>
          <a:lstStyle>
            <a:lvl1pPr>
              <a:defRPr sz="2400"/>
            </a:lvl1pPr>
            <a:lvl2pPr>
              <a:defRPr sz="2000"/>
            </a:lvl2pPr>
            <a:lvl3pPr>
              <a:defRPr sz="1800"/>
            </a:lvl3pPr>
            <a:lvl4pPr>
              <a:defRPr sz="16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27959" y="1522451"/>
            <a:ext cx="3887391" cy="877987"/>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563946"/>
          </a:xfrm>
        </p:spPr>
        <p:txBody>
          <a:bodyPr/>
          <a:lstStyle>
            <a:lvl1pPr>
              <a:defRPr sz="2400"/>
            </a:lvl1pPr>
            <a:lvl2pPr>
              <a:defRPr sz="2000"/>
            </a:lvl2pPr>
            <a:lvl3pPr>
              <a:defRPr sz="1800"/>
            </a:lvl3pPr>
            <a:lvl4pPr>
              <a:defRPr sz="16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lvl1pPr>
              <a:defRPr>
                <a:solidFill>
                  <a:schemeClr val="accent1"/>
                </a:solidFill>
              </a:defRPr>
            </a:lvl1pPr>
          </a:lstStyle>
          <a:p>
            <a:r>
              <a:rPr lang="fr-FR" smtClean="0"/>
              <a:t>20/04/2017</a:t>
            </a:r>
            <a:endParaRPr lang="en-GB"/>
          </a:p>
        </p:txBody>
      </p:sp>
      <p:sp>
        <p:nvSpPr>
          <p:cNvPr id="8" name="Footer Placeholder 7"/>
          <p:cNvSpPr>
            <a:spLocks noGrp="1"/>
          </p:cNvSpPr>
          <p:nvPr>
            <p:ph type="ftr" sz="quarter" idx="11"/>
          </p:nvPr>
        </p:nvSpPr>
        <p:spPr/>
        <p:txBody>
          <a:bodyPr/>
          <a:lstStyle>
            <a:lvl1pPr>
              <a:defRPr>
                <a:solidFill>
                  <a:schemeClr val="accent1"/>
                </a:solidFill>
              </a:defRPr>
            </a:lvl1pPr>
          </a:lstStyle>
          <a:p>
            <a:r>
              <a:rPr lang="en-GB" smtClean="0"/>
              <a:t>IPPOG Collaboration Meeting, Lisbon, Portugal</a:t>
            </a:r>
            <a:endParaRPr lang="en-GB"/>
          </a:p>
        </p:txBody>
      </p:sp>
      <p:sp>
        <p:nvSpPr>
          <p:cNvPr id="9" name="Slide Number Placeholder 8"/>
          <p:cNvSpPr>
            <a:spLocks noGrp="1"/>
          </p:cNvSpPr>
          <p:nvPr>
            <p:ph type="sldNum" sz="quarter" idx="12"/>
          </p:nvPr>
        </p:nvSpPr>
        <p:spPr/>
        <p:txBody>
          <a:bodyPr/>
          <a:lstStyle>
            <a:lvl1pPr>
              <a:defRPr>
                <a:solidFill>
                  <a:schemeClr val="accent1"/>
                </a:solidFill>
              </a:defRPr>
            </a:lvl1pPr>
          </a:lstStyle>
          <a:p>
            <a:fld id="{8DE9D450-AD3B-A24D-8A95-F027C5FCDEC4}" type="slidenum">
              <a:rPr lang="en-GB" smtClean="0"/>
              <a:pPr/>
              <a:t>‹Nr.›</a:t>
            </a:fld>
            <a:endParaRPr lang="en-GB"/>
          </a:p>
        </p:txBody>
      </p:sp>
      <p:cxnSp>
        <p:nvCxnSpPr>
          <p:cNvPr id="10" name="Straight Connector 9"/>
          <p:cNvCxnSpPr/>
          <p:nvPr userDrawn="1"/>
        </p:nvCxnSpPr>
        <p:spPr>
          <a:xfrm>
            <a:off x="628650" y="1372192"/>
            <a:ext cx="7886700" cy="35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145765" y="6202231"/>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fr-FR" smtClean="0"/>
              <a:t>20/04/2017</a:t>
            </a:r>
            <a:endParaRPr lang="en-GB"/>
          </a:p>
        </p:txBody>
      </p:sp>
      <p:sp>
        <p:nvSpPr>
          <p:cNvPr id="4" name="Footer Placeholder 3"/>
          <p:cNvSpPr>
            <a:spLocks noGrp="1"/>
          </p:cNvSpPr>
          <p:nvPr>
            <p:ph type="ftr" sz="quarter" idx="11"/>
          </p:nvPr>
        </p:nvSpPr>
        <p:spPr/>
        <p:txBody>
          <a:bodyPr/>
          <a:lstStyle/>
          <a:p>
            <a:r>
              <a:rPr lang="en-GB" smtClean="0"/>
              <a:t>IPPOG Collaboration Meeting, Lisbon, Portugal</a:t>
            </a:r>
            <a:endParaRPr lang="en-GB"/>
          </a:p>
        </p:txBody>
      </p:sp>
      <p:sp>
        <p:nvSpPr>
          <p:cNvPr id="5" name="Slide Number Placeholder 4"/>
          <p:cNvSpPr>
            <a:spLocks noGrp="1"/>
          </p:cNvSpPr>
          <p:nvPr>
            <p:ph type="sldNum" sz="quarter" idx="12"/>
          </p:nvPr>
        </p:nvSpPr>
        <p:spPr/>
        <p:txBody>
          <a:bodyPr/>
          <a:lstStyle/>
          <a:p>
            <a:fld id="{8DE9D450-AD3B-A24D-8A95-F027C5FCDEC4}" type="slidenum">
              <a:rPr lang="en-GB" smtClean="0"/>
              <a:t>‹Nr.›</a:t>
            </a:fld>
            <a:endParaRPr lang="en-GB"/>
          </a:p>
        </p:txBody>
      </p:sp>
      <p:cxnSp>
        <p:nvCxnSpPr>
          <p:cNvPr id="8" name="Straight Connector 7"/>
          <p:cNvCxnSpPr/>
          <p:nvPr userDrawn="1"/>
        </p:nvCxnSpPr>
        <p:spPr>
          <a:xfrm>
            <a:off x="145765" y="6173656"/>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FR" smtClean="0"/>
              <a:t>20/04/2017</a:t>
            </a:r>
            <a:endParaRPr lang="en-GB"/>
          </a:p>
        </p:txBody>
      </p:sp>
      <p:sp>
        <p:nvSpPr>
          <p:cNvPr id="3" name="Footer Placeholder 2"/>
          <p:cNvSpPr>
            <a:spLocks noGrp="1"/>
          </p:cNvSpPr>
          <p:nvPr>
            <p:ph type="ftr" sz="quarter" idx="11"/>
          </p:nvPr>
        </p:nvSpPr>
        <p:spPr/>
        <p:txBody>
          <a:bodyPr/>
          <a:lstStyle/>
          <a:p>
            <a:r>
              <a:rPr lang="en-GB" smtClean="0"/>
              <a:t>IPPOG Collaboration Meeting, Lisbon, Portugal</a:t>
            </a:r>
            <a:endParaRPr lang="en-GB"/>
          </a:p>
        </p:txBody>
      </p:sp>
      <p:sp>
        <p:nvSpPr>
          <p:cNvPr id="4" name="Slide Number Placeholder 3"/>
          <p:cNvSpPr>
            <a:spLocks noGrp="1"/>
          </p:cNvSpPr>
          <p:nvPr>
            <p:ph type="sldNum" sz="quarter" idx="12"/>
          </p:nvPr>
        </p:nvSpPr>
        <p:spPr/>
        <p:txBody>
          <a:bodyPr/>
          <a:lstStyle/>
          <a:p>
            <a:fld id="{8DE9D450-AD3B-A24D-8A95-F027C5FCDEC4}" type="slidenum">
              <a:rPr lang="en-GB" smtClean="0"/>
              <a:t>‹Nr.›</a:t>
            </a:fld>
            <a:endParaRPr lang="en-GB"/>
          </a:p>
        </p:txBody>
      </p:sp>
      <p:cxnSp>
        <p:nvCxnSpPr>
          <p:cNvPr id="7" name="Straight Connector 6"/>
          <p:cNvCxnSpPr/>
          <p:nvPr userDrawn="1"/>
        </p:nvCxnSpPr>
        <p:spPr>
          <a:xfrm>
            <a:off x="145765" y="6173656"/>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fr-FR" smtClean="0"/>
              <a:t>20/04/2017</a:t>
            </a:r>
            <a:endParaRPr lang="en-GB"/>
          </a:p>
        </p:txBody>
      </p:sp>
      <p:sp>
        <p:nvSpPr>
          <p:cNvPr id="6" name="Footer Placeholder 5"/>
          <p:cNvSpPr>
            <a:spLocks noGrp="1"/>
          </p:cNvSpPr>
          <p:nvPr>
            <p:ph type="ftr" sz="quarter" idx="11"/>
          </p:nvPr>
        </p:nvSpPr>
        <p:spPr/>
        <p:txBody>
          <a:bodyPr/>
          <a:lstStyle/>
          <a:p>
            <a:r>
              <a:rPr lang="en-GB" smtClean="0"/>
              <a:t>IPPOG Collaboration Meeting, Lisbon, Portugal</a:t>
            </a:r>
            <a:endParaRPr lang="en-GB"/>
          </a:p>
        </p:txBody>
      </p:sp>
      <p:sp>
        <p:nvSpPr>
          <p:cNvPr id="7" name="Slide Number Placeholder 6"/>
          <p:cNvSpPr>
            <a:spLocks noGrp="1"/>
          </p:cNvSpPr>
          <p:nvPr>
            <p:ph type="sldNum" sz="quarter" idx="12"/>
          </p:nvPr>
        </p:nvSpPr>
        <p:spPr/>
        <p:txBody>
          <a:bodyPr/>
          <a:lstStyle/>
          <a:p>
            <a:fld id="{8DE9D450-AD3B-A24D-8A95-F027C5FCDEC4}" type="slidenum">
              <a:rPr lang="en-GB" smtClean="0"/>
              <a:t>‹Nr.›</a:t>
            </a:fld>
            <a:endParaRPr lang="en-GB"/>
          </a:p>
        </p:txBody>
      </p:sp>
      <p:cxnSp>
        <p:nvCxnSpPr>
          <p:cNvPr id="10" name="Straight Connector 9"/>
          <p:cNvCxnSpPr/>
          <p:nvPr userDrawn="1"/>
        </p:nvCxnSpPr>
        <p:spPr>
          <a:xfrm>
            <a:off x="145765" y="6173656"/>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Drag picture to placeholder or click icon to add</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fr-FR" smtClean="0"/>
              <a:t>20/04/2017</a:t>
            </a:r>
            <a:endParaRPr lang="en-GB"/>
          </a:p>
        </p:txBody>
      </p:sp>
      <p:sp>
        <p:nvSpPr>
          <p:cNvPr id="6" name="Footer Placeholder 5"/>
          <p:cNvSpPr>
            <a:spLocks noGrp="1"/>
          </p:cNvSpPr>
          <p:nvPr>
            <p:ph type="ftr" sz="quarter" idx="11"/>
          </p:nvPr>
        </p:nvSpPr>
        <p:spPr/>
        <p:txBody>
          <a:bodyPr/>
          <a:lstStyle/>
          <a:p>
            <a:r>
              <a:rPr lang="en-GB" smtClean="0"/>
              <a:t>IPPOG Collaboration Meeting, Lisbon, Portugal</a:t>
            </a:r>
            <a:endParaRPr lang="en-GB"/>
          </a:p>
        </p:txBody>
      </p:sp>
      <p:sp>
        <p:nvSpPr>
          <p:cNvPr id="7" name="Slide Number Placeholder 6"/>
          <p:cNvSpPr>
            <a:spLocks noGrp="1"/>
          </p:cNvSpPr>
          <p:nvPr>
            <p:ph type="sldNum" sz="quarter" idx="12"/>
          </p:nvPr>
        </p:nvSpPr>
        <p:spPr/>
        <p:txBody>
          <a:bodyPr/>
          <a:lstStyle/>
          <a:p>
            <a:fld id="{8DE9D450-AD3B-A24D-8A95-F027C5FCDEC4}" type="slidenum">
              <a:rPr lang="en-GB" smtClean="0"/>
              <a:t>‹Nr.›</a:t>
            </a:fld>
            <a:endParaRPr lang="en-GB"/>
          </a:p>
        </p:txBody>
      </p:sp>
      <p:cxnSp>
        <p:nvCxnSpPr>
          <p:cNvPr id="10" name="Straight Connector 9"/>
          <p:cNvCxnSpPr/>
          <p:nvPr userDrawn="1"/>
        </p:nvCxnSpPr>
        <p:spPr>
          <a:xfrm>
            <a:off x="145765" y="6173656"/>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52424"/>
            <a:ext cx="7877175" cy="88741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638175" y="1419225"/>
            <a:ext cx="7867650" cy="47577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6438900" y="6356348"/>
            <a:ext cx="1314450" cy="365125"/>
          </a:xfrm>
          <a:prstGeom prst="rect">
            <a:avLst/>
          </a:prstGeom>
        </p:spPr>
        <p:txBody>
          <a:bodyPr vert="horz" lIns="91440" tIns="45720" rIns="91440" bIns="45720" rtlCol="0" anchor="ctr"/>
          <a:lstStyle>
            <a:lvl1pPr algn="r">
              <a:defRPr sz="1200">
                <a:solidFill>
                  <a:schemeClr val="tx1">
                    <a:tint val="75000"/>
                  </a:schemeClr>
                </a:solidFill>
                <a:latin typeface="Arial" charset="0"/>
                <a:ea typeface="Arial" charset="0"/>
                <a:cs typeface="Arial" charset="0"/>
              </a:defRPr>
            </a:lvl1pPr>
          </a:lstStyle>
          <a:p>
            <a:r>
              <a:rPr lang="fr-FR" smtClean="0"/>
              <a:t>20/04/2017</a:t>
            </a:r>
            <a:endParaRPr lang="en-GB" dirty="0"/>
          </a:p>
        </p:txBody>
      </p:sp>
      <p:sp>
        <p:nvSpPr>
          <p:cNvPr id="5" name="Footer Placeholder 4"/>
          <p:cNvSpPr>
            <a:spLocks noGrp="1"/>
          </p:cNvSpPr>
          <p:nvPr>
            <p:ph type="ftr" sz="quarter" idx="3"/>
          </p:nvPr>
        </p:nvSpPr>
        <p:spPr>
          <a:xfrm>
            <a:off x="638174" y="6356348"/>
            <a:ext cx="5705475" cy="365125"/>
          </a:xfrm>
          <a:prstGeom prst="rect">
            <a:avLst/>
          </a:prstGeom>
        </p:spPr>
        <p:txBody>
          <a:bodyPr vert="horz" lIns="91440" tIns="45720" rIns="91440" bIns="45720" rtlCol="0" anchor="ctr"/>
          <a:lstStyle>
            <a:lvl1pPr algn="l">
              <a:defRPr sz="1200">
                <a:solidFill>
                  <a:schemeClr val="tx1">
                    <a:tint val="75000"/>
                  </a:schemeClr>
                </a:solidFill>
                <a:latin typeface="Arial" charset="0"/>
                <a:ea typeface="Arial" charset="0"/>
                <a:cs typeface="Arial" charset="0"/>
              </a:defRPr>
            </a:lvl1pPr>
          </a:lstStyle>
          <a:p>
            <a:r>
              <a:rPr lang="en-GB" smtClean="0"/>
              <a:t>IPPOG Collaboration Meeting, Lisbon, Portugal</a:t>
            </a:r>
            <a:endParaRPr lang="en-GB"/>
          </a:p>
        </p:txBody>
      </p:sp>
      <p:sp>
        <p:nvSpPr>
          <p:cNvPr id="6" name="Slide Number Placeholder 5"/>
          <p:cNvSpPr>
            <a:spLocks noGrp="1"/>
          </p:cNvSpPr>
          <p:nvPr>
            <p:ph type="sldNum" sz="quarter" idx="4"/>
          </p:nvPr>
        </p:nvSpPr>
        <p:spPr>
          <a:xfrm>
            <a:off x="133350" y="6356350"/>
            <a:ext cx="409575" cy="365125"/>
          </a:xfrm>
          <a:prstGeom prst="rect">
            <a:avLst/>
          </a:prstGeom>
        </p:spPr>
        <p:txBody>
          <a:bodyPr vert="horz" lIns="91440" tIns="45720" rIns="91440" bIns="45720" rtlCol="0" anchor="ctr"/>
          <a:lstStyle>
            <a:lvl1pPr algn="r">
              <a:defRPr sz="1200">
                <a:solidFill>
                  <a:schemeClr val="tx1">
                    <a:tint val="75000"/>
                  </a:schemeClr>
                </a:solidFill>
                <a:latin typeface="Arial" charset="0"/>
                <a:ea typeface="Arial" charset="0"/>
                <a:cs typeface="Arial" charset="0"/>
              </a:defRPr>
            </a:lvl1pPr>
          </a:lstStyle>
          <a:p>
            <a:fld id="{8DE9D450-AD3B-A24D-8A95-F027C5FCDEC4}" type="slidenum">
              <a:rPr lang="en-GB" smtClean="0"/>
              <a:pPr/>
              <a:t>‹Nr.›</a:t>
            </a:fld>
            <a:endParaRPr lang="en-GB"/>
          </a:p>
        </p:txBody>
      </p:sp>
    </p:spTree>
    <p:extLst>
      <p:ext uri="{BB962C8B-B14F-4D97-AF65-F5344CB8AC3E}">
        <p14:creationId xmlns:p14="http://schemas.microsoft.com/office/powerpoint/2010/main" val="19186206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p:txStyles>
    <p:titleStyle>
      <a:lvl1pPr algn="l" defTabSz="685800" rtl="0" eaLnBrk="1" latinLnBrk="0" hangingPunct="1">
        <a:lnSpc>
          <a:spcPct val="90000"/>
        </a:lnSpc>
        <a:spcBef>
          <a:spcPct val="0"/>
        </a:spcBef>
        <a:buNone/>
        <a:defRPr sz="4400" kern="1200">
          <a:solidFill>
            <a:schemeClr val="tx1">
              <a:lumMod val="65000"/>
              <a:lumOff val="35000"/>
            </a:schemeClr>
          </a:solidFill>
          <a:latin typeface="Arial" charset="0"/>
          <a:ea typeface="Arial" charset="0"/>
          <a:cs typeface="Arial" charset="0"/>
        </a:defRPr>
      </a:lvl1pPr>
    </p:titleStyle>
    <p:bodyStyle>
      <a:lvl1pPr marL="0" indent="0" algn="l" defTabSz="685800" rtl="0" eaLnBrk="1" latinLnBrk="0" hangingPunct="1">
        <a:lnSpc>
          <a:spcPct val="90000"/>
        </a:lnSpc>
        <a:spcBef>
          <a:spcPts val="750"/>
        </a:spcBef>
        <a:buFont typeface="Arial"/>
        <a:buNone/>
        <a:defRPr sz="2800" kern="1200">
          <a:solidFill>
            <a:schemeClr val="accent1"/>
          </a:solidFill>
          <a:latin typeface="Arial" charset="0"/>
          <a:ea typeface="Arial" charset="0"/>
          <a:cs typeface="Arial" charset="0"/>
        </a:defRPr>
      </a:lvl1pPr>
      <a:lvl2pPr marL="514350" indent="-171450" algn="l" defTabSz="685800" rtl="0" eaLnBrk="1" latinLnBrk="0" hangingPunct="1">
        <a:lnSpc>
          <a:spcPct val="90000"/>
        </a:lnSpc>
        <a:spcBef>
          <a:spcPts val="375"/>
        </a:spcBef>
        <a:buFont typeface="Arial"/>
        <a:buChar char="•"/>
        <a:defRPr sz="2400" kern="1200">
          <a:solidFill>
            <a:schemeClr val="tx1">
              <a:lumMod val="65000"/>
              <a:lumOff val="35000"/>
            </a:schemeClr>
          </a:solidFill>
          <a:latin typeface="Arial" charset="0"/>
          <a:ea typeface="Arial" charset="0"/>
          <a:cs typeface="Arial" charset="0"/>
        </a:defRPr>
      </a:lvl2pPr>
      <a:lvl3pPr marL="857250" indent="-171450" algn="l" defTabSz="685800" rtl="0" eaLnBrk="1" latinLnBrk="0" hangingPunct="1">
        <a:lnSpc>
          <a:spcPct val="90000"/>
        </a:lnSpc>
        <a:spcBef>
          <a:spcPts val="375"/>
        </a:spcBef>
        <a:buFont typeface="Arial"/>
        <a:buChar char="•"/>
        <a:defRPr sz="2000" kern="1200">
          <a:solidFill>
            <a:schemeClr val="accent1"/>
          </a:solidFill>
          <a:latin typeface="Arial" charset="0"/>
          <a:ea typeface="Arial" charset="0"/>
          <a:cs typeface="Arial" charset="0"/>
        </a:defRPr>
      </a:lvl3pPr>
      <a:lvl4pPr marL="1200150" indent="-171450" algn="l" defTabSz="685800" rtl="0" eaLnBrk="1" latinLnBrk="0" hangingPunct="1">
        <a:lnSpc>
          <a:spcPct val="90000"/>
        </a:lnSpc>
        <a:spcBef>
          <a:spcPts val="375"/>
        </a:spcBef>
        <a:buFont typeface="Arial"/>
        <a:buChar char="•"/>
        <a:defRPr sz="1800" kern="1200">
          <a:solidFill>
            <a:schemeClr val="tx1">
              <a:lumMod val="65000"/>
              <a:lumOff val="35000"/>
            </a:schemeClr>
          </a:solidFill>
          <a:latin typeface="Arial" charset="0"/>
          <a:ea typeface="Arial" charset="0"/>
          <a:cs typeface="Arial" charset="0"/>
        </a:defRPr>
      </a:lvl4pPr>
      <a:lvl5pPr marL="1543050" indent="-171450" algn="l" defTabSz="685800" rtl="0" eaLnBrk="1" latinLnBrk="0" hangingPunct="1">
        <a:lnSpc>
          <a:spcPct val="90000"/>
        </a:lnSpc>
        <a:spcBef>
          <a:spcPts val="375"/>
        </a:spcBef>
        <a:buFont typeface="Arial"/>
        <a:buChar char="•"/>
        <a:defRPr sz="1600" kern="1200">
          <a:solidFill>
            <a:schemeClr val="accent1"/>
          </a:solidFill>
          <a:latin typeface="Arial" charset="0"/>
          <a:ea typeface="Arial" charset="0"/>
          <a:cs typeface="Arial"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2388225"/>
            <a:ext cx="6858000" cy="1771651"/>
          </a:xfrm>
        </p:spPr>
        <p:txBody>
          <a:bodyPr/>
          <a:lstStyle/>
          <a:p>
            <a:pPr algn="ctr"/>
            <a:r>
              <a:rPr lang="en-GB" sz="3600" dirty="0" smtClean="0"/>
              <a:t>Feedback from Teachers</a:t>
            </a:r>
          </a:p>
          <a:p>
            <a:pPr algn="ctr"/>
            <a:r>
              <a:rPr lang="en-GB" sz="3600" dirty="0" smtClean="0"/>
              <a:t>Masterclasses Geneva 2017</a:t>
            </a:r>
            <a:endParaRPr lang="en-GB" sz="3000" dirty="0" smtClean="0"/>
          </a:p>
          <a:p>
            <a:endParaRPr lang="en-GB" sz="3600" dirty="0"/>
          </a:p>
          <a:p>
            <a:r>
              <a:rPr lang="en-GB" sz="1800" dirty="0" smtClean="0"/>
              <a:t>			B. </a:t>
            </a:r>
            <a:r>
              <a:rPr lang="en-GB" sz="1800" dirty="0" err="1" smtClean="0"/>
              <a:t>Bruant</a:t>
            </a:r>
            <a:r>
              <a:rPr lang="en-GB" sz="1800" dirty="0" smtClean="0"/>
              <a:t> </a:t>
            </a:r>
            <a:r>
              <a:rPr lang="en-GB" sz="1800" dirty="0" err="1" smtClean="0"/>
              <a:t>Gulejova</a:t>
            </a:r>
            <a:endParaRPr lang="en-GB" sz="1800" dirty="0"/>
          </a:p>
        </p:txBody>
      </p:sp>
      <p:sp>
        <p:nvSpPr>
          <p:cNvPr id="5" name="TextBox 4"/>
          <p:cNvSpPr txBox="1"/>
          <p:nvPr/>
        </p:nvSpPr>
        <p:spPr>
          <a:xfrm>
            <a:off x="2302793" y="5585070"/>
            <a:ext cx="4237057" cy="923330"/>
          </a:xfrm>
          <a:prstGeom prst="rect">
            <a:avLst/>
          </a:prstGeom>
          <a:noFill/>
        </p:spPr>
        <p:txBody>
          <a:bodyPr wrap="none" rtlCol="0">
            <a:spAutoFit/>
          </a:bodyPr>
          <a:lstStyle/>
          <a:p>
            <a:pPr algn="ctr"/>
            <a:r>
              <a:rPr lang="en-GB" dirty="0" smtClean="0"/>
              <a:t>Masterclasses Steering Group Meeting </a:t>
            </a:r>
          </a:p>
          <a:p>
            <a:pPr algn="ctr"/>
            <a:r>
              <a:rPr lang="en-GB" dirty="0" smtClean="0"/>
              <a:t>13</a:t>
            </a:r>
            <a:r>
              <a:rPr lang="en-GB" baseline="30000" dirty="0" smtClean="0"/>
              <a:t>th</a:t>
            </a:r>
            <a:r>
              <a:rPr lang="en-GB" dirty="0" smtClean="0"/>
              <a:t> IPPOG Meeting</a:t>
            </a:r>
          </a:p>
          <a:p>
            <a:pPr algn="ctr"/>
            <a:r>
              <a:rPr lang="en-GB" dirty="0" smtClean="0"/>
              <a:t>Lisbon 20-22 April 2017</a:t>
            </a:r>
            <a:endParaRPr lang="en-GB" dirty="0"/>
          </a:p>
        </p:txBody>
      </p:sp>
    </p:spTree>
    <p:extLst>
      <p:ext uri="{BB962C8B-B14F-4D97-AF65-F5344CB8AC3E}">
        <p14:creationId xmlns:p14="http://schemas.microsoft.com/office/powerpoint/2010/main" val="17937532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fr-FR" dirty="0" err="1" smtClean="0"/>
              <a:t>Barbora</a:t>
            </a:r>
            <a:r>
              <a:rPr lang="fr-FR" dirty="0" smtClean="0"/>
              <a:t> Bruant </a:t>
            </a:r>
            <a:r>
              <a:rPr lang="fr-FR" dirty="0" err="1" smtClean="0"/>
              <a:t>Gulejova</a:t>
            </a:r>
            <a:endParaRPr lang="en-GB" dirty="0"/>
          </a:p>
        </p:txBody>
      </p:sp>
      <p:sp>
        <p:nvSpPr>
          <p:cNvPr id="5" name="Footer Placeholder 4"/>
          <p:cNvSpPr>
            <a:spLocks noGrp="1"/>
          </p:cNvSpPr>
          <p:nvPr>
            <p:ph type="ftr" sz="quarter" idx="11"/>
          </p:nvPr>
        </p:nvSpPr>
        <p:spPr/>
        <p:txBody>
          <a:bodyPr/>
          <a:lstStyle/>
          <a:p>
            <a:r>
              <a:rPr lang="en-GB" dirty="0" smtClean="0"/>
              <a:t>          13</a:t>
            </a:r>
            <a:r>
              <a:rPr lang="en-GB" baseline="30000" dirty="0" smtClean="0"/>
              <a:t>th</a:t>
            </a:r>
            <a:r>
              <a:rPr lang="en-GB" dirty="0" smtClean="0"/>
              <a:t> IPPOG Meeting, Lisbon, 20-22 April 2017</a:t>
            </a:r>
            <a:endParaRPr lang="en-GB" dirty="0"/>
          </a:p>
        </p:txBody>
      </p:sp>
      <p:sp>
        <p:nvSpPr>
          <p:cNvPr id="6" name="Slide Number Placeholder 5"/>
          <p:cNvSpPr>
            <a:spLocks noGrp="1"/>
          </p:cNvSpPr>
          <p:nvPr>
            <p:ph type="sldNum" sz="quarter" idx="12"/>
          </p:nvPr>
        </p:nvSpPr>
        <p:spPr/>
        <p:txBody>
          <a:bodyPr/>
          <a:lstStyle/>
          <a:p>
            <a:fld id="{8DE9D450-AD3B-A24D-8A95-F027C5FCDEC4}" type="slidenum">
              <a:rPr lang="en-GB" smtClean="0"/>
              <a:pPr/>
              <a:t>2</a:t>
            </a:fld>
            <a:endParaRPr lang="en-GB" dirty="0"/>
          </a:p>
        </p:txBody>
      </p:sp>
      <p:sp>
        <p:nvSpPr>
          <p:cNvPr id="8" name="Rectangle 7"/>
          <p:cNvSpPr/>
          <p:nvPr/>
        </p:nvSpPr>
        <p:spPr>
          <a:xfrm>
            <a:off x="625873" y="282193"/>
            <a:ext cx="8204297" cy="646331"/>
          </a:xfrm>
          <a:prstGeom prst="rect">
            <a:avLst/>
          </a:prstGeom>
        </p:spPr>
        <p:txBody>
          <a:bodyPr wrap="none">
            <a:spAutoFit/>
          </a:bodyPr>
          <a:lstStyle/>
          <a:p>
            <a:r>
              <a:rPr lang="en-GB" sz="3600" dirty="0" smtClean="0">
                <a:solidFill>
                  <a:schemeClr val="accent1"/>
                </a:solidFill>
                <a:latin typeface="Arial" charset="0"/>
                <a:ea typeface="Arial" charset="0"/>
                <a:cs typeface="Arial" charset="0"/>
              </a:rPr>
              <a:t>Importance of Feedback </a:t>
            </a:r>
            <a:r>
              <a:rPr lang="en-GB" sz="3600" dirty="0">
                <a:solidFill>
                  <a:schemeClr val="accent1"/>
                </a:solidFill>
                <a:latin typeface="Arial" charset="0"/>
                <a:ea typeface="Arial" charset="0"/>
                <a:cs typeface="Arial" charset="0"/>
              </a:rPr>
              <a:t>from </a:t>
            </a:r>
            <a:r>
              <a:rPr lang="en-GB" sz="3600" dirty="0" smtClean="0">
                <a:solidFill>
                  <a:schemeClr val="accent1"/>
                </a:solidFill>
                <a:latin typeface="Arial" charset="0"/>
                <a:ea typeface="Arial" charset="0"/>
                <a:cs typeface="Arial" charset="0"/>
              </a:rPr>
              <a:t>Teachers</a:t>
            </a:r>
            <a:endParaRPr lang="en-GB" sz="3600" dirty="0">
              <a:solidFill>
                <a:schemeClr val="accent1"/>
              </a:solidFill>
              <a:latin typeface="Arial" charset="0"/>
              <a:ea typeface="Arial" charset="0"/>
              <a:cs typeface="Arial" charset="0"/>
            </a:endParaRPr>
          </a:p>
        </p:txBody>
      </p:sp>
      <p:sp>
        <p:nvSpPr>
          <p:cNvPr id="9" name="TextBox 8"/>
          <p:cNvSpPr txBox="1"/>
          <p:nvPr/>
        </p:nvSpPr>
        <p:spPr>
          <a:xfrm>
            <a:off x="95638" y="1287888"/>
            <a:ext cx="9048362" cy="6017032"/>
          </a:xfrm>
          <a:prstGeom prst="rect">
            <a:avLst/>
          </a:prstGeom>
          <a:noFill/>
        </p:spPr>
        <p:txBody>
          <a:bodyPr wrap="square" rtlCol="0">
            <a:spAutoFit/>
          </a:bodyPr>
          <a:lstStyle/>
          <a:p>
            <a:pPr marL="285750" indent="-285750">
              <a:buFont typeface="Wingdings" panose="05000000000000000000" pitchFamily="2" charset="2"/>
              <a:buChar char="§"/>
            </a:pPr>
            <a:r>
              <a:rPr lang="en-GB" dirty="0" smtClean="0"/>
              <a:t>IMC has been running successfully for many years now and growing geographically and in physics scope....</a:t>
            </a:r>
          </a:p>
          <a:p>
            <a:endParaRPr lang="en-GB" dirty="0"/>
          </a:p>
          <a:p>
            <a:pPr marL="285750" indent="-285750">
              <a:buFont typeface="Wingdings" panose="05000000000000000000" pitchFamily="2" charset="2"/>
              <a:buChar char="§"/>
            </a:pPr>
            <a:r>
              <a:rPr lang="en-GB" dirty="0" smtClean="0"/>
              <a:t>At this point we might think of: </a:t>
            </a:r>
          </a:p>
          <a:p>
            <a:endParaRPr lang="en-GB" dirty="0"/>
          </a:p>
          <a:p>
            <a:r>
              <a:rPr lang="en-GB" dirty="0" smtClean="0"/>
              <a:t>	Increasing not only quantity (new countries, new physics), </a:t>
            </a:r>
          </a:p>
          <a:p>
            <a:r>
              <a:rPr lang="en-GB" dirty="0" smtClean="0"/>
              <a:t>	but also </a:t>
            </a:r>
            <a:r>
              <a:rPr lang="en-GB" b="1" dirty="0" smtClean="0"/>
              <a:t>quality</a:t>
            </a:r>
            <a:r>
              <a:rPr lang="en-GB" dirty="0" smtClean="0"/>
              <a:t>  - </a:t>
            </a:r>
            <a:r>
              <a:rPr lang="en-GB" b="1" dirty="0" smtClean="0"/>
              <a:t>adaptability</a:t>
            </a:r>
            <a:r>
              <a:rPr lang="en-GB" dirty="0" smtClean="0"/>
              <a:t> to the needs teachers, students…</a:t>
            </a:r>
          </a:p>
          <a:p>
            <a:r>
              <a:rPr lang="en-GB" dirty="0"/>
              <a:t>	 </a:t>
            </a:r>
            <a:r>
              <a:rPr lang="en-GB" dirty="0" smtClean="0"/>
              <a:t>          	             - </a:t>
            </a:r>
            <a:r>
              <a:rPr lang="en-GB" b="1" dirty="0" smtClean="0"/>
              <a:t>impact</a:t>
            </a:r>
          </a:p>
          <a:p>
            <a:r>
              <a:rPr lang="en-GB" b="1" dirty="0"/>
              <a:t>	</a:t>
            </a:r>
            <a:r>
              <a:rPr lang="en-GB" b="1" dirty="0" smtClean="0"/>
              <a:t>	             </a:t>
            </a:r>
            <a:r>
              <a:rPr lang="en-GB" dirty="0" smtClean="0"/>
              <a:t>-</a:t>
            </a:r>
            <a:r>
              <a:rPr lang="en-GB" b="1" dirty="0" smtClean="0"/>
              <a:t> compatibility with their curricula</a:t>
            </a:r>
          </a:p>
          <a:p>
            <a:endParaRPr lang="en-GB" b="1" dirty="0"/>
          </a:p>
          <a:p>
            <a:pPr marL="285750" indent="-285750">
              <a:spcAft>
                <a:spcPts val="600"/>
              </a:spcAft>
              <a:buFont typeface="Wingdings" panose="05000000000000000000" pitchFamily="2" charset="2"/>
              <a:buChar char="§"/>
            </a:pPr>
            <a:r>
              <a:rPr lang="en-GB" dirty="0" smtClean="0"/>
              <a:t>Needs and wishes from teachers????</a:t>
            </a:r>
          </a:p>
          <a:p>
            <a:pPr marL="285750" indent="-285750">
              <a:spcAft>
                <a:spcPts val="600"/>
              </a:spcAft>
              <a:buFont typeface="Wingdings" panose="05000000000000000000" pitchFamily="2" charset="2"/>
              <a:buChar char="§"/>
            </a:pPr>
            <a:r>
              <a:rPr lang="en-GB" dirty="0" smtClean="0"/>
              <a:t>Do we systematically ask teachers &amp; students for feedback? </a:t>
            </a:r>
          </a:p>
          <a:p>
            <a:pPr marL="285750" indent="-285750">
              <a:spcAft>
                <a:spcPts val="600"/>
              </a:spcAft>
              <a:buFont typeface="Wingdings" panose="05000000000000000000" pitchFamily="2" charset="2"/>
              <a:buChar char="§"/>
            </a:pPr>
            <a:r>
              <a:rPr lang="en-GB" dirty="0" smtClean="0"/>
              <a:t>Do we know if they understood? Or felt lost? Or missed something?</a:t>
            </a:r>
          </a:p>
          <a:p>
            <a:pPr marL="285750" indent="-285750">
              <a:spcAft>
                <a:spcPts val="600"/>
              </a:spcAft>
              <a:buFont typeface="Wingdings" panose="05000000000000000000" pitchFamily="2" charset="2"/>
              <a:buChar char="§"/>
            </a:pPr>
            <a:r>
              <a:rPr lang="en-GB" dirty="0" smtClean="0"/>
              <a:t>Can they use the information from MC day in the classroom and how? </a:t>
            </a:r>
          </a:p>
          <a:p>
            <a:pPr marL="285750" indent="-285750">
              <a:spcAft>
                <a:spcPts val="600"/>
              </a:spcAft>
              <a:buFont typeface="Wingdings" panose="05000000000000000000" pitchFamily="2" charset="2"/>
              <a:buChar char="§"/>
            </a:pPr>
            <a:r>
              <a:rPr lang="en-GB" dirty="0" smtClean="0"/>
              <a:t>What can we do to make their experience even better, efficient and worthwhile? </a:t>
            </a:r>
          </a:p>
          <a:p>
            <a:pPr marL="285750" indent="-285750">
              <a:buFont typeface="Wingdings" panose="05000000000000000000" pitchFamily="2" charset="2"/>
              <a:buChar char="§"/>
            </a:pPr>
            <a:endParaRPr lang="en-GB" dirty="0" smtClean="0"/>
          </a:p>
          <a:p>
            <a:pPr marL="285750" indent="-285750">
              <a:buFont typeface="Wingdings" panose="05000000000000000000" pitchFamily="2" charset="2"/>
              <a:buChar char="§"/>
            </a:pPr>
            <a:endParaRPr lang="en-GB" dirty="0" smtClean="0"/>
          </a:p>
          <a:p>
            <a:endParaRPr lang="en-GB" dirty="0"/>
          </a:p>
          <a:p>
            <a:r>
              <a:rPr lang="en-GB" dirty="0" smtClean="0"/>
              <a:t> </a:t>
            </a:r>
          </a:p>
          <a:p>
            <a:r>
              <a:rPr lang="en-GB" dirty="0" smtClean="0"/>
              <a:t> </a:t>
            </a:r>
            <a:endParaRPr lang="en-GB" dirty="0"/>
          </a:p>
        </p:txBody>
      </p:sp>
    </p:spTree>
    <p:extLst>
      <p:ext uri="{BB962C8B-B14F-4D97-AF65-F5344CB8AC3E}">
        <p14:creationId xmlns:p14="http://schemas.microsoft.com/office/powerpoint/2010/main" val="14553085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fr-FR" dirty="0" err="1" smtClean="0"/>
              <a:t>Barbora</a:t>
            </a:r>
            <a:r>
              <a:rPr lang="fr-FR" dirty="0" smtClean="0"/>
              <a:t> Bruant </a:t>
            </a:r>
            <a:r>
              <a:rPr lang="fr-FR" dirty="0" err="1" smtClean="0"/>
              <a:t>Gulejova</a:t>
            </a:r>
            <a:endParaRPr lang="en-GB" dirty="0"/>
          </a:p>
        </p:txBody>
      </p:sp>
      <p:sp>
        <p:nvSpPr>
          <p:cNvPr id="5" name="Footer Placeholder 4"/>
          <p:cNvSpPr>
            <a:spLocks noGrp="1"/>
          </p:cNvSpPr>
          <p:nvPr>
            <p:ph type="ftr" sz="quarter" idx="11"/>
          </p:nvPr>
        </p:nvSpPr>
        <p:spPr/>
        <p:txBody>
          <a:bodyPr/>
          <a:lstStyle/>
          <a:p>
            <a:r>
              <a:rPr lang="en-GB" dirty="0" smtClean="0"/>
              <a:t>          13</a:t>
            </a:r>
            <a:r>
              <a:rPr lang="en-GB" baseline="30000" dirty="0" smtClean="0"/>
              <a:t>th</a:t>
            </a:r>
            <a:r>
              <a:rPr lang="en-GB" dirty="0" smtClean="0"/>
              <a:t> IPPOG Meeting, Lisbon, 20-22 April 2017</a:t>
            </a:r>
            <a:endParaRPr lang="en-GB" dirty="0"/>
          </a:p>
        </p:txBody>
      </p:sp>
      <p:sp>
        <p:nvSpPr>
          <p:cNvPr id="6" name="Slide Number Placeholder 5"/>
          <p:cNvSpPr>
            <a:spLocks noGrp="1"/>
          </p:cNvSpPr>
          <p:nvPr>
            <p:ph type="sldNum" sz="quarter" idx="12"/>
          </p:nvPr>
        </p:nvSpPr>
        <p:spPr/>
        <p:txBody>
          <a:bodyPr/>
          <a:lstStyle/>
          <a:p>
            <a:fld id="{8DE9D450-AD3B-A24D-8A95-F027C5FCDEC4}" type="slidenum">
              <a:rPr lang="en-GB" smtClean="0"/>
              <a:pPr/>
              <a:t>3</a:t>
            </a:fld>
            <a:endParaRPr lang="en-GB" dirty="0"/>
          </a:p>
        </p:txBody>
      </p:sp>
      <p:sp>
        <p:nvSpPr>
          <p:cNvPr id="8" name="Rectangle 7"/>
          <p:cNvSpPr/>
          <p:nvPr/>
        </p:nvSpPr>
        <p:spPr>
          <a:xfrm>
            <a:off x="1954025" y="0"/>
            <a:ext cx="4621778" cy="646331"/>
          </a:xfrm>
          <a:prstGeom prst="rect">
            <a:avLst/>
          </a:prstGeom>
        </p:spPr>
        <p:txBody>
          <a:bodyPr wrap="none">
            <a:spAutoFit/>
          </a:bodyPr>
          <a:lstStyle/>
          <a:p>
            <a:r>
              <a:rPr lang="en-GB" sz="3600" dirty="0" smtClean="0">
                <a:solidFill>
                  <a:schemeClr val="accent1"/>
                </a:solidFill>
                <a:latin typeface="Arial" charset="0"/>
                <a:ea typeface="Arial" charset="0"/>
                <a:cs typeface="Arial" charset="0"/>
              </a:rPr>
              <a:t>Oh those Curricula….</a:t>
            </a:r>
            <a:endParaRPr lang="en-GB" sz="3600" dirty="0">
              <a:solidFill>
                <a:schemeClr val="accent1"/>
              </a:solidFill>
              <a:latin typeface="Arial" charset="0"/>
              <a:ea typeface="Arial" charset="0"/>
              <a:cs typeface="Arial" charset="0"/>
            </a:endParaRPr>
          </a:p>
        </p:txBody>
      </p:sp>
      <p:sp>
        <p:nvSpPr>
          <p:cNvPr id="9" name="TextBox 8"/>
          <p:cNvSpPr txBox="1"/>
          <p:nvPr/>
        </p:nvSpPr>
        <p:spPr>
          <a:xfrm>
            <a:off x="69882" y="646331"/>
            <a:ext cx="9048362" cy="5232202"/>
          </a:xfrm>
          <a:prstGeom prst="rect">
            <a:avLst/>
          </a:prstGeom>
          <a:noFill/>
        </p:spPr>
        <p:txBody>
          <a:bodyPr wrap="square" rtlCol="0">
            <a:spAutoFit/>
          </a:bodyPr>
          <a:lstStyle/>
          <a:p>
            <a:pPr marL="285750" indent="-285750">
              <a:buFont typeface="Wingdings" panose="05000000000000000000" pitchFamily="2" charset="2"/>
              <a:buChar char="§"/>
            </a:pPr>
            <a:r>
              <a:rPr lang="en-GB" dirty="0" smtClean="0">
                <a:solidFill>
                  <a:srgbClr val="0070C0"/>
                </a:solidFill>
              </a:rPr>
              <a:t>Every country has different educations system</a:t>
            </a:r>
          </a:p>
          <a:p>
            <a:pPr marL="285750" indent="-285750">
              <a:buFont typeface="Wingdings" panose="05000000000000000000" pitchFamily="2" charset="2"/>
              <a:buChar char="§"/>
            </a:pPr>
            <a:endParaRPr lang="en-GB" dirty="0"/>
          </a:p>
          <a:p>
            <a:pPr marL="742950" lvl="1" indent="-285750">
              <a:buFont typeface="Courier New" panose="02070309020205020404" pitchFamily="49" charset="0"/>
              <a:buChar char="o"/>
            </a:pPr>
            <a:r>
              <a:rPr lang="en-GB" dirty="0" smtClean="0"/>
              <a:t>With </a:t>
            </a:r>
            <a:r>
              <a:rPr lang="en-GB" b="1" u="sng" dirty="0" smtClean="0"/>
              <a:t>national curriculum </a:t>
            </a:r>
            <a:r>
              <a:rPr lang="en-GB" dirty="0" smtClean="0"/>
              <a:t>applied at all high schools in the country! </a:t>
            </a:r>
          </a:p>
          <a:p>
            <a:pPr lvl="1"/>
            <a:r>
              <a:rPr lang="en-GB" dirty="0"/>
              <a:t>	</a:t>
            </a:r>
            <a:r>
              <a:rPr lang="en-GB" dirty="0" smtClean="0"/>
              <a:t>Australia, Slovakia, …. </a:t>
            </a:r>
          </a:p>
          <a:p>
            <a:pPr lvl="1"/>
            <a:r>
              <a:rPr lang="en-GB" dirty="0"/>
              <a:t>	</a:t>
            </a:r>
            <a:endParaRPr lang="en-GB" dirty="0" smtClean="0"/>
          </a:p>
          <a:p>
            <a:pPr lvl="1"/>
            <a:r>
              <a:rPr lang="en-GB" dirty="0"/>
              <a:t>	</a:t>
            </a:r>
            <a:r>
              <a:rPr lang="en-GB" dirty="0" smtClean="0"/>
              <a:t>- PP included in curriculum (Australia)</a:t>
            </a:r>
          </a:p>
          <a:p>
            <a:pPr lvl="1"/>
            <a:endParaRPr lang="en-GB" dirty="0"/>
          </a:p>
          <a:p>
            <a:pPr lvl="1"/>
            <a:r>
              <a:rPr lang="en-GB" dirty="0"/>
              <a:t>	</a:t>
            </a:r>
            <a:r>
              <a:rPr lang="en-GB" dirty="0" smtClean="0"/>
              <a:t>- PP not (yet) included in curriculum</a:t>
            </a:r>
          </a:p>
          <a:p>
            <a:pPr lvl="1"/>
            <a:endParaRPr lang="en-GB" dirty="0"/>
          </a:p>
          <a:p>
            <a:pPr marL="742950" lvl="1" indent="-285750">
              <a:buFont typeface="Courier New" panose="02070309020205020404" pitchFamily="49" charset="0"/>
              <a:buChar char="o"/>
            </a:pPr>
            <a:r>
              <a:rPr lang="en-GB" b="1" dirty="0" smtClean="0"/>
              <a:t>No common curriculum </a:t>
            </a:r>
            <a:r>
              <a:rPr lang="en-GB" dirty="0" smtClean="0"/>
              <a:t>(UK, Switzerland, …)</a:t>
            </a:r>
          </a:p>
          <a:p>
            <a:pPr lvl="1"/>
            <a:endParaRPr lang="en-GB" dirty="0"/>
          </a:p>
          <a:p>
            <a:pPr lvl="1"/>
            <a:r>
              <a:rPr lang="en-GB" dirty="0" smtClean="0"/>
              <a:t>	- somewhere PP, somewhere not (yet)</a:t>
            </a:r>
          </a:p>
          <a:p>
            <a:pPr lvl="1"/>
            <a:endParaRPr lang="en-GB" dirty="0" smtClean="0"/>
          </a:p>
          <a:p>
            <a:pPr marL="742950" lvl="1" indent="-285750">
              <a:buFont typeface="Courier New" panose="02070309020205020404" pitchFamily="49" charset="0"/>
              <a:buChar char="o"/>
            </a:pPr>
            <a:r>
              <a:rPr lang="en-GB" b="1" dirty="0" smtClean="0"/>
              <a:t>International schools with IBO programme </a:t>
            </a:r>
            <a:r>
              <a:rPr lang="en-GB" dirty="0" smtClean="0"/>
              <a:t>(including PP)</a:t>
            </a:r>
          </a:p>
          <a:p>
            <a:pPr lvl="1"/>
            <a:r>
              <a:rPr lang="en-GB" dirty="0" smtClean="0"/>
              <a:t>	</a:t>
            </a:r>
          </a:p>
          <a:p>
            <a:pPr lvl="1">
              <a:spcAft>
                <a:spcPts val="600"/>
              </a:spcAft>
            </a:pPr>
            <a:r>
              <a:rPr lang="en-GB" dirty="0"/>
              <a:t>	</a:t>
            </a:r>
            <a:r>
              <a:rPr lang="en-GB" dirty="0" smtClean="0"/>
              <a:t>- this is the easiest way to include MC into curriculum</a:t>
            </a:r>
          </a:p>
          <a:p>
            <a:pPr lvl="1">
              <a:spcAft>
                <a:spcPts val="600"/>
              </a:spcAft>
            </a:pPr>
            <a:r>
              <a:rPr lang="en-GB" dirty="0"/>
              <a:t>	</a:t>
            </a:r>
            <a:r>
              <a:rPr lang="en-GB" dirty="0" smtClean="0"/>
              <a:t>- contacts with headquarters in Hague since 2015 (Ken, </a:t>
            </a:r>
            <a:r>
              <a:rPr lang="en-GB" dirty="0" err="1" smtClean="0"/>
              <a:t>Barbora</a:t>
            </a:r>
            <a:r>
              <a:rPr lang="en-GB" dirty="0" smtClean="0"/>
              <a:t>)</a:t>
            </a:r>
          </a:p>
          <a:p>
            <a:pPr lvl="1">
              <a:spcAft>
                <a:spcPts val="600"/>
              </a:spcAft>
            </a:pPr>
            <a:r>
              <a:rPr lang="en-GB" dirty="0"/>
              <a:t>	</a:t>
            </a:r>
            <a:r>
              <a:rPr lang="en-GB" dirty="0" smtClean="0"/>
              <a:t>- recently new good contacts in Lausanne and Geneva (</a:t>
            </a:r>
            <a:r>
              <a:rPr lang="en-GB" dirty="0" err="1" smtClean="0"/>
              <a:t>Barbora</a:t>
            </a:r>
            <a:r>
              <a:rPr lang="en-GB" dirty="0" smtClean="0"/>
              <a:t>)</a:t>
            </a:r>
          </a:p>
        </p:txBody>
      </p:sp>
      <p:sp>
        <p:nvSpPr>
          <p:cNvPr id="2" name="TextBox 1"/>
          <p:cNvSpPr txBox="1"/>
          <p:nvPr/>
        </p:nvSpPr>
        <p:spPr>
          <a:xfrm>
            <a:off x="5415820" y="2496929"/>
            <a:ext cx="617477" cy="707886"/>
          </a:xfrm>
          <a:prstGeom prst="rect">
            <a:avLst/>
          </a:prstGeom>
          <a:noFill/>
        </p:spPr>
        <p:txBody>
          <a:bodyPr wrap="none" rtlCol="0">
            <a:spAutoFit/>
          </a:bodyPr>
          <a:lstStyle/>
          <a:p>
            <a:r>
              <a:rPr lang="en-GB" sz="4000" dirty="0" smtClean="0">
                <a:sym typeface="Wingdings" panose="05000000000000000000" pitchFamily="2" charset="2"/>
              </a:rPr>
              <a:t></a:t>
            </a:r>
            <a:endParaRPr lang="en-GB" sz="4000" dirty="0"/>
          </a:p>
        </p:txBody>
      </p:sp>
      <p:sp>
        <p:nvSpPr>
          <p:cNvPr id="3" name="Rectangle 2"/>
          <p:cNvSpPr/>
          <p:nvPr/>
        </p:nvSpPr>
        <p:spPr>
          <a:xfrm>
            <a:off x="-439606" y="5970641"/>
            <a:ext cx="8510182" cy="369332"/>
          </a:xfrm>
          <a:prstGeom prst="rect">
            <a:avLst/>
          </a:prstGeom>
        </p:spPr>
        <p:txBody>
          <a:bodyPr wrap="square">
            <a:spAutoFit/>
          </a:bodyPr>
          <a:lstStyle/>
          <a:p>
            <a:pPr marL="742950" lvl="1" indent="-285750">
              <a:spcAft>
                <a:spcPts val="600"/>
              </a:spcAft>
              <a:buFont typeface="Wingdings" panose="05000000000000000000" pitchFamily="2" charset="2"/>
              <a:buChar char="§"/>
            </a:pPr>
            <a:r>
              <a:rPr lang="en-GB" dirty="0">
                <a:solidFill>
                  <a:srgbClr val="0070C0"/>
                </a:solidFill>
              </a:rPr>
              <a:t>Do we know about curricula in all IPPOG member countries? </a:t>
            </a:r>
          </a:p>
        </p:txBody>
      </p:sp>
    </p:spTree>
    <p:extLst>
      <p:ext uri="{BB962C8B-B14F-4D97-AF65-F5344CB8AC3E}">
        <p14:creationId xmlns:p14="http://schemas.microsoft.com/office/powerpoint/2010/main" val="6269739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fr-FR" dirty="0" err="1" smtClean="0"/>
              <a:t>Barbora</a:t>
            </a:r>
            <a:r>
              <a:rPr lang="fr-FR" dirty="0" smtClean="0"/>
              <a:t> Bruant </a:t>
            </a:r>
            <a:r>
              <a:rPr lang="fr-FR" dirty="0" err="1" smtClean="0"/>
              <a:t>Gulejova</a:t>
            </a:r>
            <a:endParaRPr lang="en-GB" dirty="0"/>
          </a:p>
        </p:txBody>
      </p:sp>
      <p:sp>
        <p:nvSpPr>
          <p:cNvPr id="5" name="Footer Placeholder 4"/>
          <p:cNvSpPr>
            <a:spLocks noGrp="1"/>
          </p:cNvSpPr>
          <p:nvPr>
            <p:ph type="ftr" sz="quarter" idx="11"/>
          </p:nvPr>
        </p:nvSpPr>
        <p:spPr/>
        <p:txBody>
          <a:bodyPr/>
          <a:lstStyle/>
          <a:p>
            <a:r>
              <a:rPr lang="en-GB" dirty="0" smtClean="0"/>
              <a:t>          13</a:t>
            </a:r>
            <a:r>
              <a:rPr lang="en-GB" baseline="30000" dirty="0" smtClean="0"/>
              <a:t>th</a:t>
            </a:r>
            <a:r>
              <a:rPr lang="en-GB" dirty="0" smtClean="0"/>
              <a:t> IPPOG Meeting, Lisbon, 20-22 April 2017</a:t>
            </a:r>
            <a:endParaRPr lang="en-GB" dirty="0"/>
          </a:p>
        </p:txBody>
      </p:sp>
      <p:sp>
        <p:nvSpPr>
          <p:cNvPr id="6" name="Slide Number Placeholder 5"/>
          <p:cNvSpPr>
            <a:spLocks noGrp="1"/>
          </p:cNvSpPr>
          <p:nvPr>
            <p:ph type="sldNum" sz="quarter" idx="12"/>
          </p:nvPr>
        </p:nvSpPr>
        <p:spPr/>
        <p:txBody>
          <a:bodyPr/>
          <a:lstStyle/>
          <a:p>
            <a:fld id="{8DE9D450-AD3B-A24D-8A95-F027C5FCDEC4}" type="slidenum">
              <a:rPr lang="en-GB" smtClean="0"/>
              <a:pPr/>
              <a:t>4</a:t>
            </a:fld>
            <a:endParaRPr lang="en-GB" dirty="0"/>
          </a:p>
        </p:txBody>
      </p:sp>
      <p:sp>
        <p:nvSpPr>
          <p:cNvPr id="8" name="Rectangle 7"/>
          <p:cNvSpPr/>
          <p:nvPr/>
        </p:nvSpPr>
        <p:spPr>
          <a:xfrm>
            <a:off x="155642" y="115973"/>
            <a:ext cx="8860118" cy="1200329"/>
          </a:xfrm>
          <a:prstGeom prst="rect">
            <a:avLst/>
          </a:prstGeom>
        </p:spPr>
        <p:txBody>
          <a:bodyPr wrap="none">
            <a:spAutoFit/>
          </a:bodyPr>
          <a:lstStyle/>
          <a:p>
            <a:r>
              <a:rPr lang="en-GB" sz="3600" dirty="0" smtClean="0">
                <a:solidFill>
                  <a:schemeClr val="accent1"/>
                </a:solidFill>
                <a:latin typeface="Arial" charset="0"/>
                <a:ea typeface="Arial" charset="0"/>
                <a:cs typeface="Arial" charset="0"/>
              </a:rPr>
              <a:t>Masterclasses @ </a:t>
            </a:r>
            <a:r>
              <a:rPr lang="en-GB" sz="3600" dirty="0" err="1" smtClean="0">
                <a:solidFill>
                  <a:schemeClr val="accent1"/>
                </a:solidFill>
                <a:latin typeface="Arial" charset="0"/>
                <a:ea typeface="Arial" charset="0"/>
                <a:cs typeface="Arial" charset="0"/>
              </a:rPr>
              <a:t>Uni</a:t>
            </a:r>
            <a:r>
              <a:rPr lang="en-GB" sz="3600" dirty="0" smtClean="0">
                <a:solidFill>
                  <a:schemeClr val="accent1"/>
                </a:solidFill>
                <a:latin typeface="Arial" charset="0"/>
                <a:ea typeface="Arial" charset="0"/>
                <a:cs typeface="Arial" charset="0"/>
              </a:rPr>
              <a:t> Geneva, 02/03/2017</a:t>
            </a:r>
          </a:p>
          <a:p>
            <a:pPr algn="ctr"/>
            <a:r>
              <a:rPr lang="en-GB" sz="3600" dirty="0" smtClean="0">
                <a:solidFill>
                  <a:schemeClr val="accent1"/>
                </a:solidFill>
                <a:latin typeface="Arial" charset="0"/>
                <a:ea typeface="Arial" charset="0"/>
                <a:cs typeface="Arial" charset="0"/>
              </a:rPr>
              <a:t>Feedback from Teachers</a:t>
            </a:r>
            <a:endParaRPr lang="en-GB" sz="3600" dirty="0">
              <a:solidFill>
                <a:schemeClr val="accent1"/>
              </a:solidFill>
              <a:latin typeface="Arial" charset="0"/>
              <a:ea typeface="Arial" charset="0"/>
              <a:cs typeface="Arial" charset="0"/>
            </a:endParaRPr>
          </a:p>
        </p:txBody>
      </p:sp>
      <p:sp>
        <p:nvSpPr>
          <p:cNvPr id="9" name="TextBox 8"/>
          <p:cNvSpPr txBox="1"/>
          <p:nvPr/>
        </p:nvSpPr>
        <p:spPr>
          <a:xfrm>
            <a:off x="-329365" y="1216444"/>
            <a:ext cx="9048362" cy="6755696"/>
          </a:xfrm>
          <a:prstGeom prst="rect">
            <a:avLst/>
          </a:prstGeom>
          <a:noFill/>
        </p:spPr>
        <p:txBody>
          <a:bodyPr wrap="square" rtlCol="0">
            <a:spAutoFit/>
          </a:bodyPr>
          <a:lstStyle/>
          <a:p>
            <a:pPr marL="742950" lvl="1" indent="-285750">
              <a:spcAft>
                <a:spcPts val="600"/>
              </a:spcAft>
              <a:buFont typeface="Courier New" panose="02070309020205020404" pitchFamily="49" charset="0"/>
              <a:buChar char="o"/>
            </a:pPr>
            <a:r>
              <a:rPr lang="en-GB" b="1" dirty="0" smtClean="0"/>
              <a:t>Missing preparation for MC</a:t>
            </a:r>
          </a:p>
          <a:p>
            <a:pPr lvl="1">
              <a:spcAft>
                <a:spcPts val="600"/>
              </a:spcAft>
            </a:pPr>
            <a:r>
              <a:rPr lang="en-GB" dirty="0"/>
              <a:t>	</a:t>
            </a:r>
            <a:r>
              <a:rPr lang="en-GB" dirty="0" smtClean="0"/>
              <a:t>- materials, including the lecture of scientist to ensure that they don’t explain the same to students before attending MCs</a:t>
            </a:r>
          </a:p>
          <a:p>
            <a:pPr lvl="1">
              <a:spcAft>
                <a:spcPts val="600"/>
              </a:spcAft>
            </a:pPr>
            <a:r>
              <a:rPr lang="en-GB" dirty="0"/>
              <a:t>	</a:t>
            </a:r>
            <a:r>
              <a:rPr lang="en-GB" dirty="0" smtClean="0"/>
              <a:t>- steps to follow to prepare the analysis exercise (they can download the dataset but don’t know what to do with it…)</a:t>
            </a:r>
          </a:p>
          <a:p>
            <a:pPr lvl="1">
              <a:spcAft>
                <a:spcPts val="600"/>
              </a:spcAft>
            </a:pPr>
            <a:endParaRPr lang="en-GB" dirty="0" smtClean="0"/>
          </a:p>
          <a:p>
            <a:pPr marL="742950" lvl="1" indent="-285750">
              <a:spcAft>
                <a:spcPts val="600"/>
              </a:spcAft>
              <a:buFont typeface="Courier New" panose="02070309020205020404" pitchFamily="49" charset="0"/>
              <a:buChar char="o"/>
            </a:pPr>
            <a:r>
              <a:rPr lang="en-GB" dirty="0" smtClean="0"/>
              <a:t> </a:t>
            </a:r>
            <a:r>
              <a:rPr lang="en-GB" b="1" dirty="0" smtClean="0"/>
              <a:t>Not understanding the analysis exercise</a:t>
            </a:r>
          </a:p>
          <a:p>
            <a:pPr lvl="1">
              <a:spcAft>
                <a:spcPts val="600"/>
              </a:spcAft>
            </a:pPr>
            <a:r>
              <a:rPr lang="en-GB" dirty="0"/>
              <a:t>	</a:t>
            </a:r>
            <a:r>
              <a:rPr lang="en-GB" dirty="0" smtClean="0"/>
              <a:t>- they don’t feel comfortable if they cant help their students to do the analysis</a:t>
            </a:r>
          </a:p>
          <a:p>
            <a:pPr lvl="1">
              <a:spcAft>
                <a:spcPts val="600"/>
              </a:spcAft>
            </a:pPr>
            <a:r>
              <a:rPr lang="en-GB" dirty="0"/>
              <a:t>	</a:t>
            </a:r>
            <a:r>
              <a:rPr lang="en-GB" dirty="0" smtClean="0"/>
              <a:t>- even if there are scientists to help, students always ask their teachers…</a:t>
            </a:r>
          </a:p>
          <a:p>
            <a:pPr lvl="1">
              <a:spcAft>
                <a:spcPts val="600"/>
              </a:spcAft>
            </a:pPr>
            <a:endParaRPr lang="en-GB" dirty="0" smtClean="0"/>
          </a:p>
          <a:p>
            <a:pPr marL="742950" lvl="1" indent="-285750">
              <a:spcAft>
                <a:spcPts val="600"/>
              </a:spcAft>
              <a:buFont typeface="Courier New" panose="02070309020205020404" pitchFamily="49" charset="0"/>
              <a:buChar char="o"/>
            </a:pPr>
            <a:r>
              <a:rPr lang="en-GB" b="1" dirty="0" smtClean="0"/>
              <a:t>Discussion and conclusions of the results of analysis not very clear</a:t>
            </a:r>
          </a:p>
          <a:p>
            <a:pPr lvl="1">
              <a:spcAft>
                <a:spcPts val="600"/>
              </a:spcAft>
            </a:pPr>
            <a:r>
              <a:rPr lang="en-GB" dirty="0"/>
              <a:t> 	</a:t>
            </a:r>
            <a:r>
              <a:rPr lang="en-GB" dirty="0" smtClean="0"/>
              <a:t>- could be done better, more clearly (using microphone and better visual support as well)</a:t>
            </a:r>
          </a:p>
          <a:p>
            <a:pPr lvl="1">
              <a:spcAft>
                <a:spcPts val="600"/>
              </a:spcAft>
            </a:pPr>
            <a:r>
              <a:rPr lang="en-GB" dirty="0" smtClean="0"/>
              <a:t>	- it would have been good to have done the demonstration of how to work with HYPATIA and do the analysis, select events </a:t>
            </a:r>
            <a:r>
              <a:rPr lang="en-GB" dirty="0" err="1" smtClean="0"/>
              <a:t>etc</a:t>
            </a:r>
            <a:r>
              <a:rPr lang="en-GB" dirty="0" smtClean="0"/>
              <a:t>…  </a:t>
            </a:r>
          </a:p>
          <a:p>
            <a:pPr lvl="1"/>
            <a:r>
              <a:rPr lang="en-GB" dirty="0" smtClean="0"/>
              <a:t>	</a:t>
            </a:r>
            <a:endParaRPr lang="en-GB" dirty="0"/>
          </a:p>
          <a:p>
            <a:pPr marL="285750" indent="-285750">
              <a:buFont typeface="Wingdings" panose="05000000000000000000" pitchFamily="2" charset="2"/>
              <a:buChar char="§"/>
            </a:pPr>
            <a:endParaRPr lang="en-GB" dirty="0" smtClean="0"/>
          </a:p>
          <a:p>
            <a:pPr marL="285750" indent="-285750">
              <a:buFont typeface="Wingdings" panose="05000000000000000000" pitchFamily="2" charset="2"/>
              <a:buChar char="§"/>
            </a:pPr>
            <a:endParaRPr lang="en-GB" dirty="0" smtClean="0"/>
          </a:p>
          <a:p>
            <a:endParaRPr lang="en-GB" dirty="0"/>
          </a:p>
          <a:p>
            <a:r>
              <a:rPr lang="en-GB" dirty="0" smtClean="0"/>
              <a:t> </a:t>
            </a:r>
          </a:p>
          <a:p>
            <a:r>
              <a:rPr lang="en-GB" dirty="0" smtClean="0"/>
              <a:t> </a:t>
            </a:r>
            <a:endParaRPr lang="en-GB" dirty="0"/>
          </a:p>
        </p:txBody>
      </p:sp>
    </p:spTree>
    <p:extLst>
      <p:ext uri="{BB962C8B-B14F-4D97-AF65-F5344CB8AC3E}">
        <p14:creationId xmlns:p14="http://schemas.microsoft.com/office/powerpoint/2010/main" val="23530887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fr-FR" dirty="0" err="1" smtClean="0"/>
              <a:t>Barbora</a:t>
            </a:r>
            <a:r>
              <a:rPr lang="fr-FR" dirty="0" smtClean="0"/>
              <a:t> Bruant </a:t>
            </a:r>
            <a:r>
              <a:rPr lang="fr-FR" dirty="0" err="1" smtClean="0"/>
              <a:t>Gulejova</a:t>
            </a:r>
            <a:endParaRPr lang="en-GB" dirty="0"/>
          </a:p>
        </p:txBody>
      </p:sp>
      <p:sp>
        <p:nvSpPr>
          <p:cNvPr id="5" name="Footer Placeholder 4"/>
          <p:cNvSpPr>
            <a:spLocks noGrp="1"/>
          </p:cNvSpPr>
          <p:nvPr>
            <p:ph type="ftr" sz="quarter" idx="11"/>
          </p:nvPr>
        </p:nvSpPr>
        <p:spPr/>
        <p:txBody>
          <a:bodyPr/>
          <a:lstStyle/>
          <a:p>
            <a:r>
              <a:rPr lang="en-GB" dirty="0" smtClean="0"/>
              <a:t>          13</a:t>
            </a:r>
            <a:r>
              <a:rPr lang="en-GB" baseline="30000" dirty="0" smtClean="0"/>
              <a:t>th</a:t>
            </a:r>
            <a:r>
              <a:rPr lang="en-GB" dirty="0" smtClean="0"/>
              <a:t> IPPOG Meeting, Lisbon, 20-22 April 2017</a:t>
            </a:r>
            <a:endParaRPr lang="en-GB" dirty="0"/>
          </a:p>
        </p:txBody>
      </p:sp>
      <p:sp>
        <p:nvSpPr>
          <p:cNvPr id="6" name="Slide Number Placeholder 5"/>
          <p:cNvSpPr>
            <a:spLocks noGrp="1"/>
          </p:cNvSpPr>
          <p:nvPr>
            <p:ph type="sldNum" sz="quarter" idx="12"/>
          </p:nvPr>
        </p:nvSpPr>
        <p:spPr/>
        <p:txBody>
          <a:bodyPr/>
          <a:lstStyle/>
          <a:p>
            <a:fld id="{8DE9D450-AD3B-A24D-8A95-F027C5FCDEC4}" type="slidenum">
              <a:rPr lang="en-GB" smtClean="0"/>
              <a:pPr/>
              <a:t>5</a:t>
            </a:fld>
            <a:endParaRPr lang="en-GB" dirty="0"/>
          </a:p>
        </p:txBody>
      </p:sp>
      <p:sp>
        <p:nvSpPr>
          <p:cNvPr id="8" name="Rectangle 7"/>
          <p:cNvSpPr/>
          <p:nvPr/>
        </p:nvSpPr>
        <p:spPr>
          <a:xfrm>
            <a:off x="155642" y="115973"/>
            <a:ext cx="8860118" cy="1200329"/>
          </a:xfrm>
          <a:prstGeom prst="rect">
            <a:avLst/>
          </a:prstGeom>
        </p:spPr>
        <p:txBody>
          <a:bodyPr wrap="none">
            <a:spAutoFit/>
          </a:bodyPr>
          <a:lstStyle/>
          <a:p>
            <a:r>
              <a:rPr lang="en-GB" sz="3600" dirty="0" smtClean="0">
                <a:solidFill>
                  <a:schemeClr val="accent1"/>
                </a:solidFill>
                <a:latin typeface="Arial" charset="0"/>
                <a:ea typeface="Arial" charset="0"/>
                <a:cs typeface="Arial" charset="0"/>
              </a:rPr>
              <a:t>Masterclasses @ </a:t>
            </a:r>
            <a:r>
              <a:rPr lang="en-GB" sz="3600" dirty="0" err="1" smtClean="0">
                <a:solidFill>
                  <a:schemeClr val="accent1"/>
                </a:solidFill>
                <a:latin typeface="Arial" charset="0"/>
                <a:ea typeface="Arial" charset="0"/>
                <a:cs typeface="Arial" charset="0"/>
              </a:rPr>
              <a:t>Uni</a:t>
            </a:r>
            <a:r>
              <a:rPr lang="en-GB" sz="3600" dirty="0" smtClean="0">
                <a:solidFill>
                  <a:schemeClr val="accent1"/>
                </a:solidFill>
                <a:latin typeface="Arial" charset="0"/>
                <a:ea typeface="Arial" charset="0"/>
                <a:cs typeface="Arial" charset="0"/>
              </a:rPr>
              <a:t> Geneva, 02/03/2017</a:t>
            </a:r>
          </a:p>
          <a:p>
            <a:pPr algn="ctr"/>
            <a:r>
              <a:rPr lang="en-GB" sz="3600" dirty="0">
                <a:solidFill>
                  <a:schemeClr val="accent1"/>
                </a:solidFill>
                <a:latin typeface="Arial" charset="0"/>
                <a:ea typeface="Arial" charset="0"/>
                <a:cs typeface="Arial" charset="0"/>
              </a:rPr>
              <a:t>Feedback from Teachers</a:t>
            </a:r>
          </a:p>
        </p:txBody>
      </p:sp>
      <p:sp>
        <p:nvSpPr>
          <p:cNvPr id="9" name="TextBox 8"/>
          <p:cNvSpPr txBox="1"/>
          <p:nvPr/>
        </p:nvSpPr>
        <p:spPr>
          <a:xfrm>
            <a:off x="-239211" y="1519902"/>
            <a:ext cx="9048362" cy="4739759"/>
          </a:xfrm>
          <a:prstGeom prst="rect">
            <a:avLst/>
          </a:prstGeom>
          <a:noFill/>
        </p:spPr>
        <p:txBody>
          <a:bodyPr wrap="square" rtlCol="0">
            <a:spAutoFit/>
          </a:bodyPr>
          <a:lstStyle/>
          <a:p>
            <a:pPr marL="742950" lvl="1" indent="-285750">
              <a:spcAft>
                <a:spcPts val="600"/>
              </a:spcAft>
              <a:buFont typeface="Courier New" panose="02070309020205020404" pitchFamily="49" charset="0"/>
              <a:buChar char="o"/>
            </a:pPr>
            <a:r>
              <a:rPr lang="en-GB" b="1" dirty="0"/>
              <a:t>Final videoconference didn’t add too much value</a:t>
            </a:r>
          </a:p>
          <a:p>
            <a:pPr lvl="1">
              <a:spcAft>
                <a:spcPts val="600"/>
              </a:spcAft>
            </a:pPr>
            <a:r>
              <a:rPr lang="en-GB" dirty="0"/>
              <a:t>	- maybe would if they shared results</a:t>
            </a:r>
          </a:p>
          <a:p>
            <a:pPr lvl="1">
              <a:spcAft>
                <a:spcPts val="600"/>
              </a:spcAft>
            </a:pPr>
            <a:r>
              <a:rPr lang="en-GB" dirty="0"/>
              <a:t>	- connection / sound was not good</a:t>
            </a:r>
          </a:p>
          <a:p>
            <a:pPr lvl="1">
              <a:spcAft>
                <a:spcPts val="600"/>
              </a:spcAft>
            </a:pPr>
            <a:r>
              <a:rPr lang="en-GB" dirty="0"/>
              <a:t>     	- only thing which was understandable and brought value was </a:t>
            </a:r>
            <a:r>
              <a:rPr lang="en-GB" dirty="0" smtClean="0"/>
              <a:t>quiz</a:t>
            </a:r>
          </a:p>
          <a:p>
            <a:pPr lvl="1">
              <a:spcAft>
                <a:spcPts val="600"/>
              </a:spcAft>
            </a:pPr>
            <a:endParaRPr lang="en-GB" dirty="0"/>
          </a:p>
          <a:p>
            <a:pPr marL="742950" lvl="1" indent="-285750">
              <a:spcAft>
                <a:spcPts val="600"/>
              </a:spcAft>
              <a:buFont typeface="Courier New" panose="02070309020205020404" pitchFamily="49" charset="0"/>
              <a:buChar char="o"/>
            </a:pPr>
            <a:r>
              <a:rPr lang="en-GB" b="1" dirty="0" smtClean="0"/>
              <a:t>No </a:t>
            </a:r>
            <a:r>
              <a:rPr lang="en-GB" b="1" dirty="0"/>
              <a:t>idea how to include the learned in the classroom / follow-up </a:t>
            </a:r>
            <a:endParaRPr lang="en-GB" b="1" dirty="0" smtClean="0"/>
          </a:p>
          <a:p>
            <a:pPr lvl="1">
              <a:spcAft>
                <a:spcPts val="600"/>
              </a:spcAft>
            </a:pPr>
            <a:r>
              <a:rPr lang="en-GB" b="1" dirty="0"/>
              <a:t> </a:t>
            </a:r>
            <a:r>
              <a:rPr lang="en-GB" b="1" dirty="0" smtClean="0"/>
              <a:t>	</a:t>
            </a:r>
            <a:r>
              <a:rPr lang="en-GB" dirty="0" smtClean="0"/>
              <a:t>- some link with information on how to continue the same exercise in the classroom could be available with program and data to be downloaded + steps to follow…(they tried but it seems that it doesn’t work) </a:t>
            </a:r>
          </a:p>
          <a:p>
            <a:pPr lvl="1">
              <a:spcAft>
                <a:spcPts val="600"/>
              </a:spcAft>
            </a:pPr>
            <a:endParaRPr lang="en-GB" b="1" dirty="0"/>
          </a:p>
          <a:p>
            <a:pPr marL="742950" lvl="1" indent="-285750">
              <a:spcAft>
                <a:spcPts val="600"/>
              </a:spcAft>
              <a:buFont typeface="Courier New" panose="02070309020205020404" pitchFamily="49" charset="0"/>
              <a:buChar char="o"/>
            </a:pPr>
            <a:r>
              <a:rPr lang="en-GB" b="1" dirty="0" smtClean="0"/>
              <a:t>Suggestions</a:t>
            </a:r>
          </a:p>
          <a:p>
            <a:pPr lvl="1">
              <a:spcAft>
                <a:spcPts val="600"/>
              </a:spcAft>
            </a:pPr>
            <a:r>
              <a:rPr lang="en-GB" dirty="0"/>
              <a:t>	</a:t>
            </a:r>
            <a:r>
              <a:rPr lang="en-GB" dirty="0" smtClean="0"/>
              <a:t>- questionnaires for students and teachers to see what works ad what not and if they have some ideas for improvement</a:t>
            </a:r>
          </a:p>
          <a:p>
            <a:pPr lvl="1">
              <a:spcAft>
                <a:spcPts val="600"/>
              </a:spcAft>
            </a:pPr>
            <a:r>
              <a:rPr lang="en-GB" dirty="0"/>
              <a:t>	</a:t>
            </a:r>
          </a:p>
        </p:txBody>
      </p:sp>
    </p:spTree>
    <p:extLst>
      <p:ext uri="{BB962C8B-B14F-4D97-AF65-F5344CB8AC3E}">
        <p14:creationId xmlns:p14="http://schemas.microsoft.com/office/powerpoint/2010/main" val="27629991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fr-FR" dirty="0" err="1" smtClean="0"/>
              <a:t>Barbora</a:t>
            </a:r>
            <a:r>
              <a:rPr lang="fr-FR" dirty="0" smtClean="0"/>
              <a:t> Bruant </a:t>
            </a:r>
            <a:r>
              <a:rPr lang="fr-FR" dirty="0" err="1" smtClean="0"/>
              <a:t>Gulejova</a:t>
            </a:r>
            <a:endParaRPr lang="en-GB" dirty="0"/>
          </a:p>
        </p:txBody>
      </p:sp>
      <p:sp>
        <p:nvSpPr>
          <p:cNvPr id="5" name="Footer Placeholder 4"/>
          <p:cNvSpPr>
            <a:spLocks noGrp="1"/>
          </p:cNvSpPr>
          <p:nvPr>
            <p:ph type="ftr" sz="quarter" idx="11"/>
          </p:nvPr>
        </p:nvSpPr>
        <p:spPr/>
        <p:txBody>
          <a:bodyPr/>
          <a:lstStyle/>
          <a:p>
            <a:r>
              <a:rPr lang="en-GB" dirty="0" smtClean="0"/>
              <a:t>          13</a:t>
            </a:r>
            <a:r>
              <a:rPr lang="en-GB" baseline="30000" dirty="0" smtClean="0"/>
              <a:t>th</a:t>
            </a:r>
            <a:r>
              <a:rPr lang="en-GB" dirty="0" smtClean="0"/>
              <a:t> IPPOG Meeting, Lisbon, 20-22 April 2017</a:t>
            </a:r>
            <a:endParaRPr lang="en-GB" dirty="0"/>
          </a:p>
        </p:txBody>
      </p:sp>
      <p:sp>
        <p:nvSpPr>
          <p:cNvPr id="6" name="Slide Number Placeholder 5"/>
          <p:cNvSpPr>
            <a:spLocks noGrp="1"/>
          </p:cNvSpPr>
          <p:nvPr>
            <p:ph type="sldNum" sz="quarter" idx="12"/>
          </p:nvPr>
        </p:nvSpPr>
        <p:spPr/>
        <p:txBody>
          <a:bodyPr/>
          <a:lstStyle/>
          <a:p>
            <a:fld id="{8DE9D450-AD3B-A24D-8A95-F027C5FCDEC4}" type="slidenum">
              <a:rPr lang="en-GB" smtClean="0"/>
              <a:pPr/>
              <a:t>6</a:t>
            </a:fld>
            <a:endParaRPr lang="en-GB" dirty="0"/>
          </a:p>
        </p:txBody>
      </p:sp>
      <p:sp>
        <p:nvSpPr>
          <p:cNvPr id="8" name="Rectangle 7"/>
          <p:cNvSpPr/>
          <p:nvPr/>
        </p:nvSpPr>
        <p:spPr>
          <a:xfrm>
            <a:off x="155642" y="115973"/>
            <a:ext cx="8860118" cy="1200329"/>
          </a:xfrm>
          <a:prstGeom prst="rect">
            <a:avLst/>
          </a:prstGeom>
        </p:spPr>
        <p:txBody>
          <a:bodyPr wrap="none">
            <a:spAutoFit/>
          </a:bodyPr>
          <a:lstStyle/>
          <a:p>
            <a:r>
              <a:rPr lang="en-GB" sz="3600" dirty="0" smtClean="0">
                <a:solidFill>
                  <a:schemeClr val="accent1"/>
                </a:solidFill>
                <a:latin typeface="Arial" charset="0"/>
                <a:ea typeface="Arial" charset="0"/>
                <a:cs typeface="Arial" charset="0"/>
              </a:rPr>
              <a:t>Masterclasses @ </a:t>
            </a:r>
            <a:r>
              <a:rPr lang="en-GB" sz="3600" dirty="0" err="1" smtClean="0">
                <a:solidFill>
                  <a:schemeClr val="accent1"/>
                </a:solidFill>
                <a:latin typeface="Arial" charset="0"/>
                <a:ea typeface="Arial" charset="0"/>
                <a:cs typeface="Arial" charset="0"/>
              </a:rPr>
              <a:t>Uni</a:t>
            </a:r>
            <a:r>
              <a:rPr lang="en-GB" sz="3600" dirty="0" smtClean="0">
                <a:solidFill>
                  <a:schemeClr val="accent1"/>
                </a:solidFill>
                <a:latin typeface="Arial" charset="0"/>
                <a:ea typeface="Arial" charset="0"/>
                <a:cs typeface="Arial" charset="0"/>
              </a:rPr>
              <a:t> Geneva, 02/03/2017</a:t>
            </a:r>
          </a:p>
          <a:p>
            <a:pPr algn="ctr"/>
            <a:r>
              <a:rPr lang="en-GB" sz="3600" dirty="0">
                <a:solidFill>
                  <a:schemeClr val="accent1"/>
                </a:solidFill>
                <a:latin typeface="Arial" charset="0"/>
                <a:ea typeface="Arial" charset="0"/>
                <a:cs typeface="Arial" charset="0"/>
              </a:rPr>
              <a:t>Feedback from </a:t>
            </a:r>
            <a:r>
              <a:rPr lang="en-GB" sz="3600" dirty="0" smtClean="0">
                <a:solidFill>
                  <a:schemeClr val="accent1"/>
                </a:solidFill>
                <a:latin typeface="Arial" charset="0"/>
                <a:ea typeface="Arial" charset="0"/>
                <a:cs typeface="Arial" charset="0"/>
              </a:rPr>
              <a:t>Observer (</a:t>
            </a:r>
            <a:r>
              <a:rPr lang="en-GB" sz="3600" dirty="0" err="1" smtClean="0">
                <a:solidFill>
                  <a:schemeClr val="accent1"/>
                </a:solidFill>
                <a:latin typeface="Arial" charset="0"/>
                <a:ea typeface="Arial" charset="0"/>
                <a:cs typeface="Arial" charset="0"/>
              </a:rPr>
              <a:t>Barbora</a:t>
            </a:r>
            <a:r>
              <a:rPr lang="en-GB" sz="3600" dirty="0" smtClean="0">
                <a:solidFill>
                  <a:schemeClr val="accent1"/>
                </a:solidFill>
                <a:latin typeface="Arial" charset="0"/>
                <a:ea typeface="Arial" charset="0"/>
                <a:cs typeface="Arial" charset="0"/>
              </a:rPr>
              <a:t>)</a:t>
            </a:r>
            <a:endParaRPr lang="en-GB" sz="3600" dirty="0">
              <a:solidFill>
                <a:schemeClr val="accent1"/>
              </a:solidFill>
              <a:latin typeface="Arial" charset="0"/>
              <a:ea typeface="Arial" charset="0"/>
              <a:cs typeface="Arial" charset="0"/>
            </a:endParaRPr>
          </a:p>
        </p:txBody>
      </p:sp>
      <p:sp>
        <p:nvSpPr>
          <p:cNvPr id="9" name="TextBox 8"/>
          <p:cNvSpPr txBox="1"/>
          <p:nvPr/>
        </p:nvSpPr>
        <p:spPr>
          <a:xfrm>
            <a:off x="57005" y="1442628"/>
            <a:ext cx="9048362" cy="5555367"/>
          </a:xfrm>
          <a:prstGeom prst="rect">
            <a:avLst/>
          </a:prstGeom>
          <a:noFill/>
        </p:spPr>
        <p:txBody>
          <a:bodyPr wrap="square" rtlCol="0">
            <a:spAutoFit/>
          </a:bodyPr>
          <a:lstStyle/>
          <a:p>
            <a:pPr marL="742950" lvl="1" indent="-285750">
              <a:spcAft>
                <a:spcPts val="1200"/>
              </a:spcAft>
              <a:buFont typeface="Courier New" panose="02070309020205020404" pitchFamily="49" charset="0"/>
              <a:buChar char="o"/>
            </a:pPr>
            <a:r>
              <a:rPr lang="en-GB" b="1" dirty="0" smtClean="0"/>
              <a:t>Morning lecture very good</a:t>
            </a:r>
          </a:p>
          <a:p>
            <a:pPr marL="742950" lvl="1" indent="-285750">
              <a:spcAft>
                <a:spcPts val="600"/>
              </a:spcAft>
              <a:buFont typeface="Courier New" panose="02070309020205020404" pitchFamily="49" charset="0"/>
              <a:buChar char="o"/>
            </a:pPr>
            <a:r>
              <a:rPr lang="en-GB" b="1" dirty="0" smtClean="0"/>
              <a:t>Afternoon analysis unclear</a:t>
            </a:r>
          </a:p>
          <a:p>
            <a:pPr lvl="1">
              <a:spcAft>
                <a:spcPts val="600"/>
              </a:spcAft>
            </a:pPr>
            <a:r>
              <a:rPr lang="en-GB" b="1" dirty="0"/>
              <a:t>	</a:t>
            </a:r>
            <a:r>
              <a:rPr lang="en-GB" dirty="0" smtClean="0"/>
              <a:t>- jumping directly to HYPATIA without knowing what to do, how and why…</a:t>
            </a:r>
            <a:endParaRPr lang="en-GB" dirty="0"/>
          </a:p>
          <a:p>
            <a:pPr lvl="1">
              <a:spcAft>
                <a:spcPts val="600"/>
              </a:spcAft>
            </a:pPr>
            <a:r>
              <a:rPr lang="en-GB" dirty="0"/>
              <a:t>	- </a:t>
            </a:r>
            <a:r>
              <a:rPr lang="en-GB" dirty="0" smtClean="0"/>
              <a:t>teachers cant help – they don’t know more then students here </a:t>
            </a:r>
          </a:p>
          <a:p>
            <a:pPr lvl="1">
              <a:spcAft>
                <a:spcPts val="600"/>
              </a:spcAft>
            </a:pPr>
            <a:r>
              <a:rPr lang="en-GB" dirty="0"/>
              <a:t>	- </a:t>
            </a:r>
            <a:r>
              <a:rPr lang="en-GB" dirty="0" smtClean="0"/>
              <a:t>discussion of results unclear</a:t>
            </a:r>
          </a:p>
          <a:p>
            <a:pPr lvl="1">
              <a:spcAft>
                <a:spcPts val="1200"/>
              </a:spcAft>
            </a:pPr>
            <a:r>
              <a:rPr lang="en-GB" dirty="0"/>
              <a:t>	</a:t>
            </a:r>
            <a:r>
              <a:rPr lang="en-GB" dirty="0" smtClean="0"/>
              <a:t>- videoconference impressive but not informative (only quiz is good)</a:t>
            </a:r>
          </a:p>
          <a:p>
            <a:pPr marL="742950" lvl="1" indent="-285750">
              <a:spcAft>
                <a:spcPts val="1200"/>
              </a:spcAft>
              <a:buFont typeface="Courier New" panose="02070309020205020404" pitchFamily="49" charset="0"/>
              <a:buChar char="o"/>
            </a:pPr>
            <a:r>
              <a:rPr lang="en-GB" b="1" dirty="0" smtClean="0"/>
              <a:t>Preparation and follow up materials</a:t>
            </a:r>
            <a:r>
              <a:rPr lang="en-GB" dirty="0" smtClean="0"/>
              <a:t> – very important!</a:t>
            </a:r>
          </a:p>
          <a:p>
            <a:pPr marL="742950" lvl="1" indent="-285750">
              <a:spcAft>
                <a:spcPts val="600"/>
              </a:spcAft>
              <a:buFont typeface="Courier New" panose="02070309020205020404" pitchFamily="49" charset="0"/>
              <a:buChar char="o"/>
            </a:pPr>
            <a:r>
              <a:rPr lang="en-GB" b="1" dirty="0" smtClean="0"/>
              <a:t>Get systematic feedback from teachers and students</a:t>
            </a:r>
          </a:p>
          <a:p>
            <a:pPr marL="742950" lvl="1" indent="-285750">
              <a:spcAft>
                <a:spcPts val="600"/>
              </a:spcAft>
              <a:buFont typeface="Courier New" panose="02070309020205020404" pitchFamily="49" charset="0"/>
              <a:buChar char="o"/>
            </a:pPr>
            <a:endParaRPr lang="en-GB" dirty="0"/>
          </a:p>
          <a:p>
            <a:pPr marL="742950" lvl="1" indent="-285750">
              <a:spcAft>
                <a:spcPts val="600"/>
              </a:spcAft>
              <a:buFont typeface="Courier New" panose="02070309020205020404" pitchFamily="49" charset="0"/>
              <a:buChar char="o"/>
            </a:pPr>
            <a:r>
              <a:rPr lang="en-GB" b="1" dirty="0" smtClean="0"/>
              <a:t>Inspire from good practice of US MC</a:t>
            </a:r>
          </a:p>
          <a:p>
            <a:pPr lvl="1">
              <a:spcAft>
                <a:spcPts val="600"/>
              </a:spcAft>
            </a:pPr>
            <a:r>
              <a:rPr lang="en-GB" b="1" dirty="0"/>
              <a:t>	</a:t>
            </a:r>
            <a:r>
              <a:rPr lang="en-GB" dirty="0" smtClean="0"/>
              <a:t>- preparation</a:t>
            </a:r>
          </a:p>
          <a:p>
            <a:pPr lvl="1">
              <a:spcAft>
                <a:spcPts val="600"/>
              </a:spcAft>
            </a:pPr>
            <a:r>
              <a:rPr lang="en-GB" dirty="0"/>
              <a:t>	</a:t>
            </a:r>
            <a:r>
              <a:rPr lang="en-GB" dirty="0" smtClean="0"/>
              <a:t>- follow-up</a:t>
            </a:r>
          </a:p>
          <a:p>
            <a:pPr lvl="1">
              <a:spcAft>
                <a:spcPts val="600"/>
              </a:spcAft>
            </a:pPr>
            <a:r>
              <a:rPr lang="en-GB" dirty="0"/>
              <a:t>	</a:t>
            </a:r>
            <a:r>
              <a:rPr lang="en-GB" dirty="0" smtClean="0"/>
              <a:t>- questionnaires</a:t>
            </a:r>
          </a:p>
          <a:p>
            <a:pPr marL="742950" lvl="1" indent="-285750">
              <a:spcAft>
                <a:spcPts val="600"/>
              </a:spcAft>
              <a:buFont typeface="Courier New" panose="02070309020205020404" pitchFamily="49" charset="0"/>
              <a:buChar char="o"/>
            </a:pPr>
            <a:endParaRPr lang="en-GB" dirty="0" smtClean="0"/>
          </a:p>
          <a:p>
            <a:pPr lvl="1">
              <a:spcAft>
                <a:spcPts val="600"/>
              </a:spcAft>
            </a:pPr>
            <a:endParaRPr lang="en-GB" dirty="0"/>
          </a:p>
        </p:txBody>
      </p:sp>
    </p:spTree>
    <p:extLst>
      <p:ext uri="{BB962C8B-B14F-4D97-AF65-F5344CB8AC3E}">
        <p14:creationId xmlns:p14="http://schemas.microsoft.com/office/powerpoint/2010/main" val="705818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fr-FR" dirty="0" err="1" smtClean="0"/>
              <a:t>Barbora</a:t>
            </a:r>
            <a:r>
              <a:rPr lang="fr-FR" dirty="0" smtClean="0"/>
              <a:t> Bruant </a:t>
            </a:r>
            <a:r>
              <a:rPr lang="fr-FR" dirty="0" err="1" smtClean="0"/>
              <a:t>Gulejova</a:t>
            </a:r>
            <a:endParaRPr lang="en-GB" dirty="0"/>
          </a:p>
        </p:txBody>
      </p:sp>
      <p:sp>
        <p:nvSpPr>
          <p:cNvPr id="5" name="Footer Placeholder 4"/>
          <p:cNvSpPr>
            <a:spLocks noGrp="1"/>
          </p:cNvSpPr>
          <p:nvPr>
            <p:ph type="ftr" sz="quarter" idx="11"/>
          </p:nvPr>
        </p:nvSpPr>
        <p:spPr/>
        <p:txBody>
          <a:bodyPr/>
          <a:lstStyle/>
          <a:p>
            <a:r>
              <a:rPr lang="en-GB" dirty="0" smtClean="0"/>
              <a:t>          13</a:t>
            </a:r>
            <a:r>
              <a:rPr lang="en-GB" baseline="30000" dirty="0" smtClean="0"/>
              <a:t>th</a:t>
            </a:r>
            <a:r>
              <a:rPr lang="en-GB" dirty="0" smtClean="0"/>
              <a:t> IPPOG Meeting, Lisbon, 20-22 April 2017</a:t>
            </a:r>
            <a:endParaRPr lang="en-GB" dirty="0"/>
          </a:p>
        </p:txBody>
      </p:sp>
      <p:sp>
        <p:nvSpPr>
          <p:cNvPr id="6" name="Slide Number Placeholder 5"/>
          <p:cNvSpPr>
            <a:spLocks noGrp="1"/>
          </p:cNvSpPr>
          <p:nvPr>
            <p:ph type="sldNum" sz="quarter" idx="12"/>
          </p:nvPr>
        </p:nvSpPr>
        <p:spPr/>
        <p:txBody>
          <a:bodyPr/>
          <a:lstStyle/>
          <a:p>
            <a:fld id="{8DE9D450-AD3B-A24D-8A95-F027C5FCDEC4}" type="slidenum">
              <a:rPr lang="en-GB" smtClean="0"/>
              <a:pPr/>
              <a:t>7</a:t>
            </a:fld>
            <a:endParaRPr lang="en-GB" dirty="0"/>
          </a:p>
        </p:txBody>
      </p:sp>
      <p:sp>
        <p:nvSpPr>
          <p:cNvPr id="8" name="Rectangle 7"/>
          <p:cNvSpPr/>
          <p:nvPr/>
        </p:nvSpPr>
        <p:spPr>
          <a:xfrm>
            <a:off x="177289" y="115973"/>
            <a:ext cx="8816836" cy="1200329"/>
          </a:xfrm>
          <a:prstGeom prst="rect">
            <a:avLst/>
          </a:prstGeom>
        </p:spPr>
        <p:txBody>
          <a:bodyPr wrap="none">
            <a:spAutoFit/>
          </a:bodyPr>
          <a:lstStyle/>
          <a:p>
            <a:pPr algn="ctr"/>
            <a:r>
              <a:rPr lang="en-GB" sz="3600" dirty="0" smtClean="0">
                <a:solidFill>
                  <a:schemeClr val="accent1"/>
                </a:solidFill>
                <a:latin typeface="Arial" charset="0"/>
                <a:ea typeface="Arial" charset="0"/>
                <a:cs typeface="Arial" charset="0"/>
              </a:rPr>
              <a:t>Feedback </a:t>
            </a:r>
            <a:r>
              <a:rPr lang="en-GB" sz="3600" dirty="0">
                <a:solidFill>
                  <a:schemeClr val="accent1"/>
                </a:solidFill>
                <a:latin typeface="Arial" charset="0"/>
                <a:ea typeface="Arial" charset="0"/>
                <a:cs typeface="Arial" charset="0"/>
              </a:rPr>
              <a:t>from </a:t>
            </a:r>
            <a:r>
              <a:rPr lang="en-GB" sz="3600" dirty="0" smtClean="0">
                <a:solidFill>
                  <a:schemeClr val="accent1"/>
                </a:solidFill>
                <a:latin typeface="Arial" charset="0"/>
                <a:ea typeface="Arial" charset="0"/>
                <a:cs typeface="Arial" charset="0"/>
              </a:rPr>
              <a:t>Australian MC</a:t>
            </a:r>
          </a:p>
          <a:p>
            <a:pPr algn="ctr"/>
            <a:r>
              <a:rPr lang="en-GB" sz="3600" dirty="0" smtClean="0">
                <a:solidFill>
                  <a:schemeClr val="accent1"/>
                </a:solidFill>
                <a:latin typeface="Arial" charset="0"/>
                <a:ea typeface="Arial" charset="0"/>
                <a:cs typeface="Arial" charset="0"/>
              </a:rPr>
              <a:t> </a:t>
            </a:r>
            <a:r>
              <a:rPr lang="en-GB" sz="2500" dirty="0" smtClean="0">
                <a:solidFill>
                  <a:schemeClr val="accent1"/>
                </a:solidFill>
                <a:latin typeface="Arial" charset="0"/>
                <a:ea typeface="Arial" charset="0"/>
                <a:cs typeface="Arial" charset="0"/>
              </a:rPr>
              <a:t>Directly linked to the national curriculum which includes PP</a:t>
            </a:r>
            <a:endParaRPr lang="en-GB" sz="2500" dirty="0">
              <a:solidFill>
                <a:schemeClr val="accent1"/>
              </a:solidFill>
              <a:latin typeface="Arial" charset="0"/>
              <a:ea typeface="Arial" charset="0"/>
              <a:cs typeface="Arial" charset="0"/>
            </a:endParaRPr>
          </a:p>
        </p:txBody>
      </p:sp>
      <p:sp>
        <p:nvSpPr>
          <p:cNvPr id="9" name="TextBox 8"/>
          <p:cNvSpPr txBox="1"/>
          <p:nvPr/>
        </p:nvSpPr>
        <p:spPr>
          <a:xfrm>
            <a:off x="-226326" y="1639528"/>
            <a:ext cx="9048362" cy="4524315"/>
          </a:xfrm>
          <a:prstGeom prst="rect">
            <a:avLst/>
          </a:prstGeom>
          <a:noFill/>
        </p:spPr>
        <p:txBody>
          <a:bodyPr wrap="square" rtlCol="0">
            <a:spAutoFit/>
          </a:bodyPr>
          <a:lstStyle/>
          <a:p>
            <a:pPr marL="742950" lvl="1" indent="-285750">
              <a:spcAft>
                <a:spcPts val="1200"/>
              </a:spcAft>
              <a:buFont typeface="Courier New" panose="02070309020205020404" pitchFamily="49" charset="0"/>
              <a:buChar char="o"/>
            </a:pPr>
            <a:r>
              <a:rPr lang="en-GB" b="1" dirty="0" smtClean="0"/>
              <a:t>Preparation to MC </a:t>
            </a:r>
          </a:p>
          <a:p>
            <a:pPr lvl="1">
              <a:spcAft>
                <a:spcPts val="1200"/>
              </a:spcAft>
            </a:pPr>
            <a:r>
              <a:rPr lang="en-GB" b="1" dirty="0"/>
              <a:t>	</a:t>
            </a:r>
            <a:r>
              <a:rPr lang="en-GB" dirty="0" smtClean="0"/>
              <a:t>- materials for teachers and students to prepare to analyse with HYPATIA</a:t>
            </a:r>
          </a:p>
          <a:p>
            <a:pPr lvl="1">
              <a:spcAft>
                <a:spcPts val="1800"/>
              </a:spcAft>
            </a:pPr>
            <a:r>
              <a:rPr lang="en-GB" dirty="0"/>
              <a:t>	</a:t>
            </a:r>
            <a:r>
              <a:rPr lang="en-GB" dirty="0" smtClean="0"/>
              <a:t>- HYPATIA Q&amp;A where students communicate with scientists</a:t>
            </a:r>
          </a:p>
          <a:p>
            <a:pPr lvl="1">
              <a:spcAft>
                <a:spcPts val="1800"/>
              </a:spcAft>
            </a:pPr>
            <a:endParaRPr lang="en-GB" dirty="0" smtClean="0"/>
          </a:p>
          <a:p>
            <a:pPr marL="742950" lvl="1" indent="-285750">
              <a:spcAft>
                <a:spcPts val="600"/>
              </a:spcAft>
              <a:buFont typeface="Courier New" panose="02070309020205020404" pitchFamily="49" charset="0"/>
              <a:buChar char="o"/>
            </a:pPr>
            <a:r>
              <a:rPr lang="en-GB" b="1" dirty="0" smtClean="0"/>
              <a:t>Follow-up of MC</a:t>
            </a:r>
          </a:p>
          <a:p>
            <a:pPr lvl="1">
              <a:spcAft>
                <a:spcPts val="1800"/>
              </a:spcAft>
            </a:pPr>
            <a:r>
              <a:rPr lang="en-GB" b="1" dirty="0"/>
              <a:t>	</a:t>
            </a:r>
            <a:r>
              <a:rPr lang="en-GB" dirty="0" smtClean="0"/>
              <a:t>- as Australian curriculum includes PP and MC does not cover all the aspects of Australian Curriculum in PP, teachers will either continue with PP or would have done that work prior to starting with MC</a:t>
            </a:r>
          </a:p>
          <a:p>
            <a:pPr lvl="1">
              <a:spcAft>
                <a:spcPts val="1800"/>
              </a:spcAft>
            </a:pPr>
            <a:endParaRPr lang="en-GB" dirty="0" smtClean="0"/>
          </a:p>
          <a:p>
            <a:pPr marL="742950" lvl="1" indent="-285750">
              <a:spcAft>
                <a:spcPts val="600"/>
              </a:spcAft>
              <a:buFont typeface="Courier New" panose="02070309020205020404" pitchFamily="49" charset="0"/>
              <a:buChar char="o"/>
            </a:pPr>
            <a:r>
              <a:rPr lang="en-GB" b="1" dirty="0" smtClean="0"/>
              <a:t>Feedback from teachers and students</a:t>
            </a:r>
          </a:p>
          <a:p>
            <a:pPr lvl="1">
              <a:spcAft>
                <a:spcPts val="600"/>
              </a:spcAft>
            </a:pPr>
            <a:r>
              <a:rPr lang="en-GB" dirty="0" smtClean="0"/>
              <a:t>	- not yet, only google analytics…but aiming for that… </a:t>
            </a:r>
            <a:endParaRPr lang="en-GB" dirty="0"/>
          </a:p>
        </p:txBody>
      </p:sp>
    </p:spTree>
    <p:extLst>
      <p:ext uri="{BB962C8B-B14F-4D97-AF65-F5344CB8AC3E}">
        <p14:creationId xmlns:p14="http://schemas.microsoft.com/office/powerpoint/2010/main" val="11868031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450671DF-9FF3-154B-81B5-D7F51F42CEDF}" vid="{A6A1C8D5-2A1D-7540-90D9-2153E2BFC6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IPPOG-Template</Template>
  <TotalTime>0</TotalTime>
  <Words>236</Words>
  <Application>Microsoft Office PowerPoint</Application>
  <PresentationFormat>Bildschirmpräsentation (4:3)</PresentationFormat>
  <Paragraphs>130</Paragraphs>
  <Slides>7</Slides>
  <Notes>6</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7</vt:i4>
      </vt:variant>
    </vt:vector>
  </HeadingPairs>
  <TitlesOfParts>
    <vt:vector size="12" baseType="lpstr">
      <vt:lpstr>Arial</vt:lpstr>
      <vt:lpstr>Calibri</vt:lpstr>
      <vt:lpstr>Courier New</vt:lpstr>
      <vt:lpstr>Wingdings</vt:lpstr>
      <vt:lpstr>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Steven Goldfarb</dc:creator>
  <cp:lastModifiedBy>Uta Bilow</cp:lastModifiedBy>
  <cp:revision>127</cp:revision>
  <cp:lastPrinted>2017-04-18T15:30:31Z</cp:lastPrinted>
  <dcterms:created xsi:type="dcterms:W3CDTF">2017-02-11T18:00:55Z</dcterms:created>
  <dcterms:modified xsi:type="dcterms:W3CDTF">2017-04-20T07:06:50Z</dcterms:modified>
</cp:coreProperties>
</file>