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72" r:id="rId3"/>
    <p:sldId id="277" r:id="rId4"/>
    <p:sldId id="273" r:id="rId5"/>
    <p:sldId id="260" r:id="rId6"/>
    <p:sldId id="259" r:id="rId7"/>
    <p:sldId id="287" r:id="rId8"/>
    <p:sldId id="267" r:id="rId9"/>
    <p:sldId id="282" r:id="rId10"/>
    <p:sldId id="296" r:id="rId11"/>
    <p:sldId id="292" r:id="rId12"/>
    <p:sldId id="313" r:id="rId13"/>
    <p:sldId id="274" r:id="rId14"/>
    <p:sldId id="270" r:id="rId15"/>
    <p:sldId id="275" r:id="rId16"/>
    <p:sldId id="304" r:id="rId17"/>
    <p:sldId id="305" r:id="rId18"/>
    <p:sldId id="306" r:id="rId19"/>
    <p:sldId id="307" r:id="rId20"/>
    <p:sldId id="298" r:id="rId21"/>
    <p:sldId id="308" r:id="rId22"/>
    <p:sldId id="309" r:id="rId23"/>
    <p:sldId id="311" r:id="rId24"/>
    <p:sldId id="310" r:id="rId25"/>
    <p:sldId id="312" r:id="rId26"/>
    <p:sldId id="276" r:id="rId27"/>
    <p:sldId id="264" r:id="rId28"/>
    <p:sldId id="30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ogo Castro" initials="DC" lastIdx="4" clrIdx="0">
    <p:extLst>
      <p:ext uri="{19B8F6BF-5375-455C-9EA6-DF929625EA0E}">
        <p15:presenceInfo xmlns:p15="http://schemas.microsoft.com/office/powerpoint/2012/main" userId="837d154092168fb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AD50"/>
    <a:srgbClr val="3399FF"/>
    <a:srgbClr val="0052A1"/>
    <a:srgbClr val="FD6500"/>
    <a:srgbClr val="FFFEFD"/>
    <a:srgbClr val="F9D2B6"/>
    <a:srgbClr val="0226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52"/>
    <p:restoredTop sz="74035"/>
  </p:normalViewPr>
  <p:slideViewPr>
    <p:cSldViewPr snapToGrid="0" snapToObjects="1">
      <p:cViewPr varScale="1">
        <p:scale>
          <a:sx n="95" d="100"/>
          <a:sy n="95" d="100"/>
        </p:scale>
        <p:origin x="2200" y="184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A99BA-E12C-CD48-8E49-993A861027F3}" type="datetimeFigureOut">
              <a:rPr lang="en-US" smtClean="0"/>
              <a:t>9/12/18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AEB53-C910-FD4B-A031-CC727D512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53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5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85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877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latin typeface="Gill Sans"/>
                <a:cs typeface="Gill Sans"/>
              </a:rPr>
              <a:t>Pilot service since June 2016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57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869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58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16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42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89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Is </a:t>
            </a:r>
            <a:r>
              <a:rPr lang="pt-PT" dirty="0" err="1"/>
              <a:t>it</a:t>
            </a:r>
            <a:r>
              <a:rPr lang="pt-PT" dirty="0"/>
              <a:t> </a:t>
            </a:r>
            <a:r>
              <a:rPr lang="pt-PT" dirty="0" err="1"/>
              <a:t>being</a:t>
            </a:r>
            <a:r>
              <a:rPr lang="pt-PT" dirty="0"/>
              <a:t> </a:t>
            </a:r>
            <a:r>
              <a:rPr lang="pt-PT" dirty="0" err="1"/>
              <a:t>used</a:t>
            </a:r>
            <a:r>
              <a:rPr lang="pt-PT" dirty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90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9CDA728-2E7B-E740-ACBE-6266324B4134}"/>
              </a:ext>
            </a:extLst>
          </p:cNvPr>
          <p:cNvSpPr/>
          <p:nvPr userDrawn="1"/>
        </p:nvSpPr>
        <p:spPr>
          <a:xfrm>
            <a:off x="0" y="0"/>
            <a:ext cx="12192000" cy="3602038"/>
          </a:xfrm>
          <a:prstGeom prst="rect">
            <a:avLst/>
          </a:prstGeom>
          <a:solidFill>
            <a:srgbClr val="022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E429DF-A522-F54E-B150-8CAE454A9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6320" y="1122363"/>
            <a:ext cx="8121694" cy="23876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D80DD-0332-1040-AD57-EC2F2493DE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6320" y="3747619"/>
            <a:ext cx="8121693" cy="1108160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rgbClr val="0052A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24B45A-398B-D846-98E1-51A38E1D36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30" y="3783389"/>
            <a:ext cx="2101162" cy="181895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628D15E-8BE9-454D-86A8-38BC7C543DC5}"/>
              </a:ext>
            </a:extLst>
          </p:cNvPr>
          <p:cNvSpPr/>
          <p:nvPr userDrawn="1"/>
        </p:nvSpPr>
        <p:spPr>
          <a:xfrm>
            <a:off x="11032435" y="5963478"/>
            <a:ext cx="914400" cy="755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68725E-1E35-E149-94F4-0502F351C7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457" y="5994978"/>
            <a:ext cx="591307" cy="5130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768536-059E-DA41-BC4E-0926C75BBB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30" y="5970239"/>
            <a:ext cx="585736" cy="5760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D2FA36-688E-FE4A-981D-9944671449D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16744" y="5963478"/>
            <a:ext cx="636948" cy="58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4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8AA24-6C6D-9549-801F-40AAAF5AB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5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22653-DF73-4246-BBD1-D4AEDC6E1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46A12-8D7D-634B-809A-6FA1E0D4C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565316-C371-D045-BFB8-E160CACF0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9B5D1-FC78-FC42-A4B7-C66D9A27DF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C5BC00-5960-6E4E-A24C-A5662B11E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759773-B1B4-9249-ADAB-E0AFD4230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93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88311-2B1E-F54E-BDF3-EE1DD9071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CBE4D6-B3B4-114B-B875-5E219B74D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700749-2536-FD48-AB8B-B59CFEC04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6E146B-6CCC-AE45-BDF0-4BD1B5549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52F4E1-4474-7942-9464-334301BA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0F3632-B1DE-F041-AD84-B318BE622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933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207A2-7024-F24A-9622-E77FF553B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B11CCC-63B5-1043-AB81-C08B56A934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A19B4-6409-3342-B027-8A59EC3AAF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781A4-27D2-FA42-8E1A-8ACA7E01F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915D5-603A-8C47-A98D-57F29F65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0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9E2050-D07D-4949-92C0-2EB217286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2662F6-8BA4-5F45-B4CF-0CFBAB21D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4BDC23-3903-EA41-93D6-07A0CA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DA915-7DA3-B04C-9BC7-FDF4C3545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8CB76-EF4C-2C46-805D-3F6FCD7E9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32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18F61-43CA-6C44-B6DB-774AA1EA8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8931F-1A67-524F-8D1F-2CAB00456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CD4D9-5EE8-5C41-A3AD-B7EAFC2A8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35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D01CA48-9B4B-B940-9F5C-515A442CB1A9}"/>
              </a:ext>
            </a:extLst>
          </p:cNvPr>
          <p:cNvSpPr/>
          <p:nvPr userDrawn="1"/>
        </p:nvSpPr>
        <p:spPr>
          <a:xfrm>
            <a:off x="0" y="0"/>
            <a:ext cx="12192000" cy="1149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19C437-9DB9-314A-9AF5-9A09AD5D44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15925" y="365125"/>
            <a:ext cx="11445148" cy="550062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A7E84-91B3-FF49-B69C-AE182609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0EB762-3CB5-1E46-810B-5B8E2A530F49}"/>
              </a:ext>
            </a:extLst>
          </p:cNvPr>
          <p:cNvSpPr/>
          <p:nvPr userDrawn="1"/>
        </p:nvSpPr>
        <p:spPr>
          <a:xfrm>
            <a:off x="0" y="0"/>
            <a:ext cx="12192000" cy="4010252"/>
          </a:xfrm>
          <a:prstGeom prst="rect">
            <a:avLst/>
          </a:prstGeom>
          <a:solidFill>
            <a:srgbClr val="022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AA170D-B328-8642-ADA3-914EA481E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25" y="990369"/>
            <a:ext cx="11445148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B24E-6972-154C-8D4E-3C3C2C1AC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925" y="4135974"/>
            <a:ext cx="1144514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DD21E-7FD1-1C45-B342-CE2C95699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82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5537835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9840" y="1563756"/>
            <a:ext cx="552123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14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al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3949041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3281" y="1563756"/>
            <a:ext cx="720779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9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al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7204075" cy="430198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4800" y="1563756"/>
            <a:ext cx="393627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2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235E7-1F97-8F4D-B062-30465231A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D3C885-7926-0246-83C8-7EFCB72D6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C74DF-BE9B-CC40-8ABB-12394F0FD2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6D0992-006F-F34A-B0C5-F7EDF8FDE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336961-E627-6148-867B-CA73E3352D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D5EC5E-5B1F-2E41-B786-DC26991814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1DA2B-D599-5742-AEA6-2F7B6F9DF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35A1EB-4023-DB47-83BE-0E84D6C5C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18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DEC6A-BD75-9D41-B0B8-9D5A8E985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5D37C-5BFA-C244-8BDD-1CF9FB17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6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4238653-576B-124A-8190-B1C08A97782E}"/>
              </a:ext>
            </a:extLst>
          </p:cNvPr>
          <p:cNvSpPr/>
          <p:nvPr userDrawn="1"/>
        </p:nvSpPr>
        <p:spPr>
          <a:xfrm>
            <a:off x="0" y="-1"/>
            <a:ext cx="12192000" cy="1072527"/>
          </a:xfrm>
          <a:prstGeom prst="rect">
            <a:avLst/>
          </a:prstGeom>
          <a:solidFill>
            <a:srgbClr val="022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7E88E5-373E-4143-AC31-10387EC08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53161"/>
            <a:ext cx="10184674" cy="686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FEF0F-885E-2943-8320-2B8F5B67C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925" y="1563756"/>
            <a:ext cx="11445148" cy="430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32BED-99F1-4145-B678-B2AFC540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44840" y="62218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513921-339E-6141-8015-6D68C83424C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925" y="300760"/>
            <a:ext cx="844550" cy="4709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AB2CAC-CAE3-B84E-AF65-5CAD1B872489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1950" y="6087447"/>
            <a:ext cx="649123" cy="6340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3D89C4-7153-C743-96A7-3772BBB11848}"/>
              </a:ext>
            </a:extLst>
          </p:cNvPr>
          <p:cNvCxnSpPr/>
          <p:nvPr userDrawn="1"/>
        </p:nvCxnSpPr>
        <p:spPr>
          <a:xfrm>
            <a:off x="0" y="6842234"/>
            <a:ext cx="12192000" cy="0"/>
          </a:xfrm>
          <a:prstGeom prst="line">
            <a:avLst/>
          </a:prstGeom>
          <a:ln w="28575">
            <a:solidFill>
              <a:srgbClr val="FD6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4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61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Roboto Light" panose="02000000000000000000" pitchFamily="2" charset="0"/>
          <a:ea typeface="Roboto Light" panose="02000000000000000000" pitchFamily="2" charset="0"/>
          <a:cs typeface="+mj-cs"/>
        </a:defRPr>
      </a:lvl1pPr>
    </p:titleStyle>
    <p:bodyStyle>
      <a:lvl1pPr marL="312738" indent="-312738" algn="l" defTabSz="914400" rtl="0" eaLnBrk="1" latinLnBrk="0" hangingPunct="1">
        <a:lnSpc>
          <a:spcPct val="100000"/>
        </a:lnSpc>
        <a:spcBef>
          <a:spcPts val="2200"/>
        </a:spcBef>
        <a:spcAft>
          <a:spcPts val="0"/>
        </a:spcAft>
        <a:buClr>
          <a:srgbClr val="0052A1"/>
        </a:buClr>
        <a:buSzPct val="100000"/>
        <a:buFont typeface="PingFangSC-Regular"/>
        <a:buChar char="﹥"/>
        <a:tabLst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A1"/>
        </a:buClr>
        <a:buFont typeface="Wingdings" pitchFamily="2" charset="2"/>
        <a:buChar char="§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A1"/>
        </a:buClr>
        <a:buFont typeface="Wingdings" pitchFamily="2" charset="2"/>
        <a:buChar char="§"/>
        <a:defRPr sz="1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A1"/>
        </a:buClr>
        <a:buFont typeface="Wingdings" pitchFamily="2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52A1"/>
        </a:buClr>
        <a:buFont typeface="Wingdings" pitchFamily="2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iff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ernbox/uboxed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921A5-E7E2-784E-9752-519D709262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SWAN: service for web based analysis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1E34A-F554-F74B-B6C4-AAD3CA1303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b="1" dirty="0"/>
              <a:t>D. Castro</a:t>
            </a:r>
            <a:r>
              <a:rPr lang="en-US" dirty="0"/>
              <a:t>, E. </a:t>
            </a:r>
            <a:r>
              <a:rPr lang="en-US" dirty="0" err="1"/>
              <a:t>Tejedor</a:t>
            </a:r>
            <a:r>
              <a:rPr lang="en-US" dirty="0"/>
              <a:t>, D. </a:t>
            </a:r>
            <a:r>
              <a:rPr lang="en-US" dirty="0" err="1"/>
              <a:t>Piparo</a:t>
            </a:r>
            <a:r>
              <a:rPr lang="en-US" dirty="0"/>
              <a:t>, P. Mat</a:t>
            </a:r>
            <a:r>
              <a:rPr lang="pt-PT" dirty="0"/>
              <a:t>o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E. </a:t>
            </a:r>
            <a:r>
              <a:rPr lang="en-US" dirty="0" err="1"/>
              <a:t>Bocchi</a:t>
            </a:r>
            <a:r>
              <a:rPr lang="en-US" dirty="0"/>
              <a:t>, J. </a:t>
            </a:r>
            <a:r>
              <a:rPr lang="en-US" dirty="0" err="1"/>
              <a:t>Moscicki</a:t>
            </a:r>
            <a:r>
              <a:rPr lang="en-US" dirty="0"/>
              <a:t>, M. </a:t>
            </a:r>
            <a:r>
              <a:rPr lang="en-US" dirty="0" err="1"/>
              <a:t>Lamanna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86D519-877A-AD46-9A50-39397ED1D734}"/>
              </a:ext>
            </a:extLst>
          </p:cNvPr>
          <p:cNvSpPr/>
          <p:nvPr/>
        </p:nvSpPr>
        <p:spPr>
          <a:xfrm>
            <a:off x="3576320" y="5913572"/>
            <a:ext cx="578594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 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14th, 2018</a:t>
            </a:r>
          </a:p>
          <a:p>
            <a:r>
              <a:rPr lang="en-US" sz="14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Octave Conference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EF68B7-0777-D74D-A4B0-FAA0E35A4AB6}"/>
              </a:ext>
            </a:extLst>
          </p:cNvPr>
          <p:cNvSpPr/>
          <p:nvPr/>
        </p:nvSpPr>
        <p:spPr>
          <a:xfrm>
            <a:off x="3576320" y="4805412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swan.web.cern.ch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301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5C0711A-096C-A24C-9547-1218FA775DE3}"/>
              </a:ext>
            </a:extLst>
          </p:cNvPr>
          <p:cNvSpPr/>
          <p:nvPr/>
        </p:nvSpPr>
        <p:spPr>
          <a:xfrm>
            <a:off x="6774452" y="2670628"/>
            <a:ext cx="4557486" cy="1567542"/>
          </a:xfrm>
          <a:prstGeom prst="roundRect">
            <a:avLst>
              <a:gd name="adj" fmla="val 37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65FD0F-6087-CA4F-87B9-A440873D7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Software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FD233-1989-F04B-AEC2-1BC8E309B9C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Software distributed through CVMFS</a:t>
            </a:r>
          </a:p>
          <a:p>
            <a:pPr lvl="1"/>
            <a:r>
              <a:rPr lang="en-GB" dirty="0"/>
              <a:t>”LCG Releases” - pack a series of compatible packages</a:t>
            </a:r>
          </a:p>
          <a:p>
            <a:pPr lvl="1"/>
            <a:r>
              <a:rPr lang="en-GB" dirty="0"/>
              <a:t>Software used by researchers is available</a:t>
            </a:r>
          </a:p>
          <a:p>
            <a:r>
              <a:rPr lang="en-GB" dirty="0"/>
              <a:t>Possibility to install other libraries in user local storage</a:t>
            </a:r>
          </a:p>
        </p:txBody>
      </p:sp>
      <p:sp>
        <p:nvSpPr>
          <p:cNvPr id="9" name="3 Redondear rectángulo de esquina sencilla">
            <a:extLst>
              <a:ext uri="{FF2B5EF4-FFF2-40B4-BE49-F238E27FC236}">
                <a16:creationId xmlns:a16="http://schemas.microsoft.com/office/drawing/2014/main" id="{32096009-9FC2-9748-B031-A1AEB67CE249}"/>
              </a:ext>
            </a:extLst>
          </p:cNvPr>
          <p:cNvSpPr/>
          <p:nvPr/>
        </p:nvSpPr>
        <p:spPr>
          <a:xfrm>
            <a:off x="9598391" y="2816386"/>
            <a:ext cx="1466848" cy="809642"/>
          </a:xfrm>
          <a:prstGeom prst="round1Rect">
            <a:avLst/>
          </a:prstGeom>
          <a:gradFill flip="none" rotWithShape="1">
            <a:gsLst>
              <a:gs pos="0">
                <a:srgbClr val="F9D2B6"/>
              </a:gs>
              <a:gs pos="100000">
                <a:srgbClr val="FFFEFD"/>
              </a:gs>
            </a:gsLst>
            <a:lin ang="13500000" scaled="1"/>
            <a:tileRect/>
          </a:gradFill>
          <a:ln>
            <a:solidFill>
              <a:srgbClr val="FD6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dirty="0">
                <a:solidFill>
                  <a:srgbClr val="FD6500"/>
                </a:solidFill>
              </a:rPr>
              <a:t>LCG </a:t>
            </a:r>
            <a:r>
              <a:rPr lang="pt-PT" dirty="0" err="1">
                <a:solidFill>
                  <a:srgbClr val="FD6500"/>
                </a:solidFill>
              </a:rPr>
              <a:t>Release</a:t>
            </a:r>
            <a:endParaRPr lang="en-US" dirty="0">
              <a:solidFill>
                <a:srgbClr val="FD6500"/>
              </a:solidFill>
            </a:endParaRPr>
          </a:p>
        </p:txBody>
      </p:sp>
      <p:sp>
        <p:nvSpPr>
          <p:cNvPr id="21" name="3 Redondear rectángulo de esquina sencilla">
            <a:extLst>
              <a:ext uri="{FF2B5EF4-FFF2-40B4-BE49-F238E27FC236}">
                <a16:creationId xmlns:a16="http://schemas.microsoft.com/office/drawing/2014/main" id="{27360F6B-9CC2-0144-A007-33BCA5AD7FE2}"/>
              </a:ext>
            </a:extLst>
          </p:cNvPr>
          <p:cNvSpPr/>
          <p:nvPr/>
        </p:nvSpPr>
        <p:spPr>
          <a:xfrm>
            <a:off x="9184734" y="3221207"/>
            <a:ext cx="1466848" cy="809642"/>
          </a:xfrm>
          <a:prstGeom prst="round1Rect">
            <a:avLst/>
          </a:prstGeom>
          <a:gradFill flip="none" rotWithShape="1">
            <a:gsLst>
              <a:gs pos="0">
                <a:srgbClr val="F9D2B6"/>
              </a:gs>
              <a:gs pos="100000">
                <a:srgbClr val="FFFEFD"/>
              </a:gs>
            </a:gsLst>
            <a:lin ang="13500000" scaled="1"/>
            <a:tileRect/>
          </a:gradFill>
          <a:ln>
            <a:solidFill>
              <a:srgbClr val="FD6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dirty="0">
                <a:solidFill>
                  <a:srgbClr val="FD6500"/>
                </a:solidFill>
              </a:rPr>
              <a:t>CERN Software</a:t>
            </a:r>
            <a:endParaRPr lang="en-US" dirty="0">
              <a:solidFill>
                <a:srgbClr val="FD6500"/>
              </a:solidFill>
            </a:endParaRPr>
          </a:p>
        </p:txBody>
      </p:sp>
      <p:pic>
        <p:nvPicPr>
          <p:cNvPr id="22" name="Picture 24">
            <a:extLst>
              <a:ext uri="{FF2B5EF4-FFF2-40B4-BE49-F238E27FC236}">
                <a16:creationId xmlns:a16="http://schemas.microsoft.com/office/drawing/2014/main" id="{6929CAF2-798D-6E45-B1C7-A488635B8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5098" y="2816386"/>
            <a:ext cx="1805979" cy="515518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C2F1468-BE4B-C04C-AD90-C347727E5F00}"/>
              </a:ext>
            </a:extLst>
          </p:cNvPr>
          <p:cNvSpPr/>
          <p:nvPr/>
        </p:nvSpPr>
        <p:spPr>
          <a:xfrm>
            <a:off x="6774452" y="4370774"/>
            <a:ext cx="4557486" cy="1101112"/>
          </a:xfrm>
          <a:prstGeom prst="roundRect">
            <a:avLst>
              <a:gd name="adj" fmla="val 37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3 Redondear rectángulo de esquina sencilla">
            <a:extLst>
              <a:ext uri="{FF2B5EF4-FFF2-40B4-BE49-F238E27FC236}">
                <a16:creationId xmlns:a16="http://schemas.microsoft.com/office/drawing/2014/main" id="{0726DF9D-A363-FF4F-ABB4-754CD43366E1}"/>
              </a:ext>
            </a:extLst>
          </p:cNvPr>
          <p:cNvSpPr/>
          <p:nvPr/>
        </p:nvSpPr>
        <p:spPr>
          <a:xfrm>
            <a:off x="9598391" y="4516531"/>
            <a:ext cx="1466848" cy="809642"/>
          </a:xfrm>
          <a:prstGeom prst="round1Rect">
            <a:avLst/>
          </a:prstGeom>
          <a:gradFill flip="none" rotWithShape="1">
            <a:gsLst>
              <a:gs pos="0">
                <a:srgbClr val="F9D2B6"/>
              </a:gs>
              <a:gs pos="100000">
                <a:srgbClr val="FFFEFD"/>
              </a:gs>
            </a:gsLst>
            <a:lin ang="13500000" scaled="1"/>
            <a:tileRect/>
          </a:gradFill>
          <a:ln>
            <a:solidFill>
              <a:srgbClr val="FD65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dirty="0" err="1">
                <a:solidFill>
                  <a:srgbClr val="FD6500"/>
                </a:solidFill>
              </a:rPr>
              <a:t>User</a:t>
            </a:r>
            <a:r>
              <a:rPr lang="pt-PT" dirty="0">
                <a:solidFill>
                  <a:srgbClr val="FD6500"/>
                </a:solidFill>
              </a:rPr>
              <a:t> Software</a:t>
            </a:r>
            <a:endParaRPr lang="en-US" dirty="0">
              <a:solidFill>
                <a:srgbClr val="FD6500"/>
              </a:solidFill>
            </a:endParaRPr>
          </a:p>
        </p:txBody>
      </p:sp>
      <p:pic>
        <p:nvPicPr>
          <p:cNvPr id="27" name="2 Imagen">
            <a:extLst>
              <a:ext uri="{FF2B5EF4-FFF2-40B4-BE49-F238E27FC236}">
                <a16:creationId xmlns:a16="http://schemas.microsoft.com/office/drawing/2014/main" id="{AC88D9CE-D4E7-264E-A631-61C48A1F9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5098" y="4453768"/>
            <a:ext cx="1688848" cy="700776"/>
          </a:xfrm>
          <a:prstGeom prst="rect">
            <a:avLst/>
          </a:prstGeom>
        </p:spPr>
      </p:pic>
      <p:pic>
        <p:nvPicPr>
          <p:cNvPr id="28" name="22 Imagen">
            <a:extLst>
              <a:ext uri="{FF2B5EF4-FFF2-40B4-BE49-F238E27FC236}">
                <a16:creationId xmlns:a16="http://schemas.microsoft.com/office/drawing/2014/main" id="{54440CC5-8D88-E244-8C3E-4B52FCDE5F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744" y="1910120"/>
            <a:ext cx="761135" cy="671022"/>
          </a:xfrm>
          <a:prstGeom prst="rect">
            <a:avLst/>
          </a:prstGeom>
        </p:spPr>
      </p:pic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90AC2AA5-92C3-2141-814A-CD907F918950}"/>
              </a:ext>
            </a:extLst>
          </p:cNvPr>
          <p:cNvSpPr/>
          <p:nvPr/>
        </p:nvSpPr>
        <p:spPr>
          <a:xfrm>
            <a:off x="6666131" y="1788535"/>
            <a:ext cx="4763061" cy="3776886"/>
          </a:xfrm>
          <a:prstGeom prst="roundRect">
            <a:avLst>
              <a:gd name="adj" fmla="val 1398"/>
            </a:avLst>
          </a:prstGeom>
          <a:noFill/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8199-8474-F24E-A218-BBA02B453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47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615E88-BB38-0D43-B68F-A1F02D9A8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Architecture</a:t>
            </a:r>
            <a:endParaRPr lang="en-US" dirty="0"/>
          </a:p>
        </p:txBody>
      </p:sp>
      <p:sp>
        <p:nvSpPr>
          <p:cNvPr id="141" name="Rounded Rectangle 140">
            <a:extLst>
              <a:ext uri="{FF2B5EF4-FFF2-40B4-BE49-F238E27FC236}">
                <a16:creationId xmlns:a16="http://schemas.microsoft.com/office/drawing/2014/main" id="{B1A58417-CDC4-7D48-9FAA-898631BA1F17}"/>
              </a:ext>
            </a:extLst>
          </p:cNvPr>
          <p:cNvSpPr/>
          <p:nvPr/>
        </p:nvSpPr>
        <p:spPr>
          <a:xfrm>
            <a:off x="2468936" y="2445412"/>
            <a:ext cx="6462793" cy="3037667"/>
          </a:xfrm>
          <a:prstGeom prst="roundRect">
            <a:avLst>
              <a:gd name="adj" fmla="val 187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2" name="Picture 141">
            <a:extLst>
              <a:ext uri="{FF2B5EF4-FFF2-40B4-BE49-F238E27FC236}">
                <a16:creationId xmlns:a16="http://schemas.microsoft.com/office/drawing/2014/main" id="{70B65469-B985-2745-8572-A65982D6E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446" y="2578872"/>
            <a:ext cx="602262" cy="523968"/>
          </a:xfrm>
          <a:prstGeom prst="rect">
            <a:avLst/>
          </a:prstGeom>
        </p:spPr>
      </p:pic>
      <p:sp>
        <p:nvSpPr>
          <p:cNvPr id="143" name="Rounded Rectangle 142">
            <a:extLst>
              <a:ext uri="{FF2B5EF4-FFF2-40B4-BE49-F238E27FC236}">
                <a16:creationId xmlns:a16="http://schemas.microsoft.com/office/drawing/2014/main" id="{4F625453-75E5-794F-9EB1-AAF691C0D612}"/>
              </a:ext>
            </a:extLst>
          </p:cNvPr>
          <p:cNvSpPr/>
          <p:nvPr/>
        </p:nvSpPr>
        <p:spPr>
          <a:xfrm>
            <a:off x="3775077" y="2192700"/>
            <a:ext cx="4882754" cy="567415"/>
          </a:xfrm>
          <a:prstGeom prst="roundRect">
            <a:avLst>
              <a:gd name="adj" fmla="val 8457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rgbClr val="0052A1"/>
                </a:solidFill>
              </a:rPr>
              <a:t>Web portal</a:t>
            </a:r>
            <a:endParaRPr lang="en-US" dirty="0">
              <a:solidFill>
                <a:srgbClr val="0052A1"/>
              </a:solidFill>
            </a:endParaRPr>
          </a:p>
        </p:txBody>
      </p:sp>
      <p:pic>
        <p:nvPicPr>
          <p:cNvPr id="144" name="42 Imagen">
            <a:extLst>
              <a:ext uri="{FF2B5EF4-FFF2-40B4-BE49-F238E27FC236}">
                <a16:creationId xmlns:a16="http://schemas.microsoft.com/office/drawing/2014/main" id="{C222E203-7FEC-CE48-AD45-BAB44BE49C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424" y="2361556"/>
            <a:ext cx="1300678" cy="229701"/>
          </a:xfrm>
          <a:prstGeom prst="rect">
            <a:avLst/>
          </a:prstGeom>
          <a:ln>
            <a:noFill/>
          </a:ln>
        </p:spPr>
      </p:pic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2C8FF329-786C-B44E-8797-38CA69EC99A8}"/>
              </a:ext>
            </a:extLst>
          </p:cNvPr>
          <p:cNvSpPr/>
          <p:nvPr/>
        </p:nvSpPr>
        <p:spPr>
          <a:xfrm>
            <a:off x="3775077" y="3012827"/>
            <a:ext cx="4882754" cy="395106"/>
          </a:xfrm>
          <a:prstGeom prst="roundRect">
            <a:avLst>
              <a:gd name="adj" fmla="val 8457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err="1">
                <a:solidFill>
                  <a:schemeClr val="bg1"/>
                </a:solidFill>
              </a:rPr>
              <a:t>Container</a:t>
            </a:r>
            <a:r>
              <a:rPr lang="pt-PT" dirty="0">
                <a:solidFill>
                  <a:schemeClr val="bg1"/>
                </a:solidFill>
              </a:rPr>
              <a:t> </a:t>
            </a:r>
            <a:r>
              <a:rPr lang="pt-PT" dirty="0" err="1">
                <a:solidFill>
                  <a:schemeClr val="bg1"/>
                </a:solidFill>
              </a:rPr>
              <a:t>Scheduler</a:t>
            </a:r>
            <a:endParaRPr lang="pt-PT" dirty="0">
              <a:solidFill>
                <a:schemeClr val="bg1"/>
              </a:solidFill>
            </a:endParaRP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A821A8FE-6E9B-1B4C-B3D9-0EBF392A0883}"/>
              </a:ext>
            </a:extLst>
          </p:cNvPr>
          <p:cNvCxnSpPr>
            <a:cxnSpLocks/>
          </p:cNvCxnSpPr>
          <p:nvPr/>
        </p:nvCxnSpPr>
        <p:spPr>
          <a:xfrm>
            <a:off x="6216454" y="2760115"/>
            <a:ext cx="0" cy="252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5CFD32B1-C8A7-724D-888B-82D6E18B7CA0}"/>
              </a:ext>
            </a:extLst>
          </p:cNvPr>
          <p:cNvSpPr/>
          <p:nvPr/>
        </p:nvSpPr>
        <p:spPr>
          <a:xfrm>
            <a:off x="3775077" y="4571364"/>
            <a:ext cx="4882754" cy="1164427"/>
          </a:xfrm>
          <a:prstGeom prst="roundRect">
            <a:avLst>
              <a:gd name="adj" fmla="val 5328"/>
            </a:avLst>
          </a:prstGeom>
          <a:solidFill>
            <a:srgbClr val="0052A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pt-PT" sz="1400" dirty="0"/>
              <a:t>CERN </a:t>
            </a:r>
            <a:r>
              <a:rPr lang="pt-PT" sz="1400" dirty="0" err="1"/>
              <a:t>Resources</a:t>
            </a:r>
            <a:r>
              <a:rPr lang="pt-PT" sz="1400" dirty="0"/>
              <a:t> </a:t>
            </a:r>
            <a:endParaRPr lang="en-US" sz="1400" dirty="0"/>
          </a:p>
        </p:txBody>
      </p:sp>
      <p:sp>
        <p:nvSpPr>
          <p:cNvPr id="148" name="Can 147">
            <a:extLst>
              <a:ext uri="{FF2B5EF4-FFF2-40B4-BE49-F238E27FC236}">
                <a16:creationId xmlns:a16="http://schemas.microsoft.com/office/drawing/2014/main" id="{15B2958B-A298-894A-B141-ACB6B645C9AA}"/>
              </a:ext>
            </a:extLst>
          </p:cNvPr>
          <p:cNvSpPr/>
          <p:nvPr/>
        </p:nvSpPr>
        <p:spPr>
          <a:xfrm>
            <a:off x="4108055" y="4682380"/>
            <a:ext cx="1275978" cy="667825"/>
          </a:xfrm>
          <a:prstGeom prst="can">
            <a:avLst>
              <a:gd name="adj" fmla="val 9888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EOS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(Data)</a:t>
            </a:r>
            <a:endParaRPr lang="en-GB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9" name="Can 148">
            <a:extLst>
              <a:ext uri="{FF2B5EF4-FFF2-40B4-BE49-F238E27FC236}">
                <a16:creationId xmlns:a16="http://schemas.microsoft.com/office/drawing/2014/main" id="{B740DC83-D1B6-0549-893C-76408F835C33}"/>
              </a:ext>
            </a:extLst>
          </p:cNvPr>
          <p:cNvSpPr/>
          <p:nvPr/>
        </p:nvSpPr>
        <p:spPr>
          <a:xfrm>
            <a:off x="7051803" y="4675410"/>
            <a:ext cx="1275978" cy="667825"/>
          </a:xfrm>
          <a:prstGeom prst="can">
            <a:avLst>
              <a:gd name="adj" fmla="val 7986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CERNBox</a:t>
            </a:r>
            <a:endParaRPr lang="en-GB" sz="1400" b="1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  <a:p>
            <a:pPr algn="ctr"/>
            <a:r>
              <a:rPr lang="en-GB" sz="1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(User Files)</a:t>
            </a:r>
            <a:endParaRPr lang="en-GB" sz="14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0" name="Can 149">
            <a:extLst>
              <a:ext uri="{FF2B5EF4-FFF2-40B4-BE49-F238E27FC236}">
                <a16:creationId xmlns:a16="http://schemas.microsoft.com/office/drawing/2014/main" id="{6B5C68AF-DB57-AD4E-BADE-37787BC52718}"/>
              </a:ext>
            </a:extLst>
          </p:cNvPr>
          <p:cNvSpPr/>
          <p:nvPr/>
        </p:nvSpPr>
        <p:spPr>
          <a:xfrm>
            <a:off x="5579929" y="4675411"/>
            <a:ext cx="1275978" cy="667825"/>
          </a:xfrm>
          <a:prstGeom prst="can">
            <a:avLst>
              <a:gd name="adj" fmla="val 9888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CVMFS</a:t>
            </a:r>
          </a:p>
          <a:p>
            <a:pPr algn="ctr"/>
            <a:r>
              <a:rPr lang="en-GB" sz="1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(Software)</a:t>
            </a:r>
            <a:endParaRPr lang="en-GB" sz="14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B986D9D-B05A-D54C-8438-A9F0437CCF60}"/>
              </a:ext>
            </a:extLst>
          </p:cNvPr>
          <p:cNvSpPr/>
          <p:nvPr/>
        </p:nvSpPr>
        <p:spPr>
          <a:xfrm>
            <a:off x="3775077" y="3678314"/>
            <a:ext cx="1267326" cy="567415"/>
          </a:xfrm>
          <a:prstGeom prst="roundRect">
            <a:avLst>
              <a:gd name="adj" fmla="val 8457"/>
            </a:avLst>
          </a:prstGeom>
          <a:noFill/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dirty="0" err="1">
                <a:solidFill>
                  <a:srgbClr val="3399FF"/>
                </a:solidFill>
              </a:rPr>
              <a:t>User</a:t>
            </a:r>
            <a:r>
              <a:rPr lang="pt-PT" dirty="0">
                <a:solidFill>
                  <a:srgbClr val="3399FF"/>
                </a:solidFill>
              </a:rPr>
              <a:t> 1</a:t>
            </a:r>
            <a:endParaRPr lang="en-US" dirty="0">
              <a:solidFill>
                <a:srgbClr val="3399FF"/>
              </a:solidFill>
            </a:endParaRPr>
          </a:p>
        </p:txBody>
      </p:sp>
      <p:pic>
        <p:nvPicPr>
          <p:cNvPr id="152" name="14 Imagen">
            <a:extLst>
              <a:ext uri="{FF2B5EF4-FFF2-40B4-BE49-F238E27FC236}">
                <a16:creationId xmlns:a16="http://schemas.microsoft.com/office/drawing/2014/main" id="{15F138FF-CC16-194E-8849-3D970B1444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5421" y="3826902"/>
            <a:ext cx="356796" cy="293250"/>
          </a:xfrm>
          <a:prstGeom prst="rect">
            <a:avLst/>
          </a:prstGeom>
        </p:spPr>
      </p:pic>
      <p:sp>
        <p:nvSpPr>
          <p:cNvPr id="153" name="Rounded Rectangle 152">
            <a:extLst>
              <a:ext uri="{FF2B5EF4-FFF2-40B4-BE49-F238E27FC236}">
                <a16:creationId xmlns:a16="http://schemas.microsoft.com/office/drawing/2014/main" id="{F7E05586-C041-3443-9DE5-1981DA13147D}"/>
              </a:ext>
            </a:extLst>
          </p:cNvPr>
          <p:cNvSpPr/>
          <p:nvPr/>
        </p:nvSpPr>
        <p:spPr>
          <a:xfrm>
            <a:off x="5092898" y="3678314"/>
            <a:ext cx="1267326" cy="567415"/>
          </a:xfrm>
          <a:prstGeom prst="roundRect">
            <a:avLst>
              <a:gd name="adj" fmla="val 8457"/>
            </a:avLst>
          </a:prstGeom>
          <a:noFill/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dirty="0" err="1">
                <a:solidFill>
                  <a:srgbClr val="3399FF"/>
                </a:solidFill>
              </a:rPr>
              <a:t>User</a:t>
            </a:r>
            <a:r>
              <a:rPr lang="pt-PT" dirty="0">
                <a:solidFill>
                  <a:srgbClr val="3399FF"/>
                </a:solidFill>
              </a:rPr>
              <a:t> 2</a:t>
            </a:r>
            <a:endParaRPr lang="en-US" dirty="0">
              <a:solidFill>
                <a:srgbClr val="3399FF"/>
              </a:solidFill>
            </a:endParaRPr>
          </a:p>
        </p:txBody>
      </p:sp>
      <p:pic>
        <p:nvPicPr>
          <p:cNvPr id="154" name="14 Imagen">
            <a:extLst>
              <a:ext uri="{FF2B5EF4-FFF2-40B4-BE49-F238E27FC236}">
                <a16:creationId xmlns:a16="http://schemas.microsoft.com/office/drawing/2014/main" id="{E8F53C29-3780-414D-ADD2-0F76F4E14F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3242" y="3826902"/>
            <a:ext cx="356796" cy="293250"/>
          </a:xfrm>
          <a:prstGeom prst="rect">
            <a:avLst/>
          </a:prstGeom>
        </p:spPr>
      </p:pic>
      <p:sp>
        <p:nvSpPr>
          <p:cNvPr id="155" name="Rounded Rectangle 154">
            <a:extLst>
              <a:ext uri="{FF2B5EF4-FFF2-40B4-BE49-F238E27FC236}">
                <a16:creationId xmlns:a16="http://schemas.microsoft.com/office/drawing/2014/main" id="{71A818E3-8D2B-B14D-90A6-418A3ADDFD38}"/>
              </a:ext>
            </a:extLst>
          </p:cNvPr>
          <p:cNvSpPr/>
          <p:nvPr/>
        </p:nvSpPr>
        <p:spPr>
          <a:xfrm>
            <a:off x="7390505" y="3678314"/>
            <a:ext cx="1267326" cy="567415"/>
          </a:xfrm>
          <a:prstGeom prst="roundRect">
            <a:avLst>
              <a:gd name="adj" fmla="val 8457"/>
            </a:avLst>
          </a:prstGeom>
          <a:noFill/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dirty="0" err="1">
                <a:solidFill>
                  <a:srgbClr val="3399FF"/>
                </a:solidFill>
              </a:rPr>
              <a:t>User</a:t>
            </a:r>
            <a:r>
              <a:rPr lang="pt-PT" dirty="0">
                <a:solidFill>
                  <a:srgbClr val="3399FF"/>
                </a:solidFill>
              </a:rPr>
              <a:t> n</a:t>
            </a:r>
            <a:endParaRPr lang="en-US" dirty="0">
              <a:solidFill>
                <a:srgbClr val="3399FF"/>
              </a:solidFill>
            </a:endParaRPr>
          </a:p>
        </p:txBody>
      </p:sp>
      <p:pic>
        <p:nvPicPr>
          <p:cNvPr id="156" name="14 Imagen">
            <a:extLst>
              <a:ext uri="{FF2B5EF4-FFF2-40B4-BE49-F238E27FC236}">
                <a16:creationId xmlns:a16="http://schemas.microsoft.com/office/drawing/2014/main" id="{0DE2F866-4B3D-9542-8DA9-8976524B7D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849" y="3826902"/>
            <a:ext cx="356796" cy="293250"/>
          </a:xfrm>
          <a:prstGeom prst="rect">
            <a:avLst/>
          </a:prstGeom>
        </p:spPr>
      </p:pic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4834CB0C-1DE7-5547-80EA-1C6A05FC2BE5}"/>
              </a:ext>
            </a:extLst>
          </p:cNvPr>
          <p:cNvCxnSpPr>
            <a:cxnSpLocks/>
          </p:cNvCxnSpPr>
          <p:nvPr/>
        </p:nvCxnSpPr>
        <p:spPr>
          <a:xfrm>
            <a:off x="4408740" y="3407933"/>
            <a:ext cx="0" cy="270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99494361-EBF9-9D49-B5B7-739FA5EB4BC1}"/>
              </a:ext>
            </a:extLst>
          </p:cNvPr>
          <p:cNvCxnSpPr>
            <a:cxnSpLocks/>
          </p:cNvCxnSpPr>
          <p:nvPr/>
        </p:nvCxnSpPr>
        <p:spPr>
          <a:xfrm>
            <a:off x="5726561" y="3407933"/>
            <a:ext cx="0" cy="270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D506ECA3-FA6C-654A-B47B-18D937D61815}"/>
              </a:ext>
            </a:extLst>
          </p:cNvPr>
          <p:cNvCxnSpPr>
            <a:cxnSpLocks/>
          </p:cNvCxnSpPr>
          <p:nvPr/>
        </p:nvCxnSpPr>
        <p:spPr>
          <a:xfrm>
            <a:off x="8024168" y="3407933"/>
            <a:ext cx="0" cy="270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A9574940-5F21-AD48-8828-B09014BE6097}"/>
              </a:ext>
            </a:extLst>
          </p:cNvPr>
          <p:cNvCxnSpPr>
            <a:cxnSpLocks/>
          </p:cNvCxnSpPr>
          <p:nvPr/>
        </p:nvCxnSpPr>
        <p:spPr>
          <a:xfrm>
            <a:off x="4415198" y="4245729"/>
            <a:ext cx="0" cy="325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233EEED5-1F1C-6F49-9B81-D4750B344CF9}"/>
              </a:ext>
            </a:extLst>
          </p:cNvPr>
          <p:cNvCxnSpPr>
            <a:cxnSpLocks/>
          </p:cNvCxnSpPr>
          <p:nvPr/>
        </p:nvCxnSpPr>
        <p:spPr>
          <a:xfrm>
            <a:off x="5726561" y="4245729"/>
            <a:ext cx="0" cy="325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8ADDADDF-6575-7447-B32A-AC8070DCBD02}"/>
              </a:ext>
            </a:extLst>
          </p:cNvPr>
          <p:cNvCxnSpPr>
            <a:cxnSpLocks/>
          </p:cNvCxnSpPr>
          <p:nvPr/>
        </p:nvCxnSpPr>
        <p:spPr>
          <a:xfrm>
            <a:off x="8024168" y="4245729"/>
            <a:ext cx="0" cy="325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89E5489E-E699-644B-9F55-8E67A685E484}"/>
              </a:ext>
            </a:extLst>
          </p:cNvPr>
          <p:cNvSpPr txBox="1"/>
          <p:nvPr/>
        </p:nvSpPr>
        <p:spPr>
          <a:xfrm>
            <a:off x="6696469" y="374667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...</a:t>
            </a:r>
            <a:endParaRPr lang="en-US" dirty="0"/>
          </a:p>
        </p:txBody>
      </p:sp>
      <p:pic>
        <p:nvPicPr>
          <p:cNvPr id="164" name="Picture 163">
            <a:extLst>
              <a:ext uri="{FF2B5EF4-FFF2-40B4-BE49-F238E27FC236}">
                <a16:creationId xmlns:a16="http://schemas.microsoft.com/office/drawing/2014/main" id="{37C0FC70-9BDC-444A-A09D-E3912E0F62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1325" y="1229795"/>
            <a:ext cx="827746" cy="827746"/>
          </a:xfrm>
          <a:prstGeom prst="rect">
            <a:avLst/>
          </a:prstGeom>
        </p:spPr>
      </p:pic>
      <p:pic>
        <p:nvPicPr>
          <p:cNvPr id="165" name="Picture 164">
            <a:extLst>
              <a:ext uri="{FF2B5EF4-FFF2-40B4-BE49-F238E27FC236}">
                <a16:creationId xmlns:a16="http://schemas.microsoft.com/office/drawing/2014/main" id="{43A4A7B2-04DD-8347-9D61-FEA7B07E62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2688" y="1229795"/>
            <a:ext cx="827746" cy="827746"/>
          </a:xfrm>
          <a:prstGeom prst="rect">
            <a:avLst/>
          </a:prstGeom>
        </p:spPr>
      </p:pic>
      <p:pic>
        <p:nvPicPr>
          <p:cNvPr id="166" name="Picture 165">
            <a:extLst>
              <a:ext uri="{FF2B5EF4-FFF2-40B4-BE49-F238E27FC236}">
                <a16:creationId xmlns:a16="http://schemas.microsoft.com/office/drawing/2014/main" id="{430AA031-7238-6445-AF78-D5F960F2EB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295" y="1229795"/>
            <a:ext cx="827746" cy="827746"/>
          </a:xfrm>
          <a:prstGeom prst="rect">
            <a:avLst/>
          </a:prstGeom>
        </p:spPr>
      </p:pic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064669EC-0B14-2340-B9BD-4B7E185C1BE4}"/>
              </a:ext>
            </a:extLst>
          </p:cNvPr>
          <p:cNvCxnSpPr>
            <a:cxnSpLocks/>
          </p:cNvCxnSpPr>
          <p:nvPr/>
        </p:nvCxnSpPr>
        <p:spPr>
          <a:xfrm>
            <a:off x="4408740" y="1927617"/>
            <a:ext cx="0" cy="270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46C7CF26-4C17-B446-A188-A5DF4A5A7C8A}"/>
              </a:ext>
            </a:extLst>
          </p:cNvPr>
          <p:cNvCxnSpPr>
            <a:cxnSpLocks/>
          </p:cNvCxnSpPr>
          <p:nvPr/>
        </p:nvCxnSpPr>
        <p:spPr>
          <a:xfrm>
            <a:off x="5715700" y="1933201"/>
            <a:ext cx="0" cy="270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2F169D5B-5233-AE46-8348-F886E3AC5786}"/>
              </a:ext>
            </a:extLst>
          </p:cNvPr>
          <p:cNvCxnSpPr>
            <a:cxnSpLocks/>
          </p:cNvCxnSpPr>
          <p:nvPr/>
        </p:nvCxnSpPr>
        <p:spPr>
          <a:xfrm>
            <a:off x="8024168" y="1948760"/>
            <a:ext cx="0" cy="270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B3C42D6-7315-7146-B6B4-2E0811F41002}"/>
              </a:ext>
            </a:extLst>
          </p:cNvPr>
          <p:cNvSpPr/>
          <p:nvPr/>
        </p:nvSpPr>
        <p:spPr>
          <a:xfrm>
            <a:off x="430642" y="2257247"/>
            <a:ext cx="1667435" cy="439343"/>
          </a:xfrm>
          <a:prstGeom prst="roundRect">
            <a:avLst>
              <a:gd name="adj" fmla="val 8713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SSO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7B9A86-DA2E-B64C-8CC8-73799FCDFF9F}"/>
              </a:ext>
            </a:extLst>
          </p:cNvPr>
          <p:cNvCxnSpPr>
            <a:stCxn id="143" idx="1"/>
            <a:endCxn id="7" idx="3"/>
          </p:cNvCxnSpPr>
          <p:nvPr/>
        </p:nvCxnSpPr>
        <p:spPr>
          <a:xfrm flipH="1">
            <a:off x="2098077" y="2476408"/>
            <a:ext cx="1677000" cy="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7B433E-E3F6-0F42-B719-ED9E3E39A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88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967EA-FFE1-D340-9F39-887379F2F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Boxed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C5E82-F4E2-1344-A07B-409903EAF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Containerized version of all the infrastructure</a:t>
            </a:r>
          </a:p>
          <a:p>
            <a:pPr lvl="1"/>
            <a:r>
              <a:rPr lang="en-US"/>
              <a:t>Includes EOS, </a:t>
            </a:r>
            <a:r>
              <a:rPr lang="en-US" err="1"/>
              <a:t>CERNBox</a:t>
            </a:r>
            <a:r>
              <a:rPr lang="en-US"/>
              <a:t>, CVMFS and all Swan services (</a:t>
            </a:r>
            <a:r>
              <a:rPr lang="en-US" err="1"/>
              <a:t>Jupyter</a:t>
            </a:r>
            <a:r>
              <a:rPr lang="en-US"/>
              <a:t> Docker image, </a:t>
            </a:r>
            <a:r>
              <a:rPr lang="en-US" err="1"/>
              <a:t>JupyterHub</a:t>
            </a:r>
            <a:r>
              <a:rPr lang="en-US"/>
              <a:t>)</a:t>
            </a:r>
          </a:p>
          <a:p>
            <a:pPr lvl="1"/>
            <a:r>
              <a:rPr lang="en-US"/>
              <a:t>Available in </a:t>
            </a:r>
            <a:r>
              <a:rPr lang="en-US">
                <a:hlinkClick r:id="rId2"/>
              </a:rPr>
              <a:t>https://github.com/cernbox/uboxed</a:t>
            </a:r>
            <a:endParaRPr lang="en-US"/>
          </a:p>
          <a:p>
            <a:r>
              <a:rPr lang="en-US"/>
              <a:t>Easily deployable on premises</a:t>
            </a:r>
          </a:p>
          <a:p>
            <a:pPr lvl="1"/>
            <a:r>
              <a:rPr lang="en-US"/>
              <a:t>Installable in Linux systems</a:t>
            </a:r>
          </a:p>
          <a:p>
            <a:pPr lvl="1"/>
            <a:r>
              <a:rPr lang="en-US"/>
              <a:t>Based on Docker Compose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48ABF-2A7B-0048-87DD-9E976E72F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22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363410-24A2-B043-A56F-C2FEC6C10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SWAN and the community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061664-BF59-CD4F-B069-2EB24B9E9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CCB1C5-6C50-8A4E-8BA8-0126DC42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57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E91C4-364E-9A44-9867-03BFE5EA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SWAN user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A6294-0E6C-524F-8596-F5B26898EBA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SWAN development is guided by our user community</a:t>
            </a:r>
          </a:p>
          <a:p>
            <a:pPr lvl="1"/>
            <a:r>
              <a:rPr lang="en-GB" dirty="0"/>
              <a:t>New features (libs, kernels, ...) are requested by users from their real usage needs</a:t>
            </a:r>
          </a:p>
          <a:p>
            <a:r>
              <a:rPr lang="en-GB" dirty="0"/>
              <a:t>Gallery of examples</a:t>
            </a:r>
          </a:p>
          <a:p>
            <a:pPr lvl="1"/>
            <a:r>
              <a:rPr lang="en-GB" dirty="0"/>
              <a:t>Made in collaboration with our users</a:t>
            </a:r>
          </a:p>
          <a:p>
            <a:pPr lvl="1"/>
            <a:r>
              <a:rPr lang="en-GB" dirty="0"/>
              <a:t>Almost 50 notebooks in 7 categories</a:t>
            </a:r>
          </a:p>
        </p:txBody>
      </p:sp>
      <p:pic>
        <p:nvPicPr>
          <p:cNvPr id="5" name="2 Imagen">
            <a:extLst>
              <a:ext uri="{FF2B5EF4-FFF2-40B4-BE49-F238E27FC236}">
                <a16:creationId xmlns:a16="http://schemas.microsoft.com/office/drawing/2014/main" id="{0D254F61-7A14-E445-A08C-0A0DDDE9634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7734" y="1563688"/>
            <a:ext cx="5106806" cy="4302125"/>
          </a:xfrm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E5CACBBE-2055-794B-8522-405CEECAC9FB}"/>
              </a:ext>
            </a:extLst>
          </p:cNvPr>
          <p:cNvSpPr/>
          <p:nvPr/>
        </p:nvSpPr>
        <p:spPr>
          <a:xfrm>
            <a:off x="8117995" y="1220453"/>
            <a:ext cx="3536545" cy="34323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Example notebooks at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swan.web.cern.ch</a:t>
            </a:r>
          </a:p>
        </p:txBody>
      </p:sp>
      <p:sp>
        <p:nvSpPr>
          <p:cNvPr id="10" name="Rounded Rectangle 31">
            <a:extLst>
              <a:ext uri="{FF2B5EF4-FFF2-40B4-BE49-F238E27FC236}">
                <a16:creationId xmlns:a16="http://schemas.microsoft.com/office/drawing/2014/main" id="{541DA1AA-56B1-B747-B51A-07C62C467116}"/>
              </a:ext>
            </a:extLst>
          </p:cNvPr>
          <p:cNvSpPr/>
          <p:nvPr/>
        </p:nvSpPr>
        <p:spPr>
          <a:xfrm>
            <a:off x="5689601" y="6037055"/>
            <a:ext cx="2672876" cy="343986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pt-PT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Access </a:t>
            </a:r>
            <a:r>
              <a:rPr lang="pt-PT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with</a:t>
            </a:r>
            <a:r>
              <a:rPr lang="pt-PT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 </a:t>
            </a:r>
            <a:r>
              <a:rPr lang="pt-PT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only</a:t>
            </a:r>
            <a:r>
              <a:rPr lang="pt-PT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 a </a:t>
            </a:r>
            <a:r>
              <a:rPr lang="pt-PT" sz="1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click</a:t>
            </a:r>
            <a:endParaRPr lang="pt-PT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03768C3-947D-254F-800D-44B17C54EEC2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362477" y="5865745"/>
            <a:ext cx="433180" cy="34330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295B2-08C3-F944-B61C-078C0C012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64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252C7FF-C4FD-F644-B8CD-AA9334C73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err="1"/>
              <a:t>Recent</a:t>
            </a:r>
            <a:r>
              <a:rPr lang="pt-PT"/>
              <a:t> </a:t>
            </a:r>
            <a:r>
              <a:rPr lang="pt-PT" err="1"/>
              <a:t>developments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77A8E9-4C4F-274C-99A5-CD6A09058B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53352C-836E-B943-905C-D072603E8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09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New User Interface</a:t>
            </a:r>
          </a:p>
        </p:txBody>
      </p:sp>
      <p:pic>
        <p:nvPicPr>
          <p:cNvPr id="91" name="Content Placeholder 90">
            <a:extLst>
              <a:ext uri="{FF2B5EF4-FFF2-40B4-BE49-F238E27FC236}">
                <a16:creationId xmlns:a16="http://schemas.microsoft.com/office/drawing/2014/main" id="{77DBF514-9174-194C-A41F-0AE7A1B9387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925" y="1693193"/>
            <a:ext cx="5537200" cy="4043115"/>
          </a:xfrm>
        </p:spPr>
      </p:pic>
      <p:pic>
        <p:nvPicPr>
          <p:cNvPr id="90" name="Content Placeholder 89">
            <a:extLst>
              <a:ext uri="{FF2B5EF4-FFF2-40B4-BE49-F238E27FC236}">
                <a16:creationId xmlns:a16="http://schemas.microsoft.com/office/drawing/2014/main" id="{E38E513F-5CD6-9B4A-87A8-B5E6956F530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0475" y="1729977"/>
            <a:ext cx="5521325" cy="3969547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F3D23F-A908-AC49-9F46-4365E4D47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05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BD9D1-9D80-1046-9A0F-28F7BE0B6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New User Interface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11DD377-0C43-0A48-BE01-153179A0481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925" y="1698834"/>
            <a:ext cx="5537200" cy="4031833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A67E387-FA25-D64B-9C97-E35D91E929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0475" y="1699467"/>
            <a:ext cx="5521325" cy="4030567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C045A4-653A-8247-BD2B-604B8018A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6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Sharing made easy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3315D-E5CD-0044-9928-C40D5220E9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Sharing from inside SWAN interface</a:t>
            </a:r>
          </a:p>
          <a:p>
            <a:r>
              <a:rPr lang="en-GB" dirty="0"/>
              <a:t>Users can share “Projects”</a:t>
            </a:r>
          </a:p>
          <a:p>
            <a:pPr lvl="1"/>
            <a:r>
              <a:rPr lang="en-GB" dirty="0"/>
              <a:t>Special kind of folder that contains notebooks and other files, i.e. input data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A49357C-CB79-4042-9EC1-F159CD06ACC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9472" y="1563688"/>
            <a:ext cx="5855818" cy="430212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0C5E4F-743B-D94B-8820-6F1ABCCB8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Sharing made easy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3315D-E5CD-0044-9928-C40D5220E9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/>
              <a:t>Users can clone a shared Project directly from the interface</a:t>
            </a:r>
          </a:p>
          <a:p>
            <a:pPr lvl="1"/>
            <a:r>
              <a:rPr lang="en-GB" err="1"/>
              <a:t>Jupyter</a:t>
            </a:r>
            <a:r>
              <a:rPr lang="en-GB"/>
              <a:t> doesn’t allow concurrent editing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3EF3CA9-C760-2E4F-84C5-D3208D8816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4572" y="1563688"/>
            <a:ext cx="5905619" cy="430212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13EB4E-22DE-3043-A663-D3BF290E8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22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7B031B-0C4F-DD48-BE54-55E6CCA52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408B4E-2173-4140-B851-A1D7D6D35A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029BA1-B210-C547-8706-4B8E5D405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545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A0BBCF9-62D6-F947-AEE5-286DED8DB767}"/>
              </a:ext>
            </a:extLst>
          </p:cNvPr>
          <p:cNvSpPr/>
          <p:nvPr/>
        </p:nvSpPr>
        <p:spPr>
          <a:xfrm>
            <a:off x="5596975" y="2532115"/>
            <a:ext cx="5370893" cy="3333630"/>
          </a:xfrm>
          <a:prstGeom prst="roundRect">
            <a:avLst>
              <a:gd name="adj" fmla="val 195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Spark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Cluster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0358B55F-5113-334F-AC32-299F1F8B74BD}"/>
              </a:ext>
            </a:extLst>
          </p:cNvPr>
          <p:cNvSpPr/>
          <p:nvPr/>
        </p:nvSpPr>
        <p:spPr>
          <a:xfrm>
            <a:off x="6150297" y="3338130"/>
            <a:ext cx="4461391" cy="1581243"/>
          </a:xfrm>
          <a:prstGeom prst="roundRect">
            <a:avLst>
              <a:gd name="adj" fmla="val 2005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solidFill>
                <a:srgbClr val="0052A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Integration with Spark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0EBE4-2EEC-4445-918A-58BCF1BE73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One of the features requested by the community</a:t>
            </a:r>
          </a:p>
          <a:p>
            <a:pPr lvl="1"/>
            <a:r>
              <a:rPr lang="en-GB" dirty="0"/>
              <a:t>Team from the Beams department</a:t>
            </a:r>
          </a:p>
          <a:p>
            <a:r>
              <a:rPr lang="en-GB" dirty="0"/>
              <a:t>Allow users to connect to CERN Spark Clusters to submit jobs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A6208AEE-B801-CA45-857B-AA335DC26D6F}"/>
              </a:ext>
            </a:extLst>
          </p:cNvPr>
          <p:cNvSpPr/>
          <p:nvPr/>
        </p:nvSpPr>
        <p:spPr>
          <a:xfrm>
            <a:off x="6074715" y="3422064"/>
            <a:ext cx="4461391" cy="1620625"/>
          </a:xfrm>
          <a:prstGeom prst="roundRect">
            <a:avLst>
              <a:gd name="adj" fmla="val 2005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solidFill>
                <a:srgbClr val="0052A1"/>
              </a:solidFill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293F83EF-2A3C-1B4C-896F-45B3371CBB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2972" y="5264933"/>
            <a:ext cx="973240" cy="517681"/>
          </a:xfrm>
          <a:prstGeom prst="rect">
            <a:avLst/>
          </a:prstGeom>
        </p:spPr>
      </p:pic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87E7B08F-F3A7-7B40-AF7C-FBCB0450B8BB}"/>
              </a:ext>
            </a:extLst>
          </p:cNvPr>
          <p:cNvSpPr/>
          <p:nvPr/>
        </p:nvSpPr>
        <p:spPr>
          <a:xfrm>
            <a:off x="6873888" y="2677077"/>
            <a:ext cx="2665341" cy="395106"/>
          </a:xfrm>
          <a:prstGeom prst="roundRect">
            <a:avLst>
              <a:gd name="adj" fmla="val 8457"/>
            </a:avLst>
          </a:prstGeom>
          <a:solidFill>
            <a:srgbClr val="0052A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err="1">
                <a:solidFill>
                  <a:schemeClr val="bg1"/>
                </a:solidFill>
              </a:rPr>
              <a:t>Spark</a:t>
            </a:r>
            <a:r>
              <a:rPr lang="pt-PT" dirty="0">
                <a:solidFill>
                  <a:schemeClr val="bg1"/>
                </a:solidFill>
              </a:rPr>
              <a:t> Master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0417D4D4-69DE-5E43-AC30-0F25DA87A515}"/>
              </a:ext>
            </a:extLst>
          </p:cNvPr>
          <p:cNvSpPr/>
          <p:nvPr/>
        </p:nvSpPr>
        <p:spPr>
          <a:xfrm>
            <a:off x="5957819" y="3506200"/>
            <a:ext cx="4496377" cy="1663785"/>
          </a:xfrm>
          <a:prstGeom prst="roundRect">
            <a:avLst>
              <a:gd name="adj" fmla="val 2971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600" dirty="0">
              <a:solidFill>
                <a:srgbClr val="0052A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36E2637E-B3FF-3947-8022-F85CFB38FB29}"/>
              </a:ext>
            </a:extLst>
          </p:cNvPr>
          <p:cNvSpPr/>
          <p:nvPr/>
        </p:nvSpPr>
        <p:spPr>
          <a:xfrm>
            <a:off x="6016550" y="3556961"/>
            <a:ext cx="4390193" cy="912470"/>
          </a:xfrm>
          <a:prstGeom prst="roundRect">
            <a:avLst>
              <a:gd name="adj" fmla="val 4232"/>
            </a:avLst>
          </a:prstGeom>
          <a:solidFill>
            <a:srgbClr val="0052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1600" dirty="0" err="1">
                <a:solidFill>
                  <a:schemeClr val="bg1"/>
                </a:solidFill>
              </a:rPr>
              <a:t>Spark</a:t>
            </a:r>
            <a:r>
              <a:rPr lang="pt-PT" sz="1600" dirty="0">
                <a:solidFill>
                  <a:schemeClr val="bg1"/>
                </a:solidFill>
              </a:rPr>
              <a:t> </a:t>
            </a:r>
            <a:r>
              <a:rPr lang="pt-PT" sz="1600" dirty="0" err="1">
                <a:solidFill>
                  <a:schemeClr val="bg1"/>
                </a:solidFill>
              </a:rPr>
              <a:t>Worker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0CF1FEC3-4381-1746-8050-8E730ADF4172}"/>
              </a:ext>
            </a:extLst>
          </p:cNvPr>
          <p:cNvSpPr/>
          <p:nvPr/>
        </p:nvSpPr>
        <p:spPr>
          <a:xfrm>
            <a:off x="6062016" y="3908897"/>
            <a:ext cx="1380606" cy="418212"/>
          </a:xfrm>
          <a:prstGeom prst="roundRect">
            <a:avLst>
              <a:gd name="adj" fmla="val 10189"/>
            </a:avLst>
          </a:prstGeom>
          <a:solidFill>
            <a:srgbClr val="22A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 err="1"/>
              <a:t>Python</a:t>
            </a:r>
            <a:r>
              <a:rPr lang="pt-PT" sz="1600" dirty="0"/>
              <a:t> </a:t>
            </a:r>
            <a:r>
              <a:rPr lang="pt-PT" sz="1600" dirty="0" err="1"/>
              <a:t>task</a:t>
            </a:r>
            <a:endParaRPr lang="en-US" sz="1600" dirty="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921A16E5-0FCB-8846-AB20-4BB3261698EF}"/>
              </a:ext>
            </a:extLst>
          </p:cNvPr>
          <p:cNvSpPr/>
          <p:nvPr/>
        </p:nvSpPr>
        <p:spPr>
          <a:xfrm>
            <a:off x="7514416" y="3914922"/>
            <a:ext cx="1380606" cy="418212"/>
          </a:xfrm>
          <a:prstGeom prst="roundRect">
            <a:avLst>
              <a:gd name="adj" fmla="val 10189"/>
            </a:avLst>
          </a:prstGeom>
          <a:solidFill>
            <a:srgbClr val="22A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 err="1"/>
              <a:t>Python</a:t>
            </a:r>
            <a:r>
              <a:rPr lang="pt-PT" sz="1600" dirty="0"/>
              <a:t> </a:t>
            </a:r>
            <a:r>
              <a:rPr lang="pt-PT" sz="1600" dirty="0" err="1"/>
              <a:t>task</a:t>
            </a:r>
            <a:endParaRPr lang="en-US" sz="1600" dirty="0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118747D6-04C6-B146-BC85-80A89E2965A8}"/>
              </a:ext>
            </a:extLst>
          </p:cNvPr>
          <p:cNvSpPr/>
          <p:nvPr/>
        </p:nvSpPr>
        <p:spPr>
          <a:xfrm>
            <a:off x="8956769" y="3908897"/>
            <a:ext cx="1380606" cy="418212"/>
          </a:xfrm>
          <a:prstGeom prst="roundRect">
            <a:avLst>
              <a:gd name="adj" fmla="val 10189"/>
            </a:avLst>
          </a:prstGeom>
          <a:solidFill>
            <a:srgbClr val="22A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 err="1"/>
              <a:t>Python</a:t>
            </a:r>
            <a:r>
              <a:rPr lang="pt-PT" sz="1600" dirty="0"/>
              <a:t> </a:t>
            </a:r>
            <a:r>
              <a:rPr lang="pt-PT" sz="1600" dirty="0" err="1"/>
              <a:t>task</a:t>
            </a:r>
            <a:endParaRPr lang="en-US" sz="1600" dirty="0"/>
          </a:p>
        </p:txBody>
      </p:sp>
      <p:pic>
        <p:nvPicPr>
          <p:cNvPr id="56" name="Picture 24">
            <a:extLst>
              <a:ext uri="{FF2B5EF4-FFF2-40B4-BE49-F238E27FC236}">
                <a16:creationId xmlns:a16="http://schemas.microsoft.com/office/drawing/2014/main" id="{451E45D1-649C-1547-B1EA-E8FC1E97C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6878" y="4636066"/>
            <a:ext cx="1305087" cy="372538"/>
          </a:xfrm>
          <a:prstGeom prst="rect">
            <a:avLst/>
          </a:prstGeom>
        </p:spPr>
      </p:pic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D04D16E-61E7-4941-B577-827D0940A3FB}"/>
              </a:ext>
            </a:extLst>
          </p:cNvPr>
          <p:cNvCxnSpPr>
            <a:cxnSpLocks/>
          </p:cNvCxnSpPr>
          <p:nvPr/>
        </p:nvCxnSpPr>
        <p:spPr>
          <a:xfrm>
            <a:off x="6740814" y="4311869"/>
            <a:ext cx="0" cy="366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C822F60-9877-5B4A-968D-26D16E30B60B}"/>
              </a:ext>
            </a:extLst>
          </p:cNvPr>
          <p:cNvCxnSpPr>
            <a:stCxn id="40" idx="2"/>
            <a:endCxn id="41" idx="0"/>
          </p:cNvCxnSpPr>
          <p:nvPr/>
        </p:nvCxnSpPr>
        <p:spPr>
          <a:xfrm flipH="1">
            <a:off x="8206008" y="3072183"/>
            <a:ext cx="551" cy="434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04820C2F-5B85-F341-BB4E-D0E1302BA33E}"/>
              </a:ext>
            </a:extLst>
          </p:cNvPr>
          <p:cNvSpPr/>
          <p:nvPr/>
        </p:nvSpPr>
        <p:spPr>
          <a:xfrm>
            <a:off x="5596976" y="1708485"/>
            <a:ext cx="3824116" cy="646573"/>
          </a:xfrm>
          <a:prstGeom prst="roundRect">
            <a:avLst>
              <a:gd name="adj" fmla="val 8457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52A1"/>
              </a:solidFill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FA706D7-D76F-7B4C-A0E7-0924EAC3C5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0351" y="1836355"/>
            <a:ext cx="495135" cy="430767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28F7357F-FEFA-094A-8EA2-E41163458569}"/>
              </a:ext>
            </a:extLst>
          </p:cNvPr>
          <p:cNvGrpSpPr/>
          <p:nvPr/>
        </p:nvGrpSpPr>
        <p:grpSpPr>
          <a:xfrm>
            <a:off x="7105015" y="1803337"/>
            <a:ext cx="2201983" cy="456867"/>
            <a:chOff x="7105015" y="1803337"/>
            <a:chExt cx="2201983" cy="456867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318F04A4-B12D-214E-9400-1C79489C41BC}"/>
                </a:ext>
              </a:extLst>
            </p:cNvPr>
            <p:cNvSpPr/>
            <p:nvPr/>
          </p:nvSpPr>
          <p:spPr>
            <a:xfrm>
              <a:off x="7105015" y="1803337"/>
              <a:ext cx="2201983" cy="456867"/>
            </a:xfrm>
            <a:prstGeom prst="roundRect">
              <a:avLst>
                <a:gd name="adj" fmla="val 8457"/>
              </a:avLst>
            </a:prstGeom>
            <a:noFill/>
            <a:ln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dirty="0" err="1">
                  <a:solidFill>
                    <a:srgbClr val="3399FF"/>
                  </a:solidFill>
                </a:rPr>
                <a:t>User</a:t>
              </a:r>
              <a:r>
                <a:rPr lang="pt-PT" dirty="0">
                  <a:solidFill>
                    <a:srgbClr val="3399FF"/>
                  </a:solidFill>
                </a:rPr>
                <a:t> Notebook</a:t>
              </a:r>
              <a:endParaRPr lang="en-US" dirty="0">
                <a:solidFill>
                  <a:srgbClr val="3399FF"/>
                </a:solidFill>
              </a:endParaRPr>
            </a:p>
          </p:txBody>
        </p:sp>
        <p:pic>
          <p:nvPicPr>
            <p:cNvPr id="65" name="14 Imagen">
              <a:extLst>
                <a:ext uri="{FF2B5EF4-FFF2-40B4-BE49-F238E27FC236}">
                  <a16:creationId xmlns:a16="http://schemas.microsoft.com/office/drawing/2014/main" id="{3CE108AE-D661-6844-867F-01446F3C6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7918" y="1883338"/>
              <a:ext cx="356796" cy="293250"/>
            </a:xfrm>
            <a:prstGeom prst="rect">
              <a:avLst/>
            </a:prstGeom>
          </p:spPr>
        </p:pic>
      </p:grp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A144A99-E82E-2A49-8AF4-083C90A3715F}"/>
              </a:ext>
            </a:extLst>
          </p:cNvPr>
          <p:cNvCxnSpPr>
            <a:stCxn id="64" idx="2"/>
            <a:endCxn id="40" idx="0"/>
          </p:cNvCxnSpPr>
          <p:nvPr/>
        </p:nvCxnSpPr>
        <p:spPr>
          <a:xfrm>
            <a:off x="8206007" y="2260204"/>
            <a:ext cx="552" cy="416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5117AE-C1C0-B34D-9F3C-2A272EF17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20</a:t>
            </a:fld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06E22B3-EA3B-F649-82FF-FFE1D958660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867" y="4659082"/>
            <a:ext cx="912904" cy="4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7449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6356CF0-D27B-6C4E-AE0A-4BE00078F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Integration with Spark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BE9311-5C49-EA45-A5B2-38DEF8ADB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21</a:t>
            </a:fld>
            <a:endParaRPr lang="en-US"/>
          </a:p>
        </p:txBody>
      </p:sp>
      <p:pic>
        <p:nvPicPr>
          <p:cNvPr id="21" name="Content Placeholder 15">
            <a:extLst>
              <a:ext uri="{FF2B5EF4-FFF2-40B4-BE49-F238E27FC236}">
                <a16:creationId xmlns:a16="http://schemas.microsoft.com/office/drawing/2014/main" id="{3485B277-6850-C24C-8B19-87A57981310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275" y="1670050"/>
            <a:ext cx="5524500" cy="4089400"/>
          </a:xfrm>
        </p:spPr>
      </p:pic>
      <p:pic>
        <p:nvPicPr>
          <p:cNvPr id="22" name="Content Placeholder 13">
            <a:extLst>
              <a:ext uri="{FF2B5EF4-FFF2-40B4-BE49-F238E27FC236}">
                <a16:creationId xmlns:a16="http://schemas.microsoft.com/office/drawing/2014/main" id="{35FB4C77-245C-674D-9512-0A067DFE5D2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0" r="29574" b="6457"/>
          <a:stretch/>
        </p:blipFill>
        <p:spPr>
          <a:xfrm>
            <a:off x="6340475" y="1692719"/>
            <a:ext cx="5521325" cy="4044063"/>
          </a:xfrm>
        </p:spPr>
      </p:pic>
    </p:spTree>
    <p:extLst>
      <p:ext uri="{BB962C8B-B14F-4D97-AF65-F5344CB8AC3E}">
        <p14:creationId xmlns:p14="http://schemas.microsoft.com/office/powerpoint/2010/main" val="23462811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0B0BC-EE79-6F41-A75F-C73A044CD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DEBDA4-3A8A-424F-91A9-8BE86B9C7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22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25337D5-8C2B-1F44-9E1B-74EDB99465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475" y="3182880"/>
            <a:ext cx="5521325" cy="1063741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75D1CF5-73E1-6C4B-A775-E238B7917C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925" y="1681517"/>
            <a:ext cx="5537200" cy="4066466"/>
          </a:xfrm>
        </p:spPr>
      </p:pic>
    </p:spTree>
    <p:extLst>
      <p:ext uri="{BB962C8B-B14F-4D97-AF65-F5344CB8AC3E}">
        <p14:creationId xmlns:p14="http://schemas.microsoft.com/office/powerpoint/2010/main" val="63229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7ED9FB-AF8D-F84E-844F-8F7C64C79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E2C2E10-40C4-9A4D-97AB-47CA0A008C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AEBCF1-1123-B749-A74C-7BB918CA9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162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.mp4">
            <a:hlinkClick r:id="" action="ppaction://media"/>
            <a:extLst>
              <a:ext uri="{FF2B5EF4-FFF2-40B4-BE49-F238E27FC236}">
                <a16:creationId xmlns:a16="http://schemas.microsoft.com/office/drawing/2014/main" id="{F38ECAAB-DBC8-4449-AA33-7C143522E21D}"/>
              </a:ext>
            </a:extLst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17788" y="365125"/>
            <a:ext cx="7040562" cy="550068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7C344E-32CF-6041-B84E-1D04D08A9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17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.mp4">
            <a:hlinkClick r:id="" action="ppaction://media"/>
            <a:extLst>
              <a:ext uri="{FF2B5EF4-FFF2-40B4-BE49-F238E27FC236}">
                <a16:creationId xmlns:a16="http://schemas.microsoft.com/office/drawing/2014/main" id="{C2DE2433-623B-634B-8AB4-E89ED68400A6}"/>
              </a:ext>
            </a:extLst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17788" y="365125"/>
            <a:ext cx="7040562" cy="5500688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FE4AA4-55B6-524E-8EDB-E40414F8E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97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B6D6CB-369A-444B-9060-059281C57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9556E8-62AE-A841-B429-64CDCFDD68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D60CA-0242-7141-9E6E-0A4F94E0A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893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D7624-C3DA-FB4E-8E49-E3675CF3B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A6AC8-BB1E-4B4B-9421-87278F804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SWAN is a CERN service that provides </a:t>
            </a:r>
            <a:r>
              <a:rPr lang="en-GB" dirty="0" err="1"/>
              <a:t>Jupyter</a:t>
            </a:r>
            <a:r>
              <a:rPr lang="en-GB" dirty="0"/>
              <a:t> Notebooks on demand</a:t>
            </a:r>
          </a:p>
          <a:p>
            <a:r>
              <a:rPr lang="en-GB" dirty="0"/>
              <a:t>SWAN promotes a cloud based analysis model where users can do analysis only with their browser</a:t>
            </a:r>
          </a:p>
          <a:p>
            <a:r>
              <a:rPr lang="en-GB" dirty="0"/>
              <a:t>SWAN federates CERN services for software, storage and infrastructure so that users can find what they need in the service</a:t>
            </a:r>
          </a:p>
          <a:p>
            <a:r>
              <a:rPr lang="en-GB" dirty="0"/>
              <a:t>SWAN fosters collaboration and results sharing between scientists</a:t>
            </a:r>
          </a:p>
          <a:p>
            <a:r>
              <a:rPr lang="en-GB" dirty="0"/>
              <a:t>SWAN is an Interface for Mass Processing Resources (Spark)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11D27-CDBB-944F-9F05-7678591A0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824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42B8D8-4828-2344-B3E3-964E9B823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SWAN: service for web based analysis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A3E368-4546-6E43-B950-F72C5C112A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err="1"/>
              <a:t>Thank</a:t>
            </a:r>
            <a:r>
              <a:rPr lang="pt-PT" dirty="0"/>
              <a:t> </a:t>
            </a:r>
            <a:r>
              <a:rPr lang="pt-PT" dirty="0" err="1"/>
              <a:t>you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5360A83-A739-E245-A6EF-D21689F25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99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861B3-D407-0341-BCF0-6618DA53B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E8D0D-8847-7245-90F5-05EB0A3FE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Analysis only with a web browser</a:t>
            </a:r>
          </a:p>
          <a:p>
            <a:pPr lvl="1"/>
            <a:r>
              <a:rPr lang="en-GB" dirty="0"/>
              <a:t>Available everywhere and at anytime</a:t>
            </a:r>
          </a:p>
          <a:p>
            <a:pPr lvl="1"/>
            <a:r>
              <a:rPr lang="en-GB" dirty="0"/>
              <a:t>Integrated with other analysis ecosystems : ROOT, R, Python, ...</a:t>
            </a:r>
          </a:p>
          <a:p>
            <a:r>
              <a:rPr lang="en-GB" dirty="0"/>
              <a:t>Easy to use (but powerful)</a:t>
            </a:r>
          </a:p>
          <a:p>
            <a:pPr lvl="1"/>
            <a:r>
              <a:rPr lang="en-GB" dirty="0"/>
              <a:t>No local installation and configuration needed</a:t>
            </a:r>
          </a:p>
          <a:p>
            <a:r>
              <a:rPr lang="en-GB" dirty="0"/>
              <a:t>Create easily sharable scientific results: plots, data, code</a:t>
            </a:r>
          </a:p>
          <a:p>
            <a:r>
              <a:rPr lang="en-GB" dirty="0"/>
              <a:t>Integration with CERN resources</a:t>
            </a:r>
          </a:p>
          <a:p>
            <a:pPr lvl="1"/>
            <a:r>
              <a:rPr lang="en-GB" dirty="0"/>
              <a:t>Access software, user/experiments data, mass processing power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E3837-75DB-504F-A683-7AB6CB896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34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EB9A19-A2CA-9F4F-AC28-F55570850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SWAN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9C83C0-30EF-FE4D-B087-05BAC0BCA9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0E5E36-F7A5-B74F-82AB-E48C4E0D8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6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9C852DD-154C-8346-B1D3-5FF977620920}"/>
              </a:ext>
            </a:extLst>
          </p:cNvPr>
          <p:cNvSpPr/>
          <p:nvPr/>
        </p:nvSpPr>
        <p:spPr>
          <a:xfrm>
            <a:off x="7289421" y="1627259"/>
            <a:ext cx="2148494" cy="901426"/>
          </a:xfrm>
          <a:prstGeom prst="roundRect">
            <a:avLst>
              <a:gd name="adj" fmla="val 241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622540E-0035-E446-A7AB-DD6B9B0590D5}"/>
              </a:ext>
            </a:extLst>
          </p:cNvPr>
          <p:cNvSpPr/>
          <p:nvPr/>
        </p:nvSpPr>
        <p:spPr>
          <a:xfrm>
            <a:off x="429288" y="4473501"/>
            <a:ext cx="2246840" cy="901426"/>
          </a:xfrm>
          <a:prstGeom prst="roundRect">
            <a:avLst>
              <a:gd name="adj" fmla="val 241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78E958F-B1DF-B743-A21A-A4043821C831}"/>
              </a:ext>
            </a:extLst>
          </p:cNvPr>
          <p:cNvSpPr/>
          <p:nvPr/>
        </p:nvSpPr>
        <p:spPr>
          <a:xfrm>
            <a:off x="9472843" y="4245664"/>
            <a:ext cx="2246840" cy="1357101"/>
          </a:xfrm>
          <a:prstGeom prst="roundRect">
            <a:avLst>
              <a:gd name="adj" fmla="val 241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1861B3-D407-0341-BCF0-6618DA53B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Integrating services</a:t>
            </a:r>
            <a:endParaRPr lang="en-GB" dirty="0"/>
          </a:p>
        </p:txBody>
      </p:sp>
      <p:sp>
        <p:nvSpPr>
          <p:cNvPr id="5" name="2 Triángulo isósceles">
            <a:extLst>
              <a:ext uri="{FF2B5EF4-FFF2-40B4-BE49-F238E27FC236}">
                <a16:creationId xmlns:a16="http://schemas.microsoft.com/office/drawing/2014/main" id="{9F78C764-E57B-124D-BB3B-4FF00595BFF0}"/>
              </a:ext>
            </a:extLst>
          </p:cNvPr>
          <p:cNvSpPr/>
          <p:nvPr/>
        </p:nvSpPr>
        <p:spPr>
          <a:xfrm>
            <a:off x="3995280" y="1912792"/>
            <a:ext cx="4221829" cy="3043347"/>
          </a:xfrm>
          <a:prstGeom prst="triangl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3399FF">
                  <a:alpha val="15000"/>
                </a:srgbClr>
              </a:gs>
            </a:gsLst>
          </a:gradFill>
          <a:ln w="25400">
            <a:solidFill>
              <a:srgbClr val="0052A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s://swan.web.cern.ch/sites/swan.web.cern.ch/files/pictures/logo_swan_noletters.png">
            <a:extLst>
              <a:ext uri="{FF2B5EF4-FFF2-40B4-BE49-F238E27FC236}">
                <a16:creationId xmlns:a16="http://schemas.microsoft.com/office/drawing/2014/main" id="{F08D5B0C-28A9-BD48-85AF-794AF9295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1014" y="3225059"/>
            <a:ext cx="1537774" cy="135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31">
            <a:extLst>
              <a:ext uri="{FF2B5EF4-FFF2-40B4-BE49-F238E27FC236}">
                <a16:creationId xmlns:a16="http://schemas.microsoft.com/office/drawing/2014/main" id="{765354C2-B8B7-8141-BBCC-AC3B531D7816}"/>
              </a:ext>
            </a:extLst>
          </p:cNvPr>
          <p:cNvSpPr/>
          <p:nvPr/>
        </p:nvSpPr>
        <p:spPr>
          <a:xfrm>
            <a:off x="2774474" y="4697254"/>
            <a:ext cx="1813224" cy="453922"/>
          </a:xfrm>
          <a:prstGeom prst="roundRect">
            <a:avLst>
              <a:gd name="adj" fmla="val 6515"/>
            </a:avLst>
          </a:prstGeom>
          <a:solidFill>
            <a:srgbClr val="0052A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Software</a:t>
            </a:r>
            <a:endParaRPr lang="en-GB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pic>
        <p:nvPicPr>
          <p:cNvPr id="11" name="Picture 24">
            <a:extLst>
              <a:ext uri="{FF2B5EF4-FFF2-40B4-BE49-F238E27FC236}">
                <a16:creationId xmlns:a16="http://schemas.microsoft.com/office/drawing/2014/main" id="{45DC0EA9-1EFC-5F46-A2E5-713AD2B24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149" y="4666455"/>
            <a:ext cx="1741687" cy="515518"/>
          </a:xfrm>
          <a:prstGeom prst="rect">
            <a:avLst/>
          </a:prstGeom>
        </p:spPr>
      </p:pic>
      <p:pic>
        <p:nvPicPr>
          <p:cNvPr id="12" name="13 Imagen">
            <a:extLst>
              <a:ext uri="{FF2B5EF4-FFF2-40B4-BE49-F238E27FC236}">
                <a16:creationId xmlns:a16="http://schemas.microsoft.com/office/drawing/2014/main" id="{55438E34-40F5-5C4F-B776-8762FB503F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630" y="4248946"/>
            <a:ext cx="1779390" cy="832448"/>
          </a:xfrm>
          <a:prstGeom prst="rect">
            <a:avLst/>
          </a:prstGeom>
        </p:spPr>
      </p:pic>
      <p:pic>
        <p:nvPicPr>
          <p:cNvPr id="13" name="14 Imagen">
            <a:extLst>
              <a:ext uri="{FF2B5EF4-FFF2-40B4-BE49-F238E27FC236}">
                <a16:creationId xmlns:a16="http://schemas.microsoft.com/office/drawing/2014/main" id="{EE340E9B-31E0-C348-9CFC-2F1DD70669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5114" y="1731915"/>
            <a:ext cx="842093" cy="692114"/>
          </a:xfrm>
          <a:prstGeom prst="rect">
            <a:avLst/>
          </a:prstGeom>
        </p:spPr>
      </p:pic>
      <p:sp>
        <p:nvSpPr>
          <p:cNvPr id="15" name="Rounded Rectangle 31">
            <a:extLst>
              <a:ext uri="{FF2B5EF4-FFF2-40B4-BE49-F238E27FC236}">
                <a16:creationId xmlns:a16="http://schemas.microsoft.com/office/drawing/2014/main" id="{8BD1DA77-50C4-4543-8D6F-B9E4C9D8B6A3}"/>
              </a:ext>
            </a:extLst>
          </p:cNvPr>
          <p:cNvSpPr/>
          <p:nvPr/>
        </p:nvSpPr>
        <p:spPr>
          <a:xfrm>
            <a:off x="7596548" y="4700635"/>
            <a:ext cx="1813224" cy="453922"/>
          </a:xfrm>
          <a:prstGeom prst="roundRect">
            <a:avLst>
              <a:gd name="adj" fmla="val 6515"/>
            </a:avLst>
          </a:prstGeom>
          <a:solidFill>
            <a:srgbClr val="0052A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pt-PT" sz="2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Storage</a:t>
            </a:r>
            <a:endParaRPr lang="en-GB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16" name="Rounded Rectangle 31">
            <a:extLst>
              <a:ext uri="{FF2B5EF4-FFF2-40B4-BE49-F238E27FC236}">
                <a16:creationId xmlns:a16="http://schemas.microsoft.com/office/drawing/2014/main" id="{9B741B6D-1BDA-1643-9FE2-8F919BA53A0C}"/>
              </a:ext>
            </a:extLst>
          </p:cNvPr>
          <p:cNvSpPr/>
          <p:nvPr/>
        </p:nvSpPr>
        <p:spPr>
          <a:xfrm>
            <a:off x="4945825" y="1851011"/>
            <a:ext cx="2263498" cy="453922"/>
          </a:xfrm>
          <a:prstGeom prst="roundRect">
            <a:avLst>
              <a:gd name="adj" fmla="val 6515"/>
            </a:avLst>
          </a:prstGeom>
          <a:solidFill>
            <a:srgbClr val="0052A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Infrastructure</a:t>
            </a:r>
            <a:endParaRPr lang="en-GB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0D1B388-11E1-1A47-ACED-811C2E3D04A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0748" y="1696161"/>
            <a:ext cx="651972" cy="76362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462B84-AFAB-4242-B28F-E9F86E2EF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5</a:t>
            </a:fld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ECD0B38-7D40-2145-BB36-A63C3C44FC3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630" y="4956139"/>
            <a:ext cx="1309314" cy="57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30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399E7-BB09-3441-BB3E-A4CEA932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Jupyter - The Notebook as Interface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6F5EF-9EBF-BC45-B386-388183433F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 web-based interactive interface and platform that combines code, equations, text and visualisations</a:t>
            </a:r>
          </a:p>
          <a:p>
            <a:pPr lvl="1"/>
            <a:r>
              <a:rPr lang="en-GB" dirty="0"/>
              <a:t>Ideal for sharing/collaboration </a:t>
            </a:r>
          </a:p>
          <a:p>
            <a:pPr lvl="1"/>
            <a:r>
              <a:rPr lang="en-GB" dirty="0"/>
              <a:t>… In a nutshell: an “interactive shell opened within the browser”</a:t>
            </a:r>
          </a:p>
          <a:p>
            <a:r>
              <a:rPr lang="en-GB" dirty="0"/>
              <a:t>Many supported languages (kernels)</a:t>
            </a:r>
          </a:p>
          <a:p>
            <a:pPr lvl="1"/>
            <a:r>
              <a:rPr lang="en-GB" dirty="0"/>
              <a:t> In SWAN: Python, ROOT C++, R and now </a:t>
            </a:r>
            <a:r>
              <a:rPr lang="en-GB" b="1" dirty="0"/>
              <a:t>Octave</a:t>
            </a:r>
            <a:endParaRPr lang="en-GB" dirty="0"/>
          </a:p>
          <a:p>
            <a:pPr lvl="0"/>
            <a:r>
              <a:rPr lang="en-GB" dirty="0"/>
              <a:t>Interactive, usually lightweight computations</a:t>
            </a:r>
            <a:endParaRPr lang="en-GB" b="1" dirty="0"/>
          </a:p>
          <a:p>
            <a:pPr lvl="0"/>
            <a:r>
              <a:rPr lang="en-GB" dirty="0"/>
              <a:t>Very useful for some use cases</a:t>
            </a:r>
          </a:p>
          <a:p>
            <a:pPr lvl="1"/>
            <a:r>
              <a:rPr lang="en-GB" dirty="0"/>
              <a:t>Final steps of an analysis, Exploration, Teaching, documentation and Reproducibility</a:t>
            </a:r>
            <a:endParaRPr lang="en-GB" b="1" dirty="0"/>
          </a:p>
        </p:txBody>
      </p:sp>
      <p:pic>
        <p:nvPicPr>
          <p:cNvPr id="14" name="Content Placeholder 10">
            <a:extLst>
              <a:ext uri="{FF2B5EF4-FFF2-40B4-BE49-F238E27FC236}">
                <a16:creationId xmlns:a16="http://schemas.microsoft.com/office/drawing/2014/main" id="{512DD98A-9877-CF49-864D-B5DE27B624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354957" y="2739210"/>
            <a:ext cx="4506843" cy="223347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8AA53-A4B6-DE44-AD2D-9FD19677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96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D71B4B-21C0-6741-814A-69F17AAD3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Jupyter</a:t>
            </a:r>
            <a:r>
              <a:rPr lang="en-GB" dirty="0"/>
              <a:t> - The Notebook as Interface</a:t>
            </a:r>
          </a:p>
        </p:txBody>
      </p:sp>
      <p:pic>
        <p:nvPicPr>
          <p:cNvPr id="6" name="Content Placeholder 22">
            <a:extLst>
              <a:ext uri="{FF2B5EF4-FFF2-40B4-BE49-F238E27FC236}">
                <a16:creationId xmlns:a16="http://schemas.microsoft.com/office/drawing/2014/main" id="{F1B5FCD0-C126-5F40-8954-7F522EC21A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6136" y="1563688"/>
            <a:ext cx="4930002" cy="4302125"/>
          </a:xfrm>
          <a:prstGeom prst="rect">
            <a:avLst/>
          </a:prstGeom>
        </p:spPr>
      </p:pic>
      <p:pic>
        <p:nvPicPr>
          <p:cNvPr id="8" name="Content Placeholder 13">
            <a:extLst>
              <a:ext uri="{FF2B5EF4-FFF2-40B4-BE49-F238E27FC236}">
                <a16:creationId xmlns:a16="http://schemas.microsoft.com/office/drawing/2014/main" id="{92B8554C-D4F4-FC4F-966F-7B6E16D8802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181" y="1563688"/>
            <a:ext cx="4910688" cy="430212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E48FE5-F944-E44B-B3E7-D04304B27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28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20">
            <a:extLst>
              <a:ext uri="{FF2B5EF4-FFF2-40B4-BE49-F238E27FC236}">
                <a16:creationId xmlns:a16="http://schemas.microsoft.com/office/drawing/2014/main" id="{DBDCBCF6-6FC7-F34D-A0B8-DC1F8D5012C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2817" y="365125"/>
            <a:ext cx="7032090" cy="5500688"/>
          </a:xfrm>
          <a:prstGeom prst="rect">
            <a:avLst/>
          </a:prstGeom>
        </p:spPr>
      </p:pic>
      <p:sp>
        <p:nvSpPr>
          <p:cNvPr id="9" name="Rounded Rectangle 31">
            <a:extLst>
              <a:ext uri="{FF2B5EF4-FFF2-40B4-BE49-F238E27FC236}">
                <a16:creationId xmlns:a16="http://schemas.microsoft.com/office/drawing/2014/main" id="{94AEAB59-7B3A-D446-B15D-087571F19BE9}"/>
              </a:ext>
            </a:extLst>
          </p:cNvPr>
          <p:cNvSpPr/>
          <p:nvPr/>
        </p:nvSpPr>
        <p:spPr>
          <a:xfrm>
            <a:off x="434648" y="1196621"/>
            <a:ext cx="1813224" cy="393741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pt-PT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Text</a:t>
            </a:r>
            <a:endParaRPr lang="en-GB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10" name="Rounded Rectangle 31">
            <a:extLst>
              <a:ext uri="{FF2B5EF4-FFF2-40B4-BE49-F238E27FC236}">
                <a16:creationId xmlns:a16="http://schemas.microsoft.com/office/drawing/2014/main" id="{760CE06A-34C8-374D-A3AC-637131F57247}"/>
              </a:ext>
            </a:extLst>
          </p:cNvPr>
          <p:cNvSpPr/>
          <p:nvPr/>
        </p:nvSpPr>
        <p:spPr>
          <a:xfrm>
            <a:off x="434648" y="1960868"/>
            <a:ext cx="1813224" cy="392047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pt-PT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Code</a:t>
            </a:r>
            <a:endParaRPr lang="en-GB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11" name="Rounded Rectangle 31">
            <a:extLst>
              <a:ext uri="{FF2B5EF4-FFF2-40B4-BE49-F238E27FC236}">
                <a16:creationId xmlns:a16="http://schemas.microsoft.com/office/drawing/2014/main" id="{86248671-E66D-5A4F-A0D7-ADA250D33FD7}"/>
              </a:ext>
            </a:extLst>
          </p:cNvPr>
          <p:cNvSpPr/>
          <p:nvPr/>
        </p:nvSpPr>
        <p:spPr>
          <a:xfrm>
            <a:off x="434648" y="2723421"/>
            <a:ext cx="1813224" cy="392048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pt-PT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Graphics</a:t>
            </a:r>
            <a:endParaRPr lang="en-GB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44E8E5E-FFA6-B944-93D8-6CCE3B5D04B2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247872" y="1393492"/>
            <a:ext cx="1280939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17259D1-EAA9-454C-8FEA-EC70E3AAC67B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2247872" y="2156891"/>
            <a:ext cx="830179" cy="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090A2B4-99AA-1F44-8ED0-488BB3B58266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2247872" y="2919444"/>
            <a:ext cx="1383970" cy="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BD3161-E7F9-2444-9A67-63DA7F5AC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50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7DA67-A86A-6D4C-B81B-87C813A01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/>
              <a:t>Storage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448F0-79BE-8A4B-BF6E-81CC44BABE0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PT" dirty="0"/>
              <a:t>Uses EOS </a:t>
            </a:r>
            <a:r>
              <a:rPr lang="pt-PT" dirty="0" err="1"/>
              <a:t>mass</a:t>
            </a:r>
            <a:r>
              <a:rPr lang="pt-PT" dirty="0"/>
              <a:t> </a:t>
            </a:r>
            <a:r>
              <a:rPr lang="pt-PT" dirty="0" err="1"/>
              <a:t>storage</a:t>
            </a:r>
            <a:r>
              <a:rPr lang="pt-PT" dirty="0"/>
              <a:t> </a:t>
            </a:r>
            <a:r>
              <a:rPr lang="pt-PT" dirty="0" err="1"/>
              <a:t>system</a:t>
            </a:r>
            <a:endParaRPr lang="pt-PT" dirty="0"/>
          </a:p>
          <a:p>
            <a:pPr lvl="1"/>
            <a:r>
              <a:rPr lang="pt-PT" dirty="0" err="1"/>
              <a:t>All</a:t>
            </a:r>
            <a:r>
              <a:rPr lang="pt-PT" dirty="0"/>
              <a:t> </a:t>
            </a:r>
            <a:r>
              <a:rPr lang="pt-PT" dirty="0" err="1"/>
              <a:t>experiment</a:t>
            </a:r>
            <a:r>
              <a:rPr lang="pt-PT" dirty="0"/>
              <a:t> data </a:t>
            </a:r>
            <a:r>
              <a:rPr lang="pt-PT" dirty="0" err="1"/>
              <a:t>potentially</a:t>
            </a:r>
            <a:r>
              <a:rPr lang="pt-PT" dirty="0"/>
              <a:t> </a:t>
            </a:r>
            <a:r>
              <a:rPr lang="pt-PT" dirty="0" err="1"/>
              <a:t>available</a:t>
            </a:r>
            <a:r>
              <a:rPr lang="pt-PT" dirty="0"/>
              <a:t> </a:t>
            </a:r>
          </a:p>
          <a:p>
            <a:r>
              <a:rPr lang="pt-PT" dirty="0" err="1"/>
              <a:t>User</a:t>
            </a:r>
            <a:r>
              <a:rPr lang="pt-PT" dirty="0"/>
              <a:t> </a:t>
            </a:r>
            <a:r>
              <a:rPr lang="pt-PT" dirty="0" err="1"/>
              <a:t>personal</a:t>
            </a:r>
            <a:r>
              <a:rPr lang="pt-PT" dirty="0"/>
              <a:t> </a:t>
            </a:r>
            <a:r>
              <a:rPr lang="pt-PT" dirty="0" err="1"/>
              <a:t>space</a:t>
            </a:r>
            <a:r>
              <a:rPr lang="pt-PT" dirty="0"/>
              <a:t>, </a:t>
            </a:r>
            <a:r>
              <a:rPr lang="pt-PT" dirty="0" err="1"/>
              <a:t>synchronized</a:t>
            </a:r>
            <a:r>
              <a:rPr lang="pt-PT" dirty="0"/>
              <a:t> </a:t>
            </a:r>
            <a:r>
              <a:rPr lang="pt-PT" dirty="0" err="1"/>
              <a:t>through</a:t>
            </a:r>
            <a:r>
              <a:rPr lang="pt-PT" dirty="0"/>
              <a:t> </a:t>
            </a:r>
            <a:r>
              <a:rPr lang="pt-PT" dirty="0" err="1"/>
              <a:t>CERNBox</a:t>
            </a:r>
            <a:endParaRPr lang="pt-PT" dirty="0"/>
          </a:p>
          <a:p>
            <a:pPr lvl="1"/>
            <a:r>
              <a:rPr lang="pt-PT" dirty="0" err="1"/>
              <a:t>All</a:t>
            </a:r>
            <a:r>
              <a:rPr lang="pt-PT" dirty="0"/>
              <a:t> files </a:t>
            </a:r>
            <a:r>
              <a:rPr lang="pt-PT" dirty="0" err="1"/>
              <a:t>synced</a:t>
            </a:r>
            <a:r>
              <a:rPr lang="pt-PT" dirty="0"/>
              <a:t> </a:t>
            </a:r>
            <a:r>
              <a:rPr lang="pt-PT" dirty="0" err="1"/>
              <a:t>across</a:t>
            </a:r>
            <a:r>
              <a:rPr lang="pt-PT" dirty="0"/>
              <a:t> </a:t>
            </a:r>
            <a:r>
              <a:rPr lang="pt-PT" dirty="0" err="1"/>
              <a:t>devices</a:t>
            </a:r>
            <a:r>
              <a:rPr lang="pt-PT" dirty="0"/>
              <a:t>,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cloud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other</a:t>
            </a:r>
            <a:r>
              <a:rPr lang="pt-PT" dirty="0"/>
              <a:t> </a:t>
            </a:r>
            <a:r>
              <a:rPr lang="pt-PT" dirty="0" err="1"/>
              <a:t>users</a:t>
            </a:r>
            <a:endParaRPr lang="pt-PT" dirty="0"/>
          </a:p>
          <a:p>
            <a:pPr lvl="1"/>
            <a:endParaRPr lang="pt-PT" dirty="0"/>
          </a:p>
        </p:txBody>
      </p:sp>
      <p:pic>
        <p:nvPicPr>
          <p:cNvPr id="5" name="4 Imagen">
            <a:extLst>
              <a:ext uri="{FF2B5EF4-FFF2-40B4-BE49-F238E27FC236}">
                <a16:creationId xmlns:a16="http://schemas.microsoft.com/office/drawing/2014/main" id="{FF67FE11-4795-B749-86F5-0D6DE1B768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254849"/>
            <a:ext cx="5181600" cy="349288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25275C5-4897-EF43-AE47-00886DE292F9}"/>
              </a:ext>
            </a:extLst>
          </p:cNvPr>
          <p:cNvSpPr/>
          <p:nvPr/>
        </p:nvSpPr>
        <p:spPr>
          <a:xfrm>
            <a:off x="8088922" y="3244362"/>
            <a:ext cx="79131" cy="158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DFCB3-6355-BB49-B774-172AD2CC9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9</a:t>
            </a:fld>
            <a:endParaRPr lang="en-US"/>
          </a:p>
        </p:txBody>
      </p:sp>
      <p:pic>
        <p:nvPicPr>
          <p:cNvPr id="7" name="13 Imagen">
            <a:extLst>
              <a:ext uri="{FF2B5EF4-FFF2-40B4-BE49-F238E27FC236}">
                <a16:creationId xmlns:a16="http://schemas.microsoft.com/office/drawing/2014/main" id="{ACF91529-90DD-6C4E-A403-B8C0499709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590" y="4999311"/>
            <a:ext cx="2096706" cy="9808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8286CC-5A51-D847-B5BC-2D44ACA867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786" y="5140268"/>
            <a:ext cx="1521923" cy="67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41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2740</TotalTime>
  <Words>642</Words>
  <Application>Microsoft Macintosh PowerPoint</Application>
  <PresentationFormat>Widescreen</PresentationFormat>
  <Paragraphs>149</Paragraphs>
  <Slides>28</Slides>
  <Notes>10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PingFangSC-Regular</vt:lpstr>
      <vt:lpstr>Arial</vt:lpstr>
      <vt:lpstr>Calibri</vt:lpstr>
      <vt:lpstr>Gill Sans</vt:lpstr>
      <vt:lpstr>Roboto</vt:lpstr>
      <vt:lpstr>Roboto Light</vt:lpstr>
      <vt:lpstr>Wingdings</vt:lpstr>
      <vt:lpstr>Office Theme</vt:lpstr>
      <vt:lpstr>SWAN: service for web based analysis </vt:lpstr>
      <vt:lpstr>Introduction</vt:lpstr>
      <vt:lpstr>Motivation</vt:lpstr>
      <vt:lpstr>SWAN</vt:lpstr>
      <vt:lpstr>Integrating services</vt:lpstr>
      <vt:lpstr>Jupyter - The Notebook as Interface</vt:lpstr>
      <vt:lpstr>Jupyter - The Notebook as Interface</vt:lpstr>
      <vt:lpstr>PowerPoint Presentation</vt:lpstr>
      <vt:lpstr>Storage</vt:lpstr>
      <vt:lpstr>Software</vt:lpstr>
      <vt:lpstr>Architecture</vt:lpstr>
      <vt:lpstr>Boxed</vt:lpstr>
      <vt:lpstr>SWAN and the community</vt:lpstr>
      <vt:lpstr>SWAN user community</vt:lpstr>
      <vt:lpstr>Recent developments</vt:lpstr>
      <vt:lpstr>New User Interface</vt:lpstr>
      <vt:lpstr>New User Interface</vt:lpstr>
      <vt:lpstr>Sharing made easy</vt:lpstr>
      <vt:lpstr>Sharing made easy</vt:lpstr>
      <vt:lpstr>Integration with Spark</vt:lpstr>
      <vt:lpstr>Integration with Spark</vt:lpstr>
      <vt:lpstr>PowerPoint Presentation</vt:lpstr>
      <vt:lpstr>Demo</vt:lpstr>
      <vt:lpstr>PowerPoint Presentation</vt:lpstr>
      <vt:lpstr>PowerPoint Presentation</vt:lpstr>
      <vt:lpstr>Conclusion</vt:lpstr>
      <vt:lpstr>Conclusion</vt:lpstr>
      <vt:lpstr>SWAN: service for web based analysis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Pre-design document</dc:title>
  <dc:creator>Diogo Castro</dc:creator>
  <cp:lastModifiedBy>Diogo Castro</cp:lastModifiedBy>
  <cp:revision>109</cp:revision>
  <cp:lastPrinted>2018-03-13T17:26:45Z</cp:lastPrinted>
  <dcterms:created xsi:type="dcterms:W3CDTF">2017-12-04T13:21:05Z</dcterms:created>
  <dcterms:modified xsi:type="dcterms:W3CDTF">2018-09-12T14:41:46Z</dcterms:modified>
</cp:coreProperties>
</file>