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xlsx" ContentType="application/vnd.openxmlformats-officedocument.spreadsheetml.sheet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5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0" r:id="rId2"/>
  </p:sldMasterIdLst>
  <p:notesMasterIdLst>
    <p:notesMasterId r:id="rId43"/>
  </p:notesMasterIdLst>
  <p:handoutMasterIdLst>
    <p:handoutMasterId r:id="rId44"/>
  </p:handoutMasterIdLst>
  <p:sldIdLst>
    <p:sldId id="501" r:id="rId3"/>
    <p:sldId id="258" r:id="rId4"/>
    <p:sldId id="543" r:id="rId5"/>
    <p:sldId id="569" r:id="rId6"/>
    <p:sldId id="570" r:id="rId7"/>
    <p:sldId id="579" r:id="rId8"/>
    <p:sldId id="571" r:id="rId9"/>
    <p:sldId id="573" r:id="rId10"/>
    <p:sldId id="574" r:id="rId11"/>
    <p:sldId id="505" r:id="rId12"/>
    <p:sldId id="578" r:id="rId13"/>
    <p:sldId id="575" r:id="rId14"/>
    <p:sldId id="566" r:id="rId15"/>
    <p:sldId id="586" r:id="rId16"/>
    <p:sldId id="538" r:id="rId17"/>
    <p:sldId id="507" r:id="rId18"/>
    <p:sldId id="585" r:id="rId19"/>
    <p:sldId id="489" r:id="rId20"/>
    <p:sldId id="582" r:id="rId21"/>
    <p:sldId id="532" r:id="rId22"/>
    <p:sldId id="549" r:id="rId23"/>
    <p:sldId id="580" r:id="rId24"/>
    <p:sldId id="581" r:id="rId25"/>
    <p:sldId id="583" r:id="rId26"/>
    <p:sldId id="551" r:id="rId27"/>
    <p:sldId id="552" r:id="rId28"/>
    <p:sldId id="553" r:id="rId29"/>
    <p:sldId id="584" r:id="rId30"/>
    <p:sldId id="307" r:id="rId31"/>
    <p:sldId id="394" r:id="rId32"/>
    <p:sldId id="577" r:id="rId33"/>
    <p:sldId id="520" r:id="rId34"/>
    <p:sldId id="536" r:id="rId35"/>
    <p:sldId id="567" r:id="rId36"/>
    <p:sldId id="576" r:id="rId37"/>
    <p:sldId id="562" r:id="rId38"/>
    <p:sldId id="572" r:id="rId39"/>
    <p:sldId id="565" r:id="rId40"/>
    <p:sldId id="524" r:id="rId41"/>
    <p:sldId id="525" r:id="rId4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C0A"/>
    <a:srgbClr val="1E1C77"/>
    <a:srgbClr val="3847B2"/>
    <a:srgbClr val="A88297"/>
    <a:srgbClr val="803E49"/>
    <a:srgbClr val="F5FF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619" autoAdjust="0"/>
    <p:restoredTop sz="94660"/>
  </p:normalViewPr>
  <p:slideViewPr>
    <p:cSldViewPr>
      <p:cViewPr varScale="1">
        <p:scale>
          <a:sx n="93" d="100"/>
          <a:sy n="93" d="100"/>
        </p:scale>
        <p:origin x="210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7" d="100"/>
          <a:sy n="97" d="100"/>
        </p:scale>
        <p:origin x="-2904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paeerola/Desktop/HIP/VR%201:2017/HIP%20tunnuslukuja%20-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/paeerola/Desktop/HIP/VR%201:2017/HIP%20tunnuslukuja%20-20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Users/paeerola/Desktop/HIP/VR%201:2017/HIP%20tunnuslukuja%20-201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/cern.ch\dfs\Users\r\rinta\Documents\lukiovierailut\lukioryhm&#228;tvuosi15co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/cern.ch\dfs\Users\r\rinta\Documents\lukiovierailut\lukioryhm&#228;tvuosi15c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 smtClean="0"/>
              <a:t>Publications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Julkaisumäärä</c:v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Julkaisuja!$I$3:$N$3</c:f>
              <c:numCache>
                <c:formatCode>General</c:formatCode>
                <c:ptCount val="6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</c:numCache>
            </c:numRef>
          </c:cat>
          <c:val>
            <c:numRef>
              <c:f>Julkaisuja!$I$4:$N$4</c:f>
              <c:numCache>
                <c:formatCode>General</c:formatCode>
                <c:ptCount val="6"/>
                <c:pt idx="0">
                  <c:v>251.0</c:v>
                </c:pt>
                <c:pt idx="1">
                  <c:v>260.0</c:v>
                </c:pt>
                <c:pt idx="2">
                  <c:v>281.0</c:v>
                </c:pt>
                <c:pt idx="3">
                  <c:v>291.0</c:v>
                </c:pt>
                <c:pt idx="4">
                  <c:v>258.0</c:v>
                </c:pt>
                <c:pt idx="5">
                  <c:v>340.0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-1895540736"/>
        <c:axId val="-1895538416"/>
      </c:barChart>
      <c:catAx>
        <c:axId val="-1895540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538416"/>
        <c:crosses val="autoZero"/>
        <c:auto val="1"/>
        <c:lblAlgn val="ctr"/>
        <c:lblOffset val="100"/>
        <c:noMultiLvlLbl val="0"/>
      </c:catAx>
      <c:valAx>
        <c:axId val="-1895538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540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FF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MSc</a:t>
            </a:r>
            <a:r>
              <a:rPr lang="en-US" baseline="0"/>
              <a:t> / MSc(eng.) degrees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6"/>
          <c:order val="6"/>
          <c:tx>
            <c:strRef>
              <c:f>Tutkintoja!$A$15</c:f>
              <c:strCache>
                <c:ptCount val="1"/>
                <c:pt idx="0">
                  <c:v>Sum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cat>
            <c:strRef>
              <c:f>Tutkintoja!$B$7:$U$8</c:f>
              <c:strCache>
                <c:ptCount val="20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  <c:pt idx="19">
                  <c:v>2016</c:v>
                </c:pt>
              </c:strCache>
            </c:strRef>
          </c:cat>
          <c:val>
            <c:numRef>
              <c:f>Tutkintoja!$B$15:$U$15</c:f>
              <c:numCache>
                <c:formatCode>General</c:formatCode>
                <c:ptCount val="20"/>
                <c:pt idx="0">
                  <c:v>13.0</c:v>
                </c:pt>
                <c:pt idx="1">
                  <c:v>10.0</c:v>
                </c:pt>
                <c:pt idx="2">
                  <c:v>11.0</c:v>
                </c:pt>
                <c:pt idx="3">
                  <c:v>14.0</c:v>
                </c:pt>
                <c:pt idx="4">
                  <c:v>5.0</c:v>
                </c:pt>
                <c:pt idx="5">
                  <c:v>9.0</c:v>
                </c:pt>
                <c:pt idx="6">
                  <c:v>9.0</c:v>
                </c:pt>
                <c:pt idx="7">
                  <c:v>10.0</c:v>
                </c:pt>
                <c:pt idx="8">
                  <c:v>10.0</c:v>
                </c:pt>
                <c:pt idx="9">
                  <c:v>13.0</c:v>
                </c:pt>
                <c:pt idx="10">
                  <c:v>14.0</c:v>
                </c:pt>
                <c:pt idx="11">
                  <c:v>17.0</c:v>
                </c:pt>
                <c:pt idx="12">
                  <c:v>9.0</c:v>
                </c:pt>
                <c:pt idx="13">
                  <c:v>6.0</c:v>
                </c:pt>
                <c:pt idx="14">
                  <c:v>14.0</c:v>
                </c:pt>
                <c:pt idx="15">
                  <c:v>13.0</c:v>
                </c:pt>
                <c:pt idx="16">
                  <c:v>16.0</c:v>
                </c:pt>
                <c:pt idx="17">
                  <c:v>11.0</c:v>
                </c:pt>
                <c:pt idx="18">
                  <c:v>17.0</c:v>
                </c:pt>
                <c:pt idx="19">
                  <c:v>14.0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95107008"/>
        <c:axId val="-1895516912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Tutkintoja!$A$9</c15:sqref>
                        </c15:formulaRef>
                      </c:ext>
                    </c:extLst>
                    <c:strCache>
                      <c:ptCount val="1"/>
                      <c:pt idx="0">
                        <c:v>UH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Tutkintoja!$B$9:$U$9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6.0</c:v>
                      </c:pt>
                      <c:pt idx="1">
                        <c:v>4.0</c:v>
                      </c:pt>
                      <c:pt idx="2">
                        <c:v>3.0</c:v>
                      </c:pt>
                      <c:pt idx="3">
                        <c:v>5.0</c:v>
                      </c:pt>
                      <c:pt idx="4">
                        <c:v>3.0</c:v>
                      </c:pt>
                      <c:pt idx="5">
                        <c:v>6.0</c:v>
                      </c:pt>
                      <c:pt idx="6">
                        <c:v>3.0</c:v>
                      </c:pt>
                      <c:pt idx="7">
                        <c:v>3.0</c:v>
                      </c:pt>
                      <c:pt idx="8">
                        <c:v>3.0</c:v>
                      </c:pt>
                      <c:pt idx="9">
                        <c:v>5.0</c:v>
                      </c:pt>
                      <c:pt idx="10">
                        <c:v>6.0</c:v>
                      </c:pt>
                      <c:pt idx="11">
                        <c:v>8.0</c:v>
                      </c:pt>
                      <c:pt idx="12">
                        <c:v>2.0</c:v>
                      </c:pt>
                      <c:pt idx="13">
                        <c:v>2.0</c:v>
                      </c:pt>
                      <c:pt idx="14">
                        <c:v>6.0</c:v>
                      </c:pt>
                      <c:pt idx="15">
                        <c:v>4.0</c:v>
                      </c:pt>
                      <c:pt idx="16">
                        <c:v>8.0</c:v>
                      </c:pt>
                      <c:pt idx="17">
                        <c:v>6.0</c:v>
                      </c:pt>
                      <c:pt idx="18">
                        <c:v>9.0</c:v>
                      </c:pt>
                      <c:pt idx="19">
                        <c:v>9.0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Tutkintoja!$A$10</c15:sqref>
                        </c15:formulaRef>
                      </c:ext>
                    </c:extLst>
                    <c:strCache>
                      <c:ptCount val="1"/>
                      <c:pt idx="0">
                        <c:v>Aalto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Tutkintoja!$B$10:$U$10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7.0</c:v>
                      </c:pt>
                      <c:pt idx="1">
                        <c:v>3.0</c:v>
                      </c:pt>
                      <c:pt idx="2">
                        <c:v>5.0</c:v>
                      </c:pt>
                      <c:pt idx="3">
                        <c:v>7.0</c:v>
                      </c:pt>
                      <c:pt idx="4">
                        <c:v>2.0</c:v>
                      </c:pt>
                      <c:pt idx="5">
                        <c:v>3.0</c:v>
                      </c:pt>
                      <c:pt idx="6">
                        <c:v>4.0</c:v>
                      </c:pt>
                      <c:pt idx="7">
                        <c:v>5.0</c:v>
                      </c:pt>
                      <c:pt idx="8">
                        <c:v>3.0</c:v>
                      </c:pt>
                      <c:pt idx="9">
                        <c:v>6.0</c:v>
                      </c:pt>
                      <c:pt idx="10">
                        <c:v>2.0</c:v>
                      </c:pt>
                      <c:pt idx="11">
                        <c:v>6.0</c:v>
                      </c:pt>
                      <c:pt idx="12">
                        <c:v>3.0</c:v>
                      </c:pt>
                      <c:pt idx="13">
                        <c:v>1.0</c:v>
                      </c:pt>
                      <c:pt idx="14">
                        <c:v>1.0</c:v>
                      </c:pt>
                      <c:pt idx="15">
                        <c:v>3.0</c:v>
                      </c:pt>
                      <c:pt idx="16">
                        <c:v>2.0</c:v>
                      </c:pt>
                      <c:pt idx="17">
                        <c:v>2.0</c:v>
                      </c:pt>
                      <c:pt idx="18">
                        <c:v>4.0</c:v>
                      </c:pt>
                      <c:pt idx="19">
                        <c:v>1.0</c:v>
                      </c:pt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Tutkintoja!$A$11</c15:sqref>
                        </c15:formulaRef>
                      </c:ext>
                    </c:extLst>
                    <c:strCache>
                      <c:ptCount val="1"/>
                      <c:pt idx="0">
                        <c:v>UJ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Tutkintoja!$B$11:$U$11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1.0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1.0</c:v>
                      </c:pt>
                      <c:pt idx="8">
                        <c:v>1.0</c:v>
                      </c:pt>
                      <c:pt idx="9">
                        <c:v>1.0</c:v>
                      </c:pt>
                      <c:pt idx="10">
                        <c:v>5.0</c:v>
                      </c:pt>
                      <c:pt idx="11">
                        <c:v>1.0</c:v>
                      </c:pt>
                      <c:pt idx="12">
                        <c:v>3.0</c:v>
                      </c:pt>
                      <c:pt idx="13">
                        <c:v>1.0</c:v>
                      </c:pt>
                      <c:pt idx="14">
                        <c:v>3.0</c:v>
                      </c:pt>
                      <c:pt idx="15">
                        <c:v>4.0</c:v>
                      </c:pt>
                      <c:pt idx="16">
                        <c:v>2.0</c:v>
                      </c:pt>
                      <c:pt idx="17">
                        <c:v>0.0</c:v>
                      </c:pt>
                      <c:pt idx="18">
                        <c:v>1.0</c:v>
                      </c:pt>
                      <c:pt idx="19">
                        <c:v>4.0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Tutkintoja!$A$12</c15:sqref>
                        </c15:formulaRef>
                      </c:ext>
                    </c:extLst>
                    <c:strCache>
                      <c:ptCount val="1"/>
                      <c:pt idx="0">
                        <c:v>LUT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Tutkintoja!$B$12:$U$12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1.0</c:v>
                      </c:pt>
                      <c:pt idx="7">
                        <c:v>1.0</c:v>
                      </c:pt>
                      <c:pt idx="8">
                        <c:v>2.0</c:v>
                      </c:pt>
                      <c:pt idx="9">
                        <c:v>1.0</c:v>
                      </c:pt>
                      <c:pt idx="10">
                        <c:v>0.0</c:v>
                      </c:pt>
                      <c:pt idx="11">
                        <c:v>1.0</c:v>
                      </c:pt>
                      <c:pt idx="12">
                        <c:v>0.0</c:v>
                      </c:pt>
                      <c:pt idx="13">
                        <c:v>0.0</c:v>
                      </c:pt>
                      <c:pt idx="14">
                        <c:v>0.0</c:v>
                      </c:pt>
                      <c:pt idx="15">
                        <c:v>0.0</c:v>
                      </c:pt>
                      <c:pt idx="16">
                        <c:v>2.0</c:v>
                      </c:pt>
                      <c:pt idx="17">
                        <c:v>0.0</c:v>
                      </c:pt>
                      <c:pt idx="18">
                        <c:v>1.0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Tutkintoja!$A$13</c15:sqref>
                        </c15:formulaRef>
                      </c:ext>
                    </c:extLst>
                    <c:strCache>
                      <c:ptCount val="1"/>
                      <c:pt idx="0">
                        <c:v>TUT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Tutkintoja!$B$13:$U$13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1.0</c:v>
                      </c:pt>
                      <c:pt idx="2">
                        <c:v>1.0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0.0</c:v>
                      </c:pt>
                      <c:pt idx="8">
                        <c:v>1.0</c:v>
                      </c:pt>
                      <c:pt idx="9">
                        <c:v>0.0</c:v>
                      </c:pt>
                      <c:pt idx="10">
                        <c:v>0.0</c:v>
                      </c:pt>
                      <c:pt idx="11">
                        <c:v>1.0</c:v>
                      </c:pt>
                      <c:pt idx="12">
                        <c:v>1.0</c:v>
                      </c:pt>
                      <c:pt idx="13">
                        <c:v>2.0</c:v>
                      </c:pt>
                      <c:pt idx="14">
                        <c:v>3.0</c:v>
                      </c:pt>
                      <c:pt idx="15">
                        <c:v>1.0</c:v>
                      </c:pt>
                      <c:pt idx="16">
                        <c:v>0.0</c:v>
                      </c:pt>
                      <c:pt idx="17">
                        <c:v>3.0</c:v>
                      </c:pt>
                      <c:pt idx="18">
                        <c:v>2.0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Tutkintoja!$A$14</c15:sqref>
                        </c15:formulaRef>
                      </c:ext>
                    </c:extLst>
                    <c:strCache>
                      <c:ptCount val="1"/>
                      <c:pt idx="0">
                        <c:v>Other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Tutkintoja!$B$14:$U$14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2.0</c:v>
                      </c:pt>
                      <c:pt idx="2">
                        <c:v>2.0</c:v>
                      </c:pt>
                      <c:pt idx="3">
                        <c:v>1.0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1.0</c:v>
                      </c:pt>
                      <c:pt idx="7">
                        <c:v>0.0</c:v>
                      </c:pt>
                      <c:pt idx="8">
                        <c:v>0.0</c:v>
                      </c:pt>
                      <c:pt idx="9">
                        <c:v>0.0</c:v>
                      </c:pt>
                      <c:pt idx="10">
                        <c:v>1.0</c:v>
                      </c:pt>
                      <c:pt idx="11">
                        <c:v>0.0</c:v>
                      </c:pt>
                      <c:pt idx="12">
                        <c:v>0.0</c:v>
                      </c:pt>
                      <c:pt idx="13">
                        <c:v>0.0</c:v>
                      </c:pt>
                      <c:pt idx="14">
                        <c:v>1.0</c:v>
                      </c:pt>
                      <c:pt idx="15">
                        <c:v>1.0</c:v>
                      </c:pt>
                      <c:pt idx="16">
                        <c:v>2.0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-1895107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516912"/>
        <c:crosses val="autoZero"/>
        <c:auto val="1"/>
        <c:lblAlgn val="ctr"/>
        <c:lblOffset val="100"/>
        <c:noMultiLvlLbl val="0"/>
      </c:catAx>
      <c:valAx>
        <c:axId val="-189551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0000FF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107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Doctoral degrees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6"/>
          <c:order val="6"/>
          <c:tx>
            <c:strRef>
              <c:f>Tutkintoja!$A$28</c:f>
              <c:strCache>
                <c:ptCount val="1"/>
                <c:pt idx="0">
                  <c:v>Sum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cat>
            <c:strRef>
              <c:f>Tutkintoja!$B$20:$U$21</c:f>
              <c:strCache>
                <c:ptCount val="20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  <c:pt idx="19">
                  <c:v>2016</c:v>
                </c:pt>
              </c:strCache>
            </c:strRef>
          </c:cat>
          <c:val>
            <c:numRef>
              <c:f>Tutkintoja!$B$28:$U$28</c:f>
              <c:numCache>
                <c:formatCode>General</c:formatCode>
                <c:ptCount val="20"/>
                <c:pt idx="0">
                  <c:v>4.0</c:v>
                </c:pt>
                <c:pt idx="1">
                  <c:v>2.0</c:v>
                </c:pt>
                <c:pt idx="2">
                  <c:v>5.0</c:v>
                </c:pt>
                <c:pt idx="3">
                  <c:v>1.0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6.0</c:v>
                </c:pt>
                <c:pt idx="8">
                  <c:v>6.0</c:v>
                </c:pt>
                <c:pt idx="9">
                  <c:v>8.0</c:v>
                </c:pt>
                <c:pt idx="10">
                  <c:v>4.0</c:v>
                </c:pt>
                <c:pt idx="11">
                  <c:v>11.0</c:v>
                </c:pt>
                <c:pt idx="12">
                  <c:v>10.0</c:v>
                </c:pt>
                <c:pt idx="13">
                  <c:v>8.0</c:v>
                </c:pt>
                <c:pt idx="14">
                  <c:v>9.0</c:v>
                </c:pt>
                <c:pt idx="15">
                  <c:v>9.0</c:v>
                </c:pt>
                <c:pt idx="16">
                  <c:v>10.0</c:v>
                </c:pt>
                <c:pt idx="17">
                  <c:v>10.0</c:v>
                </c:pt>
                <c:pt idx="18">
                  <c:v>8.0</c:v>
                </c:pt>
                <c:pt idx="19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95670432"/>
        <c:axId val="-189571726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Tutkintoja!$A$22</c15:sqref>
                        </c15:formulaRef>
                      </c:ext>
                    </c:extLst>
                    <c:strCache>
                      <c:ptCount val="1"/>
                      <c:pt idx="0">
                        <c:v>UH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Tutkintoja!$B$22:$U$22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3.0</c:v>
                      </c:pt>
                      <c:pt idx="1">
                        <c:v>1.0</c:v>
                      </c:pt>
                      <c:pt idx="2">
                        <c:v>2.0</c:v>
                      </c:pt>
                      <c:pt idx="3">
                        <c:v>1.0</c:v>
                      </c:pt>
                      <c:pt idx="4">
                        <c:v>3.0</c:v>
                      </c:pt>
                      <c:pt idx="5">
                        <c:v>4.0</c:v>
                      </c:pt>
                      <c:pt idx="6">
                        <c:v>4.0</c:v>
                      </c:pt>
                      <c:pt idx="7">
                        <c:v>3.0</c:v>
                      </c:pt>
                      <c:pt idx="8">
                        <c:v>3.0</c:v>
                      </c:pt>
                      <c:pt idx="9">
                        <c:v>5.0</c:v>
                      </c:pt>
                      <c:pt idx="10">
                        <c:v>1.0</c:v>
                      </c:pt>
                      <c:pt idx="11">
                        <c:v>5.0</c:v>
                      </c:pt>
                      <c:pt idx="12">
                        <c:v>5.0</c:v>
                      </c:pt>
                      <c:pt idx="13">
                        <c:v>4.0</c:v>
                      </c:pt>
                      <c:pt idx="14">
                        <c:v>6.0</c:v>
                      </c:pt>
                      <c:pt idx="15">
                        <c:v>8.0</c:v>
                      </c:pt>
                      <c:pt idx="16">
                        <c:v>7.0</c:v>
                      </c:pt>
                      <c:pt idx="17">
                        <c:v>7.0</c:v>
                      </c:pt>
                      <c:pt idx="18">
                        <c:v>7.0</c:v>
                      </c:pt>
                      <c:pt idx="19">
                        <c:v>6.0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Tutkintoja!$A$23</c15:sqref>
                        </c15:formulaRef>
                      </c:ext>
                    </c:extLst>
                    <c:strCache>
                      <c:ptCount val="1"/>
                      <c:pt idx="0">
                        <c:v>Aalto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Tutkintoja!$B$23:$U$23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1.0</c:v>
                      </c:pt>
                      <c:pt idx="1">
                        <c:v>1.0</c:v>
                      </c:pt>
                      <c:pt idx="2">
                        <c:v>2.0</c:v>
                      </c:pt>
                      <c:pt idx="3">
                        <c:v>0.0</c:v>
                      </c:pt>
                      <c:pt idx="4">
                        <c:v>2.0</c:v>
                      </c:pt>
                      <c:pt idx="5">
                        <c:v>2.0</c:v>
                      </c:pt>
                      <c:pt idx="6">
                        <c:v>3.0</c:v>
                      </c:pt>
                      <c:pt idx="7">
                        <c:v>2.0</c:v>
                      </c:pt>
                      <c:pt idx="8">
                        <c:v>2.0</c:v>
                      </c:pt>
                      <c:pt idx="9">
                        <c:v>2.0</c:v>
                      </c:pt>
                      <c:pt idx="10">
                        <c:v>3.0</c:v>
                      </c:pt>
                      <c:pt idx="11">
                        <c:v>3.0</c:v>
                      </c:pt>
                      <c:pt idx="12">
                        <c:v>2.0</c:v>
                      </c:pt>
                      <c:pt idx="13">
                        <c:v>1.0</c:v>
                      </c:pt>
                      <c:pt idx="14">
                        <c:v>2.0</c:v>
                      </c:pt>
                      <c:pt idx="15">
                        <c:v>0.0</c:v>
                      </c:pt>
                      <c:pt idx="16">
                        <c:v>1.0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Tutkintoja!$A$24</c15:sqref>
                        </c15:formulaRef>
                      </c:ext>
                    </c:extLst>
                    <c:strCache>
                      <c:ptCount val="1"/>
                      <c:pt idx="0">
                        <c:v>UJ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Tutkintoja!$B$24:$U$24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0.0</c:v>
                      </c:pt>
                      <c:pt idx="8">
                        <c:v>1.0</c:v>
                      </c:pt>
                      <c:pt idx="9">
                        <c:v>1.0</c:v>
                      </c:pt>
                      <c:pt idx="10">
                        <c:v>0.0</c:v>
                      </c:pt>
                      <c:pt idx="11">
                        <c:v>2.0</c:v>
                      </c:pt>
                      <c:pt idx="12">
                        <c:v>2.0</c:v>
                      </c:pt>
                      <c:pt idx="13">
                        <c:v>3.0</c:v>
                      </c:pt>
                      <c:pt idx="14">
                        <c:v>1.0</c:v>
                      </c:pt>
                      <c:pt idx="15">
                        <c:v>1.0</c:v>
                      </c:pt>
                      <c:pt idx="16">
                        <c:v>2.0</c:v>
                      </c:pt>
                      <c:pt idx="17">
                        <c:v>3.0</c:v>
                      </c:pt>
                      <c:pt idx="18">
                        <c:v>1.0</c:v>
                      </c:pt>
                      <c:pt idx="19">
                        <c:v>1.0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Tutkintoja!$A$25</c15:sqref>
                        </c15:formulaRef>
                      </c:ext>
                    </c:extLst>
                    <c:strCache>
                      <c:ptCount val="1"/>
                      <c:pt idx="0">
                        <c:v>LUT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Tutkintoja!$B$25:$U$25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0.0</c:v>
                      </c:pt>
                      <c:pt idx="8">
                        <c:v>0.0</c:v>
                      </c:pt>
                      <c:pt idx="9">
                        <c:v>0.0</c:v>
                      </c:pt>
                      <c:pt idx="10">
                        <c:v>0.0</c:v>
                      </c:pt>
                      <c:pt idx="11">
                        <c:v>1.0</c:v>
                      </c:pt>
                      <c:pt idx="12">
                        <c:v>1.0</c:v>
                      </c:pt>
                      <c:pt idx="13">
                        <c:v>0.0</c:v>
                      </c:pt>
                      <c:pt idx="14">
                        <c:v>0.0</c:v>
                      </c:pt>
                      <c:pt idx="15">
                        <c:v>0.0</c:v>
                      </c:pt>
                      <c:pt idx="16">
                        <c:v>0.0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Tutkintoja!$A$26</c15:sqref>
                        </c15:formulaRef>
                      </c:ext>
                    </c:extLst>
                    <c:strCache>
                      <c:ptCount val="1"/>
                      <c:pt idx="0">
                        <c:v>TUT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Tutkintoja!$B$26:$U$26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0.0</c:v>
                      </c:pt>
                      <c:pt idx="8">
                        <c:v>0.0</c:v>
                      </c:pt>
                      <c:pt idx="9">
                        <c:v>0.0</c:v>
                      </c:pt>
                      <c:pt idx="10">
                        <c:v>0.0</c:v>
                      </c:pt>
                      <c:pt idx="11">
                        <c:v>0.0</c:v>
                      </c:pt>
                      <c:pt idx="12">
                        <c:v>0.0</c:v>
                      </c:pt>
                      <c:pt idx="13">
                        <c:v>0.0</c:v>
                      </c:pt>
                      <c:pt idx="14">
                        <c:v>0.0</c:v>
                      </c:pt>
                      <c:pt idx="15">
                        <c:v>0.0</c:v>
                      </c:pt>
                      <c:pt idx="16">
                        <c:v>0.0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Tutkintoja!$A$27</c15:sqref>
                        </c15:formulaRef>
                      </c:ext>
                    </c:extLst>
                    <c:strCache>
                      <c:ptCount val="1"/>
                      <c:pt idx="0">
                        <c:v>Other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Tutkintoja!$B$27:$U$27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1.0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1.0</c:v>
                      </c:pt>
                      <c:pt idx="8">
                        <c:v>0.0</c:v>
                      </c:pt>
                      <c:pt idx="9">
                        <c:v>0.0</c:v>
                      </c:pt>
                      <c:pt idx="10">
                        <c:v>0.0</c:v>
                      </c:pt>
                      <c:pt idx="11">
                        <c:v>0.0</c:v>
                      </c:pt>
                      <c:pt idx="12">
                        <c:v>0.0</c:v>
                      </c:pt>
                      <c:pt idx="13">
                        <c:v>0.0</c:v>
                      </c:pt>
                      <c:pt idx="14">
                        <c:v>0.0</c:v>
                      </c:pt>
                      <c:pt idx="15">
                        <c:v>0.0</c:v>
                      </c:pt>
                      <c:pt idx="16">
                        <c:v>0.0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-1895670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717264"/>
        <c:crosses val="autoZero"/>
        <c:auto val="1"/>
        <c:lblAlgn val="ctr"/>
        <c:lblOffset val="100"/>
        <c:noMultiLvlLbl val="0"/>
      </c:catAx>
      <c:valAx>
        <c:axId val="-1895717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6704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Sheet1!$A$2:$A$20</c:f>
              <c:numCache>
                <c:formatCode>General</c:formatCode>
                <c:ptCount val="19"/>
                <c:pt idx="0">
                  <c:v>1997.0</c:v>
                </c:pt>
                <c:pt idx="1">
                  <c:v>1998.0</c:v>
                </c:pt>
                <c:pt idx="2">
                  <c:v>1999.0</c:v>
                </c:pt>
                <c:pt idx="3">
                  <c:v>2000.0</c:v>
                </c:pt>
                <c:pt idx="4">
                  <c:v>2001.0</c:v>
                </c:pt>
                <c:pt idx="5">
                  <c:v>2002.0</c:v>
                </c:pt>
                <c:pt idx="6">
                  <c:v>2003.0</c:v>
                </c:pt>
                <c:pt idx="7">
                  <c:v>2004.0</c:v>
                </c:pt>
                <c:pt idx="8">
                  <c:v>2005.0</c:v>
                </c:pt>
                <c:pt idx="9">
                  <c:v>2006.0</c:v>
                </c:pt>
                <c:pt idx="10">
                  <c:v>2007.0</c:v>
                </c:pt>
                <c:pt idx="11">
                  <c:v>2008.0</c:v>
                </c:pt>
                <c:pt idx="12">
                  <c:v>2009.0</c:v>
                </c:pt>
                <c:pt idx="13">
                  <c:v>2010.0</c:v>
                </c:pt>
                <c:pt idx="14">
                  <c:v>2011.0</c:v>
                </c:pt>
                <c:pt idx="15">
                  <c:v>2012.0</c:v>
                </c:pt>
                <c:pt idx="16">
                  <c:v>2013.0</c:v>
                </c:pt>
                <c:pt idx="17">
                  <c:v>2014.0</c:v>
                </c:pt>
                <c:pt idx="18">
                  <c:v>2015.0</c:v>
                </c:pt>
              </c:numCache>
            </c:num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86.0</c:v>
                </c:pt>
                <c:pt idx="1">
                  <c:v>118.0</c:v>
                </c:pt>
                <c:pt idx="2">
                  <c:v>123.0</c:v>
                </c:pt>
                <c:pt idx="3">
                  <c:v>134.0</c:v>
                </c:pt>
                <c:pt idx="4">
                  <c:v>103.0</c:v>
                </c:pt>
                <c:pt idx="5">
                  <c:v>87.0</c:v>
                </c:pt>
                <c:pt idx="6">
                  <c:v>107.0</c:v>
                </c:pt>
                <c:pt idx="7">
                  <c:v>130.0</c:v>
                </c:pt>
                <c:pt idx="8">
                  <c:v>129.0</c:v>
                </c:pt>
                <c:pt idx="9">
                  <c:v>149.0</c:v>
                </c:pt>
                <c:pt idx="10">
                  <c:v>152.0</c:v>
                </c:pt>
                <c:pt idx="11">
                  <c:v>156.0</c:v>
                </c:pt>
                <c:pt idx="12">
                  <c:v>165.0</c:v>
                </c:pt>
                <c:pt idx="13">
                  <c:v>191.0</c:v>
                </c:pt>
                <c:pt idx="14">
                  <c:v>251.0</c:v>
                </c:pt>
                <c:pt idx="15">
                  <c:v>260.0</c:v>
                </c:pt>
                <c:pt idx="16">
                  <c:v>281.0</c:v>
                </c:pt>
                <c:pt idx="17">
                  <c:v>291.0</c:v>
                </c:pt>
                <c:pt idx="18">
                  <c:v>258.0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95807456"/>
        <c:axId val="-1895805136"/>
      </c:barChart>
      <c:catAx>
        <c:axId val="-189580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805136"/>
        <c:crosses val="autoZero"/>
        <c:auto val="1"/>
        <c:lblAlgn val="ctr"/>
        <c:lblOffset val="100"/>
        <c:noMultiLvlLbl val="0"/>
      </c:catAx>
      <c:valAx>
        <c:axId val="-1895805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807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816688770692145"/>
          <c:y val="0.021558587663254"/>
          <c:w val="0.909267199477836"/>
          <c:h val="0.851240461397293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Sheet1!$A$8:$A$23</c:f>
              <c:numCache>
                <c:formatCode>General</c:formatCode>
                <c:ptCount val="16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</c:numCache>
            </c:numRef>
          </c:cat>
          <c:val>
            <c:numRef>
              <c:f>Sheet1!$B$8:$B$23</c:f>
              <c:numCache>
                <c:formatCode>General</c:formatCode>
                <c:ptCount val="16"/>
                <c:pt idx="0">
                  <c:v>39.0</c:v>
                </c:pt>
                <c:pt idx="1">
                  <c:v>105.0</c:v>
                </c:pt>
                <c:pt idx="2">
                  <c:v>148.0</c:v>
                </c:pt>
                <c:pt idx="3">
                  <c:v>207.0</c:v>
                </c:pt>
                <c:pt idx="4">
                  <c:v>202.0</c:v>
                </c:pt>
                <c:pt idx="5">
                  <c:v>239.0</c:v>
                </c:pt>
                <c:pt idx="6">
                  <c:v>277.0</c:v>
                </c:pt>
                <c:pt idx="7">
                  <c:v>308.0</c:v>
                </c:pt>
                <c:pt idx="8">
                  <c:v>303.0</c:v>
                </c:pt>
                <c:pt idx="9">
                  <c:v>341.0</c:v>
                </c:pt>
                <c:pt idx="10">
                  <c:v>273.0</c:v>
                </c:pt>
                <c:pt idx="11">
                  <c:v>371.0</c:v>
                </c:pt>
                <c:pt idx="12">
                  <c:v>366.0</c:v>
                </c:pt>
                <c:pt idx="13">
                  <c:v>366.0</c:v>
                </c:pt>
                <c:pt idx="14">
                  <c:v>372.0</c:v>
                </c:pt>
                <c:pt idx="15">
                  <c:v>366.0</c:v>
                </c:pt>
              </c:numCache>
            </c:numRef>
          </c:val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Sheet1!$A$8:$A$23</c:f>
              <c:numCache>
                <c:formatCode>General</c:formatCode>
                <c:ptCount val="16"/>
                <c:pt idx="0">
                  <c:v>2000.0</c:v>
                </c:pt>
                <c:pt idx="1">
                  <c:v>2001.0</c:v>
                </c:pt>
                <c:pt idx="2">
                  <c:v>2002.0</c:v>
                </c:pt>
                <c:pt idx="3">
                  <c:v>2003.0</c:v>
                </c:pt>
                <c:pt idx="4">
                  <c:v>2004.0</c:v>
                </c:pt>
                <c:pt idx="5">
                  <c:v>2005.0</c:v>
                </c:pt>
                <c:pt idx="6">
                  <c:v>2006.0</c:v>
                </c:pt>
                <c:pt idx="7">
                  <c:v>2007.0</c:v>
                </c:pt>
                <c:pt idx="8">
                  <c:v>2008.0</c:v>
                </c:pt>
                <c:pt idx="9">
                  <c:v>2009.0</c:v>
                </c:pt>
                <c:pt idx="10">
                  <c:v>2010.0</c:v>
                </c:pt>
                <c:pt idx="11">
                  <c:v>2011.0</c:v>
                </c:pt>
                <c:pt idx="12">
                  <c:v>2012.0</c:v>
                </c:pt>
                <c:pt idx="13">
                  <c:v>2013.0</c:v>
                </c:pt>
                <c:pt idx="14">
                  <c:v>2014.0</c:v>
                </c:pt>
                <c:pt idx="15">
                  <c:v>2015.0</c:v>
                </c:pt>
              </c:numCache>
            </c:numRef>
          </c:cat>
          <c:val>
            <c:numRef>
              <c:f>Sheet1!$C$8:$C$23</c:f>
              <c:numCache>
                <c:formatCode>General</c:formatCode>
                <c:ptCount val="16"/>
                <c:pt idx="0">
                  <c:v>3.0</c:v>
                </c:pt>
                <c:pt idx="1">
                  <c:v>14.0</c:v>
                </c:pt>
                <c:pt idx="2">
                  <c:v>33.0</c:v>
                </c:pt>
                <c:pt idx="3">
                  <c:v>33.0</c:v>
                </c:pt>
                <c:pt idx="4">
                  <c:v>34.0</c:v>
                </c:pt>
                <c:pt idx="5">
                  <c:v>34.0</c:v>
                </c:pt>
                <c:pt idx="6">
                  <c:v>39.0</c:v>
                </c:pt>
                <c:pt idx="7">
                  <c:v>50.0</c:v>
                </c:pt>
                <c:pt idx="8">
                  <c:v>44.0</c:v>
                </c:pt>
                <c:pt idx="9">
                  <c:v>48.0</c:v>
                </c:pt>
                <c:pt idx="10">
                  <c:v>48.0</c:v>
                </c:pt>
                <c:pt idx="11">
                  <c:v>60.0</c:v>
                </c:pt>
                <c:pt idx="12">
                  <c:v>64.0</c:v>
                </c:pt>
                <c:pt idx="13">
                  <c:v>61.0</c:v>
                </c:pt>
                <c:pt idx="14">
                  <c:v>54.0</c:v>
                </c:pt>
                <c:pt idx="15">
                  <c:v>57.0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1895222944"/>
        <c:axId val="-1895482624"/>
      </c:barChart>
      <c:catAx>
        <c:axId val="-1895222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482624"/>
        <c:crosses val="autoZero"/>
        <c:auto val="1"/>
        <c:lblAlgn val="ctr"/>
        <c:lblOffset val="100"/>
        <c:noMultiLvlLbl val="0"/>
      </c:catAx>
      <c:valAx>
        <c:axId val="-1895482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2229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Sheet1!$A$9:$A$23</c:f>
              <c:numCache>
                <c:formatCode>General</c:formatCode>
                <c:ptCount val="15"/>
                <c:pt idx="0">
                  <c:v>2001.0</c:v>
                </c:pt>
                <c:pt idx="1">
                  <c:v>2002.0</c:v>
                </c:pt>
                <c:pt idx="2">
                  <c:v>2003.0</c:v>
                </c:pt>
                <c:pt idx="3">
                  <c:v>2004.0</c:v>
                </c:pt>
                <c:pt idx="4">
                  <c:v>2005.0</c:v>
                </c:pt>
                <c:pt idx="5">
                  <c:v>2006.0</c:v>
                </c:pt>
                <c:pt idx="6">
                  <c:v>2007.0</c:v>
                </c:pt>
                <c:pt idx="7">
                  <c:v>2008.0</c:v>
                </c:pt>
                <c:pt idx="8">
                  <c:v>2009.0</c:v>
                </c:pt>
                <c:pt idx="9">
                  <c:v>2010.0</c:v>
                </c:pt>
                <c:pt idx="10">
                  <c:v>2011.0</c:v>
                </c:pt>
                <c:pt idx="11">
                  <c:v>2012.0</c:v>
                </c:pt>
                <c:pt idx="12">
                  <c:v>2013.0</c:v>
                </c:pt>
                <c:pt idx="13">
                  <c:v>2014.0</c:v>
                </c:pt>
                <c:pt idx="14">
                  <c:v>2015.0</c:v>
                </c:pt>
              </c:numCache>
            </c:numRef>
          </c:cat>
          <c:val>
            <c:numRef>
              <c:f>Sheet1!$F$9:$F$23</c:f>
              <c:numCache>
                <c:formatCode>General</c:formatCode>
                <c:ptCount val="15"/>
                <c:pt idx="0">
                  <c:v>7.0</c:v>
                </c:pt>
                <c:pt idx="1">
                  <c:v>15.0</c:v>
                </c:pt>
                <c:pt idx="2">
                  <c:v>52.0</c:v>
                </c:pt>
                <c:pt idx="3">
                  <c:v>12.0</c:v>
                </c:pt>
                <c:pt idx="4">
                  <c:v>16.0</c:v>
                </c:pt>
                <c:pt idx="5">
                  <c:v>30.0</c:v>
                </c:pt>
                <c:pt idx="6">
                  <c:v>47.0</c:v>
                </c:pt>
                <c:pt idx="7">
                  <c:v>32.0</c:v>
                </c:pt>
                <c:pt idx="8">
                  <c:v>32.0</c:v>
                </c:pt>
                <c:pt idx="9">
                  <c:v>33.0</c:v>
                </c:pt>
                <c:pt idx="10">
                  <c:v>16.0</c:v>
                </c:pt>
                <c:pt idx="11">
                  <c:v>9.0</c:v>
                </c:pt>
                <c:pt idx="12">
                  <c:v>16.0</c:v>
                </c:pt>
                <c:pt idx="13">
                  <c:v>11.0</c:v>
                </c:pt>
                <c:pt idx="14">
                  <c:v>15.0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1895277504"/>
        <c:axId val="-1895275184"/>
      </c:barChart>
      <c:catAx>
        <c:axId val="-1895277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275184"/>
        <c:crosses val="autoZero"/>
        <c:auto val="1"/>
        <c:lblAlgn val="ctr"/>
        <c:lblOffset val="100"/>
        <c:noMultiLvlLbl val="0"/>
      </c:catAx>
      <c:valAx>
        <c:axId val="-189527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89527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03BA6-00F5-954B-8AA5-1BE59536CDC8}" type="datetimeFigureOut">
              <a:rPr lang="en-US" smtClean="0"/>
              <a:pPr/>
              <a:t>5/18/17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CEA52-1B9B-DA4D-8F7F-B22C361331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806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73A6E-2955-442D-A77D-C2978367CEF1}" type="datetimeFigureOut">
              <a:rPr lang="fi-FI" smtClean="0"/>
              <a:pPr/>
              <a:t>18.5.2017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AB05E-B5B9-45BB-AD89-48A406AE6BE4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71825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fld id="{2C55EC99-091A-4707-BE82-9914EE651F52}" type="slidenum">
              <a:rPr lang="en-GB">
                <a:solidFill>
                  <a:prstClr val="white"/>
                </a:solidFill>
                <a:ea typeface="Arial Unicode MS" pitchFamily="34" charset="-128"/>
                <a:cs typeface="Arial Unicode MS" pitchFamily="34" charset="-128"/>
              </a:rPr>
              <a:pPr>
                <a:buFont typeface="Wingdings" pitchFamily="2" charset="2"/>
                <a:buNone/>
              </a:pPr>
              <a:t>2</a:t>
            </a:fld>
            <a:endParaRPr lang="en-GB">
              <a:solidFill>
                <a:prstClr val="white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0899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67038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49F5D78F-5E0C-4322-BE49-5531891579E1}" type="slidenum">
              <a:rPr lang="en-GB" sz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algn="r"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en-GB" sz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0900" name="Text Box 2"/>
          <p:cNvSpPr txBox="1">
            <a:spLocks noChangeArrowheads="1"/>
          </p:cNvSpPr>
          <p:nvPr/>
        </p:nvSpPr>
        <p:spPr bwMode="auto">
          <a:xfrm>
            <a:off x="3886200" y="8686800"/>
            <a:ext cx="29702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 defTabSz="45720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Wingdings" pitchFamily="2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B56A401-DEC5-4D6D-A859-0A2AF3EBE944}" type="slidenum">
              <a:rPr lang="en-GB" sz="12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algn="r" defTabSz="45720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Wingdings" pitchFamily="2" charset="2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2</a:t>
            </a:fld>
            <a:endParaRPr lang="en-GB" sz="120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0901" name="Text Box 3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2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i-FI" sz="2400">
              <a:solidFill>
                <a:prstClr val="white"/>
              </a:solidFill>
              <a:latin typeface="Times New Roman" pitchFamily="18" charset="0"/>
              <a:ea typeface="MS Gothic" pitchFamily="49" charset="-128"/>
            </a:endParaRPr>
          </a:p>
        </p:txBody>
      </p:sp>
      <p:sp>
        <p:nvSpPr>
          <p:cNvPr id="80902" name="Rectangle 4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4438" cy="4111625"/>
          </a:xfrm>
          <a:noFill/>
          <a:ln/>
        </p:spPr>
        <p:txBody>
          <a:bodyPr wrap="none" anchor="ctr"/>
          <a:lstStyle/>
          <a:p>
            <a:endParaRPr lang="fi-FI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AB05E-B5B9-45BB-AD89-48A406AE6BE4}" type="slidenum">
              <a:rPr lang="fi-FI" smtClean="0"/>
              <a:pPr/>
              <a:t>7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82558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CFA8B78-3721-FC45-BED8-E2505A82A8C1}" type="slidenum">
              <a:rPr lang="fr-CH"/>
              <a:pPr/>
              <a:t>18</a:t>
            </a:fld>
            <a:endParaRPr lang="fr-CH"/>
          </a:p>
        </p:txBody>
      </p:sp>
      <p:sp>
        <p:nvSpPr>
          <p:cNvPr id="409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409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AB05E-B5B9-45BB-AD89-48A406AE6BE4}" type="slidenum">
              <a:rPr lang="fi-FI" smtClean="0"/>
              <a:pPr/>
              <a:t>23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78445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ED0118-4F38-4738-9D26-83FE1461EE6A}" type="slidenum">
              <a:rPr lang="fi-FI" smtClean="0"/>
              <a:pPr/>
              <a:t>29</a:t>
            </a:fld>
            <a:endParaRPr lang="fi-FI" smtClean="0"/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solidFill>
            <a:srgbClr val="FFFFFF"/>
          </a:solidFill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6105525"/>
            <a:ext cx="9144000" cy="649288"/>
          </a:xfrm>
          <a:prstGeom prst="rect">
            <a:avLst/>
          </a:prstGeom>
          <a:solidFill>
            <a:srgbClr val="910A2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4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3419475" y="584200"/>
            <a:ext cx="5724525" cy="71913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4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6105525"/>
            <a:ext cx="9144000" cy="649288"/>
          </a:xfrm>
          <a:prstGeom prst="rect">
            <a:avLst/>
          </a:prstGeom>
          <a:solidFill>
            <a:srgbClr val="910A2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600" b="1">
              <a:solidFill>
                <a:srgbClr val="FFFFFF"/>
              </a:solidFill>
              <a:latin typeface="Verdana" pitchFamily="34" charset="0"/>
            </a:endParaRPr>
          </a:p>
        </p:txBody>
      </p:sp>
      <p:pic>
        <p:nvPicPr>
          <p:cNvPr id="5" name="Picture 9" descr="ltykuva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4288"/>
            <a:ext cx="5435600" cy="319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4343400" y="790575"/>
            <a:ext cx="481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z="1400" b="1">
                <a:solidFill>
                  <a:srgbClr val="000000"/>
                </a:solidFill>
                <a:latin typeface="Verdana" pitchFamily="34" charset="0"/>
              </a:rPr>
              <a:t>EXPERTISE IN TECHNOLOGY AND ECONOMICS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3878263" y="6237288"/>
            <a:ext cx="13874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z="1600" b="1">
                <a:solidFill>
                  <a:srgbClr val="FFFFFF"/>
                </a:solidFill>
                <a:latin typeface="Verdana" pitchFamily="34" charset="0"/>
              </a:rPr>
              <a:t>www.lut.fi</a:t>
            </a:r>
          </a:p>
        </p:txBody>
      </p:sp>
      <p:pic>
        <p:nvPicPr>
          <p:cNvPr id="8" name="Picture 14" descr="enkkulogo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6263" y="2614613"/>
            <a:ext cx="54625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1FAD4-9896-41C7-BD88-6B2F79E07EE6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47E0F-5944-45CA-AD1D-9A8B2D47F24E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6263" y="679450"/>
            <a:ext cx="1822450" cy="44561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58913" y="679450"/>
            <a:ext cx="5314950" cy="44561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D21D1-BD31-4E3F-AFBB-D5FE233E03A9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5E9E7-FD77-408A-B023-F45645AF1D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8E825-A9EB-4624-AFD8-112EA2D78C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770D-F7C1-498C-A135-EDE74D964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5825" cy="4946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7025" y="1600200"/>
            <a:ext cx="3425825" cy="4946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C607D-5690-475A-8B51-DB199BB800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2FBE4-D375-4BB8-86EE-04C7FD584B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C6EB3-C93B-4842-B9F9-3FDF67A0D1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E9022-558F-4269-ADD1-63E6755D26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2389B-DAFA-477A-BF93-005ECC5F06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02318-77F4-4B79-826F-1C537D7D3684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F0683-20A6-4FC7-A472-6E10E18098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2675F-21B9-4C87-8CF3-B70B893B57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1838" y="150813"/>
            <a:ext cx="1751012" cy="63960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0813"/>
            <a:ext cx="5100638" cy="63960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72F9A-4CF0-447D-87B3-8C5483AF14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03857-B39D-4CC1-A0EC-141BCE770B8C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6375" y="1722438"/>
            <a:ext cx="3559175" cy="341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7950" y="1722438"/>
            <a:ext cx="3560763" cy="3413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8E223-725B-429F-AD51-17B49B986BAA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A1E12-B487-449C-BC8E-895CE06F7AC0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F646B-A051-4189-81B0-8B3FEEBB887B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DF5354-E293-4AEA-9D77-85A52037F5D5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11950-92A1-4EF2-93C3-F8A372177917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19.5.2017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>
                <a:solidFill>
                  <a:srgbClr val="FFFFFF"/>
                </a:solidFill>
              </a:rPr>
              <a:t>P. Eerola</a:t>
            </a:r>
            <a:endParaRPr lang="fi-FI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6B879-BA28-47D5-8E16-C899B49437B5}" type="slidenum">
              <a:rPr lang="fi-FI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fi-FI">
                <a:solidFill>
                  <a:srgbClr val="000000"/>
                </a:solidFill>
                <a:latin typeface="Arial"/>
              </a:rPr>
              <a:t>  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5.w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6105525"/>
            <a:ext cx="9144000" cy="649288"/>
          </a:xfrm>
          <a:prstGeom prst="rect">
            <a:avLst/>
          </a:prstGeom>
          <a:solidFill>
            <a:srgbClr val="910A2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4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722438"/>
            <a:ext cx="7272338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                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867400" y="6178550"/>
            <a:ext cx="3048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z="1400" smtClean="0">
                <a:solidFill>
                  <a:srgbClr val="FFFFFF"/>
                </a:solidFill>
                <a:latin typeface="Verdana" pitchFamily="34" charset="0"/>
              </a:rPr>
              <a:t>19.5.2017</a:t>
            </a:r>
            <a:endParaRPr lang="fi-FI" sz="14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1785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i-FI" sz="1400" smtClean="0">
                <a:solidFill>
                  <a:srgbClr val="FFFFFF"/>
                </a:solidFill>
                <a:latin typeface="Verdana" pitchFamily="34" charset="0"/>
              </a:rPr>
              <a:t>P. Eerola</a:t>
            </a:r>
            <a:endParaRPr lang="fi-FI" sz="14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505200" y="61785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D11FEC-DECA-4BD4-B62A-812BFC3653A6}" type="slidenum">
              <a:rPr lang="fi-FI" sz="1400">
                <a:solidFill>
                  <a:srgbClr val="FFFFFF"/>
                </a:solidFill>
                <a:latin typeface="Verdana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fi-FI" sz="1400">
                <a:solidFill>
                  <a:srgbClr val="000000"/>
                </a:solidFill>
              </a:rPr>
              <a:t>   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584200"/>
            <a:ext cx="9144000" cy="719138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sz="14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458913" y="679450"/>
            <a:ext cx="72723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pic>
        <p:nvPicPr>
          <p:cNvPr id="1033" name="Picture 13" descr="kokee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2400" y="5410200"/>
            <a:ext cx="20494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4" descr="D:\Tuure\3rgb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286000" y="5334000"/>
            <a:ext cx="21336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150813"/>
            <a:ext cx="7501210" cy="1109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640" y="1600200"/>
            <a:ext cx="7501210" cy="494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6986588" y="6597650"/>
            <a:ext cx="1323975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6800" rIns="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>
                <a:solidFill>
                  <a:srgbClr val="000000"/>
                </a:solidFill>
                <a:latin typeface="+mn-lt"/>
                <a:ea typeface="+mn-ea"/>
                <a:cs typeface="Arial Unicode MS" pitchFamily="32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684213" y="6597650"/>
            <a:ext cx="6257925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6800" rIns="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>
                <a:solidFill>
                  <a:srgbClr val="000000"/>
                </a:solidFill>
                <a:latin typeface="+mn-lt"/>
                <a:ea typeface="+mn-ea"/>
                <a:cs typeface="Arial Unicode MS" pitchFamily="32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316913" y="6597650"/>
            <a:ext cx="496887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6800" rIns="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>
                <a:solidFill>
                  <a:srgbClr val="000000"/>
                </a:solidFill>
                <a:latin typeface="+mn-lt"/>
                <a:ea typeface="+mn-ea"/>
                <a:cs typeface="Arial Unicode MS" pitchFamily="32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573E0414-A173-4A1F-AC53-B59CA84ECC2D}" type="slidenum">
              <a:rPr lang="en-GB"/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‹#›</a:t>
            </a:fld>
            <a:endParaRPr lang="en-GB"/>
          </a:p>
        </p:txBody>
      </p:sp>
      <p:pic>
        <p:nvPicPr>
          <p:cNvPr id="9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23528" y="260648"/>
            <a:ext cx="792088" cy="7920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3026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hdr="0"/>
  <p:txStyles>
    <p:titleStyle>
      <a:lvl1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2pPr>
      <a:lvl3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3pPr>
      <a:lvl4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4pPr>
      <a:lvl5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5pPr>
      <a:lvl6pPr marL="4572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6pPr>
      <a:lvl7pPr marL="9144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7pPr>
      <a:lvl8pPr marL="1371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8pPr>
      <a:lvl9pPr marL="18288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9pPr>
    </p:titleStyle>
    <p:bodyStyle>
      <a:lvl1pPr marL="276225" indent="-276225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10000"/>
        <a:buFont typeface="Wingdings" pitchFamily="2" charset="2"/>
        <a:buChar char="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63575" indent="-193675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80000"/>
        <a:buFont typeface="Wingdings" pitchFamily="2" charset="2"/>
        <a:buChar char=""/>
        <a:defRPr>
          <a:solidFill>
            <a:srgbClr val="000000"/>
          </a:solidFill>
          <a:latin typeface="+mn-lt"/>
          <a:ea typeface="+mn-ea"/>
          <a:cs typeface="+mn-cs"/>
        </a:defRPr>
      </a:lvl2pPr>
      <a:lvl3pPr marL="1044575" indent="-185738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6922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1113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685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30257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829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9401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jpg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2" Type="http://schemas.openxmlformats.org/officeDocument/2006/relationships/hyperlink" Target="https://youtu.be/UTTkVzioSU8" TargetMode="Externa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hyperlink" Target="https://youtu.be/UTTkVzioSU8" TargetMode="External"/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7.png"/><Relationship Id="rId3" Type="http://schemas.openxmlformats.org/officeDocument/2006/relationships/image" Target="../media/image14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jpeg"/><Relationship Id="rId9" Type="http://schemas.openxmlformats.org/officeDocument/2006/relationships/image" Target="../media/image23.gif"/><Relationship Id="rId10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ip.fi/wp-content/uploads/2013/09/HIP-Annual-Report-2013.pdf" TargetMode="External"/><Relationship Id="rId4" Type="http://schemas.openxmlformats.org/officeDocument/2006/relationships/hyperlink" Target="http://www.hip.fi/wp-content/uploads/2013/09/HIP-Annual-Report-2016.pdf" TargetMode="External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8.jpeg"/><Relationship Id="rId3" Type="http://schemas.openxmlformats.org/officeDocument/2006/relationships/image" Target="../media/image2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events.hip.fi/" TargetMode="External"/><Relationship Id="rId3" Type="http://schemas.openxmlformats.org/officeDocument/2006/relationships/image" Target="../media/image3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8.jpeg"/><Relationship Id="rId3" Type="http://schemas.openxmlformats.org/officeDocument/2006/relationships/image" Target="../media/image3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chart" Target="../charts/char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13.xml"/><Relationship Id="rId2" Type="http://schemas.openxmlformats.org/officeDocument/2006/relationships/chart" Target="../charts/char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4" Type="http://schemas.openxmlformats.org/officeDocument/2006/relationships/image" Target="../media/image43.emf"/><Relationship Id="rId5" Type="http://schemas.openxmlformats.org/officeDocument/2006/relationships/image" Target="../media/image44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3" Type="http://schemas.openxmlformats.org/officeDocument/2006/relationships/image" Target="../media/image9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4" Type="http://schemas.openxmlformats.org/officeDocument/2006/relationships/image" Target="../media/image13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0507201477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84" y="-18288"/>
            <a:ext cx="9168384" cy="6876288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627784" y="1892979"/>
            <a:ext cx="5830416" cy="527909"/>
          </a:xfrm>
        </p:spPr>
        <p:txBody>
          <a:bodyPr/>
          <a:lstStyle/>
          <a:p>
            <a:r>
              <a:rPr lang="en-US" dirty="0" smtClean="0"/>
              <a:t>OVERVIEW FINLAND	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400800" cy="1752600"/>
          </a:xfrm>
        </p:spPr>
        <p:txBody>
          <a:bodyPr/>
          <a:lstStyle/>
          <a:p>
            <a:r>
              <a:rPr lang="en-US" dirty="0" smtClean="0"/>
              <a:t>Restricted ECFA</a:t>
            </a:r>
          </a:p>
          <a:p>
            <a:r>
              <a:rPr lang="en-US" dirty="0" smtClean="0"/>
              <a:t>Helsinki 19 May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264" y="1892979"/>
            <a:ext cx="864096" cy="52790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378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757907"/>
          </a:xfrm>
        </p:spPr>
        <p:txBody>
          <a:bodyPr/>
          <a:lstStyle/>
          <a:p>
            <a:r>
              <a:rPr lang="en-US" dirty="0" smtClean="0"/>
              <a:t>CERN and national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79860"/>
            <a:ext cx="6120680" cy="4946650"/>
          </a:xfrm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lang="fi-FI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Finland </a:t>
            </a:r>
            <a:r>
              <a:rPr lang="fi-FI" dirty="0" err="1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joined</a:t>
            </a:r>
            <a:r>
              <a:rPr lang="fi-FI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 CERN 1991</a:t>
            </a:r>
          </a:p>
          <a:p>
            <a:pPr>
              <a:lnSpc>
                <a:spcPct val="130000"/>
              </a:lnSpc>
            </a:pPr>
            <a:r>
              <a:rPr lang="fi-FI" dirty="0" smtClean="0"/>
              <a:t>Helsinki Institute of </a:t>
            </a:r>
            <a:r>
              <a:rPr lang="fi-FI" dirty="0" err="1" smtClean="0"/>
              <a:t>Physics</a:t>
            </a:r>
            <a:r>
              <a:rPr lang="fi-FI" dirty="0" smtClean="0"/>
              <a:t>, </a:t>
            </a:r>
            <a:r>
              <a:rPr lang="fi-FI" dirty="0" smtClean="0"/>
              <a:t>HIP, </a:t>
            </a:r>
            <a:r>
              <a:rPr lang="fi-FI" dirty="0" err="1" smtClean="0">
                <a:solidFill>
                  <a:schemeClr val="tx1"/>
                </a:solidFill>
              </a:rPr>
              <a:t>founded</a:t>
            </a:r>
            <a:r>
              <a:rPr lang="fi-FI" dirty="0" smtClean="0">
                <a:solidFill>
                  <a:schemeClr val="tx1"/>
                </a:solidFill>
              </a:rPr>
              <a:t> in </a:t>
            </a:r>
            <a:r>
              <a:rPr lang="fi-FI" dirty="0" smtClean="0"/>
              <a:t>1996</a:t>
            </a:r>
            <a:endParaRPr lang="fi-FI" dirty="0" smtClean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>
              <a:lnSpc>
                <a:spcPct val="140000"/>
              </a:lnSpc>
              <a:defRPr/>
            </a:pPr>
            <a:r>
              <a:rPr lang="fi-FI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National CERN </a:t>
            </a:r>
            <a:r>
              <a:rPr lang="fi-FI" dirty="0" err="1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Strategy</a:t>
            </a:r>
            <a:r>
              <a:rPr lang="fi-FI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:</a:t>
            </a:r>
            <a:endParaRPr lang="fi-FI" dirty="0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  <a:p>
            <a:pPr lvl="1"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FF0000"/>
                </a:solidFill>
              </a:rPr>
              <a:t>Forefront particle and nuclear physics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0070C0"/>
                </a:solidFill>
              </a:rPr>
              <a:t>Applied research in accelerators, instrumentation and computation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002060"/>
                </a:solidFill>
              </a:rPr>
              <a:t>Research training 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7030A0"/>
                </a:solidFill>
              </a:rPr>
              <a:t>Enhance technology know-how of Finnish companies </a:t>
            </a:r>
          </a:p>
          <a:p>
            <a:pPr lvl="1">
              <a:lnSpc>
                <a:spcPct val="110000"/>
              </a:lnSpc>
              <a:defRPr/>
            </a:pPr>
            <a:r>
              <a:rPr lang="en-US" sz="2000" b="1" dirty="0">
                <a:solidFill>
                  <a:srgbClr val="024C0A"/>
                </a:solidFill>
              </a:rPr>
              <a:t>Science education and public awareness</a:t>
            </a:r>
            <a:endParaRPr lang="fi-FI" b="1" dirty="0">
              <a:solidFill>
                <a:srgbClr val="024C0A"/>
              </a:solidFill>
              <a:cs typeface="Arial" pitchFamily="34" charset="0"/>
              <a:hlinkClick r:id="rId2"/>
            </a:endParaRPr>
          </a:p>
          <a:p>
            <a:pPr>
              <a:lnSpc>
                <a:spcPct val="130000"/>
              </a:lnSpc>
            </a:pPr>
            <a:r>
              <a:rPr lang="fi-FI" dirty="0" smtClean="0">
                <a:solidFill>
                  <a:schemeClr val="tx1"/>
                </a:solidFill>
                <a:cs typeface="Arial" pitchFamily="34" charset="0"/>
              </a:rPr>
              <a:t>CERN </a:t>
            </a:r>
            <a:r>
              <a:rPr lang="fi-FI" dirty="0" err="1" smtClean="0">
                <a:solidFill>
                  <a:schemeClr val="tx1"/>
                </a:solidFill>
                <a:cs typeface="Arial" pitchFamily="34" charset="0"/>
              </a:rPr>
              <a:t>from</a:t>
            </a:r>
            <a:r>
              <a:rPr lang="fi-FI" dirty="0" smtClean="0">
                <a:solidFill>
                  <a:schemeClr val="tx1"/>
                </a:solidFill>
                <a:cs typeface="Arial" pitchFamily="34" charset="0"/>
              </a:rPr>
              <a:t> 1996, FAIR </a:t>
            </a:r>
            <a:r>
              <a:rPr lang="fi-FI" dirty="0" err="1" smtClean="0">
                <a:solidFill>
                  <a:schemeClr val="tx1"/>
                </a:solidFill>
                <a:cs typeface="Arial" pitchFamily="34" charset="0"/>
              </a:rPr>
              <a:t>from</a:t>
            </a:r>
            <a:r>
              <a:rPr lang="fi-FI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fi-FI" dirty="0" smtClean="0">
                <a:solidFill>
                  <a:schemeClr val="tx1"/>
                </a:solidFill>
                <a:cs typeface="Arial" pitchFamily="34" charset="0"/>
              </a:rPr>
              <a:t>2010</a:t>
            </a:r>
          </a:p>
          <a:p>
            <a:pPr>
              <a:lnSpc>
                <a:spcPct val="130000"/>
              </a:lnSpc>
            </a:pPr>
            <a:r>
              <a:rPr lang="fi-FI" dirty="0" err="1">
                <a:cs typeface="Arial" pitchFamily="34" charset="0"/>
              </a:rPr>
              <a:t>Currently</a:t>
            </a:r>
            <a:r>
              <a:rPr lang="fi-FI" dirty="0">
                <a:cs typeface="Arial" pitchFamily="34" charset="0"/>
              </a:rPr>
              <a:t> 5 </a:t>
            </a:r>
            <a:r>
              <a:rPr lang="fi-FI" dirty="0" err="1" smtClean="0">
                <a:cs typeface="Arial" pitchFamily="34" charset="0"/>
              </a:rPr>
              <a:t>universities</a:t>
            </a:r>
            <a:endParaRPr lang="fi-FI" dirty="0" smtClean="0">
              <a:solidFill>
                <a:schemeClr val="tx1"/>
              </a:solidFill>
              <a:cs typeface="Arial" pitchFamily="34" charset="0"/>
            </a:endParaRPr>
          </a:p>
          <a:p>
            <a:pPr>
              <a:lnSpc>
                <a:spcPct val="130000"/>
              </a:lnSpc>
            </a:pPr>
            <a:endParaRPr lang="fi-FI" dirty="0" smtClean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FDB274E-FF16-4B09-8A28-37565F625D93}" type="slidenum">
              <a:rPr lang="fi-FI" smtClean="0"/>
              <a:pPr/>
              <a:t>10</a:t>
            </a:fld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8188" y="3405188"/>
            <a:ext cx="47625" cy="4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8188" y="3405188"/>
            <a:ext cx="47625" cy="4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8188" y="3405188"/>
            <a:ext cx="47625" cy="4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 descr="Now we are 20 - CERN's Member Stat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251" y="44624"/>
            <a:ext cx="2281237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6472165" y="2020203"/>
            <a:ext cx="2492323" cy="4113168"/>
            <a:chOff x="6472165" y="1484784"/>
            <a:chExt cx="2492323" cy="4113168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72165" y="1484784"/>
              <a:ext cx="2492323" cy="3518148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236296" y="5013176"/>
              <a:ext cx="481221" cy="58477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UH</a:t>
              </a:r>
            </a:p>
            <a:p>
              <a:r>
                <a:rPr lang="en-US" sz="1600" dirty="0" smtClean="0"/>
                <a:t>AU</a:t>
              </a:r>
              <a:endParaRPr lang="en-US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343805" y="5013176"/>
              <a:ext cx="568585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LUT</a:t>
              </a:r>
              <a:endParaRPr lang="en-US" sz="1600" dirty="0"/>
            </a:p>
          </p:txBody>
        </p:sp>
        <p:sp>
          <p:nvSpPr>
            <p:cNvPr id="16" name="Connector 15"/>
            <p:cNvSpPr/>
            <p:nvPr/>
          </p:nvSpPr>
          <p:spPr bwMode="auto">
            <a:xfrm>
              <a:off x="8172400" y="4293096"/>
              <a:ext cx="144016" cy="144016"/>
            </a:xfrm>
            <a:prstGeom prst="flowChartConnec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0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17" name="Connector 16"/>
            <p:cNvSpPr/>
            <p:nvPr/>
          </p:nvSpPr>
          <p:spPr bwMode="auto">
            <a:xfrm>
              <a:off x="7740352" y="4509120"/>
              <a:ext cx="144016" cy="144016"/>
            </a:xfrm>
            <a:prstGeom prst="flowChartConnec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0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 bwMode="auto">
            <a:xfrm flipV="1">
              <a:off x="7380312" y="4653136"/>
              <a:ext cx="288032" cy="36004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H="1" flipV="1">
              <a:off x="8316416" y="4509120"/>
              <a:ext cx="144016" cy="504056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0" name="Connector 19"/>
            <p:cNvSpPr/>
            <p:nvPr/>
          </p:nvSpPr>
          <p:spPr bwMode="auto">
            <a:xfrm>
              <a:off x="7956376" y="3933056"/>
              <a:ext cx="144016" cy="144016"/>
            </a:xfrm>
            <a:prstGeom prst="flowChartConnec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0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21" name="Connector 20"/>
            <p:cNvSpPr/>
            <p:nvPr/>
          </p:nvSpPr>
          <p:spPr bwMode="auto">
            <a:xfrm>
              <a:off x="7668344" y="4221088"/>
              <a:ext cx="144016" cy="144016"/>
            </a:xfrm>
            <a:prstGeom prst="flowChartConnec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0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80980" y="3356992"/>
              <a:ext cx="435436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UJ</a:t>
              </a:r>
              <a:endParaRPr lang="en-US" sz="16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728498" y="4098558"/>
              <a:ext cx="579806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TUT</a:t>
              </a:r>
              <a:endParaRPr lang="en-US" sz="1600" dirty="0"/>
            </a:p>
          </p:txBody>
        </p:sp>
        <p:cxnSp>
          <p:nvCxnSpPr>
            <p:cNvPr id="24" name="Straight Arrow Connector 23"/>
            <p:cNvCxnSpPr/>
            <p:nvPr/>
          </p:nvCxnSpPr>
          <p:spPr bwMode="auto">
            <a:xfrm>
              <a:off x="7308304" y="4293096"/>
              <a:ext cx="288032" cy="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 flipH="1">
              <a:off x="8028384" y="3695546"/>
              <a:ext cx="1694" cy="237510"/>
            </a:xfrm>
            <a:prstGeom prst="straightConnector1">
              <a:avLst/>
            </a:prstGeom>
            <a:solidFill>
              <a:srgbClr val="00B8FF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53742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7432" y="4797152"/>
            <a:ext cx="3154706" cy="200252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59632" y="152400"/>
            <a:ext cx="2880320" cy="765819"/>
          </a:xfrm>
        </p:spPr>
        <p:txBody>
          <a:bodyPr/>
          <a:lstStyle/>
          <a:p>
            <a:r>
              <a:rPr lang="en-US" dirty="0" smtClean="0"/>
              <a:t>Partners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B274E-FF16-4B09-8A28-37565F625D93}" type="slidenum">
              <a:rPr lang="fi-FI" smtClean="0"/>
              <a:pPr/>
              <a:t>11</a:t>
            </a:fld>
            <a:endParaRPr lang="fi-FI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8188" y="3405188"/>
            <a:ext cx="47625" cy="4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8188" y="3405188"/>
            <a:ext cx="47625" cy="4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8188" y="3405188"/>
            <a:ext cx="47625" cy="4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ttp://www.hip.fi/wp-content/uploads/2017/02/y100-jyu-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808" y="341968"/>
            <a:ext cx="3191344" cy="1286832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tp://www.hip.fi/wp-content/uploads/2017/02/y100-lut-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52804"/>
            <a:ext cx="3096344" cy="95272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tp://www.hip.fi/wp-content/uploads/2017/02/y100-tut-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4085" y="1790825"/>
            <a:ext cx="3648075" cy="95250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tp://www.hip.fi/wp-content/uploads/2017/02/y100-logo-hy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54716"/>
            <a:ext cx="2074179" cy="133818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ttp://aaltofimedia1.aalto.fi/style2015/img/aalto-logo-e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66" y="249368"/>
            <a:ext cx="1555157" cy="129107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ttp://www.oph.fi/instancedata/prime_product_julkaisu/oph/pics/opetushallitus2_en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307" y="3814660"/>
            <a:ext cx="3419872" cy="981111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ttps://www.tekes.fi/static/img/tekes-logo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6032" y="3896717"/>
            <a:ext cx="2751428" cy="951994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ttp://www.aka.fi/globalassets/kuvat/yleista/aka_logo_nega_en_172x55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8939" y="2989247"/>
            <a:ext cx="3003461" cy="960409"/>
          </a:xfrm>
          <a:prstGeom prst="rect">
            <a:avLst/>
          </a:prstGeom>
          <a:solidFill>
            <a:srgbClr val="0070C0"/>
          </a:solidFill>
          <a:ln>
            <a:solidFill>
              <a:schemeClr val="accent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25" y="2743325"/>
            <a:ext cx="1677321" cy="100352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P. Eerola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779912" y="5657281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>
                <a:cs typeface="Arial" pitchFamily="34" charset="0"/>
                <a:hlinkClick r:id="rId13" tooltip="HIP channel in Youtube"/>
              </a:rPr>
              <a:t>https://youtu.be/UTTkVzioSU8</a:t>
            </a:r>
            <a:endParaRPr lang="fi-FI" dirty="0"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29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613891"/>
          </a:xfrm>
        </p:spPr>
        <p:txBody>
          <a:bodyPr/>
          <a:lstStyle/>
          <a:p>
            <a:r>
              <a:rPr lang="en-US" dirty="0" smtClean="0"/>
              <a:t>HIP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940" y="910759"/>
            <a:ext cx="4595730" cy="4682495"/>
          </a:xfrm>
        </p:spPr>
        <p:txBody>
          <a:bodyPr/>
          <a:lstStyle/>
          <a:p>
            <a:r>
              <a:rPr lang="en-US" sz="2000" dirty="0" smtClean="0"/>
              <a:t>Project-based: 3-year projects (renewable)</a:t>
            </a:r>
          </a:p>
          <a:p>
            <a:r>
              <a:rPr lang="en-US" sz="2000" dirty="0" smtClean="0"/>
              <a:t>Well-defined management structure</a:t>
            </a:r>
          </a:p>
          <a:p>
            <a:pPr lvl="1"/>
            <a:r>
              <a:rPr lang="en-US" sz="2000" dirty="0" smtClean="0"/>
              <a:t>Board: stakeholders</a:t>
            </a:r>
          </a:p>
          <a:p>
            <a:pPr lvl="1"/>
            <a:r>
              <a:rPr lang="en-US" sz="2000" dirty="0" smtClean="0"/>
              <a:t>Scientific Advisory </a:t>
            </a:r>
            <a:r>
              <a:rPr lang="en-US" sz="2000" dirty="0"/>
              <a:t>Board: yearly review and recommendations to the </a:t>
            </a:r>
            <a:r>
              <a:rPr lang="en-US" sz="2000" dirty="0" smtClean="0"/>
              <a:t>Board</a:t>
            </a:r>
          </a:p>
          <a:p>
            <a:pPr lvl="1"/>
            <a:r>
              <a:rPr lang="en-US" sz="2000" dirty="0" smtClean="0"/>
              <a:t>Director, Steering group, Project leaders</a:t>
            </a:r>
          </a:p>
          <a:p>
            <a:r>
              <a:rPr lang="en-US" sz="2000" dirty="0" smtClean="0"/>
              <a:t>Common facility: detector laboratory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084" y="150813"/>
            <a:ext cx="4922038" cy="69653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4864753"/>
            <a:ext cx="8552478" cy="120032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HIP personnel: </a:t>
            </a:r>
            <a:r>
              <a:rPr lang="en-US" b="1" dirty="0"/>
              <a:t>a</a:t>
            </a:r>
            <a:r>
              <a:rPr lang="en-US" b="1" dirty="0" smtClean="0"/>
              <a:t>bout  80 FTE/y including scholarships.</a:t>
            </a:r>
          </a:p>
          <a:p>
            <a:r>
              <a:rPr lang="en-US" b="1" dirty="0" smtClean="0"/>
              <a:t>About 50 FTE funded with basic funding, 30 FTE with external funding.</a:t>
            </a:r>
          </a:p>
          <a:p>
            <a:r>
              <a:rPr lang="en-US" b="1" dirty="0" smtClean="0"/>
              <a:t>Project oriented: no permanent research staff. Permanent technical staff (7).</a:t>
            </a:r>
          </a:p>
          <a:p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67544" y="5805264"/>
            <a:ext cx="8480470" cy="64633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fi-FI" b="1" dirty="0" smtClean="0">
                <a:solidFill>
                  <a:srgbClr val="FF0000"/>
                </a:solidFill>
                <a:hlinkClick r:id="rId3"/>
              </a:rPr>
              <a:t>Annual Report 2016</a:t>
            </a:r>
          </a:p>
          <a:p>
            <a:r>
              <a:rPr lang="fi-FI" b="1" dirty="0">
                <a:solidFill>
                  <a:srgbClr val="FF0000"/>
                </a:solidFill>
                <a:hlinkClick r:id="rId4"/>
              </a:rPr>
              <a:t>http://</a:t>
            </a:r>
            <a:r>
              <a:rPr lang="fi-FI" b="1" dirty="0" err="1">
                <a:solidFill>
                  <a:srgbClr val="FF0000"/>
                </a:solidFill>
                <a:hlinkClick r:id="rId4"/>
              </a:rPr>
              <a:t>www.hip.fi</a:t>
            </a:r>
            <a:r>
              <a:rPr lang="fi-FI" b="1" dirty="0">
                <a:solidFill>
                  <a:srgbClr val="FF0000"/>
                </a:solidFill>
                <a:hlinkClick r:id="rId4"/>
              </a:rPr>
              <a:t>/</a:t>
            </a:r>
            <a:r>
              <a:rPr lang="fi-FI" b="1" dirty="0" err="1">
                <a:solidFill>
                  <a:srgbClr val="FF0000"/>
                </a:solidFill>
                <a:hlinkClick r:id="rId4"/>
              </a:rPr>
              <a:t>wp-content</a:t>
            </a:r>
            <a:r>
              <a:rPr lang="fi-FI" b="1" dirty="0">
                <a:solidFill>
                  <a:srgbClr val="FF0000"/>
                </a:solidFill>
                <a:hlinkClick r:id="rId4"/>
              </a:rPr>
              <a:t>/</a:t>
            </a:r>
            <a:r>
              <a:rPr lang="fi-FI" b="1" dirty="0" err="1">
                <a:solidFill>
                  <a:srgbClr val="FF0000"/>
                </a:solidFill>
                <a:hlinkClick r:id="rId4"/>
              </a:rPr>
              <a:t>uploads</a:t>
            </a:r>
            <a:r>
              <a:rPr lang="fi-FI" b="1" dirty="0">
                <a:solidFill>
                  <a:srgbClr val="FF0000"/>
                </a:solidFill>
                <a:hlinkClick r:id="rId4"/>
              </a:rPr>
              <a:t>/2013/09/HIP-Annual-Report-2016.pdf</a:t>
            </a:r>
            <a:endParaRPr lang="fi-FI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51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696744" cy="720080"/>
          </a:xfrm>
        </p:spPr>
        <p:txBody>
          <a:bodyPr/>
          <a:lstStyle/>
          <a:p>
            <a:r>
              <a:rPr lang="en-US" smtClean="0"/>
              <a:t>HIP funding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7447192"/>
              </p:ext>
            </p:extLst>
          </p:nvPr>
        </p:nvGraphicFramePr>
        <p:xfrm>
          <a:off x="430242" y="2256283"/>
          <a:ext cx="7992311" cy="354887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16466"/>
                <a:gridCol w="1115169"/>
                <a:gridCol w="1115169"/>
                <a:gridCol w="1115169"/>
                <a:gridCol w="1115169"/>
                <a:gridCol w="1115169"/>
              </a:tblGrid>
              <a:tr h="640065">
                <a:tc>
                  <a:txBody>
                    <a:bodyPr/>
                    <a:lstStyle/>
                    <a:p>
                      <a:r>
                        <a:rPr lang="en-US" dirty="0" smtClean="0"/>
                        <a:t>k€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2017</a:t>
                      </a:r>
                      <a:endParaRPr lang="en-US" b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2016</a:t>
                      </a:r>
                      <a:endParaRPr lang="en-US" b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12671">
                <a:tc>
                  <a:txBody>
                    <a:bodyPr/>
                    <a:lstStyle/>
                    <a:p>
                      <a:r>
                        <a:rPr lang="en-US" dirty="0" smtClean="0"/>
                        <a:t>Ministry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3 200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505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</a:t>
                      </a:r>
                      <a:r>
                        <a:rPr lang="en-US" baseline="0" dirty="0" smtClean="0"/>
                        <a:t> 644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3 590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3 500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14379">
                <a:tc>
                  <a:txBody>
                    <a:bodyPr/>
                    <a:lstStyle/>
                    <a:p>
                      <a:r>
                        <a:rPr lang="en-US" dirty="0" smtClean="0"/>
                        <a:t>UH: host, result</a:t>
                      </a:r>
                      <a:r>
                        <a:rPr lang="en-US" baseline="0" dirty="0" smtClean="0"/>
                        <a:t> based, doctoral school (investments)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579*</a:t>
                      </a:r>
                    </a:p>
                    <a:p>
                      <a:pPr algn="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825</a:t>
                      </a:r>
                    </a:p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(27)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913</a:t>
                      </a:r>
                    </a:p>
                    <a:p>
                      <a:pPr algn="r"/>
                      <a:r>
                        <a:rPr lang="en-US" dirty="0" smtClean="0"/>
                        <a:t>(156)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912</a:t>
                      </a:r>
                    </a:p>
                    <a:p>
                      <a:pPr algn="r"/>
                      <a:r>
                        <a:rPr lang="en-US" dirty="0" smtClean="0"/>
                        <a:t>(172)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31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univ</a:t>
                      </a:r>
                      <a:r>
                        <a:rPr lang="en-US" baseline="0" dirty="0" smtClean="0"/>
                        <a:t>: result based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335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31">
                <a:tc>
                  <a:txBody>
                    <a:bodyPr/>
                    <a:lstStyle/>
                    <a:p>
                      <a:r>
                        <a:rPr lang="en-US" dirty="0" smtClean="0"/>
                        <a:t>SUM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smtClean="0">
                          <a:solidFill>
                            <a:srgbClr val="FF0000"/>
                          </a:solidFill>
                        </a:rPr>
                        <a:t>4 114*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4 665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4 892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4 837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4 743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31">
                <a:tc>
                  <a:txBody>
                    <a:bodyPr/>
                    <a:lstStyle/>
                    <a:p>
                      <a:r>
                        <a:rPr lang="en-US" dirty="0" smtClean="0"/>
                        <a:t>External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1 259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1 405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1 325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840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974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92699" y="5942358"/>
            <a:ext cx="6643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 administration moved outside of HIP budget to University </a:t>
            </a:r>
          </a:p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ervices, estimated value </a:t>
            </a:r>
            <a:r>
              <a:rPr lang="pt-BR" b="1" dirty="0" smtClean="0">
                <a:solidFill>
                  <a:srgbClr val="FF0000"/>
                </a:solidFill>
              </a:rPr>
              <a:t>241k</a:t>
            </a:r>
            <a:r>
              <a:rPr lang="pt-BR" b="1" dirty="0">
                <a:solidFill>
                  <a:srgbClr val="FF0000"/>
                </a:solidFill>
              </a:rPr>
              <a:t>€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0242" y="908720"/>
            <a:ext cx="7992311" cy="120032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HIP funding is for operations: M&amp;O costs, salaries of HIP researchers and students, travels, </a:t>
            </a:r>
            <a:r>
              <a:rPr lang="en-US" b="1" dirty="0" smtClean="0"/>
              <a:t>computing. </a:t>
            </a:r>
            <a:endParaRPr lang="en-US" b="1" dirty="0"/>
          </a:p>
          <a:p>
            <a:r>
              <a:rPr lang="en-US" b="1" dirty="0"/>
              <a:t>Investments (like upgrades): we apply for external, competitive research infrastructure funding from Academy of </a:t>
            </a:r>
            <a:r>
              <a:rPr lang="en-US" b="1" dirty="0" smtClean="0"/>
              <a:t>Finland.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481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9494" y="169474"/>
            <a:ext cx="7004050" cy="541883"/>
          </a:xfrm>
        </p:spPr>
        <p:txBody>
          <a:bodyPr/>
          <a:lstStyle/>
          <a:p>
            <a:r>
              <a:rPr lang="en-GB" dirty="0"/>
              <a:t>Human resources in fields relevant </a:t>
            </a:r>
            <a:r>
              <a:rPr lang="en-GB"/>
              <a:t>to </a:t>
            </a:r>
            <a:r>
              <a:rPr lang="en-GB" smtClean="0"/>
              <a:t>RECFA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891670"/>
              </p:ext>
            </p:extLst>
          </p:nvPr>
        </p:nvGraphicFramePr>
        <p:xfrm>
          <a:off x="179514" y="711357"/>
          <a:ext cx="8784030" cy="6057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679"/>
                <a:gridCol w="772344"/>
                <a:gridCol w="772344"/>
                <a:gridCol w="772344"/>
                <a:gridCol w="750729"/>
                <a:gridCol w="936104"/>
                <a:gridCol w="936104"/>
                <a:gridCol w="648072"/>
                <a:gridCol w="648070"/>
                <a:gridCol w="1172216"/>
                <a:gridCol w="4830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Finland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Particle physics experiments at CERN</a:t>
                      </a:r>
                      <a:endParaRPr lang="en-US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Heavy ion experiments at CERN</a:t>
                      </a:r>
                      <a:endParaRPr lang="en-US" sz="105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en-US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Nuclear physics experiments</a:t>
                      </a:r>
                      <a:r>
                        <a:rPr lang="en-US" sz="105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 CERN (other?)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Experiments elsewhere: particle physics </a:t>
                      </a:r>
                      <a:r>
                        <a:rPr lang="en-GB" sz="105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exps</a:t>
                      </a: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at accelerators (incl. nu)</a:t>
                      </a:r>
                      <a:endParaRPr lang="en-US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Experiments elsewhere: </a:t>
                      </a:r>
                      <a:r>
                        <a:rPr lang="en-GB" sz="105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astroparticle</a:t>
                      </a: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5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exps</a:t>
                      </a: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GW </a:t>
                      </a:r>
                      <a:r>
                        <a:rPr lang="en-GB" sz="105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exps</a:t>
                      </a: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other neutrinos</a:t>
                      </a:r>
                      <a:endParaRPr lang="en-US" sz="105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Detector R&amp;D</a:t>
                      </a:r>
                      <a:endParaRPr lang="en-US" sz="105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Computing R&amp;D</a:t>
                      </a:r>
                      <a:r>
                        <a:rPr lang="en-GB" sz="105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operations</a:t>
                      </a:r>
                      <a:endParaRPr lang="en-US" sz="105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Accelerators</a:t>
                      </a:r>
                      <a:r>
                        <a:rPr lang="en-GB" sz="1050" b="1" kern="120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R&amp;D and operations</a:t>
                      </a:r>
                      <a:endParaRPr lang="en-US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Theory</a:t>
                      </a:r>
                      <a:endParaRPr lang="en-US" sz="105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SUM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Physicists permanent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[FRA]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3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 2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6</a:t>
                      </a:r>
                    </a:p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2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1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i-F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7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 5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Physicists fixed term 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[FRA]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7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 2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1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i-FI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 7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OY 2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3</a:t>
                      </a:r>
                    </a:p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HY1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 1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6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17(part) + 1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3(</a:t>
                      </a:r>
                      <a:r>
                        <a:rPr lang="en-US" sz="10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cosmo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PhD students 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[FRA]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10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AY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1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 2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LUT 3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2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21(part) + 19(</a:t>
                      </a:r>
                      <a:r>
                        <a:rPr lang="en-US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cosmo</a:t>
                      </a:r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 10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TY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Engineers (degree)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[FRA]</a:t>
                      </a:r>
                      <a:endParaRPr lang="en-US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1</a:t>
                      </a:r>
                    </a:p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JY 1</a:t>
                      </a:r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Technicians [FRA]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HY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b="1" dirty="0" smtClean="0"/>
                        <a:t>TOTAL</a:t>
                      </a:r>
                      <a:endParaRPr lang="en-US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102 (70 particle, 32 </a:t>
                      </a:r>
                      <a:r>
                        <a:rPr lang="en-US" sz="10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cosmo</a:t>
                      </a:r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166</a:t>
                      </a:r>
                      <a:endParaRPr lang="en-US" sz="10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TOTAL/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Population [1/million </a:t>
                      </a:r>
                      <a:r>
                        <a:rPr lang="en-US" sz="1050" dirty="0" err="1" smtClean="0"/>
                        <a:t>inhab</a:t>
                      </a:r>
                      <a:r>
                        <a:rPr lang="en-US" sz="1050" dirty="0" smtClean="0"/>
                        <a:t>.]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3.8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2.7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2.0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1.3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18.5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30.2</a:t>
                      </a:r>
                      <a:endParaRPr lang="en-US" sz="1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TOTAL/GDP [1/G€]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0.1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0.5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1" dirty="0" smtClean="0"/>
                        <a:t>0.8</a:t>
                      </a:r>
                      <a:endParaRPr lang="en-US" sz="1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792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50814"/>
            <a:ext cx="7812360" cy="585352"/>
          </a:xfrm>
        </p:spPr>
        <p:txBody>
          <a:bodyPr/>
          <a:lstStyle/>
          <a:p>
            <a:r>
              <a:rPr lang="en-US" dirty="0" smtClean="0"/>
              <a:t>Faculty and fellows at universities, research profiles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88" y="1041288"/>
            <a:ext cx="8581262" cy="458661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 smtClean="0"/>
              <a:t>University of Helsinki: CMS, TOTEM, CLOUD, theory, cosmology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Particle physics – experiment: </a:t>
            </a:r>
            <a:r>
              <a:rPr lang="en-US" sz="1600" dirty="0">
                <a:solidFill>
                  <a:schemeClr val="tx1"/>
                </a:solidFill>
              </a:rPr>
              <a:t>2</a:t>
            </a:r>
            <a:r>
              <a:rPr lang="en-US" sz="1600" dirty="0" smtClean="0">
                <a:solidFill>
                  <a:schemeClr val="tx1"/>
                </a:solidFill>
              </a:rPr>
              <a:t> co-funded profs (HIP+UH), </a:t>
            </a:r>
            <a:r>
              <a:rPr lang="en-US" sz="1600" dirty="0" smtClean="0">
                <a:solidFill>
                  <a:srgbClr val="FF0000"/>
                </a:solidFill>
              </a:rPr>
              <a:t>1 prof </a:t>
            </a:r>
            <a:r>
              <a:rPr lang="mr-IN" sz="1600" dirty="0" smtClean="0">
                <a:solidFill>
                  <a:srgbClr val="FF0000"/>
                </a:solidFill>
              </a:rPr>
              <a:t>–</a:t>
            </a:r>
            <a:r>
              <a:rPr lang="en-US" sz="1600" dirty="0" smtClean="0">
                <a:solidFill>
                  <a:srgbClr val="FF0000"/>
                </a:solidFill>
              </a:rPr>
              <a:t> NEW, 1 co-funded tenure-track prof (HIP+UH) </a:t>
            </a:r>
            <a:r>
              <a:rPr lang="mr-IN" sz="1600" dirty="0" smtClean="0">
                <a:solidFill>
                  <a:srgbClr val="FF0000"/>
                </a:solidFill>
              </a:rPr>
              <a:t>–</a:t>
            </a:r>
            <a:r>
              <a:rPr lang="en-US" sz="1600" dirty="0" smtClean="0">
                <a:solidFill>
                  <a:srgbClr val="FF0000"/>
                </a:solidFill>
              </a:rPr>
              <a:t> NEW, 1 visiting professor* </a:t>
            </a:r>
            <a:r>
              <a:rPr lang="mr-IN" sz="1600" dirty="0" smtClean="0">
                <a:solidFill>
                  <a:srgbClr val="FF0000"/>
                </a:solidFill>
              </a:rPr>
              <a:t>–</a:t>
            </a:r>
            <a:r>
              <a:rPr lang="en-US" sz="1600" dirty="0" smtClean="0">
                <a:solidFill>
                  <a:srgbClr val="FF0000"/>
                </a:solidFill>
              </a:rPr>
              <a:t> NEW	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Particle physics – theory: 3 profs, 2 lecturers, </a:t>
            </a:r>
            <a:r>
              <a:rPr lang="en-US" sz="1600" dirty="0" smtClean="0">
                <a:solidFill>
                  <a:srgbClr val="3366FF"/>
                </a:solidFill>
              </a:rPr>
              <a:t>2 res. </a:t>
            </a:r>
            <a:r>
              <a:rPr lang="en-US" sz="1600" dirty="0">
                <a:solidFill>
                  <a:srgbClr val="3366FF"/>
                </a:solidFill>
              </a:rPr>
              <a:t>f</a:t>
            </a:r>
            <a:r>
              <a:rPr lang="en-US" sz="1600" dirty="0" smtClean="0">
                <a:solidFill>
                  <a:srgbClr val="3366FF"/>
                </a:solidFill>
              </a:rPr>
              <a:t>ellows (</a:t>
            </a:r>
            <a:r>
              <a:rPr lang="en-US" sz="1600" dirty="0" err="1" smtClean="0">
                <a:solidFill>
                  <a:srgbClr val="3366FF"/>
                </a:solidFill>
              </a:rPr>
              <a:t>AoF</a:t>
            </a:r>
            <a:r>
              <a:rPr lang="en-US" sz="1600" dirty="0" smtClean="0">
                <a:solidFill>
                  <a:srgbClr val="3366FF"/>
                </a:solidFill>
              </a:rPr>
              <a:t>**) including 1 ERC </a:t>
            </a:r>
            <a:r>
              <a:rPr lang="en-US" sz="1600" dirty="0" err="1" smtClean="0">
                <a:solidFill>
                  <a:srgbClr val="3366FF"/>
                </a:solidFill>
              </a:rPr>
              <a:t>CoG</a:t>
            </a:r>
            <a:endParaRPr lang="en-US" sz="1600" dirty="0" smtClean="0">
              <a:solidFill>
                <a:srgbClr val="3366FF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Cosmology – theory: 1 prof, 2 lecturers, </a:t>
            </a:r>
            <a:r>
              <a:rPr lang="en-US" sz="1600" dirty="0">
                <a:solidFill>
                  <a:srgbClr val="FF0000"/>
                </a:solidFill>
              </a:rPr>
              <a:t>1 visiting </a:t>
            </a:r>
            <a:r>
              <a:rPr lang="en-US" sz="1600" dirty="0" smtClean="0">
                <a:solidFill>
                  <a:srgbClr val="FF0000"/>
                </a:solidFill>
              </a:rPr>
              <a:t>professor </a:t>
            </a:r>
            <a:r>
              <a:rPr lang="mr-IN" sz="1600" dirty="0">
                <a:solidFill>
                  <a:srgbClr val="FF0000"/>
                </a:solidFill>
              </a:rPr>
              <a:t>–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NEW, </a:t>
            </a:r>
            <a:r>
              <a:rPr lang="en-US" sz="1600" dirty="0" smtClean="0">
                <a:solidFill>
                  <a:srgbClr val="3366FF"/>
                </a:solidFill>
              </a:rPr>
              <a:t>1 res. fellow </a:t>
            </a:r>
            <a:r>
              <a:rPr lang="en-US" sz="1600" dirty="0">
                <a:solidFill>
                  <a:srgbClr val="3366FF"/>
                </a:solidFill>
              </a:rPr>
              <a:t>(</a:t>
            </a:r>
            <a:r>
              <a:rPr lang="en-US" sz="1600" dirty="0" err="1">
                <a:solidFill>
                  <a:srgbClr val="3366FF"/>
                </a:solidFill>
              </a:rPr>
              <a:t>AoF</a:t>
            </a:r>
            <a:r>
              <a:rPr lang="en-US" sz="1600" dirty="0" smtClean="0">
                <a:solidFill>
                  <a:srgbClr val="3366FF"/>
                </a:solidFill>
              </a:rPr>
              <a:t>**)</a:t>
            </a:r>
          </a:p>
          <a:p>
            <a:pPr>
              <a:lnSpc>
                <a:spcPct val="120000"/>
              </a:lnSpc>
            </a:pPr>
            <a:r>
              <a:rPr lang="en-US" sz="1800" dirty="0" smtClean="0"/>
              <a:t>University of </a:t>
            </a:r>
            <a:r>
              <a:rPr lang="en-US" sz="1800" dirty="0" err="1" smtClean="0"/>
              <a:t>Jyväskylä</a:t>
            </a:r>
            <a:r>
              <a:rPr lang="en-US" sz="1800" dirty="0" smtClean="0"/>
              <a:t>: ALICE, ISOLDE, FAIR, </a:t>
            </a:r>
            <a:r>
              <a:rPr lang="en-US" sz="1800" dirty="0" err="1" smtClean="0"/>
              <a:t>underground+DUNE</a:t>
            </a:r>
            <a:r>
              <a:rPr lang="en-US" sz="1800" dirty="0" smtClean="0"/>
              <a:t>, theory, cosmology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Particle physics – experiment: 1 prof,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1 lecturer, </a:t>
            </a:r>
            <a:r>
              <a:rPr lang="en-US" sz="1600" dirty="0">
                <a:solidFill>
                  <a:srgbClr val="FF0000"/>
                </a:solidFill>
              </a:rPr>
              <a:t>2</a:t>
            </a:r>
            <a:r>
              <a:rPr lang="en-US" sz="1600" dirty="0" smtClean="0">
                <a:solidFill>
                  <a:srgbClr val="FF0000"/>
                </a:solidFill>
              </a:rPr>
              <a:t> co-funded university researchers (HIP+UJ) </a:t>
            </a:r>
            <a:r>
              <a:rPr lang="mr-IN" sz="1600" dirty="0" smtClean="0">
                <a:solidFill>
                  <a:srgbClr val="FF0000"/>
                </a:solidFill>
              </a:rPr>
              <a:t>–</a:t>
            </a:r>
            <a:r>
              <a:rPr lang="en-US" sz="1600" dirty="0" smtClean="0">
                <a:solidFill>
                  <a:srgbClr val="FF0000"/>
                </a:solidFill>
              </a:rPr>
              <a:t> NEW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Particle physics and cosmology – theory: </a:t>
            </a:r>
            <a:r>
              <a:rPr lang="en-US" sz="1600" dirty="0"/>
              <a:t>3</a:t>
            </a:r>
            <a:r>
              <a:rPr lang="en-US" sz="1600" dirty="0" smtClean="0"/>
              <a:t> profs, 2 lecturers (of which </a:t>
            </a:r>
            <a:r>
              <a:rPr lang="en-US" sz="1600" dirty="0">
                <a:solidFill>
                  <a:srgbClr val="3366FF"/>
                </a:solidFill>
              </a:rPr>
              <a:t>1</a:t>
            </a:r>
            <a:r>
              <a:rPr lang="en-US" sz="1600" dirty="0" smtClean="0">
                <a:solidFill>
                  <a:srgbClr val="3366FF"/>
                </a:solidFill>
              </a:rPr>
              <a:t> also res. fellows </a:t>
            </a:r>
            <a:r>
              <a:rPr lang="en-US" sz="1600" dirty="0">
                <a:solidFill>
                  <a:srgbClr val="3366FF"/>
                </a:solidFill>
              </a:rPr>
              <a:t>(</a:t>
            </a:r>
            <a:r>
              <a:rPr lang="en-US" sz="1600" dirty="0" err="1">
                <a:solidFill>
                  <a:srgbClr val="3366FF"/>
                </a:solidFill>
              </a:rPr>
              <a:t>AoF</a:t>
            </a:r>
            <a:r>
              <a:rPr lang="en-US" sz="1600" dirty="0" smtClean="0">
                <a:solidFill>
                  <a:srgbClr val="3366FF"/>
                </a:solidFill>
              </a:rPr>
              <a:t>**) and ERC </a:t>
            </a:r>
            <a:r>
              <a:rPr lang="en-US" sz="1600" dirty="0" err="1" smtClean="0">
                <a:solidFill>
                  <a:srgbClr val="3366FF"/>
                </a:solidFill>
              </a:rPr>
              <a:t>CoG</a:t>
            </a:r>
            <a:r>
              <a:rPr lang="en-US" sz="1600" dirty="0" smtClean="0">
                <a:solidFill>
                  <a:srgbClr val="3366FF"/>
                </a:solidFill>
              </a:rPr>
              <a:t>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Nuclear physics – experiment: 4 profs, 1 lecturer, </a:t>
            </a:r>
            <a:r>
              <a:rPr lang="en-US" sz="1600" dirty="0"/>
              <a:t>5</a:t>
            </a:r>
            <a:r>
              <a:rPr lang="en-US" sz="1600" dirty="0" smtClean="0"/>
              <a:t> </a:t>
            </a:r>
            <a:r>
              <a:rPr lang="en-US" sz="1600" dirty="0" err="1"/>
              <a:t>univ.</a:t>
            </a:r>
            <a:r>
              <a:rPr lang="en-US" sz="1600" dirty="0"/>
              <a:t> res, </a:t>
            </a:r>
            <a:r>
              <a:rPr lang="en-US" sz="1600" dirty="0">
                <a:solidFill>
                  <a:srgbClr val="3366FF"/>
                </a:solidFill>
              </a:rPr>
              <a:t>2 </a:t>
            </a:r>
            <a:r>
              <a:rPr lang="en-US" sz="1600" dirty="0" smtClean="0">
                <a:solidFill>
                  <a:srgbClr val="3366FF"/>
                </a:solidFill>
              </a:rPr>
              <a:t>res. fellows </a:t>
            </a:r>
            <a:r>
              <a:rPr lang="en-US" sz="1600" dirty="0">
                <a:solidFill>
                  <a:srgbClr val="3366FF"/>
                </a:solidFill>
              </a:rPr>
              <a:t>(</a:t>
            </a:r>
            <a:r>
              <a:rPr lang="en-US" sz="1600" dirty="0" err="1" smtClean="0">
                <a:solidFill>
                  <a:srgbClr val="3366FF"/>
                </a:solidFill>
              </a:rPr>
              <a:t>AoF</a:t>
            </a:r>
            <a:r>
              <a:rPr lang="en-US" sz="1600" dirty="0" smtClean="0">
                <a:solidFill>
                  <a:srgbClr val="3366FF"/>
                </a:solidFill>
              </a:rPr>
              <a:t>**)</a:t>
            </a:r>
          </a:p>
          <a:p>
            <a:pPr lvl="1">
              <a:lnSpc>
                <a:spcPct val="120000"/>
              </a:lnSpc>
            </a:pPr>
            <a:r>
              <a:rPr lang="en-US" sz="1600" dirty="0" smtClean="0"/>
              <a:t>Nuclear physics – theory: 1 prof, </a:t>
            </a:r>
            <a:r>
              <a:rPr lang="en-US" sz="1600" dirty="0" smtClean="0">
                <a:solidFill>
                  <a:srgbClr val="660066"/>
                </a:solidFill>
              </a:rPr>
              <a:t>1 research prof***</a:t>
            </a:r>
            <a:r>
              <a:rPr lang="en-US" sz="1600" dirty="0" smtClean="0"/>
              <a:t>, </a:t>
            </a:r>
            <a:r>
              <a:rPr lang="en-US" sz="1600" dirty="0" smtClean="0">
                <a:solidFill>
                  <a:srgbClr val="3366FF"/>
                </a:solidFill>
              </a:rPr>
              <a:t>1 res. fellow </a:t>
            </a:r>
            <a:r>
              <a:rPr lang="en-US" sz="1600" dirty="0">
                <a:solidFill>
                  <a:srgbClr val="3366FF"/>
                </a:solidFill>
              </a:rPr>
              <a:t>(</a:t>
            </a:r>
            <a:r>
              <a:rPr lang="en-US" sz="1600" dirty="0" err="1">
                <a:solidFill>
                  <a:srgbClr val="3366FF"/>
                </a:solidFill>
              </a:rPr>
              <a:t>AoF</a:t>
            </a:r>
            <a:r>
              <a:rPr lang="en-US" sz="1600" dirty="0" smtClean="0">
                <a:solidFill>
                  <a:srgbClr val="3366FF"/>
                </a:solidFill>
              </a:rPr>
              <a:t>**)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63842" y="5627898"/>
            <a:ext cx="57100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* </a:t>
            </a:r>
            <a:r>
              <a:rPr lang="en-US" sz="1400" b="1" dirty="0" smtClean="0">
                <a:solidFill>
                  <a:srgbClr val="FF0000"/>
                </a:solidFill>
              </a:rPr>
              <a:t>4 </a:t>
            </a:r>
            <a:r>
              <a:rPr lang="en-US" sz="1400" b="1" dirty="0" smtClean="0">
                <a:solidFill>
                  <a:srgbClr val="FF0000"/>
                </a:solidFill>
              </a:rPr>
              <a:t>year visiting professor funded by TEKES innovation agency</a:t>
            </a:r>
          </a:p>
          <a:p>
            <a:r>
              <a:rPr lang="en-US" sz="1400" b="1" dirty="0" smtClean="0">
                <a:solidFill>
                  <a:srgbClr val="3366FF"/>
                </a:solidFill>
              </a:rPr>
              <a:t>** 5 year research fellow funded by Academy of Finland</a:t>
            </a:r>
          </a:p>
          <a:p>
            <a:r>
              <a:rPr lang="en-US" sz="1400" b="1" dirty="0" smtClean="0">
                <a:solidFill>
                  <a:srgbClr val="660066"/>
                </a:solidFill>
              </a:rPr>
              <a:t>*** </a:t>
            </a:r>
            <a:r>
              <a:rPr lang="en-US" sz="1400" b="1" dirty="0">
                <a:solidFill>
                  <a:srgbClr val="660066"/>
                </a:solidFill>
              </a:rPr>
              <a:t>5 year research professor funded by </a:t>
            </a:r>
            <a:r>
              <a:rPr lang="en-US" sz="1400" b="1" dirty="0" smtClean="0">
                <a:solidFill>
                  <a:srgbClr val="660066"/>
                </a:solidFill>
              </a:rPr>
              <a:t>Academy of Finland</a:t>
            </a:r>
            <a:endParaRPr lang="en-US" sz="1400" b="1" dirty="0">
              <a:solidFill>
                <a:srgbClr val="660066"/>
              </a:solidFill>
            </a:endParaRPr>
          </a:p>
          <a:p>
            <a:endParaRPr lang="en-US" sz="1400" b="1" dirty="0">
              <a:solidFill>
                <a:srgbClr val="3366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768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812360" cy="757907"/>
          </a:xfrm>
        </p:spPr>
        <p:txBody>
          <a:bodyPr/>
          <a:lstStyle/>
          <a:p>
            <a:r>
              <a:rPr lang="en-US"/>
              <a:t>Faculty and fellows at universities, research profiles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800" dirty="0"/>
              <a:t>Aalto University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Applied fields: materials science, information technology, engineering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Materials science – theory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Tampere University of Technology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Applied fields: instrumentation and accelerator technology, IT, robotics</a:t>
            </a:r>
          </a:p>
          <a:p>
            <a:pPr>
              <a:lnSpc>
                <a:spcPct val="120000"/>
              </a:lnSpc>
            </a:pPr>
            <a:r>
              <a:rPr lang="en-US" sz="1800" dirty="0"/>
              <a:t>Lappeenranta University of Technology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Applied fields: instrumentation and </a:t>
            </a:r>
            <a:r>
              <a:rPr lang="en-US" dirty="0" smtClean="0"/>
              <a:t>electronics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Participates in CMS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FDB274E-FF16-4B09-8A28-37565F625D93}" type="slidenum">
              <a:rPr lang="fi-FI" smtClean="0"/>
              <a:pPr/>
              <a:t>16</a:t>
            </a:fld>
            <a:endParaRPr lang="fi-FI"/>
          </a:p>
        </p:txBody>
      </p:sp>
      <p:sp>
        <p:nvSpPr>
          <p:cNvPr id="8" name="Date Placeholder 7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69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1" t="33017" r="5387" b="38630"/>
          <a:stretch/>
        </p:blipFill>
        <p:spPr>
          <a:xfrm>
            <a:off x="4001250" y="219695"/>
            <a:ext cx="4927364" cy="26725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6552" y="2771932"/>
            <a:ext cx="6810112" cy="4086068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5796136" y="3861048"/>
            <a:ext cx="3347864" cy="1800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2pPr>
            <a:lvl3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3pPr>
            <a:lvl4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4pPr>
            <a:lvl5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5pPr>
            <a:lvl6pPr marL="4572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6pPr>
            <a:lvl7pPr marL="9144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7pPr>
            <a:lvl8pPr marL="1371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8pPr>
            <a:lvl9pPr marL="18288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9pPr>
          </a:lstStyle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US" sz="1800" b="0" kern="0" dirty="0">
                <a:latin typeface="+mn-lt"/>
              </a:rPr>
              <a:t>A</a:t>
            </a:r>
            <a:r>
              <a:rPr lang="en-US" sz="1800" b="0" kern="0" dirty="0" smtClean="0">
                <a:latin typeface="+mn-lt"/>
              </a:rPr>
              <a:t>cademic career M/F 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US" sz="1800" b="0" kern="0" dirty="0" smtClean="0">
                <a:latin typeface="+mn-lt"/>
              </a:rPr>
              <a:t>Academic career in </a:t>
            </a:r>
            <a:r>
              <a:rPr lang="en-US" sz="1800" b="0" kern="0" dirty="0">
                <a:latin typeface="+mn-lt"/>
              </a:rPr>
              <a:t>s</a:t>
            </a:r>
            <a:r>
              <a:rPr lang="en-US" sz="1800" b="0" kern="0" dirty="0" smtClean="0">
                <a:latin typeface="+mn-lt"/>
              </a:rPr>
              <a:t>cience and engineering M/F 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US" sz="1800" b="0" kern="0" dirty="0" smtClean="0">
                <a:latin typeface="+mn-lt"/>
              </a:rPr>
              <a:t>Academic career in physics, University of Helsinki M/F</a:t>
            </a:r>
            <a:endParaRPr lang="en-US" sz="1800" b="0" kern="0" dirty="0">
              <a:latin typeface="+mn-lt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60830" y="197604"/>
            <a:ext cx="3347864" cy="2694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/>
          <a:lstStyle>
            <a:lvl1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2pPr>
            <a:lvl3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3pPr>
            <a:lvl4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4pPr>
            <a:lvl5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5pPr>
            <a:lvl6pPr marL="4572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6pPr>
            <a:lvl7pPr marL="9144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7pPr>
            <a:lvl8pPr marL="1371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8pPr>
            <a:lvl9pPr marL="18288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b="0" kern="0" dirty="0" smtClean="0">
                <a:latin typeface="+mn-lt"/>
              </a:rPr>
              <a:t>Particle physics in Finland:</a:t>
            </a:r>
          </a:p>
          <a:p>
            <a:pPr>
              <a:lnSpc>
                <a:spcPct val="100000"/>
              </a:lnSpc>
            </a:pPr>
            <a:r>
              <a:rPr lang="en-US" sz="2000" b="0" kern="0" dirty="0" smtClean="0">
                <a:latin typeface="+mn-lt"/>
              </a:rPr>
              <a:t>Average 18% women.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US" sz="2000" b="0" kern="0" dirty="0" smtClean="0"/>
              <a:t>Detector lab 29%</a:t>
            </a:r>
            <a:endParaRPr lang="en-US" sz="2000" b="0" kern="0" dirty="0" smtClean="0">
              <a:latin typeface="+mn-lt"/>
            </a:endParaRP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US" sz="2000" b="0" kern="0" dirty="0" smtClean="0">
                <a:latin typeface="+mn-lt"/>
              </a:rPr>
              <a:t>CMS and TOTEM 27%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US" sz="2000" b="0" kern="0" dirty="0" smtClean="0">
                <a:latin typeface="+mn-lt"/>
              </a:rPr>
              <a:t>Theory projects 13%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US" sz="2000" b="0" kern="0" dirty="0" smtClean="0">
                <a:latin typeface="+mn-lt"/>
              </a:rPr>
              <a:t>Technology 13%</a:t>
            </a:r>
          </a:p>
          <a:p>
            <a:pPr marL="342900" indent="-342900">
              <a:lnSpc>
                <a:spcPct val="100000"/>
              </a:lnSpc>
              <a:buFont typeface="Arial" charset="0"/>
              <a:buChar char="•"/>
            </a:pPr>
            <a:r>
              <a:rPr lang="en-US" sz="2000" b="0" kern="0" dirty="0" smtClean="0">
                <a:latin typeface="+mn-lt"/>
              </a:rPr>
              <a:t>Nuclear matter 0% (ALICE, ISOLDE, FAIR)</a:t>
            </a:r>
          </a:p>
          <a:p>
            <a:pPr>
              <a:lnSpc>
                <a:spcPct val="100000"/>
              </a:lnSpc>
            </a:pPr>
            <a:endParaRPr lang="en-US" sz="2000" b="0" kern="0" dirty="0" smtClean="0">
              <a:latin typeface="+mn-lt"/>
            </a:endParaRPr>
          </a:p>
          <a:p>
            <a:pPr>
              <a:lnSpc>
                <a:spcPct val="100000"/>
              </a:lnSpc>
            </a:pPr>
            <a:endParaRPr lang="en-US" sz="2000" b="0" kern="0" dirty="0" smtClean="0">
              <a:latin typeface="+mn-lt"/>
            </a:endParaRPr>
          </a:p>
          <a:p>
            <a:pPr>
              <a:lnSpc>
                <a:spcPct val="100000"/>
              </a:lnSpc>
            </a:pPr>
            <a:endParaRPr lang="en-US" sz="2000" b="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640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1331640" y="150813"/>
            <a:ext cx="7501210" cy="737739"/>
          </a:xfrm>
          <a:ln/>
        </p:spPr>
        <p:txBody>
          <a:bodyPr tIns="22401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CH" dirty="0" err="1" smtClean="0"/>
              <a:t>Projects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societal</a:t>
            </a:r>
            <a:r>
              <a:rPr lang="fr-CH" dirty="0" smtClean="0"/>
              <a:t> impact</a:t>
            </a:r>
            <a:endParaRPr lang="fr-CH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idx="1"/>
          </p:nvPr>
        </p:nvSpPr>
        <p:spPr>
          <a:xfrm>
            <a:off x="1331640" y="1124744"/>
            <a:ext cx="7185101" cy="4946650"/>
          </a:xfrm>
          <a:solidFill>
            <a:schemeClr val="bg1"/>
          </a:solidFill>
          <a:ln/>
        </p:spPr>
        <p:txBody>
          <a:bodyPr tIns="12001"/>
          <a:lstStyle/>
          <a:p>
            <a:pPr marL="0" indent="0">
              <a:lnSpc>
                <a:spcPct val="100000"/>
              </a:lnSpc>
              <a:buNone/>
            </a:pPr>
            <a:endParaRPr lang="fr-CH" sz="1800" b="1" dirty="0" smtClean="0"/>
          </a:p>
          <a:p>
            <a:pPr>
              <a:lnSpc>
                <a:spcPct val="120000"/>
              </a:lnSpc>
            </a:pPr>
            <a:r>
              <a:rPr lang="fr-CH" sz="2400" dirty="0">
                <a:solidFill>
                  <a:srgbClr val="FF0000"/>
                </a:solidFill>
              </a:rPr>
              <a:t>Education and open data </a:t>
            </a:r>
            <a:r>
              <a:rPr lang="fr-CH" sz="2400" dirty="0" err="1" smtClean="0">
                <a:solidFill>
                  <a:srgbClr val="FF0000"/>
                </a:solidFill>
              </a:rPr>
              <a:t>project</a:t>
            </a:r>
            <a:endParaRPr lang="fr-CH" sz="2400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400" dirty="0">
                <a:latin typeface="Arial" charset="0"/>
                <a:ea typeface="MS Gothic" charset="0"/>
                <a:cs typeface="MS Gothic" charset="0"/>
              </a:rPr>
              <a:t>Technology </a:t>
            </a:r>
            <a:r>
              <a:rPr lang="en-US" sz="2400" dirty="0" err="1" smtClean="0">
                <a:latin typeface="Arial" charset="0"/>
                <a:ea typeface="MS Gothic" charset="0"/>
                <a:cs typeface="MS Gothic" charset="0"/>
              </a:rPr>
              <a:t>programme</a:t>
            </a:r>
            <a:endParaRPr lang="en-US" sz="2400" dirty="0">
              <a:latin typeface="Arial" charset="0"/>
              <a:ea typeface="MS Gothic" charset="0"/>
              <a:cs typeface="MS Gothic" charset="0"/>
            </a:endParaRPr>
          </a:p>
          <a:p>
            <a:pPr lvl="1">
              <a:lnSpc>
                <a:spcPct val="120000"/>
              </a:lnSpc>
            </a:pPr>
            <a:r>
              <a:rPr lang="fi-FI" sz="2200" dirty="0" err="1" smtClean="0">
                <a:solidFill>
                  <a:srgbClr val="FF0000"/>
                </a:solidFill>
              </a:rPr>
              <a:t>Accelerator</a:t>
            </a:r>
            <a:r>
              <a:rPr lang="fi-FI" sz="2200" dirty="0" smtClean="0">
                <a:solidFill>
                  <a:srgbClr val="FF0000"/>
                </a:solidFill>
              </a:rPr>
              <a:t> </a:t>
            </a:r>
            <a:r>
              <a:rPr lang="fi-FI" sz="2200" dirty="0" err="1">
                <a:solidFill>
                  <a:srgbClr val="FF0000"/>
                </a:solidFill>
              </a:rPr>
              <a:t>technology</a:t>
            </a:r>
            <a:r>
              <a:rPr lang="fi-FI" sz="2200" dirty="0">
                <a:solidFill>
                  <a:srgbClr val="FF0000"/>
                </a:solidFill>
              </a:rPr>
              <a:t>: R&amp;D of CLIC RF </a:t>
            </a:r>
            <a:r>
              <a:rPr lang="fi-FI" sz="2200" dirty="0" err="1">
                <a:solidFill>
                  <a:srgbClr val="FF0000"/>
                </a:solidFill>
              </a:rPr>
              <a:t>structures</a:t>
            </a:r>
            <a:r>
              <a:rPr lang="fi-FI" sz="2200" dirty="0">
                <a:solidFill>
                  <a:srgbClr val="FF0000"/>
                </a:solidFill>
              </a:rPr>
              <a:t> </a:t>
            </a:r>
            <a:r>
              <a:rPr lang="mr-IN" sz="2200" dirty="0" smtClean="0">
                <a:solidFill>
                  <a:srgbClr val="FF0000"/>
                </a:solidFill>
              </a:rPr>
              <a:t>–</a:t>
            </a:r>
            <a:r>
              <a:rPr lang="fi-FI" sz="2200" dirty="0" smtClean="0">
                <a:solidFill>
                  <a:srgbClr val="FF0000"/>
                </a:solidFill>
              </a:rPr>
              <a:t> HIP</a:t>
            </a:r>
            <a:r>
              <a:rPr lang="fi-FI" sz="2200" dirty="0">
                <a:solidFill>
                  <a:srgbClr val="FF0000"/>
                </a:solidFill>
              </a:rPr>
              <a:t>, UH, </a:t>
            </a:r>
            <a:r>
              <a:rPr lang="fi-FI" sz="2200" dirty="0" smtClean="0">
                <a:solidFill>
                  <a:srgbClr val="FF0000"/>
                </a:solidFill>
              </a:rPr>
              <a:t>Aalto</a:t>
            </a:r>
          </a:p>
          <a:p>
            <a:pPr lvl="1">
              <a:lnSpc>
                <a:spcPct val="120000"/>
              </a:lnSpc>
            </a:pPr>
            <a:r>
              <a:rPr lang="fi-FI" sz="2200" dirty="0" smtClean="0">
                <a:solidFill>
                  <a:srgbClr val="002060"/>
                </a:solidFill>
              </a:rPr>
              <a:t>Green </a:t>
            </a:r>
            <a:r>
              <a:rPr lang="fi-FI" sz="2200" dirty="0" err="1">
                <a:solidFill>
                  <a:srgbClr val="002060"/>
                </a:solidFill>
              </a:rPr>
              <a:t>Big</a:t>
            </a:r>
            <a:r>
              <a:rPr lang="fi-FI" sz="2200" dirty="0">
                <a:solidFill>
                  <a:srgbClr val="002060"/>
                </a:solidFill>
              </a:rPr>
              <a:t> Data – HIP, Aalto, </a:t>
            </a:r>
            <a:r>
              <a:rPr lang="fi-FI" sz="2200" dirty="0" err="1">
                <a:solidFill>
                  <a:srgbClr val="002060"/>
                </a:solidFill>
              </a:rPr>
              <a:t>foreign</a:t>
            </a:r>
            <a:r>
              <a:rPr lang="fi-FI" sz="2200" dirty="0">
                <a:solidFill>
                  <a:srgbClr val="002060"/>
                </a:solidFill>
              </a:rPr>
              <a:t> </a:t>
            </a:r>
            <a:r>
              <a:rPr lang="fi-FI" sz="2200" dirty="0" err="1">
                <a:solidFill>
                  <a:srgbClr val="002060"/>
                </a:solidFill>
              </a:rPr>
              <a:t>partners</a:t>
            </a:r>
            <a:r>
              <a:rPr lang="fi-FI" sz="2200" dirty="0">
                <a:solidFill>
                  <a:srgbClr val="002060"/>
                </a:solidFill>
              </a:rPr>
              <a:t> </a:t>
            </a:r>
            <a:endParaRPr lang="en-GB" sz="2200" dirty="0">
              <a:solidFill>
                <a:srgbClr val="002060"/>
              </a:solidFill>
              <a:latin typeface="Arial" charset="0"/>
              <a:ea typeface="MS Gothic" charset="0"/>
              <a:cs typeface="MS Gothic" charset="0"/>
            </a:endParaRP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fi-FI" sz="2200" dirty="0" err="1">
                <a:solidFill>
                  <a:srgbClr val="FF0000"/>
                </a:solidFill>
              </a:rPr>
              <a:t>Finnish</a:t>
            </a:r>
            <a:r>
              <a:rPr lang="fi-FI" sz="2200" dirty="0">
                <a:solidFill>
                  <a:srgbClr val="FF0000"/>
                </a:solidFill>
              </a:rPr>
              <a:t> Business </a:t>
            </a:r>
            <a:r>
              <a:rPr lang="fi-FI" sz="2200" dirty="0" err="1">
                <a:solidFill>
                  <a:srgbClr val="FF0000"/>
                </a:solidFill>
              </a:rPr>
              <a:t>Incubation</a:t>
            </a:r>
            <a:r>
              <a:rPr lang="fi-FI" sz="2200" dirty="0">
                <a:solidFill>
                  <a:srgbClr val="FF0000"/>
                </a:solidFill>
              </a:rPr>
              <a:t> Centre (BIC) at CERN </a:t>
            </a:r>
            <a:r>
              <a:rPr lang="mr-IN" sz="2200" dirty="0">
                <a:solidFill>
                  <a:srgbClr val="FF0000"/>
                </a:solidFill>
              </a:rPr>
              <a:t>–</a:t>
            </a:r>
            <a:r>
              <a:rPr lang="fi-FI" sz="2200" dirty="0">
                <a:solidFill>
                  <a:srgbClr val="FF0000"/>
                </a:solidFill>
              </a:rPr>
              <a:t> HIP, TUT, CERN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fi-FI" sz="2200" dirty="0" err="1">
                <a:solidFill>
                  <a:srgbClr val="FF0000"/>
                </a:solidFill>
              </a:rPr>
              <a:t>Novel</a:t>
            </a:r>
            <a:r>
              <a:rPr lang="fi-FI" sz="2200" dirty="0">
                <a:solidFill>
                  <a:srgbClr val="FF0000"/>
                </a:solidFill>
              </a:rPr>
              <a:t> </a:t>
            </a:r>
            <a:r>
              <a:rPr lang="fi-FI" sz="2200" dirty="0" err="1">
                <a:solidFill>
                  <a:srgbClr val="FF0000"/>
                </a:solidFill>
              </a:rPr>
              <a:t>instrumentation</a:t>
            </a:r>
            <a:r>
              <a:rPr lang="fi-FI" sz="2200" dirty="0">
                <a:solidFill>
                  <a:srgbClr val="FF0000"/>
                </a:solidFill>
              </a:rPr>
              <a:t> for </a:t>
            </a:r>
            <a:r>
              <a:rPr lang="fi-FI" sz="2200" dirty="0" err="1">
                <a:solidFill>
                  <a:srgbClr val="FF0000"/>
                </a:solidFill>
              </a:rPr>
              <a:t>safety</a:t>
            </a:r>
            <a:r>
              <a:rPr lang="fi-FI" sz="2200" dirty="0">
                <a:solidFill>
                  <a:srgbClr val="FF0000"/>
                </a:solidFill>
              </a:rPr>
              <a:t>, </a:t>
            </a:r>
            <a:r>
              <a:rPr lang="fi-FI" sz="2200" dirty="0" err="1">
                <a:solidFill>
                  <a:srgbClr val="FF0000"/>
                </a:solidFill>
              </a:rPr>
              <a:t>security</a:t>
            </a:r>
            <a:r>
              <a:rPr lang="fi-FI" sz="2200" dirty="0">
                <a:solidFill>
                  <a:srgbClr val="FF0000"/>
                </a:solidFill>
              </a:rPr>
              <a:t> and </a:t>
            </a:r>
            <a:r>
              <a:rPr lang="fi-FI" sz="2200" dirty="0" err="1">
                <a:solidFill>
                  <a:srgbClr val="FF0000"/>
                </a:solidFill>
              </a:rPr>
              <a:t>safeguards</a:t>
            </a:r>
            <a:r>
              <a:rPr lang="fi-FI" sz="2200" dirty="0">
                <a:solidFill>
                  <a:srgbClr val="FF0000"/>
                </a:solidFill>
              </a:rPr>
              <a:t> </a:t>
            </a:r>
            <a:r>
              <a:rPr lang="mr-IN" sz="2200" dirty="0">
                <a:solidFill>
                  <a:srgbClr val="FF0000"/>
                </a:solidFill>
              </a:rPr>
              <a:t>–</a:t>
            </a:r>
            <a:r>
              <a:rPr lang="fi-FI" sz="2200" dirty="0">
                <a:solidFill>
                  <a:srgbClr val="FF0000"/>
                </a:solidFill>
              </a:rPr>
              <a:t> HIP, </a:t>
            </a:r>
            <a:r>
              <a:rPr lang="fi-FI" sz="2200" dirty="0" err="1">
                <a:solidFill>
                  <a:srgbClr val="FF0000"/>
                </a:solidFill>
              </a:rPr>
              <a:t>national</a:t>
            </a:r>
            <a:r>
              <a:rPr lang="fi-FI" sz="2200" dirty="0">
                <a:solidFill>
                  <a:srgbClr val="FF0000"/>
                </a:solidFill>
              </a:rPr>
              <a:t> </a:t>
            </a:r>
            <a:r>
              <a:rPr lang="fi-FI" sz="2200" dirty="0" err="1">
                <a:solidFill>
                  <a:srgbClr val="FF0000"/>
                </a:solidFill>
              </a:rPr>
              <a:t>radiation</a:t>
            </a:r>
            <a:r>
              <a:rPr lang="fi-FI" sz="2200" dirty="0">
                <a:solidFill>
                  <a:srgbClr val="FF0000"/>
                </a:solidFill>
              </a:rPr>
              <a:t> </a:t>
            </a:r>
            <a:r>
              <a:rPr lang="fi-FI" sz="2200" dirty="0" err="1">
                <a:solidFill>
                  <a:srgbClr val="FF0000"/>
                </a:solidFill>
              </a:rPr>
              <a:t>safety</a:t>
            </a:r>
            <a:r>
              <a:rPr lang="fi-FI" sz="2200" dirty="0">
                <a:solidFill>
                  <a:srgbClr val="FF0000"/>
                </a:solidFill>
              </a:rPr>
              <a:t> </a:t>
            </a:r>
            <a:r>
              <a:rPr lang="fi-FI" sz="2200" dirty="0" err="1">
                <a:solidFill>
                  <a:srgbClr val="FF0000"/>
                </a:solidFill>
              </a:rPr>
              <a:t>agency</a:t>
            </a:r>
            <a:r>
              <a:rPr lang="fi-FI" sz="2200" dirty="0">
                <a:solidFill>
                  <a:srgbClr val="FF0000"/>
                </a:solidFill>
              </a:rPr>
              <a:t> STUK, IAEA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fi-FI" sz="2200" dirty="0" err="1">
                <a:solidFill>
                  <a:srgbClr val="FF0000"/>
                </a:solidFill>
              </a:rPr>
              <a:t>Radiation</a:t>
            </a:r>
            <a:r>
              <a:rPr lang="fi-FI" sz="2200" dirty="0">
                <a:solidFill>
                  <a:srgbClr val="FF0000"/>
                </a:solidFill>
              </a:rPr>
              <a:t> </a:t>
            </a:r>
            <a:r>
              <a:rPr lang="fi-FI" sz="2200" dirty="0" err="1">
                <a:solidFill>
                  <a:srgbClr val="FF0000"/>
                </a:solidFill>
              </a:rPr>
              <a:t>metrology</a:t>
            </a:r>
            <a:r>
              <a:rPr lang="fi-FI" sz="2200" dirty="0">
                <a:solidFill>
                  <a:srgbClr val="FF0000"/>
                </a:solidFill>
              </a:rPr>
              <a:t> </a:t>
            </a:r>
            <a:r>
              <a:rPr lang="mr-IN" sz="2200" dirty="0">
                <a:solidFill>
                  <a:srgbClr val="FF0000"/>
                </a:solidFill>
              </a:rPr>
              <a:t>–</a:t>
            </a:r>
            <a:r>
              <a:rPr lang="fi-FI" sz="2200" dirty="0">
                <a:solidFill>
                  <a:srgbClr val="FF0000"/>
                </a:solidFill>
              </a:rPr>
              <a:t> HIP, STUK</a:t>
            </a:r>
          </a:p>
          <a:p>
            <a:pPr>
              <a:lnSpc>
                <a:spcPct val="120000"/>
              </a:lnSpc>
            </a:pPr>
            <a:endParaRPr lang="fr-CH" sz="24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3788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9351" y="116632"/>
            <a:ext cx="7501210" cy="685899"/>
          </a:xfrm>
        </p:spPr>
        <p:txBody>
          <a:bodyPr/>
          <a:lstStyle/>
          <a:p>
            <a:pPr lvl="0"/>
            <a:r>
              <a:rPr lang="en-US" dirty="0" smtClean="0"/>
              <a:t>Industrial activation events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908719"/>
            <a:ext cx="8459787" cy="2022563"/>
          </a:xfrm>
        </p:spPr>
        <p:txBody>
          <a:bodyPr/>
          <a:lstStyle/>
          <a:p>
            <a:r>
              <a:rPr lang="fi-FI" dirty="0" smtClean="0"/>
              <a:t>CERN </a:t>
            </a:r>
            <a:r>
              <a:rPr lang="fi-FI" dirty="0" err="1" smtClean="0"/>
              <a:t>roadshow</a:t>
            </a:r>
            <a:r>
              <a:rPr lang="fi-FI" dirty="0" smtClean="0"/>
              <a:t> in Finland, 6 </a:t>
            </a:r>
            <a:r>
              <a:rPr lang="fi-FI" dirty="0" err="1" smtClean="0"/>
              <a:t>April</a:t>
            </a:r>
            <a:r>
              <a:rPr lang="fi-FI" dirty="0" smtClean="0"/>
              <a:t> 2017 at Aalto Design </a:t>
            </a:r>
            <a:r>
              <a:rPr lang="fi-FI" dirty="0" err="1" smtClean="0"/>
              <a:t>Factory</a:t>
            </a:r>
            <a:endParaRPr lang="fi-FI" dirty="0"/>
          </a:p>
          <a:p>
            <a:pPr lvl="1"/>
            <a:r>
              <a:rPr lang="fi-FI" dirty="0" smtClean="0">
                <a:hlinkClick r:id="rId2"/>
              </a:rPr>
              <a:t>http://events.hip.fi</a:t>
            </a:r>
            <a:endParaRPr lang="fi-FI" dirty="0"/>
          </a:p>
          <a:p>
            <a:pPr lvl="1"/>
            <a:r>
              <a:rPr lang="fi-FI" dirty="0" smtClean="0"/>
              <a:t>CERN </a:t>
            </a:r>
            <a:r>
              <a:rPr lang="fi-FI" dirty="0" err="1" smtClean="0"/>
              <a:t>Procurement</a:t>
            </a:r>
            <a:r>
              <a:rPr lang="fi-FI" dirty="0" smtClean="0"/>
              <a:t>-, Knowledge </a:t>
            </a:r>
            <a:r>
              <a:rPr lang="fi-FI" dirty="0" err="1" smtClean="0"/>
              <a:t>Transfer</a:t>
            </a:r>
            <a:r>
              <a:rPr lang="fi-FI" dirty="0" smtClean="0"/>
              <a:t>- ja HR-</a:t>
            </a:r>
            <a:r>
              <a:rPr lang="fi-FI" dirty="0" err="1" smtClean="0"/>
              <a:t>divisions</a:t>
            </a:r>
            <a:endParaRPr lang="fi-FI" dirty="0"/>
          </a:p>
          <a:p>
            <a:pPr lvl="1"/>
            <a:r>
              <a:rPr lang="fi-FI" dirty="0" smtClean="0"/>
              <a:t>150 </a:t>
            </a:r>
            <a:r>
              <a:rPr lang="fi-FI" dirty="0" err="1" smtClean="0"/>
              <a:t>participants</a:t>
            </a:r>
            <a:r>
              <a:rPr lang="fi-FI" dirty="0" smtClean="0"/>
              <a:t> </a:t>
            </a:r>
            <a:r>
              <a:rPr lang="fi-FI" dirty="0" err="1" smtClean="0"/>
              <a:t>including</a:t>
            </a:r>
            <a:r>
              <a:rPr lang="fi-FI" dirty="0" smtClean="0"/>
              <a:t> ~50 </a:t>
            </a:r>
            <a:r>
              <a:rPr lang="fi-FI" dirty="0" err="1" smtClean="0"/>
              <a:t>companies</a:t>
            </a:r>
            <a:r>
              <a:rPr lang="fi-FI" dirty="0" smtClean="0"/>
              <a:t>, </a:t>
            </a:r>
            <a:r>
              <a:rPr lang="fi-FI" dirty="0" err="1" smtClean="0"/>
              <a:t>govt</a:t>
            </a:r>
            <a:r>
              <a:rPr lang="fi-FI" dirty="0" smtClean="0"/>
              <a:t> </a:t>
            </a:r>
            <a:r>
              <a:rPr lang="fi-FI" dirty="0" err="1" smtClean="0"/>
              <a:t>agencies</a:t>
            </a:r>
            <a:r>
              <a:rPr lang="fi-FI" dirty="0" smtClean="0"/>
              <a:t>, </a:t>
            </a:r>
            <a:r>
              <a:rPr lang="fi-FI" dirty="0" err="1" smtClean="0"/>
              <a:t>career</a:t>
            </a:r>
            <a:r>
              <a:rPr lang="fi-FI" dirty="0" smtClean="0"/>
              <a:t> </a:t>
            </a:r>
            <a:r>
              <a:rPr lang="fi-FI" dirty="0" err="1" smtClean="0"/>
              <a:t>services</a:t>
            </a:r>
            <a:endParaRPr lang="fi-FI" dirty="0" smtClean="0"/>
          </a:p>
          <a:p>
            <a:r>
              <a:rPr lang="fi-FI" dirty="0" smtClean="0"/>
              <a:t>1-3 November 2017, Finland-100 </a:t>
            </a:r>
            <a:r>
              <a:rPr lang="fi-FI" dirty="0" err="1" smtClean="0"/>
              <a:t>Roadshow</a:t>
            </a:r>
            <a:r>
              <a:rPr lang="fi-FI" dirty="0" smtClean="0"/>
              <a:t> </a:t>
            </a:r>
            <a:r>
              <a:rPr lang="fi-FI" dirty="0"/>
              <a:t>at CERN</a:t>
            </a: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043" y="3028188"/>
            <a:ext cx="7113937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67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Overview</a:t>
            </a:r>
            <a:endParaRPr lang="fi-FI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4213" y="1600200"/>
            <a:ext cx="8148637" cy="4946650"/>
          </a:xfrm>
        </p:spPr>
        <p:txBody>
          <a:bodyPr/>
          <a:lstStyle/>
          <a:p>
            <a:pPr lvl="0">
              <a:lnSpc>
                <a:spcPct val="150000"/>
              </a:lnSpc>
              <a:buSzPct val="100000"/>
              <a:buNone/>
              <a:tabLst>
                <a:tab pos="276225" algn="l"/>
                <a:tab pos="723900" algn="l"/>
                <a:tab pos="1173163" algn="l"/>
                <a:tab pos="1622425" algn="l"/>
                <a:tab pos="2071688" algn="l"/>
                <a:tab pos="2520950" algn="l"/>
                <a:tab pos="2970213" algn="l"/>
                <a:tab pos="3419475" algn="l"/>
                <a:tab pos="3868738" algn="l"/>
                <a:tab pos="4318000" algn="l"/>
                <a:tab pos="4767263" algn="l"/>
                <a:tab pos="5216525" algn="l"/>
                <a:tab pos="5665788" algn="l"/>
                <a:tab pos="6115050" algn="l"/>
                <a:tab pos="6564313" algn="l"/>
                <a:tab pos="7013575" algn="l"/>
                <a:tab pos="7462838" algn="l"/>
                <a:tab pos="7912100" algn="l"/>
                <a:tab pos="8361363" algn="l"/>
                <a:tab pos="8810625" algn="l"/>
                <a:tab pos="9259888" algn="l"/>
              </a:tabLst>
            </a:pPr>
            <a:endParaRPr lang="en-GB" kern="1200" dirty="0"/>
          </a:p>
          <a:p>
            <a:pPr lvl="0">
              <a:lnSpc>
                <a:spcPct val="150000"/>
              </a:lnSpc>
              <a:buSzPct val="100000"/>
              <a:tabLst>
                <a:tab pos="276225" algn="l"/>
                <a:tab pos="723900" algn="l"/>
                <a:tab pos="1173163" algn="l"/>
                <a:tab pos="1622425" algn="l"/>
                <a:tab pos="2071688" algn="l"/>
                <a:tab pos="2520950" algn="l"/>
                <a:tab pos="2970213" algn="l"/>
                <a:tab pos="3419475" algn="l"/>
                <a:tab pos="3868738" algn="l"/>
                <a:tab pos="4318000" algn="l"/>
                <a:tab pos="4767263" algn="l"/>
                <a:tab pos="5216525" algn="l"/>
                <a:tab pos="5665788" algn="l"/>
                <a:tab pos="6115050" algn="l"/>
                <a:tab pos="6564313" algn="l"/>
                <a:tab pos="7013575" algn="l"/>
                <a:tab pos="7462838" algn="l"/>
                <a:tab pos="7912100" algn="l"/>
                <a:tab pos="8361363" algn="l"/>
                <a:tab pos="8810625" algn="l"/>
                <a:tab pos="9259888" algn="l"/>
              </a:tabLst>
            </a:pPr>
            <a:r>
              <a:rPr lang="en-GB" sz="24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background</a:t>
            </a:r>
            <a:endParaRPr lang="en-GB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150000"/>
              </a:lnSpc>
              <a:buSzPct val="100000"/>
              <a:tabLst>
                <a:tab pos="276225" algn="l"/>
                <a:tab pos="723900" algn="l"/>
                <a:tab pos="1173163" algn="l"/>
                <a:tab pos="1622425" algn="l"/>
                <a:tab pos="2071688" algn="l"/>
                <a:tab pos="2520950" algn="l"/>
                <a:tab pos="2970213" algn="l"/>
                <a:tab pos="3419475" algn="l"/>
                <a:tab pos="3868738" algn="l"/>
                <a:tab pos="4318000" algn="l"/>
                <a:tab pos="4767263" algn="l"/>
                <a:tab pos="5216525" algn="l"/>
                <a:tab pos="5665788" algn="l"/>
                <a:tab pos="6115050" algn="l"/>
                <a:tab pos="6564313" algn="l"/>
                <a:tab pos="7013575" algn="l"/>
                <a:tab pos="7462838" algn="l"/>
                <a:tab pos="7912100" algn="l"/>
                <a:tab pos="8361363" algn="l"/>
                <a:tab pos="8810625" algn="l"/>
                <a:tab pos="9259888" algn="l"/>
              </a:tabLst>
            </a:pPr>
            <a:r>
              <a:rPr lang="en-GB" sz="24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 in particle physics</a:t>
            </a:r>
            <a:endParaRPr lang="en-GB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>
              <a:lnSpc>
                <a:spcPct val="150000"/>
              </a:lnSpc>
              <a:buSzPct val="100000"/>
              <a:tabLst>
                <a:tab pos="276225" algn="l"/>
                <a:tab pos="723900" algn="l"/>
                <a:tab pos="1173163" algn="l"/>
                <a:tab pos="1622425" algn="l"/>
                <a:tab pos="2071688" algn="l"/>
                <a:tab pos="2520950" algn="l"/>
                <a:tab pos="2970213" algn="l"/>
                <a:tab pos="3419475" algn="l"/>
                <a:tab pos="3868738" algn="l"/>
                <a:tab pos="4318000" algn="l"/>
                <a:tab pos="4767263" algn="l"/>
                <a:tab pos="5216525" algn="l"/>
                <a:tab pos="5665788" algn="l"/>
                <a:tab pos="6115050" algn="l"/>
                <a:tab pos="6564313" algn="l"/>
                <a:tab pos="7013575" algn="l"/>
                <a:tab pos="7462838" algn="l"/>
                <a:tab pos="7912100" algn="l"/>
                <a:tab pos="8361363" algn="l"/>
                <a:tab pos="8810625" algn="l"/>
                <a:tab pos="9259888" algn="l"/>
              </a:tabLst>
            </a:pPr>
            <a:r>
              <a:rPr lang="en-GB" sz="24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</a:t>
            </a:r>
            <a:r>
              <a:rPr lang="en-GB" sz="2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indicators</a:t>
            </a:r>
          </a:p>
          <a:p>
            <a:pPr lvl="0">
              <a:lnSpc>
                <a:spcPct val="150000"/>
              </a:lnSpc>
              <a:buSzPct val="100000"/>
              <a:tabLst>
                <a:tab pos="276225" algn="l"/>
                <a:tab pos="723900" algn="l"/>
                <a:tab pos="1173163" algn="l"/>
                <a:tab pos="1622425" algn="l"/>
                <a:tab pos="2071688" algn="l"/>
                <a:tab pos="2520950" algn="l"/>
                <a:tab pos="2970213" algn="l"/>
                <a:tab pos="3419475" algn="l"/>
                <a:tab pos="3868738" algn="l"/>
                <a:tab pos="4318000" algn="l"/>
                <a:tab pos="4767263" algn="l"/>
                <a:tab pos="5216525" algn="l"/>
                <a:tab pos="5665788" algn="l"/>
                <a:tab pos="6115050" algn="l"/>
                <a:tab pos="6564313" algn="l"/>
                <a:tab pos="7013575" algn="l"/>
                <a:tab pos="7462838" algn="l"/>
                <a:tab pos="7912100" algn="l"/>
                <a:tab pos="8361363" algn="l"/>
                <a:tab pos="8810625" algn="l"/>
                <a:tab pos="9259888" algn="l"/>
              </a:tabLst>
            </a:pPr>
            <a:r>
              <a:rPr lang="en-GB" sz="2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GB" sz="24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ast </a:t>
            </a:r>
            <a:r>
              <a:rPr lang="en-GB" sz="2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RECFA visit to Finland </a:t>
            </a:r>
            <a:r>
              <a:rPr lang="en-GB" sz="24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</a:p>
          <a:p>
            <a:pPr lvl="0">
              <a:lnSpc>
                <a:spcPct val="150000"/>
              </a:lnSpc>
              <a:buSzPct val="100000"/>
              <a:tabLst>
                <a:tab pos="276225" algn="l"/>
                <a:tab pos="723900" algn="l"/>
                <a:tab pos="1173163" algn="l"/>
                <a:tab pos="1622425" algn="l"/>
                <a:tab pos="2071688" algn="l"/>
                <a:tab pos="2520950" algn="l"/>
                <a:tab pos="2970213" algn="l"/>
                <a:tab pos="3419475" algn="l"/>
                <a:tab pos="3868738" algn="l"/>
                <a:tab pos="4318000" algn="l"/>
                <a:tab pos="4767263" algn="l"/>
                <a:tab pos="5216525" algn="l"/>
                <a:tab pos="5665788" algn="l"/>
                <a:tab pos="6115050" algn="l"/>
                <a:tab pos="6564313" algn="l"/>
                <a:tab pos="7013575" algn="l"/>
                <a:tab pos="7462838" algn="l"/>
                <a:tab pos="7912100" algn="l"/>
                <a:tab pos="8361363" algn="l"/>
                <a:tab pos="8810625" algn="l"/>
                <a:tab pos="9259888" algn="l"/>
              </a:tabLst>
            </a:pPr>
            <a:r>
              <a:rPr lang="en-GB" sz="2400" b="1" kern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5 years</a:t>
            </a:r>
            <a:endParaRPr lang="en-GB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latin typeface="Arial" charset="0"/>
                <a:ea typeface="MS Gothic" charset="0"/>
                <a:cs typeface="MS Gothic" charset="0"/>
              </a:rPr>
              <a:t>HIP Summer </a:t>
            </a:r>
            <a:r>
              <a:rPr lang="fi-FI" dirty="0" err="1" smtClean="0">
                <a:latin typeface="Arial" charset="0"/>
                <a:ea typeface="MS Gothic" charset="0"/>
                <a:cs typeface="MS Gothic" charset="0"/>
              </a:rPr>
              <a:t>student</a:t>
            </a:r>
            <a:r>
              <a:rPr lang="fi-FI" dirty="0" smtClean="0"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dirty="0" err="1" smtClean="0">
                <a:latin typeface="Arial" charset="0"/>
                <a:ea typeface="MS Gothic" charset="0"/>
                <a:cs typeface="MS Gothic" charset="0"/>
              </a:rPr>
              <a:t>programme</a:t>
            </a:r>
            <a:r>
              <a:rPr lang="fi-FI" dirty="0" smtClean="0">
                <a:latin typeface="Arial" charset="0"/>
                <a:ea typeface="MS Gothic" charset="0"/>
                <a:cs typeface="MS Gothic" charset="0"/>
              </a:rPr>
              <a:t/>
            </a:r>
            <a:br>
              <a:rPr lang="fi-FI" dirty="0" smtClean="0">
                <a:latin typeface="Arial" charset="0"/>
                <a:ea typeface="MS Gothic" charset="0"/>
                <a:cs typeface="MS Gothic" charset="0"/>
              </a:rPr>
            </a:br>
            <a:endParaRPr lang="fi-FI" sz="2000" dirty="0">
              <a:latin typeface="Arial" charset="0"/>
              <a:ea typeface="MS Gothic" charset="0"/>
              <a:cs typeface="MS Gothic" charset="0"/>
            </a:endParaRPr>
          </a:p>
        </p:txBody>
      </p:sp>
      <p:sp>
        <p:nvSpPr>
          <p:cNvPr id="46082" name="Content Placeholder 2"/>
          <p:cNvSpPr>
            <a:spLocks noGrp="1"/>
          </p:cNvSpPr>
          <p:nvPr>
            <p:ph idx="1"/>
          </p:nvPr>
        </p:nvSpPr>
        <p:spPr>
          <a:xfrm>
            <a:off x="1331640" y="1260475"/>
            <a:ext cx="7501210" cy="494665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i-FI" dirty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~16 </a:t>
            </a:r>
            <a:r>
              <a:rPr lang="fi-FI" dirty="0" err="1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master-level</a:t>
            </a:r>
            <a:r>
              <a:rPr lang="fi-FI" dirty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dirty="0" err="1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students</a:t>
            </a:r>
            <a:r>
              <a:rPr lang="fi-FI" dirty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dirty="0" err="1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from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HIP </a:t>
            </a:r>
            <a:r>
              <a:rPr lang="fi-FI" dirty="0" err="1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member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dirty="0" err="1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universities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dirty="0" err="1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sent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dirty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to 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CERN for summer </a:t>
            </a:r>
            <a:r>
              <a:rPr lang="fi-FI" dirty="0" err="1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projects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endParaRPr lang="fi-FI" dirty="0">
              <a:solidFill>
                <a:srgbClr val="1E1C77"/>
              </a:solidFill>
              <a:latin typeface="Arial" charset="0"/>
              <a:ea typeface="MS Gothic" charset="0"/>
              <a:cs typeface="MS Gothic" charset="0"/>
            </a:endParaRPr>
          </a:p>
          <a:p>
            <a:pPr>
              <a:lnSpc>
                <a:spcPct val="130000"/>
              </a:lnSpc>
            </a:pPr>
            <a:r>
              <a:rPr lang="fi-FI" dirty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S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upervision </a:t>
            </a:r>
            <a:r>
              <a:rPr lang="fi-FI" dirty="0" err="1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by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dirty="0" err="1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Finnish</a:t>
            </a:r>
            <a:r>
              <a:rPr lang="fi-FI" dirty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dirty="0" err="1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scientists</a:t>
            </a:r>
            <a:r>
              <a:rPr lang="fi-FI" dirty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 at 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CERN</a:t>
            </a:r>
          </a:p>
          <a:p>
            <a:pPr>
              <a:lnSpc>
                <a:spcPct val="130000"/>
              </a:lnSpc>
            </a:pPr>
            <a:r>
              <a:rPr lang="fi-FI" dirty="0" err="1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Projects</a:t>
            </a:r>
            <a:r>
              <a:rPr lang="fi-FI" dirty="0" smtClean="0">
                <a:solidFill>
                  <a:srgbClr val="1E1C77"/>
                </a:solidFill>
                <a:latin typeface="Arial" charset="0"/>
                <a:ea typeface="MS Gothic" charset="0"/>
                <a:cs typeface="MS Gothic" charset="0"/>
              </a:rPr>
              <a:t>:</a:t>
            </a:r>
          </a:p>
          <a:p>
            <a:pPr lvl="1">
              <a:lnSpc>
                <a:spcPct val="130000"/>
              </a:lnSpc>
            </a:pP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Experimental</a:t>
            </a:r>
            <a:r>
              <a:rPr lang="fi-FI" sz="2000" dirty="0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sz="2000" dirty="0" err="1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p</a:t>
            </a: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article</a:t>
            </a:r>
            <a:r>
              <a:rPr lang="fi-FI" sz="2000" dirty="0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physics</a:t>
            </a:r>
            <a:endParaRPr lang="fi-FI" sz="2000" dirty="0">
              <a:solidFill>
                <a:srgbClr val="3366FF"/>
              </a:solidFill>
              <a:latin typeface="Arial" charset="0"/>
              <a:ea typeface="MS Gothic" charset="0"/>
              <a:cs typeface="MS Gothic" charset="0"/>
            </a:endParaRPr>
          </a:p>
          <a:p>
            <a:pPr lvl="1">
              <a:lnSpc>
                <a:spcPct val="130000"/>
              </a:lnSpc>
            </a:pP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Instrumentation</a:t>
            </a:r>
            <a:endParaRPr lang="fi-FI" sz="2000" dirty="0">
              <a:solidFill>
                <a:srgbClr val="3366FF"/>
              </a:solidFill>
              <a:latin typeface="Arial" charset="0"/>
              <a:ea typeface="MS Gothic" charset="0"/>
              <a:cs typeface="MS Gothic" charset="0"/>
            </a:endParaRPr>
          </a:p>
          <a:p>
            <a:pPr lvl="1">
              <a:lnSpc>
                <a:spcPct val="130000"/>
              </a:lnSpc>
            </a:pP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Nuclear</a:t>
            </a:r>
            <a:r>
              <a:rPr lang="fi-FI" sz="2000" dirty="0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physics</a:t>
            </a:r>
            <a:endParaRPr lang="fi-FI" sz="2000" dirty="0">
              <a:solidFill>
                <a:srgbClr val="3366FF"/>
              </a:solidFill>
              <a:latin typeface="Arial" charset="0"/>
              <a:ea typeface="MS Gothic" charset="0"/>
              <a:cs typeface="MS Gothic" charset="0"/>
            </a:endParaRPr>
          </a:p>
          <a:p>
            <a:pPr lvl="1">
              <a:lnSpc>
                <a:spcPct val="130000"/>
              </a:lnSpc>
            </a:pP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Mechanics</a:t>
            </a:r>
            <a:r>
              <a:rPr lang="fi-FI" sz="2000" dirty="0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 and engineering</a:t>
            </a:r>
            <a:endParaRPr lang="fi-FI" sz="2000" dirty="0">
              <a:solidFill>
                <a:srgbClr val="3366FF"/>
              </a:solidFill>
              <a:latin typeface="Arial" charset="0"/>
              <a:ea typeface="MS Gothic" charset="0"/>
              <a:cs typeface="MS Gothic" charset="0"/>
            </a:endParaRPr>
          </a:p>
          <a:p>
            <a:pPr lvl="1">
              <a:lnSpc>
                <a:spcPct val="130000"/>
              </a:lnSpc>
            </a:pPr>
            <a:r>
              <a:rPr lang="fi-FI" sz="2000" dirty="0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Computing, </a:t>
            </a: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information</a:t>
            </a:r>
            <a:r>
              <a:rPr lang="fi-FI" sz="2000" dirty="0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 </a:t>
            </a: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technology</a:t>
            </a:r>
            <a:endParaRPr lang="fi-FI" sz="2000" dirty="0">
              <a:solidFill>
                <a:srgbClr val="3366FF"/>
              </a:solidFill>
              <a:latin typeface="Arial" charset="0"/>
              <a:ea typeface="MS Gothic" charset="0"/>
              <a:cs typeface="MS Gothic" charset="0"/>
            </a:endParaRPr>
          </a:p>
          <a:p>
            <a:pPr lvl="1">
              <a:lnSpc>
                <a:spcPct val="130000"/>
              </a:lnSpc>
            </a:pPr>
            <a:r>
              <a:rPr lang="fi-FI" sz="2000" dirty="0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Technology </a:t>
            </a:r>
            <a:r>
              <a:rPr lang="fi-FI" sz="2000" dirty="0" err="1" smtClean="0">
                <a:solidFill>
                  <a:srgbClr val="3366FF"/>
                </a:solidFill>
                <a:latin typeface="Arial" charset="0"/>
                <a:ea typeface="MS Gothic" charset="0"/>
                <a:cs typeface="MS Gothic" charset="0"/>
              </a:rPr>
              <a:t>transfer</a:t>
            </a:r>
            <a:endParaRPr lang="fi-FI" sz="2000" dirty="0">
              <a:solidFill>
                <a:srgbClr val="3366FF"/>
              </a:solidFill>
              <a:latin typeface="Arial" charset="0"/>
              <a:ea typeface="MS Gothic" charset="0"/>
              <a:cs typeface="MS Gothic" charset="0"/>
            </a:endParaRPr>
          </a:p>
          <a:p>
            <a:pPr marL="0" indent="0">
              <a:lnSpc>
                <a:spcPct val="130000"/>
              </a:lnSpc>
              <a:buNone/>
            </a:pPr>
            <a:endParaRPr lang="fi-FI" b="1" dirty="0">
              <a:solidFill>
                <a:srgbClr val="3366FF"/>
              </a:solidFill>
              <a:latin typeface="Arial" charset="0"/>
              <a:ea typeface="MS Gothic" charset="0"/>
              <a:cs typeface="MS Gothic" charset="0"/>
            </a:endParaRPr>
          </a:p>
        </p:txBody>
      </p:sp>
      <p:sp>
        <p:nvSpPr>
          <p:cNvPr id="46085" name="Slide Number Placeholder 5"/>
          <p:cNvSpPr>
            <a:spLocks noGrp="1"/>
          </p:cNvSpPr>
          <p:nvPr>
            <p:ph type="sldNum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MS Gothic" charset="0"/>
                <a:cs typeface="MS Gothic" charset="0"/>
              </a:defRPr>
            </a:lvl1pPr>
            <a:lvl2pPr marL="742950" indent="-28575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MS Gothic" charset="0"/>
                <a:cs typeface="MS Gothic" charset="0"/>
              </a:defRPr>
            </a:lvl2pPr>
            <a:lvl3pPr marL="11430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MS Gothic" charset="0"/>
                <a:cs typeface="MS Gothic" charset="0"/>
              </a:defRPr>
            </a:lvl3pPr>
            <a:lvl4pPr marL="16002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MS Gothic" charset="0"/>
                <a:cs typeface="MS Gothic" charset="0"/>
              </a:defRPr>
            </a:lvl4pPr>
            <a:lvl5pPr marL="2057400" indent="-22860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MS Gothic" charset="0"/>
                <a:cs typeface="MS Gothic" charset="0"/>
              </a:defRPr>
            </a:lvl5pPr>
            <a:lvl6pPr marL="2514600" indent="-228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MS Gothic" charset="0"/>
                <a:cs typeface="MS Gothic" charset="0"/>
              </a:defRPr>
            </a:lvl6pPr>
            <a:lvl7pPr marL="2971800" indent="-228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MS Gothic" charset="0"/>
                <a:cs typeface="MS Gothic" charset="0"/>
              </a:defRPr>
            </a:lvl7pPr>
            <a:lvl8pPr marL="3429000" indent="-228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MS Gothic" charset="0"/>
                <a:cs typeface="MS Gothic" charset="0"/>
              </a:defRPr>
            </a:lvl8pPr>
            <a:lvl9pPr marL="3886200" indent="-228600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Times New Roman" charset="0"/>
                <a:ea typeface="MS Gothic" charset="0"/>
                <a:cs typeface="MS Gothic" charset="0"/>
              </a:defRPr>
            </a:lvl9pPr>
          </a:lstStyle>
          <a:p>
            <a:fld id="{6E225E20-8992-C446-A62C-9C1DCFD59C70}" type="slidenum">
              <a:rPr lang="en-GB" sz="1000">
                <a:solidFill>
                  <a:srgbClr val="000000"/>
                </a:solidFill>
                <a:latin typeface="Arial" charset="0"/>
              </a:rPr>
              <a:pPr/>
              <a:t>20</a:t>
            </a:fld>
            <a:endParaRPr lang="en-GB" sz="1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09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590" y="2420888"/>
            <a:ext cx="7501210" cy="1109662"/>
          </a:xfrm>
        </p:spPr>
        <p:txBody>
          <a:bodyPr/>
          <a:lstStyle/>
          <a:p>
            <a:r>
              <a:rPr lang="en-US" dirty="0" smtClean="0"/>
              <a:t>Performance indicators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DFC6EB3-C93B-4842-B9F9-3FDF67A0D166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05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8010792"/>
              </p:ext>
            </p:extLst>
          </p:nvPr>
        </p:nvGraphicFramePr>
        <p:xfrm>
          <a:off x="684213" y="2076468"/>
          <a:ext cx="3599755" cy="2964244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665583"/>
                <a:gridCol w="934172"/>
              </a:tblGrid>
              <a:tr h="36004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 in 2016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340</a:t>
                      </a:r>
                      <a:endParaRPr lang="fi-FI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Theory </a:t>
                      </a:r>
                      <a:r>
                        <a:rPr lang="en-US" sz="2000" b="0" u="none" strike="noStrike" dirty="0" err="1" smtClean="0">
                          <a:effectLst/>
                          <a:latin typeface="+mn-lt"/>
                        </a:rPr>
                        <a:t>programme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83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CMS and TOTEM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000" b="0" u="none" strike="noStrike" dirty="0">
                          <a:effectLst/>
                          <a:latin typeface="+mn-lt"/>
                        </a:rPr>
                        <a:t>109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>
                          <a:effectLst/>
                          <a:latin typeface="+mn-lt"/>
                        </a:rPr>
                        <a:t>Nuclear </a:t>
                      </a:r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matter </a:t>
                      </a:r>
                      <a:r>
                        <a:rPr lang="en-US" sz="2000" b="0" u="none" strike="noStrike" dirty="0" err="1" smtClean="0">
                          <a:effectLst/>
                          <a:latin typeface="+mn-lt"/>
                        </a:rPr>
                        <a:t>programme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000" b="0" u="none" strike="noStrike" dirty="0" smtClean="0">
                          <a:effectLst/>
                          <a:latin typeface="+mn-lt"/>
                        </a:rPr>
                        <a:t>69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Technology</a:t>
                      </a:r>
                      <a:r>
                        <a:rPr lang="en-US" sz="2000" b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0" u="none" strike="noStrike" baseline="0" dirty="0" err="1" smtClean="0">
                          <a:effectLst/>
                          <a:latin typeface="+mn-lt"/>
                        </a:rPr>
                        <a:t>programme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000" b="0" u="none" strike="noStrike" dirty="0">
                          <a:effectLst/>
                          <a:latin typeface="+mn-lt"/>
                        </a:rPr>
                        <a:t>13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>
                          <a:effectLst/>
                          <a:latin typeface="+mn-lt"/>
                        </a:rPr>
                        <a:t>Planck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>
                          <a:effectLst/>
                          <a:latin typeface="+mn-lt"/>
                        </a:rPr>
                        <a:t>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>
                          <a:effectLst/>
                          <a:latin typeface="+mn-lt"/>
                        </a:rPr>
                        <a:t>Cloud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>
                          <a:effectLst/>
                          <a:latin typeface="+mn-lt"/>
                        </a:rPr>
                        <a:t>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312590" y="-27384"/>
            <a:ext cx="7501210" cy="1109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2pPr>
            <a:lvl3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3pPr>
            <a:lvl4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4pPr>
            <a:lvl5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5pPr>
            <a:lvl6pPr marL="4572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6pPr>
            <a:lvl7pPr marL="9144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7pPr>
            <a:lvl8pPr marL="1371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8pPr>
            <a:lvl9pPr marL="18288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9pPr>
          </a:lstStyle>
          <a:p>
            <a:r>
              <a:rPr lang="en-US" kern="0" dirty="0" smtClean="0"/>
              <a:t>Publications</a:t>
            </a:r>
            <a:endParaRPr lang="en-US" kern="0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/>
          </p:nvPr>
        </p:nvGraphicFramePr>
        <p:xfrm>
          <a:off x="4886983" y="1988840"/>
          <a:ext cx="3902724" cy="2537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792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757907"/>
          </a:xfrm>
        </p:spPr>
        <p:txBody>
          <a:bodyPr/>
          <a:lstStyle/>
          <a:p>
            <a:r>
              <a:rPr lang="en-US" dirty="0" smtClean="0"/>
              <a:t>MSc and doctoral degrees, trainees, visits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4777121" y="1151482"/>
          <a:ext cx="3960440" cy="3182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4739056" y="4289251"/>
          <a:ext cx="3922266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712124"/>
              </p:ext>
            </p:extLst>
          </p:nvPr>
        </p:nvGraphicFramePr>
        <p:xfrm>
          <a:off x="1115616" y="1700808"/>
          <a:ext cx="3399515" cy="23715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27712"/>
                <a:gridCol w="471803"/>
              </a:tblGrid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 2016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PhD/PhD(tech)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75530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MSc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MSc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tech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Summer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CERN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09"/>
                    </a:solidFill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Summer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students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, ESRF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High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school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groups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09"/>
                    </a:solidFill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Teacher</a:t>
                      </a:r>
                      <a:r>
                        <a:rPr lang="sk-SK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sk-SK" sz="18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groups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991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590" y="1916832"/>
            <a:ext cx="7501210" cy="1109662"/>
          </a:xfrm>
        </p:spPr>
        <p:txBody>
          <a:bodyPr/>
          <a:lstStyle/>
          <a:p>
            <a:r>
              <a:rPr lang="en-US" dirty="0" smtClean="0"/>
              <a:t>Last RECFA visit in Finland 2010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DFC6EB3-C93B-4842-B9F9-3FDF67A0D166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7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707594"/>
          </a:xfrm>
        </p:spPr>
        <p:txBody>
          <a:bodyPr/>
          <a:lstStyle/>
          <a:p>
            <a:r>
              <a:rPr lang="en-US" dirty="0" smtClean="0"/>
              <a:t>HIP director D.-O. </a:t>
            </a:r>
            <a:r>
              <a:rPr lang="en-US" dirty="0" err="1" smtClean="0"/>
              <a:t>Riska</a:t>
            </a:r>
            <a:r>
              <a:rPr lang="en-US" dirty="0" smtClean="0"/>
              <a:t> at RECFA-Finland 2010: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DFC6EB3-C93B-4842-B9F9-3FDF67A0D166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46439"/>
            <a:ext cx="7740352" cy="4874849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8244409" y="1772816"/>
            <a:ext cx="7200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8000"/>
                </a:solidFill>
              </a:rPr>
              <a:t>✔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244408" y="3501008"/>
            <a:ext cx="7200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8000"/>
                </a:solidFill>
              </a:rPr>
              <a:t>✔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244409" y="4005064"/>
            <a:ext cx="7200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8000"/>
                </a:solidFill>
              </a:rPr>
              <a:t>✔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244408" y="4489956"/>
            <a:ext cx="7200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8000"/>
                </a:solidFill>
              </a:rPr>
              <a:t>✔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244408" y="5210036"/>
            <a:ext cx="7200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8000"/>
                </a:solidFill>
              </a:rPr>
              <a:t>✔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244409" y="2833772"/>
            <a:ext cx="10081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✔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8244408" y="2276872"/>
            <a:ext cx="10081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8000"/>
                </a:solidFill>
              </a:rPr>
              <a:t>✔</a:t>
            </a:r>
            <a:r>
              <a:rPr lang="en-US" sz="28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✖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01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RECFA letter to minister </a:t>
            </a:r>
            <a:r>
              <a:rPr lang="en-US" dirty="0" err="1" smtClean="0"/>
              <a:t>Virkkunen</a:t>
            </a:r>
            <a:r>
              <a:rPr lang="en-US" dirty="0" smtClean="0"/>
              <a:t> 22 Nov 2010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DFC6EB3-C93B-4842-B9F9-3FDF67A0D166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12" y="1472704"/>
            <a:ext cx="9055100" cy="1092200"/>
          </a:xfrm>
          <a:prstGeom prst="rect">
            <a:avLst/>
          </a:prstGeom>
          <a:ln>
            <a:solidFill>
              <a:srgbClr val="00CC99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780" y="2662684"/>
            <a:ext cx="8775700" cy="622300"/>
          </a:xfrm>
          <a:prstGeom prst="rect">
            <a:avLst/>
          </a:prstGeom>
          <a:ln>
            <a:solidFill>
              <a:srgbClr val="00CC99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187624" y="766445"/>
            <a:ext cx="7776864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Role of HIP</a:t>
            </a:r>
          </a:p>
          <a:p>
            <a:r>
              <a:rPr lang="en-US" dirty="0" smtClean="0"/>
              <a:t>-now: performing well, although organizational changes have taken place.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4429596"/>
            <a:ext cx="8737600" cy="1663700"/>
          </a:xfrm>
          <a:prstGeom prst="rect">
            <a:avLst/>
          </a:prstGeom>
          <a:ln>
            <a:solidFill>
              <a:srgbClr val="00CC99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187624" y="3563724"/>
            <a:ext cx="4425186" cy="646331"/>
          </a:xfrm>
          <a:prstGeom prst="rect">
            <a:avLst/>
          </a:prstGeom>
          <a:solidFill>
            <a:srgbClr val="C2FFF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Lack of faculty positions</a:t>
            </a:r>
          </a:p>
          <a:p>
            <a:r>
              <a:rPr lang="en-US" dirty="0" smtClean="0"/>
              <a:t>-now: situation has improved significantly.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851920" y="1772816"/>
            <a:ext cx="5112568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395536" y="2132856"/>
            <a:ext cx="856895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6732240" y="2924944"/>
            <a:ext cx="2232248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395536" y="3284984"/>
            <a:ext cx="453650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>
            <a:off x="6300192" y="5013176"/>
            <a:ext cx="244827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251520" y="5373216"/>
            <a:ext cx="849694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Date Placeholder 1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946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DFC6EB3-C93B-4842-B9F9-3FDF67A0D166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96" y="1430536"/>
            <a:ext cx="8877300" cy="1422400"/>
          </a:xfrm>
          <a:prstGeom prst="rect">
            <a:avLst/>
          </a:prstGeom>
          <a:ln>
            <a:solidFill>
              <a:srgbClr val="00CC99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280" y="4357588"/>
            <a:ext cx="8712200" cy="1663700"/>
          </a:xfrm>
          <a:prstGeom prst="rect">
            <a:avLst/>
          </a:prstGeom>
          <a:ln>
            <a:solidFill>
              <a:srgbClr val="00CC99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55576" y="404664"/>
            <a:ext cx="8280920" cy="923330"/>
          </a:xfrm>
          <a:prstGeom prst="rect">
            <a:avLst/>
          </a:prstGeom>
          <a:solidFill>
            <a:srgbClr val="C2FFF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Investments</a:t>
            </a:r>
          </a:p>
          <a:p>
            <a:r>
              <a:rPr lang="en-US" dirty="0" smtClean="0"/>
              <a:t>-now: Research Infrastructure committee created in Academy of Finland, more stable situation. Upgrade funding obtained for CMS+ALICE Phase 1.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3059668"/>
            <a:ext cx="7992888" cy="923330"/>
          </a:xfrm>
          <a:prstGeom prst="rect">
            <a:avLst/>
          </a:prstGeom>
          <a:solidFill>
            <a:srgbClr val="C2FFF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Technology transfer</a:t>
            </a:r>
          </a:p>
          <a:p>
            <a:r>
              <a:rPr lang="en-US" dirty="0" smtClean="0"/>
              <a:t>-now: decline in industrial return, Big Science industry activation (TEKES) terminated. HIP has initiated new activities.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23528" y="2060848"/>
            <a:ext cx="856895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23528" y="2420888"/>
            <a:ext cx="856895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>
            <a:off x="323528" y="2780928"/>
            <a:ext cx="856895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6804248" y="5013176"/>
            <a:ext cx="201622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251520" y="5373216"/>
            <a:ext cx="856895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>
            <a:off x="251520" y="5661248"/>
            <a:ext cx="8568952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251520" y="6021288"/>
            <a:ext cx="3456384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Date Placeholder 1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742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707594"/>
          </a:xfrm>
        </p:spPr>
        <p:txBody>
          <a:bodyPr/>
          <a:lstStyle/>
          <a:p>
            <a:r>
              <a:rPr lang="en-US" dirty="0" smtClean="0"/>
              <a:t>THE NEXT FIVE YEARS 2017-2021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993903"/>
            <a:ext cx="8820472" cy="5425951"/>
          </a:xfrm>
        </p:spPr>
        <p:txBody>
          <a:bodyPr/>
          <a:lstStyle/>
          <a:p>
            <a:r>
              <a:rPr lang="en-US" dirty="0" smtClean="0"/>
              <a:t>Full exploitation of CMS and ALICE runs 2 and 3</a:t>
            </a:r>
          </a:p>
          <a:p>
            <a:r>
              <a:rPr lang="en-US" dirty="0" smtClean="0"/>
              <a:t>Secure funding for Finnish contributions for CMS and ALICE Phase-2 upgrades</a:t>
            </a:r>
          </a:p>
          <a:p>
            <a:r>
              <a:rPr lang="en-US" dirty="0" smtClean="0"/>
              <a:t>Further development of Cloud-computing resources and joint Nordic computing facilities</a:t>
            </a:r>
          </a:p>
          <a:p>
            <a:r>
              <a:rPr lang="en-US" dirty="0" smtClean="0"/>
              <a:t>FAIR facility and experiments: in-kind contributions, ramp up experimental activities</a:t>
            </a:r>
          </a:p>
          <a:p>
            <a:r>
              <a:rPr lang="en-US" dirty="0" smtClean="0"/>
              <a:t>Improved industrial return from CERN, reinforced technology transfer activities and project work (BIC, </a:t>
            </a:r>
            <a:r>
              <a:rPr lang="en-US" dirty="0" err="1" smtClean="0"/>
              <a:t>IdeaSquare</a:t>
            </a:r>
            <a:r>
              <a:rPr lang="en-US" dirty="0" smtClean="0"/>
              <a:t>, Aalto Design Factory, ATTRACT)</a:t>
            </a:r>
          </a:p>
          <a:p>
            <a:r>
              <a:rPr lang="en-US" dirty="0" smtClean="0"/>
              <a:t>Maintain present level of school activities, develop further open data exploitation</a:t>
            </a:r>
          </a:p>
          <a:p>
            <a:r>
              <a:rPr lang="en-US" dirty="0" smtClean="0"/>
              <a:t>HIP renewal: potential new HIP partners: STUK, VTT; potential synergies with </a:t>
            </a:r>
            <a:r>
              <a:rPr lang="en-US" dirty="0" err="1" smtClean="0"/>
              <a:t>neighbouring</a:t>
            </a:r>
            <a:r>
              <a:rPr lang="en-US" dirty="0" smtClean="0"/>
              <a:t> research fields (</a:t>
            </a:r>
            <a:r>
              <a:rPr lang="en-US" dirty="0" err="1" smtClean="0"/>
              <a:t>eg</a:t>
            </a:r>
            <a:r>
              <a:rPr lang="en-US" dirty="0" smtClean="0"/>
              <a:t>. fusion research)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DFC6EB3-C93B-4842-B9F9-3FDF67A0D166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41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150813"/>
            <a:ext cx="7501210" cy="613891"/>
          </a:xfrm>
          <a:noFill/>
        </p:spPr>
        <p:txBody>
          <a:bodyPr/>
          <a:lstStyle/>
          <a:p>
            <a:pPr eaLnBrk="1" hangingPunct="1"/>
            <a:r>
              <a:rPr lang="fi-FI" sz="3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Concluding</a:t>
            </a:r>
            <a:r>
              <a:rPr lang="fi-FI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remarks</a:t>
            </a:r>
          </a:p>
        </p:txBody>
      </p:sp>
      <p:sp>
        <p:nvSpPr>
          <p:cNvPr id="52230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124744"/>
            <a:ext cx="8148637" cy="4946650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Clr>
                <a:srgbClr val="FF8000"/>
              </a:buClr>
              <a:buFont typeface="Wingdings" pitchFamily="2" charset="2"/>
              <a:buChar char="q"/>
            </a:pP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physics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Finland: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return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CERN.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coordination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organisational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changes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fi-FI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100000"/>
              </a:lnSpc>
              <a:buClr>
                <a:srgbClr val="FF8000"/>
              </a:buClr>
              <a:buFont typeface="Wingdings" pitchFamily="2" charset="2"/>
              <a:buChar char="q"/>
            </a:pPr>
            <a:endParaRPr lang="fi-FI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100000"/>
              </a:lnSpc>
              <a:buClr>
                <a:srgbClr val="FF8000"/>
              </a:buClr>
              <a:buFont typeface="Wingdings" pitchFamily="2" charset="2"/>
              <a:buChar char="q"/>
            </a:pP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programme</a:t>
            </a:r>
            <a:endParaRPr lang="fi-FI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100000"/>
              </a:lnSpc>
              <a:buClr>
                <a:srgbClr val="FF8000"/>
              </a:buClr>
              <a:buFont typeface="Wingdings" pitchFamily="2" charset="2"/>
              <a:buChar char="q"/>
            </a:pPr>
            <a:endParaRPr lang="fi-FI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100000"/>
              </a:lnSpc>
              <a:buClr>
                <a:srgbClr val="FF8000"/>
              </a:buClr>
              <a:buFont typeface="Wingdings" pitchFamily="2" charset="2"/>
              <a:buChar char="q"/>
            </a:pP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efforts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boost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industrial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activation</a:t>
            </a:r>
            <a:endParaRPr lang="fi-FI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100000"/>
              </a:lnSpc>
              <a:buClr>
                <a:srgbClr val="FF8000"/>
              </a:buClr>
              <a:buFont typeface="Wingdings" pitchFamily="2" charset="2"/>
              <a:buChar char="q"/>
            </a:pPr>
            <a:endParaRPr lang="fi-FI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lnSpc>
                <a:spcPct val="100000"/>
              </a:lnSpc>
              <a:buClr>
                <a:srgbClr val="FF8000"/>
              </a:buClr>
              <a:buFont typeface="Wingdings" pitchFamily="2" charset="2"/>
              <a:buChar char="q"/>
            </a:pP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RECFA 2010: </a:t>
            </a:r>
          </a:p>
          <a:p>
            <a:pPr lvl="1" eaLnBrk="1" hangingPunct="1">
              <a:lnSpc>
                <a:spcPct val="120000"/>
              </a:lnSpc>
              <a:buClr>
                <a:srgbClr val="FF8000"/>
              </a:buClr>
              <a:buFont typeface="Wingdings" pitchFamily="2" charset="2"/>
              <a:buChar char="q"/>
            </a:pPr>
            <a:r>
              <a:rPr lang="fi-FI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esearch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targets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 eaLnBrk="1" hangingPunct="1">
              <a:lnSpc>
                <a:spcPct val="120000"/>
              </a:lnSpc>
              <a:buClr>
                <a:srgbClr val="FF8000"/>
              </a:buClr>
              <a:buFont typeface="Wingdings" pitchFamily="2" charset="2"/>
              <a:buChar char="q"/>
            </a:pP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Situation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permanent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faculty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 eaLnBrk="1" hangingPunct="1">
              <a:lnSpc>
                <a:spcPct val="120000"/>
              </a:lnSpc>
              <a:buClr>
                <a:srgbClr val="FF8000"/>
              </a:buClr>
              <a:buFont typeface="Wingdings" pitchFamily="2" charset="2"/>
              <a:buChar char="q"/>
            </a:pP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Reverse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industrial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activation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</a:t>
            </a:r>
            <a:r>
              <a:rPr lang="fi-FI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initiatives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being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i-FI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taken</a:t>
            </a:r>
            <a:r>
              <a:rPr lang="fi-FI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fi-FI" sz="2400" dirty="0" smtClean="0"/>
          </a:p>
          <a:p>
            <a:pPr eaLnBrk="1" hangingPunct="1">
              <a:lnSpc>
                <a:spcPct val="120000"/>
              </a:lnSpc>
              <a:buClr>
                <a:srgbClr val="FF8000"/>
              </a:buClr>
              <a:buFont typeface="Wingdings" pitchFamily="2" charset="2"/>
              <a:buChar char="q"/>
            </a:pPr>
            <a:endParaRPr lang="fi-FI" sz="1600" dirty="0" smtClean="0"/>
          </a:p>
          <a:p>
            <a:pPr eaLnBrk="1" hangingPunct="1">
              <a:lnSpc>
                <a:spcPct val="90000"/>
              </a:lnSpc>
              <a:buClr>
                <a:srgbClr val="FF8000"/>
              </a:buClr>
              <a:buFont typeface="Wingdings" pitchFamily="2" charset="2"/>
              <a:buChar char="q"/>
            </a:pPr>
            <a:endParaRPr lang="fi-FI" sz="1600" dirty="0" smtClean="0">
              <a:latin typeface="Helvetica" pitchFamily="2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590" y="1916832"/>
            <a:ext cx="7501210" cy="1109662"/>
          </a:xfrm>
        </p:spPr>
        <p:txBody>
          <a:bodyPr/>
          <a:lstStyle/>
          <a:p>
            <a:r>
              <a:rPr lang="en-US" dirty="0" smtClean="0"/>
              <a:t>General background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DFC6EB3-C93B-4842-B9F9-3FDF67A0D16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73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Backup slides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A700B375-36DF-4400-9E2D-771D9840BD40}" type="slidenum">
              <a:rPr lang="fi-FI" smtClean="0"/>
              <a:pPr>
                <a:defRPr/>
              </a:pPr>
              <a:t>30</a:t>
            </a:fld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experiment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HIP project: participation in the CLOUD experiment at CERN</a:t>
            </a:r>
          </a:p>
          <a:p>
            <a:r>
              <a:rPr lang="en-US" dirty="0" smtClean="0"/>
              <a:t>Multidisciplinary research: atmospheric science with particle beams </a:t>
            </a:r>
            <a:r>
              <a:rPr lang="mr-IN" dirty="0" smtClean="0"/>
              <a:t>–</a:t>
            </a:r>
            <a:r>
              <a:rPr lang="en-US" dirty="0" smtClean="0"/>
              <a:t> measure nucleation</a:t>
            </a:r>
          </a:p>
          <a:p>
            <a:r>
              <a:rPr lang="en-US" dirty="0" smtClean="0"/>
              <a:t>Helsinki group world-leading in atmospheric particle research and instrumentation development </a:t>
            </a:r>
          </a:p>
          <a:p>
            <a:r>
              <a:rPr lang="en-US" dirty="0" smtClean="0"/>
              <a:t>Group leader prof. Markku </a:t>
            </a:r>
            <a:r>
              <a:rPr lang="en-US" dirty="0" err="1" smtClean="0"/>
              <a:t>Kulmala</a:t>
            </a:r>
            <a:r>
              <a:rPr lang="en-US" dirty="0" smtClean="0"/>
              <a:t> was nominated as Academician in 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32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906397"/>
            <a:ext cx="7815884" cy="5707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671953" y="868313"/>
            <a:ext cx="2952328" cy="313932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smtClean="0"/>
              <a:t>International facility for heavy ion and antiproton research</a:t>
            </a:r>
          </a:p>
          <a:p>
            <a:endParaRPr lang="fi-FI" dirty="0" smtClean="0"/>
          </a:p>
          <a:p>
            <a:r>
              <a:rPr lang="fi-FI" dirty="0" smtClean="0"/>
              <a:t>Near Darmstadt</a:t>
            </a:r>
          </a:p>
          <a:p>
            <a:endParaRPr lang="fi-FI" dirty="0"/>
          </a:p>
          <a:p>
            <a:r>
              <a:rPr lang="fi-FI" dirty="0" err="1" smtClean="0"/>
              <a:t>Germany</a:t>
            </a:r>
            <a:r>
              <a:rPr lang="fi-FI" dirty="0" smtClean="0"/>
              <a:t>  75 %</a:t>
            </a:r>
          </a:p>
          <a:p>
            <a:r>
              <a:rPr lang="fi-FI" dirty="0" err="1" smtClean="0"/>
              <a:t>Russia</a:t>
            </a:r>
            <a:r>
              <a:rPr lang="fi-FI" dirty="0" smtClean="0"/>
              <a:t>  17 %</a:t>
            </a:r>
          </a:p>
          <a:p>
            <a:r>
              <a:rPr lang="fi-FI" dirty="0" err="1" smtClean="0"/>
              <a:t>Others</a:t>
            </a:r>
            <a:r>
              <a:rPr lang="fi-FI" dirty="0" smtClean="0"/>
              <a:t>  8 %</a:t>
            </a:r>
          </a:p>
          <a:p>
            <a:endParaRPr lang="fi-FI" dirty="0"/>
          </a:p>
          <a:p>
            <a:r>
              <a:rPr lang="fi-FI" dirty="0" err="1" smtClean="0"/>
              <a:t>Finland-Sweden</a:t>
            </a:r>
            <a:r>
              <a:rPr lang="fi-FI" dirty="0" smtClean="0"/>
              <a:t>  ~ 1 %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6237312"/>
            <a:ext cx="35589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dirty="0" smtClean="0"/>
              <a:t>Construction: 2017-2025</a:t>
            </a:r>
            <a:endParaRPr lang="fi-FI" sz="240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840940"/>
          </a:xfrm>
        </p:spPr>
        <p:txBody>
          <a:bodyPr/>
          <a:lstStyle/>
          <a:p>
            <a:r>
              <a:rPr lang="en-US" dirty="0" smtClean="0"/>
              <a:t>FAIR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FDB274E-FF16-4B09-8A28-37565F625D93}" type="slidenum">
              <a:rPr lang="fi-FI" smtClean="0"/>
              <a:pPr/>
              <a:t>32</a:t>
            </a:fld>
            <a:endParaRPr lang="fi-FI"/>
          </a:p>
        </p:txBody>
      </p:sp>
      <p:sp>
        <p:nvSpPr>
          <p:cNvPr id="7" name="TextBox 6"/>
          <p:cNvSpPr txBox="1"/>
          <p:nvPr/>
        </p:nvSpPr>
        <p:spPr>
          <a:xfrm>
            <a:off x="5604059" y="5338047"/>
            <a:ext cx="2952328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i-FI" dirty="0" err="1" smtClean="0"/>
              <a:t>Accelerator</a:t>
            </a:r>
            <a:r>
              <a:rPr lang="fi-FI" dirty="0" smtClean="0"/>
              <a:t> </a:t>
            </a:r>
            <a:r>
              <a:rPr lang="fi-FI" dirty="0" err="1" smtClean="0"/>
              <a:t>in-kind</a:t>
            </a:r>
            <a:r>
              <a:rPr lang="fi-FI" dirty="0" smtClean="0"/>
              <a:t> 3.4 M€</a:t>
            </a:r>
          </a:p>
          <a:p>
            <a:r>
              <a:rPr lang="fi-FI" dirty="0" smtClean="0"/>
              <a:t>NUSTAR  Collaboration</a:t>
            </a:r>
          </a:p>
          <a:p>
            <a:r>
              <a:rPr lang="fi-FI" dirty="0" err="1" smtClean="0"/>
              <a:t>Future</a:t>
            </a:r>
            <a:r>
              <a:rPr lang="fi-FI" dirty="0" smtClean="0"/>
              <a:t>: APPA </a:t>
            </a:r>
            <a:r>
              <a:rPr lang="fi-FI" dirty="0" err="1" smtClean="0"/>
              <a:t>collaboration</a:t>
            </a:r>
            <a:endParaRPr lang="fi-FI" dirty="0" smtClean="0"/>
          </a:p>
          <a:p>
            <a:r>
              <a:rPr lang="fi-FI" dirty="0" smtClean="0"/>
              <a:t>CBM Collaboration</a:t>
            </a:r>
            <a:endParaRPr lang="fi-FI" dirty="0"/>
          </a:p>
        </p:txBody>
      </p:sp>
      <p:sp>
        <p:nvSpPr>
          <p:cNvPr id="9" name="Date Placeholder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05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lanckFrontVie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419" y="1393506"/>
            <a:ext cx="1606248" cy="1606248"/>
          </a:xfrm>
          <a:prstGeom prst="rect">
            <a:avLst/>
          </a:prstGeom>
        </p:spPr>
      </p:pic>
      <p:pic>
        <p:nvPicPr>
          <p:cNvPr id="6" name="Picture 5" descr="Euclid-at-L2_artist-impression_jun1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419" y="3507744"/>
            <a:ext cx="2685143" cy="15103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Planck and Euclid cosmology </a:t>
            </a:r>
            <a:br>
              <a:rPr lang="en-US" sz="2800" dirty="0"/>
            </a:br>
            <a:r>
              <a:rPr lang="en-US" sz="2800" dirty="0"/>
              <a:t>space missions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15616" y="1484783"/>
            <a:ext cx="4900365" cy="471356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1E1C77"/>
                </a:solidFill>
              </a:rPr>
              <a:t>HIP project: participation in Planck and Euclid (ESA) space missions</a:t>
            </a:r>
          </a:p>
          <a:p>
            <a:r>
              <a:rPr lang="en-US" dirty="0" smtClean="0">
                <a:solidFill>
                  <a:srgbClr val="1E1C77"/>
                </a:solidFill>
              </a:rPr>
              <a:t>Planck</a:t>
            </a:r>
          </a:p>
          <a:p>
            <a:pPr lvl="1"/>
            <a:r>
              <a:rPr lang="en-US" sz="2000" dirty="0" smtClean="0">
                <a:solidFill>
                  <a:srgbClr val="1E1C77"/>
                </a:solidFill>
              </a:rPr>
              <a:t>HIP Planck project: data analysis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1E1C77"/>
                </a:solidFill>
              </a:rPr>
              <a:t>Euclid</a:t>
            </a:r>
          </a:p>
          <a:p>
            <a:pPr lvl="1">
              <a:lnSpc>
                <a:spcPct val="120000"/>
              </a:lnSpc>
            </a:pPr>
            <a:r>
              <a:rPr lang="en-US" sz="2000" dirty="0">
                <a:solidFill>
                  <a:srgbClr val="1E1C77"/>
                </a:solidFill>
              </a:rPr>
              <a:t>Next major cosmology mission</a:t>
            </a:r>
          </a:p>
          <a:p>
            <a:pPr lvl="2">
              <a:lnSpc>
                <a:spcPct val="120000"/>
              </a:lnSpc>
            </a:pPr>
            <a:r>
              <a:rPr lang="en-US" sz="2000" dirty="0">
                <a:solidFill>
                  <a:srgbClr val="1E1C77"/>
                </a:solidFill>
              </a:rPr>
              <a:t>main focus: dark energy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>
                <a:solidFill>
                  <a:srgbClr val="1E1C77"/>
                </a:solidFill>
              </a:rPr>
              <a:t>Launch </a:t>
            </a:r>
            <a:r>
              <a:rPr lang="en-US" sz="2000" dirty="0">
                <a:solidFill>
                  <a:srgbClr val="1E1C77"/>
                </a:solidFill>
              </a:rPr>
              <a:t>2020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>
                <a:solidFill>
                  <a:srgbClr val="1E1C77"/>
                </a:solidFill>
              </a:rPr>
              <a:t>Finnish responsibilities: One </a:t>
            </a:r>
            <a:r>
              <a:rPr lang="en-US" sz="2000" dirty="0">
                <a:solidFill>
                  <a:srgbClr val="1E1C77"/>
                </a:solidFill>
              </a:rPr>
              <a:t>of the 8+ Euclid Science Data </a:t>
            </a:r>
            <a:r>
              <a:rPr lang="en-US" sz="2000" dirty="0" smtClean="0">
                <a:solidFill>
                  <a:srgbClr val="1E1C77"/>
                </a:solidFill>
              </a:rPr>
              <a:t>Centers, and participation </a:t>
            </a:r>
            <a:r>
              <a:rPr lang="en-US" sz="2000" dirty="0">
                <a:solidFill>
                  <a:srgbClr val="1E1C77"/>
                </a:solidFill>
              </a:rPr>
              <a:t>in several Euclid science working </a:t>
            </a:r>
            <a:r>
              <a:rPr lang="en-US" sz="2000" dirty="0" smtClean="0">
                <a:solidFill>
                  <a:srgbClr val="1E1C77"/>
                </a:solidFill>
              </a:rPr>
              <a:t>groups</a:t>
            </a:r>
            <a:endParaRPr lang="en-US" sz="1600" dirty="0" smtClean="0">
              <a:solidFill>
                <a:srgbClr val="1E1C77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47AC607D-5690-475A-8B51-DB199BB800FD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4573588" y="2420938"/>
            <a:ext cx="4570412" cy="600075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914400" lvl="2" indent="0">
              <a:buNone/>
            </a:pPr>
            <a:endParaRPr lang="en-US" sz="1400" dirty="0" smtClean="0"/>
          </a:p>
          <a:p>
            <a:pPr lvl="2"/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7792" y="6489809"/>
            <a:ext cx="34563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/>
              <a:t>Hannu Kurki-Suonio</a:t>
            </a:r>
            <a:endParaRPr lang="fi-FI" sz="1600" dirty="0"/>
          </a:p>
        </p:txBody>
      </p:sp>
    </p:spTree>
    <p:extLst>
      <p:ext uri="{BB962C8B-B14F-4D97-AF65-F5344CB8AC3E}">
        <p14:creationId xmlns:p14="http://schemas.microsoft.com/office/powerpoint/2010/main" val="60259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829915"/>
          </a:xfrm>
        </p:spPr>
        <p:txBody>
          <a:bodyPr/>
          <a:lstStyle/>
          <a:p>
            <a:r>
              <a:rPr lang="en-US" dirty="0" smtClean="0"/>
              <a:t>Scientific Advisory Board 2016-2020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87624" y="1475968"/>
            <a:ext cx="7122938" cy="4946650"/>
          </a:xfrm>
        </p:spPr>
        <p:txBody>
          <a:bodyPr/>
          <a:lstStyle/>
          <a:p>
            <a:r>
              <a:rPr lang="en-US" dirty="0" smtClean="0"/>
              <a:t>Scientific Advisory Board: yearly review and recommendations to the Board</a:t>
            </a:r>
          </a:p>
          <a:p>
            <a:endParaRPr lang="en-US" dirty="0" smtClean="0"/>
          </a:p>
          <a:p>
            <a:r>
              <a:rPr lang="en-US" dirty="0" smtClean="0"/>
              <a:t>Prof. </a:t>
            </a:r>
            <a:r>
              <a:rPr lang="en-US" dirty="0" err="1" smtClean="0"/>
              <a:t>Barbro</a:t>
            </a:r>
            <a:r>
              <a:rPr lang="en-US" dirty="0" smtClean="0"/>
              <a:t> </a:t>
            </a:r>
            <a:r>
              <a:rPr lang="en-US" dirty="0" err="1" smtClean="0"/>
              <a:t>Åsman</a:t>
            </a:r>
            <a:r>
              <a:rPr lang="en-US" dirty="0" smtClean="0"/>
              <a:t>, Stockholm University (chair)</a:t>
            </a:r>
            <a:endParaRPr lang="en-US" dirty="0"/>
          </a:p>
          <a:p>
            <a:r>
              <a:rPr lang="en-US" dirty="0" smtClean="0"/>
              <a:t>Prof. Barbara </a:t>
            </a:r>
            <a:r>
              <a:rPr lang="en-US" dirty="0" err="1" smtClean="0"/>
              <a:t>Erazmus</a:t>
            </a:r>
            <a:r>
              <a:rPr lang="en-US" dirty="0" smtClean="0"/>
              <a:t>, CERN </a:t>
            </a:r>
            <a:r>
              <a:rPr lang="en-US" dirty="0"/>
              <a:t>and </a:t>
            </a:r>
            <a:r>
              <a:rPr lang="en-US" dirty="0" smtClean="0"/>
              <a:t>CNRS</a:t>
            </a:r>
          </a:p>
          <a:p>
            <a:r>
              <a:rPr lang="en-US" dirty="0"/>
              <a:t>Prof. Nigel Glover, Durham </a:t>
            </a:r>
            <a:r>
              <a:rPr lang="en-US" dirty="0" smtClean="0"/>
              <a:t>University</a:t>
            </a:r>
          </a:p>
          <a:p>
            <a:r>
              <a:rPr lang="en-US" dirty="0" smtClean="0"/>
              <a:t>Dr.(tech</a:t>
            </a:r>
            <a:r>
              <a:rPr lang="en-US" dirty="0"/>
              <a:t>) </a:t>
            </a:r>
            <a:r>
              <a:rPr lang="en-US" dirty="0" err="1"/>
              <a:t>Kalle</a:t>
            </a:r>
            <a:r>
              <a:rPr lang="en-US" dirty="0"/>
              <a:t> </a:t>
            </a:r>
            <a:r>
              <a:rPr lang="en-US" dirty="0" err="1"/>
              <a:t>Härkki</a:t>
            </a:r>
            <a:r>
              <a:rPr lang="en-US" dirty="0"/>
              <a:t>, </a:t>
            </a:r>
            <a:r>
              <a:rPr lang="en-US" dirty="0" err="1"/>
              <a:t>Outotec</a:t>
            </a:r>
            <a:r>
              <a:rPr lang="en-US" dirty="0"/>
              <a:t> Executive Vice President – President of Minerals Processing Business </a:t>
            </a:r>
            <a:r>
              <a:rPr lang="en-US" dirty="0" smtClean="0"/>
              <a:t>Area</a:t>
            </a:r>
          </a:p>
          <a:p>
            <a:r>
              <a:rPr lang="en-US" dirty="0" smtClean="0"/>
              <a:t>Dr</a:t>
            </a:r>
            <a:r>
              <a:rPr lang="en-US" dirty="0"/>
              <a:t>. Manfred </a:t>
            </a:r>
            <a:r>
              <a:rPr lang="en-US" dirty="0" err="1"/>
              <a:t>Krammer</a:t>
            </a:r>
            <a:r>
              <a:rPr lang="en-US" dirty="0"/>
              <a:t>, </a:t>
            </a:r>
            <a:r>
              <a:rPr lang="en-US" dirty="0" smtClean="0"/>
              <a:t>CERN</a:t>
            </a:r>
          </a:p>
          <a:p>
            <a:r>
              <a:rPr lang="en-US" dirty="0" smtClean="0"/>
              <a:t>Prof. Gunther </a:t>
            </a:r>
            <a:r>
              <a:rPr lang="en-US" dirty="0" err="1" smtClean="0"/>
              <a:t>Rosner</a:t>
            </a:r>
            <a:r>
              <a:rPr lang="en-US" dirty="0" smtClean="0"/>
              <a:t>, Glasgow </a:t>
            </a:r>
          </a:p>
          <a:p>
            <a:r>
              <a:rPr lang="en-US" dirty="0" smtClean="0"/>
              <a:t>Prof. Wolfram Weise, TU </a:t>
            </a:r>
            <a:r>
              <a:rPr lang="en-US" dirty="0" err="1" smtClean="0"/>
              <a:t>Munchen</a:t>
            </a:r>
            <a:r>
              <a:rPr lang="en-US" dirty="0" smtClean="0"/>
              <a:t>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6E3E9022-558F-4269-ADD1-63E6755D261C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15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</a:t>
            </a:r>
            <a:r>
              <a:rPr lang="en-US" dirty="0" smtClean="0"/>
              <a:t>changes in HIP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2016: HIP moved to Faculty of Science, University of Helsinki. No change in the management or finances. </a:t>
            </a:r>
            <a:endParaRPr lang="en-US" dirty="0" smtClean="0"/>
          </a:p>
          <a:p>
            <a:r>
              <a:rPr lang="en-US" dirty="0" smtClean="0"/>
              <a:t>2016: Administrative </a:t>
            </a:r>
            <a:r>
              <a:rPr lang="en-US" dirty="0"/>
              <a:t>staff moved to University </a:t>
            </a:r>
            <a:r>
              <a:rPr lang="en-US" dirty="0" smtClean="0"/>
              <a:t>services. This happened </a:t>
            </a:r>
            <a:r>
              <a:rPr lang="en-US" dirty="0"/>
              <a:t>in all units in University of Helsinki.</a:t>
            </a:r>
          </a:p>
          <a:p>
            <a:r>
              <a:rPr lang="en-US" dirty="0"/>
              <a:t>2018: HIP </a:t>
            </a:r>
            <a:r>
              <a:rPr lang="en-US" dirty="0" smtClean="0"/>
              <a:t>will retain </a:t>
            </a:r>
            <a:r>
              <a:rPr lang="en-US" dirty="0"/>
              <a:t>its own budget. Otherwise faculties will become the smallest budgeting units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47AC607D-5690-475A-8B51-DB199BB800FD}" type="slidenum">
              <a:rPr lang="en-GB" smtClean="0"/>
              <a:pPr>
                <a:defRPr/>
              </a:pPr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95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757907"/>
          </a:xfrm>
        </p:spPr>
        <p:txBody>
          <a:bodyPr/>
          <a:lstStyle/>
          <a:p>
            <a:r>
              <a:rPr lang="en-US" dirty="0" smtClean="0"/>
              <a:t>Refereed journal articles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36</a:t>
            </a:fld>
            <a:endParaRPr lang="en-GB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/>
          </p:nvPr>
        </p:nvGraphicFramePr>
        <p:xfrm>
          <a:off x="683568" y="1340768"/>
          <a:ext cx="813690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431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PhDs in physics go?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PhD’s graduated before 2013, employment 2016: in physics </a:t>
            </a:r>
            <a:r>
              <a:rPr lang="en-US" b="1" dirty="0" smtClean="0"/>
              <a:t>62% were employed in universities and research institutions, 38% in other sectors</a:t>
            </a:r>
            <a:r>
              <a:rPr lang="en-US" dirty="0" smtClean="0"/>
              <a:t>: non-academic public sector, private sector</a:t>
            </a:r>
          </a:p>
          <a:p>
            <a:r>
              <a:rPr lang="en-US" dirty="0" smtClean="0"/>
              <a:t>General structural problem in the Finnish private sector: only </a:t>
            </a:r>
            <a:r>
              <a:rPr lang="en-US" b="1" dirty="0" smtClean="0"/>
              <a:t>5% of people in R&amp;D positions in private companies have a doctoral degree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9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541883"/>
          </a:xfrm>
        </p:spPr>
        <p:txBody>
          <a:bodyPr/>
          <a:lstStyle/>
          <a:p>
            <a:r>
              <a:rPr lang="en-US" dirty="0"/>
              <a:t>School </a:t>
            </a:r>
            <a:r>
              <a:rPr lang="en-US" dirty="0" smtClean="0"/>
              <a:t>visits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5246" y="764704"/>
            <a:ext cx="7933258" cy="5616624"/>
          </a:xfrm>
        </p:spPr>
        <p:txBody>
          <a:bodyPr/>
          <a:lstStyle/>
          <a:p>
            <a:r>
              <a:rPr lang="en-US" dirty="0" smtClean="0"/>
              <a:t>2015: 18 school groups (366 pupils+57 teachers)</a:t>
            </a:r>
          </a:p>
          <a:p>
            <a:r>
              <a:rPr lang="en-US" dirty="0" smtClean="0"/>
              <a:t>2015 teachers’ courses: 1 </a:t>
            </a:r>
            <a:r>
              <a:rPr lang="en-US" dirty="0"/>
              <a:t>long course (1 week, 15 teachers), 1 short course (1-2 days, 10 teachers) 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38</a:t>
            </a:fld>
            <a:endParaRPr lang="en-GB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/>
          </p:nvPr>
        </p:nvGraphicFramePr>
        <p:xfrm>
          <a:off x="1437906" y="2068319"/>
          <a:ext cx="5760640" cy="2595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7329937" y="2604783"/>
            <a:ext cx="1696803" cy="729372"/>
            <a:chOff x="7452320" y="1259468"/>
            <a:chExt cx="1696803" cy="729372"/>
          </a:xfrm>
        </p:grpSpPr>
        <p:sp>
          <p:nvSpPr>
            <p:cNvPr id="9" name="Rectangle 8"/>
            <p:cNvSpPr/>
            <p:nvPr/>
          </p:nvSpPr>
          <p:spPr bwMode="auto">
            <a:xfrm>
              <a:off x="7452320" y="1340768"/>
              <a:ext cx="576064" cy="216024"/>
            </a:xfrm>
            <a:prstGeom prst="rect">
              <a:avLst/>
            </a:prstGeom>
            <a:solidFill>
              <a:srgbClr val="47DF9B"/>
            </a:solidFill>
            <a:ln w="9525" cap="flat" cmpd="sng" algn="ctr">
              <a:solidFill>
                <a:srgbClr val="BBE0E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0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7452320" y="1700808"/>
              <a:ext cx="576064" cy="216024"/>
            </a:xfrm>
            <a:prstGeom prst="rect">
              <a:avLst/>
            </a:prstGeom>
            <a:solidFill>
              <a:srgbClr val="0000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0" fontAlgn="base" latinLnBrk="0" hangingPunct="0">
                <a:lnSpc>
                  <a:spcPct val="9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6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79111" y="1259468"/>
              <a:ext cx="7877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p</a:t>
              </a:r>
              <a:r>
                <a:rPr lang="en-US" dirty="0" smtClean="0"/>
                <a:t>upils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079111" y="1619508"/>
              <a:ext cx="1070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dirty="0" smtClean="0"/>
                <a:t>eachers</a:t>
              </a:r>
              <a:endParaRPr lang="en-US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4919136" y="3621276"/>
            <a:ext cx="4188053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School visits, participants in 2000-2015 </a:t>
            </a:r>
          </a:p>
        </p:txBody>
      </p:sp>
      <p:graphicFrame>
        <p:nvGraphicFramePr>
          <p:cNvPr id="14" name="Content Placeholder 4"/>
          <p:cNvGraphicFramePr>
            <a:graphicFrameLocks/>
          </p:cNvGraphicFramePr>
          <p:nvPr>
            <p:extLst/>
          </p:nvPr>
        </p:nvGraphicFramePr>
        <p:xfrm>
          <a:off x="1907703" y="4608118"/>
          <a:ext cx="5398085" cy="208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angle 14"/>
          <p:cNvSpPr/>
          <p:nvPr/>
        </p:nvSpPr>
        <p:spPr>
          <a:xfrm>
            <a:off x="3298124" y="4642415"/>
            <a:ext cx="58090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Participants in the 1 week teachers’ courses 2001-</a:t>
            </a:r>
            <a:r>
              <a:rPr lang="en-US" dirty="0"/>
              <a:t>2015 </a:t>
            </a:r>
          </a:p>
        </p:txBody>
      </p:sp>
      <p:pic>
        <p:nvPicPr>
          <p:cNvPr id="16" name="Picture 15" descr="Students_Front_Of_CM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87" y="4217688"/>
            <a:ext cx="3095873" cy="207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18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FDB274E-FF16-4B09-8A28-37565F625D93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36712"/>
            <a:ext cx="3643484" cy="1793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025" y="4723702"/>
            <a:ext cx="3659391" cy="18016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068960"/>
            <a:ext cx="3318157" cy="12342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53081" y="188640"/>
            <a:ext cx="24767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800" dirty="0" smtClean="0"/>
              <a:t>”HIP” </a:t>
            </a:r>
            <a:r>
              <a:rPr lang="fi-FI" sz="2800" dirty="0" err="1" smtClean="0"/>
              <a:t>extracts</a:t>
            </a:r>
            <a:r>
              <a:rPr lang="fi-FI" sz="2800" dirty="0" smtClean="0"/>
              <a:t>…</a:t>
            </a:r>
            <a:endParaRPr lang="fi-FI" sz="2800" dirty="0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72" y="548680"/>
            <a:ext cx="3886371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4139952" y="692696"/>
            <a:ext cx="4536504" cy="208823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139952" y="2636912"/>
            <a:ext cx="4536504" cy="208823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139952" y="4581128"/>
            <a:ext cx="4536504" cy="208823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85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90" y="-114312"/>
            <a:ext cx="7501210" cy="1109662"/>
          </a:xfrm>
        </p:spPr>
        <p:txBody>
          <a:bodyPr/>
          <a:lstStyle/>
          <a:p>
            <a:r>
              <a:rPr lang="en-US" dirty="0" smtClean="0"/>
              <a:t>2017: Finland 100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268760"/>
            <a:ext cx="4521402" cy="4946650"/>
          </a:xfrm>
        </p:spPr>
        <p:txBody>
          <a:bodyPr/>
          <a:lstStyle/>
          <a:p>
            <a:r>
              <a:rPr lang="en-US" dirty="0" smtClean="0"/>
              <a:t>Numbers from 2015: </a:t>
            </a:r>
          </a:p>
          <a:p>
            <a:r>
              <a:rPr lang="en-US" dirty="0" smtClean="0"/>
              <a:t>Population 5.5 M</a:t>
            </a:r>
          </a:p>
          <a:p>
            <a:r>
              <a:rPr lang="en-US" dirty="0" smtClean="0"/>
              <a:t>GDP per capita 38 223 €</a:t>
            </a:r>
          </a:p>
          <a:p>
            <a:r>
              <a:rPr lang="en-US" dirty="0" smtClean="0"/>
              <a:t>GDP 209 G€, public debt 63.6% of GDP</a:t>
            </a:r>
          </a:p>
          <a:p>
            <a:r>
              <a:rPr lang="en-US" dirty="0" smtClean="0"/>
              <a:t>Economic growth +0.2%, exports    -0.2%</a:t>
            </a:r>
          </a:p>
          <a:p>
            <a:r>
              <a:rPr lang="en-US" dirty="0" smtClean="0"/>
              <a:t>Unemployment rate 9.4%</a:t>
            </a:r>
          </a:p>
          <a:p>
            <a:r>
              <a:rPr lang="en-US" dirty="0" smtClean="0"/>
              <a:t>Stable Nordic country, globally leading rankings in </a:t>
            </a:r>
            <a:r>
              <a:rPr lang="en-US" dirty="0" err="1" smtClean="0"/>
              <a:t>eg</a:t>
            </a:r>
            <a:r>
              <a:rPr lang="en-US" dirty="0" smtClean="0"/>
              <a:t>. education, state stability, equality, freedom of press, women’s health, low infant mortality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1026" name="Picture 2" descr="uvahaun tulos haulle arctic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978" y="1751611"/>
            <a:ext cx="373558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6489" y="-99179"/>
            <a:ext cx="2171700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3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4FDB274E-FF16-4B09-8A28-37565F625D93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/>
              <a:t>40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39389"/>
            <a:ext cx="171450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53" y="1700808"/>
            <a:ext cx="884106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6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17" y="188640"/>
            <a:ext cx="9164059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2195736" y="1916832"/>
            <a:ext cx="144016" cy="14401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0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685899"/>
          </a:xfrm>
        </p:spPr>
        <p:txBody>
          <a:bodyPr/>
          <a:lstStyle/>
          <a:p>
            <a:r>
              <a:rPr lang="en-US" dirty="0" smtClean="0"/>
              <a:t>Expenditure in R&amp;D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108526"/>
            <a:ext cx="7181248" cy="57846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9" name="Oval 8"/>
          <p:cNvSpPr/>
          <p:nvPr/>
        </p:nvSpPr>
        <p:spPr bwMode="auto">
          <a:xfrm>
            <a:off x="1619672" y="1844824"/>
            <a:ext cx="432048" cy="388843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81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82900"/>
            <a:ext cx="9144000" cy="1090161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470621"/>
              </p:ext>
            </p:extLst>
          </p:nvPr>
        </p:nvGraphicFramePr>
        <p:xfrm>
          <a:off x="971600" y="1556792"/>
          <a:ext cx="7488832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360"/>
                <a:gridCol w="4669472"/>
              </a:tblGrid>
              <a:tr h="936104"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R&amp;D intensity [%] in</a:t>
                      </a:r>
                      <a:r>
                        <a:rPr lang="en-GB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2015</a:t>
                      </a:r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      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2.89%</a:t>
                      </a:r>
                    </a:p>
                    <a:p>
                      <a:r>
                        <a:rPr lang="fi-FI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Private</a:t>
                      </a:r>
                      <a:r>
                        <a:rPr lang="fi-FI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business 1.94%</a:t>
                      </a:r>
                    </a:p>
                    <a:p>
                      <a:r>
                        <a:rPr lang="fi-FI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</a:t>
                      </a:r>
                      <a:r>
                        <a:rPr lang="fi-FI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sector</a:t>
                      </a:r>
                      <a:r>
                        <a:rPr lang="fi-FI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0.95%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7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23527" y="1124744"/>
            <a:ext cx="4413633" cy="547290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6584" y="1128579"/>
            <a:ext cx="4287904" cy="5249677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685899"/>
          </a:xfrm>
        </p:spPr>
        <p:txBody>
          <a:bodyPr/>
          <a:lstStyle/>
          <a:p>
            <a:r>
              <a:rPr lang="en-US" dirty="0" smtClean="0"/>
              <a:t>Science and technology graduates; patents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 bwMode="auto">
          <a:xfrm rot="16200000">
            <a:off x="2267744" y="548680"/>
            <a:ext cx="432048" cy="3888432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 rot="16200000">
            <a:off x="6615085" y="-198261"/>
            <a:ext cx="576062" cy="4374201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61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685899"/>
          </a:xfrm>
        </p:spPr>
        <p:txBody>
          <a:bodyPr/>
          <a:lstStyle/>
          <a:p>
            <a:r>
              <a:rPr lang="en-US" dirty="0" smtClean="0"/>
              <a:t>Research in universities, funding sources 2015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3510485"/>
              </p:ext>
            </p:extLst>
          </p:nvPr>
        </p:nvGraphicFramePr>
        <p:xfrm>
          <a:off x="1475656" y="1095153"/>
          <a:ext cx="6568307" cy="5244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5860"/>
                <a:gridCol w="2427065"/>
                <a:gridCol w="1605382"/>
              </a:tblGrid>
              <a:tr h="625583">
                <a:tc>
                  <a:txBody>
                    <a:bodyPr/>
                    <a:lstStyle/>
                    <a:p>
                      <a:r>
                        <a:rPr lang="en-US" dirty="0" smtClean="0"/>
                        <a:t>Source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Funding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dirty="0" smtClean="0"/>
                        <a:t>M€]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Fraction [%]</a:t>
                      </a:r>
                      <a:endParaRPr lang="en-US" dirty="0"/>
                    </a:p>
                  </a:txBody>
                  <a:tcPr/>
                </a:tc>
              </a:tr>
              <a:tr h="625583">
                <a:tc>
                  <a:txBody>
                    <a:bodyPr/>
                    <a:lstStyle/>
                    <a:p>
                      <a:r>
                        <a:rPr lang="en-US" dirty="0" smtClean="0"/>
                        <a:t>Ministry to universities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820</a:t>
                      </a:r>
                    </a:p>
                    <a:p>
                      <a:r>
                        <a:rPr lang="en-US" dirty="0" smtClean="0"/>
                        <a:t>(total funding 1 910)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</a:t>
                      </a:r>
                      <a:endParaRPr lang="en-US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Academy of Finland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TEKES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EU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Companies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3.8</a:t>
                      </a:r>
                      <a:endParaRPr lang="en-US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national public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National</a:t>
                      </a:r>
                      <a:r>
                        <a:rPr lang="en-US" baseline="0" dirty="0" smtClean="0"/>
                        <a:t> foundations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3.4</a:t>
                      </a:r>
                      <a:endParaRPr lang="en-US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Other international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</a:tr>
              <a:tr h="497299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1 450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33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08920"/>
            <a:ext cx="7501210" cy="1109662"/>
          </a:xfrm>
        </p:spPr>
        <p:txBody>
          <a:bodyPr/>
          <a:lstStyle/>
          <a:p>
            <a:r>
              <a:rPr lang="en-US" dirty="0" smtClean="0"/>
              <a:t>Research in particle physics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DFC6EB3-C93B-4842-B9F9-3FDF67A0D166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19.5.2017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9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ty3">
  <a:themeElements>
    <a:clrScheme name="lty3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10A2B"/>
      </a:accent1>
      <a:accent2>
        <a:srgbClr val="B04864"/>
      </a:accent2>
      <a:accent3>
        <a:srgbClr val="FFFFFF"/>
      </a:accent3>
      <a:accent4>
        <a:srgbClr val="000000"/>
      </a:accent4>
      <a:accent5>
        <a:srgbClr val="C7AAAC"/>
      </a:accent5>
      <a:accent6>
        <a:srgbClr val="9F405A"/>
      </a:accent6>
      <a:hlink>
        <a:srgbClr val="D39AA8"/>
      </a:hlink>
      <a:folHlink>
        <a:srgbClr val="B2B2B2"/>
      </a:folHlink>
    </a:clrScheme>
    <a:fontScheme name="lty3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lty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ty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ty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ty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ty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ty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ty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ty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ty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ty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ty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ty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ty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10A2B"/>
        </a:accent1>
        <a:accent2>
          <a:srgbClr val="B04864"/>
        </a:accent2>
        <a:accent3>
          <a:srgbClr val="FFFFFF"/>
        </a:accent3>
        <a:accent4>
          <a:srgbClr val="000000"/>
        </a:accent4>
        <a:accent5>
          <a:srgbClr val="C7AAAC"/>
        </a:accent5>
        <a:accent6>
          <a:srgbClr val="9F405A"/>
        </a:accent6>
        <a:hlink>
          <a:srgbClr val="D39AA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Blank Presentatio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lank Presentation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Blank Presentation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3997</TotalTime>
  <Words>1977</Words>
  <Application>Microsoft Macintosh PowerPoint</Application>
  <PresentationFormat>On-screen Show (4:3)</PresentationFormat>
  <Paragraphs>527</Paragraphs>
  <Slides>40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51" baseType="lpstr">
      <vt:lpstr>Arial Unicode MS</vt:lpstr>
      <vt:lpstr>Calibri</vt:lpstr>
      <vt:lpstr>Helvetica</vt:lpstr>
      <vt:lpstr>MS Gothic</vt:lpstr>
      <vt:lpstr>Times New Roman</vt:lpstr>
      <vt:lpstr>Verdana</vt:lpstr>
      <vt:lpstr>Wingdings</vt:lpstr>
      <vt:lpstr>Zapf Dingbats</vt:lpstr>
      <vt:lpstr>Arial</vt:lpstr>
      <vt:lpstr>lty3</vt:lpstr>
      <vt:lpstr>2_Office Theme</vt:lpstr>
      <vt:lpstr>OVERVIEW FINLAND </vt:lpstr>
      <vt:lpstr>Overview</vt:lpstr>
      <vt:lpstr>General background</vt:lpstr>
      <vt:lpstr>2017: Finland 100 years</vt:lpstr>
      <vt:lpstr>Expenditure in R&amp;D</vt:lpstr>
      <vt:lpstr>PowerPoint Presentation</vt:lpstr>
      <vt:lpstr>Science and technology graduates; patents</vt:lpstr>
      <vt:lpstr>Research in universities, funding sources 2015</vt:lpstr>
      <vt:lpstr>Research in particle physics</vt:lpstr>
      <vt:lpstr>CERN and national organization</vt:lpstr>
      <vt:lpstr>Partners</vt:lpstr>
      <vt:lpstr>HIP organization</vt:lpstr>
      <vt:lpstr>HIP funding</vt:lpstr>
      <vt:lpstr>Human resources in fields relevant to RECFA</vt:lpstr>
      <vt:lpstr>Faculty and fellows at universities, research profiles</vt:lpstr>
      <vt:lpstr>Faculty and fellows at universities, research profiles</vt:lpstr>
      <vt:lpstr>PowerPoint Presentation</vt:lpstr>
      <vt:lpstr>Projects with societal impact</vt:lpstr>
      <vt:lpstr>Industrial activation events </vt:lpstr>
      <vt:lpstr>HIP Summer student programme </vt:lpstr>
      <vt:lpstr>Performance indicators</vt:lpstr>
      <vt:lpstr>PowerPoint Presentation</vt:lpstr>
      <vt:lpstr>MSc and doctoral degrees, trainees, visits</vt:lpstr>
      <vt:lpstr>Last RECFA visit in Finland 2010</vt:lpstr>
      <vt:lpstr>HIP director D.-O. Riska at RECFA-Finland 2010:</vt:lpstr>
      <vt:lpstr>RECFA letter to minister Virkkunen 22 Nov 2010</vt:lpstr>
      <vt:lpstr>PowerPoint Presentation</vt:lpstr>
      <vt:lpstr>THE NEXT FIVE YEARS 2017-2021</vt:lpstr>
      <vt:lpstr>Concluding remarks</vt:lpstr>
      <vt:lpstr>Backup slides</vt:lpstr>
      <vt:lpstr>CLOUD experiment</vt:lpstr>
      <vt:lpstr>FAIR</vt:lpstr>
      <vt:lpstr>Planck and Euclid cosmology  space missions</vt:lpstr>
      <vt:lpstr>Scientific Advisory Board 2016-2020</vt:lpstr>
      <vt:lpstr>Recent changes in HIP</vt:lpstr>
      <vt:lpstr>Refereed journal articles</vt:lpstr>
      <vt:lpstr>Where do PhDs in physics go?</vt:lpstr>
      <vt:lpstr>School visits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HIP CMS Programme</dc:title>
  <dc:creator>Paula</dc:creator>
  <cp:lastModifiedBy>Microsoft Office User</cp:lastModifiedBy>
  <cp:revision>434</cp:revision>
  <dcterms:created xsi:type="dcterms:W3CDTF">2010-05-16T20:49:25Z</dcterms:created>
  <dcterms:modified xsi:type="dcterms:W3CDTF">2017-05-18T18:50:00Z</dcterms:modified>
</cp:coreProperties>
</file>