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62" r:id="rId6"/>
    <p:sldId id="264" r:id="rId7"/>
    <p:sldId id="265" r:id="rId8"/>
  </p:sldIdLst>
  <p:sldSz cx="6858000" cy="9144000" type="screen4x3"/>
  <p:notesSz cx="6802438" cy="99345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3210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AD123-EAB9-4281-ACC0-6DA454503E19}" type="datetimeFigureOut">
              <a:rPr lang="ko-KR" altLang="en-US" smtClean="0"/>
              <a:pPr/>
              <a:t>2017-03-22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8A152-53D3-433A-9FE8-FC5E52C71A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AD123-EAB9-4281-ACC0-6DA454503E19}" type="datetimeFigureOut">
              <a:rPr lang="ko-KR" altLang="en-US" smtClean="0"/>
              <a:pPr/>
              <a:t>2017-03-22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8A152-53D3-433A-9FE8-FC5E52C71A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AD123-EAB9-4281-ACC0-6DA454503E19}" type="datetimeFigureOut">
              <a:rPr lang="ko-KR" altLang="en-US" smtClean="0"/>
              <a:pPr/>
              <a:t>2017-03-22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8A152-53D3-433A-9FE8-FC5E52C71A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AD123-EAB9-4281-ACC0-6DA454503E19}" type="datetimeFigureOut">
              <a:rPr lang="ko-KR" altLang="en-US" smtClean="0"/>
              <a:pPr/>
              <a:t>2017-03-22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8A152-53D3-433A-9FE8-FC5E52C71A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AD123-EAB9-4281-ACC0-6DA454503E19}" type="datetimeFigureOut">
              <a:rPr lang="ko-KR" altLang="en-US" smtClean="0"/>
              <a:pPr/>
              <a:t>2017-03-22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8A152-53D3-433A-9FE8-FC5E52C71A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AD123-EAB9-4281-ACC0-6DA454503E19}" type="datetimeFigureOut">
              <a:rPr lang="ko-KR" altLang="en-US" smtClean="0"/>
              <a:pPr/>
              <a:t>2017-03-22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8A152-53D3-433A-9FE8-FC5E52C71A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AD123-EAB9-4281-ACC0-6DA454503E19}" type="datetimeFigureOut">
              <a:rPr lang="ko-KR" altLang="en-US" smtClean="0"/>
              <a:pPr/>
              <a:t>2017-03-22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8A152-53D3-433A-9FE8-FC5E52C71A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AD123-EAB9-4281-ACC0-6DA454503E19}" type="datetimeFigureOut">
              <a:rPr lang="ko-KR" altLang="en-US" smtClean="0"/>
              <a:pPr/>
              <a:t>2017-03-22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8A152-53D3-433A-9FE8-FC5E52C71A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AD123-EAB9-4281-ACC0-6DA454503E19}" type="datetimeFigureOut">
              <a:rPr lang="ko-KR" altLang="en-US" smtClean="0"/>
              <a:pPr/>
              <a:t>2017-03-22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8A152-53D3-433A-9FE8-FC5E52C71A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AD123-EAB9-4281-ACC0-6DA454503E19}" type="datetimeFigureOut">
              <a:rPr lang="ko-KR" altLang="en-US" smtClean="0"/>
              <a:pPr/>
              <a:t>2017-03-22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8A152-53D3-433A-9FE8-FC5E52C71A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AD123-EAB9-4281-ACC0-6DA454503E19}" type="datetimeFigureOut">
              <a:rPr lang="ko-KR" altLang="en-US" smtClean="0"/>
              <a:pPr/>
              <a:t>2017-03-22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8A152-53D3-433A-9FE8-FC5E52C71A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AD123-EAB9-4281-ACC0-6DA454503E19}" type="datetimeFigureOut">
              <a:rPr lang="ko-KR" altLang="en-US" smtClean="0"/>
              <a:pPr/>
              <a:t>2017-03-22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8A152-53D3-433A-9FE8-FC5E52C71A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g"/><Relationship Id="rId5" Type="http://schemas.openxmlformats.org/officeDocument/2006/relationships/image" Target="../media/image28.tiff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58986" y="6156176"/>
            <a:ext cx="4800600" cy="1440160"/>
          </a:xfrm>
        </p:spPr>
        <p:txBody>
          <a:bodyPr>
            <a:noAutofit/>
          </a:bodyPr>
          <a:lstStyle/>
          <a:p>
            <a:r>
              <a:rPr lang="ko-KR" altLang="en-US" sz="2400" dirty="0" err="1" smtClean="0"/>
              <a:t>고에너지</a:t>
            </a:r>
            <a:r>
              <a:rPr lang="ko-KR" altLang="en-US" sz="2400" dirty="0" smtClean="0"/>
              <a:t> 물리학</a:t>
            </a:r>
            <a:r>
              <a:rPr lang="en-US" altLang="ko-KR" sz="2400" dirty="0" smtClean="0"/>
              <a:t>(HEP)</a:t>
            </a:r>
            <a:r>
              <a:rPr lang="ko-KR" altLang="en-US" sz="2400" dirty="0" smtClean="0"/>
              <a:t> 분야</a:t>
            </a:r>
            <a:endParaRPr lang="en-US" altLang="ko-KR" sz="2400" dirty="0" smtClean="0"/>
          </a:p>
          <a:p>
            <a:r>
              <a:rPr lang="ko-KR" altLang="en-US" sz="2400" dirty="0" smtClean="0"/>
              <a:t>학술지의 자유로운 접근을 통한</a:t>
            </a:r>
            <a:endParaRPr lang="en-US" altLang="ko-KR" sz="2400" dirty="0" smtClean="0"/>
          </a:p>
          <a:p>
            <a:r>
              <a:rPr lang="ko-KR" altLang="en-US" sz="2400" dirty="0" smtClean="0"/>
              <a:t>연구 활성화</a:t>
            </a:r>
            <a:endParaRPr lang="ko-KR" alt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204864" y="2146370"/>
            <a:ext cx="1984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http://scoap3.org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768" y="2843807"/>
            <a:ext cx="4237037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659" y="21431"/>
            <a:ext cx="1878013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소개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42900" y="1547664"/>
            <a:ext cx="6172200" cy="3518519"/>
          </a:xfrm>
        </p:spPr>
        <p:txBody>
          <a:bodyPr>
            <a:noAutofit/>
          </a:bodyPr>
          <a:lstStyle/>
          <a:p>
            <a:r>
              <a:rPr lang="en-US" altLang="ko-KR" sz="1600" dirty="0" smtClean="0">
                <a:latin typeface="+mn-ea"/>
                <a:cs typeface="Arial Unicode MS" pitchFamily="50" charset="-127"/>
              </a:rPr>
              <a:t>SCOAP3</a:t>
            </a:r>
            <a:r>
              <a:rPr lang="ko-KR" altLang="en-US" sz="1600" dirty="0">
                <a:latin typeface="+mn-ea"/>
                <a:cs typeface="Arial Unicode MS" pitchFamily="50" charset="-127"/>
              </a:rPr>
              <a:t>는 </a:t>
            </a:r>
            <a:r>
              <a:rPr lang="ko-KR" altLang="en-US" sz="1600" dirty="0" err="1">
                <a:latin typeface="+mn-ea"/>
                <a:cs typeface="Arial Unicode MS" pitchFamily="50" charset="-127"/>
              </a:rPr>
              <a:t>고에너지</a:t>
            </a:r>
            <a:r>
              <a:rPr lang="ko-KR" altLang="en-US" sz="1600" dirty="0">
                <a:latin typeface="+mn-ea"/>
                <a:cs typeface="Arial Unicode MS" pitchFamily="50" charset="-127"/>
              </a:rPr>
              <a:t> 물리학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(HEP: high </a:t>
            </a:r>
            <a:r>
              <a:rPr lang="en-US" altLang="ko-KR" sz="1600" dirty="0">
                <a:latin typeface="+mn-ea"/>
                <a:cs typeface="Arial Unicode MS" pitchFamily="50" charset="-127"/>
              </a:rPr>
              <a:t>energy physics) </a:t>
            </a:r>
            <a:r>
              <a:rPr lang="ko-KR" altLang="en-US" sz="1600" dirty="0">
                <a:latin typeface="+mn-ea"/>
                <a:cs typeface="Arial Unicode MS" pitchFamily="50" charset="-127"/>
              </a:rPr>
              <a:t>분야 우수 유료</a:t>
            </a:r>
            <a:r>
              <a:rPr lang="en-US" altLang="ko-KR" sz="1600" dirty="0">
                <a:latin typeface="+mn-ea"/>
                <a:cs typeface="Arial Unicode MS" pitchFamily="50" charset="-127"/>
              </a:rPr>
              <a:t> </a:t>
            </a:r>
            <a:r>
              <a:rPr lang="ko-KR" altLang="en-US" sz="1600" dirty="0">
                <a:latin typeface="+mn-ea"/>
                <a:cs typeface="Arial Unicode MS" pitchFamily="50" charset="-127"/>
              </a:rPr>
              <a:t>학술지를</a:t>
            </a:r>
            <a:r>
              <a:rPr lang="en-US" altLang="ko-KR" sz="1600" dirty="0">
                <a:latin typeface="+mn-ea"/>
                <a:cs typeface="Arial Unicode MS" pitchFamily="50" charset="-127"/>
              </a:rPr>
              <a:t> </a:t>
            </a:r>
            <a:r>
              <a:rPr lang="ko-KR" altLang="en-US" sz="1600" dirty="0" err="1">
                <a:latin typeface="+mn-ea"/>
                <a:cs typeface="Arial Unicode MS" pitchFamily="50" charset="-127"/>
              </a:rPr>
              <a:t>오픈액세스로</a:t>
            </a:r>
            <a:r>
              <a:rPr lang="ko-KR" altLang="en-US" sz="1600" dirty="0">
                <a:latin typeface="+mn-ea"/>
                <a:cs typeface="Arial Unicode MS" pitchFamily="50" charset="-127"/>
              </a:rPr>
              <a:t> 전환하는 전세계적인 </a:t>
            </a:r>
            <a:r>
              <a:rPr lang="ko-KR" altLang="en-US" sz="1600" dirty="0" err="1" smtClean="0">
                <a:latin typeface="+mn-ea"/>
                <a:cs typeface="Arial Unicode MS" pitchFamily="50" charset="-127"/>
              </a:rPr>
              <a:t>파트너십입</a:t>
            </a:r>
            <a:r>
              <a:rPr lang="ko-KR" altLang="en-US" sz="1600" dirty="0" err="1">
                <a:latin typeface="+mn-ea"/>
                <a:cs typeface="Arial Unicode MS" pitchFamily="50" charset="-127"/>
              </a:rPr>
              <a:t>니</a:t>
            </a:r>
            <a:r>
              <a:rPr lang="ko-KR" altLang="en-US" sz="1600" dirty="0" err="1" smtClean="0">
                <a:latin typeface="+mn-ea"/>
                <a:cs typeface="Arial Unicode MS" pitchFamily="50" charset="-127"/>
              </a:rPr>
              <a:t>다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.</a:t>
            </a:r>
          </a:p>
          <a:p>
            <a:pPr lvl="1"/>
            <a:r>
              <a:rPr lang="ko-KR" altLang="en-US" sz="1400" dirty="0" smtClean="0">
                <a:latin typeface="+mn-ea"/>
                <a:cs typeface="Arial Unicode MS" pitchFamily="50" charset="-127"/>
              </a:rPr>
              <a:t>즉</a:t>
            </a:r>
            <a:r>
              <a:rPr lang="en-US" altLang="ko-KR" sz="1400" dirty="0">
                <a:latin typeface="+mn-ea"/>
                <a:cs typeface="Arial Unicode MS" pitchFamily="50" charset="-127"/>
              </a:rPr>
              <a:t>,</a:t>
            </a:r>
            <a:r>
              <a:rPr lang="ko-KR" altLang="en-US" sz="1400" dirty="0">
                <a:latin typeface="+mn-ea"/>
                <a:cs typeface="Arial Unicode MS" pitchFamily="50" charset="-127"/>
              </a:rPr>
              <a:t> 기존의 도서관에서 지출하던 학술지 구독료를 </a:t>
            </a:r>
            <a:r>
              <a:rPr lang="ko-KR" altLang="en-US" sz="1400" dirty="0" err="1">
                <a:latin typeface="+mn-ea"/>
                <a:cs typeface="Arial Unicode MS" pitchFamily="50" charset="-127"/>
              </a:rPr>
              <a:t>오픈액세스</a:t>
            </a:r>
            <a:r>
              <a:rPr lang="ko-KR" altLang="en-US" sz="1400" dirty="0">
                <a:latin typeface="+mn-ea"/>
                <a:cs typeface="Arial Unicode MS" pitchFamily="50" charset="-127"/>
              </a:rPr>
              <a:t> 학술지 출판비용</a:t>
            </a:r>
            <a:r>
              <a:rPr lang="en-US" altLang="ko-KR" sz="1400" dirty="0">
                <a:latin typeface="+mn-ea"/>
                <a:cs typeface="Arial Unicode MS" pitchFamily="50" charset="-127"/>
              </a:rPr>
              <a:t>(APC)</a:t>
            </a:r>
            <a:r>
              <a:rPr lang="ko-KR" altLang="en-US" sz="1400" dirty="0">
                <a:latin typeface="+mn-ea"/>
                <a:cs typeface="Arial Unicode MS" pitchFamily="50" charset="-127"/>
              </a:rPr>
              <a:t>으로 전환함으로써</a:t>
            </a:r>
            <a:r>
              <a:rPr lang="en-US" altLang="ko-KR" sz="1400" dirty="0">
                <a:latin typeface="+mn-ea"/>
                <a:cs typeface="Arial Unicode MS" pitchFamily="50" charset="-127"/>
              </a:rPr>
              <a:t>, </a:t>
            </a:r>
            <a:r>
              <a:rPr lang="ko-KR" altLang="en-US" sz="1400" dirty="0">
                <a:latin typeface="+mn-ea"/>
                <a:cs typeface="Arial Unicode MS" pitchFamily="50" charset="-127"/>
              </a:rPr>
              <a:t>도서관에는 구독비용 추가가 없고</a:t>
            </a:r>
            <a:r>
              <a:rPr lang="en-US" altLang="ko-KR" sz="1400" dirty="0">
                <a:latin typeface="+mn-ea"/>
                <a:cs typeface="Arial Unicode MS" pitchFamily="50" charset="-127"/>
              </a:rPr>
              <a:t>, </a:t>
            </a:r>
            <a:r>
              <a:rPr lang="ko-KR" altLang="en-US" sz="1400" dirty="0">
                <a:latin typeface="+mn-ea"/>
                <a:cs typeface="Arial Unicode MS" pitchFamily="50" charset="-127"/>
              </a:rPr>
              <a:t>연구자는 </a:t>
            </a:r>
            <a:r>
              <a:rPr lang="ko-KR" altLang="en-US" sz="1400" dirty="0" err="1">
                <a:latin typeface="+mn-ea"/>
                <a:cs typeface="Arial Unicode MS" pitchFamily="50" charset="-127"/>
              </a:rPr>
              <a:t>논문출판비를</a:t>
            </a:r>
            <a:r>
              <a:rPr lang="ko-KR" altLang="en-US" sz="1400" dirty="0">
                <a:latin typeface="+mn-ea"/>
                <a:cs typeface="Arial Unicode MS" pitchFamily="50" charset="-127"/>
              </a:rPr>
              <a:t> 내지 않으며</a:t>
            </a:r>
            <a:r>
              <a:rPr lang="en-US" altLang="ko-KR" sz="1400" dirty="0">
                <a:latin typeface="+mn-ea"/>
                <a:cs typeface="Arial Unicode MS" pitchFamily="50" charset="-127"/>
              </a:rPr>
              <a:t>, </a:t>
            </a:r>
            <a:r>
              <a:rPr lang="ko-KR" altLang="en-US" sz="1400" dirty="0" smtClean="0">
                <a:latin typeface="+mn-ea"/>
                <a:cs typeface="Arial Unicode MS" pitchFamily="50" charset="-127"/>
              </a:rPr>
              <a:t>모든 사람에게 논문이 공개되는 </a:t>
            </a:r>
            <a:r>
              <a:rPr lang="ko-KR" altLang="en-US" sz="1400" dirty="0" err="1">
                <a:latin typeface="+mn-ea"/>
                <a:cs typeface="Arial Unicode MS" pitchFamily="50" charset="-127"/>
              </a:rPr>
              <a:t>상생형</a:t>
            </a:r>
            <a:r>
              <a:rPr lang="ko-KR" altLang="en-US" sz="1400" dirty="0">
                <a:latin typeface="+mn-ea"/>
                <a:cs typeface="Arial Unicode MS" pitchFamily="50" charset="-127"/>
              </a:rPr>
              <a:t> 학술지 출판 및 구독 </a:t>
            </a:r>
            <a:r>
              <a:rPr lang="ko-KR" altLang="en-US" sz="1400" dirty="0" smtClean="0">
                <a:latin typeface="+mn-ea"/>
                <a:cs typeface="Arial Unicode MS" pitchFamily="50" charset="-127"/>
              </a:rPr>
              <a:t>모델입니다</a:t>
            </a:r>
            <a:r>
              <a:rPr lang="en-US" altLang="ko-KR" sz="1400" dirty="0" smtClean="0"/>
              <a:t>.</a:t>
            </a:r>
          </a:p>
          <a:p>
            <a:pPr lvl="1"/>
            <a:endParaRPr lang="en-US" altLang="ko-KR" sz="1400" dirty="0" smtClean="0"/>
          </a:p>
          <a:p>
            <a:r>
              <a:rPr lang="en-US" altLang="ko-KR" sz="1600" dirty="0" smtClean="0">
                <a:latin typeface="+mn-ea"/>
                <a:cs typeface="Arial Unicode MS" pitchFamily="50" charset="-127"/>
              </a:rPr>
              <a:t>SCOAP3</a:t>
            </a:r>
            <a:r>
              <a:rPr lang="ko-KR" altLang="en-US" sz="1600" dirty="0">
                <a:latin typeface="+mn-ea"/>
                <a:cs typeface="Arial Unicode MS" pitchFamily="50" charset="-127"/>
              </a:rPr>
              <a:t>는 </a:t>
            </a:r>
            <a:r>
              <a:rPr lang="en-US" altLang="ko-KR" sz="1600" dirty="0">
                <a:latin typeface="+mn-ea"/>
                <a:cs typeface="Arial Unicode MS" pitchFamily="50" charset="-127"/>
              </a:rPr>
              <a:t>2005</a:t>
            </a:r>
            <a:r>
              <a:rPr lang="ko-KR" altLang="en-US" sz="1600" dirty="0">
                <a:latin typeface="+mn-ea"/>
                <a:cs typeface="Arial Unicode MS" pitchFamily="50" charset="-127"/>
              </a:rPr>
              <a:t>년에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구상되어 </a:t>
            </a:r>
            <a:r>
              <a:rPr lang="ko-KR" altLang="en-US" sz="1600" dirty="0">
                <a:latin typeface="+mn-ea"/>
                <a:cs typeface="Arial Unicode MS" pitchFamily="50" charset="-127"/>
              </a:rPr>
              <a:t>약 </a:t>
            </a:r>
            <a:r>
              <a:rPr lang="en-US" altLang="ko-KR" sz="1600" dirty="0">
                <a:latin typeface="+mn-ea"/>
                <a:cs typeface="Arial Unicode MS" pitchFamily="50" charset="-127"/>
              </a:rPr>
              <a:t>8</a:t>
            </a:r>
            <a:r>
              <a:rPr lang="ko-KR" altLang="en-US" sz="1600" dirty="0">
                <a:latin typeface="+mn-ea"/>
                <a:cs typeface="Arial Unicode MS" pitchFamily="50" charset="-127"/>
              </a:rPr>
              <a:t>년간의 준비 기간을 거쳐 </a:t>
            </a:r>
            <a:r>
              <a:rPr lang="en-US" altLang="ko-KR" sz="1600" dirty="0">
                <a:latin typeface="+mn-ea"/>
                <a:cs typeface="Arial Unicode MS" pitchFamily="50" charset="-127"/>
              </a:rPr>
              <a:t>2014</a:t>
            </a:r>
            <a:r>
              <a:rPr lang="ko-KR" altLang="en-US" sz="1600" dirty="0">
                <a:latin typeface="+mn-ea"/>
                <a:cs typeface="Arial Unicode MS" pitchFamily="50" charset="-127"/>
              </a:rPr>
              <a:t>년부터 </a:t>
            </a:r>
            <a:r>
              <a:rPr lang="en-US" altLang="ko-KR" sz="1600" dirty="0">
                <a:latin typeface="+mn-ea"/>
                <a:cs typeface="Arial Unicode MS" pitchFamily="50" charset="-127"/>
              </a:rPr>
              <a:t>3</a:t>
            </a:r>
            <a:r>
              <a:rPr lang="ko-KR" altLang="en-US" sz="1600" dirty="0">
                <a:latin typeface="+mn-ea"/>
                <a:cs typeface="Arial Unicode MS" pitchFamily="50" charset="-127"/>
              </a:rPr>
              <a:t>년간 </a:t>
            </a:r>
            <a:r>
              <a:rPr lang="en-US" altLang="ko-KR" sz="1600" dirty="0">
                <a:latin typeface="+mn-ea"/>
                <a:cs typeface="Arial Unicode MS" pitchFamily="50" charset="-127"/>
              </a:rPr>
              <a:t>1</a:t>
            </a:r>
            <a:r>
              <a:rPr lang="ko-KR" altLang="en-US" sz="1600" dirty="0">
                <a:latin typeface="+mn-ea"/>
                <a:cs typeface="Arial Unicode MS" pitchFamily="50" charset="-127"/>
              </a:rPr>
              <a:t>단계 </a:t>
            </a:r>
            <a:r>
              <a:rPr lang="ko-KR" altLang="en-US" sz="1600" dirty="0" smtClean="0">
                <a:latin typeface="+mn-ea"/>
                <a:cs typeface="Arial Unicode MS" pitchFamily="50" charset="-127"/>
              </a:rPr>
              <a:t>사업이 성공적으로 진행되었습니다</a:t>
            </a:r>
            <a:r>
              <a:rPr lang="en-US" altLang="ko-KR" sz="1600" dirty="0" smtClean="0">
                <a:latin typeface="+mn-ea"/>
                <a:cs typeface="Arial Unicode MS" pitchFamily="50" charset="-127"/>
              </a:rPr>
              <a:t>. </a:t>
            </a:r>
          </a:p>
          <a:p>
            <a:pPr lvl="1"/>
            <a:r>
              <a:rPr lang="ko-KR" altLang="en-US" sz="1400" dirty="0" smtClean="0">
                <a:latin typeface="+mn-ea"/>
                <a:cs typeface="Arial Unicode MS" pitchFamily="50" charset="-127"/>
              </a:rPr>
              <a:t>스위스에 </a:t>
            </a:r>
            <a:r>
              <a:rPr lang="ko-KR" altLang="en-US" sz="1400" dirty="0">
                <a:latin typeface="+mn-ea"/>
                <a:cs typeface="Arial Unicode MS" pitchFamily="50" charset="-127"/>
              </a:rPr>
              <a:t>위치한 입자물리연구소</a:t>
            </a:r>
            <a:r>
              <a:rPr lang="en-US" altLang="ko-KR" sz="1400" dirty="0">
                <a:latin typeface="+mn-ea"/>
                <a:cs typeface="Arial Unicode MS" pitchFamily="50" charset="-127"/>
              </a:rPr>
              <a:t>(CERN)</a:t>
            </a:r>
            <a:r>
              <a:rPr lang="ko-KR" altLang="en-US" sz="1400" dirty="0">
                <a:latin typeface="+mn-ea"/>
                <a:cs typeface="Arial Unicode MS" pitchFamily="50" charset="-127"/>
              </a:rPr>
              <a:t>가 사무국 역할을 하며</a:t>
            </a:r>
            <a:r>
              <a:rPr lang="en-US" altLang="ko-KR" sz="1400" dirty="0">
                <a:latin typeface="+mn-ea"/>
                <a:cs typeface="Arial Unicode MS" pitchFamily="50" charset="-127"/>
              </a:rPr>
              <a:t>, </a:t>
            </a:r>
            <a:r>
              <a:rPr lang="ko-KR" altLang="en-US" sz="1400" dirty="0">
                <a:latin typeface="+mn-ea"/>
                <a:cs typeface="Arial Unicode MS" pitchFamily="50" charset="-127"/>
              </a:rPr>
              <a:t>실행위원회를 통해서 해당 출판사와 </a:t>
            </a:r>
            <a:r>
              <a:rPr lang="ko-KR" altLang="en-US" sz="1400" dirty="0" err="1">
                <a:latin typeface="+mn-ea"/>
                <a:cs typeface="Arial Unicode MS" pitchFamily="50" charset="-127"/>
              </a:rPr>
              <a:t>오픈액세스를</a:t>
            </a:r>
            <a:r>
              <a:rPr lang="ko-KR" altLang="en-US" sz="1400" dirty="0">
                <a:latin typeface="+mn-ea"/>
                <a:cs typeface="Arial Unicode MS" pitchFamily="50" charset="-127"/>
              </a:rPr>
              <a:t> 위한 출판비용</a:t>
            </a:r>
            <a:r>
              <a:rPr lang="en-US" altLang="ko-KR" sz="1400" dirty="0">
                <a:latin typeface="+mn-ea"/>
                <a:cs typeface="Arial Unicode MS" pitchFamily="50" charset="-127"/>
              </a:rPr>
              <a:t>(APC) </a:t>
            </a:r>
            <a:r>
              <a:rPr lang="ko-KR" altLang="en-US" sz="1400" dirty="0">
                <a:latin typeface="+mn-ea"/>
                <a:cs typeface="Arial Unicode MS" pitchFamily="50" charset="-127"/>
              </a:rPr>
              <a:t>협상을 하고</a:t>
            </a:r>
            <a:r>
              <a:rPr lang="en-US" altLang="ko-KR" sz="1400" dirty="0">
                <a:latin typeface="+mn-ea"/>
                <a:cs typeface="Arial Unicode MS" pitchFamily="50" charset="-127"/>
              </a:rPr>
              <a:t>, </a:t>
            </a:r>
            <a:r>
              <a:rPr lang="ko-KR" altLang="en-US" sz="1400" dirty="0">
                <a:latin typeface="+mn-ea"/>
                <a:cs typeface="Arial Unicode MS" pitchFamily="50" charset="-127"/>
              </a:rPr>
              <a:t>참여 국가의 분담금을 산출하여 </a:t>
            </a:r>
            <a:r>
              <a:rPr lang="ko-KR" altLang="en-US" sz="1400" dirty="0" smtClean="0">
                <a:latin typeface="+mn-ea"/>
                <a:cs typeface="Arial Unicode MS" pitchFamily="50" charset="-127"/>
              </a:rPr>
              <a:t>공지합니다</a:t>
            </a:r>
            <a:r>
              <a:rPr lang="en-US" altLang="ko-KR" sz="1400" dirty="0">
                <a:latin typeface="+mn-ea"/>
                <a:cs typeface="Arial Unicode MS" pitchFamily="50" charset="-127"/>
              </a:rPr>
              <a:t>. 1</a:t>
            </a:r>
            <a:r>
              <a:rPr lang="ko-KR" altLang="en-US" sz="1400" dirty="0">
                <a:latin typeface="+mn-ea"/>
                <a:cs typeface="Arial Unicode MS" pitchFamily="50" charset="-127"/>
              </a:rPr>
              <a:t>단계에는 </a:t>
            </a:r>
            <a:r>
              <a:rPr lang="en-US" altLang="ko-KR" sz="1400" dirty="0">
                <a:latin typeface="+mn-ea"/>
                <a:cs typeface="Arial Unicode MS" pitchFamily="50" charset="-127"/>
              </a:rPr>
              <a:t>47</a:t>
            </a:r>
            <a:r>
              <a:rPr lang="ko-KR" altLang="en-US" sz="1400" dirty="0" smtClean="0">
                <a:latin typeface="+mn-ea"/>
                <a:cs typeface="Arial Unicode MS" pitchFamily="50" charset="-127"/>
              </a:rPr>
              <a:t>개국</a:t>
            </a:r>
            <a:r>
              <a:rPr lang="en-US" altLang="ko-KR" sz="1400" dirty="0" smtClean="0">
                <a:latin typeface="+mn-ea"/>
                <a:cs typeface="Arial Unicode MS" pitchFamily="50" charset="-127"/>
              </a:rPr>
              <a:t>(</a:t>
            </a:r>
            <a:r>
              <a:rPr lang="ko-KR" altLang="en-US" sz="1400" dirty="0" smtClean="0">
                <a:latin typeface="+mn-ea"/>
                <a:cs typeface="Arial Unicode MS" pitchFamily="50" charset="-127"/>
              </a:rPr>
              <a:t>기관</a:t>
            </a:r>
            <a:r>
              <a:rPr lang="en-US" altLang="ko-KR" sz="1400" dirty="0" smtClean="0">
                <a:latin typeface="+mn-ea"/>
                <a:cs typeface="Arial Unicode MS" pitchFamily="50" charset="-127"/>
              </a:rPr>
              <a:t>), </a:t>
            </a:r>
            <a:r>
              <a:rPr lang="ko-KR" altLang="en-US" sz="1400" dirty="0">
                <a:latin typeface="+mn-ea"/>
                <a:cs typeface="Arial Unicode MS" pitchFamily="50" charset="-127"/>
              </a:rPr>
              <a:t>약 </a:t>
            </a:r>
            <a:r>
              <a:rPr lang="en-US" altLang="ko-KR" sz="1400" dirty="0">
                <a:latin typeface="+mn-ea"/>
                <a:cs typeface="Arial Unicode MS" pitchFamily="50" charset="-127"/>
              </a:rPr>
              <a:t>3</a:t>
            </a:r>
            <a:r>
              <a:rPr lang="ko-KR" altLang="en-US" sz="1400" dirty="0">
                <a:latin typeface="+mn-ea"/>
                <a:cs typeface="Arial Unicode MS" pitchFamily="50" charset="-127"/>
              </a:rPr>
              <a:t>천 개의 도서관이 </a:t>
            </a:r>
            <a:r>
              <a:rPr lang="ko-KR" altLang="en-US" sz="1400" dirty="0" smtClean="0">
                <a:latin typeface="+mn-ea"/>
                <a:cs typeface="Arial Unicode MS" pitchFamily="50" charset="-127"/>
              </a:rPr>
              <a:t>참여하였습니다</a:t>
            </a:r>
            <a:r>
              <a:rPr lang="en-US" altLang="ko-KR" sz="1400" dirty="0" smtClean="0"/>
              <a:t>.</a:t>
            </a:r>
          </a:p>
        </p:txBody>
      </p:sp>
      <p:grpSp>
        <p:nvGrpSpPr>
          <p:cNvPr id="5" name="그룹 4"/>
          <p:cNvGrpSpPr/>
          <p:nvPr/>
        </p:nvGrpSpPr>
        <p:grpSpPr>
          <a:xfrm>
            <a:off x="1063301" y="5081517"/>
            <a:ext cx="4858502" cy="3611738"/>
            <a:chOff x="304117" y="4203770"/>
            <a:chExt cx="6221227" cy="4472686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816" y="7510951"/>
              <a:ext cx="1635968" cy="11655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44" descr="dreamstime_l_3890230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3350" y="6410749"/>
              <a:ext cx="911519" cy="1042752"/>
            </a:xfrm>
            <a:prstGeom prst="rect">
              <a:avLst/>
            </a:prstGeom>
          </p:spPr>
        </p:pic>
        <p:pic>
          <p:nvPicPr>
            <p:cNvPr id="8" name="Picture 11"/>
            <p:cNvPicPr>
              <a:picLocks noChangeAspect="1"/>
            </p:cNvPicPr>
            <p:nvPr/>
          </p:nvPicPr>
          <p:blipFill>
            <a:blip r:embed="rId4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33363" y="5604467"/>
              <a:ext cx="864263" cy="98869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04117" y="5661171"/>
              <a:ext cx="827616" cy="343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200" dirty="0" smtClean="0">
                  <a:solidFill>
                    <a:schemeClr val="accent5">
                      <a:lumMod val="75000"/>
                    </a:schemeClr>
                  </a:solidFill>
                  <a:latin typeface="Arial" charset="0"/>
                </a:rPr>
                <a:t>출판사</a:t>
              </a:r>
              <a:endParaRPr lang="en-US" sz="1200" dirty="0">
                <a:solidFill>
                  <a:schemeClr val="accent5">
                    <a:lumMod val="75000"/>
                  </a:schemeClr>
                </a:solidFill>
                <a:latin typeface="Arial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277916" y="5778942"/>
              <a:ext cx="827616" cy="343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solidFill>
                    <a:schemeClr val="accent2">
                      <a:lumMod val="75000"/>
                    </a:schemeClr>
                  </a:solidFill>
                  <a:latin typeface="Arial" charset="0"/>
                </a:rPr>
                <a:t>도서관</a:t>
              </a:r>
              <a:endParaRPr lang="en-US" sz="1200" dirty="0">
                <a:solidFill>
                  <a:schemeClr val="accent2">
                    <a:lumMod val="75000"/>
                  </a:schemeClr>
                </a:solidFill>
                <a:latin typeface="Arial" charset="0"/>
              </a:endParaRPr>
            </a:p>
          </p:txBody>
        </p:sp>
        <p:pic>
          <p:nvPicPr>
            <p:cNvPr id="11" name="Picture 4" descr="SCOAP3_logo2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96273" y="7805303"/>
              <a:ext cx="927613" cy="72299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545434" y="7782500"/>
              <a:ext cx="938457" cy="323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SCOAP</a:t>
              </a:r>
              <a:r>
                <a:rPr lang="en-US" sz="1100" baseline="300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3</a:t>
              </a:r>
              <a:endParaRPr lang="en-US" sz="1100" baseline="30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pic>
          <p:nvPicPr>
            <p:cNvPr id="13" name="Bild 12" descr="MC900150405.WMF"/>
            <p:cNvPicPr>
              <a:picLocks noChangeAspect="1"/>
            </p:cNvPicPr>
            <p:nvPr/>
          </p:nvPicPr>
          <p:blipFill>
            <a:blip r:embed="rId6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615" y="5728209"/>
              <a:ext cx="1111751" cy="1055333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074897" y="4224573"/>
              <a:ext cx="1831756" cy="323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9388" indent="-179388">
                <a:buFontTx/>
                <a:buChar char="-"/>
              </a:pPr>
              <a:r>
                <a:rPr lang="ko-KR" altLang="en-US" sz="1100" dirty="0" smtClean="0">
                  <a:solidFill>
                    <a:schemeClr val="accent3">
                      <a:lumMod val="75000"/>
                    </a:schemeClr>
                  </a:solidFill>
                  <a:latin typeface="Arial" charset="0"/>
                </a:rPr>
                <a:t>무료로 논문 출판</a:t>
              </a:r>
              <a:endParaRPr lang="en-US" sz="1100" dirty="0" smtClean="0">
                <a:solidFill>
                  <a:schemeClr val="accent3">
                    <a:lumMod val="75000"/>
                  </a:schemeClr>
                </a:solidFill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357452" y="6630429"/>
              <a:ext cx="2167892" cy="628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9388" indent="-179388">
                <a:spcAft>
                  <a:spcPts val="600"/>
                </a:spcAft>
                <a:buFontTx/>
                <a:buChar char="-"/>
              </a:pPr>
              <a:r>
                <a:rPr lang="ko-KR" altLang="en-US" sz="1100" dirty="0" smtClean="0">
                  <a:solidFill>
                    <a:schemeClr val="accent2">
                      <a:lumMod val="75000"/>
                    </a:schemeClr>
                  </a:solidFill>
                  <a:latin typeface="Arial" charset="0"/>
                </a:rPr>
                <a:t>구독 비용 절감</a:t>
              </a:r>
              <a:r>
                <a:rPr lang="en-US" sz="1100" dirty="0" smtClean="0">
                  <a:solidFill>
                    <a:schemeClr val="accent2">
                      <a:lumMod val="75000"/>
                    </a:schemeClr>
                  </a:solidFill>
                  <a:latin typeface="Arial" charset="0"/>
                </a:rPr>
                <a:t> </a:t>
              </a:r>
              <a:endParaRPr lang="en-US" sz="1100" dirty="0">
                <a:solidFill>
                  <a:schemeClr val="accent2">
                    <a:lumMod val="75000"/>
                  </a:schemeClr>
                </a:solidFill>
                <a:latin typeface="Arial" charset="0"/>
              </a:endParaRPr>
            </a:p>
            <a:p>
              <a:pPr marL="179388" indent="-179388">
                <a:spcAft>
                  <a:spcPts val="600"/>
                </a:spcAft>
                <a:buFontTx/>
                <a:buChar char="-"/>
              </a:pPr>
              <a:r>
                <a:rPr lang="ko-KR" altLang="en-US" sz="1100" dirty="0" smtClean="0">
                  <a:solidFill>
                    <a:schemeClr val="accent2">
                      <a:lumMod val="75000"/>
                    </a:schemeClr>
                  </a:solidFill>
                  <a:latin typeface="Arial" charset="0"/>
                </a:rPr>
                <a:t>홍보 및 분담금 납부</a:t>
              </a:r>
              <a:endParaRPr lang="en-US" sz="11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endParaRPr>
            </a:p>
          </p:txBody>
        </p:sp>
        <p:sp>
          <p:nvSpPr>
            <p:cNvPr id="16" name="Pfeil nach rechts 52"/>
            <p:cNvSpPr/>
            <p:nvPr/>
          </p:nvSpPr>
          <p:spPr>
            <a:xfrm rot="5400000">
              <a:off x="987696" y="7034858"/>
              <a:ext cx="679761" cy="411269"/>
            </a:xfrm>
            <a:prstGeom prst="rightArrow">
              <a:avLst>
                <a:gd name="adj1" fmla="val 71132"/>
                <a:gd name="adj2" fmla="val 5000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7" name="Textfeld 7"/>
            <p:cNvSpPr txBox="1"/>
            <p:nvPr/>
          </p:nvSpPr>
          <p:spPr>
            <a:xfrm rot="16165065">
              <a:off x="1013996" y="6999731"/>
              <a:ext cx="639606" cy="370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de-DE" sz="800" dirty="0" smtClean="0">
                  <a:solidFill>
                    <a:schemeClr val="accent5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Open</a:t>
              </a:r>
            </a:p>
            <a:p>
              <a:pPr>
                <a:lnSpc>
                  <a:spcPct val="80000"/>
                </a:lnSpc>
              </a:pPr>
              <a:r>
                <a:rPr lang="de-DE" sz="800" dirty="0" smtClean="0">
                  <a:solidFill>
                    <a:schemeClr val="accent5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Access</a:t>
              </a:r>
              <a:endParaRPr lang="de-DE" sz="800" dirty="0">
                <a:solidFill>
                  <a:schemeClr val="accent5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18" name="Group 67"/>
            <p:cNvGrpSpPr/>
            <p:nvPr/>
          </p:nvGrpSpPr>
          <p:grpSpPr>
            <a:xfrm>
              <a:off x="2792133" y="4203770"/>
              <a:ext cx="1046420" cy="1459485"/>
              <a:chOff x="3813156" y="1030838"/>
              <a:chExt cx="1482141" cy="1807042"/>
            </a:xfrm>
          </p:grpSpPr>
          <p:pic>
            <p:nvPicPr>
              <p:cNvPr id="33" name="Picture 68"/>
              <p:cNvPicPr>
                <a:picLocks noChangeAspect="1"/>
              </p:cNvPicPr>
              <p:nvPr/>
            </p:nvPicPr>
            <p:blipFill>
              <a:blip r:embed="rId7" cstate="screen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13156" y="1355739"/>
                <a:ext cx="1482141" cy="1482141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3949299" y="1030838"/>
                <a:ext cx="1172227" cy="4247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1200" dirty="0" smtClean="0">
                    <a:solidFill>
                      <a:schemeClr val="accent3">
                        <a:lumMod val="75000"/>
                      </a:schemeClr>
                    </a:solidFill>
                    <a:latin typeface="Arial" charset="0"/>
                  </a:rPr>
                  <a:t>연구자</a:t>
                </a:r>
                <a:endParaRPr lang="en-US" sz="1200" dirty="0" smtClean="0">
                  <a:solidFill>
                    <a:schemeClr val="accent3">
                      <a:lumMod val="75000"/>
                    </a:schemeClr>
                  </a:solidFill>
                  <a:latin typeface="Arial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074897" y="4521296"/>
              <a:ext cx="1831756" cy="323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9388" indent="-179388">
                <a:buFontTx/>
                <a:buChar char="-"/>
              </a:pPr>
              <a:r>
                <a:rPr lang="ko-KR" altLang="en-US" sz="1100" dirty="0" smtClean="0">
                  <a:solidFill>
                    <a:schemeClr val="accent3">
                      <a:lumMod val="75000"/>
                    </a:schemeClr>
                  </a:solidFill>
                  <a:latin typeface="Arial" charset="0"/>
                </a:rPr>
                <a:t>무료로 논문 접근</a:t>
              </a:r>
              <a:endParaRPr lang="en-US" sz="1100" dirty="0" smtClean="0">
                <a:solidFill>
                  <a:schemeClr val="accent3">
                    <a:lumMod val="75000"/>
                  </a:schemeClr>
                </a:solidFill>
                <a:latin typeface="Arial" charset="0"/>
              </a:endParaRPr>
            </a:p>
          </p:txBody>
        </p:sp>
        <p:sp>
          <p:nvSpPr>
            <p:cNvPr id="20" name="Pfeil nach rechts 6"/>
            <p:cNvSpPr/>
            <p:nvPr/>
          </p:nvSpPr>
          <p:spPr>
            <a:xfrm rot="9132983">
              <a:off x="1662691" y="5039296"/>
              <a:ext cx="949370" cy="346699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1" name="Textfeld 7"/>
            <p:cNvSpPr txBox="1"/>
            <p:nvPr/>
          </p:nvSpPr>
          <p:spPr>
            <a:xfrm rot="19922834">
              <a:off x="1686248" y="5081024"/>
              <a:ext cx="892679" cy="266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800" smtClean="0">
                  <a:solidFill>
                    <a:schemeClr val="accent3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논문 게재</a:t>
              </a:r>
              <a:endParaRPr lang="de-DE" sz="800" dirty="0">
                <a:solidFill>
                  <a:schemeClr val="accent3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2" name="Pfeil nach rechts 6"/>
            <p:cNvSpPr/>
            <p:nvPr/>
          </p:nvSpPr>
          <p:spPr>
            <a:xfrm rot="19928792">
              <a:off x="1808657" y="5340490"/>
              <a:ext cx="981612" cy="324286"/>
            </a:xfrm>
            <a:prstGeom prst="rightArrow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3" name="Textfeld 7"/>
            <p:cNvSpPr txBox="1"/>
            <p:nvPr/>
          </p:nvSpPr>
          <p:spPr>
            <a:xfrm rot="19966029">
              <a:off x="1893691" y="5340010"/>
              <a:ext cx="870083" cy="285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900" smtClean="0">
                  <a:solidFill>
                    <a:schemeClr val="accent5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논문 </a:t>
              </a:r>
              <a:r>
                <a:rPr lang="ko-KR" altLang="en-US" sz="900" dirty="0" err="1" smtClean="0">
                  <a:solidFill>
                    <a:schemeClr val="accent5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열럼</a:t>
              </a:r>
              <a:endParaRPr lang="de-DE" sz="900" dirty="0">
                <a:solidFill>
                  <a:schemeClr val="accent5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24" name="Group 79"/>
            <p:cNvGrpSpPr/>
            <p:nvPr/>
          </p:nvGrpSpPr>
          <p:grpSpPr>
            <a:xfrm>
              <a:off x="2051242" y="5997724"/>
              <a:ext cx="2173792" cy="420960"/>
              <a:chOff x="3144990" y="3419163"/>
              <a:chExt cx="2782200" cy="521206"/>
            </a:xfrm>
          </p:grpSpPr>
          <p:sp>
            <p:nvSpPr>
              <p:cNvPr id="31" name="Left Arrow 81"/>
              <p:cNvSpPr/>
              <p:nvPr/>
            </p:nvSpPr>
            <p:spPr>
              <a:xfrm rot="10800000">
                <a:off x="3144990" y="3419163"/>
                <a:ext cx="2782200" cy="521206"/>
              </a:xfrm>
              <a:prstGeom prst="leftArrow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723838" y="3524567"/>
                <a:ext cx="1300945" cy="3539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900" dirty="0" smtClean="0">
                    <a:solidFill>
                      <a:schemeClr val="accent6">
                        <a:lumMod val="7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구독료 면제</a:t>
                </a:r>
                <a:endParaRPr lang="en-US" sz="90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25" name="Group 83"/>
            <p:cNvGrpSpPr/>
            <p:nvPr/>
          </p:nvGrpSpPr>
          <p:grpSpPr>
            <a:xfrm>
              <a:off x="3308020" y="7088186"/>
              <a:ext cx="1065482" cy="420960"/>
              <a:chOff x="5230242" y="4607131"/>
              <a:chExt cx="1509141" cy="521206"/>
            </a:xfrm>
          </p:grpSpPr>
          <p:sp>
            <p:nvSpPr>
              <p:cNvPr id="29" name="Left Arrow 85"/>
              <p:cNvSpPr/>
              <p:nvPr/>
            </p:nvSpPr>
            <p:spPr>
              <a:xfrm rot="19226862">
                <a:off x="5230242" y="4607131"/>
                <a:ext cx="1474059" cy="521206"/>
              </a:xfrm>
              <a:prstGeom prst="leftArrow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 rot="19293881">
                <a:off x="5299682" y="4631639"/>
                <a:ext cx="1439701" cy="3539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900" dirty="0" smtClean="0">
                    <a:solidFill>
                      <a:schemeClr val="accent6">
                        <a:lumMod val="7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분담금 납부</a:t>
                </a:r>
                <a:endParaRPr lang="en-US" sz="90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26" name="Group 87"/>
            <p:cNvGrpSpPr/>
            <p:nvPr/>
          </p:nvGrpSpPr>
          <p:grpSpPr>
            <a:xfrm>
              <a:off x="1777951" y="7074334"/>
              <a:ext cx="970839" cy="420960"/>
              <a:chOff x="2478988" y="4586670"/>
              <a:chExt cx="1375089" cy="521206"/>
            </a:xfrm>
          </p:grpSpPr>
          <p:sp>
            <p:nvSpPr>
              <p:cNvPr id="27" name="Left Arrow 89"/>
              <p:cNvSpPr/>
              <p:nvPr/>
            </p:nvSpPr>
            <p:spPr>
              <a:xfrm rot="2078767">
                <a:off x="2478988" y="4586670"/>
                <a:ext cx="1375089" cy="521206"/>
              </a:xfrm>
              <a:prstGeom prst="leftArrow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05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 rot="2008803">
                <a:off x="2743859" y="4710783"/>
                <a:ext cx="980346" cy="37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solidFill>
                      <a:schemeClr val="accent6">
                        <a:lumMod val="7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APC’s</a:t>
                </a:r>
                <a:endParaRPr lang="en-US" sz="100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혜택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42900" y="2133601"/>
            <a:ext cx="6172200" cy="6038799"/>
          </a:xfrm>
        </p:spPr>
        <p:txBody>
          <a:bodyPr>
            <a:normAutofit/>
          </a:bodyPr>
          <a:lstStyle/>
          <a:p>
            <a:r>
              <a:rPr lang="en-US" altLang="ko-KR" sz="1800" dirty="0" smtClean="0"/>
              <a:t>SCOAP3 </a:t>
            </a:r>
            <a:r>
              <a:rPr lang="ko-KR" altLang="en-US" sz="1800" dirty="0" smtClean="0"/>
              <a:t>참여를 통해서 얻는 혜택은 다음과 같습니다</a:t>
            </a:r>
            <a:r>
              <a:rPr lang="en-US" altLang="ko-KR" sz="1800" dirty="0" smtClean="0"/>
              <a:t>.</a:t>
            </a:r>
          </a:p>
          <a:p>
            <a:pPr marL="800100" lvl="1" indent="-342900">
              <a:buFont typeface="+mj-ea"/>
              <a:buAutoNum type="circleNumDbPlain"/>
            </a:pPr>
            <a:r>
              <a:rPr lang="ko-KR" altLang="en-US" sz="1600" dirty="0" smtClean="0"/>
              <a:t>구독료보다 적은 분담금 지불</a:t>
            </a:r>
            <a:endParaRPr lang="en-US" altLang="ko-KR" sz="1600" dirty="0" smtClean="0"/>
          </a:p>
          <a:p>
            <a:pPr marL="1200150" lvl="2" indent="-342900">
              <a:buFont typeface="맑은 고딕" panose="020B0503020000020004" pitchFamily="50" charset="-127"/>
              <a:buChar char="–"/>
            </a:pPr>
            <a:r>
              <a:rPr lang="ko-KR" altLang="en-US" sz="1200" dirty="0" smtClean="0"/>
              <a:t>구독료의 약 </a:t>
            </a:r>
            <a:r>
              <a:rPr lang="en-US" altLang="ko-KR" sz="1200" dirty="0" smtClean="0"/>
              <a:t>80%</a:t>
            </a:r>
            <a:r>
              <a:rPr lang="ko-KR" altLang="en-US" sz="1200" dirty="0" smtClean="0"/>
              <a:t>만으로 분담금 지불</a:t>
            </a:r>
            <a:endParaRPr lang="en-US" altLang="ko-KR" sz="1200" dirty="0" smtClean="0"/>
          </a:p>
          <a:p>
            <a:pPr marL="800100" lvl="1" indent="-342900">
              <a:buFont typeface="+mj-ea"/>
              <a:buAutoNum type="circleNumDbPlain"/>
            </a:pPr>
            <a:r>
              <a:rPr lang="en-US" altLang="ko-KR" sz="1600" dirty="0" smtClean="0"/>
              <a:t>APC </a:t>
            </a:r>
            <a:r>
              <a:rPr lang="ko-KR" altLang="en-US" sz="1600" dirty="0" smtClean="0"/>
              <a:t>면제</a:t>
            </a:r>
            <a:endParaRPr lang="en-US" altLang="ko-KR" sz="1600" dirty="0" smtClean="0"/>
          </a:p>
          <a:p>
            <a:pPr marL="1200150" lvl="2" indent="-342900">
              <a:buFont typeface="맑은 고딕" panose="020B0503020000020004" pitchFamily="50" charset="-127"/>
              <a:buChar char="–"/>
            </a:pPr>
            <a:r>
              <a:rPr lang="ko-KR" altLang="en-US" sz="1200" dirty="0" smtClean="0"/>
              <a:t>연간 최소 </a:t>
            </a:r>
            <a:r>
              <a:rPr lang="en-US" altLang="ko-KR" sz="1200" dirty="0" smtClean="0"/>
              <a:t>2</a:t>
            </a:r>
            <a:r>
              <a:rPr lang="ko-KR" altLang="en-US" sz="1200" dirty="0" err="1" smtClean="0"/>
              <a:t>억원의</a:t>
            </a:r>
            <a:r>
              <a:rPr lang="ko-KR" altLang="en-US" sz="1200" dirty="0" smtClean="0"/>
              <a:t> </a:t>
            </a:r>
            <a:r>
              <a:rPr lang="ko-KR" altLang="en-US" sz="1200" dirty="0" err="1" smtClean="0"/>
              <a:t>논문출판비</a:t>
            </a:r>
            <a:r>
              <a:rPr lang="ko-KR" altLang="en-US" sz="1200" dirty="0" smtClean="0"/>
              <a:t> 절감</a:t>
            </a:r>
            <a:endParaRPr lang="en-US" altLang="ko-KR" sz="1200" dirty="0" smtClean="0"/>
          </a:p>
          <a:p>
            <a:pPr marL="800100" lvl="1" indent="-342900">
              <a:buFont typeface="+mj-ea"/>
              <a:buAutoNum type="circleNumDbPlain"/>
            </a:pPr>
            <a:r>
              <a:rPr lang="ko-KR" altLang="en-US" sz="1600" dirty="0" smtClean="0"/>
              <a:t>학술</a:t>
            </a:r>
            <a:r>
              <a:rPr lang="ko-KR" altLang="en-US" sz="1600" dirty="0"/>
              <a:t>지</a:t>
            </a:r>
            <a:r>
              <a:rPr lang="ko-KR" altLang="en-US" sz="1600" dirty="0" smtClean="0"/>
              <a:t> </a:t>
            </a:r>
            <a:r>
              <a:rPr lang="ko-KR" altLang="en-US" sz="1600" dirty="0" err="1" smtClean="0"/>
              <a:t>오픈액세스에</a:t>
            </a:r>
            <a:r>
              <a:rPr lang="ko-KR" altLang="en-US" sz="1600" dirty="0" smtClean="0"/>
              <a:t> 기여</a:t>
            </a:r>
            <a:endParaRPr lang="en-US" altLang="ko-KR" sz="1600" dirty="0" smtClean="0"/>
          </a:p>
          <a:p>
            <a:pPr marL="1200150" lvl="2" indent="-342900">
              <a:buFont typeface="맑은 고딕" panose="020B0503020000020004" pitchFamily="50" charset="-127"/>
              <a:buChar char="–"/>
            </a:pPr>
            <a:r>
              <a:rPr lang="ko-KR" altLang="en-US" sz="1200" dirty="0" smtClean="0"/>
              <a:t>개인 또는 소형 기관은 무료로 원하는 정보 열람</a:t>
            </a:r>
            <a:endParaRPr lang="en-US" altLang="ko-KR" sz="1200" dirty="0" smtClean="0"/>
          </a:p>
          <a:p>
            <a:pPr marL="800100" lvl="1" indent="-342900">
              <a:buFont typeface="+mj-ea"/>
              <a:buAutoNum type="circleNumDbPlain"/>
            </a:pPr>
            <a:r>
              <a:rPr lang="ko-KR" altLang="en-US" sz="1600" dirty="0" smtClean="0"/>
              <a:t>국내 학자들의 논문 영향력 제고</a:t>
            </a:r>
            <a:endParaRPr lang="en-US" altLang="ko-KR" sz="1600" dirty="0" smtClean="0"/>
          </a:p>
          <a:p>
            <a:pPr marL="1200150" lvl="2" indent="-342900">
              <a:buFont typeface="맑은 고딕" panose="020B0503020000020004" pitchFamily="50" charset="-127"/>
              <a:buChar char="–"/>
            </a:pPr>
            <a:r>
              <a:rPr lang="ko-KR" altLang="en-US" sz="1200" dirty="0" smtClean="0"/>
              <a:t>전세계의 연구자가 국내 학자의 논문을 무료로 접근함으로써 인용기회가 많아짐</a:t>
            </a:r>
            <a:r>
              <a:rPr lang="en-US" altLang="ko-KR" sz="1200" dirty="0" smtClean="0"/>
              <a:t>.</a:t>
            </a:r>
            <a:endParaRPr lang="ko-KR" altLang="en-US" sz="12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54" y="5004048"/>
            <a:ext cx="5169847" cy="3634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대상 학술지</a:t>
            </a:r>
            <a:endParaRPr lang="ko-KR" altLang="en-US" dirty="0"/>
          </a:p>
        </p:txBody>
      </p:sp>
      <p:grpSp>
        <p:nvGrpSpPr>
          <p:cNvPr id="5" name="그룹 4"/>
          <p:cNvGrpSpPr/>
          <p:nvPr/>
        </p:nvGrpSpPr>
        <p:grpSpPr>
          <a:xfrm>
            <a:off x="1597081" y="2915816"/>
            <a:ext cx="4948340" cy="1080120"/>
            <a:chOff x="188640" y="6444208"/>
            <a:chExt cx="6552728" cy="1882738"/>
          </a:xfrm>
        </p:grpSpPr>
        <p:pic>
          <p:nvPicPr>
            <p:cNvPr id="4101" name="Picture 5" descr="http://www.actaphys.uj.edu.pl/modules/layout/cover-acta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8034" y="6444208"/>
              <a:ext cx="1293334" cy="1833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0986" y="6460500"/>
              <a:ext cx="1367048" cy="1836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7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9561" y="6460500"/>
              <a:ext cx="1246524" cy="1817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9" name="Picture 1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4767" y="6460500"/>
              <a:ext cx="1371156" cy="1816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0" name="Picture 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640" y="6460499"/>
              <a:ext cx="1296144" cy="1866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그룹 2"/>
          <p:cNvGrpSpPr/>
          <p:nvPr/>
        </p:nvGrpSpPr>
        <p:grpSpPr>
          <a:xfrm>
            <a:off x="408845" y="1756014"/>
            <a:ext cx="5250852" cy="1152128"/>
            <a:chOff x="410396" y="1835696"/>
            <a:chExt cx="6042940" cy="1623405"/>
          </a:xfrm>
        </p:grpSpPr>
        <p:pic>
          <p:nvPicPr>
            <p:cNvPr id="4104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6630" y="1839573"/>
              <a:ext cx="1206706" cy="1619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5" name="Picture 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8590" y="1835696"/>
              <a:ext cx="1222984" cy="1622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8" name="Picture 1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1574" y="1847903"/>
              <a:ext cx="1200289" cy="1600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1" name="Picture 1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396" y="1847904"/>
              <a:ext cx="1130794" cy="1611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2" name="Picture 1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8353" y="1847904"/>
              <a:ext cx="1190625" cy="552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77" y="4110937"/>
            <a:ext cx="6269935" cy="2189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17" y="6318944"/>
            <a:ext cx="4147703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752821" y="7452320"/>
            <a:ext cx="1631857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국내 연구기관의</a:t>
            </a:r>
            <a:endParaRPr lang="en-US" altLang="ko-KR" sz="1400" dirty="0" smtClean="0"/>
          </a:p>
          <a:p>
            <a:r>
              <a:rPr lang="en-US" altLang="ko-KR" sz="1400" dirty="0" smtClean="0"/>
              <a:t>SCOAP3 </a:t>
            </a:r>
            <a:r>
              <a:rPr lang="ko-KR" altLang="en-US" sz="1400" dirty="0" err="1" smtClean="0"/>
              <a:t>학술지별</a:t>
            </a:r>
            <a:endParaRPr lang="en-US" altLang="ko-KR" sz="1400" dirty="0" smtClean="0"/>
          </a:p>
          <a:p>
            <a:r>
              <a:rPr lang="ko-KR" altLang="en-US" sz="1400" dirty="0" smtClean="0"/>
              <a:t>논문 게재 현황</a:t>
            </a:r>
            <a:endParaRPr lang="ko-KR" altLang="en-US" sz="1400" dirty="0"/>
          </a:p>
        </p:txBody>
      </p:sp>
      <p:sp>
        <p:nvSpPr>
          <p:cNvPr id="6" name="굽은 화살표 5"/>
          <p:cNvSpPr/>
          <p:nvPr/>
        </p:nvSpPr>
        <p:spPr>
          <a:xfrm rot="10800000">
            <a:off x="4509120" y="6300192"/>
            <a:ext cx="1440160" cy="864096"/>
          </a:xfrm>
          <a:prstGeom prst="bentArrow">
            <a:avLst>
              <a:gd name="adj1" fmla="val 21055"/>
              <a:gd name="adj2" fmla="val 25116"/>
              <a:gd name="adj3" fmla="val 39388"/>
              <a:gd name="adj4" fmla="val 3075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참여 방법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42900" y="1691680"/>
            <a:ext cx="6172200" cy="782215"/>
          </a:xfrm>
        </p:spPr>
        <p:txBody>
          <a:bodyPr>
            <a:normAutofit/>
          </a:bodyPr>
          <a:lstStyle/>
          <a:p>
            <a:r>
              <a:rPr lang="ko-KR" altLang="en-US" sz="1800" dirty="0" err="1" smtClean="0"/>
              <a:t>고에너지</a:t>
            </a:r>
            <a:r>
              <a:rPr lang="ko-KR" altLang="en-US" sz="1800" dirty="0" smtClean="0"/>
              <a:t> 물리학 분야의 학술활동 발전을 소망하는 마음으로 소정의 분담금 납부에 기여하시면 됩니다</a:t>
            </a:r>
            <a:r>
              <a:rPr lang="en-US" altLang="ko-KR" sz="1800" dirty="0" smtClean="0"/>
              <a:t>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48680" y="2511723"/>
            <a:ext cx="18123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ko-KR" altLang="en-US" sz="1400" dirty="0" smtClean="0"/>
              <a:t> 문의처</a:t>
            </a:r>
            <a:r>
              <a:rPr lang="en-US" altLang="ko-KR" sz="1400" dirty="0" smtClean="0"/>
              <a:t>: </a:t>
            </a:r>
          </a:p>
          <a:p>
            <a:r>
              <a:rPr lang="en-US" altLang="ko-KR" sz="1400" dirty="0" smtClean="0"/>
              <a:t>hkhwang@kisti.re.kr</a:t>
            </a:r>
          </a:p>
          <a:p>
            <a:r>
              <a:rPr lang="en-US" altLang="ko-KR" sz="1400" dirty="0" smtClean="0"/>
              <a:t>02-3299-6104</a:t>
            </a:r>
            <a:endParaRPr lang="ko-KR" altLang="en-US" sz="1400" dirty="0"/>
          </a:p>
        </p:txBody>
      </p:sp>
      <p:sp>
        <p:nvSpPr>
          <p:cNvPr id="10" name="제목 1"/>
          <p:cNvSpPr txBox="1">
            <a:spLocks/>
          </p:cNvSpPr>
          <p:nvPr/>
        </p:nvSpPr>
        <p:spPr>
          <a:xfrm>
            <a:off x="332656" y="3419872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dirty="0" smtClean="0"/>
              <a:t>SCOAP3 </a:t>
            </a:r>
            <a:r>
              <a:rPr lang="ko-KR" altLang="en-US" dirty="0" smtClean="0"/>
              <a:t>홈페이지 활용</a:t>
            </a:r>
            <a:endParaRPr lang="ko-KR" altLang="en-US" dirty="0"/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332656" y="4860032"/>
            <a:ext cx="6172200" cy="782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800" dirty="0" smtClean="0"/>
              <a:t>누구나 </a:t>
            </a:r>
            <a:r>
              <a:rPr lang="en-US" altLang="ko-KR" sz="1800" dirty="0" smtClean="0"/>
              <a:t>http://Scoap3.org</a:t>
            </a:r>
            <a:r>
              <a:rPr lang="ko-KR" altLang="en-US" sz="1800" dirty="0" smtClean="0"/>
              <a:t>를 방문하여 대상 </a:t>
            </a:r>
            <a:r>
              <a:rPr lang="ko-KR" altLang="en-US" sz="1800" dirty="0" err="1" smtClean="0"/>
              <a:t>할술지를</a:t>
            </a:r>
            <a:r>
              <a:rPr lang="ko-KR" altLang="en-US" sz="1800" dirty="0" smtClean="0"/>
              <a:t> 한 곳에서 검색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열람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다운로드 할 수 있습니다</a:t>
            </a:r>
            <a:r>
              <a:rPr lang="en-US" altLang="ko-KR" sz="1800" dirty="0" smtClean="0"/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888" y="2533723"/>
            <a:ext cx="1234380" cy="694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1" descr="SCOAP3_logo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5398" y="2465326"/>
            <a:ext cx="1081811" cy="8006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55268" y="2439715"/>
            <a:ext cx="107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SCOAP</a:t>
            </a:r>
            <a:r>
              <a:rPr lang="en-US" baseline="30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endParaRPr lang="en-US" baseline="30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29012" y="2511723"/>
            <a:ext cx="16530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ko-KR" altLang="en-US" sz="1400" dirty="0" smtClean="0"/>
              <a:t> 문의처</a:t>
            </a:r>
            <a:r>
              <a:rPr lang="en-US" altLang="ko-KR" sz="1400" dirty="0" smtClean="0"/>
              <a:t>: </a:t>
            </a:r>
          </a:p>
          <a:p>
            <a:r>
              <a:rPr lang="en-US" altLang="ko-KR" sz="1400" dirty="0" smtClean="0"/>
              <a:t>info@scoap3.org</a:t>
            </a:r>
          </a:p>
          <a:p>
            <a:r>
              <a:rPr lang="en-US" altLang="ko-KR" sz="1400" dirty="0"/>
              <a:t>+41 22 767 38 25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38" y="5652120"/>
            <a:ext cx="4929012" cy="318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413" y="4673092"/>
            <a:ext cx="3262314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3825" y="2542916"/>
            <a:ext cx="1465495" cy="2029084"/>
          </a:xfrm>
          <a:prstGeom prst="rect">
            <a:avLst/>
          </a:prstGeom>
        </p:spPr>
      </p:pic>
      <p:pic>
        <p:nvPicPr>
          <p:cNvPr id="6" name="Picture 45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7159" y="2656753"/>
            <a:ext cx="215394" cy="240178"/>
          </a:xfrm>
          <a:prstGeom prst="rect">
            <a:avLst/>
          </a:prstGeom>
        </p:spPr>
      </p:pic>
      <p:pic>
        <p:nvPicPr>
          <p:cNvPr id="7" name="Picture 46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4145" y="3731632"/>
            <a:ext cx="215394" cy="240178"/>
          </a:xfrm>
          <a:prstGeom prst="rect">
            <a:avLst/>
          </a:prstGeom>
        </p:spPr>
      </p:pic>
      <p:pic>
        <p:nvPicPr>
          <p:cNvPr id="8" name="Picture 48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2291" y="2745547"/>
            <a:ext cx="215394" cy="240178"/>
          </a:xfrm>
          <a:prstGeom prst="rect">
            <a:avLst/>
          </a:prstGeom>
        </p:spPr>
      </p:pic>
      <p:pic>
        <p:nvPicPr>
          <p:cNvPr id="9" name="Picture 52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1480" y="3746196"/>
            <a:ext cx="215394" cy="240178"/>
          </a:xfrm>
          <a:prstGeom prst="rect">
            <a:avLst/>
          </a:prstGeom>
        </p:spPr>
      </p:pic>
      <p:pic>
        <p:nvPicPr>
          <p:cNvPr id="10" name="Picture 53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7354" y="3327131"/>
            <a:ext cx="215394" cy="240178"/>
          </a:xfrm>
          <a:prstGeom prst="rect">
            <a:avLst/>
          </a:prstGeom>
        </p:spPr>
      </p:pic>
      <p:pic>
        <p:nvPicPr>
          <p:cNvPr id="11" name="Picture 56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3813" y="3420632"/>
            <a:ext cx="215394" cy="240178"/>
          </a:xfrm>
          <a:prstGeom prst="rect">
            <a:avLst/>
          </a:prstGeom>
        </p:spPr>
      </p:pic>
      <p:pic>
        <p:nvPicPr>
          <p:cNvPr id="12" name="Picture 70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1488" y="3276113"/>
            <a:ext cx="215394" cy="240178"/>
          </a:xfrm>
          <a:prstGeom prst="rect">
            <a:avLst/>
          </a:prstGeom>
        </p:spPr>
      </p:pic>
      <p:pic>
        <p:nvPicPr>
          <p:cNvPr id="13" name="Picture 71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6152" y="3982203"/>
            <a:ext cx="215394" cy="240178"/>
          </a:xfrm>
          <a:prstGeom prst="rect">
            <a:avLst/>
          </a:prstGeom>
        </p:spPr>
      </p:pic>
      <p:pic>
        <p:nvPicPr>
          <p:cNvPr id="14" name="Picture 72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4279" y="3377468"/>
            <a:ext cx="215394" cy="240178"/>
          </a:xfrm>
          <a:prstGeom prst="rect">
            <a:avLst/>
          </a:prstGeom>
        </p:spPr>
      </p:pic>
      <p:pic>
        <p:nvPicPr>
          <p:cNvPr id="15" name="Picture 73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7117" y="4043938"/>
            <a:ext cx="215394" cy="240178"/>
          </a:xfrm>
          <a:prstGeom prst="rect">
            <a:avLst/>
          </a:prstGeom>
        </p:spPr>
      </p:pic>
      <p:pic>
        <p:nvPicPr>
          <p:cNvPr id="16" name="Picture 74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4109" y="4036109"/>
            <a:ext cx="215394" cy="240178"/>
          </a:xfrm>
          <a:prstGeom prst="rect">
            <a:avLst/>
          </a:prstGeom>
        </p:spPr>
      </p:pic>
      <p:pic>
        <p:nvPicPr>
          <p:cNvPr id="17" name="Picture 75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3792" y="4043938"/>
            <a:ext cx="215394" cy="240178"/>
          </a:xfrm>
          <a:prstGeom prst="rect">
            <a:avLst/>
          </a:prstGeom>
        </p:spPr>
      </p:pic>
      <p:pic>
        <p:nvPicPr>
          <p:cNvPr id="18" name="Picture 76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491" y="3872831"/>
            <a:ext cx="215394" cy="240178"/>
          </a:xfrm>
          <a:prstGeom prst="rect">
            <a:avLst/>
          </a:prstGeom>
        </p:spPr>
      </p:pic>
      <p:pic>
        <p:nvPicPr>
          <p:cNvPr id="19" name="Picture 77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8486" y="2812032"/>
            <a:ext cx="215394" cy="240178"/>
          </a:xfrm>
          <a:prstGeom prst="rect">
            <a:avLst/>
          </a:prstGeom>
        </p:spPr>
      </p:pic>
      <p:pic>
        <p:nvPicPr>
          <p:cNvPr id="20" name="Picture 78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4177" y="3037846"/>
            <a:ext cx="215394" cy="240178"/>
          </a:xfrm>
          <a:prstGeom prst="rect">
            <a:avLst/>
          </a:prstGeom>
        </p:spPr>
      </p:pic>
      <p:pic>
        <p:nvPicPr>
          <p:cNvPr id="21" name="Picture 80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4154" y="2928114"/>
            <a:ext cx="215394" cy="240178"/>
          </a:xfrm>
          <a:prstGeom prst="rect">
            <a:avLst/>
          </a:prstGeom>
        </p:spPr>
      </p:pic>
      <p:pic>
        <p:nvPicPr>
          <p:cNvPr id="22" name="Picture 102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2511" y="3584319"/>
            <a:ext cx="215394" cy="240178"/>
          </a:xfrm>
          <a:prstGeom prst="rect">
            <a:avLst/>
          </a:prstGeom>
        </p:spPr>
      </p:pic>
      <p:pic>
        <p:nvPicPr>
          <p:cNvPr id="26" name="Picture 10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668" y="5529736"/>
            <a:ext cx="1880676" cy="1058488"/>
          </a:xfrm>
          <a:prstGeom prst="rect">
            <a:avLst/>
          </a:prstGeom>
        </p:spPr>
      </p:pic>
      <p:pic>
        <p:nvPicPr>
          <p:cNvPr id="31" name="Picture 91" descr="SCOAP3_logo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32" y="7062411"/>
            <a:ext cx="1791647" cy="132601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297303" y="7036801"/>
            <a:ext cx="107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SCOAP</a:t>
            </a:r>
            <a:r>
              <a:rPr lang="en-US" baseline="30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endParaRPr lang="en-US" baseline="30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16200000">
            <a:off x="5885798" y="4261875"/>
            <a:ext cx="501951" cy="115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" dirty="0" smtClean="0">
                <a:latin typeface="+mj-lt"/>
              </a:rPr>
              <a:t>Source: Google Maps</a:t>
            </a:r>
            <a:endParaRPr lang="en-US" sz="300" dirty="0">
              <a:latin typeface="+mj-lt"/>
            </a:endParaRPr>
          </a:p>
        </p:txBody>
      </p:sp>
      <p:sp>
        <p:nvSpPr>
          <p:cNvPr id="42" name="제목 4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</a:t>
            </a:r>
            <a:r>
              <a:rPr lang="ko-KR" altLang="en-US" dirty="0" smtClean="0"/>
              <a:t>단계 사업 요</a:t>
            </a:r>
            <a:r>
              <a:rPr lang="ko-KR" altLang="en-US" dirty="0"/>
              <a:t>약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1" y="2289665"/>
            <a:ext cx="1463675" cy="394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568" y="3026779"/>
            <a:ext cx="126682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꺾인 연결선 2"/>
          <p:cNvCxnSpPr>
            <a:stCxn id="1026" idx="3"/>
            <a:endCxn id="3074" idx="1"/>
          </p:cNvCxnSpPr>
          <p:nvPr/>
        </p:nvCxnSpPr>
        <p:spPr>
          <a:xfrm flipV="1">
            <a:off x="1580306" y="3231567"/>
            <a:ext cx="964262" cy="1030567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070201" y="3491880"/>
            <a:ext cx="1008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해당 논문</a:t>
            </a:r>
            <a:endParaRPr lang="en-US" altLang="ko-KR" sz="1200" dirty="0" smtClean="0"/>
          </a:p>
          <a:p>
            <a:r>
              <a:rPr lang="ko-KR" altLang="en-US" sz="1200" dirty="0" smtClean="0"/>
              <a:t>최</a:t>
            </a:r>
            <a:r>
              <a:rPr lang="ko-KR" altLang="en-US" sz="1200" dirty="0"/>
              <a:t>신</a:t>
            </a:r>
            <a:r>
              <a:rPr lang="ko-KR" altLang="en-US" sz="1200" dirty="0" smtClean="0"/>
              <a:t> 데이터</a:t>
            </a:r>
            <a:endParaRPr lang="en-US" altLang="ko-KR" sz="1200" dirty="0" smtClean="0"/>
          </a:p>
          <a:p>
            <a:r>
              <a:rPr lang="ko-KR" altLang="en-US" sz="1200" dirty="0" smtClean="0"/>
              <a:t>업로</a:t>
            </a:r>
            <a:r>
              <a:rPr lang="ko-KR" altLang="en-US" sz="1200" dirty="0"/>
              <a:t>드</a:t>
            </a:r>
          </a:p>
        </p:txBody>
      </p:sp>
      <p:cxnSp>
        <p:nvCxnSpPr>
          <p:cNvPr id="24" name="꺾인 연결선 23"/>
          <p:cNvCxnSpPr>
            <a:stCxn id="5" idx="1"/>
            <a:endCxn id="3074" idx="3"/>
          </p:cNvCxnSpPr>
          <p:nvPr/>
        </p:nvCxnSpPr>
        <p:spPr>
          <a:xfrm rot="10800000">
            <a:off x="3811393" y="3231568"/>
            <a:ext cx="1032432" cy="325891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727503" y="3491880"/>
            <a:ext cx="922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무제한</a:t>
            </a:r>
            <a:endParaRPr lang="en-US" altLang="ko-KR" sz="1200" dirty="0" smtClean="0"/>
          </a:p>
          <a:p>
            <a:r>
              <a:rPr lang="ko-KR" altLang="en-US" sz="1200" dirty="0" smtClean="0"/>
              <a:t>접근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검색</a:t>
            </a:r>
            <a:r>
              <a:rPr lang="en-US" altLang="ko-KR" sz="1200" dirty="0" smtClean="0"/>
              <a:t>,</a:t>
            </a:r>
          </a:p>
          <a:p>
            <a:r>
              <a:rPr lang="ko-KR" altLang="en-US" sz="1200" dirty="0" smtClean="0"/>
              <a:t>다운로</a:t>
            </a:r>
            <a:r>
              <a:rPr lang="ko-KR" altLang="en-US" sz="1200" dirty="0"/>
              <a:t>드</a:t>
            </a:r>
          </a:p>
        </p:txBody>
      </p:sp>
      <p:cxnSp>
        <p:nvCxnSpPr>
          <p:cNvPr id="27" name="직선 화살표 연결선 26"/>
          <p:cNvCxnSpPr>
            <a:stCxn id="5" idx="2"/>
            <a:endCxn id="26" idx="0"/>
          </p:cNvCxnSpPr>
          <p:nvPr/>
        </p:nvCxnSpPr>
        <p:spPr>
          <a:xfrm>
            <a:off x="5576573" y="4572000"/>
            <a:ext cx="8433" cy="9577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981077" y="4820035"/>
            <a:ext cx="1688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/>
              <a:t>기관 분담금 납부</a:t>
            </a:r>
            <a:endParaRPr lang="en-US" altLang="ko-KR" sz="1200" dirty="0" smtClean="0"/>
          </a:p>
          <a:p>
            <a:pPr algn="ctr"/>
            <a:r>
              <a:rPr lang="en-US" altLang="ko-KR" sz="1200" dirty="0" smtClean="0"/>
              <a:t>(</a:t>
            </a:r>
            <a:r>
              <a:rPr lang="ko-KR" altLang="en-US" sz="1200" dirty="0" err="1" smtClean="0"/>
              <a:t>포스텍</a:t>
            </a:r>
            <a:r>
              <a:rPr lang="ko-KR" altLang="en-US" sz="1200" dirty="0" smtClean="0"/>
              <a:t> 등 </a:t>
            </a:r>
            <a:r>
              <a:rPr lang="en-US" altLang="ko-KR" sz="1200" dirty="0" smtClean="0"/>
              <a:t>14</a:t>
            </a:r>
            <a:r>
              <a:rPr lang="ko-KR" altLang="en-US" sz="1200" dirty="0" smtClean="0"/>
              <a:t>개 기관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cxnSp>
        <p:nvCxnSpPr>
          <p:cNvPr id="29" name="꺾인 연결선 28"/>
          <p:cNvCxnSpPr>
            <a:stCxn id="26" idx="2"/>
            <a:endCxn id="31" idx="3"/>
          </p:cNvCxnSpPr>
          <p:nvPr/>
        </p:nvCxnSpPr>
        <p:spPr>
          <a:xfrm rot="5400000">
            <a:off x="4298446" y="6438858"/>
            <a:ext cx="1137194" cy="143592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094546" y="7018531"/>
            <a:ext cx="1784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기관 분담금 수합</a:t>
            </a:r>
            <a:endParaRPr lang="en-US" altLang="ko-KR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200" dirty="0" smtClean="0"/>
              <a:t>KISTI </a:t>
            </a:r>
            <a:r>
              <a:rPr lang="ko-KR" altLang="en-US" sz="1200" dirty="0" smtClean="0"/>
              <a:t>후원 예산 확보</a:t>
            </a:r>
            <a:endParaRPr lang="en-US" altLang="ko-KR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국가 분담금 납부</a:t>
            </a:r>
            <a:endParaRPr lang="ko-KR" altLang="en-US" sz="1200" dirty="0"/>
          </a:p>
        </p:txBody>
      </p:sp>
      <p:cxnSp>
        <p:nvCxnSpPr>
          <p:cNvPr id="35" name="꺾인 연결선 34"/>
          <p:cNvCxnSpPr>
            <a:stCxn id="31" idx="1"/>
            <a:endCxn id="1026" idx="2"/>
          </p:cNvCxnSpPr>
          <p:nvPr/>
        </p:nvCxnSpPr>
        <p:spPr>
          <a:xfrm rot="10800000">
            <a:off x="848470" y="6234602"/>
            <a:ext cx="1508963" cy="1490816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831864" y="6228184"/>
            <a:ext cx="18341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사무국 운영</a:t>
            </a:r>
            <a:endParaRPr lang="en-US" altLang="ko-KR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협상 및 계약</a:t>
            </a:r>
            <a:endParaRPr lang="en-US" altLang="ko-KR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국가 분담금 수합</a:t>
            </a:r>
            <a:endParaRPr lang="en-US" altLang="ko-KR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200" dirty="0" smtClean="0"/>
              <a:t>CERN </a:t>
            </a:r>
            <a:r>
              <a:rPr lang="ko-KR" altLang="en-US" sz="1200" dirty="0" smtClean="0"/>
              <a:t>후원 예산 확보</a:t>
            </a:r>
            <a:endParaRPr lang="en-US" altLang="ko-KR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계약금 지불</a:t>
            </a:r>
            <a:endParaRPr lang="en-US" altLang="ko-KR" sz="1200" dirty="0" smtClean="0"/>
          </a:p>
        </p:txBody>
      </p:sp>
      <p:sp>
        <p:nvSpPr>
          <p:cNvPr id="37" name="직사각형 36"/>
          <p:cNvSpPr/>
          <p:nvPr/>
        </p:nvSpPr>
        <p:spPr>
          <a:xfrm>
            <a:off x="5795286" y="7190496"/>
            <a:ext cx="8130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 smtClean="0"/>
              <a:t>€229,000</a:t>
            </a:r>
            <a:endParaRPr lang="ko-KR" altLang="en-US" sz="1200" dirty="0"/>
          </a:p>
        </p:txBody>
      </p:sp>
      <p:sp>
        <p:nvSpPr>
          <p:cNvPr id="44" name="직사각형 43"/>
          <p:cNvSpPr/>
          <p:nvPr/>
        </p:nvSpPr>
        <p:spPr>
          <a:xfrm>
            <a:off x="5873833" y="6996322"/>
            <a:ext cx="7280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</a:rPr>
              <a:t>€69,000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5816241" y="7414487"/>
            <a:ext cx="8531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 smtClean="0"/>
              <a:t>€297,000</a:t>
            </a:r>
            <a:endParaRPr lang="ko-KR" altLang="en-US" sz="1200" b="1" dirty="0"/>
          </a:p>
        </p:txBody>
      </p:sp>
      <p:sp>
        <p:nvSpPr>
          <p:cNvPr id="46" name="직사각형 45"/>
          <p:cNvSpPr/>
          <p:nvPr/>
        </p:nvSpPr>
        <p:spPr>
          <a:xfrm>
            <a:off x="1092059" y="7308304"/>
            <a:ext cx="11128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 smtClean="0"/>
              <a:t>€15,200,000</a:t>
            </a:r>
            <a:endParaRPr lang="ko-KR" altLang="en-US" sz="12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2598334" y="2506330"/>
            <a:ext cx="1159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/>
              <a:t>학술지 </a:t>
            </a:r>
            <a:r>
              <a:rPr lang="en-US" altLang="ko-KR" sz="1200" dirty="0" smtClean="0"/>
              <a:t>10</a:t>
            </a:r>
            <a:r>
              <a:rPr lang="ko-KR" altLang="en-US" sz="1200" dirty="0" smtClean="0"/>
              <a:t>종</a:t>
            </a:r>
            <a:endParaRPr lang="en-US" altLang="ko-KR" sz="1200" dirty="0" smtClean="0"/>
          </a:p>
          <a:p>
            <a:pPr algn="ctr"/>
            <a:r>
              <a:rPr lang="ko-KR" altLang="en-US" sz="1200" dirty="0" smtClean="0"/>
              <a:t>논문 </a:t>
            </a:r>
            <a:r>
              <a:rPr lang="en-US" altLang="ko-KR" sz="1200" dirty="0" smtClean="0"/>
              <a:t>13,655</a:t>
            </a:r>
            <a:r>
              <a:rPr lang="ko-KR" altLang="en-US" sz="1200" dirty="0" smtClean="0"/>
              <a:t>편</a:t>
            </a:r>
            <a:endParaRPr lang="ko-KR" altLang="en-US" sz="1200" dirty="0"/>
          </a:p>
        </p:txBody>
      </p:sp>
      <p:cxnSp>
        <p:nvCxnSpPr>
          <p:cNvPr id="41" name="꺾인 연결선 40"/>
          <p:cNvCxnSpPr/>
          <p:nvPr/>
        </p:nvCxnSpPr>
        <p:spPr>
          <a:xfrm rot="10800000" flipV="1">
            <a:off x="1404875" y="4113008"/>
            <a:ext cx="3462169" cy="36665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191130" y="4139952"/>
            <a:ext cx="1317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/>
              <a:t>836</a:t>
            </a:r>
            <a:r>
              <a:rPr lang="ko-KR" altLang="en-US" sz="1200" dirty="0" smtClean="0"/>
              <a:t>편 무료 출판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6773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ko-KR" altLang="en-US" sz="3600" dirty="0" err="1" smtClean="0"/>
              <a:t>고에너지</a:t>
            </a:r>
            <a:r>
              <a:rPr lang="ko-KR" altLang="en-US" sz="3600" dirty="0" smtClean="0"/>
              <a:t> 물리학 중심기관의 적극적 참여가 필요합니다</a:t>
            </a:r>
            <a:r>
              <a:rPr lang="en-US" altLang="ko-KR" sz="3600" dirty="0" smtClean="0"/>
              <a:t>.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/>
              <a:t>1</a:t>
            </a:r>
            <a:r>
              <a:rPr lang="ko-KR" altLang="en-US" sz="2400" dirty="0" smtClean="0"/>
              <a:t>단계에 참여해주신 </a:t>
            </a:r>
            <a:r>
              <a:rPr lang="en-US" altLang="ko-KR" sz="2400" dirty="0" smtClean="0"/>
              <a:t>15</a:t>
            </a:r>
            <a:r>
              <a:rPr lang="ko-KR" altLang="en-US" sz="2400" dirty="0" smtClean="0"/>
              <a:t>개 기관에 깊은 감사를 드립니다</a:t>
            </a:r>
            <a:r>
              <a:rPr lang="en-US" altLang="ko-KR" sz="2400" dirty="0" smtClean="0"/>
              <a:t>.</a:t>
            </a:r>
          </a:p>
          <a:p>
            <a:pPr lvl="1"/>
            <a:r>
              <a:rPr lang="en-US" altLang="ko-KR" sz="2000" dirty="0" smtClean="0"/>
              <a:t>KISTI, </a:t>
            </a:r>
            <a:r>
              <a:rPr lang="en-US" altLang="ko-KR" sz="2000" dirty="0" err="1" smtClean="0"/>
              <a:t>Postech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연세대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이화여대</a:t>
            </a:r>
            <a:r>
              <a:rPr lang="en-US" altLang="ko-KR" sz="2000" dirty="0" smtClean="0"/>
              <a:t>, KAIST, </a:t>
            </a:r>
            <a:r>
              <a:rPr lang="ko-KR" altLang="en-US" sz="2000" dirty="0" smtClean="0"/>
              <a:t>홍익대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충남대</a:t>
            </a:r>
            <a:r>
              <a:rPr lang="en-US" altLang="ko-KR" sz="2000" dirty="0" smtClean="0"/>
              <a:t>, DGIST, </a:t>
            </a:r>
            <a:r>
              <a:rPr lang="ko-KR" altLang="en-US" sz="2000" dirty="0" smtClean="0"/>
              <a:t>숙명여대</a:t>
            </a:r>
            <a:r>
              <a:rPr lang="en-US" altLang="ko-KR" sz="2000" dirty="0" smtClean="0"/>
              <a:t>, KIMM, </a:t>
            </a:r>
            <a:r>
              <a:rPr lang="ko-KR" altLang="en-US" sz="2000" dirty="0" smtClean="0"/>
              <a:t>국민대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건국대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중앙대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호서대</a:t>
            </a:r>
            <a:r>
              <a:rPr lang="en-US" altLang="ko-KR" sz="2000" dirty="0" smtClean="0"/>
              <a:t>, </a:t>
            </a:r>
            <a:r>
              <a:rPr lang="ko-KR" altLang="en-US" sz="2000" dirty="0" err="1" smtClean="0"/>
              <a:t>산업부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분담금 납부 </a:t>
            </a:r>
            <a:r>
              <a:rPr lang="ko-KR" altLang="en-US" sz="2000" dirty="0" err="1" smtClean="0"/>
              <a:t>금액순</a:t>
            </a:r>
            <a:r>
              <a:rPr lang="en-US" altLang="ko-KR" sz="2000" dirty="0" smtClean="0"/>
              <a:t>)</a:t>
            </a:r>
          </a:p>
          <a:p>
            <a:pPr lvl="1"/>
            <a:endParaRPr lang="en-US" altLang="ko-KR" sz="2000" dirty="0" smtClean="0"/>
          </a:p>
          <a:p>
            <a:r>
              <a:rPr lang="ko-KR" altLang="en-US" sz="2400" dirty="0" smtClean="0"/>
              <a:t>이제 귀 기관의 참여가 절실합니다</a:t>
            </a:r>
            <a:r>
              <a:rPr lang="en-US" altLang="ko-KR" sz="2400" dirty="0" smtClean="0"/>
              <a:t>.</a:t>
            </a:r>
          </a:p>
          <a:p>
            <a:pPr lvl="1"/>
            <a:r>
              <a:rPr lang="en-US" altLang="ko-KR" sz="2000" dirty="0" smtClean="0"/>
              <a:t>1</a:t>
            </a:r>
            <a:r>
              <a:rPr lang="ko-KR" altLang="en-US" sz="2000" dirty="0" smtClean="0"/>
              <a:t>단계 </a:t>
            </a:r>
            <a:r>
              <a:rPr lang="en-US" altLang="ko-KR" sz="2000" dirty="0" smtClean="0"/>
              <a:t>3</a:t>
            </a:r>
            <a:r>
              <a:rPr lang="ko-KR" altLang="en-US" sz="2000" dirty="0" err="1" smtClean="0"/>
              <a:t>년동안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SCOAP3</a:t>
            </a:r>
            <a:r>
              <a:rPr lang="ko-KR" altLang="en-US" sz="2000" dirty="0" smtClean="0"/>
              <a:t>를 통한 혜택</a:t>
            </a:r>
            <a:endParaRPr lang="en-US" altLang="ko-KR" sz="2000" dirty="0" smtClean="0"/>
          </a:p>
          <a:p>
            <a:pPr lvl="2"/>
            <a:r>
              <a:rPr lang="en-US" altLang="ko-KR" sz="1600" dirty="0" smtClean="0"/>
              <a:t>HEP </a:t>
            </a:r>
            <a:r>
              <a:rPr lang="ko-KR" altLang="en-US" sz="1600" dirty="0" smtClean="0"/>
              <a:t>우수 학술지 </a:t>
            </a:r>
            <a:r>
              <a:rPr lang="en-US" altLang="ko-KR" sz="1600" dirty="0" smtClean="0"/>
              <a:t>10</a:t>
            </a:r>
            <a:r>
              <a:rPr lang="ko-KR" altLang="en-US" sz="1600" dirty="0" smtClean="0"/>
              <a:t>종의 구독료 면제</a:t>
            </a:r>
            <a:endParaRPr lang="en-US" altLang="ko-KR" sz="1600" dirty="0" smtClean="0"/>
          </a:p>
          <a:p>
            <a:pPr lvl="2"/>
            <a:r>
              <a:rPr lang="en-US" altLang="ko-KR" sz="1600" dirty="0" smtClean="0"/>
              <a:t>1</a:t>
            </a:r>
            <a:r>
              <a:rPr lang="ko-KR" altLang="en-US" sz="1600" dirty="0" smtClean="0"/>
              <a:t>만</a:t>
            </a:r>
            <a:r>
              <a:rPr lang="en-US" altLang="ko-KR" sz="1600" dirty="0" smtClean="0"/>
              <a:t>3</a:t>
            </a:r>
            <a:r>
              <a:rPr lang="ko-KR" altLang="en-US" sz="1600" dirty="0" err="1" smtClean="0"/>
              <a:t>천편</a:t>
            </a:r>
            <a:r>
              <a:rPr lang="ko-KR" altLang="en-US" sz="1600" dirty="0" smtClean="0"/>
              <a:t> 이상의 논문 무제한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다운로드</a:t>
            </a:r>
            <a:endParaRPr lang="en-US" altLang="ko-KR" sz="1600" dirty="0" smtClean="0"/>
          </a:p>
          <a:p>
            <a:pPr lvl="2"/>
            <a:r>
              <a:rPr lang="en-US" altLang="ko-KR" sz="1600" dirty="0" smtClean="0"/>
              <a:t>8</a:t>
            </a:r>
            <a:r>
              <a:rPr lang="ko-KR" altLang="en-US" sz="1600" dirty="0" err="1" smtClean="0"/>
              <a:t>백편</a:t>
            </a:r>
            <a:r>
              <a:rPr lang="ko-KR" altLang="en-US" sz="1600" dirty="0" smtClean="0"/>
              <a:t> 이상의 논문 출판비용 면제</a:t>
            </a:r>
            <a:endParaRPr lang="en-US" altLang="ko-KR" sz="1600" dirty="0" smtClean="0"/>
          </a:p>
          <a:p>
            <a:pPr lvl="1"/>
            <a:r>
              <a:rPr lang="ko-KR" altLang="en-US" sz="2000" dirty="0" smtClean="0"/>
              <a:t>이 모든 혜택을 계속 이어가려면</a:t>
            </a:r>
            <a:endParaRPr lang="en-US" altLang="ko-KR" sz="2000" dirty="0" smtClean="0"/>
          </a:p>
          <a:p>
            <a:pPr lvl="2"/>
            <a:r>
              <a:rPr lang="en-US" altLang="ko-KR" sz="1600" dirty="0" smtClean="0"/>
              <a:t>HEP </a:t>
            </a:r>
            <a:r>
              <a:rPr lang="ko-KR" altLang="en-US" sz="1600" dirty="0" smtClean="0"/>
              <a:t>학술지 구독 기관 및 논문 게재 기관의 분담금 납부가 필수적입니다</a:t>
            </a:r>
            <a:r>
              <a:rPr lang="en-US" altLang="ko-KR" sz="1600" dirty="0" smtClean="0"/>
              <a:t>.</a:t>
            </a:r>
          </a:p>
          <a:p>
            <a:pPr lvl="1"/>
            <a:r>
              <a:rPr lang="en-US" altLang="ko-KR" sz="2000" dirty="0" smtClean="0"/>
              <a:t>SCOAP3</a:t>
            </a:r>
            <a:r>
              <a:rPr lang="ko-KR" altLang="en-US" sz="2000" dirty="0" smtClean="0"/>
              <a:t>가 없어지면</a:t>
            </a:r>
            <a:endParaRPr lang="en-US" altLang="ko-KR" sz="2000" dirty="0" smtClean="0"/>
          </a:p>
          <a:p>
            <a:pPr lvl="2"/>
            <a:r>
              <a:rPr lang="ko-KR" altLang="en-US" sz="1600" dirty="0" smtClean="0"/>
              <a:t>이 모든 혜택이 사라지며</a:t>
            </a:r>
            <a:r>
              <a:rPr lang="en-US" altLang="ko-KR" sz="1600" dirty="0" smtClean="0"/>
              <a:t>, HEP </a:t>
            </a:r>
            <a:r>
              <a:rPr lang="ko-KR" altLang="en-US" sz="1600" dirty="0" smtClean="0"/>
              <a:t>연구자들의 부담이 그 만큼 늘어납니다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559063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1826</TotalTime>
  <Words>472</Words>
  <Application>Microsoft Office PowerPoint</Application>
  <PresentationFormat>화면 슬라이드 쇼(4:3)</PresentationFormat>
  <Paragraphs>89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PowerPoint 프레젠테이션</vt:lpstr>
      <vt:lpstr>소개</vt:lpstr>
      <vt:lpstr>혜택</vt:lpstr>
      <vt:lpstr>대상 학술지</vt:lpstr>
      <vt:lpstr>참여 방법</vt:lpstr>
      <vt:lpstr>1단계 사업 요약</vt:lpstr>
      <vt:lpstr>고에너지 물리학 중심기관의 적극적 참여가 필요합니다.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KPubS Korean Journal Publishing Service</dc:title>
  <dc:creator>owner</dc:creator>
  <cp:lastModifiedBy>owner</cp:lastModifiedBy>
  <cp:revision>76</cp:revision>
  <cp:lastPrinted>2017-03-22T04:56:39Z</cp:lastPrinted>
  <dcterms:created xsi:type="dcterms:W3CDTF">2014-11-13T01:10:47Z</dcterms:created>
  <dcterms:modified xsi:type="dcterms:W3CDTF">2017-03-22T05:22:35Z</dcterms:modified>
</cp:coreProperties>
</file>