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7" r:id="rId1"/>
  </p:sldMasterIdLst>
  <p:sldIdLst>
    <p:sldId id="256" r:id="rId2"/>
    <p:sldId id="260" r:id="rId3"/>
    <p:sldId id="257" r:id="rId4"/>
    <p:sldId id="262" r:id="rId5"/>
    <p:sldId id="264" r:id="rId6"/>
    <p:sldId id="263" r:id="rId7"/>
    <p:sldId id="268" r:id="rId8"/>
    <p:sldId id="265" r:id="rId9"/>
    <p:sldId id="266" r:id="rId10"/>
    <p:sldId id="269" r:id="rId11"/>
    <p:sldId id="270" r:id="rId12"/>
    <p:sldId id="261" r:id="rId13"/>
    <p:sldId id="267" r:id="rId14"/>
    <p:sldId id="272" r:id="rId15"/>
    <p:sldId id="271" r:id="rId1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48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altLang="ko-KR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altLang="ko-KR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FB30EDBD-1C2D-4C1E-B459-B60219FAB484}" type="datetimeFigureOut">
              <a:rPr lang="ko-KR" altLang="en-US" smtClean="0"/>
              <a:t>17. 4. 24.</a:t>
            </a:fld>
            <a:endParaRPr lang="ko-KR" alt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ko-KR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altLang="ko-KR" smtClean="0"/>
              <a:t>Click to edit Master text styles</a:t>
            </a:r>
          </a:p>
          <a:p>
            <a:pPr lvl="1" eaLnBrk="1" latinLnBrk="0" hangingPunct="1"/>
            <a:r>
              <a:rPr lang="en-US" altLang="ko-KR" smtClean="0"/>
              <a:t>Second level</a:t>
            </a:r>
          </a:p>
          <a:p>
            <a:pPr lvl="2" eaLnBrk="1" latinLnBrk="0" hangingPunct="1"/>
            <a:r>
              <a:rPr lang="en-US" altLang="ko-KR" smtClean="0"/>
              <a:t>Third level</a:t>
            </a:r>
          </a:p>
          <a:p>
            <a:pPr lvl="3" eaLnBrk="1" latinLnBrk="0" hangingPunct="1"/>
            <a:r>
              <a:rPr lang="en-US" altLang="ko-KR" smtClean="0"/>
              <a:t>Fourth level</a:t>
            </a:r>
          </a:p>
          <a:p>
            <a:pPr lvl="4" eaLnBrk="1" latinLnBrk="0" hangingPunct="1"/>
            <a:r>
              <a:rPr lang="en-US" altLang="ko-KR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17. 4. 24.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altLang="ko-KR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altLang="ko-KR" smtClean="0"/>
              <a:t>Click to edit Master text styles</a:t>
            </a:r>
          </a:p>
          <a:p>
            <a:pPr lvl="1" eaLnBrk="1" latinLnBrk="0" hangingPunct="1"/>
            <a:r>
              <a:rPr lang="en-US" altLang="ko-KR" smtClean="0"/>
              <a:t>Second level</a:t>
            </a:r>
          </a:p>
          <a:p>
            <a:pPr lvl="2" eaLnBrk="1" latinLnBrk="0" hangingPunct="1"/>
            <a:r>
              <a:rPr lang="en-US" altLang="ko-KR" smtClean="0"/>
              <a:t>Third level</a:t>
            </a:r>
          </a:p>
          <a:p>
            <a:pPr lvl="3" eaLnBrk="1" latinLnBrk="0" hangingPunct="1"/>
            <a:r>
              <a:rPr lang="en-US" altLang="ko-KR" smtClean="0"/>
              <a:t>Fourth level</a:t>
            </a:r>
          </a:p>
          <a:p>
            <a:pPr lvl="4" eaLnBrk="1" latinLnBrk="0" hangingPunct="1"/>
            <a:r>
              <a:rPr lang="en-US" altLang="ko-KR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FB30EDBD-1C2D-4C1E-B459-B60219FAB484}" type="datetimeFigureOut">
              <a:rPr lang="ko-KR" altLang="en-US" smtClean="0"/>
              <a:t>17. 4. 24.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altLang="ko-KR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17. 4. 24.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altLang="ko-KR" smtClean="0"/>
              <a:t>Click to edit Master text styles</a:t>
            </a:r>
          </a:p>
          <a:p>
            <a:pPr lvl="1" eaLnBrk="1" latinLnBrk="0" hangingPunct="1"/>
            <a:r>
              <a:rPr lang="en-US" altLang="ko-KR" smtClean="0"/>
              <a:t>Second level</a:t>
            </a:r>
          </a:p>
          <a:p>
            <a:pPr lvl="2" eaLnBrk="1" latinLnBrk="0" hangingPunct="1"/>
            <a:r>
              <a:rPr lang="en-US" altLang="ko-KR" smtClean="0"/>
              <a:t>Third level</a:t>
            </a:r>
          </a:p>
          <a:p>
            <a:pPr lvl="3" eaLnBrk="1" latinLnBrk="0" hangingPunct="1"/>
            <a:r>
              <a:rPr lang="en-US" altLang="ko-KR" smtClean="0"/>
              <a:t>Fourth level</a:t>
            </a:r>
          </a:p>
          <a:p>
            <a:pPr lvl="4" eaLnBrk="1" latinLnBrk="0" hangingPunct="1"/>
            <a:r>
              <a:rPr lang="en-US" altLang="ko-KR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altLang="ko-KR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altLang="ko-KR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17. 4. 24.</a:t>
            </a:fld>
            <a:endParaRPr lang="ko-KR" alt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ko-KR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altLang="ko-KR" smtClean="0"/>
              <a:t>Click to edit Master text styles</a:t>
            </a:r>
          </a:p>
          <a:p>
            <a:pPr lvl="1" eaLnBrk="1" latinLnBrk="0" hangingPunct="1"/>
            <a:r>
              <a:rPr lang="en-US" altLang="ko-KR" smtClean="0"/>
              <a:t>Second level</a:t>
            </a:r>
          </a:p>
          <a:p>
            <a:pPr lvl="2" eaLnBrk="1" latinLnBrk="0" hangingPunct="1"/>
            <a:r>
              <a:rPr lang="en-US" altLang="ko-KR" smtClean="0"/>
              <a:t>Third level</a:t>
            </a:r>
          </a:p>
          <a:p>
            <a:pPr lvl="3" eaLnBrk="1" latinLnBrk="0" hangingPunct="1"/>
            <a:r>
              <a:rPr lang="en-US" altLang="ko-KR" smtClean="0"/>
              <a:t>Fourth level</a:t>
            </a:r>
          </a:p>
          <a:p>
            <a:pPr lvl="4" eaLnBrk="1" latinLnBrk="0" hangingPunct="1"/>
            <a:r>
              <a:rPr lang="en-US" altLang="ko-KR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altLang="ko-KR" smtClean="0"/>
              <a:t>Click to edit Master text styles</a:t>
            </a:r>
          </a:p>
          <a:p>
            <a:pPr lvl="1" eaLnBrk="1" latinLnBrk="0" hangingPunct="1"/>
            <a:r>
              <a:rPr lang="en-US" altLang="ko-KR" smtClean="0"/>
              <a:t>Second level</a:t>
            </a:r>
          </a:p>
          <a:p>
            <a:pPr lvl="2" eaLnBrk="1" latinLnBrk="0" hangingPunct="1"/>
            <a:r>
              <a:rPr lang="en-US" altLang="ko-KR" smtClean="0"/>
              <a:t>Third level</a:t>
            </a:r>
          </a:p>
          <a:p>
            <a:pPr lvl="3" eaLnBrk="1" latinLnBrk="0" hangingPunct="1"/>
            <a:r>
              <a:rPr lang="en-US" altLang="ko-KR" smtClean="0"/>
              <a:t>Fourth level</a:t>
            </a:r>
          </a:p>
          <a:p>
            <a:pPr lvl="4" eaLnBrk="1" latinLnBrk="0" hangingPunct="1"/>
            <a:r>
              <a:rPr lang="en-US" altLang="ko-KR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B30EDBD-1C2D-4C1E-B459-B60219FAB484}" type="datetimeFigureOut">
              <a:rPr lang="ko-KR" altLang="en-US" smtClean="0"/>
              <a:t>17. 4. 24.</a:t>
            </a:fld>
            <a:endParaRPr lang="ko-KR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altLang="ko-KR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altLang="ko-KR" smtClean="0"/>
              <a:t>Click to edit Master text styles</a:t>
            </a:r>
          </a:p>
          <a:p>
            <a:pPr lvl="1" eaLnBrk="1" latinLnBrk="0" hangingPunct="1"/>
            <a:r>
              <a:rPr lang="en-US" altLang="ko-KR" smtClean="0"/>
              <a:t>Second level</a:t>
            </a:r>
          </a:p>
          <a:p>
            <a:pPr lvl="2" eaLnBrk="1" latinLnBrk="0" hangingPunct="1"/>
            <a:r>
              <a:rPr lang="en-US" altLang="ko-KR" smtClean="0"/>
              <a:t>Third level</a:t>
            </a:r>
          </a:p>
          <a:p>
            <a:pPr lvl="3" eaLnBrk="1" latinLnBrk="0" hangingPunct="1"/>
            <a:r>
              <a:rPr lang="en-US" altLang="ko-KR" smtClean="0"/>
              <a:t>Fourth level</a:t>
            </a:r>
          </a:p>
          <a:p>
            <a:pPr lvl="4" eaLnBrk="1" latinLnBrk="0" hangingPunct="1"/>
            <a:r>
              <a:rPr lang="en-US" altLang="ko-KR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altLang="ko-KR" smtClean="0"/>
              <a:t>Click to edit Master text styles</a:t>
            </a:r>
          </a:p>
          <a:p>
            <a:pPr lvl="1" eaLnBrk="1" latinLnBrk="0" hangingPunct="1"/>
            <a:r>
              <a:rPr lang="en-US" altLang="ko-KR" smtClean="0"/>
              <a:t>Second level</a:t>
            </a:r>
          </a:p>
          <a:p>
            <a:pPr lvl="2" eaLnBrk="1" latinLnBrk="0" hangingPunct="1"/>
            <a:r>
              <a:rPr lang="en-US" altLang="ko-KR" smtClean="0"/>
              <a:t>Third level</a:t>
            </a:r>
          </a:p>
          <a:p>
            <a:pPr lvl="3" eaLnBrk="1" latinLnBrk="0" hangingPunct="1"/>
            <a:r>
              <a:rPr lang="en-US" altLang="ko-KR" smtClean="0"/>
              <a:t>Fourth level</a:t>
            </a:r>
          </a:p>
          <a:p>
            <a:pPr lvl="4" eaLnBrk="1" latinLnBrk="0" hangingPunct="1"/>
            <a:r>
              <a:rPr lang="en-US" altLang="ko-KR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B30EDBD-1C2D-4C1E-B459-B60219FAB484}" type="datetimeFigureOut">
              <a:rPr lang="ko-KR" altLang="en-US" smtClean="0"/>
              <a:t>17. 4. 24.</a:t>
            </a:fld>
            <a:endParaRPr lang="ko-KR" alt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ko-KR" alt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altLang="ko-KR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altLang="ko-KR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ko-KR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17. 4. 24.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17. 4. 24.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altLang="ko-KR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17. 4. 24.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altLang="ko-KR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altLang="ko-KR" smtClean="0"/>
              <a:t>Click to edit Master text styles</a:t>
            </a:r>
          </a:p>
          <a:p>
            <a:pPr lvl="1" eaLnBrk="1" latinLnBrk="0" hangingPunct="1"/>
            <a:r>
              <a:rPr lang="en-US" altLang="ko-KR" smtClean="0"/>
              <a:t>Second level</a:t>
            </a:r>
          </a:p>
          <a:p>
            <a:pPr lvl="2" eaLnBrk="1" latinLnBrk="0" hangingPunct="1"/>
            <a:r>
              <a:rPr lang="en-US" altLang="ko-KR" smtClean="0"/>
              <a:t>Third level</a:t>
            </a:r>
          </a:p>
          <a:p>
            <a:pPr lvl="3" eaLnBrk="1" latinLnBrk="0" hangingPunct="1"/>
            <a:r>
              <a:rPr lang="en-US" altLang="ko-KR" smtClean="0"/>
              <a:t>Fourth level</a:t>
            </a:r>
          </a:p>
          <a:p>
            <a:pPr lvl="4" eaLnBrk="1" latinLnBrk="0" hangingPunct="1"/>
            <a:r>
              <a:rPr lang="en-US" altLang="ko-KR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altLang="ko-KR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altLang="ko-KR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FB30EDBD-1C2D-4C1E-B459-B60219FAB484}" type="datetimeFigureOut">
              <a:rPr lang="ko-KR" altLang="en-US" smtClean="0"/>
              <a:t>17. 4. 24.</a:t>
            </a:fld>
            <a:endParaRPr lang="ko-KR" alt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ko-KR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altLang="ko-KR" smtClean="0"/>
              <a:t>Drag picture to placeholder or click icon to add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altLang="ko-KR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altLang="ko-KR" smtClean="0"/>
              <a:t>Click to edit Master text styles</a:t>
            </a:r>
          </a:p>
          <a:p>
            <a:pPr lvl="1" eaLnBrk="1" latinLnBrk="0" hangingPunct="1"/>
            <a:r>
              <a:rPr kumimoji="0" lang="en-US" altLang="ko-KR" smtClean="0"/>
              <a:t>Second level</a:t>
            </a:r>
          </a:p>
          <a:p>
            <a:pPr lvl="2" eaLnBrk="1" latinLnBrk="0" hangingPunct="1"/>
            <a:r>
              <a:rPr kumimoji="0" lang="en-US" altLang="ko-KR" smtClean="0"/>
              <a:t>Third level</a:t>
            </a:r>
          </a:p>
          <a:p>
            <a:pPr lvl="3" eaLnBrk="1" latinLnBrk="0" hangingPunct="1"/>
            <a:r>
              <a:rPr kumimoji="0" lang="en-US" altLang="ko-KR" smtClean="0"/>
              <a:t>Fourth level</a:t>
            </a:r>
          </a:p>
          <a:p>
            <a:pPr lvl="4" eaLnBrk="1" latinLnBrk="0" hangingPunct="1"/>
            <a:r>
              <a:rPr kumimoji="0" lang="en-US" altLang="ko-KR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B30EDBD-1C2D-4C1E-B459-B60219FAB484}" type="datetimeFigureOut">
              <a:rPr lang="ko-KR" altLang="en-US" smtClean="0"/>
              <a:t>17. 4. 24.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07504" y="548680"/>
            <a:ext cx="8928992" cy="4422353"/>
          </a:xfrm>
        </p:spPr>
        <p:txBody>
          <a:bodyPr>
            <a:normAutofit/>
          </a:bodyPr>
          <a:lstStyle/>
          <a:p>
            <a:r>
              <a:rPr lang="en-US" altLang="ko-KR" sz="5300" dirty="0" smtClean="0"/>
              <a:t>2017</a:t>
            </a:r>
            <a:r>
              <a:rPr lang="ko-KR" altLang="en-US" sz="5300" dirty="0" smtClean="0"/>
              <a:t>년도</a:t>
            </a:r>
            <a:r>
              <a:rPr lang="en-US" altLang="ko-KR" sz="5300" dirty="0" smtClean="0"/>
              <a:t/>
            </a:r>
            <a:br>
              <a:rPr lang="en-US" altLang="ko-KR" sz="5300" dirty="0" smtClean="0"/>
            </a:br>
            <a:r>
              <a:rPr lang="ko-KR" altLang="en-US" sz="5300" dirty="0" smtClean="0"/>
              <a:t>한국 고에너지물리협의회 총회</a:t>
            </a:r>
            <a:r>
              <a:rPr lang="en-US" altLang="ko-KR" sz="5300" dirty="0" smtClean="0"/>
              <a:t/>
            </a:r>
            <a:br>
              <a:rPr lang="en-US" altLang="ko-KR" sz="5300" dirty="0" smtClean="0"/>
            </a:b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sz="3600" dirty="0" smtClean="0"/>
              <a:t>Korea Council for High Energy Physics</a:t>
            </a:r>
            <a:br>
              <a:rPr lang="en-US" altLang="ko-KR" sz="3600" dirty="0" smtClean="0"/>
            </a:br>
            <a:r>
              <a:rPr lang="en-US" altLang="ko-KR" sz="3600" dirty="0" smtClean="0"/>
              <a:t>General Meeting</a:t>
            </a:r>
            <a:endParaRPr lang="ko-KR" altLang="en-US" sz="3600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835696" y="5266322"/>
            <a:ext cx="5414978" cy="1042998"/>
          </a:xfrm>
        </p:spPr>
        <p:txBody>
          <a:bodyPr>
            <a:noAutofit/>
          </a:bodyPr>
          <a:lstStyle/>
          <a:p>
            <a:r>
              <a:rPr lang="en-US" altLang="ko-KR" sz="3200" dirty="0" smtClean="0"/>
              <a:t>2017/04/19</a:t>
            </a:r>
            <a:r>
              <a:rPr lang="en-US" altLang="ko-KR" sz="3200" dirty="0"/>
              <a:t> </a:t>
            </a:r>
            <a:r>
              <a:rPr lang="en-US" altLang="ko-KR" sz="3200" dirty="0" smtClean="0"/>
              <a:t>at DCC</a:t>
            </a:r>
            <a:endParaRPr lang="ko-KR" altLang="en-US" sz="3200" dirty="0" smtClean="0"/>
          </a:p>
          <a:p>
            <a:endParaRPr lang="ko-KR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3265301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28305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/>
              <a:t>2016.1-2017.4 </a:t>
            </a:r>
            <a:r>
              <a:rPr lang="ko-KR" altLang="en-US" dirty="0" smtClean="0"/>
              <a:t>회계보고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sz="quarter" idx="1"/>
          </p:nvPr>
        </p:nvSpPr>
        <p:spPr>
          <a:xfrm>
            <a:off x="457200" y="692697"/>
            <a:ext cx="8229600" cy="1368152"/>
          </a:xfrm>
        </p:spPr>
        <p:txBody>
          <a:bodyPr>
            <a:normAutofit/>
          </a:bodyPr>
          <a:lstStyle/>
          <a:p>
            <a:r>
              <a:rPr lang="ko-KR" altLang="en-US" sz="2400" dirty="0" smtClean="0"/>
              <a:t>이월금</a:t>
            </a:r>
            <a:r>
              <a:rPr lang="en-US" altLang="ko-KR" sz="2400" dirty="0"/>
              <a:t>(</a:t>
            </a:r>
            <a:r>
              <a:rPr lang="ko-KR" altLang="en-US" sz="2400" dirty="0" smtClean="0"/>
              <a:t>농협</a:t>
            </a:r>
            <a:r>
              <a:rPr lang="en-US" altLang="ko-KR" sz="2400" dirty="0" smtClean="0"/>
              <a:t>): 10,781,788</a:t>
            </a:r>
            <a:r>
              <a:rPr lang="ko-KR" altLang="en-US" sz="2400" dirty="0" smtClean="0"/>
              <a:t>원 </a:t>
            </a:r>
            <a:r>
              <a:rPr lang="en-US" altLang="ko-KR" sz="2400" dirty="0" smtClean="0"/>
              <a:t>(16/</a:t>
            </a:r>
            <a:r>
              <a:rPr lang="en-US" altLang="ko-KR" sz="2400" dirty="0"/>
              <a:t>1</a:t>
            </a:r>
            <a:r>
              <a:rPr lang="en-US" altLang="ko-KR" sz="2400" dirty="0" smtClean="0"/>
              <a:t>/24</a:t>
            </a:r>
            <a:r>
              <a:rPr lang="ko-KR" altLang="en-US" sz="2400" dirty="0" smtClean="0"/>
              <a:t>일자</a:t>
            </a:r>
            <a:r>
              <a:rPr lang="en-US" altLang="ko-KR" sz="2400" dirty="0" smtClean="0"/>
              <a:t>)</a:t>
            </a:r>
          </a:p>
          <a:p>
            <a:r>
              <a:rPr lang="en-US" altLang="ko-KR" sz="2400" dirty="0"/>
              <a:t>1</a:t>
            </a:r>
            <a:r>
              <a:rPr lang="ko-KR" altLang="en-US" sz="2400" dirty="0" smtClean="0"/>
              <a:t>년간 수입</a:t>
            </a:r>
            <a:r>
              <a:rPr lang="en-US" altLang="ko-KR" sz="2400" dirty="0" smtClean="0"/>
              <a:t>:</a:t>
            </a:r>
            <a:r>
              <a:rPr lang="ko-KR" altLang="en-US" sz="2400" dirty="0" smtClean="0"/>
              <a:t> </a:t>
            </a:r>
            <a:r>
              <a:rPr lang="en-US" altLang="ko-KR" sz="2400" dirty="0" smtClean="0"/>
              <a:t>1,230,498</a:t>
            </a:r>
            <a:r>
              <a:rPr lang="ko-KR" altLang="en-US" sz="2400" dirty="0" smtClean="0"/>
              <a:t>원 </a:t>
            </a:r>
            <a:r>
              <a:rPr lang="en-US" altLang="ko-KR" sz="2400" dirty="0" smtClean="0"/>
              <a:t>/</a:t>
            </a:r>
            <a:r>
              <a:rPr lang="ko-KR" altLang="en-US" sz="2400" dirty="0" smtClean="0"/>
              <a:t> 지출</a:t>
            </a:r>
            <a:r>
              <a:rPr lang="en-US" altLang="ko-KR" sz="2400" dirty="0" smtClean="0"/>
              <a:t>: 796,600</a:t>
            </a:r>
            <a:r>
              <a:rPr lang="ko-KR" altLang="en-US" sz="2400" dirty="0" smtClean="0"/>
              <a:t>원</a:t>
            </a:r>
            <a:endParaRPr lang="en-US" altLang="ko-KR" sz="2400" dirty="0"/>
          </a:p>
          <a:p>
            <a:r>
              <a:rPr lang="ko-KR" altLang="en-US" sz="2400" dirty="0" smtClean="0"/>
              <a:t>잔액</a:t>
            </a:r>
            <a:r>
              <a:rPr lang="en-US" altLang="ko-KR" sz="2400" dirty="0" smtClean="0"/>
              <a:t>:</a:t>
            </a:r>
            <a:r>
              <a:rPr lang="ko-KR" altLang="en-US" sz="2400" dirty="0" smtClean="0"/>
              <a:t> </a:t>
            </a:r>
            <a:r>
              <a:rPr lang="en-US" altLang="ko-KR" sz="2400" dirty="0" smtClean="0"/>
              <a:t>11,215,686</a:t>
            </a:r>
            <a:r>
              <a:rPr lang="ko-KR" altLang="en-US" sz="2400" dirty="0" smtClean="0"/>
              <a:t>원</a:t>
            </a:r>
            <a:endParaRPr lang="ko-KR" altLang="en-US" sz="24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12775" y="2397401"/>
          <a:ext cx="8153400" cy="2931560"/>
        </p:xfrm>
        <a:graphic>
          <a:graphicData uri="http://schemas.openxmlformats.org/drawingml/2006/table">
            <a:tbl>
              <a:tblPr/>
              <a:tblGrid>
                <a:gridCol w="1044368"/>
                <a:gridCol w="1319202"/>
                <a:gridCol w="1319202"/>
                <a:gridCol w="1319202"/>
                <a:gridCol w="3151426"/>
              </a:tblGrid>
              <a:tr h="146578">
                <a:tc>
                  <a:txBody>
                    <a:bodyPr/>
                    <a:lstStyle/>
                    <a:p>
                      <a:pPr algn="ctr" fontAlgn="b"/>
                      <a:r>
                        <a:rPr lang="is-IS" sz="900" b="0" i="0" u="none" strike="noStrike">
                          <a:effectLst/>
                          <a:latin typeface="Apple SD 산돌고딕 Neo 일반체"/>
                        </a:rPr>
                        <a:t>2016년 3월 27일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900" b="0" i="0" u="none" strike="noStrike">
                          <a:effectLst/>
                          <a:latin typeface="Apple SD 산돌고딕 Neo 일반체"/>
                        </a:rPr>
                        <a:t>2,681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900" b="0" i="0" u="none" strike="noStrike">
                          <a:effectLst/>
                          <a:latin typeface="Apple SD 산돌고딕 Neo 일반체"/>
                        </a:rPr>
                        <a:t>400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900" b="0" i="0" u="none" strike="noStrike">
                          <a:effectLst/>
                          <a:latin typeface="Apple SD 산돌고딕 Neo 일반체"/>
                        </a:rPr>
                        <a:t>10,784,069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900" b="0" i="0" u="none" strike="noStrike">
                          <a:effectLst/>
                          <a:latin typeface="Apple SD 산돌고딕 Neo 일반체"/>
                        </a:rPr>
                        <a:t>이자 및 소득세</a:t>
                      </a:r>
                      <a:r>
                        <a:rPr lang="en-US" altLang="ko-KR" sz="900" b="0" i="0" u="none" strike="noStrike">
                          <a:effectLst/>
                          <a:latin typeface="Apple SD 산돌고딕 Neo 일반체"/>
                        </a:rPr>
                        <a:t>/</a:t>
                      </a:r>
                      <a:r>
                        <a:rPr lang="ko-KR" altLang="en-US" sz="900" b="0" i="0" u="none" strike="noStrike">
                          <a:effectLst/>
                          <a:latin typeface="Apple SD 산돌고딕 Neo 일반체"/>
                        </a:rPr>
                        <a:t>지방세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57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effectLst/>
                          <a:latin typeface="Apple SD 산돌고딕 Neo 일반체"/>
                        </a:rPr>
                        <a:t>2016</a:t>
                      </a:r>
                      <a:r>
                        <a:rPr lang="ko-KR" altLang="en-US" sz="900" b="0" i="0" u="none" strike="noStrike">
                          <a:effectLst/>
                          <a:latin typeface="Apple SD 산돌고딕 Neo 일반체"/>
                        </a:rPr>
                        <a:t>년 </a:t>
                      </a:r>
                      <a:r>
                        <a:rPr lang="en-US" altLang="ko-KR" sz="900" b="0" i="0" u="none" strike="noStrike">
                          <a:effectLst/>
                          <a:latin typeface="Apple SD 산돌고딕 Neo 일반체"/>
                        </a:rPr>
                        <a:t>4</a:t>
                      </a:r>
                      <a:r>
                        <a:rPr lang="ko-KR" altLang="en-US" sz="900" b="0" i="0" u="none" strike="noStrike">
                          <a:effectLst/>
                          <a:latin typeface="Apple SD 산돌고딕 Neo 일반체"/>
                        </a:rPr>
                        <a:t>월 </a:t>
                      </a:r>
                      <a:r>
                        <a:rPr lang="en-US" altLang="ko-KR" sz="900" b="0" i="0" u="none" strike="noStrike">
                          <a:effectLst/>
                          <a:latin typeface="Apple SD 산돌고딕 Neo 일반체"/>
                        </a:rPr>
                        <a:t>18</a:t>
                      </a:r>
                      <a:r>
                        <a:rPr lang="ko-KR" altLang="en-US" sz="900" b="0" i="0" u="none" strike="noStrike">
                          <a:effectLst/>
                          <a:latin typeface="Apple SD 산돌고딕 Neo 일반체"/>
                        </a:rPr>
                        <a:t>일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Apple SD 산돌고딕 Neo 일반체"/>
                        </a:rPr>
                        <a:t>200,000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900" b="0" i="0" u="none" strike="noStrike">
                          <a:effectLst/>
                          <a:latin typeface="Apple SD 산돌고딕 Neo 일반체"/>
                        </a:rPr>
                        <a:t> 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900" b="0" i="0" u="none" strike="noStrike">
                          <a:effectLst/>
                          <a:latin typeface="Apple SD 산돌고딕 Neo 일반체"/>
                        </a:rPr>
                        <a:t>10,984,069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900" b="0" i="0" u="none" strike="noStrike">
                          <a:effectLst/>
                          <a:latin typeface="Apple SD 산돌고딕 Neo 일반체"/>
                        </a:rPr>
                        <a:t>이무현 회원 종신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57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effectLst/>
                          <a:latin typeface="Apple SD 산돌고딕 Neo 일반체"/>
                        </a:rPr>
                        <a:t>2016</a:t>
                      </a:r>
                      <a:r>
                        <a:rPr lang="ko-KR" altLang="en-US" sz="900" b="0" i="0" u="none" strike="noStrike">
                          <a:effectLst/>
                          <a:latin typeface="Apple SD 산돌고딕 Neo 일반체"/>
                        </a:rPr>
                        <a:t>년 </a:t>
                      </a:r>
                      <a:r>
                        <a:rPr lang="en-US" altLang="ko-KR" sz="900" b="0" i="0" u="none" strike="noStrike">
                          <a:effectLst/>
                          <a:latin typeface="Apple SD 산돌고딕 Neo 일반체"/>
                        </a:rPr>
                        <a:t>4</a:t>
                      </a:r>
                      <a:r>
                        <a:rPr lang="ko-KR" altLang="en-US" sz="900" b="0" i="0" u="none" strike="noStrike">
                          <a:effectLst/>
                          <a:latin typeface="Apple SD 산돌고딕 Neo 일반체"/>
                        </a:rPr>
                        <a:t>월 </a:t>
                      </a:r>
                      <a:r>
                        <a:rPr lang="en-US" altLang="ko-KR" sz="900" b="0" i="0" u="none" strike="noStrike">
                          <a:effectLst/>
                          <a:latin typeface="Apple SD 산돌고딕 Neo 일반체"/>
                        </a:rPr>
                        <a:t>19</a:t>
                      </a:r>
                      <a:r>
                        <a:rPr lang="ko-KR" altLang="en-US" sz="900" b="0" i="0" u="none" strike="noStrike">
                          <a:effectLst/>
                          <a:latin typeface="Apple SD 산돌고딕 Neo 일반체"/>
                        </a:rPr>
                        <a:t>일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900" b="0" i="0" u="none" strike="noStrike">
                          <a:effectLst/>
                          <a:latin typeface="Apple SD 산돌고딕 Neo 일반체"/>
                        </a:rPr>
                        <a:t> 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900" b="0" i="0" u="none" strike="noStrike">
                          <a:effectLst/>
                          <a:latin typeface="Apple SD 산돌고딕 Neo 일반체"/>
                        </a:rPr>
                        <a:t>59,500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900" b="0" i="0" u="none" strike="noStrike">
                          <a:effectLst/>
                          <a:latin typeface="Apple SD 산돌고딕 Neo 일반체"/>
                        </a:rPr>
                        <a:t>10,924,569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900" b="0" i="0" u="none" strike="noStrike">
                          <a:effectLst/>
                          <a:latin typeface="Apple SD 산돌고딕 Neo 일반체"/>
                        </a:rPr>
                        <a:t>기획위원회 회의비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57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effectLst/>
                          <a:latin typeface="Apple SD 산돌고딕 Neo 일반체"/>
                        </a:rPr>
                        <a:t>2016</a:t>
                      </a:r>
                      <a:r>
                        <a:rPr lang="ko-KR" altLang="en-US" sz="900" b="0" i="0" u="none" strike="noStrike">
                          <a:effectLst/>
                          <a:latin typeface="Apple SD 산돌고딕 Neo 일반체"/>
                        </a:rPr>
                        <a:t>년 </a:t>
                      </a:r>
                      <a:r>
                        <a:rPr lang="en-US" altLang="ko-KR" sz="900" b="0" i="0" u="none" strike="noStrike">
                          <a:effectLst/>
                          <a:latin typeface="Apple SD 산돌고딕 Neo 일반체"/>
                        </a:rPr>
                        <a:t>4</a:t>
                      </a:r>
                      <a:r>
                        <a:rPr lang="ko-KR" altLang="en-US" sz="900" b="0" i="0" u="none" strike="noStrike">
                          <a:effectLst/>
                          <a:latin typeface="Apple SD 산돌고딕 Neo 일반체"/>
                        </a:rPr>
                        <a:t>월 </a:t>
                      </a:r>
                      <a:r>
                        <a:rPr lang="en-US" altLang="ko-KR" sz="900" b="0" i="0" u="none" strike="noStrike">
                          <a:effectLst/>
                          <a:latin typeface="Apple SD 산돌고딕 Neo 일반체"/>
                        </a:rPr>
                        <a:t>19</a:t>
                      </a:r>
                      <a:r>
                        <a:rPr lang="ko-KR" altLang="en-US" sz="900" b="0" i="0" u="none" strike="noStrike">
                          <a:effectLst/>
                          <a:latin typeface="Apple SD 산돌고딕 Neo 일반체"/>
                        </a:rPr>
                        <a:t>일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900" b="0" i="0" u="none" strike="noStrike">
                          <a:effectLst/>
                          <a:latin typeface="Apple SD 산돌고딕 Neo 일반체"/>
                        </a:rPr>
                        <a:t> 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Apple SD 산돌고딕 Neo 일반체"/>
                        </a:rPr>
                        <a:t>433,000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900" b="0" i="0" u="none" strike="noStrike">
                          <a:effectLst/>
                          <a:latin typeface="Apple SD 산돌고딕 Neo 일반체"/>
                        </a:rPr>
                        <a:t>10,491,569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Apple SD 산돌고딕 Neo 일반체"/>
                        </a:rPr>
                        <a:t>KCHEP Workshop 2016 Spring Banquet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57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effectLst/>
                          <a:latin typeface="Apple SD 산돌고딕 Neo 일반체"/>
                        </a:rPr>
                        <a:t>2016</a:t>
                      </a:r>
                      <a:r>
                        <a:rPr lang="ko-KR" altLang="en-US" sz="900" b="0" i="0" u="none" strike="noStrike">
                          <a:effectLst/>
                          <a:latin typeface="Apple SD 산돌고딕 Neo 일반체"/>
                        </a:rPr>
                        <a:t>년 </a:t>
                      </a:r>
                      <a:r>
                        <a:rPr lang="en-US" altLang="ko-KR" sz="900" b="0" i="0" u="none" strike="noStrike">
                          <a:effectLst/>
                          <a:latin typeface="Apple SD 산돌고딕 Neo 일반체"/>
                        </a:rPr>
                        <a:t>4</a:t>
                      </a:r>
                      <a:r>
                        <a:rPr lang="ko-KR" altLang="en-US" sz="900" b="0" i="0" u="none" strike="noStrike">
                          <a:effectLst/>
                          <a:latin typeface="Apple SD 산돌고딕 Neo 일반체"/>
                        </a:rPr>
                        <a:t>월 </a:t>
                      </a:r>
                      <a:r>
                        <a:rPr lang="en-US" altLang="ko-KR" sz="900" b="0" i="0" u="none" strike="noStrike">
                          <a:effectLst/>
                          <a:latin typeface="Apple SD 산돌고딕 Neo 일반체"/>
                        </a:rPr>
                        <a:t>19</a:t>
                      </a:r>
                      <a:r>
                        <a:rPr lang="ko-KR" altLang="en-US" sz="900" b="0" i="0" u="none" strike="noStrike">
                          <a:effectLst/>
                          <a:latin typeface="Apple SD 산돌고딕 Neo 일반체"/>
                        </a:rPr>
                        <a:t>일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900" b="0" i="0" u="none" strike="noStrike">
                          <a:effectLst/>
                          <a:latin typeface="Apple SD 산돌고딕 Neo 일반체"/>
                        </a:rPr>
                        <a:t>492,500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900" b="0" i="0" u="none" strike="noStrike">
                          <a:effectLst/>
                          <a:latin typeface="Apple SD 산돌고딕 Neo 일반체"/>
                        </a:rPr>
                        <a:t> 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900" b="0" i="0" u="none" strike="noStrike">
                          <a:effectLst/>
                          <a:latin typeface="Apple SD 산돌고딕 Neo 일반체"/>
                        </a:rPr>
                        <a:t>10,984,069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900" b="0" i="0" u="none" strike="noStrike">
                          <a:effectLst/>
                          <a:latin typeface="Apple SD 산돌고딕 Neo 일반체"/>
                        </a:rPr>
                        <a:t>이범훈 회장 찬조금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14657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effectLst/>
                          <a:latin typeface="Apple SD 산돌고딕 Neo 일반체"/>
                        </a:rPr>
                        <a:t>2016</a:t>
                      </a:r>
                      <a:r>
                        <a:rPr lang="ko-KR" altLang="en-US" sz="900" b="0" i="0" u="none" strike="noStrike">
                          <a:effectLst/>
                          <a:latin typeface="Apple SD 산돌고딕 Neo 일반체"/>
                        </a:rPr>
                        <a:t>년 </a:t>
                      </a:r>
                      <a:r>
                        <a:rPr lang="en-US" altLang="ko-KR" sz="900" b="0" i="0" u="none" strike="noStrike">
                          <a:effectLst/>
                          <a:latin typeface="Apple SD 산돌고딕 Neo 일반체"/>
                        </a:rPr>
                        <a:t>4</a:t>
                      </a:r>
                      <a:r>
                        <a:rPr lang="ko-KR" altLang="en-US" sz="900" b="0" i="0" u="none" strike="noStrike">
                          <a:effectLst/>
                          <a:latin typeface="Apple SD 산돌고딕 Neo 일반체"/>
                        </a:rPr>
                        <a:t>월 </a:t>
                      </a:r>
                      <a:r>
                        <a:rPr lang="en-US" altLang="ko-KR" sz="900" b="0" i="0" u="none" strike="noStrike">
                          <a:effectLst/>
                          <a:latin typeface="Apple SD 산돌고딕 Neo 일반체"/>
                        </a:rPr>
                        <a:t>19</a:t>
                      </a:r>
                      <a:r>
                        <a:rPr lang="ko-KR" altLang="en-US" sz="900" b="0" i="0" u="none" strike="noStrike">
                          <a:effectLst/>
                          <a:latin typeface="Apple SD 산돌고딕 Neo 일반체"/>
                        </a:rPr>
                        <a:t>일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900" b="0" i="0" u="none" strike="noStrike">
                          <a:effectLst/>
                          <a:latin typeface="Apple SD 산돌고딕 Neo 일반체"/>
                        </a:rPr>
                        <a:t> 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Apple SD 산돌고딕 Neo 일반체"/>
                        </a:rPr>
                        <a:t>24,000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900" b="0" i="0" u="none" strike="noStrike">
                          <a:effectLst/>
                          <a:latin typeface="Apple SD 산돌고딕 Neo 일반체"/>
                        </a:rPr>
                        <a:t>10,960,069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900" b="0" i="0" u="none" strike="noStrike">
                          <a:effectLst/>
                          <a:latin typeface="Apple SD 산돌고딕 Neo 일반체"/>
                        </a:rPr>
                        <a:t>워크숍 다과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57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effectLst/>
                          <a:latin typeface="Apple SD 산돌고딕 Neo 일반체"/>
                        </a:rPr>
                        <a:t>2016</a:t>
                      </a:r>
                      <a:r>
                        <a:rPr lang="ko-KR" altLang="en-US" sz="900" b="0" i="0" u="none" strike="noStrike">
                          <a:effectLst/>
                          <a:latin typeface="Apple SD 산돌고딕 Neo 일반체"/>
                        </a:rPr>
                        <a:t>년 </a:t>
                      </a:r>
                      <a:r>
                        <a:rPr lang="en-US" altLang="ko-KR" sz="900" b="0" i="0" u="none" strike="noStrike">
                          <a:effectLst/>
                          <a:latin typeface="Apple SD 산돌고딕 Neo 일반체"/>
                        </a:rPr>
                        <a:t>4</a:t>
                      </a:r>
                      <a:r>
                        <a:rPr lang="ko-KR" altLang="en-US" sz="900" b="0" i="0" u="none" strike="noStrike">
                          <a:effectLst/>
                          <a:latin typeface="Apple SD 산돌고딕 Neo 일반체"/>
                        </a:rPr>
                        <a:t>월 </a:t>
                      </a:r>
                      <a:r>
                        <a:rPr lang="en-US" altLang="ko-KR" sz="900" b="0" i="0" u="none" strike="noStrike">
                          <a:effectLst/>
                          <a:latin typeface="Apple SD 산돌고딕 Neo 일반체"/>
                        </a:rPr>
                        <a:t>19</a:t>
                      </a:r>
                      <a:r>
                        <a:rPr lang="ko-KR" altLang="en-US" sz="900" b="0" i="0" u="none" strike="noStrike">
                          <a:effectLst/>
                          <a:latin typeface="Apple SD 산돌고딕 Neo 일반체"/>
                        </a:rPr>
                        <a:t>일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Apple SD 산돌고딕 Neo 일반체"/>
                        </a:rPr>
                        <a:t>24,000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900" b="0" i="0" u="none" strike="noStrike">
                          <a:effectLst/>
                          <a:latin typeface="Apple SD 산돌고딕 Neo 일반체"/>
                        </a:rPr>
                        <a:t> 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900" b="0" i="0" u="none" strike="noStrike">
                          <a:effectLst/>
                          <a:latin typeface="Apple SD 산돌고딕 Neo 일반체"/>
                        </a:rPr>
                        <a:t>10,984,069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900" b="0" i="0" u="none" strike="noStrike">
                          <a:effectLst/>
                          <a:latin typeface="Apple SD 산돌고딕 Neo 일반체"/>
                        </a:rPr>
                        <a:t>원은일 교수 찬조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146578">
                <a:tc>
                  <a:txBody>
                    <a:bodyPr/>
                    <a:lstStyle/>
                    <a:p>
                      <a:pPr algn="ctr" fontAlgn="b"/>
                      <a:r>
                        <a:rPr lang="is-IS" sz="900" b="0" i="0" u="none" strike="noStrike">
                          <a:effectLst/>
                          <a:latin typeface="Apple SD 산돌고딕 Neo 일반체"/>
                        </a:rPr>
                        <a:t>2016년 4월 20일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Apple SD 산돌고딕 Neo 일반체"/>
                        </a:rPr>
                        <a:t>50,000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900" b="0" i="0" u="none" strike="noStrike">
                          <a:effectLst/>
                          <a:latin typeface="Apple SD 산돌고딕 Neo 일반체"/>
                        </a:rPr>
                        <a:t> 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900" b="0" i="0" u="none" strike="noStrike">
                          <a:effectLst/>
                          <a:latin typeface="Apple SD 산돌고딕 Neo 일반체"/>
                        </a:rPr>
                        <a:t>11,034,069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900" b="0" i="0" u="none" strike="noStrike">
                          <a:effectLst/>
                          <a:latin typeface="Apple SD 산돌고딕 Neo 일반체"/>
                        </a:rPr>
                        <a:t>이명재 회원 일</a:t>
                      </a:r>
                      <a:r>
                        <a:rPr lang="en-US" altLang="ko-KR" sz="900" b="0" i="0" u="none" strike="noStrike">
                          <a:effectLst/>
                          <a:latin typeface="Apple SD 산돌고딕 Neo 일반체"/>
                        </a:rPr>
                        <a:t>1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57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effectLst/>
                          <a:latin typeface="Apple SD 산돌고딕 Neo 일반체"/>
                        </a:rPr>
                        <a:t>2016</a:t>
                      </a:r>
                      <a:r>
                        <a:rPr lang="ko-KR" altLang="en-US" sz="900" b="0" i="0" u="none" strike="noStrike">
                          <a:effectLst/>
                          <a:latin typeface="Apple SD 산돌고딕 Neo 일반체"/>
                        </a:rPr>
                        <a:t>년 </a:t>
                      </a:r>
                      <a:r>
                        <a:rPr lang="en-US" altLang="ko-KR" sz="900" b="0" i="0" u="none" strike="noStrike">
                          <a:effectLst/>
                          <a:latin typeface="Apple SD 산돌고딕 Neo 일반체"/>
                        </a:rPr>
                        <a:t>5</a:t>
                      </a:r>
                      <a:r>
                        <a:rPr lang="ko-KR" altLang="en-US" sz="900" b="0" i="0" u="none" strike="noStrike">
                          <a:effectLst/>
                          <a:latin typeface="Apple SD 산돌고딕 Neo 일반체"/>
                        </a:rPr>
                        <a:t>월 </a:t>
                      </a:r>
                      <a:r>
                        <a:rPr lang="en-US" altLang="ko-KR" sz="900" b="0" i="0" u="none" strike="noStrike">
                          <a:effectLst/>
                          <a:latin typeface="Apple SD 산돌고딕 Neo 일반체"/>
                        </a:rPr>
                        <a:t>2</a:t>
                      </a:r>
                      <a:r>
                        <a:rPr lang="ko-KR" altLang="en-US" sz="900" b="0" i="0" u="none" strike="noStrike">
                          <a:effectLst/>
                          <a:latin typeface="Apple SD 산돌고딕 Neo 일반체"/>
                        </a:rPr>
                        <a:t>일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Apple SD 산돌고딕 Neo 일반체"/>
                        </a:rPr>
                        <a:t>200,000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900" b="0" i="0" u="none" strike="noStrike">
                          <a:effectLst/>
                          <a:latin typeface="Apple SD 산돌고딕 Neo 일반체"/>
                        </a:rPr>
                        <a:t> 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900" b="0" i="0" u="none" strike="noStrike">
                          <a:effectLst/>
                          <a:latin typeface="Apple SD 산돌고딕 Neo 일반체"/>
                        </a:rPr>
                        <a:t>11,234,069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900" b="0" i="0" u="none" strike="noStrike">
                          <a:effectLst/>
                          <a:latin typeface="Apple SD 산돌고딕 Neo 일반체"/>
                        </a:rPr>
                        <a:t>최성렬 신규 종신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57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effectLst/>
                          <a:latin typeface="Apple SD 산돌고딕 Neo 일반체"/>
                        </a:rPr>
                        <a:t>2016</a:t>
                      </a:r>
                      <a:r>
                        <a:rPr lang="ko-KR" altLang="en-US" sz="900" b="0" i="0" u="none" strike="noStrike">
                          <a:effectLst/>
                          <a:latin typeface="Apple SD 산돌고딕 Neo 일반체"/>
                        </a:rPr>
                        <a:t>년 </a:t>
                      </a:r>
                      <a:r>
                        <a:rPr lang="en-US" altLang="ko-KR" sz="900" b="0" i="0" u="none" strike="noStrike">
                          <a:effectLst/>
                          <a:latin typeface="Apple SD 산돌고딕 Neo 일반체"/>
                        </a:rPr>
                        <a:t>5</a:t>
                      </a:r>
                      <a:r>
                        <a:rPr lang="ko-KR" altLang="en-US" sz="900" b="0" i="0" u="none" strike="noStrike">
                          <a:effectLst/>
                          <a:latin typeface="Apple SD 산돌고딕 Neo 일반체"/>
                        </a:rPr>
                        <a:t>월 </a:t>
                      </a:r>
                      <a:r>
                        <a:rPr lang="en-US" altLang="ko-KR" sz="900" b="0" i="0" u="none" strike="noStrike">
                          <a:effectLst/>
                          <a:latin typeface="Apple SD 산돌고딕 Neo 일반체"/>
                        </a:rPr>
                        <a:t>4</a:t>
                      </a:r>
                      <a:r>
                        <a:rPr lang="ko-KR" altLang="en-US" sz="900" b="0" i="0" u="none" strike="noStrike">
                          <a:effectLst/>
                          <a:latin typeface="Apple SD 산돌고딕 Neo 일반체"/>
                        </a:rPr>
                        <a:t>일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Apple SD 산돌고딕 Neo 일반체"/>
                        </a:rPr>
                        <a:t>50,000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900" b="0" i="0" u="none" strike="noStrike">
                          <a:effectLst/>
                          <a:latin typeface="Apple SD 산돌고딕 Neo 일반체"/>
                        </a:rPr>
                        <a:t> 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900" b="0" i="0" u="none" strike="noStrike">
                          <a:effectLst/>
                          <a:latin typeface="Apple SD 산돌고딕 Neo 일반체"/>
                        </a:rPr>
                        <a:t>11,284,069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900" b="0" i="0" u="none" strike="noStrike">
                          <a:effectLst/>
                          <a:latin typeface="Apple SD 산돌고딕 Neo 일반체"/>
                        </a:rPr>
                        <a:t>권영관 신규 일반</a:t>
                      </a:r>
                      <a:r>
                        <a:rPr lang="en-US" altLang="ko-KR" sz="900" b="0" i="0" u="none" strike="noStrike">
                          <a:effectLst/>
                          <a:latin typeface="Apple SD 산돌고딕 Neo 일반체"/>
                        </a:rPr>
                        <a:t>1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578">
                <a:tc>
                  <a:txBody>
                    <a:bodyPr/>
                    <a:lstStyle/>
                    <a:p>
                      <a:pPr algn="ctr" fontAlgn="b"/>
                      <a:r>
                        <a:rPr lang="is-IS" sz="900" b="0" i="0" u="none" strike="noStrike">
                          <a:effectLst/>
                          <a:latin typeface="Apple SD 산돌고딕 Neo 일반체"/>
                        </a:rPr>
                        <a:t>2016년 5월 20일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Apple SD 산돌고딕 Neo 일반체"/>
                        </a:rPr>
                        <a:t>200,000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900" b="0" i="0" u="none" strike="noStrike">
                          <a:effectLst/>
                          <a:latin typeface="Apple SD 산돌고딕 Neo 일반체"/>
                        </a:rPr>
                        <a:t> 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900" b="0" i="0" u="none" strike="noStrike">
                          <a:effectLst/>
                          <a:latin typeface="Apple SD 산돌고딕 Neo 일반체"/>
                        </a:rPr>
                        <a:t>11,484,069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900" b="0" i="0" u="none" strike="noStrike">
                          <a:effectLst/>
                          <a:latin typeface="Apple SD 산돌고딕 Neo 일반체"/>
                        </a:rPr>
                        <a:t>윤진희 신규 종신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578">
                <a:tc>
                  <a:txBody>
                    <a:bodyPr/>
                    <a:lstStyle/>
                    <a:p>
                      <a:pPr algn="ctr" fontAlgn="b"/>
                      <a:r>
                        <a:rPr lang="is-IS" sz="900" b="0" i="0" u="none" strike="noStrike">
                          <a:effectLst/>
                          <a:latin typeface="Apple SD 산돌고딕 Neo 일반체"/>
                        </a:rPr>
                        <a:t>2016년 6월 26일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900" b="0" i="0" u="none" strike="noStrike">
                          <a:effectLst/>
                          <a:latin typeface="Apple SD 산돌고딕 Neo 일반체"/>
                        </a:rPr>
                        <a:t>2,793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900" b="0" i="0" u="none" strike="noStrike">
                          <a:effectLst/>
                          <a:latin typeface="Apple SD 산돌고딕 Neo 일반체"/>
                        </a:rPr>
                        <a:t> 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900" b="0" i="0" u="none" strike="noStrike">
                          <a:effectLst/>
                          <a:latin typeface="Apple SD 산돌고딕 Neo 일반체"/>
                        </a:rPr>
                        <a:t>11,486,862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900" b="0" i="0" u="none" strike="noStrike">
                          <a:effectLst/>
                          <a:latin typeface="Apple SD 산돌고딕 Neo 일반체"/>
                        </a:rPr>
                        <a:t>이자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578">
                <a:tc>
                  <a:txBody>
                    <a:bodyPr/>
                    <a:lstStyle/>
                    <a:p>
                      <a:pPr algn="ctr" fontAlgn="b"/>
                      <a:r>
                        <a:rPr lang="is-IS" sz="900" b="0" i="0" u="none" strike="noStrike">
                          <a:effectLst/>
                          <a:latin typeface="Apple SD 산돌고딕 Neo 일반체"/>
                        </a:rPr>
                        <a:t>2016년 6월 26일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900" b="0" i="0" u="none" strike="noStrike">
                          <a:effectLst/>
                          <a:latin typeface="Apple SD 산돌고딕 Neo 일반체"/>
                        </a:rPr>
                        <a:t> 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900" b="0" i="0" u="none" strike="noStrike">
                          <a:effectLst/>
                          <a:latin typeface="Apple SD 산돌고딕 Neo 일반체"/>
                        </a:rPr>
                        <a:t>420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900" b="0" i="0" u="none" strike="noStrike">
                          <a:effectLst/>
                          <a:latin typeface="Apple SD 산돌고딕 Neo 일반체"/>
                        </a:rPr>
                        <a:t>11,486,442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900" b="0" i="0" u="none" strike="noStrike">
                          <a:effectLst/>
                          <a:latin typeface="Apple SD 산돌고딕 Neo 일반체"/>
                        </a:rPr>
                        <a:t>세금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57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effectLst/>
                          <a:latin typeface="Apple SD 산돌고딕 Neo 일반체"/>
                        </a:rPr>
                        <a:t>2016</a:t>
                      </a:r>
                      <a:r>
                        <a:rPr lang="ko-KR" altLang="en-US" sz="900" b="0" i="0" u="none" strike="noStrike">
                          <a:effectLst/>
                          <a:latin typeface="Apple SD 산돌고딕 Neo 일반체"/>
                        </a:rPr>
                        <a:t>년 </a:t>
                      </a:r>
                      <a:r>
                        <a:rPr lang="en-US" altLang="ko-KR" sz="900" b="0" i="0" u="none" strike="noStrike">
                          <a:effectLst/>
                          <a:latin typeface="Apple SD 산돌고딕 Neo 일반체"/>
                        </a:rPr>
                        <a:t>9</a:t>
                      </a:r>
                      <a:r>
                        <a:rPr lang="ko-KR" altLang="en-US" sz="900" b="0" i="0" u="none" strike="noStrike">
                          <a:effectLst/>
                          <a:latin typeface="Apple SD 산돌고딕 Neo 일반체"/>
                        </a:rPr>
                        <a:t>월 </a:t>
                      </a:r>
                      <a:r>
                        <a:rPr lang="en-US" altLang="ko-KR" sz="900" b="0" i="0" u="none" strike="noStrike">
                          <a:effectLst/>
                          <a:latin typeface="Apple SD 산돌고딕 Neo 일반체"/>
                        </a:rPr>
                        <a:t>25</a:t>
                      </a:r>
                      <a:r>
                        <a:rPr lang="ko-KR" altLang="en-US" sz="900" b="0" i="0" u="none" strike="noStrike">
                          <a:effectLst/>
                          <a:latin typeface="Apple SD 산돌고딕 Neo 일반체"/>
                        </a:rPr>
                        <a:t>일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900" b="0" i="0" u="none" strike="noStrike">
                          <a:effectLst/>
                          <a:latin typeface="Apple SD 산돌고딕 Neo 일반체"/>
                        </a:rPr>
                        <a:t>2,863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900" b="0" i="0" u="none" strike="noStrike">
                          <a:effectLst/>
                          <a:latin typeface="Apple SD 산돌고딕 Neo 일반체"/>
                        </a:rPr>
                        <a:t> 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900" b="0" i="0" u="none" strike="noStrike">
                          <a:effectLst/>
                          <a:latin typeface="Apple SD 산돌고딕 Neo 일반체"/>
                        </a:rPr>
                        <a:t>11,489,305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900" b="0" i="0" u="none" strike="noStrike">
                          <a:effectLst/>
                          <a:latin typeface="Apple SD 산돌고딕 Neo 일반체"/>
                        </a:rPr>
                        <a:t>이자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57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effectLst/>
                          <a:latin typeface="Apple SD 산돌고딕 Neo 일반체"/>
                        </a:rPr>
                        <a:t>2016</a:t>
                      </a:r>
                      <a:r>
                        <a:rPr lang="ko-KR" altLang="en-US" sz="900" b="0" i="0" u="none" strike="noStrike">
                          <a:effectLst/>
                          <a:latin typeface="Apple SD 산돌고딕 Neo 일반체"/>
                        </a:rPr>
                        <a:t>년 </a:t>
                      </a:r>
                      <a:r>
                        <a:rPr lang="en-US" altLang="ko-KR" sz="900" b="0" i="0" u="none" strike="noStrike">
                          <a:effectLst/>
                          <a:latin typeface="Apple SD 산돌고딕 Neo 일반체"/>
                        </a:rPr>
                        <a:t>9</a:t>
                      </a:r>
                      <a:r>
                        <a:rPr lang="ko-KR" altLang="en-US" sz="900" b="0" i="0" u="none" strike="noStrike">
                          <a:effectLst/>
                          <a:latin typeface="Apple SD 산돌고딕 Neo 일반체"/>
                        </a:rPr>
                        <a:t>월 </a:t>
                      </a:r>
                      <a:r>
                        <a:rPr lang="en-US" altLang="ko-KR" sz="900" b="0" i="0" u="none" strike="noStrike">
                          <a:effectLst/>
                          <a:latin typeface="Apple SD 산돌고딕 Neo 일반체"/>
                        </a:rPr>
                        <a:t>25</a:t>
                      </a:r>
                      <a:r>
                        <a:rPr lang="ko-KR" altLang="en-US" sz="900" b="0" i="0" u="none" strike="noStrike">
                          <a:effectLst/>
                          <a:latin typeface="Apple SD 산돌고딕 Neo 일반체"/>
                        </a:rPr>
                        <a:t>일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900" b="0" i="0" u="none" strike="noStrike">
                          <a:effectLst/>
                          <a:latin typeface="Apple SD 산돌고딕 Neo 일반체"/>
                        </a:rPr>
                        <a:t> 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Apple SD 산돌고딕 Neo 일반체"/>
                        </a:rPr>
                        <a:t>440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900" b="0" i="0" u="none" strike="noStrike">
                          <a:effectLst/>
                          <a:latin typeface="Apple SD 산돌고딕 Neo 일반체"/>
                        </a:rPr>
                        <a:t>11,488,865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900" b="0" i="0" u="none" strike="noStrike">
                          <a:effectLst/>
                          <a:latin typeface="Apple SD 산돌고딕 Neo 일반체"/>
                        </a:rPr>
                        <a:t>세금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57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effectLst/>
                          <a:latin typeface="Apple SD 산돌고딕 Neo 일반체"/>
                        </a:rPr>
                        <a:t>2016</a:t>
                      </a:r>
                      <a:r>
                        <a:rPr lang="ko-KR" altLang="en-US" sz="900" b="0" i="0" u="none" strike="noStrike">
                          <a:effectLst/>
                          <a:latin typeface="Apple SD 산돌고딕 Neo 일반체"/>
                        </a:rPr>
                        <a:t>년 </a:t>
                      </a:r>
                      <a:r>
                        <a:rPr lang="en-US" altLang="ko-KR" sz="900" b="0" i="0" u="none" strike="noStrike">
                          <a:effectLst/>
                          <a:latin typeface="Apple SD 산돌고딕 Neo 일반체"/>
                        </a:rPr>
                        <a:t>10</a:t>
                      </a:r>
                      <a:r>
                        <a:rPr lang="ko-KR" altLang="en-US" sz="900" b="0" i="0" u="none" strike="noStrike">
                          <a:effectLst/>
                          <a:latin typeface="Apple SD 산돌고딕 Neo 일반체"/>
                        </a:rPr>
                        <a:t>월 </a:t>
                      </a:r>
                      <a:r>
                        <a:rPr lang="en-US" altLang="ko-KR" sz="900" b="0" i="0" u="none" strike="noStrike">
                          <a:effectLst/>
                          <a:latin typeface="Apple SD 산돌고딕 Neo 일반체"/>
                        </a:rPr>
                        <a:t>6</a:t>
                      </a:r>
                      <a:r>
                        <a:rPr lang="ko-KR" altLang="en-US" sz="900" b="0" i="0" u="none" strike="noStrike">
                          <a:effectLst/>
                          <a:latin typeface="Apple SD 산돌고딕 Neo 일반체"/>
                        </a:rPr>
                        <a:t>일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900" b="0" i="0" u="none" strike="noStrike">
                          <a:effectLst/>
                          <a:latin typeface="Apple SD 산돌고딕 Neo 일반체"/>
                        </a:rPr>
                        <a:t> 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Apple SD 산돌고딕 Neo 일반체"/>
                        </a:rPr>
                        <a:t>108,000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900" b="0" i="0" u="none" strike="noStrike">
                          <a:effectLst/>
                          <a:latin typeface="Apple SD 산돌고딕 Neo 일반체"/>
                        </a:rPr>
                        <a:t>11,380,865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ko-KR" sz="900" b="0" i="0" u="none" strike="noStrike">
                          <a:effectLst/>
                          <a:latin typeface="Apple SD 산돌고딕 Neo 일반체"/>
                        </a:rPr>
                        <a:t>10</a:t>
                      </a:r>
                      <a:r>
                        <a:rPr lang="ko-KR" altLang="en-US" sz="900" b="0" i="0" u="none" strike="noStrike">
                          <a:effectLst/>
                          <a:latin typeface="Apple SD 산돌고딕 Neo 일반체"/>
                        </a:rPr>
                        <a:t>월 </a:t>
                      </a:r>
                      <a:r>
                        <a:rPr lang="en-US" altLang="ko-KR" sz="900" b="0" i="0" u="none" strike="noStrike">
                          <a:effectLst/>
                          <a:latin typeface="Apple SD 산돌고딕 Neo 일반체"/>
                        </a:rPr>
                        <a:t>6</a:t>
                      </a:r>
                      <a:r>
                        <a:rPr lang="ko-KR" altLang="en-US" sz="900" b="0" i="0" u="none" strike="noStrike">
                          <a:effectLst/>
                          <a:latin typeface="Apple SD 산돌고딕 Neo 일반체"/>
                        </a:rPr>
                        <a:t>일 임원회의 점심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578">
                <a:tc>
                  <a:txBody>
                    <a:bodyPr/>
                    <a:lstStyle/>
                    <a:p>
                      <a:pPr algn="ctr" fontAlgn="b"/>
                      <a:r>
                        <a:rPr lang="is-IS" sz="900" b="0" i="0" u="none" strike="noStrike">
                          <a:effectLst/>
                          <a:latin typeface="Apple SD 산돌고딕 Neo 일반체"/>
                        </a:rPr>
                        <a:t>2016년 10월 20일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900" b="0" i="0" u="none" strike="noStrike">
                          <a:effectLst/>
                          <a:latin typeface="Apple SD 산돌고딕 Neo 일반체"/>
                        </a:rPr>
                        <a:t> 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Apple SD 산돌고딕 Neo 일반체"/>
                        </a:rPr>
                        <a:t>45,000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900" b="0" i="0" u="none" strike="noStrike">
                          <a:effectLst/>
                          <a:latin typeface="Apple SD 산돌고딕 Neo 일반체"/>
                        </a:rPr>
                        <a:t>11,335,865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ko-KR" sz="900" b="0" i="0" u="none" strike="noStrike">
                          <a:effectLst/>
                          <a:latin typeface="Apple SD 산돌고딕 Neo 일반체"/>
                        </a:rPr>
                        <a:t>10</a:t>
                      </a:r>
                      <a:r>
                        <a:rPr lang="ko-KR" altLang="en-US" sz="900" b="0" i="0" u="none" strike="noStrike">
                          <a:effectLst/>
                          <a:latin typeface="Apple SD 산돌고딕 Neo 일반체"/>
                        </a:rPr>
                        <a:t>월 </a:t>
                      </a:r>
                      <a:r>
                        <a:rPr lang="en-US" altLang="ko-KR" sz="900" b="0" i="0" u="none" strike="noStrike">
                          <a:effectLst/>
                          <a:latin typeface="Apple SD 산돌고딕 Neo 일반체"/>
                        </a:rPr>
                        <a:t>20</a:t>
                      </a:r>
                      <a:r>
                        <a:rPr lang="ko-KR" altLang="en-US" sz="900" b="0" i="0" u="none" strike="noStrike">
                          <a:effectLst/>
                          <a:latin typeface="Apple SD 산돌고딕 Neo 일반체"/>
                        </a:rPr>
                        <a:t>일 임원회의 점심 </a:t>
                      </a:r>
                      <a:r>
                        <a:rPr lang="en-US" altLang="ko-KR" sz="900" b="0" i="0" u="none" strike="noStrike">
                          <a:effectLst/>
                          <a:latin typeface="Apple SD 산돌고딕 Neo 일반체"/>
                        </a:rPr>
                        <a:t>(</a:t>
                      </a:r>
                      <a:r>
                        <a:rPr lang="ko-KR" altLang="en-US" sz="900" b="0" i="0" u="none" strike="noStrike">
                          <a:effectLst/>
                          <a:latin typeface="Apple SD 산돌고딕 Neo 일반체"/>
                        </a:rPr>
                        <a:t>김밥</a:t>
                      </a:r>
                      <a:r>
                        <a:rPr lang="en-US" altLang="ko-KR" sz="900" b="0" i="0" u="none" strike="noStrike">
                          <a:effectLst/>
                          <a:latin typeface="Apple SD 산돌고딕 Neo 일반체"/>
                        </a:rPr>
                        <a:t>)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578">
                <a:tc>
                  <a:txBody>
                    <a:bodyPr/>
                    <a:lstStyle/>
                    <a:p>
                      <a:pPr algn="ctr" fontAlgn="b"/>
                      <a:r>
                        <a:rPr lang="is-IS" sz="900" b="0" i="0" u="none" strike="noStrike">
                          <a:effectLst/>
                          <a:latin typeface="Apple SD 산돌고딕 Neo 일반체"/>
                        </a:rPr>
                        <a:t>2016년 12월 25일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900" b="0" i="0" u="none" strike="noStrike">
                          <a:effectLst/>
                          <a:latin typeface="Apple SD 산돌고딕 Neo 일반체"/>
                        </a:rPr>
                        <a:t>2,835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900" b="0" i="0" u="none" strike="noStrike">
                          <a:effectLst/>
                          <a:latin typeface="Apple SD 산돌고딕 Neo 일반체"/>
                        </a:rPr>
                        <a:t>420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900" b="0" i="0" u="none" strike="noStrike">
                          <a:effectLst/>
                          <a:latin typeface="Apple SD 산돌고딕 Neo 일반체"/>
                        </a:rPr>
                        <a:t>11,338,280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900" b="0" i="0" u="none" strike="noStrike">
                          <a:effectLst/>
                          <a:latin typeface="Apple SD 산돌고딕 Neo 일반체"/>
                        </a:rPr>
                        <a:t>이자 및 세금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578">
                <a:tc>
                  <a:txBody>
                    <a:bodyPr/>
                    <a:lstStyle/>
                    <a:p>
                      <a:pPr algn="ctr" fontAlgn="b"/>
                      <a:r>
                        <a:rPr lang="is-IS" sz="900" b="0" i="0" u="none" strike="noStrike">
                          <a:effectLst/>
                          <a:latin typeface="Apple SD 산돌고딕 Neo 일반체"/>
                        </a:rPr>
                        <a:t>2017년 3월 26일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900" b="0" i="0" u="none" strike="noStrike">
                          <a:effectLst/>
                          <a:latin typeface="Apple SD 산돌고딕 Neo 일반체"/>
                        </a:rPr>
                        <a:t>2,826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900" b="0" i="0" u="none" strike="noStrike">
                          <a:effectLst/>
                          <a:latin typeface="Apple SD 산돌고딕 Neo 일반체"/>
                        </a:rPr>
                        <a:t>420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900" b="0" i="0" u="none" strike="noStrike">
                          <a:effectLst/>
                          <a:latin typeface="Apple SD 산돌고딕 Neo 일반체"/>
                        </a:rPr>
                        <a:t>11,340,686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900" b="0" i="0" u="none" strike="noStrike">
                          <a:effectLst/>
                          <a:latin typeface="Apple SD 산돌고딕 Neo 일반체"/>
                        </a:rPr>
                        <a:t>이자 및 세금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57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effectLst/>
                          <a:latin typeface="Apple SD 산돌고딕 Neo 일반체"/>
                        </a:rPr>
                        <a:t>2017</a:t>
                      </a:r>
                      <a:r>
                        <a:rPr lang="ko-KR" altLang="en-US" sz="900" b="0" i="0" u="none" strike="noStrike">
                          <a:effectLst/>
                          <a:latin typeface="Apple SD 산돌고딕 Neo 일반체"/>
                        </a:rPr>
                        <a:t>년 </a:t>
                      </a:r>
                      <a:r>
                        <a:rPr lang="en-US" altLang="ko-KR" sz="900" b="0" i="0" u="none" strike="noStrike">
                          <a:effectLst/>
                          <a:latin typeface="Apple SD 산돌고딕 Neo 일반체"/>
                        </a:rPr>
                        <a:t>4</a:t>
                      </a:r>
                      <a:r>
                        <a:rPr lang="ko-KR" altLang="en-US" sz="900" b="0" i="0" u="none" strike="noStrike">
                          <a:effectLst/>
                          <a:latin typeface="Apple SD 산돌고딕 Neo 일반체"/>
                        </a:rPr>
                        <a:t>월 </a:t>
                      </a:r>
                      <a:r>
                        <a:rPr lang="en-US" altLang="ko-KR" sz="900" b="0" i="0" u="none" strike="noStrike">
                          <a:effectLst/>
                          <a:latin typeface="Apple SD 산돌고딕 Neo 일반체"/>
                        </a:rPr>
                        <a:t>14</a:t>
                      </a:r>
                      <a:r>
                        <a:rPr lang="ko-KR" altLang="en-US" sz="900" b="0" i="0" u="none" strike="noStrike">
                          <a:effectLst/>
                          <a:latin typeface="Apple SD 산돌고딕 Neo 일반체"/>
                        </a:rPr>
                        <a:t>일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900" b="0" i="0" u="none" strike="noStrike">
                          <a:effectLst/>
                          <a:latin typeface="Apple SD 산돌고딕 Neo 일반체"/>
                        </a:rPr>
                        <a:t> 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Apple SD 산돌고딕 Neo 일반체"/>
                        </a:rPr>
                        <a:t>125,000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900" b="0" i="0" u="none" strike="noStrike">
                          <a:effectLst/>
                          <a:latin typeface="Apple SD 산돌고딕 Neo 일반체"/>
                        </a:rPr>
                        <a:t>11,215,686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ko-KR" sz="900" b="0" i="0" u="none" strike="noStrike" dirty="0">
                          <a:effectLst/>
                          <a:latin typeface="Apple SD 산돌고딕 Neo 일반체"/>
                        </a:rPr>
                        <a:t>4</a:t>
                      </a:r>
                      <a:r>
                        <a:rPr lang="ko-KR" altLang="en-US" sz="900" b="0" i="0" u="none" strike="noStrike" dirty="0">
                          <a:effectLst/>
                          <a:latin typeface="Apple SD 산돌고딕 Neo 일반체"/>
                        </a:rPr>
                        <a:t>월 </a:t>
                      </a:r>
                      <a:r>
                        <a:rPr lang="en-US" altLang="ko-KR" sz="900" b="0" i="0" u="none" strike="noStrike" dirty="0">
                          <a:effectLst/>
                          <a:latin typeface="Apple SD 산돌고딕 Neo 일반체"/>
                        </a:rPr>
                        <a:t>14</a:t>
                      </a:r>
                      <a:r>
                        <a:rPr lang="ko-KR" altLang="en-US" sz="900" b="0" i="0" u="none" strike="noStrike" dirty="0">
                          <a:effectLst/>
                          <a:latin typeface="Apple SD 산돌고딕 Neo 일반체"/>
                        </a:rPr>
                        <a:t>일 임원회의 점심</a:t>
                      </a:r>
                    </a:p>
                  </a:txBody>
                  <a:tcPr marL="9161" marR="9161" marT="9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5253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28305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/>
              <a:t>2017.4</a:t>
            </a:r>
            <a:r>
              <a:rPr lang="ko-KR" altLang="en-US" dirty="0" smtClean="0"/>
              <a:t> 감사보고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sz="quarter" idx="1"/>
          </p:nvPr>
        </p:nvSpPr>
        <p:spPr>
          <a:xfrm>
            <a:off x="457200" y="692697"/>
            <a:ext cx="8229600" cy="1368152"/>
          </a:xfrm>
        </p:spPr>
        <p:txBody>
          <a:bodyPr>
            <a:normAutofit/>
          </a:bodyPr>
          <a:lstStyle/>
          <a:p>
            <a:r>
              <a:rPr lang="ko-KR" altLang="en-US" sz="2400" dirty="0" smtClean="0"/>
              <a:t>감사 안정근</a:t>
            </a:r>
            <a:endParaRPr lang="en-US" altLang="ko-KR" sz="2400" dirty="0"/>
          </a:p>
          <a:p>
            <a:r>
              <a:rPr lang="ko-KR" altLang="en-US" sz="2400" dirty="0" smtClean="0"/>
              <a:t>잔액</a:t>
            </a:r>
            <a:r>
              <a:rPr lang="en-US" altLang="ko-KR" sz="2400" dirty="0" smtClean="0"/>
              <a:t>:</a:t>
            </a:r>
            <a:r>
              <a:rPr lang="ko-KR" altLang="en-US" sz="2400" dirty="0" smtClean="0"/>
              <a:t> </a:t>
            </a:r>
            <a:r>
              <a:rPr lang="en-US" altLang="ko-KR" sz="2400" dirty="0" smtClean="0"/>
              <a:t>11,215,686</a:t>
            </a:r>
            <a:r>
              <a:rPr lang="ko-KR" altLang="en-US" sz="2400" dirty="0" smtClean="0"/>
              <a:t>원</a:t>
            </a:r>
            <a:endParaRPr lang="ko-KR" altLang="en-US" sz="2400" dirty="0"/>
          </a:p>
        </p:txBody>
      </p:sp>
      <p:pic>
        <p:nvPicPr>
          <p:cNvPr id="3" name="Picture 2" descr="스캔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049824" y="1126640"/>
            <a:ext cx="4815840" cy="610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876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2016</a:t>
            </a:r>
            <a:r>
              <a:rPr lang="ko-KR" altLang="en-US" dirty="0" smtClean="0"/>
              <a:t>년 특별위원회 활동보고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97152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ICHEP 2018</a:t>
            </a:r>
            <a:r>
              <a:rPr lang="ko-KR" altLang="en-US" dirty="0" smtClean="0"/>
              <a:t> 준비 보고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서울대학교 양운기 교수</a:t>
            </a:r>
            <a:endParaRPr lang="en-US" altLang="ko-KR" dirty="0" smtClean="0"/>
          </a:p>
          <a:p>
            <a:r>
              <a:rPr lang="en-US" altLang="ko-KR" dirty="0" smtClean="0"/>
              <a:t>ILC TF </a:t>
            </a:r>
            <a:r>
              <a:rPr lang="ko-KR" altLang="en-US" dirty="0" smtClean="0"/>
              <a:t>활동 보고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고려대학교 </a:t>
            </a:r>
            <a:r>
              <a:rPr lang="ko-KR" altLang="en-US" dirty="0" err="1" smtClean="0"/>
              <a:t>원은일</a:t>
            </a:r>
            <a:r>
              <a:rPr lang="ko-KR" altLang="en-US" dirty="0" smtClean="0"/>
              <a:t> 교수</a:t>
            </a:r>
            <a:endParaRPr lang="en-US" altLang="ko-KR" dirty="0" smtClean="0"/>
          </a:p>
          <a:p>
            <a:r>
              <a:rPr lang="en-US" altLang="ko-KR" dirty="0" smtClean="0"/>
              <a:t>FKPPL </a:t>
            </a:r>
            <a:r>
              <a:rPr lang="ko-KR" altLang="en-US" dirty="0" smtClean="0"/>
              <a:t>소개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고등과학원 </a:t>
            </a:r>
            <a:r>
              <a:rPr lang="ko-KR" altLang="en-US" dirty="0" err="1" smtClean="0"/>
              <a:t>고병원</a:t>
            </a:r>
            <a:r>
              <a:rPr lang="ko-KR" altLang="en-US" dirty="0" smtClean="0"/>
              <a:t> 교수</a:t>
            </a:r>
            <a:endParaRPr lang="en-US" altLang="ko-KR" dirty="0" smtClean="0"/>
          </a:p>
          <a:p>
            <a:r>
              <a:rPr lang="en-US" altLang="ko-KR" dirty="0" err="1" smtClean="0"/>
              <a:t>AsiaHEP</a:t>
            </a:r>
            <a:r>
              <a:rPr lang="en-US" altLang="ko-KR" dirty="0" smtClean="0"/>
              <a:t> </a:t>
            </a:r>
            <a:r>
              <a:rPr lang="ko-KR" altLang="en-US" dirty="0" smtClean="0"/>
              <a:t>활동보고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고에너지물리협의회 회장 이범훈</a:t>
            </a:r>
            <a:endParaRPr lang="en-US" altLang="ko-KR" dirty="0" smtClean="0"/>
          </a:p>
          <a:p>
            <a:r>
              <a:rPr lang="en-US" altLang="ko-KR" dirty="0" smtClean="0"/>
              <a:t>SCOAP3 </a:t>
            </a:r>
            <a:r>
              <a:rPr lang="ko-KR" altLang="en-US" dirty="0" smtClean="0"/>
              <a:t>홍보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KISTI SCOAP3 </a:t>
            </a:r>
            <a:r>
              <a:rPr lang="ko-KR" altLang="en-US" dirty="0" smtClean="0"/>
              <a:t>담당자 서태설</a:t>
            </a:r>
            <a:endParaRPr lang="en-US" altLang="ko-KR" dirty="0" smtClean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47469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총회 안건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협의회장 </a:t>
            </a:r>
            <a:r>
              <a:rPr lang="en-US" altLang="ko-KR" dirty="0" smtClean="0"/>
              <a:t>1</a:t>
            </a:r>
            <a:r>
              <a:rPr lang="ko-KR" altLang="en-US" dirty="0" smtClean="0"/>
              <a:t>인 </a:t>
            </a:r>
            <a:r>
              <a:rPr lang="ko-KR" altLang="en-US" dirty="0" smtClean="0"/>
              <a:t>선출</a:t>
            </a:r>
            <a:r>
              <a:rPr lang="en-US" altLang="ko-KR" dirty="0" smtClean="0"/>
              <a:t>:</a:t>
            </a:r>
            <a:r>
              <a:rPr lang="ko-KR" altLang="en-US" dirty="0" smtClean="0"/>
              <a:t> 이강석</a:t>
            </a:r>
            <a:endParaRPr lang="en-US" altLang="ko-KR" dirty="0" smtClean="0"/>
          </a:p>
          <a:p>
            <a:r>
              <a:rPr lang="ko-KR" altLang="en-US" dirty="0" smtClean="0"/>
              <a:t>감사 </a:t>
            </a:r>
            <a:r>
              <a:rPr lang="en-US" altLang="ko-KR" dirty="0" smtClean="0"/>
              <a:t>1</a:t>
            </a:r>
            <a:r>
              <a:rPr lang="ko-KR" altLang="en-US" dirty="0" smtClean="0"/>
              <a:t>인 </a:t>
            </a:r>
            <a:r>
              <a:rPr lang="ko-KR" altLang="en-US" dirty="0" smtClean="0"/>
              <a:t>선출</a:t>
            </a:r>
            <a:r>
              <a:rPr lang="en-US" altLang="ko-KR" dirty="0" smtClean="0"/>
              <a:t>:</a:t>
            </a:r>
            <a:r>
              <a:rPr lang="ko-KR" altLang="en-US" dirty="0" smtClean="0"/>
              <a:t> 고병원</a:t>
            </a:r>
            <a:endParaRPr lang="en-US" altLang="ko-KR" dirty="0" smtClean="0"/>
          </a:p>
          <a:p>
            <a:r>
              <a:rPr lang="ko-KR" altLang="en-US" dirty="0" smtClean="0"/>
              <a:t>기획위원 </a:t>
            </a:r>
            <a:r>
              <a:rPr lang="en-US" altLang="ko-KR" dirty="0"/>
              <a:t>3</a:t>
            </a:r>
            <a:r>
              <a:rPr lang="ko-KR" altLang="en-US" dirty="0" smtClean="0"/>
              <a:t>인 </a:t>
            </a:r>
            <a:r>
              <a:rPr lang="ko-KR" altLang="en-US" dirty="0" smtClean="0"/>
              <a:t>선출</a:t>
            </a:r>
            <a:r>
              <a:rPr lang="en-US" altLang="ko-KR" dirty="0" smtClean="0"/>
              <a:t>:</a:t>
            </a:r>
            <a:r>
              <a:rPr lang="ko-KR" altLang="en-US" dirty="0" smtClean="0"/>
              <a:t> 양운기</a:t>
            </a:r>
            <a:r>
              <a:rPr lang="en-US" altLang="ko-KR" dirty="0" smtClean="0"/>
              <a:t>,</a:t>
            </a:r>
            <a:r>
              <a:rPr lang="ko-KR" altLang="en-US" dirty="0" smtClean="0"/>
              <a:t> 이창환</a:t>
            </a:r>
            <a:r>
              <a:rPr lang="en-US" altLang="ko-KR" dirty="0" smtClean="0"/>
              <a:t>,</a:t>
            </a:r>
            <a:r>
              <a:rPr lang="ko-KR" altLang="en-US" dirty="0" smtClean="0"/>
              <a:t> 이형원</a:t>
            </a:r>
            <a:endParaRPr lang="ko-KR" altLang="en-US" dirty="0"/>
          </a:p>
          <a:p>
            <a:pPr lvl="1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377497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협회 </a:t>
            </a:r>
            <a:r>
              <a:rPr lang="ko-KR" altLang="en-US" dirty="0" smtClean="0"/>
              <a:t>신임 </a:t>
            </a:r>
            <a:r>
              <a:rPr lang="ko-KR" altLang="en-US" dirty="0" smtClean="0"/>
              <a:t>임원진 </a:t>
            </a:r>
            <a:r>
              <a:rPr lang="ko-KR" altLang="en-US" dirty="0" smtClean="0"/>
              <a:t>현황 </a:t>
            </a:r>
            <a:r>
              <a:rPr lang="en-US" altLang="ko-KR" dirty="0" smtClean="0"/>
              <a:t>(2017.04)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85000" lnSpcReduction="20000"/>
          </a:bodyPr>
          <a:lstStyle/>
          <a:p>
            <a:r>
              <a:rPr lang="ko-KR" altLang="en-US" dirty="0" smtClean="0"/>
              <a:t>협회장</a:t>
            </a:r>
            <a:r>
              <a:rPr lang="en-US" altLang="ko-KR" dirty="0" smtClean="0"/>
              <a:t>: </a:t>
            </a:r>
            <a:r>
              <a:rPr lang="ko-KR" altLang="en-US" dirty="0" smtClean="0">
                <a:solidFill>
                  <a:srgbClr val="3366FF"/>
                </a:solidFill>
              </a:rPr>
              <a:t>이강석</a:t>
            </a:r>
            <a:endParaRPr lang="en-US" altLang="ko-KR" dirty="0" smtClean="0">
              <a:solidFill>
                <a:srgbClr val="3366FF"/>
              </a:solidFill>
            </a:endParaRPr>
          </a:p>
          <a:p>
            <a:r>
              <a:rPr lang="ko-KR" altLang="en-US" dirty="0" smtClean="0"/>
              <a:t>감사</a:t>
            </a:r>
            <a:r>
              <a:rPr lang="en-US" altLang="ko-KR" dirty="0" smtClean="0"/>
              <a:t>: </a:t>
            </a:r>
            <a:r>
              <a:rPr lang="ko-KR" altLang="en-US" dirty="0" smtClean="0">
                <a:solidFill>
                  <a:srgbClr val="3366FF"/>
                </a:solidFill>
              </a:rPr>
              <a:t>고병원</a:t>
            </a:r>
            <a:endParaRPr lang="en-US" altLang="ko-KR" dirty="0" smtClean="0">
              <a:solidFill>
                <a:srgbClr val="3366FF"/>
              </a:solidFill>
            </a:endParaRPr>
          </a:p>
          <a:p>
            <a:r>
              <a:rPr lang="ko-KR" altLang="en-US" dirty="0" smtClean="0"/>
              <a:t>신임 </a:t>
            </a:r>
            <a:r>
              <a:rPr lang="en-US" altLang="ko-KR" dirty="0" smtClean="0"/>
              <a:t>(</a:t>
            </a:r>
            <a:r>
              <a:rPr lang="ko-KR" altLang="en-US" dirty="0" smtClean="0"/>
              <a:t>연임</a:t>
            </a:r>
            <a:r>
              <a:rPr lang="en-US" altLang="ko-KR" dirty="0" smtClean="0"/>
              <a:t>)</a:t>
            </a:r>
            <a:r>
              <a:rPr lang="ko-KR" altLang="en-US" dirty="0" smtClean="0"/>
              <a:t> </a:t>
            </a:r>
            <a:r>
              <a:rPr lang="en-US" altLang="ko-KR" dirty="0" smtClean="0"/>
              <a:t>2</a:t>
            </a:r>
            <a:r>
              <a:rPr lang="ko-KR" altLang="en-US" dirty="0" smtClean="0"/>
              <a:t>년 기획위원</a:t>
            </a:r>
            <a:r>
              <a:rPr lang="en-US" altLang="ko-KR" dirty="0" smtClean="0"/>
              <a:t> (</a:t>
            </a:r>
            <a:r>
              <a:rPr lang="en-US" altLang="ko-KR" dirty="0" smtClean="0"/>
              <a:t>17.4</a:t>
            </a:r>
            <a:r>
              <a:rPr lang="en-US" altLang="ko-KR" dirty="0" smtClean="0"/>
              <a:t>-</a:t>
            </a:r>
            <a:r>
              <a:rPr lang="en-US" altLang="ko-KR" dirty="0" smtClean="0">
                <a:solidFill>
                  <a:srgbClr val="FF0000"/>
                </a:solidFill>
              </a:rPr>
              <a:t>19.4</a:t>
            </a:r>
            <a:r>
              <a:rPr lang="en-US" altLang="ko-KR" dirty="0" smtClean="0"/>
              <a:t>)</a:t>
            </a:r>
          </a:p>
          <a:p>
            <a:pPr lvl="1"/>
            <a:r>
              <a:rPr lang="ko-KR" altLang="en-US" dirty="0" smtClean="0">
                <a:solidFill>
                  <a:srgbClr val="3366FF"/>
                </a:solidFill>
              </a:rPr>
              <a:t>양운기</a:t>
            </a:r>
            <a:r>
              <a:rPr lang="en-US" altLang="ko-KR" dirty="0" smtClean="0">
                <a:solidFill>
                  <a:srgbClr val="3366FF"/>
                </a:solidFill>
              </a:rPr>
              <a:t>,</a:t>
            </a:r>
            <a:r>
              <a:rPr lang="ko-KR" altLang="en-US" dirty="0" smtClean="0">
                <a:solidFill>
                  <a:srgbClr val="3366FF"/>
                </a:solidFill>
              </a:rPr>
              <a:t> 이창환</a:t>
            </a:r>
            <a:r>
              <a:rPr lang="en-US" altLang="ko-KR" dirty="0" smtClean="0">
                <a:solidFill>
                  <a:srgbClr val="3366FF"/>
                </a:solidFill>
              </a:rPr>
              <a:t>,</a:t>
            </a:r>
            <a:r>
              <a:rPr lang="ko-KR" altLang="en-US" dirty="0" smtClean="0">
                <a:solidFill>
                  <a:srgbClr val="3366FF"/>
                </a:solidFill>
              </a:rPr>
              <a:t> 이형원</a:t>
            </a:r>
            <a:endParaRPr lang="en-US" altLang="ko-KR" dirty="0" smtClean="0">
              <a:solidFill>
                <a:srgbClr val="3366FF"/>
              </a:solidFill>
            </a:endParaRPr>
          </a:p>
          <a:p>
            <a:r>
              <a:rPr lang="en-US" altLang="ko-KR" dirty="0" smtClean="0"/>
              <a:t>2</a:t>
            </a:r>
            <a:r>
              <a:rPr lang="ko-KR" altLang="en-US" dirty="0" smtClean="0"/>
              <a:t>년 기획위원</a:t>
            </a:r>
            <a:r>
              <a:rPr lang="en-US" altLang="ko-KR" dirty="0" smtClean="0"/>
              <a:t> (16.4</a:t>
            </a:r>
            <a:r>
              <a:rPr lang="ko-KR" altLang="en-US" dirty="0" smtClean="0"/>
              <a:t> </a:t>
            </a:r>
            <a:r>
              <a:rPr lang="mr-IN" altLang="ko-KR" dirty="0" smtClean="0"/>
              <a:t>–</a:t>
            </a:r>
            <a:r>
              <a:rPr lang="ko-KR" altLang="en-US" dirty="0" smtClean="0"/>
              <a:t> </a:t>
            </a:r>
            <a:r>
              <a:rPr lang="en-US" altLang="ko-KR" dirty="0" smtClean="0"/>
              <a:t>18.4)  </a:t>
            </a:r>
          </a:p>
          <a:p>
            <a:pPr lvl="1"/>
            <a:r>
              <a:rPr lang="ko-KR" altLang="en-US" dirty="0" smtClean="0"/>
              <a:t>권영관</a:t>
            </a:r>
            <a:r>
              <a:rPr lang="en-US" altLang="ko-KR" dirty="0" smtClean="0"/>
              <a:t>,</a:t>
            </a:r>
            <a:r>
              <a:rPr lang="ko-KR" altLang="en-US" dirty="0" smtClean="0"/>
              <a:t> 윤진희</a:t>
            </a:r>
            <a:r>
              <a:rPr lang="en-US" altLang="ko-KR" dirty="0" smtClean="0"/>
              <a:t>,</a:t>
            </a:r>
            <a:r>
              <a:rPr lang="ko-KR" altLang="en-US" dirty="0" smtClean="0"/>
              <a:t> 최성렬</a:t>
            </a:r>
            <a:r>
              <a:rPr lang="en-US" altLang="ko-KR" dirty="0" smtClean="0"/>
              <a:t>,</a:t>
            </a:r>
            <a:r>
              <a:rPr lang="ko-KR" altLang="en-US" dirty="0" smtClean="0"/>
              <a:t> 김동희</a:t>
            </a:r>
            <a:endParaRPr lang="en-US" altLang="ko-KR" dirty="0" smtClean="0"/>
          </a:p>
          <a:p>
            <a:r>
              <a:rPr lang="ko-KR" altLang="en-US" dirty="0" smtClean="0"/>
              <a:t>위촉 기획위원 </a:t>
            </a:r>
            <a:r>
              <a:rPr lang="en-US" altLang="ko-KR" dirty="0" smtClean="0"/>
              <a:t>(</a:t>
            </a:r>
            <a:r>
              <a:rPr lang="en-US" altLang="ko-KR" dirty="0" smtClean="0"/>
              <a:t>17.4</a:t>
            </a:r>
            <a:r>
              <a:rPr lang="ko-KR" altLang="en-US" dirty="0" smtClean="0"/>
              <a:t> </a:t>
            </a:r>
            <a:r>
              <a:rPr lang="en-US" altLang="ko-KR" dirty="0" smtClean="0"/>
              <a:t>–</a:t>
            </a:r>
            <a:r>
              <a:rPr lang="ko-KR" altLang="en-US" dirty="0" smtClean="0"/>
              <a:t> </a:t>
            </a:r>
            <a:r>
              <a:rPr lang="en-US" altLang="ko-KR" dirty="0" smtClean="0">
                <a:solidFill>
                  <a:srgbClr val="FF0000"/>
                </a:solidFill>
              </a:rPr>
              <a:t>18.4</a:t>
            </a:r>
            <a:r>
              <a:rPr lang="en-US" altLang="ko-KR" dirty="0" smtClean="0"/>
              <a:t>)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lvl="1"/>
            <a:r>
              <a:rPr lang="ko-KR" altLang="en-US" dirty="0" smtClean="0">
                <a:solidFill>
                  <a:srgbClr val="3366FF"/>
                </a:solidFill>
              </a:rPr>
              <a:t>새로 위촉해야 함</a:t>
            </a:r>
            <a:r>
              <a:rPr lang="en-US" altLang="ko-KR" dirty="0" smtClean="0">
                <a:solidFill>
                  <a:srgbClr val="3366FF"/>
                </a:solidFill>
              </a:rPr>
              <a:t>.</a:t>
            </a:r>
            <a:r>
              <a:rPr lang="ko-KR" altLang="en-US" dirty="0" smtClean="0">
                <a:solidFill>
                  <a:srgbClr val="3366FF"/>
                </a:solidFill>
              </a:rPr>
              <a:t> </a:t>
            </a:r>
            <a:r>
              <a:rPr lang="en-US" altLang="ko-KR" dirty="0" smtClean="0">
                <a:solidFill>
                  <a:srgbClr val="3366FF"/>
                </a:solidFill>
              </a:rPr>
              <a:t>(</a:t>
            </a:r>
            <a:r>
              <a:rPr lang="ko-KR" altLang="en-US" dirty="0" smtClean="0">
                <a:solidFill>
                  <a:srgbClr val="3366FF"/>
                </a:solidFill>
              </a:rPr>
              <a:t>유인권 </a:t>
            </a:r>
            <a:r>
              <a:rPr lang="mr-IN" altLang="ko-KR" dirty="0" smtClean="0">
                <a:solidFill>
                  <a:srgbClr val="3366FF"/>
                </a:solidFill>
              </a:rPr>
              <a:t>–</a:t>
            </a:r>
            <a:r>
              <a:rPr lang="ko-KR" altLang="en-US" dirty="0" smtClean="0">
                <a:solidFill>
                  <a:srgbClr val="3366FF"/>
                </a:solidFill>
              </a:rPr>
              <a:t> 간사</a:t>
            </a:r>
            <a:r>
              <a:rPr lang="en-US" altLang="ko-KR" dirty="0" smtClean="0">
                <a:solidFill>
                  <a:srgbClr val="3366FF"/>
                </a:solidFill>
              </a:rPr>
              <a:t>?)</a:t>
            </a:r>
          </a:p>
          <a:p>
            <a:r>
              <a:rPr lang="ko-KR" altLang="en-US" dirty="0" smtClean="0"/>
              <a:t>위촉 </a:t>
            </a:r>
            <a:r>
              <a:rPr lang="ko-KR" altLang="en-US" dirty="0" smtClean="0"/>
              <a:t>자문위원 </a:t>
            </a:r>
            <a:r>
              <a:rPr lang="en-US" altLang="ko-KR" dirty="0" smtClean="0"/>
              <a:t>(</a:t>
            </a:r>
            <a:r>
              <a:rPr lang="ko-KR" altLang="en-US" dirty="0" smtClean="0"/>
              <a:t>전임회장</a:t>
            </a:r>
            <a:r>
              <a:rPr lang="en-US" altLang="ko-KR" dirty="0" smtClean="0"/>
              <a:t>)</a:t>
            </a:r>
            <a:endParaRPr lang="en-US" altLang="ko-KR" dirty="0"/>
          </a:p>
          <a:p>
            <a:pPr lvl="1"/>
            <a:r>
              <a:rPr lang="ko-KR" altLang="en-US" dirty="0" smtClean="0"/>
              <a:t>손동철</a:t>
            </a:r>
            <a:r>
              <a:rPr lang="en-US" altLang="ko-KR" dirty="0" smtClean="0"/>
              <a:t>,</a:t>
            </a:r>
            <a:r>
              <a:rPr lang="ko-KR" altLang="en-US" dirty="0" smtClean="0"/>
              <a:t> 김선기</a:t>
            </a:r>
            <a:endParaRPr lang="en-US" altLang="ko-KR" dirty="0" smtClean="0"/>
          </a:p>
          <a:p>
            <a:r>
              <a:rPr lang="ko-KR" altLang="en-US" dirty="0" smtClean="0"/>
              <a:t>고문 </a:t>
            </a:r>
            <a:r>
              <a:rPr lang="en-US" altLang="ko-KR" dirty="0" smtClean="0"/>
              <a:t>(</a:t>
            </a:r>
            <a:r>
              <a:rPr lang="ko-KR" altLang="en-US" dirty="0" smtClean="0"/>
              <a:t>입자</a:t>
            </a:r>
            <a:r>
              <a:rPr lang="en-US" altLang="ko-KR" dirty="0" smtClean="0"/>
              <a:t>/</a:t>
            </a:r>
            <a:r>
              <a:rPr lang="ko-KR" altLang="en-US" dirty="0" smtClean="0"/>
              <a:t>핵</a:t>
            </a:r>
            <a:r>
              <a:rPr lang="en-US" altLang="ko-KR" dirty="0" smtClean="0"/>
              <a:t>/</a:t>
            </a:r>
            <a:r>
              <a:rPr lang="ko-KR" altLang="en-US" dirty="0" smtClean="0"/>
              <a:t>천체 분과위원장</a:t>
            </a:r>
            <a:r>
              <a:rPr lang="en-US" altLang="ko-KR" dirty="0" smtClean="0"/>
              <a:t>)</a:t>
            </a:r>
          </a:p>
          <a:p>
            <a:r>
              <a:rPr lang="en-US" altLang="ko-KR" dirty="0" smtClean="0"/>
              <a:t>ILC </a:t>
            </a:r>
            <a:r>
              <a:rPr lang="ko-KR" altLang="en-US" dirty="0" smtClean="0"/>
              <a:t>위원회</a:t>
            </a:r>
            <a:endParaRPr lang="en-US" altLang="ko-KR" dirty="0"/>
          </a:p>
          <a:p>
            <a:pPr lvl="1"/>
            <a:r>
              <a:rPr lang="ko-KR" altLang="en-US" dirty="0" smtClean="0"/>
              <a:t>원은일 </a:t>
            </a:r>
            <a:r>
              <a:rPr lang="en-US" altLang="ko-KR" dirty="0" smtClean="0"/>
              <a:t>(ILC </a:t>
            </a:r>
            <a:r>
              <a:rPr lang="ko-KR" altLang="en-US" dirty="0" smtClean="0"/>
              <a:t>위원</a:t>
            </a:r>
            <a:r>
              <a:rPr lang="en-US" altLang="ko-KR" dirty="0" smtClean="0"/>
              <a:t>)</a:t>
            </a:r>
            <a:endParaRPr lang="ko-KR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0342524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공지사항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 smtClean="0"/>
              <a:t>정회원</a:t>
            </a:r>
            <a:r>
              <a:rPr lang="en-US" altLang="ko-KR" dirty="0" smtClean="0"/>
              <a:t> </a:t>
            </a:r>
            <a:r>
              <a:rPr lang="ko-KR" altLang="en-US" dirty="0" smtClean="0"/>
              <a:t>신청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연회비</a:t>
            </a:r>
            <a:r>
              <a:rPr lang="en-US" altLang="ko-KR" dirty="0" smtClean="0"/>
              <a:t> 5,000</a:t>
            </a:r>
            <a:r>
              <a:rPr lang="ko-KR" altLang="en-US" dirty="0" smtClean="0"/>
              <a:t>원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종신회비</a:t>
            </a:r>
            <a:r>
              <a:rPr lang="en-US" altLang="ko-KR" dirty="0" smtClean="0"/>
              <a:t> 200,000</a:t>
            </a:r>
            <a:r>
              <a:rPr lang="ko-KR" altLang="en-US" dirty="0" smtClean="0"/>
              <a:t>원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통장 농협 </a:t>
            </a:r>
            <a:r>
              <a:rPr lang="en-US" altLang="ko-KR" dirty="0" smtClean="0"/>
              <a:t>079-12-818351</a:t>
            </a:r>
            <a:r>
              <a:rPr lang="ko-KR" altLang="en-US" dirty="0" smtClean="0"/>
              <a:t> </a:t>
            </a:r>
            <a:r>
              <a:rPr lang="en-US" altLang="ko-KR" dirty="0" smtClean="0"/>
              <a:t>(</a:t>
            </a:r>
            <a:r>
              <a:rPr lang="ko-KR" altLang="en-US" dirty="0" smtClean="0"/>
              <a:t>김선기</a:t>
            </a:r>
            <a:r>
              <a:rPr lang="en-US" altLang="ko-KR" dirty="0" smtClean="0"/>
              <a:t>)</a:t>
            </a:r>
          </a:p>
          <a:p>
            <a:r>
              <a:rPr lang="en-US" dirty="0" smtClean="0"/>
              <a:t>ICHEP</a:t>
            </a:r>
            <a:r>
              <a:rPr lang="en-US" dirty="0"/>
              <a:t> </a:t>
            </a:r>
            <a:r>
              <a:rPr lang="en-US" dirty="0" smtClean="0"/>
              <a:t>Lunch</a:t>
            </a:r>
          </a:p>
          <a:p>
            <a:pPr lvl="1"/>
            <a:endParaRPr lang="en-US" dirty="0"/>
          </a:p>
        </p:txBody>
      </p:sp>
      <p:pic>
        <p:nvPicPr>
          <p:cNvPr id="4" name="Picture 3" descr="restauran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3501008"/>
            <a:ext cx="5148064" cy="3076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041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ko-KR" altLang="en-US" dirty="0" smtClean="0"/>
              <a:t>목차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8229600" cy="558924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altLang="ko-KR" dirty="0" smtClean="0"/>
              <a:t>2016.04</a:t>
            </a:r>
            <a:r>
              <a:rPr lang="ko-KR" altLang="en-US" dirty="0" smtClean="0"/>
              <a:t> </a:t>
            </a:r>
            <a:r>
              <a:rPr lang="mr-IN" altLang="ko-KR" dirty="0" smtClean="0"/>
              <a:t>–</a:t>
            </a:r>
            <a:r>
              <a:rPr lang="ko-KR" altLang="en-US" dirty="0" smtClean="0"/>
              <a:t> </a:t>
            </a:r>
            <a:r>
              <a:rPr lang="en-US" altLang="ko-KR" dirty="0" smtClean="0"/>
              <a:t>2017.04</a:t>
            </a:r>
            <a:r>
              <a:rPr lang="ko-KR" altLang="en-US" dirty="0" smtClean="0"/>
              <a:t> 활동 보고  </a:t>
            </a:r>
            <a:r>
              <a:rPr lang="en-US" altLang="ko-KR" dirty="0" smtClean="0"/>
              <a:t>(10</a:t>
            </a:r>
            <a:r>
              <a:rPr lang="ko-KR" altLang="en-US" dirty="0" smtClean="0"/>
              <a:t>분</a:t>
            </a:r>
            <a:r>
              <a:rPr lang="en-US" altLang="ko-KR" dirty="0" smtClean="0"/>
              <a:t>)</a:t>
            </a:r>
          </a:p>
          <a:p>
            <a:pPr lvl="1">
              <a:lnSpc>
                <a:spcPct val="120000"/>
              </a:lnSpc>
            </a:pPr>
            <a:r>
              <a:rPr lang="ko-KR" altLang="en-US" dirty="0" smtClean="0"/>
              <a:t>활동보고</a:t>
            </a:r>
            <a:r>
              <a:rPr lang="en-US" altLang="ko-KR" dirty="0" smtClean="0"/>
              <a:t>: </a:t>
            </a:r>
            <a:r>
              <a:rPr lang="ko-KR" altLang="en-US" dirty="0" smtClean="0"/>
              <a:t>협회장 이범훈</a:t>
            </a:r>
            <a:r>
              <a:rPr lang="en-US" altLang="ko-KR" dirty="0" smtClean="0"/>
              <a:t> (</a:t>
            </a:r>
            <a:r>
              <a:rPr lang="ko-KR" altLang="en-US" dirty="0" smtClean="0"/>
              <a:t>간사 유인권</a:t>
            </a:r>
            <a:r>
              <a:rPr lang="en-US" altLang="ko-KR" dirty="0" smtClean="0"/>
              <a:t>)</a:t>
            </a:r>
          </a:p>
          <a:p>
            <a:pPr lvl="1">
              <a:lnSpc>
                <a:spcPct val="120000"/>
              </a:lnSpc>
            </a:pPr>
            <a:r>
              <a:rPr lang="ko-KR" altLang="en-US" dirty="0" smtClean="0"/>
              <a:t>협회임원진</a:t>
            </a:r>
            <a:r>
              <a:rPr lang="en-US" altLang="ko-KR" dirty="0" smtClean="0"/>
              <a:t>,</a:t>
            </a:r>
            <a:r>
              <a:rPr lang="ko-KR" altLang="en-US" dirty="0" smtClean="0"/>
              <a:t> 정관</a:t>
            </a:r>
            <a:r>
              <a:rPr lang="en-US" altLang="ko-KR" dirty="0" smtClean="0"/>
              <a:t>,</a:t>
            </a:r>
            <a:r>
              <a:rPr lang="ko-KR" altLang="en-US" dirty="0" smtClean="0"/>
              <a:t> 회원 현황 보고 </a:t>
            </a:r>
            <a:r>
              <a:rPr lang="en-US" altLang="ko-KR" dirty="0" smtClean="0"/>
              <a:t>(</a:t>
            </a:r>
            <a:r>
              <a:rPr lang="ko-KR" altLang="en-US" dirty="0" smtClean="0"/>
              <a:t>간사 유인권</a:t>
            </a:r>
            <a:r>
              <a:rPr lang="en-US" altLang="ko-KR" dirty="0" smtClean="0"/>
              <a:t>)</a:t>
            </a:r>
          </a:p>
          <a:p>
            <a:pPr lvl="1">
              <a:lnSpc>
                <a:spcPct val="120000"/>
              </a:lnSpc>
            </a:pPr>
            <a:r>
              <a:rPr lang="ko-KR" altLang="en-US" dirty="0" smtClean="0"/>
              <a:t>회계보고</a:t>
            </a:r>
            <a:r>
              <a:rPr lang="en-US" altLang="ko-KR" dirty="0" smtClean="0"/>
              <a:t>: </a:t>
            </a:r>
            <a:r>
              <a:rPr lang="ko-KR" altLang="en-US" dirty="0" smtClean="0"/>
              <a:t>간사 유인권 </a:t>
            </a:r>
            <a:r>
              <a:rPr lang="en-US" altLang="ko-KR" dirty="0" smtClean="0"/>
              <a:t>(</a:t>
            </a:r>
            <a:r>
              <a:rPr lang="ko-KR" altLang="en-US" dirty="0" smtClean="0"/>
              <a:t>간사 유인권</a:t>
            </a:r>
            <a:r>
              <a:rPr lang="en-US" altLang="ko-KR" dirty="0" smtClean="0"/>
              <a:t>)</a:t>
            </a:r>
          </a:p>
          <a:p>
            <a:pPr lvl="1">
              <a:lnSpc>
                <a:spcPct val="120000"/>
              </a:lnSpc>
            </a:pPr>
            <a:r>
              <a:rPr lang="ko-KR" altLang="en-US" dirty="0" smtClean="0"/>
              <a:t>감사보고</a:t>
            </a:r>
            <a:r>
              <a:rPr lang="en-US" altLang="ko-KR" dirty="0" smtClean="0"/>
              <a:t>:</a:t>
            </a:r>
            <a:r>
              <a:rPr lang="ko-KR" altLang="en-US" dirty="0" smtClean="0"/>
              <a:t> 감사 안정근</a:t>
            </a:r>
            <a:endParaRPr lang="en-US" altLang="ko-KR" dirty="0" smtClean="0"/>
          </a:p>
          <a:p>
            <a:pPr>
              <a:lnSpc>
                <a:spcPct val="120000"/>
              </a:lnSpc>
            </a:pPr>
            <a:r>
              <a:rPr lang="ko-KR" altLang="en-US" dirty="0" smtClean="0"/>
              <a:t>특별위원회</a:t>
            </a:r>
            <a:r>
              <a:rPr lang="en-US" altLang="ko-KR" dirty="0" smtClean="0"/>
              <a:t> </a:t>
            </a:r>
            <a:r>
              <a:rPr lang="ko-KR" altLang="en-US" dirty="0" smtClean="0"/>
              <a:t>활동 보고 </a:t>
            </a:r>
            <a:r>
              <a:rPr lang="en-US" altLang="ko-KR" dirty="0" smtClean="0"/>
              <a:t>(20</a:t>
            </a:r>
            <a:r>
              <a:rPr lang="ko-KR" altLang="en-US" dirty="0" smtClean="0"/>
              <a:t>분</a:t>
            </a:r>
            <a:r>
              <a:rPr lang="en-US" altLang="ko-KR" dirty="0" smtClean="0"/>
              <a:t>)</a:t>
            </a:r>
          </a:p>
          <a:p>
            <a:pPr lvl="1">
              <a:lnSpc>
                <a:spcPct val="120000"/>
              </a:lnSpc>
            </a:pPr>
            <a:r>
              <a:rPr lang="en-US" altLang="ko-KR" dirty="0" smtClean="0"/>
              <a:t>ICHEP2018</a:t>
            </a:r>
            <a:r>
              <a:rPr lang="ko-KR" altLang="en-US" dirty="0" smtClean="0"/>
              <a:t> 준비활동 보고</a:t>
            </a:r>
            <a:r>
              <a:rPr lang="en-US" altLang="ko-KR" dirty="0" smtClean="0"/>
              <a:t>: </a:t>
            </a:r>
            <a:r>
              <a:rPr lang="ko-KR" altLang="en-US" dirty="0" smtClean="0"/>
              <a:t>서울대학교 양운기</a:t>
            </a:r>
            <a:endParaRPr lang="en-US" altLang="ko-KR" dirty="0" smtClean="0"/>
          </a:p>
          <a:p>
            <a:pPr lvl="1">
              <a:lnSpc>
                <a:spcPct val="120000"/>
              </a:lnSpc>
            </a:pPr>
            <a:r>
              <a:rPr lang="en-US" altLang="ko-KR" dirty="0" smtClean="0"/>
              <a:t>ILC TF </a:t>
            </a:r>
            <a:r>
              <a:rPr lang="ko-KR" altLang="en-US" dirty="0" smtClean="0"/>
              <a:t>활동 보고</a:t>
            </a:r>
            <a:r>
              <a:rPr lang="en-US" altLang="ko-KR" dirty="0" smtClean="0"/>
              <a:t>:</a:t>
            </a:r>
            <a:r>
              <a:rPr lang="en-US" altLang="ko-KR" dirty="0"/>
              <a:t> </a:t>
            </a:r>
            <a:r>
              <a:rPr lang="ko-KR" altLang="en-US" dirty="0" smtClean="0"/>
              <a:t>고려대학교 </a:t>
            </a:r>
            <a:r>
              <a:rPr lang="ko-KR" altLang="en-US" dirty="0" err="1" smtClean="0"/>
              <a:t>원은일</a:t>
            </a:r>
            <a:endParaRPr lang="en-US" altLang="ko-KR" dirty="0"/>
          </a:p>
          <a:p>
            <a:pPr lvl="1">
              <a:lnSpc>
                <a:spcPct val="120000"/>
              </a:lnSpc>
            </a:pPr>
            <a:r>
              <a:rPr lang="en-US" altLang="ko-KR" dirty="0" smtClean="0"/>
              <a:t>FKPPL </a:t>
            </a:r>
            <a:r>
              <a:rPr lang="ko-KR" altLang="en-US" dirty="0" smtClean="0"/>
              <a:t>소개</a:t>
            </a:r>
            <a:r>
              <a:rPr lang="en-US" altLang="ko-KR" dirty="0" smtClean="0"/>
              <a:t>: </a:t>
            </a:r>
            <a:r>
              <a:rPr lang="ko-KR" altLang="en-US" dirty="0" smtClean="0"/>
              <a:t>고등과학원 </a:t>
            </a:r>
            <a:r>
              <a:rPr lang="ko-KR" altLang="en-US" dirty="0" err="1" smtClean="0"/>
              <a:t>고병원</a:t>
            </a:r>
            <a:endParaRPr lang="en-US" altLang="ko-KR" dirty="0" smtClean="0"/>
          </a:p>
          <a:p>
            <a:pPr lvl="1">
              <a:lnSpc>
                <a:spcPct val="120000"/>
              </a:lnSpc>
            </a:pPr>
            <a:r>
              <a:rPr lang="en-US" altLang="ko-KR" dirty="0" err="1" smtClean="0"/>
              <a:t>AsiaHEP</a:t>
            </a:r>
            <a:r>
              <a:rPr lang="en-US" altLang="ko-KR" dirty="0" smtClean="0"/>
              <a:t> </a:t>
            </a:r>
            <a:r>
              <a:rPr lang="ko-KR" altLang="en-US" dirty="0" smtClean="0"/>
              <a:t>활동보고</a:t>
            </a:r>
            <a:r>
              <a:rPr lang="en-US" altLang="ko-KR" dirty="0" smtClean="0"/>
              <a:t>: </a:t>
            </a:r>
            <a:r>
              <a:rPr lang="ko-KR" altLang="en-US" dirty="0" smtClean="0"/>
              <a:t>협회장 이범훈</a:t>
            </a:r>
            <a:endParaRPr lang="en-US" altLang="ko-KR" dirty="0" smtClean="0"/>
          </a:p>
          <a:p>
            <a:pPr lvl="1">
              <a:lnSpc>
                <a:spcPct val="120000"/>
              </a:lnSpc>
            </a:pPr>
            <a:r>
              <a:rPr lang="en-US" altLang="ko-KR" dirty="0" smtClean="0"/>
              <a:t>SCOAP3 </a:t>
            </a:r>
            <a:r>
              <a:rPr lang="ko-KR" altLang="en-US" dirty="0" smtClean="0"/>
              <a:t>프로젝트 홍보</a:t>
            </a:r>
            <a:endParaRPr lang="en-US" altLang="ko-KR" dirty="0" smtClean="0"/>
          </a:p>
          <a:p>
            <a:pPr>
              <a:lnSpc>
                <a:spcPct val="120000"/>
              </a:lnSpc>
            </a:pPr>
            <a:r>
              <a:rPr lang="ko-KR" altLang="en-US" dirty="0" smtClean="0"/>
              <a:t>차기</a:t>
            </a:r>
            <a:r>
              <a:rPr lang="en-US" altLang="ko-KR" dirty="0" smtClean="0"/>
              <a:t> </a:t>
            </a:r>
            <a:r>
              <a:rPr lang="ko-KR" altLang="en-US" dirty="0" smtClean="0"/>
              <a:t>임원 선출 </a:t>
            </a:r>
            <a:r>
              <a:rPr lang="en-US" altLang="ko-KR" dirty="0" smtClean="0"/>
              <a:t>(20</a:t>
            </a:r>
            <a:r>
              <a:rPr lang="ko-KR" altLang="en-US" dirty="0" smtClean="0"/>
              <a:t>분</a:t>
            </a:r>
            <a:r>
              <a:rPr lang="en-US" altLang="ko-KR" dirty="0" smtClean="0"/>
              <a:t>)</a:t>
            </a:r>
          </a:p>
          <a:p>
            <a:pPr lvl="1">
              <a:lnSpc>
                <a:spcPct val="120000"/>
              </a:lnSpc>
            </a:pPr>
            <a:r>
              <a:rPr lang="ko-KR" altLang="en-US" dirty="0" smtClean="0"/>
              <a:t>회장 </a:t>
            </a:r>
            <a:r>
              <a:rPr lang="en-US" altLang="ko-KR" dirty="0" smtClean="0"/>
              <a:t>1</a:t>
            </a:r>
            <a:r>
              <a:rPr lang="ko-KR" altLang="en-US" dirty="0" smtClean="0"/>
              <a:t>인</a:t>
            </a:r>
            <a:r>
              <a:rPr lang="en-US" altLang="ko-KR" dirty="0" smtClean="0"/>
              <a:t>,</a:t>
            </a:r>
            <a:r>
              <a:rPr lang="ko-KR" altLang="en-US" dirty="0" smtClean="0"/>
              <a:t> 감사 </a:t>
            </a:r>
            <a:r>
              <a:rPr lang="en-US" altLang="ko-KR" dirty="0" smtClean="0"/>
              <a:t>1</a:t>
            </a:r>
            <a:r>
              <a:rPr lang="ko-KR" altLang="en-US" dirty="0" smtClean="0"/>
              <a:t>인</a:t>
            </a:r>
            <a:r>
              <a:rPr lang="en-US" altLang="ko-KR" dirty="0" smtClean="0"/>
              <a:t>,</a:t>
            </a:r>
            <a:r>
              <a:rPr lang="ko-KR" altLang="en-US" dirty="0" smtClean="0"/>
              <a:t> 기획위원 </a:t>
            </a:r>
            <a:r>
              <a:rPr lang="en-US" altLang="ko-KR" dirty="0" smtClean="0"/>
              <a:t>3</a:t>
            </a:r>
            <a:r>
              <a:rPr lang="ko-KR" altLang="en-US" dirty="0" smtClean="0"/>
              <a:t>인</a:t>
            </a:r>
            <a:endParaRPr lang="en-US" altLang="ko-KR" dirty="0" smtClean="0"/>
          </a:p>
          <a:p>
            <a:pPr>
              <a:lnSpc>
                <a:spcPct val="120000"/>
              </a:lnSpc>
            </a:pPr>
            <a:r>
              <a:rPr lang="ko-KR" altLang="en-US" dirty="0" smtClean="0"/>
              <a:t>신임 회장 인사말 및 폐회 </a:t>
            </a:r>
            <a:r>
              <a:rPr lang="en-US" altLang="ko-KR" dirty="0" smtClean="0"/>
              <a:t>(10</a:t>
            </a:r>
            <a:r>
              <a:rPr lang="ko-KR" altLang="en-US" dirty="0" smtClean="0"/>
              <a:t>분</a:t>
            </a:r>
            <a:r>
              <a:rPr lang="en-US" altLang="ko-KR" dirty="0" smtClean="0"/>
              <a:t>)</a:t>
            </a:r>
          </a:p>
          <a:p>
            <a:pPr lvl="1">
              <a:lnSpc>
                <a:spcPct val="120000"/>
              </a:lnSpc>
            </a:pPr>
            <a:r>
              <a:rPr lang="ko-KR" altLang="en-US" dirty="0" smtClean="0"/>
              <a:t>신임회장 </a:t>
            </a:r>
            <a:r>
              <a:rPr lang="en-US" altLang="ko-KR" dirty="0" smtClean="0"/>
              <a:t>/</a:t>
            </a:r>
            <a:r>
              <a:rPr lang="ko-KR" altLang="en-US" dirty="0" smtClean="0"/>
              <a:t> 폐회선언</a:t>
            </a:r>
            <a:r>
              <a:rPr lang="en-US" altLang="ko-KR" dirty="0" smtClean="0"/>
              <a:t>:</a:t>
            </a:r>
            <a:r>
              <a:rPr lang="ko-KR" altLang="en-US" dirty="0" smtClean="0"/>
              <a:t> 협회장 이범훈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582410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2016.04 </a:t>
            </a:r>
            <a:r>
              <a:rPr lang="mr-IN" altLang="ko-KR" dirty="0" smtClean="0"/>
              <a:t>–</a:t>
            </a:r>
            <a:r>
              <a:rPr lang="en-US" altLang="ko-KR" dirty="0" smtClean="0"/>
              <a:t> 2017.04</a:t>
            </a:r>
            <a:r>
              <a:rPr lang="ko-KR" altLang="en-US" dirty="0" smtClean="0"/>
              <a:t> 활동보고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251520" y="1196752"/>
            <a:ext cx="8784976" cy="5544616"/>
          </a:xfrm>
        </p:spPr>
        <p:txBody>
          <a:bodyPr>
            <a:normAutofit fontScale="77500" lnSpcReduction="20000"/>
          </a:bodyPr>
          <a:lstStyle/>
          <a:p>
            <a:r>
              <a:rPr lang="en-US" altLang="ko-KR" dirty="0" smtClean="0"/>
              <a:t>2016</a:t>
            </a:r>
            <a:r>
              <a:rPr lang="ko-KR" altLang="en-US" dirty="0" smtClean="0"/>
              <a:t>년 </a:t>
            </a:r>
            <a:r>
              <a:rPr lang="en-US" altLang="ko-KR" dirty="0" smtClean="0"/>
              <a:t>4</a:t>
            </a:r>
            <a:r>
              <a:rPr lang="ko-KR" altLang="en-US" dirty="0" smtClean="0"/>
              <a:t>월 </a:t>
            </a:r>
            <a:r>
              <a:rPr lang="en-US" altLang="ko-KR" dirty="0" smtClean="0"/>
              <a:t>19</a:t>
            </a:r>
            <a:r>
              <a:rPr lang="ko-KR" altLang="en-US" dirty="0" smtClean="0"/>
              <a:t>일</a:t>
            </a:r>
            <a:r>
              <a:rPr lang="en-US" altLang="ko-KR" dirty="0" smtClean="0"/>
              <a:t>: </a:t>
            </a:r>
            <a:r>
              <a:rPr lang="ko-KR" altLang="en-US" dirty="0" smtClean="0"/>
              <a:t>총회 개최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기획위원 </a:t>
            </a:r>
            <a:r>
              <a:rPr lang="en-US" altLang="ko-KR" dirty="0" smtClean="0"/>
              <a:t>4</a:t>
            </a:r>
            <a:r>
              <a:rPr lang="ko-KR" altLang="en-US" dirty="0" smtClean="0"/>
              <a:t>인 선출 </a:t>
            </a:r>
            <a:r>
              <a:rPr lang="en-US" altLang="ko-KR" dirty="0" smtClean="0"/>
              <a:t>(16.4-18.4</a:t>
            </a:r>
            <a:r>
              <a:rPr lang="en-US" altLang="ko-KR" dirty="0"/>
              <a:t>)</a:t>
            </a:r>
          </a:p>
          <a:p>
            <a:pPr lvl="2"/>
            <a:r>
              <a:rPr lang="ko-KR" altLang="en-US" dirty="0" smtClean="0"/>
              <a:t>최성렬</a:t>
            </a:r>
            <a:r>
              <a:rPr lang="en-US" altLang="ko-KR" dirty="0" smtClean="0"/>
              <a:t>,</a:t>
            </a:r>
            <a:r>
              <a:rPr lang="ko-KR" altLang="en-US" dirty="0" smtClean="0"/>
              <a:t> 윤진희</a:t>
            </a:r>
            <a:r>
              <a:rPr lang="en-US" altLang="ko-KR" dirty="0" smtClean="0"/>
              <a:t>,</a:t>
            </a:r>
            <a:r>
              <a:rPr lang="ko-KR" altLang="en-US" dirty="0" smtClean="0"/>
              <a:t> 권영관</a:t>
            </a:r>
            <a:r>
              <a:rPr lang="en-US" altLang="ko-KR" dirty="0" smtClean="0"/>
              <a:t>,</a:t>
            </a:r>
            <a:r>
              <a:rPr lang="ko-KR" altLang="en-US" dirty="0" smtClean="0"/>
              <a:t> 김동희</a:t>
            </a:r>
            <a:endParaRPr lang="en-US" altLang="ko-KR" dirty="0"/>
          </a:p>
          <a:p>
            <a:pPr lvl="1"/>
            <a:r>
              <a:rPr lang="ko-KR" altLang="en-US" dirty="0" smtClean="0"/>
              <a:t>참석자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박찬용</a:t>
            </a:r>
            <a:r>
              <a:rPr lang="en-US" altLang="ko-KR" dirty="0" smtClean="0"/>
              <a:t>,</a:t>
            </a:r>
            <a:r>
              <a:rPr lang="ko-KR" altLang="en-US" dirty="0" smtClean="0"/>
              <a:t> 최선호</a:t>
            </a:r>
            <a:r>
              <a:rPr lang="en-US" altLang="ko-KR" dirty="0" smtClean="0"/>
              <a:t>,</a:t>
            </a:r>
            <a:r>
              <a:rPr lang="ko-KR" altLang="en-US" dirty="0" smtClean="0"/>
              <a:t> 권영관</a:t>
            </a:r>
            <a:r>
              <a:rPr lang="en-US" altLang="ko-KR" dirty="0" smtClean="0"/>
              <a:t>,</a:t>
            </a:r>
            <a:r>
              <a:rPr lang="ko-KR" altLang="en-US" dirty="0" smtClean="0"/>
              <a:t> 김영진</a:t>
            </a:r>
            <a:r>
              <a:rPr lang="en-US" altLang="ko-KR" dirty="0" smtClean="0"/>
              <a:t>,</a:t>
            </a:r>
            <a:r>
              <a:rPr lang="ko-KR" altLang="en-US" dirty="0" smtClean="0"/>
              <a:t> 신택수</a:t>
            </a:r>
            <a:r>
              <a:rPr lang="en-US" altLang="ko-KR" dirty="0" smtClean="0"/>
              <a:t>,</a:t>
            </a:r>
            <a:r>
              <a:rPr lang="ko-KR" altLang="en-US" dirty="0" smtClean="0"/>
              <a:t> 김재홍</a:t>
            </a:r>
            <a:r>
              <a:rPr lang="en-US" altLang="ko-KR" dirty="0" smtClean="0"/>
              <a:t>,</a:t>
            </a:r>
            <a:r>
              <a:rPr lang="ko-KR" altLang="en-US" dirty="0" smtClean="0"/>
              <a:t> 강궁원</a:t>
            </a:r>
            <a:r>
              <a:rPr lang="en-US" altLang="ko-KR" dirty="0" smtClean="0"/>
              <a:t>,</a:t>
            </a:r>
            <a:r>
              <a:rPr lang="ko-KR" altLang="en-US" dirty="0" smtClean="0"/>
              <a:t> 홍병식</a:t>
            </a:r>
            <a:r>
              <a:rPr lang="en-US" altLang="ko-KR" dirty="0" smtClean="0"/>
              <a:t>,</a:t>
            </a:r>
            <a:r>
              <a:rPr lang="ko-KR" altLang="en-US" dirty="0" smtClean="0"/>
              <a:t> 임연환</a:t>
            </a:r>
            <a:r>
              <a:rPr lang="en-US" altLang="ko-KR" dirty="0" smtClean="0"/>
              <a:t>,</a:t>
            </a:r>
            <a:r>
              <a:rPr lang="ko-KR" altLang="en-US" dirty="0" smtClean="0"/>
              <a:t> 이범훈</a:t>
            </a:r>
            <a:r>
              <a:rPr lang="en-US" altLang="ko-KR" dirty="0" smtClean="0"/>
              <a:t>,</a:t>
            </a:r>
            <a:r>
              <a:rPr lang="ko-KR" altLang="en-US" dirty="0" smtClean="0"/>
              <a:t> 천병구</a:t>
            </a:r>
            <a:r>
              <a:rPr lang="en-US" altLang="ko-KR" dirty="0" smtClean="0"/>
              <a:t>,</a:t>
            </a:r>
            <a:r>
              <a:rPr lang="ko-KR" altLang="en-US" dirty="0" smtClean="0"/>
              <a:t> 원은일</a:t>
            </a:r>
            <a:r>
              <a:rPr lang="en-US" altLang="ko-KR" dirty="0" smtClean="0"/>
              <a:t>,</a:t>
            </a:r>
            <a:r>
              <a:rPr lang="ko-KR" altLang="en-US" dirty="0" smtClean="0"/>
              <a:t> 김경일</a:t>
            </a:r>
            <a:r>
              <a:rPr lang="en-US" altLang="ko-KR" dirty="0" smtClean="0"/>
              <a:t>,</a:t>
            </a:r>
            <a:r>
              <a:rPr lang="ko-KR" altLang="en-US" dirty="0" smtClean="0"/>
              <a:t> 이무현</a:t>
            </a:r>
            <a:r>
              <a:rPr lang="en-US" altLang="ko-KR" dirty="0" smtClean="0"/>
              <a:t>,</a:t>
            </a:r>
            <a:r>
              <a:rPr lang="ko-KR" altLang="en-US" dirty="0" smtClean="0"/>
              <a:t> 윤성우</a:t>
            </a:r>
            <a:r>
              <a:rPr lang="en-US" altLang="ko-KR" dirty="0" smtClean="0"/>
              <a:t>,</a:t>
            </a:r>
            <a:r>
              <a:rPr lang="ko-KR" altLang="en-US" dirty="0" smtClean="0"/>
              <a:t> 현성윤</a:t>
            </a:r>
            <a:r>
              <a:rPr lang="en-US" altLang="ko-KR" dirty="0" smtClean="0"/>
              <a:t>,</a:t>
            </a:r>
            <a:r>
              <a:rPr lang="ko-KR" altLang="en-US" dirty="0" smtClean="0"/>
              <a:t> 팽원기</a:t>
            </a:r>
            <a:r>
              <a:rPr lang="en-US" altLang="ko-KR" dirty="0" smtClean="0"/>
              <a:t>,</a:t>
            </a:r>
            <a:r>
              <a:rPr lang="ko-KR" altLang="en-US" dirty="0" smtClean="0"/>
              <a:t> 정순찬</a:t>
            </a:r>
            <a:r>
              <a:rPr lang="en-US" altLang="ko-KR" dirty="0" smtClean="0"/>
              <a:t>,</a:t>
            </a:r>
            <a:r>
              <a:rPr lang="ko-KR" altLang="en-US" dirty="0" smtClean="0"/>
              <a:t> 김영만</a:t>
            </a:r>
            <a:r>
              <a:rPr lang="en-US" altLang="ko-KR" dirty="0" smtClean="0"/>
              <a:t>,</a:t>
            </a:r>
            <a:r>
              <a:rPr lang="ko-KR" altLang="en-US" dirty="0" smtClean="0"/>
              <a:t> 조지현</a:t>
            </a:r>
            <a:r>
              <a:rPr lang="en-US" altLang="ko-KR" dirty="0" smtClean="0"/>
              <a:t>,</a:t>
            </a:r>
            <a:r>
              <a:rPr lang="ko-KR" altLang="en-US" dirty="0" smtClean="0"/>
              <a:t> 조기현</a:t>
            </a:r>
            <a:r>
              <a:rPr lang="en-US" altLang="ko-KR" dirty="0" smtClean="0"/>
              <a:t>,</a:t>
            </a:r>
            <a:r>
              <a:rPr lang="ko-KR" altLang="en-US" dirty="0" smtClean="0"/>
              <a:t> 김종원</a:t>
            </a:r>
            <a:r>
              <a:rPr lang="en-US" altLang="ko-KR" dirty="0" smtClean="0"/>
              <a:t>,</a:t>
            </a:r>
            <a:r>
              <a:rPr lang="ko-KR" altLang="en-US" dirty="0" smtClean="0"/>
              <a:t> 양운기</a:t>
            </a:r>
            <a:r>
              <a:rPr lang="en-US" altLang="ko-KR" dirty="0" smtClean="0"/>
              <a:t>,</a:t>
            </a:r>
            <a:r>
              <a:rPr lang="ko-KR" altLang="en-US" dirty="0" smtClean="0"/>
              <a:t> 김근영</a:t>
            </a:r>
            <a:r>
              <a:rPr lang="en-US" altLang="ko-KR" dirty="0" smtClean="0"/>
              <a:t>,</a:t>
            </a:r>
            <a:r>
              <a:rPr lang="ko-KR" altLang="en-US" dirty="0" smtClean="0"/>
              <a:t> 박인규 </a:t>
            </a:r>
            <a:r>
              <a:rPr lang="en-US" altLang="ko-KR" dirty="0" smtClean="0"/>
              <a:t>(25</a:t>
            </a:r>
            <a:r>
              <a:rPr lang="ko-KR" altLang="en-US" dirty="0" smtClean="0"/>
              <a:t>명</a:t>
            </a:r>
            <a:r>
              <a:rPr lang="en-US" altLang="ko-KR" dirty="0" smtClean="0"/>
              <a:t>)</a:t>
            </a:r>
          </a:p>
          <a:p>
            <a:pPr lvl="1"/>
            <a:r>
              <a:rPr lang="ko-KR" altLang="en-US" dirty="0" smtClean="0"/>
              <a:t>워크숍</a:t>
            </a:r>
            <a:r>
              <a:rPr lang="en-US" altLang="ko-KR" dirty="0" smtClean="0"/>
              <a:t>:</a:t>
            </a:r>
            <a:r>
              <a:rPr lang="ko-KR" altLang="en-US" dirty="0" smtClean="0"/>
              <a:t> </a:t>
            </a:r>
            <a:r>
              <a:rPr lang="en-US" altLang="ko-KR" dirty="0"/>
              <a:t>https://</a:t>
            </a:r>
            <a:r>
              <a:rPr lang="en-US" altLang="ko-KR" dirty="0" err="1"/>
              <a:t>indico.sscc.uos.ac.kr</a:t>
            </a:r>
            <a:r>
              <a:rPr lang="en-US" altLang="ko-KR" dirty="0"/>
              <a:t>/</a:t>
            </a:r>
            <a:r>
              <a:rPr lang="en-US" altLang="ko-KR" dirty="0" err="1"/>
              <a:t>indico</a:t>
            </a:r>
            <a:r>
              <a:rPr lang="en-US" altLang="ko-KR" dirty="0"/>
              <a:t>/event/2</a:t>
            </a:r>
            <a:r>
              <a:rPr lang="en-US" altLang="ko-KR" dirty="0" smtClean="0"/>
              <a:t>/</a:t>
            </a:r>
            <a:r>
              <a:rPr lang="ko-KR" altLang="en-US" dirty="0" smtClean="0"/>
              <a:t> </a:t>
            </a:r>
            <a:endParaRPr lang="en-US" altLang="ko-KR" dirty="0"/>
          </a:p>
          <a:p>
            <a:r>
              <a:rPr lang="en-US" altLang="ko-KR" dirty="0" smtClean="0"/>
              <a:t>2016</a:t>
            </a:r>
            <a:r>
              <a:rPr lang="ko-KR" altLang="en-US" dirty="0" smtClean="0"/>
              <a:t>년 </a:t>
            </a:r>
            <a:r>
              <a:rPr lang="en-US" altLang="ko-KR" dirty="0" smtClean="0"/>
              <a:t>10</a:t>
            </a:r>
            <a:r>
              <a:rPr lang="ko-KR" altLang="en-US" dirty="0" smtClean="0"/>
              <a:t>월 </a:t>
            </a:r>
            <a:r>
              <a:rPr lang="en-US" altLang="ko-KR" dirty="0" smtClean="0"/>
              <a:t>06</a:t>
            </a:r>
            <a:r>
              <a:rPr lang="ko-KR" altLang="en-US" dirty="0" smtClean="0"/>
              <a:t>일</a:t>
            </a:r>
            <a:r>
              <a:rPr lang="en-US" altLang="ko-KR" dirty="0" smtClean="0"/>
              <a:t>/20</a:t>
            </a:r>
            <a:r>
              <a:rPr lang="ko-KR" altLang="en-US" dirty="0" smtClean="0"/>
              <a:t>일</a:t>
            </a:r>
            <a:r>
              <a:rPr lang="en-US" altLang="ko-KR" dirty="0" smtClean="0"/>
              <a:t>:</a:t>
            </a:r>
            <a:r>
              <a:rPr lang="ko-KR" altLang="en-US" dirty="0" smtClean="0"/>
              <a:t> 확대임원회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연</a:t>
            </a:r>
            <a:r>
              <a:rPr lang="en-US" altLang="ko-KR" dirty="0" smtClean="0"/>
              <a:t>1</a:t>
            </a:r>
            <a:r>
              <a:rPr lang="ko-KR" altLang="en-US" dirty="0" smtClean="0"/>
              <a:t>회봄 물리학회 첫날 </a:t>
            </a:r>
            <a:r>
              <a:rPr lang="en-US" altLang="ko-KR" dirty="0" smtClean="0"/>
              <a:t>KCHEP Workshop </a:t>
            </a:r>
            <a:r>
              <a:rPr lang="ko-KR" altLang="en-US" dirty="0" smtClean="0"/>
              <a:t>개최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KCHEP</a:t>
            </a:r>
            <a:r>
              <a:rPr lang="ko-KR" altLang="en-US" dirty="0" smtClean="0"/>
              <a:t> 향후비젼 논의</a:t>
            </a:r>
            <a:r>
              <a:rPr lang="en-US" altLang="ko-KR" dirty="0" smtClean="0"/>
              <a:t>:</a:t>
            </a:r>
            <a:r>
              <a:rPr lang="ko-KR" altLang="en-US" dirty="0" smtClean="0"/>
              <a:t> 법인화 추진</a:t>
            </a:r>
            <a:r>
              <a:rPr lang="en-US" altLang="ko-KR" dirty="0" smtClean="0"/>
              <a:t>,</a:t>
            </a:r>
            <a:r>
              <a:rPr lang="ko-KR" altLang="en-US" dirty="0" smtClean="0"/>
              <a:t> 차기회장 핵분과에 추천의뢰 의결</a:t>
            </a:r>
            <a:endParaRPr lang="en-US" altLang="ko-KR" dirty="0" smtClean="0"/>
          </a:p>
          <a:p>
            <a:r>
              <a:rPr lang="en-US" altLang="ko-KR" dirty="0" smtClean="0"/>
              <a:t>2017</a:t>
            </a:r>
            <a:r>
              <a:rPr lang="ko-KR" altLang="en-US" dirty="0" smtClean="0"/>
              <a:t>년 </a:t>
            </a:r>
            <a:r>
              <a:rPr lang="en-US" altLang="ko-KR" dirty="0" smtClean="0"/>
              <a:t>04</a:t>
            </a:r>
            <a:r>
              <a:rPr lang="ko-KR" altLang="en-US" dirty="0" smtClean="0"/>
              <a:t>월 </a:t>
            </a:r>
            <a:r>
              <a:rPr lang="en-US" altLang="ko-KR" dirty="0" smtClean="0"/>
              <a:t>14</a:t>
            </a:r>
            <a:r>
              <a:rPr lang="ko-KR" altLang="en-US" dirty="0" smtClean="0"/>
              <a:t>일</a:t>
            </a:r>
            <a:r>
              <a:rPr lang="en-US" altLang="ko-KR" dirty="0" smtClean="0"/>
              <a:t>:</a:t>
            </a:r>
            <a:r>
              <a:rPr lang="ko-KR" altLang="en-US" dirty="0" smtClean="0"/>
              <a:t> 확대임원회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2017</a:t>
            </a:r>
            <a:r>
              <a:rPr lang="ko-KR" altLang="en-US" dirty="0" smtClean="0"/>
              <a:t>년 </a:t>
            </a:r>
            <a:r>
              <a:rPr lang="en-US" altLang="ko-KR" dirty="0" smtClean="0"/>
              <a:t>4</a:t>
            </a:r>
            <a:r>
              <a:rPr lang="ko-KR" altLang="en-US" dirty="0" smtClean="0"/>
              <a:t>월 </a:t>
            </a:r>
            <a:r>
              <a:rPr lang="en-US" altLang="ko-KR" dirty="0" smtClean="0"/>
              <a:t>19</a:t>
            </a:r>
            <a:r>
              <a:rPr lang="ko-KR" altLang="en-US" dirty="0" smtClean="0"/>
              <a:t>일 총회준비 </a:t>
            </a:r>
            <a:r>
              <a:rPr lang="en-US" altLang="ko-KR" dirty="0" smtClean="0"/>
              <a:t>(</a:t>
            </a:r>
            <a:r>
              <a:rPr lang="ko-KR" altLang="en-US" dirty="0" smtClean="0"/>
              <a:t>차기회장 및 임원 추천논의</a:t>
            </a:r>
            <a:r>
              <a:rPr lang="en-US" altLang="ko-KR" dirty="0" smtClean="0"/>
              <a:t>)</a:t>
            </a:r>
          </a:p>
          <a:p>
            <a:pPr lvl="1"/>
            <a:r>
              <a:rPr lang="ko-KR" altLang="en-US" dirty="0" smtClean="0"/>
              <a:t>법인화 추진현황 보고</a:t>
            </a:r>
            <a:r>
              <a:rPr lang="en-US" altLang="ko-KR" dirty="0" smtClean="0"/>
              <a:t>,</a:t>
            </a:r>
            <a:r>
              <a:rPr lang="ko-KR" altLang="en-US" dirty="0" smtClean="0"/>
              <a:t> </a:t>
            </a:r>
            <a:r>
              <a:rPr lang="en-US" altLang="ko-KR" dirty="0" smtClean="0"/>
              <a:t>SCOAP3</a:t>
            </a:r>
            <a:r>
              <a:rPr lang="ko-KR" altLang="en-US" dirty="0" smtClean="0"/>
              <a:t>등 차기임원회에 인계사항 점검</a:t>
            </a:r>
            <a:endParaRPr lang="en-US" altLang="ko-KR" dirty="0" smtClean="0"/>
          </a:p>
          <a:p>
            <a:r>
              <a:rPr lang="en-US" altLang="ko-KR" dirty="0" smtClean="0"/>
              <a:t>2017</a:t>
            </a:r>
            <a:r>
              <a:rPr lang="ko-KR" altLang="en-US" dirty="0" smtClean="0"/>
              <a:t>년 </a:t>
            </a:r>
            <a:r>
              <a:rPr lang="en-US" altLang="ko-KR" dirty="0" smtClean="0"/>
              <a:t>4</a:t>
            </a:r>
            <a:r>
              <a:rPr lang="ko-KR" altLang="en-US" dirty="0" smtClean="0"/>
              <a:t>월 </a:t>
            </a:r>
            <a:r>
              <a:rPr lang="en-US" altLang="ko-KR" dirty="0" smtClean="0"/>
              <a:t>19</a:t>
            </a:r>
            <a:r>
              <a:rPr lang="ko-KR" altLang="en-US" dirty="0" smtClean="0"/>
              <a:t>일 </a:t>
            </a:r>
            <a:r>
              <a:rPr lang="en-US" altLang="ko-KR" dirty="0" smtClean="0"/>
              <a:t>(</a:t>
            </a:r>
            <a:r>
              <a:rPr lang="ko-KR" altLang="en-US" dirty="0" smtClean="0"/>
              <a:t>오늘</a:t>
            </a:r>
            <a:r>
              <a:rPr lang="en-US" altLang="ko-KR" dirty="0" smtClean="0"/>
              <a:t>)</a:t>
            </a:r>
            <a:r>
              <a:rPr lang="ko-KR" altLang="en-US" dirty="0" smtClean="0"/>
              <a:t> </a:t>
            </a:r>
            <a:r>
              <a:rPr lang="en-US" altLang="ko-KR" dirty="0" smtClean="0"/>
              <a:t>KCHEP Workshop 2017</a:t>
            </a:r>
          </a:p>
          <a:p>
            <a:pPr lvl="1"/>
            <a:r>
              <a:rPr lang="en-US" altLang="ko-KR" dirty="0"/>
              <a:t>https://</a:t>
            </a:r>
            <a:r>
              <a:rPr lang="en-US" altLang="ko-KR" dirty="0" err="1"/>
              <a:t>indico.cern.ch</a:t>
            </a:r>
            <a:r>
              <a:rPr lang="en-US" altLang="ko-KR" dirty="0"/>
              <a:t>/event/626619/timetable/#20170419.detailed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2017</a:t>
            </a:r>
            <a:r>
              <a:rPr lang="ko-KR" altLang="en-US" dirty="0" smtClean="0"/>
              <a:t>년도 총회 개최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4510796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협회 임원진 현황 </a:t>
            </a:r>
            <a:r>
              <a:rPr lang="en-US" altLang="ko-KR" dirty="0" smtClean="0"/>
              <a:t>(2017.04)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85000" lnSpcReduction="20000"/>
          </a:bodyPr>
          <a:lstStyle/>
          <a:p>
            <a:r>
              <a:rPr lang="ko-KR" altLang="en-US" dirty="0" smtClean="0"/>
              <a:t>협회장</a:t>
            </a:r>
            <a:r>
              <a:rPr lang="en-US" altLang="ko-KR" dirty="0" smtClean="0"/>
              <a:t>: </a:t>
            </a:r>
            <a:r>
              <a:rPr lang="ko-KR" altLang="en-US" dirty="0" smtClean="0"/>
              <a:t>이범훈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감사</a:t>
            </a:r>
            <a:r>
              <a:rPr lang="en-US" altLang="ko-KR" dirty="0" smtClean="0"/>
              <a:t>: </a:t>
            </a:r>
            <a:r>
              <a:rPr lang="ko-KR" altLang="en-US" dirty="0" smtClean="0"/>
              <a:t>안정근</a:t>
            </a:r>
            <a:endParaRPr lang="en-US" altLang="ko-KR" dirty="0" smtClean="0"/>
          </a:p>
          <a:p>
            <a:r>
              <a:rPr lang="ko-KR" altLang="en-US" dirty="0" smtClean="0"/>
              <a:t>임기만료 </a:t>
            </a:r>
            <a:r>
              <a:rPr lang="en-US" altLang="ko-KR" dirty="0" smtClean="0"/>
              <a:t>2</a:t>
            </a:r>
            <a:r>
              <a:rPr lang="ko-KR" altLang="en-US" dirty="0" smtClean="0"/>
              <a:t>년 기획위원</a:t>
            </a:r>
            <a:r>
              <a:rPr lang="en-US" altLang="ko-KR" dirty="0" smtClean="0"/>
              <a:t> (</a:t>
            </a:r>
            <a:r>
              <a:rPr lang="en-US" altLang="ko-KR" dirty="0" smtClean="0"/>
              <a:t>15.4</a:t>
            </a:r>
            <a:r>
              <a:rPr lang="en-US" altLang="ko-KR" dirty="0" smtClean="0"/>
              <a:t>-</a:t>
            </a:r>
            <a:r>
              <a:rPr lang="en-US" altLang="ko-KR" dirty="0" smtClean="0">
                <a:solidFill>
                  <a:srgbClr val="FF0000"/>
                </a:solidFill>
              </a:rPr>
              <a:t>17.4</a:t>
            </a:r>
            <a:r>
              <a:rPr lang="en-US" altLang="ko-KR" dirty="0" smtClean="0"/>
              <a:t>)</a:t>
            </a:r>
          </a:p>
          <a:p>
            <a:pPr lvl="1"/>
            <a:r>
              <a:rPr lang="ko-KR" altLang="en-US" dirty="0" smtClean="0"/>
              <a:t>양운기</a:t>
            </a:r>
            <a:r>
              <a:rPr lang="en-US" altLang="ko-KR" dirty="0" smtClean="0"/>
              <a:t>,</a:t>
            </a:r>
            <a:r>
              <a:rPr lang="ko-KR" altLang="en-US" dirty="0" smtClean="0"/>
              <a:t> 이창환</a:t>
            </a:r>
            <a:r>
              <a:rPr lang="en-US" altLang="ko-KR" dirty="0" smtClean="0"/>
              <a:t>,</a:t>
            </a:r>
            <a:r>
              <a:rPr lang="ko-KR" altLang="en-US" dirty="0" smtClean="0"/>
              <a:t> 이형원</a:t>
            </a:r>
            <a:endParaRPr lang="en-US" altLang="ko-KR" dirty="0" smtClean="0"/>
          </a:p>
          <a:p>
            <a:r>
              <a:rPr lang="en-US" altLang="ko-KR" dirty="0" smtClean="0"/>
              <a:t>2</a:t>
            </a:r>
            <a:r>
              <a:rPr lang="ko-KR" altLang="en-US" dirty="0" smtClean="0"/>
              <a:t>년 기획위원</a:t>
            </a:r>
            <a:r>
              <a:rPr lang="en-US" altLang="ko-KR" dirty="0" smtClean="0"/>
              <a:t> (16.4</a:t>
            </a:r>
            <a:r>
              <a:rPr lang="ko-KR" altLang="en-US" dirty="0" smtClean="0"/>
              <a:t> </a:t>
            </a:r>
            <a:r>
              <a:rPr lang="mr-IN" altLang="ko-KR" dirty="0" smtClean="0"/>
              <a:t>–</a:t>
            </a:r>
            <a:r>
              <a:rPr lang="ko-KR" altLang="en-US" dirty="0" smtClean="0"/>
              <a:t> </a:t>
            </a:r>
            <a:r>
              <a:rPr lang="en-US" altLang="ko-KR" dirty="0" smtClean="0"/>
              <a:t>18.4)  </a:t>
            </a:r>
          </a:p>
          <a:p>
            <a:pPr lvl="1"/>
            <a:r>
              <a:rPr lang="ko-KR" altLang="en-US" dirty="0" smtClean="0"/>
              <a:t>권영관</a:t>
            </a:r>
            <a:r>
              <a:rPr lang="en-US" altLang="ko-KR" dirty="0" smtClean="0"/>
              <a:t>,</a:t>
            </a:r>
            <a:r>
              <a:rPr lang="ko-KR" altLang="en-US" dirty="0" smtClean="0"/>
              <a:t> 윤진희</a:t>
            </a:r>
            <a:r>
              <a:rPr lang="en-US" altLang="ko-KR" dirty="0" smtClean="0"/>
              <a:t>,</a:t>
            </a:r>
            <a:r>
              <a:rPr lang="ko-KR" altLang="en-US" dirty="0" smtClean="0"/>
              <a:t> 최성렬</a:t>
            </a:r>
            <a:r>
              <a:rPr lang="en-US" altLang="ko-KR" dirty="0" smtClean="0"/>
              <a:t>,</a:t>
            </a:r>
            <a:r>
              <a:rPr lang="ko-KR" altLang="en-US" dirty="0" smtClean="0"/>
              <a:t> 김동희</a:t>
            </a:r>
            <a:endParaRPr lang="en-US" altLang="ko-KR" dirty="0" smtClean="0"/>
          </a:p>
          <a:p>
            <a:r>
              <a:rPr lang="ko-KR" altLang="en-US" dirty="0" smtClean="0"/>
              <a:t>위촉 기획위원 </a:t>
            </a:r>
            <a:r>
              <a:rPr lang="en-US" altLang="ko-KR" dirty="0" smtClean="0"/>
              <a:t>(16.4</a:t>
            </a:r>
            <a:r>
              <a:rPr lang="ko-KR" altLang="en-US" dirty="0" smtClean="0"/>
              <a:t> </a:t>
            </a:r>
            <a:r>
              <a:rPr lang="en-US" altLang="ko-KR" dirty="0" smtClean="0"/>
              <a:t>–</a:t>
            </a:r>
            <a:r>
              <a:rPr lang="ko-KR" altLang="en-US" dirty="0" smtClean="0"/>
              <a:t> </a:t>
            </a:r>
            <a:r>
              <a:rPr lang="en-US" altLang="ko-KR" dirty="0" smtClean="0">
                <a:solidFill>
                  <a:srgbClr val="FF0000"/>
                </a:solidFill>
              </a:rPr>
              <a:t>17.4</a:t>
            </a:r>
            <a:r>
              <a:rPr lang="en-US" altLang="ko-KR" dirty="0" smtClean="0"/>
              <a:t>)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박인규</a:t>
            </a:r>
            <a:r>
              <a:rPr lang="en-US" altLang="ko-KR" dirty="0" smtClean="0"/>
              <a:t>,</a:t>
            </a:r>
            <a:r>
              <a:rPr lang="ko-KR" altLang="en-US" dirty="0" smtClean="0"/>
              <a:t> 최선호</a:t>
            </a:r>
            <a:r>
              <a:rPr lang="en-US" altLang="ko-KR" dirty="0" smtClean="0"/>
              <a:t>,</a:t>
            </a:r>
            <a:r>
              <a:rPr lang="ko-KR" altLang="en-US" dirty="0" smtClean="0"/>
              <a:t> 유인권 </a:t>
            </a:r>
            <a:r>
              <a:rPr lang="en-US" altLang="ko-KR" dirty="0" smtClean="0"/>
              <a:t>(</a:t>
            </a:r>
            <a:r>
              <a:rPr lang="ko-KR" altLang="en-US" dirty="0" smtClean="0"/>
              <a:t>간사</a:t>
            </a:r>
            <a:r>
              <a:rPr lang="en-US" altLang="ko-KR" dirty="0" smtClean="0"/>
              <a:t>), </a:t>
            </a:r>
            <a:r>
              <a:rPr lang="ko-KR" altLang="en-US" dirty="0" smtClean="0"/>
              <a:t>원은일 </a:t>
            </a:r>
            <a:r>
              <a:rPr lang="en-US" altLang="ko-KR" dirty="0" smtClean="0"/>
              <a:t>(ILC)</a:t>
            </a:r>
          </a:p>
          <a:p>
            <a:r>
              <a:rPr lang="ko-KR" altLang="en-US" dirty="0" smtClean="0"/>
              <a:t>위촉 자문위원 </a:t>
            </a:r>
            <a:r>
              <a:rPr lang="en-US" altLang="ko-KR" dirty="0" smtClean="0"/>
              <a:t>(</a:t>
            </a:r>
            <a:r>
              <a:rPr lang="ko-KR" altLang="en-US" dirty="0" smtClean="0"/>
              <a:t>전임회장</a:t>
            </a:r>
            <a:r>
              <a:rPr lang="en-US" altLang="ko-KR" dirty="0" smtClean="0"/>
              <a:t>)</a:t>
            </a:r>
            <a:endParaRPr lang="en-US" altLang="ko-KR" dirty="0"/>
          </a:p>
          <a:p>
            <a:pPr lvl="1"/>
            <a:r>
              <a:rPr lang="ko-KR" altLang="en-US" dirty="0" smtClean="0"/>
              <a:t>손동철</a:t>
            </a:r>
            <a:r>
              <a:rPr lang="en-US" altLang="ko-KR" dirty="0" smtClean="0"/>
              <a:t>,</a:t>
            </a:r>
            <a:r>
              <a:rPr lang="ko-KR" altLang="en-US" dirty="0" smtClean="0"/>
              <a:t> 김선기</a:t>
            </a:r>
            <a:endParaRPr lang="en-US" altLang="ko-KR" dirty="0" smtClean="0"/>
          </a:p>
          <a:p>
            <a:r>
              <a:rPr lang="ko-KR" altLang="en-US" dirty="0" smtClean="0"/>
              <a:t>고문 </a:t>
            </a:r>
            <a:r>
              <a:rPr lang="en-US" altLang="ko-KR" dirty="0" smtClean="0"/>
              <a:t>(</a:t>
            </a:r>
            <a:r>
              <a:rPr lang="ko-KR" altLang="en-US" dirty="0" smtClean="0"/>
              <a:t>입자</a:t>
            </a:r>
            <a:r>
              <a:rPr lang="en-US" altLang="ko-KR" dirty="0" smtClean="0"/>
              <a:t>/</a:t>
            </a:r>
            <a:r>
              <a:rPr lang="ko-KR" altLang="en-US" dirty="0" smtClean="0"/>
              <a:t>핵</a:t>
            </a:r>
            <a:r>
              <a:rPr lang="en-US" altLang="ko-KR" dirty="0" smtClean="0"/>
              <a:t>/</a:t>
            </a:r>
            <a:r>
              <a:rPr lang="ko-KR" altLang="en-US" dirty="0" smtClean="0"/>
              <a:t>천체 분과위원장</a:t>
            </a:r>
            <a:r>
              <a:rPr lang="en-US" altLang="ko-KR" dirty="0" smtClean="0"/>
              <a:t>)</a:t>
            </a:r>
          </a:p>
          <a:p>
            <a:r>
              <a:rPr lang="en-US" altLang="ko-KR" dirty="0" smtClean="0"/>
              <a:t>ILC </a:t>
            </a:r>
            <a:r>
              <a:rPr lang="ko-KR" altLang="en-US" dirty="0" smtClean="0"/>
              <a:t>위원회</a:t>
            </a:r>
            <a:endParaRPr lang="en-US" altLang="ko-KR" dirty="0"/>
          </a:p>
          <a:p>
            <a:pPr lvl="1"/>
            <a:r>
              <a:rPr lang="ko-KR" altLang="en-US" dirty="0" smtClean="0"/>
              <a:t>원은일 </a:t>
            </a:r>
            <a:r>
              <a:rPr lang="en-US" altLang="ko-KR" dirty="0" smtClean="0"/>
              <a:t>(ILC </a:t>
            </a:r>
            <a:r>
              <a:rPr lang="ko-KR" altLang="en-US" dirty="0" smtClean="0"/>
              <a:t>위원</a:t>
            </a:r>
            <a:r>
              <a:rPr lang="en-US" altLang="ko-KR" dirty="0" smtClean="0"/>
              <a:t>)</a:t>
            </a:r>
            <a:endParaRPr lang="ko-KR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772257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정관 </a:t>
            </a:r>
            <a:r>
              <a:rPr lang="en-US" altLang="ko-KR" dirty="0" smtClean="0"/>
              <a:t>(</a:t>
            </a:r>
            <a:r>
              <a:rPr lang="ko-KR" altLang="en-US" dirty="0" smtClean="0"/>
              <a:t>임원선출</a:t>
            </a:r>
            <a:r>
              <a:rPr lang="en-US" altLang="ko-KR" smtClean="0"/>
              <a:t>)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1556792"/>
            <a:ext cx="8856984" cy="50552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60363" indent="-360363">
              <a:lnSpc>
                <a:spcPct val="150000"/>
              </a:lnSpc>
            </a:pPr>
            <a:r>
              <a:rPr lang="en-US" altLang="ko-KR" b="1" dirty="0" smtClean="0"/>
              <a:t>2. (</a:t>
            </a:r>
            <a:r>
              <a:rPr lang="ko-KR" altLang="ko-KR" b="1" dirty="0"/>
              <a:t>회원</a:t>
            </a:r>
            <a:r>
              <a:rPr lang="en-US" altLang="ko-KR" b="1" dirty="0"/>
              <a:t>) </a:t>
            </a:r>
            <a:r>
              <a:rPr lang="ko-KR" altLang="ko-KR" dirty="0"/>
              <a:t>본 협의회의 회원은 </a:t>
            </a:r>
            <a:r>
              <a:rPr lang="ko-KR" altLang="ko-KR" dirty="0" err="1"/>
              <a:t>고에너지</a:t>
            </a:r>
            <a:r>
              <a:rPr lang="ko-KR" altLang="ko-KR" dirty="0"/>
              <a:t> 물리학 및 관련분야 연구자 중 </a:t>
            </a:r>
            <a:r>
              <a:rPr lang="ko-KR" altLang="ko-KR" b="1" dirty="0">
                <a:solidFill>
                  <a:srgbClr val="3333FF"/>
                </a:solidFill>
              </a:rPr>
              <a:t>박사학위 소지자로서 협의회에 가입을 후 연회비를 납부한 회원들로 </a:t>
            </a:r>
            <a:r>
              <a:rPr lang="ko-KR" altLang="ko-KR" b="1" dirty="0" smtClean="0">
                <a:solidFill>
                  <a:srgbClr val="3333FF"/>
                </a:solidFill>
              </a:rPr>
              <a:t>구성</a:t>
            </a:r>
            <a:r>
              <a:rPr lang="ko-KR" altLang="ko-KR" dirty="0" smtClean="0"/>
              <a:t>된다</a:t>
            </a:r>
            <a:r>
              <a:rPr lang="en-US" altLang="ko-KR" dirty="0"/>
              <a:t>. </a:t>
            </a:r>
            <a:r>
              <a:rPr lang="ko-KR" altLang="ko-KR" u="sng" dirty="0"/>
              <a:t>연회비의 납부</a:t>
            </a:r>
            <a:r>
              <a:rPr lang="en-US" altLang="ko-KR" u="sng" dirty="0"/>
              <a:t>‌</a:t>
            </a:r>
            <a:r>
              <a:rPr lang="ko-KR" altLang="ko-KR" u="sng" dirty="0"/>
              <a:t>가 연체된 회원은 총회 참석은 가능하나 의결 및 선거에 참여할 자격이 없다</a:t>
            </a:r>
            <a:r>
              <a:rPr lang="en-US" altLang="ko-KR" u="sng" dirty="0"/>
              <a:t>. </a:t>
            </a:r>
            <a:endParaRPr lang="ko-KR" altLang="ko-KR" u="sng" dirty="0"/>
          </a:p>
          <a:p>
            <a:pPr marL="360363" indent="-360363">
              <a:lnSpc>
                <a:spcPct val="150000"/>
              </a:lnSpc>
            </a:pPr>
            <a:r>
              <a:rPr lang="en-US" altLang="ko-KR" b="1" dirty="0"/>
              <a:t>3</a:t>
            </a:r>
            <a:r>
              <a:rPr lang="en-US" altLang="ko-KR" b="1" dirty="0" smtClean="0"/>
              <a:t>. (</a:t>
            </a:r>
            <a:r>
              <a:rPr lang="ko-KR" altLang="ko-KR" b="1" dirty="0"/>
              <a:t>총회</a:t>
            </a:r>
            <a:r>
              <a:rPr lang="en-US" altLang="ko-KR" b="1" dirty="0"/>
              <a:t>) </a:t>
            </a:r>
            <a:r>
              <a:rPr lang="ko-KR" altLang="ko-KR" dirty="0"/>
              <a:t>협의회는 </a:t>
            </a:r>
            <a:r>
              <a:rPr lang="ko-KR" altLang="ko-KR" b="1" dirty="0">
                <a:solidFill>
                  <a:srgbClr val="3333FF"/>
                </a:solidFill>
              </a:rPr>
              <a:t>매년 최소</a:t>
            </a:r>
            <a:r>
              <a:rPr lang="en-US" altLang="ko-KR" b="1" dirty="0">
                <a:solidFill>
                  <a:srgbClr val="3333FF"/>
                </a:solidFill>
              </a:rPr>
              <a:t> 1</a:t>
            </a:r>
            <a:r>
              <a:rPr lang="ko-KR" altLang="ko-KR" b="1" dirty="0">
                <a:solidFill>
                  <a:srgbClr val="3333FF"/>
                </a:solidFill>
              </a:rPr>
              <a:t>회 총회</a:t>
            </a:r>
            <a:r>
              <a:rPr lang="en-US" altLang="ko-KR" b="1" dirty="0">
                <a:solidFill>
                  <a:srgbClr val="3333FF"/>
                </a:solidFill>
              </a:rPr>
              <a:t>(</a:t>
            </a:r>
            <a:r>
              <a:rPr lang="ko-KR" altLang="ko-KR" b="1" dirty="0">
                <a:solidFill>
                  <a:srgbClr val="3333FF"/>
                </a:solidFill>
              </a:rPr>
              <a:t>정기 총회</a:t>
            </a:r>
            <a:r>
              <a:rPr lang="en-US" altLang="ko-KR" b="1" dirty="0">
                <a:solidFill>
                  <a:srgbClr val="3333FF"/>
                </a:solidFill>
              </a:rPr>
              <a:t>)</a:t>
            </a:r>
            <a:r>
              <a:rPr lang="ko-KR" altLang="ko-KR" b="1" dirty="0">
                <a:solidFill>
                  <a:srgbClr val="3333FF"/>
                </a:solidFill>
              </a:rPr>
              <a:t>를 </a:t>
            </a:r>
            <a:r>
              <a:rPr lang="ko-KR" altLang="ko-KR" b="1" dirty="0" smtClean="0">
                <a:solidFill>
                  <a:srgbClr val="3333FF"/>
                </a:solidFill>
              </a:rPr>
              <a:t>개최</a:t>
            </a:r>
            <a:r>
              <a:rPr lang="ko-KR" altLang="ko-KR" dirty="0" smtClean="0"/>
              <a:t>하여</a:t>
            </a:r>
            <a:r>
              <a:rPr lang="en-US" altLang="ko-KR" dirty="0"/>
              <a:t>, </a:t>
            </a:r>
            <a:r>
              <a:rPr lang="ko-KR" altLang="ko-KR" dirty="0"/>
              <a:t>임원 및</a:t>
            </a:r>
            <a:r>
              <a:rPr lang="en-US" altLang="ko-KR" dirty="0"/>
              <a:t> 5</a:t>
            </a:r>
            <a:r>
              <a:rPr lang="ko-KR" altLang="ko-KR" dirty="0"/>
              <a:t>항의 </a:t>
            </a:r>
            <a:r>
              <a:rPr lang="ko-KR" altLang="ko-KR" dirty="0" err="1"/>
              <a:t>고에너지</a:t>
            </a:r>
            <a:r>
              <a:rPr lang="ko-KR" altLang="ko-KR" dirty="0"/>
              <a:t> 물리 기획 위원회 위원을 선출하는 것을 비롯하여 정관의 개정과 안건의 의결을 한다</a:t>
            </a:r>
            <a:r>
              <a:rPr lang="en-US" altLang="ko-KR" dirty="0"/>
              <a:t>. </a:t>
            </a:r>
            <a:r>
              <a:rPr lang="ko-KR" altLang="ko-KR" dirty="0"/>
              <a:t>임시 총회는 회장</a:t>
            </a:r>
            <a:r>
              <a:rPr lang="en-US" altLang="ko-KR" dirty="0"/>
              <a:t>, </a:t>
            </a:r>
            <a:r>
              <a:rPr lang="ko-KR" altLang="ko-KR" dirty="0"/>
              <a:t>위원회의 과반수</a:t>
            </a:r>
            <a:r>
              <a:rPr lang="en-US" altLang="ko-KR" dirty="0"/>
              <a:t>, </a:t>
            </a:r>
            <a:r>
              <a:rPr lang="ko-KR" altLang="ko-KR" dirty="0"/>
              <a:t>또는 재적회원 과반수의 요청에 의해 소집한다</a:t>
            </a:r>
            <a:r>
              <a:rPr lang="en-US" altLang="ko-KR" dirty="0" smtClean="0"/>
              <a:t>.</a:t>
            </a:r>
          </a:p>
          <a:p>
            <a:pPr marL="360363" indent="-360363">
              <a:lnSpc>
                <a:spcPct val="150000"/>
              </a:lnSpc>
            </a:pPr>
            <a:r>
              <a:rPr lang="en-US" altLang="ko-KR" b="1" dirty="0" smtClean="0"/>
              <a:t>4. (</a:t>
            </a:r>
            <a:r>
              <a:rPr lang="ko-KR" altLang="en-US" b="1" dirty="0"/>
              <a:t>임원</a:t>
            </a:r>
            <a:r>
              <a:rPr lang="en-US" altLang="ko-KR" b="1" dirty="0"/>
              <a:t>) </a:t>
            </a:r>
            <a:r>
              <a:rPr lang="ko-KR" altLang="en-US" dirty="0"/>
              <a:t>회장 및 부회장 각 </a:t>
            </a:r>
            <a:r>
              <a:rPr lang="en-US" altLang="ko-KR" dirty="0"/>
              <a:t>1</a:t>
            </a:r>
            <a:r>
              <a:rPr lang="ko-KR" altLang="en-US" dirty="0"/>
              <a:t>인과 감사 </a:t>
            </a:r>
            <a:r>
              <a:rPr lang="en-US" altLang="ko-KR" dirty="0"/>
              <a:t>1</a:t>
            </a:r>
            <a:r>
              <a:rPr lang="ko-KR" altLang="en-US" dirty="0"/>
              <a:t>인을 </a:t>
            </a:r>
            <a:r>
              <a:rPr lang="ko-KR" altLang="en-US" dirty="0" smtClean="0"/>
              <a:t>둔다</a:t>
            </a:r>
            <a:r>
              <a:rPr lang="en-US" altLang="ko-KR" dirty="0" smtClean="0"/>
              <a:t>.</a:t>
            </a:r>
            <a:br>
              <a:rPr lang="en-US" altLang="ko-KR" dirty="0" smtClean="0"/>
            </a:br>
            <a:r>
              <a:rPr lang="ko-KR" altLang="en-US" dirty="0" smtClean="0"/>
              <a:t>가</a:t>
            </a:r>
            <a:r>
              <a:rPr lang="en-US" altLang="ko-KR" dirty="0"/>
              <a:t>. </a:t>
            </a:r>
            <a:r>
              <a:rPr lang="ko-KR" altLang="en-US" dirty="0"/>
              <a:t>회장은 협의회를 대표하며 총회의 의장이 된다</a:t>
            </a:r>
            <a:r>
              <a:rPr lang="en-US" altLang="ko-KR" dirty="0" smtClean="0"/>
              <a:t>.</a:t>
            </a:r>
            <a:br>
              <a:rPr lang="en-US" altLang="ko-KR" dirty="0" smtClean="0"/>
            </a:br>
            <a:r>
              <a:rPr lang="ko-KR" altLang="en-US" dirty="0" smtClean="0"/>
              <a:t>나</a:t>
            </a:r>
            <a:r>
              <a:rPr lang="en-US" altLang="ko-KR" dirty="0"/>
              <a:t>. </a:t>
            </a:r>
            <a:r>
              <a:rPr lang="ko-KR" altLang="en-US" dirty="0"/>
              <a:t>부회장은 회장을 도와 협의회를 운영하며 회장 </a:t>
            </a:r>
            <a:r>
              <a:rPr lang="ko-KR" altLang="en-US" dirty="0" err="1"/>
              <a:t>유고시</a:t>
            </a:r>
            <a:r>
              <a:rPr lang="ko-KR" altLang="en-US" dirty="0"/>
              <a:t> 회장 직무를 대리한다</a:t>
            </a:r>
            <a:r>
              <a:rPr lang="en-US" altLang="ko-KR" dirty="0" smtClean="0"/>
              <a:t>.</a:t>
            </a:r>
            <a:br>
              <a:rPr lang="en-US" altLang="ko-KR" dirty="0" smtClean="0"/>
            </a:br>
            <a:r>
              <a:rPr lang="ko-KR" altLang="en-US" dirty="0" smtClean="0"/>
              <a:t>다</a:t>
            </a:r>
            <a:r>
              <a:rPr lang="en-US" altLang="ko-KR" dirty="0"/>
              <a:t>. </a:t>
            </a:r>
            <a:r>
              <a:rPr lang="ko-KR" altLang="en-US" dirty="0">
                <a:solidFill>
                  <a:srgbClr val="3333FF"/>
                </a:solidFill>
              </a:rPr>
              <a:t>회장과 감사는 총회에서 선출하고 임기는 </a:t>
            </a:r>
            <a:r>
              <a:rPr lang="en-US" altLang="ko-KR" dirty="0">
                <a:solidFill>
                  <a:srgbClr val="3333FF"/>
                </a:solidFill>
              </a:rPr>
              <a:t>2</a:t>
            </a:r>
            <a:r>
              <a:rPr lang="ko-KR" altLang="en-US" dirty="0">
                <a:solidFill>
                  <a:srgbClr val="3333FF"/>
                </a:solidFill>
              </a:rPr>
              <a:t>년이며 </a:t>
            </a:r>
            <a:r>
              <a:rPr lang="en-US" altLang="ko-KR" dirty="0">
                <a:solidFill>
                  <a:srgbClr val="3333FF"/>
                </a:solidFill>
              </a:rPr>
              <a:t>1</a:t>
            </a:r>
            <a:r>
              <a:rPr lang="ko-KR" altLang="en-US" dirty="0">
                <a:solidFill>
                  <a:srgbClr val="3333FF"/>
                </a:solidFill>
              </a:rPr>
              <a:t>회에 한하여 연임할 수 있다</a:t>
            </a:r>
            <a:r>
              <a:rPr lang="en-US" altLang="ko-KR" dirty="0" smtClean="0">
                <a:solidFill>
                  <a:srgbClr val="3333FF"/>
                </a:solidFill>
              </a:rPr>
              <a:t>.</a:t>
            </a:r>
            <a:br>
              <a:rPr lang="en-US" altLang="ko-KR" dirty="0" smtClean="0">
                <a:solidFill>
                  <a:srgbClr val="3333FF"/>
                </a:solidFill>
              </a:rPr>
            </a:br>
            <a:r>
              <a:rPr lang="ko-KR" altLang="en-US" dirty="0" smtClean="0"/>
              <a:t>라</a:t>
            </a:r>
            <a:r>
              <a:rPr lang="en-US" altLang="ko-KR" dirty="0"/>
              <a:t>. </a:t>
            </a:r>
            <a:r>
              <a:rPr lang="ko-KR" altLang="en-US" dirty="0"/>
              <a:t>회장은 기획 위원회 위원 중 </a:t>
            </a:r>
            <a:r>
              <a:rPr lang="en-US" altLang="ko-KR" dirty="0"/>
              <a:t>1</a:t>
            </a:r>
            <a:r>
              <a:rPr lang="ko-KR" altLang="en-US" dirty="0"/>
              <a:t>인을 부회장으로 지명한다</a:t>
            </a:r>
            <a:r>
              <a:rPr lang="en-US" altLang="ko-KR" dirty="0"/>
              <a:t>.</a:t>
            </a:r>
          </a:p>
          <a:p>
            <a:pPr marL="360363" indent="-360363">
              <a:lnSpc>
                <a:spcPct val="150000"/>
              </a:lnSpc>
            </a:pPr>
            <a:endParaRPr lang="ko-KR" altLang="ko-KR" dirty="0"/>
          </a:p>
        </p:txBody>
      </p:sp>
    </p:spTree>
    <p:extLst>
      <p:ext uri="{BB962C8B-B14F-4D97-AF65-F5344CB8AC3E}">
        <p14:creationId xmlns:p14="http://schemas.microsoft.com/office/powerpoint/2010/main" val="29659515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기획위원 선출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1484784"/>
            <a:ext cx="8640960" cy="51198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60363" indent="-360363">
              <a:lnSpc>
                <a:spcPct val="130000"/>
              </a:lnSpc>
            </a:pPr>
            <a:r>
              <a:rPr lang="en-US" altLang="ko-KR" b="1" dirty="0"/>
              <a:t>5</a:t>
            </a:r>
            <a:r>
              <a:rPr lang="en-US" altLang="ko-KR" b="1" dirty="0" smtClean="0"/>
              <a:t>. (</a:t>
            </a:r>
            <a:r>
              <a:rPr lang="ko-KR" altLang="ko-KR" b="1" dirty="0" err="1"/>
              <a:t>고에너지</a:t>
            </a:r>
            <a:r>
              <a:rPr lang="ko-KR" altLang="ko-KR" b="1" dirty="0"/>
              <a:t> 물리 기획</a:t>
            </a:r>
            <a:r>
              <a:rPr lang="en-US" altLang="ko-KR" b="1" dirty="0"/>
              <a:t> </a:t>
            </a:r>
            <a:r>
              <a:rPr lang="ko-KR" altLang="ko-KR" b="1" dirty="0"/>
              <a:t>위원회</a:t>
            </a:r>
            <a:r>
              <a:rPr lang="en-US" altLang="ko-KR" b="1" dirty="0"/>
              <a:t>) </a:t>
            </a:r>
            <a:r>
              <a:rPr lang="ko-KR" altLang="ko-KR" dirty="0"/>
              <a:t>협의회의 효율적인 운영을 위하여 </a:t>
            </a:r>
            <a:r>
              <a:rPr lang="ko-KR" altLang="ko-KR" dirty="0" err="1"/>
              <a:t>고에너지</a:t>
            </a:r>
            <a:r>
              <a:rPr lang="ko-KR" altLang="ko-KR" dirty="0"/>
              <a:t> 물리 기획</a:t>
            </a:r>
            <a:r>
              <a:rPr lang="en-US" altLang="ko-KR" dirty="0"/>
              <a:t> </a:t>
            </a:r>
            <a:r>
              <a:rPr lang="ko-KR" altLang="ko-KR" dirty="0"/>
              <a:t>위원회</a:t>
            </a:r>
            <a:r>
              <a:rPr lang="en-US" altLang="ko-KR" dirty="0"/>
              <a:t>‌(</a:t>
            </a:r>
            <a:r>
              <a:rPr lang="ko-KR" altLang="ko-KR" dirty="0"/>
              <a:t>이하 기획</a:t>
            </a:r>
            <a:r>
              <a:rPr lang="en-US" altLang="ko-KR" dirty="0"/>
              <a:t> </a:t>
            </a:r>
            <a:r>
              <a:rPr lang="ko-KR" altLang="ko-KR" dirty="0"/>
              <a:t>위원회라 함</a:t>
            </a:r>
            <a:r>
              <a:rPr lang="en-US" altLang="ko-KR" dirty="0"/>
              <a:t>)</a:t>
            </a:r>
            <a:r>
              <a:rPr lang="ko-KR" altLang="ko-KR" dirty="0"/>
              <a:t>를 둔다</a:t>
            </a:r>
            <a:r>
              <a:rPr lang="en-US" altLang="ko-KR" dirty="0"/>
              <a:t>.</a:t>
            </a:r>
            <a:endParaRPr lang="ko-KR" altLang="ko-KR" dirty="0"/>
          </a:p>
          <a:p>
            <a:pPr marL="715963" indent="-360363">
              <a:lnSpc>
                <a:spcPct val="130000"/>
              </a:lnSpc>
            </a:pPr>
            <a:r>
              <a:rPr lang="ko-KR" altLang="ko-KR" b="1" dirty="0"/>
              <a:t>가</a:t>
            </a:r>
            <a:r>
              <a:rPr lang="en-US" altLang="ko-KR" b="1" dirty="0" smtClean="0"/>
              <a:t>. (</a:t>
            </a:r>
            <a:r>
              <a:rPr lang="ko-KR" altLang="ko-KR" b="1" dirty="0"/>
              <a:t>역할</a:t>
            </a:r>
            <a:r>
              <a:rPr lang="en-US" altLang="ko-KR" b="1" dirty="0"/>
              <a:t>) </a:t>
            </a:r>
            <a:r>
              <a:rPr lang="ko-KR" altLang="ko-KR" dirty="0"/>
              <a:t>기획</a:t>
            </a:r>
            <a:r>
              <a:rPr lang="en-US" altLang="ko-KR" dirty="0"/>
              <a:t> </a:t>
            </a:r>
            <a:r>
              <a:rPr lang="ko-KR" altLang="ko-KR" dirty="0"/>
              <a:t>위원회는 </a:t>
            </a:r>
            <a:r>
              <a:rPr lang="ko-KR" altLang="ko-KR" dirty="0" err="1"/>
              <a:t>고에너지</a:t>
            </a:r>
            <a:r>
              <a:rPr lang="ko-KR" altLang="ko-KR" dirty="0"/>
              <a:t> 물리학 발전을 위하여 협의회의 의견을 수렴한다</a:t>
            </a:r>
            <a:r>
              <a:rPr lang="en-US" altLang="ko-KR" dirty="0"/>
              <a:t>.</a:t>
            </a:r>
            <a:endParaRPr lang="ko-KR" altLang="ko-KR" dirty="0"/>
          </a:p>
          <a:p>
            <a:pPr marL="1076325" indent="-360363">
              <a:lnSpc>
                <a:spcPct val="130000"/>
              </a:lnSpc>
            </a:pPr>
            <a:r>
              <a:rPr lang="en-US" altLang="ko-KR" dirty="0"/>
              <a:t>1. </a:t>
            </a:r>
            <a:r>
              <a:rPr lang="ko-KR" altLang="ko-KR" dirty="0"/>
              <a:t>국가적인 지원이 필요한 </a:t>
            </a:r>
            <a:r>
              <a:rPr lang="ko-KR" altLang="ko-KR" dirty="0" err="1"/>
              <a:t>고에너지</a:t>
            </a:r>
            <a:r>
              <a:rPr lang="ko-KR" altLang="ko-KR" dirty="0"/>
              <a:t> 물리학 연구 계획에 대하여 필요한 경우 심의를 하여 보고서 및 건의서를 작성한다</a:t>
            </a:r>
            <a:r>
              <a:rPr lang="en-US" altLang="ko-KR" dirty="0"/>
              <a:t>. </a:t>
            </a:r>
            <a:endParaRPr lang="ko-KR" altLang="ko-KR" dirty="0"/>
          </a:p>
          <a:p>
            <a:pPr marL="1076325" indent="-360363">
              <a:lnSpc>
                <a:spcPct val="130000"/>
              </a:lnSpc>
            </a:pPr>
            <a:r>
              <a:rPr lang="en-US" altLang="ko-KR" dirty="0"/>
              <a:t>2. </a:t>
            </a:r>
            <a:r>
              <a:rPr lang="ko-KR" altLang="ko-KR" dirty="0" err="1"/>
              <a:t>고에너지</a:t>
            </a:r>
            <a:r>
              <a:rPr lang="ko-KR" altLang="ko-KR" dirty="0"/>
              <a:t> 물리학 분야 연구 프로그램의 장래계획</a:t>
            </a:r>
            <a:r>
              <a:rPr lang="en-US" altLang="ko-KR" dirty="0"/>
              <a:t>, </a:t>
            </a:r>
            <a:r>
              <a:rPr lang="ko-KR" altLang="ko-KR" dirty="0"/>
              <a:t>국가 차원의 </a:t>
            </a:r>
            <a:r>
              <a:rPr lang="ko-KR" altLang="ko-KR" dirty="0" err="1"/>
              <a:t>고에너지</a:t>
            </a:r>
            <a:r>
              <a:rPr lang="ko-KR" altLang="ko-KR" dirty="0"/>
              <a:t> 물리학 연구소</a:t>
            </a:r>
            <a:r>
              <a:rPr lang="en-US" altLang="ko-KR" dirty="0"/>
              <a:t>‌</a:t>
            </a:r>
            <a:r>
              <a:rPr lang="ko-KR" altLang="ko-KR" dirty="0"/>
              <a:t>의 설립 추진 등에 대하여 기획서를 작성하고 협의회에 의결을 상정한다</a:t>
            </a:r>
            <a:r>
              <a:rPr lang="en-US" altLang="ko-KR" dirty="0"/>
              <a:t>.</a:t>
            </a:r>
            <a:endParaRPr lang="ko-KR" altLang="ko-KR" dirty="0"/>
          </a:p>
          <a:p>
            <a:pPr marL="1076325" indent="-360363">
              <a:lnSpc>
                <a:spcPct val="130000"/>
              </a:lnSpc>
            </a:pPr>
            <a:r>
              <a:rPr lang="en-US" altLang="ko-KR" dirty="0"/>
              <a:t>3. </a:t>
            </a:r>
            <a:r>
              <a:rPr lang="ko-KR" altLang="ko-KR" dirty="0"/>
              <a:t>정부 또는 학술기관의 자문에 응한다</a:t>
            </a:r>
            <a:r>
              <a:rPr lang="en-US" altLang="ko-KR" dirty="0"/>
              <a:t>.</a:t>
            </a:r>
            <a:endParaRPr lang="ko-KR" altLang="ko-KR" dirty="0"/>
          </a:p>
          <a:p>
            <a:pPr marL="715963" indent="-360363">
              <a:lnSpc>
                <a:spcPct val="130000"/>
              </a:lnSpc>
            </a:pPr>
            <a:r>
              <a:rPr lang="ko-KR" altLang="ko-KR" b="1" dirty="0"/>
              <a:t>나</a:t>
            </a:r>
            <a:r>
              <a:rPr lang="en-US" altLang="ko-KR" b="1" dirty="0" smtClean="0"/>
              <a:t>. (</a:t>
            </a:r>
            <a:r>
              <a:rPr lang="ko-KR" altLang="ko-KR" b="1" dirty="0"/>
              <a:t>구성</a:t>
            </a:r>
            <a:r>
              <a:rPr lang="en-US" altLang="ko-KR" b="1" dirty="0"/>
              <a:t>) </a:t>
            </a:r>
            <a:r>
              <a:rPr lang="ko-KR" altLang="ko-KR" dirty="0"/>
              <a:t>총회에서 투표로 </a:t>
            </a:r>
            <a:r>
              <a:rPr lang="ko-KR" altLang="ko-KR" b="1" dirty="0">
                <a:solidFill>
                  <a:srgbClr val="3333FF"/>
                </a:solidFill>
              </a:rPr>
              <a:t>협의회 회원 중</a:t>
            </a:r>
            <a:r>
              <a:rPr lang="en-US" altLang="ko-KR" b="1" dirty="0">
                <a:solidFill>
                  <a:srgbClr val="3333FF"/>
                </a:solidFill>
              </a:rPr>
              <a:t> 7</a:t>
            </a:r>
            <a:r>
              <a:rPr lang="ko-KR" altLang="ko-KR" b="1" dirty="0">
                <a:solidFill>
                  <a:srgbClr val="3333FF"/>
                </a:solidFill>
              </a:rPr>
              <a:t>인을 위원으로 선출</a:t>
            </a:r>
            <a:r>
              <a:rPr lang="ko-KR" altLang="ko-KR" dirty="0"/>
              <a:t>하며</a:t>
            </a:r>
            <a:r>
              <a:rPr lang="en-US" altLang="ko-KR" dirty="0"/>
              <a:t>, </a:t>
            </a:r>
            <a:r>
              <a:rPr lang="ko-KR" altLang="ko-KR" dirty="0"/>
              <a:t>기획</a:t>
            </a:r>
            <a:r>
              <a:rPr lang="en-US" altLang="ko-KR" dirty="0"/>
              <a:t> </a:t>
            </a:r>
            <a:r>
              <a:rPr lang="ko-KR" altLang="ko-KR" dirty="0"/>
              <a:t>위원회에서는 협의를 통하여 관련</a:t>
            </a:r>
            <a:r>
              <a:rPr lang="en-US" altLang="ko-KR" dirty="0"/>
              <a:t> </a:t>
            </a:r>
            <a:r>
              <a:rPr lang="ko-KR" altLang="ko-KR" dirty="0"/>
              <a:t>분야의 회원 </a:t>
            </a:r>
            <a:r>
              <a:rPr lang="en-US" altLang="ko-KR" b="1" dirty="0">
                <a:solidFill>
                  <a:srgbClr val="3333FF"/>
                </a:solidFill>
              </a:rPr>
              <a:t>2~4</a:t>
            </a:r>
            <a:r>
              <a:rPr lang="ko-KR" altLang="ko-KR" b="1" dirty="0">
                <a:solidFill>
                  <a:srgbClr val="3333FF"/>
                </a:solidFill>
              </a:rPr>
              <a:t>명의 위원으로 위촉</a:t>
            </a:r>
            <a:r>
              <a:rPr lang="ko-KR" altLang="ko-KR" dirty="0"/>
              <a:t>한다</a:t>
            </a:r>
            <a:r>
              <a:rPr lang="en-US" altLang="ko-KR" dirty="0"/>
              <a:t>. </a:t>
            </a:r>
            <a:r>
              <a:rPr lang="ko-KR" altLang="ko-KR" dirty="0"/>
              <a:t>협의회 회장은 기획</a:t>
            </a:r>
            <a:r>
              <a:rPr lang="en-US" altLang="ko-KR" dirty="0"/>
              <a:t> </a:t>
            </a:r>
            <a:r>
              <a:rPr lang="ko-KR" altLang="ko-KR" dirty="0"/>
              <a:t>위원장</a:t>
            </a:r>
            <a:r>
              <a:rPr lang="en-US" altLang="ko-KR" dirty="0"/>
              <a:t>‌</a:t>
            </a:r>
            <a:r>
              <a:rPr lang="ko-KR" altLang="ko-KR" dirty="0"/>
              <a:t>을 겸한다</a:t>
            </a:r>
            <a:r>
              <a:rPr lang="en-US" altLang="ko-KR" dirty="0"/>
              <a:t>. </a:t>
            </a:r>
            <a:r>
              <a:rPr lang="ko-KR" altLang="ko-KR" dirty="0"/>
              <a:t>동일</a:t>
            </a:r>
            <a:r>
              <a:rPr lang="en-US" altLang="ko-KR" dirty="0"/>
              <a:t> </a:t>
            </a:r>
            <a:r>
              <a:rPr lang="ko-KR" altLang="ko-KR" dirty="0"/>
              <a:t>기관 소속의 위원</a:t>
            </a:r>
            <a:r>
              <a:rPr lang="en-US" altLang="ko-KR" dirty="0"/>
              <a:t>(</a:t>
            </a:r>
            <a:r>
              <a:rPr lang="ko-KR" altLang="ko-KR" dirty="0"/>
              <a:t>회장 제외</a:t>
            </a:r>
            <a:r>
              <a:rPr lang="en-US" altLang="ko-KR" dirty="0"/>
              <a:t>)</a:t>
            </a:r>
            <a:r>
              <a:rPr lang="ko-KR" altLang="ko-KR" dirty="0"/>
              <a:t>은</a:t>
            </a:r>
            <a:r>
              <a:rPr lang="en-US" altLang="ko-KR" dirty="0"/>
              <a:t> 2</a:t>
            </a:r>
            <a:r>
              <a:rPr lang="ko-KR" altLang="ko-KR" dirty="0"/>
              <a:t>인 이내로 제한한다</a:t>
            </a:r>
            <a:r>
              <a:rPr lang="en-US" altLang="ko-KR" dirty="0"/>
              <a:t>. </a:t>
            </a:r>
            <a:endParaRPr lang="ko-KR" altLang="ko-KR" dirty="0"/>
          </a:p>
          <a:p>
            <a:pPr marL="715963" indent="-360363">
              <a:lnSpc>
                <a:spcPct val="130000"/>
              </a:lnSpc>
            </a:pPr>
            <a:r>
              <a:rPr lang="ko-KR" altLang="ko-KR" b="1" dirty="0"/>
              <a:t>다</a:t>
            </a:r>
            <a:r>
              <a:rPr lang="en-US" altLang="ko-KR" b="1" dirty="0" smtClean="0"/>
              <a:t>. (</a:t>
            </a:r>
            <a:r>
              <a:rPr lang="ko-KR" altLang="ko-KR" b="1" dirty="0"/>
              <a:t>임기</a:t>
            </a:r>
            <a:r>
              <a:rPr lang="en-US" altLang="ko-KR" b="1" dirty="0"/>
              <a:t>) </a:t>
            </a:r>
            <a:r>
              <a:rPr lang="ko-KR" altLang="ko-KR" dirty="0"/>
              <a:t>위원의 </a:t>
            </a:r>
            <a:r>
              <a:rPr lang="ko-KR" altLang="ko-KR" b="1" dirty="0">
                <a:solidFill>
                  <a:srgbClr val="3333FF"/>
                </a:solidFill>
              </a:rPr>
              <a:t>임기는</a:t>
            </a:r>
            <a:r>
              <a:rPr lang="en-US" altLang="ko-KR" b="1" dirty="0">
                <a:solidFill>
                  <a:srgbClr val="3333FF"/>
                </a:solidFill>
              </a:rPr>
              <a:t> 2</a:t>
            </a:r>
            <a:r>
              <a:rPr lang="ko-KR" altLang="ko-KR" b="1" dirty="0">
                <a:solidFill>
                  <a:srgbClr val="3333FF"/>
                </a:solidFill>
              </a:rPr>
              <a:t>년이며</a:t>
            </a:r>
            <a:r>
              <a:rPr lang="en-US" altLang="ko-KR" b="1" dirty="0">
                <a:solidFill>
                  <a:srgbClr val="3333FF"/>
                </a:solidFill>
              </a:rPr>
              <a:t> 1</a:t>
            </a:r>
            <a:r>
              <a:rPr lang="ko-KR" altLang="ko-KR" b="1" dirty="0">
                <a:solidFill>
                  <a:srgbClr val="3333FF"/>
                </a:solidFill>
              </a:rPr>
              <a:t>회에 한하여 연임</a:t>
            </a:r>
            <a:r>
              <a:rPr lang="ko-KR" altLang="ko-KR" dirty="0"/>
              <a:t>할 수 있다</a:t>
            </a:r>
            <a:r>
              <a:rPr lang="en-US" altLang="ko-KR" dirty="0"/>
              <a:t>. </a:t>
            </a:r>
            <a:r>
              <a:rPr lang="ko-KR" altLang="ko-KR" dirty="0"/>
              <a:t>다만 창립총회에서는</a:t>
            </a:r>
            <a:r>
              <a:rPr lang="en-US" altLang="ko-KR" dirty="0"/>
              <a:t> 2</a:t>
            </a:r>
            <a:r>
              <a:rPr lang="ko-KR" altLang="ko-KR" dirty="0"/>
              <a:t>년 임기 </a:t>
            </a:r>
            <a:r>
              <a:rPr lang="en-US" altLang="ko-KR" dirty="0"/>
              <a:t>3</a:t>
            </a:r>
            <a:r>
              <a:rPr lang="ko-KR" altLang="ko-KR" dirty="0"/>
              <a:t>인</a:t>
            </a:r>
            <a:r>
              <a:rPr lang="en-US" altLang="ko-KR" dirty="0"/>
              <a:t>, 1</a:t>
            </a:r>
            <a:r>
              <a:rPr lang="ko-KR" altLang="ko-KR" dirty="0"/>
              <a:t>년 임기 </a:t>
            </a:r>
            <a:r>
              <a:rPr lang="en-US" altLang="ko-KR" dirty="0"/>
              <a:t>4 </a:t>
            </a:r>
            <a:r>
              <a:rPr lang="ko-KR" altLang="ko-KR" dirty="0"/>
              <a:t>인으로 선출하며 이후 </a:t>
            </a:r>
            <a:r>
              <a:rPr lang="ko-KR" altLang="ko-KR" b="1" dirty="0">
                <a:solidFill>
                  <a:srgbClr val="3333FF"/>
                </a:solidFill>
              </a:rPr>
              <a:t>매년 임기만료 위원을</a:t>
            </a:r>
            <a:r>
              <a:rPr lang="en-US" altLang="ko-KR" b="1" dirty="0">
                <a:solidFill>
                  <a:srgbClr val="3333FF"/>
                </a:solidFill>
              </a:rPr>
              <a:t> 2</a:t>
            </a:r>
            <a:r>
              <a:rPr lang="ko-KR" altLang="ko-KR" b="1" dirty="0">
                <a:solidFill>
                  <a:srgbClr val="3333FF"/>
                </a:solidFill>
              </a:rPr>
              <a:t>년 임기의 새 위원으로 선출하여 </a:t>
            </a:r>
            <a:r>
              <a:rPr lang="ko-KR" altLang="ko-KR" b="1" dirty="0" smtClean="0">
                <a:solidFill>
                  <a:srgbClr val="3333FF"/>
                </a:solidFill>
              </a:rPr>
              <a:t>교체</a:t>
            </a:r>
            <a:r>
              <a:rPr lang="ko-KR" altLang="ko-KR" dirty="0" smtClean="0"/>
              <a:t>한다</a:t>
            </a:r>
            <a:r>
              <a:rPr lang="en-US" altLang="ko-KR" dirty="0"/>
              <a:t>. </a:t>
            </a:r>
            <a:r>
              <a:rPr lang="ko-KR" altLang="ko-KR" u="sng" dirty="0" err="1">
                <a:solidFill>
                  <a:srgbClr val="008000"/>
                </a:solidFill>
              </a:rPr>
              <a:t>위촉직</a:t>
            </a:r>
            <a:r>
              <a:rPr lang="ko-KR" altLang="ko-KR" u="sng" dirty="0">
                <a:solidFill>
                  <a:srgbClr val="008000"/>
                </a:solidFill>
              </a:rPr>
              <a:t> 위원의 임기는</a:t>
            </a:r>
            <a:r>
              <a:rPr lang="en-US" altLang="ko-KR" u="sng" dirty="0">
                <a:solidFill>
                  <a:srgbClr val="008000"/>
                </a:solidFill>
              </a:rPr>
              <a:t> 1</a:t>
            </a:r>
            <a:r>
              <a:rPr lang="ko-KR" altLang="ko-KR" u="sng" dirty="0">
                <a:solidFill>
                  <a:srgbClr val="008000"/>
                </a:solidFill>
              </a:rPr>
              <a:t>년이며</a:t>
            </a:r>
            <a:r>
              <a:rPr lang="en-US" altLang="ko-KR" u="sng" dirty="0">
                <a:solidFill>
                  <a:srgbClr val="008000"/>
                </a:solidFill>
              </a:rPr>
              <a:t> 4</a:t>
            </a:r>
            <a:r>
              <a:rPr lang="ko-KR" altLang="ko-KR" u="sng" dirty="0">
                <a:solidFill>
                  <a:srgbClr val="008000"/>
                </a:solidFill>
              </a:rPr>
              <a:t>년까지 연임할 수 있다</a:t>
            </a:r>
            <a:r>
              <a:rPr lang="en-US" altLang="ko-KR" u="sng" dirty="0" smtClean="0">
                <a:solidFill>
                  <a:srgbClr val="008000"/>
                </a:solidFill>
              </a:rPr>
              <a:t>.</a:t>
            </a:r>
            <a:endParaRPr lang="ko-KR" altLang="ko-KR" u="sng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459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기타위원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8229600" cy="4968552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lnSpc>
                <a:spcPct val="140000"/>
              </a:lnSpc>
            </a:pPr>
            <a:r>
              <a:rPr lang="en-US" altLang="ko-KR" sz="1800" b="0" dirty="0" smtClean="0">
                <a:latin typeface="Apple SD 산돌고딕 Neo 일반체"/>
                <a:ea typeface="Apple SD 산돌고딕 Neo 일반체"/>
                <a:cs typeface="Apple SD 산돌고딕 Neo 일반체"/>
              </a:rPr>
              <a:t>6</a:t>
            </a:r>
            <a:r>
              <a:rPr lang="en-US" altLang="ko-KR" sz="1800" b="0" dirty="0">
                <a:latin typeface="Apple SD 산돌고딕 Neo 일반체"/>
                <a:ea typeface="Apple SD 산돌고딕 Neo 일반체"/>
                <a:cs typeface="Apple SD 산돌고딕 Neo 일반체"/>
              </a:rPr>
              <a:t>.(</a:t>
            </a:r>
            <a:r>
              <a:rPr lang="ko-KR" altLang="en-US" sz="1800" b="0" dirty="0">
                <a:latin typeface="Apple SD 산돌고딕 Neo 일반체"/>
                <a:ea typeface="Apple SD 산돌고딕 Neo 일반체"/>
                <a:cs typeface="Apple SD 산돌고딕 Neo 일반체"/>
              </a:rPr>
              <a:t>고문</a:t>
            </a:r>
            <a:r>
              <a:rPr lang="en-US" altLang="ko-KR" sz="1800" b="0" dirty="0">
                <a:latin typeface="Apple SD 산돌고딕 Neo 일반체"/>
                <a:ea typeface="Apple SD 산돌고딕 Neo 일반체"/>
                <a:cs typeface="Apple SD 산돌고딕 Neo 일반체"/>
              </a:rPr>
              <a:t>) </a:t>
            </a:r>
            <a:r>
              <a:rPr lang="ko-KR" altLang="en-US" sz="1800" b="0" u="sng" dirty="0">
                <a:latin typeface="Apple SD 산돌고딕 Neo 일반체"/>
                <a:ea typeface="Apple SD 산돌고딕 Neo 일반체"/>
                <a:cs typeface="Apple SD 산돌고딕 Neo 일반체"/>
              </a:rPr>
              <a:t>물리학회의 입자</a:t>
            </a:r>
            <a:r>
              <a:rPr lang="en-US" altLang="ko-KR" sz="1800" b="0" u="sng" dirty="0">
                <a:latin typeface="Apple SD 산돌고딕 Neo 일반체"/>
                <a:ea typeface="Apple SD 산돌고딕 Neo 일반체"/>
                <a:cs typeface="Apple SD 산돌고딕 Neo 일반체"/>
              </a:rPr>
              <a:t>, </a:t>
            </a:r>
            <a:r>
              <a:rPr lang="ko-KR" altLang="en-US" sz="1800" b="0" u="sng" dirty="0">
                <a:latin typeface="Apple SD 산돌고딕 Neo 일반체"/>
                <a:ea typeface="Apple SD 산돌고딕 Neo 일반체"/>
                <a:cs typeface="Apple SD 산돌고딕 Neo 일반체"/>
              </a:rPr>
              <a:t>핵</a:t>
            </a:r>
            <a:r>
              <a:rPr lang="en-US" altLang="ko-KR" sz="1800" b="0" u="sng" dirty="0">
                <a:latin typeface="Apple SD 산돌고딕 Neo 일반체"/>
                <a:ea typeface="Apple SD 산돌고딕 Neo 일반체"/>
                <a:cs typeface="Apple SD 산돌고딕 Neo 일반체"/>
              </a:rPr>
              <a:t>, </a:t>
            </a:r>
            <a:r>
              <a:rPr lang="ko-KR" altLang="en-US" sz="1800" b="0" u="sng" dirty="0">
                <a:latin typeface="Apple SD 산돌고딕 Neo 일반체"/>
                <a:ea typeface="Apple SD 산돌고딕 Neo 일반체"/>
                <a:cs typeface="Apple SD 산돌고딕 Neo 일반체"/>
              </a:rPr>
              <a:t>천체</a:t>
            </a:r>
            <a:r>
              <a:rPr lang="en-US" altLang="ko-KR" sz="1800" b="0" u="sng" dirty="0">
                <a:latin typeface="Apple SD 산돌고딕 Neo 일반체"/>
                <a:ea typeface="Apple SD 산돌고딕 Neo 일반체"/>
                <a:cs typeface="Apple SD 산돌고딕 Neo 일반체"/>
              </a:rPr>
              <a:t>, </a:t>
            </a:r>
            <a:r>
              <a:rPr lang="ko-KR" altLang="en-US" sz="1800" b="0" u="sng" dirty="0">
                <a:latin typeface="Apple SD 산돌고딕 Neo 일반체"/>
                <a:ea typeface="Apple SD 산돌고딕 Neo 일반체"/>
                <a:cs typeface="Apple SD 산돌고딕 Neo 일반체"/>
              </a:rPr>
              <a:t>플라즈마</a:t>
            </a:r>
            <a:r>
              <a:rPr lang="en-US" altLang="ko-KR" sz="1800" b="0" u="sng" dirty="0">
                <a:latin typeface="Apple SD 산돌고딕 Neo 일반체"/>
                <a:ea typeface="Apple SD 산돌고딕 Neo 일반체"/>
                <a:cs typeface="Apple SD 산돌고딕 Neo 일반체"/>
              </a:rPr>
              <a:t>/</a:t>
            </a:r>
            <a:r>
              <a:rPr lang="ko-KR" altLang="en-US" sz="1800" b="0" u="sng" dirty="0">
                <a:latin typeface="Apple SD 산돌고딕 Neo 일반체"/>
                <a:ea typeface="Apple SD 산돌고딕 Neo 일반체"/>
                <a:cs typeface="Apple SD 산돌고딕 Neo 일반체"/>
              </a:rPr>
              <a:t>가속기 분과위원장 등을 협의회의 고문으로 위촉할 수 있다</a:t>
            </a:r>
            <a:r>
              <a:rPr lang="en-US" altLang="ko-KR" sz="1800" b="0" u="sng" dirty="0">
                <a:latin typeface="Apple SD 산돌고딕 Neo 일반체"/>
                <a:ea typeface="Apple SD 산돌고딕 Neo 일반체"/>
                <a:cs typeface="Apple SD 산돌고딕 Neo 일반체"/>
              </a:rPr>
              <a:t>. </a:t>
            </a:r>
            <a:r>
              <a:rPr lang="ko-KR" altLang="en-US" sz="1800" b="0" dirty="0">
                <a:latin typeface="Apple SD 산돌고딕 Neo 일반체"/>
                <a:ea typeface="Apple SD 산돌고딕 Neo 일반체"/>
                <a:cs typeface="Apple SD 산돌고딕 Neo 일반체"/>
              </a:rPr>
              <a:t>고문은 협의회의 운영에 관하여 회장에게 조언을 하며 회장의 요청에 의해 기획위원회에 참석할 수 있다</a:t>
            </a:r>
            <a:r>
              <a:rPr lang="en-US" altLang="ko-KR" sz="1800" b="0" dirty="0" smtClean="0">
                <a:latin typeface="Apple SD 산돌고딕 Neo 일반체"/>
                <a:ea typeface="Apple SD 산돌고딕 Neo 일반체"/>
                <a:cs typeface="Apple SD 산돌고딕 Neo 일반체"/>
              </a:rPr>
              <a:t>.</a:t>
            </a:r>
          </a:p>
          <a:p>
            <a:pPr>
              <a:lnSpc>
                <a:spcPct val="140000"/>
              </a:lnSpc>
            </a:pPr>
            <a:r>
              <a:rPr lang="en-US" altLang="ko-KR" sz="1800" b="0" dirty="0" smtClean="0">
                <a:latin typeface="Apple SD 산돌고딕 Neo 일반체"/>
                <a:ea typeface="Apple SD 산돌고딕 Neo 일반체"/>
                <a:cs typeface="Apple SD 산돌고딕 Neo 일반체"/>
              </a:rPr>
              <a:t>7</a:t>
            </a:r>
            <a:r>
              <a:rPr lang="en-US" altLang="ko-KR" sz="1800" b="0" dirty="0">
                <a:latin typeface="Apple SD 산돌고딕 Neo 일반체"/>
                <a:ea typeface="Apple SD 산돌고딕 Neo 일반체"/>
                <a:cs typeface="Apple SD 산돌고딕 Neo 일반체"/>
              </a:rPr>
              <a:t>.(</a:t>
            </a:r>
            <a:r>
              <a:rPr lang="ko-KR" altLang="en-US" sz="1800" b="0" dirty="0">
                <a:latin typeface="Apple SD 산돌고딕 Neo 일반체"/>
                <a:ea typeface="Apple SD 산돌고딕 Neo 일반체"/>
                <a:cs typeface="Apple SD 산돌고딕 Neo 일반체"/>
              </a:rPr>
              <a:t>자문위원회</a:t>
            </a:r>
            <a:r>
              <a:rPr lang="en-US" altLang="ko-KR" sz="1800" b="0" dirty="0">
                <a:latin typeface="Apple SD 산돌고딕 Neo 일반체"/>
                <a:ea typeface="Apple SD 산돌고딕 Neo 일반체"/>
                <a:cs typeface="Apple SD 산돌고딕 Neo 일반체"/>
              </a:rPr>
              <a:t>) </a:t>
            </a:r>
            <a:r>
              <a:rPr lang="ko-KR" altLang="en-US" sz="1800" b="0" dirty="0">
                <a:latin typeface="Apple SD 산돌고딕 Neo 일반체"/>
                <a:ea typeface="Apple SD 산돌고딕 Neo 일반체"/>
                <a:cs typeface="Apple SD 산돌고딕 Neo 일반체"/>
              </a:rPr>
              <a:t>협의회 활동에 대한 자문을 위해 학계 및 관련기관의 원로 급 인사로 구성된 자문위원회를 둘 수 있다</a:t>
            </a:r>
            <a:r>
              <a:rPr lang="en-US" altLang="ko-KR" sz="1800" b="0" dirty="0">
                <a:latin typeface="Apple SD 산돌고딕 Neo 일반체"/>
                <a:ea typeface="Apple SD 산돌고딕 Neo 일반체"/>
                <a:cs typeface="Apple SD 산돌고딕 Neo 일반체"/>
              </a:rPr>
              <a:t>. </a:t>
            </a:r>
            <a:r>
              <a:rPr lang="ko-KR" altLang="en-US" sz="1800" b="0" dirty="0">
                <a:latin typeface="Apple SD 산돌고딕 Neo 일반체"/>
                <a:ea typeface="Apple SD 산돌고딕 Neo 일반체"/>
                <a:cs typeface="Apple SD 산돌고딕 Neo 일반체"/>
              </a:rPr>
              <a:t>자문 위원은 기획위원회의 협의를 통해 </a:t>
            </a:r>
            <a:r>
              <a:rPr lang="ko-KR" altLang="en-US" sz="1800" b="0" u="sng" dirty="0">
                <a:latin typeface="Apple SD 산돌고딕 Neo 일반체"/>
                <a:ea typeface="Apple SD 산돌고딕 Neo 일반체"/>
                <a:cs typeface="Apple SD 산돌고딕 Neo 일반체"/>
              </a:rPr>
              <a:t>회장이 위촉하며 임기는 </a:t>
            </a:r>
            <a:r>
              <a:rPr lang="en-US" altLang="ko-KR" sz="1800" b="0" u="sng" dirty="0">
                <a:latin typeface="Apple SD 산돌고딕 Neo 일반체"/>
                <a:ea typeface="Apple SD 산돌고딕 Neo 일반체"/>
                <a:cs typeface="Apple SD 산돌고딕 Neo 일반체"/>
              </a:rPr>
              <a:t>1</a:t>
            </a:r>
            <a:r>
              <a:rPr lang="ko-KR" altLang="en-US" sz="1800" b="0" u="sng" dirty="0">
                <a:latin typeface="Apple SD 산돌고딕 Neo 일반체"/>
                <a:ea typeface="Apple SD 산돌고딕 Neo 일반체"/>
                <a:cs typeface="Apple SD 산돌고딕 Neo 일반체"/>
              </a:rPr>
              <a:t>년으로 하고 연임에 대한 제한은 두지 않는다</a:t>
            </a:r>
            <a:r>
              <a:rPr lang="en-US" altLang="ko-KR" sz="1800" b="0" dirty="0">
                <a:latin typeface="Apple SD 산돌고딕 Neo 일반체"/>
                <a:ea typeface="Apple SD 산돌고딕 Neo 일반체"/>
                <a:cs typeface="Apple SD 산돌고딕 Neo 일반체"/>
              </a:rPr>
              <a:t>.  </a:t>
            </a:r>
            <a:endParaRPr lang="en-US" altLang="ko-KR" sz="1800" b="0" dirty="0" smtClean="0">
              <a:latin typeface="Apple SD 산돌고딕 Neo 일반체"/>
              <a:ea typeface="Apple SD 산돌고딕 Neo 일반체"/>
              <a:cs typeface="Apple SD 산돌고딕 Neo 일반체"/>
            </a:endParaRPr>
          </a:p>
          <a:p>
            <a:pPr>
              <a:lnSpc>
                <a:spcPct val="140000"/>
              </a:lnSpc>
            </a:pPr>
            <a:r>
              <a:rPr lang="en-US" altLang="ko-KR" sz="1800" b="0" dirty="0" smtClean="0">
                <a:latin typeface="Apple SD 산돌고딕 Neo 일반체"/>
                <a:ea typeface="Apple SD 산돌고딕 Neo 일반체"/>
                <a:cs typeface="Apple SD 산돌고딕 Neo 일반체"/>
              </a:rPr>
              <a:t>8</a:t>
            </a:r>
            <a:r>
              <a:rPr lang="en-US" altLang="ko-KR" sz="1800" b="0" dirty="0">
                <a:latin typeface="Apple SD 산돌고딕 Neo 일반체"/>
                <a:ea typeface="Apple SD 산돌고딕 Neo 일반체"/>
                <a:cs typeface="Apple SD 산돌고딕 Neo 일반체"/>
              </a:rPr>
              <a:t>.(</a:t>
            </a:r>
            <a:r>
              <a:rPr lang="ko-KR" altLang="en-US" sz="1800" b="0" dirty="0">
                <a:latin typeface="Apple SD 산돌고딕 Neo 일반체"/>
                <a:ea typeface="Apple SD 산돌고딕 Neo 일반체"/>
                <a:cs typeface="Apple SD 산돌고딕 Neo 일반체"/>
              </a:rPr>
              <a:t>기타위원회</a:t>
            </a:r>
            <a:r>
              <a:rPr lang="en-US" altLang="ko-KR" sz="1800" b="0" dirty="0">
                <a:latin typeface="Apple SD 산돌고딕 Neo 일반체"/>
                <a:ea typeface="Apple SD 산돌고딕 Neo 일반체"/>
                <a:cs typeface="Apple SD 산돌고딕 Neo 일반체"/>
              </a:rPr>
              <a:t>) </a:t>
            </a:r>
            <a:r>
              <a:rPr lang="ko-KR" altLang="en-US" sz="1800" b="0" dirty="0">
                <a:latin typeface="Apple SD 산돌고딕 Neo 일반체"/>
                <a:ea typeface="Apple SD 산돌고딕 Neo 일반체"/>
                <a:cs typeface="Apple SD 산돌고딕 Neo 일반체"/>
              </a:rPr>
              <a:t>회장은 필요에 따라 기획 위원회의 동의를 얻어 한시적인 임시</a:t>
            </a:r>
            <a:r>
              <a:rPr lang="en-US" altLang="ko-KR" sz="1800" b="0" dirty="0">
                <a:latin typeface="Apple SD 산돌고딕 Neo 일반체"/>
                <a:ea typeface="Apple SD 산돌고딕 Neo 일반체"/>
                <a:cs typeface="Apple SD 산돌고딕 Neo 일반체"/>
              </a:rPr>
              <a:t> </a:t>
            </a:r>
            <a:r>
              <a:rPr lang="ko-KR" altLang="en-US" sz="1800" b="0" dirty="0">
                <a:latin typeface="Apple SD 산돌고딕 Neo 일반체"/>
                <a:ea typeface="Apple SD 산돌고딕 Neo 일반체"/>
                <a:cs typeface="Apple SD 산돌고딕 Neo 일반체"/>
              </a:rPr>
              <a:t>위원회를 구성하여 특정 사안</a:t>
            </a:r>
            <a:r>
              <a:rPr lang="en-US" altLang="ko-KR" sz="1800" b="0" dirty="0">
                <a:latin typeface="Apple SD 산돌고딕 Neo 일반체"/>
                <a:ea typeface="Apple SD 산돌고딕 Neo 일반체"/>
                <a:cs typeface="Apple SD 산돌고딕 Neo 일반체"/>
              </a:rPr>
              <a:t>‌</a:t>
            </a:r>
            <a:r>
              <a:rPr lang="ko-KR" altLang="en-US" sz="1800" b="0" dirty="0">
                <a:latin typeface="Apple SD 산돌고딕 Neo 일반체"/>
                <a:ea typeface="Apple SD 산돌고딕 Neo 일반체"/>
                <a:cs typeface="Apple SD 산돌고딕 Neo 일반체"/>
              </a:rPr>
              <a:t>에 대한 자문을 구할 수 있다</a:t>
            </a:r>
            <a:r>
              <a:rPr lang="en-US" altLang="ko-KR" sz="1800" b="0" dirty="0">
                <a:latin typeface="Apple SD 산돌고딕 Neo 일반체"/>
                <a:ea typeface="Apple SD 산돌고딕 Neo 일반체"/>
                <a:cs typeface="Apple SD 산돌고딕 Neo 일반체"/>
              </a:rPr>
              <a:t>. </a:t>
            </a:r>
            <a:r>
              <a:rPr lang="ko-KR" altLang="en-US" sz="1800" b="0" dirty="0">
                <a:latin typeface="Apple SD 산돌고딕 Neo 일반체"/>
                <a:ea typeface="Apple SD 산돌고딕 Neo 일반체"/>
                <a:cs typeface="Apple SD 산돌고딕 Neo 일반체"/>
              </a:rPr>
              <a:t>임시</a:t>
            </a:r>
            <a:r>
              <a:rPr lang="en-US" altLang="ko-KR" sz="1800" b="0" dirty="0">
                <a:latin typeface="Apple SD 산돌고딕 Neo 일반체"/>
                <a:ea typeface="Apple SD 산돌고딕 Neo 일반체"/>
                <a:cs typeface="Apple SD 산돌고딕 Neo 일반체"/>
              </a:rPr>
              <a:t> </a:t>
            </a:r>
            <a:r>
              <a:rPr lang="ko-KR" altLang="en-US" sz="1800" b="0" dirty="0">
                <a:latin typeface="Apple SD 산돌고딕 Neo 일반체"/>
                <a:ea typeface="Apple SD 산돌고딕 Neo 일반체"/>
                <a:cs typeface="Apple SD 산돌고딕 Neo 일반체"/>
              </a:rPr>
              <a:t>위원회의 위원은 기획</a:t>
            </a:r>
            <a:r>
              <a:rPr lang="en-US" altLang="ko-KR" sz="1800" b="0" dirty="0">
                <a:latin typeface="Apple SD 산돌고딕 Neo 일반체"/>
                <a:ea typeface="Apple SD 산돌고딕 Neo 일반체"/>
                <a:cs typeface="Apple SD 산돌고딕 Neo 일반체"/>
              </a:rPr>
              <a:t> </a:t>
            </a:r>
            <a:r>
              <a:rPr lang="ko-KR" altLang="en-US" sz="1800" b="0" dirty="0">
                <a:latin typeface="Apple SD 산돌고딕 Neo 일반체"/>
                <a:ea typeface="Apple SD 산돌고딕 Neo 일반체"/>
                <a:cs typeface="Apple SD 산돌고딕 Neo 일반체"/>
              </a:rPr>
              <a:t>위원회의 위원이 아니더</a:t>
            </a:r>
            <a:r>
              <a:rPr lang="en-US" altLang="ko-KR" sz="1800" b="0" dirty="0">
                <a:latin typeface="Apple SD 산돌고딕 Neo 일반체"/>
                <a:ea typeface="Apple SD 산돌고딕 Neo 일반체"/>
                <a:cs typeface="Apple SD 산돌고딕 Neo 일반체"/>
              </a:rPr>
              <a:t>‌</a:t>
            </a:r>
            <a:r>
              <a:rPr lang="ko-KR" altLang="en-US" sz="1800" b="0" dirty="0">
                <a:latin typeface="Apple SD 산돌고딕 Neo 일반체"/>
                <a:ea typeface="Apple SD 산돌고딕 Neo 일반체"/>
                <a:cs typeface="Apple SD 산돌고딕 Neo 일반체"/>
              </a:rPr>
              <a:t>라도 위촉 가능하며 필요에 따라서는 협의회 회원이 아닌 자를 위촉할 수도 있다</a:t>
            </a:r>
            <a:r>
              <a:rPr lang="en-US" altLang="ko-KR" sz="1800" b="0" dirty="0">
                <a:latin typeface="Apple SD 산돌고딕 Neo 일반체"/>
                <a:ea typeface="Apple SD 산돌고딕 Neo 일반체"/>
                <a:cs typeface="Apple SD 산돌고딕 Neo 일반체"/>
              </a:rPr>
              <a:t>.</a:t>
            </a:r>
            <a:endParaRPr lang="en-US" sz="1800" b="0" dirty="0">
              <a:latin typeface="Apple SD 산돌고딕 Neo 일반체"/>
              <a:ea typeface="Apple SD 산돌고딕 Neo 일반체"/>
              <a:cs typeface="Apple SD 산돌고딕 Neo 일반체"/>
            </a:endParaRPr>
          </a:p>
        </p:txBody>
      </p:sp>
    </p:spTree>
    <p:extLst>
      <p:ext uri="{BB962C8B-B14F-4D97-AF65-F5344CB8AC3E}">
        <p14:creationId xmlns:p14="http://schemas.microsoft.com/office/powerpoint/2010/main" val="31928625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협회 현황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251520" y="1600200"/>
            <a:ext cx="8784976" cy="4525963"/>
          </a:xfrm>
        </p:spPr>
        <p:txBody>
          <a:bodyPr>
            <a:normAutofit fontScale="92500" lnSpcReduction="20000"/>
          </a:bodyPr>
          <a:lstStyle/>
          <a:p>
            <a:pPr marL="342900" lvl="1" indent="-342900">
              <a:lnSpc>
                <a:spcPct val="200000"/>
              </a:lnSpc>
              <a:buClr>
                <a:schemeClr val="accent1"/>
              </a:buClr>
              <a:buFont typeface="Wingdings 2"/>
              <a:buChar char="¢"/>
            </a:pPr>
            <a:r>
              <a:rPr lang="ko-KR" altLang="en-US" dirty="0" smtClean="0"/>
              <a:t>고에너지물리협회원 현황 </a:t>
            </a:r>
            <a:r>
              <a:rPr lang="en-US" altLang="ko-KR" dirty="0" smtClean="0"/>
              <a:t>(2015</a:t>
            </a:r>
            <a:r>
              <a:rPr lang="ko-KR" altLang="en-US" dirty="0" smtClean="0"/>
              <a:t>년대비</a:t>
            </a:r>
            <a:r>
              <a:rPr lang="en-US" altLang="ko-KR" dirty="0" smtClean="0"/>
              <a:t>)</a:t>
            </a:r>
            <a:r>
              <a:rPr lang="ko-KR" altLang="en-US" dirty="0" smtClean="0"/>
              <a:t> </a:t>
            </a:r>
            <a:endParaRPr lang="en-US" altLang="ko-KR" dirty="0"/>
          </a:p>
          <a:p>
            <a:pPr lvl="1">
              <a:lnSpc>
                <a:spcPct val="200000"/>
              </a:lnSpc>
            </a:pPr>
            <a:r>
              <a:rPr lang="ko-KR" altLang="en-US" dirty="0" smtClean="0"/>
              <a:t>회원 </a:t>
            </a:r>
            <a:r>
              <a:rPr lang="en-US" altLang="ko-KR" dirty="0" smtClean="0"/>
              <a:t>116</a:t>
            </a:r>
            <a:r>
              <a:rPr lang="ko-KR" altLang="en-US" dirty="0" smtClean="0"/>
              <a:t>명 </a:t>
            </a:r>
            <a:r>
              <a:rPr lang="en-US" altLang="ko-KR" dirty="0" smtClean="0"/>
              <a:t>(17</a:t>
            </a:r>
            <a:r>
              <a:rPr lang="ko-KR" altLang="en-US" dirty="0" smtClean="0"/>
              <a:t>명 증가</a:t>
            </a:r>
            <a:r>
              <a:rPr lang="en-US" altLang="ko-KR" dirty="0" smtClean="0"/>
              <a:t>)</a:t>
            </a:r>
          </a:p>
          <a:p>
            <a:pPr lvl="1">
              <a:lnSpc>
                <a:spcPct val="200000"/>
              </a:lnSpc>
            </a:pPr>
            <a:r>
              <a:rPr lang="ko-KR" altLang="en-US" dirty="0" smtClean="0"/>
              <a:t>종신회원 </a:t>
            </a:r>
            <a:r>
              <a:rPr lang="en-US" altLang="ko-KR" dirty="0" smtClean="0"/>
              <a:t>57</a:t>
            </a:r>
            <a:r>
              <a:rPr lang="ko-KR" altLang="en-US" dirty="0" smtClean="0"/>
              <a:t>명 </a:t>
            </a:r>
            <a:r>
              <a:rPr lang="en-US" altLang="ko-KR" dirty="0" smtClean="0"/>
              <a:t>(26</a:t>
            </a:r>
            <a:r>
              <a:rPr lang="ko-KR" altLang="en-US" dirty="0" smtClean="0"/>
              <a:t>명 증가</a:t>
            </a:r>
            <a:r>
              <a:rPr lang="en-US" altLang="ko-KR" dirty="0" smtClean="0"/>
              <a:t>)</a:t>
            </a:r>
          </a:p>
          <a:p>
            <a:pPr lvl="1">
              <a:lnSpc>
                <a:spcPct val="200000"/>
              </a:lnSpc>
            </a:pPr>
            <a:r>
              <a:rPr lang="ko-KR" altLang="en-US" dirty="0" smtClean="0"/>
              <a:t>일반회원 </a:t>
            </a:r>
            <a:r>
              <a:rPr lang="en-US" altLang="ko-KR" dirty="0" smtClean="0"/>
              <a:t>51</a:t>
            </a:r>
            <a:r>
              <a:rPr lang="ko-KR" altLang="en-US" dirty="0" smtClean="0"/>
              <a:t>명 </a:t>
            </a:r>
            <a:r>
              <a:rPr lang="en-US" altLang="ko-KR" dirty="0" smtClean="0"/>
              <a:t>(10</a:t>
            </a:r>
            <a:r>
              <a:rPr lang="ko-KR" altLang="en-US" dirty="0" smtClean="0"/>
              <a:t>명 감소</a:t>
            </a:r>
            <a:r>
              <a:rPr lang="en-US" altLang="ko-KR" dirty="0" smtClean="0"/>
              <a:t>)</a:t>
            </a:r>
            <a:r>
              <a:rPr lang="ko-KR" altLang="en-US" dirty="0" smtClean="0"/>
              <a:t> </a:t>
            </a:r>
            <a:endParaRPr lang="en-US" altLang="ko-KR" dirty="0"/>
          </a:p>
          <a:p>
            <a:pPr lvl="1">
              <a:lnSpc>
                <a:spcPct val="200000"/>
              </a:lnSpc>
            </a:pPr>
            <a:r>
              <a:rPr lang="ko-KR" altLang="en-US" dirty="0" smtClean="0"/>
              <a:t>명예회원 </a:t>
            </a:r>
            <a:r>
              <a:rPr lang="en-US" altLang="ko-KR" dirty="0" smtClean="0"/>
              <a:t>2</a:t>
            </a:r>
            <a:r>
              <a:rPr lang="ko-KR" altLang="en-US" dirty="0" smtClean="0"/>
              <a:t>명 </a:t>
            </a:r>
            <a:r>
              <a:rPr lang="en-US" altLang="ko-KR" dirty="0" smtClean="0"/>
              <a:t>(</a:t>
            </a:r>
            <a:r>
              <a:rPr lang="ko-KR" altLang="en-US" dirty="0" smtClean="0"/>
              <a:t>강주상</a:t>
            </a:r>
            <a:r>
              <a:rPr lang="en-US" altLang="ko-KR" dirty="0" smtClean="0"/>
              <a:t>,</a:t>
            </a:r>
            <a:r>
              <a:rPr lang="ko-KR" altLang="en-US" dirty="0" smtClean="0"/>
              <a:t> 김종찬</a:t>
            </a:r>
            <a:r>
              <a:rPr lang="en-US" altLang="ko-KR" dirty="0" smtClean="0"/>
              <a:t>):</a:t>
            </a:r>
            <a:r>
              <a:rPr lang="ko-KR" altLang="en-US" dirty="0" smtClean="0"/>
              <a:t> 변동없음</a:t>
            </a:r>
            <a:endParaRPr lang="en-US" altLang="ko-KR" dirty="0" smtClean="0"/>
          </a:p>
          <a:p>
            <a:pPr lvl="1">
              <a:lnSpc>
                <a:spcPct val="200000"/>
              </a:lnSpc>
            </a:pPr>
            <a:r>
              <a:rPr lang="ko-KR" altLang="en-US" dirty="0" smtClean="0"/>
              <a:t>핵</a:t>
            </a:r>
            <a:r>
              <a:rPr lang="en-US" altLang="ko-KR" dirty="0" smtClean="0"/>
              <a:t>/</a:t>
            </a:r>
            <a:r>
              <a:rPr lang="ko-KR" altLang="en-US" dirty="0" smtClean="0"/>
              <a:t>입자</a:t>
            </a:r>
            <a:r>
              <a:rPr lang="en-US" altLang="ko-KR" dirty="0" smtClean="0"/>
              <a:t>/</a:t>
            </a:r>
            <a:r>
              <a:rPr lang="ko-KR" altLang="en-US" dirty="0" smtClean="0"/>
              <a:t>천체 분류 없음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10482859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28305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/>
              <a:t>2015.4-2016.1 </a:t>
            </a:r>
            <a:r>
              <a:rPr lang="ko-KR" altLang="en-US" dirty="0" smtClean="0"/>
              <a:t>회계보고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sz="quarter" idx="1"/>
          </p:nvPr>
        </p:nvSpPr>
        <p:spPr>
          <a:xfrm>
            <a:off x="457200" y="692697"/>
            <a:ext cx="8229600" cy="1368152"/>
          </a:xfrm>
        </p:spPr>
        <p:txBody>
          <a:bodyPr>
            <a:normAutofit/>
          </a:bodyPr>
          <a:lstStyle/>
          <a:p>
            <a:r>
              <a:rPr lang="ko-KR" altLang="en-US" sz="2400" dirty="0" smtClean="0"/>
              <a:t>이월금</a:t>
            </a:r>
            <a:r>
              <a:rPr lang="en-US" altLang="ko-KR" sz="2400" dirty="0"/>
              <a:t>(</a:t>
            </a:r>
            <a:r>
              <a:rPr lang="ko-KR" altLang="en-US" sz="2400" dirty="0" smtClean="0"/>
              <a:t>농협</a:t>
            </a:r>
            <a:r>
              <a:rPr lang="en-US" altLang="ko-KR" sz="2400" dirty="0" smtClean="0"/>
              <a:t>): 8,896,566</a:t>
            </a:r>
            <a:r>
              <a:rPr lang="ko-KR" altLang="en-US" sz="2400" dirty="0" smtClean="0"/>
              <a:t>원 </a:t>
            </a:r>
            <a:r>
              <a:rPr lang="en-US" altLang="ko-KR" sz="2400" dirty="0" smtClean="0"/>
              <a:t>(15/</a:t>
            </a:r>
            <a:r>
              <a:rPr lang="en-US" altLang="ko-KR" sz="2400" dirty="0"/>
              <a:t>6</a:t>
            </a:r>
            <a:r>
              <a:rPr lang="en-US" altLang="ko-KR" sz="2400" dirty="0" smtClean="0"/>
              <a:t>/13</a:t>
            </a:r>
            <a:r>
              <a:rPr lang="ko-KR" altLang="en-US" sz="2400" dirty="0" smtClean="0"/>
              <a:t>일자</a:t>
            </a:r>
            <a:r>
              <a:rPr lang="en-US" altLang="ko-KR" sz="2400" dirty="0" smtClean="0"/>
              <a:t>)</a:t>
            </a:r>
          </a:p>
          <a:p>
            <a:r>
              <a:rPr lang="en-US" altLang="ko-KR" sz="2400" dirty="0"/>
              <a:t>1</a:t>
            </a:r>
            <a:r>
              <a:rPr lang="ko-KR" altLang="en-US" sz="2400" dirty="0" smtClean="0"/>
              <a:t>년간 수입</a:t>
            </a:r>
            <a:r>
              <a:rPr lang="en-US" altLang="ko-KR" sz="2400" dirty="0" smtClean="0"/>
              <a:t>:</a:t>
            </a:r>
            <a:r>
              <a:rPr lang="ko-KR" altLang="en-US" sz="2400" dirty="0" smtClean="0"/>
              <a:t> </a:t>
            </a:r>
            <a:r>
              <a:rPr lang="en-US" altLang="ko-KR" sz="2400" dirty="0" smtClean="0"/>
              <a:t>2,546,292</a:t>
            </a:r>
            <a:r>
              <a:rPr lang="ko-KR" altLang="en-US" sz="2400" dirty="0" smtClean="0"/>
              <a:t>원 </a:t>
            </a:r>
            <a:r>
              <a:rPr lang="en-US" altLang="ko-KR" sz="2400" dirty="0" smtClean="0"/>
              <a:t>/</a:t>
            </a:r>
            <a:r>
              <a:rPr lang="ko-KR" altLang="en-US" sz="2400" dirty="0" smtClean="0"/>
              <a:t> 지출</a:t>
            </a:r>
            <a:r>
              <a:rPr lang="en-US" altLang="ko-KR" sz="2400" dirty="0" smtClean="0"/>
              <a:t>: 661,070</a:t>
            </a:r>
            <a:r>
              <a:rPr lang="ko-KR" altLang="en-US" sz="2400" dirty="0" smtClean="0"/>
              <a:t>원</a:t>
            </a:r>
            <a:endParaRPr lang="en-US" altLang="ko-KR" sz="2400" dirty="0"/>
          </a:p>
          <a:p>
            <a:r>
              <a:rPr lang="ko-KR" altLang="en-US" sz="2400" dirty="0" smtClean="0"/>
              <a:t>잔액</a:t>
            </a:r>
            <a:r>
              <a:rPr lang="en-US" altLang="ko-KR" sz="2400" dirty="0" smtClean="0"/>
              <a:t>:</a:t>
            </a:r>
            <a:r>
              <a:rPr lang="ko-KR" altLang="en-US" sz="2400" dirty="0" smtClean="0"/>
              <a:t> </a:t>
            </a:r>
            <a:r>
              <a:rPr lang="en-US" altLang="ko-KR" sz="2400" dirty="0" smtClean="0"/>
              <a:t>10,781,788</a:t>
            </a:r>
            <a:r>
              <a:rPr lang="ko-KR" altLang="en-US" sz="2400" dirty="0" smtClean="0"/>
              <a:t>원</a:t>
            </a:r>
            <a:endParaRPr lang="ko-KR" altLang="en-US" sz="24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2604705"/>
              </p:ext>
            </p:extLst>
          </p:nvPr>
        </p:nvGraphicFramePr>
        <p:xfrm>
          <a:off x="539552" y="2132856"/>
          <a:ext cx="7867396" cy="4525952"/>
        </p:xfrm>
        <a:graphic>
          <a:graphicData uri="http://schemas.openxmlformats.org/drawingml/2006/table">
            <a:tbl>
              <a:tblPr>
                <a:tableStyleId>{C4B1156A-380E-4F78-BDF5-A606A8083BF9}</a:tableStyleId>
              </a:tblPr>
              <a:tblGrid>
                <a:gridCol w="1007734"/>
                <a:gridCol w="1272927"/>
                <a:gridCol w="1272927"/>
                <a:gridCol w="1272927"/>
                <a:gridCol w="3040881"/>
              </a:tblGrid>
              <a:tr h="141436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u="none" strike="noStrike">
                          <a:effectLst/>
                        </a:rPr>
                        <a:t>2015</a:t>
                      </a:r>
                      <a:r>
                        <a:rPr lang="ko-KR" altLang="en-US" sz="800" u="none" strike="noStrike">
                          <a:effectLst/>
                        </a:rPr>
                        <a:t>년 </a:t>
                      </a:r>
                      <a:r>
                        <a:rPr lang="en-US" altLang="ko-KR" sz="800" u="none" strike="noStrike">
                          <a:effectLst/>
                        </a:rPr>
                        <a:t>6</a:t>
                      </a:r>
                      <a:r>
                        <a:rPr lang="ko-KR" altLang="en-US" sz="800" u="none" strike="noStrike">
                          <a:effectLst/>
                        </a:rPr>
                        <a:t>월 </a:t>
                      </a:r>
                      <a:r>
                        <a:rPr lang="en-US" altLang="ko-KR" sz="800" u="none" strike="noStrike">
                          <a:effectLst/>
                        </a:rPr>
                        <a:t>13</a:t>
                      </a:r>
                      <a:r>
                        <a:rPr lang="ko-KR" altLang="en-US" sz="800" u="none" strike="noStrike">
                          <a:effectLst/>
                        </a:rPr>
                        <a:t>일</a:t>
                      </a:r>
                      <a:endParaRPr lang="ko-KR" altLang="en-US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8,896,566</a:t>
                      </a:r>
                      <a:endParaRPr lang="cs-CZ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800" u="none" strike="noStrike">
                          <a:effectLst/>
                        </a:rPr>
                        <a:t> </a:t>
                      </a:r>
                      <a:endParaRPr lang="sk-SK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8,896,566</a:t>
                      </a:r>
                      <a:endParaRPr lang="cs-CZ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u="none" strike="noStrike">
                          <a:effectLst/>
                        </a:rPr>
                        <a:t>이월금</a:t>
                      </a:r>
                      <a:endParaRPr lang="ko-KR" altLang="en-US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</a:tr>
              <a:tr h="141436"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u="none" strike="noStrike">
                          <a:effectLst/>
                        </a:rPr>
                        <a:t> </a:t>
                      </a:r>
                      <a:endParaRPr lang="sk-SK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800" u="none" strike="noStrike">
                          <a:effectLst/>
                        </a:rPr>
                        <a:t> </a:t>
                      </a:r>
                      <a:endParaRPr lang="sk-SK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u="none" strike="noStrike">
                          <a:effectLst/>
                        </a:rPr>
                        <a:t>320</a:t>
                      </a:r>
                      <a:endParaRPr lang="is-IS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u="none" strike="noStrike">
                          <a:effectLst/>
                        </a:rPr>
                        <a:t>8,896,246</a:t>
                      </a:r>
                      <a:endParaRPr lang="is-IS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u="none" strike="noStrike">
                          <a:effectLst/>
                        </a:rPr>
                        <a:t>이자세금</a:t>
                      </a:r>
                      <a:endParaRPr lang="ko-KR" altLang="en-US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</a:tr>
              <a:tr h="141436"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u="none" strike="noStrike">
                          <a:effectLst/>
                        </a:rPr>
                        <a:t> </a:t>
                      </a:r>
                      <a:endParaRPr lang="sk-SK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800" u="none" strike="noStrike">
                          <a:effectLst/>
                        </a:rPr>
                        <a:t> </a:t>
                      </a:r>
                      <a:endParaRPr lang="sk-SK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30</a:t>
                      </a:r>
                      <a:endParaRPr lang="en-US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8,896,216</a:t>
                      </a:r>
                      <a:endParaRPr lang="cs-CZ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u="none" strike="noStrike">
                          <a:effectLst/>
                        </a:rPr>
                        <a:t>이자세금</a:t>
                      </a:r>
                      <a:endParaRPr lang="ko-KR" altLang="en-US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</a:tr>
              <a:tr h="141436"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u="none" strike="noStrike">
                          <a:effectLst/>
                        </a:rPr>
                        <a:t> </a:t>
                      </a:r>
                      <a:endParaRPr lang="sk-SK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u="none" strike="noStrike">
                          <a:effectLst/>
                        </a:rPr>
                        <a:t>2,343</a:t>
                      </a:r>
                      <a:endParaRPr lang="fi-FI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800" u="none" strike="noStrike">
                          <a:effectLst/>
                        </a:rPr>
                        <a:t> </a:t>
                      </a:r>
                      <a:endParaRPr lang="sk-SK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8,898,559</a:t>
                      </a:r>
                      <a:endParaRPr lang="cs-CZ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u="none" strike="noStrike">
                          <a:effectLst/>
                        </a:rPr>
                        <a:t>이자</a:t>
                      </a:r>
                      <a:endParaRPr lang="ko-KR" altLang="en-US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</a:tr>
              <a:tr h="141436"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u="none" strike="noStrike">
                          <a:effectLst/>
                        </a:rPr>
                        <a:t> </a:t>
                      </a:r>
                      <a:endParaRPr lang="sk-SK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800" u="none" strike="noStrike">
                          <a:effectLst/>
                        </a:rPr>
                        <a:t> </a:t>
                      </a:r>
                      <a:endParaRPr lang="sk-SK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289,000</a:t>
                      </a:r>
                      <a:endParaRPr lang="en-US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u="none" strike="noStrike">
                          <a:effectLst/>
                        </a:rPr>
                        <a:t>8,609,559</a:t>
                      </a:r>
                      <a:endParaRPr lang="is-IS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u="none" strike="noStrike">
                          <a:effectLst/>
                        </a:rPr>
                        <a:t>회의비</a:t>
                      </a:r>
                      <a:endParaRPr lang="ko-KR" altLang="en-US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</a:tr>
              <a:tr h="141436"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u="none" strike="noStrike">
                          <a:effectLst/>
                        </a:rPr>
                        <a:t> </a:t>
                      </a:r>
                      <a:endParaRPr lang="sk-SK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190,000</a:t>
                      </a:r>
                      <a:endParaRPr lang="en-US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800" u="none" strike="noStrike">
                          <a:effectLst/>
                        </a:rPr>
                        <a:t> </a:t>
                      </a:r>
                      <a:endParaRPr lang="sk-SK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u="none" strike="noStrike">
                          <a:effectLst/>
                        </a:rPr>
                        <a:t>8,799,559</a:t>
                      </a:r>
                      <a:endParaRPr lang="fi-FI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u="none" strike="noStrike">
                          <a:effectLst/>
                        </a:rPr>
                        <a:t>이범훈 </a:t>
                      </a:r>
                      <a:r>
                        <a:rPr lang="en-US" altLang="ko-KR" sz="800" u="none" strike="noStrike">
                          <a:effectLst/>
                        </a:rPr>
                        <a:t>(</a:t>
                      </a:r>
                      <a:r>
                        <a:rPr lang="ko-KR" altLang="en-US" sz="800" u="none" strike="noStrike">
                          <a:effectLst/>
                        </a:rPr>
                        <a:t>찬조</a:t>
                      </a:r>
                      <a:r>
                        <a:rPr lang="en-US" altLang="ko-KR" sz="800" u="none" strike="noStrike">
                          <a:effectLst/>
                        </a:rPr>
                        <a:t>)</a:t>
                      </a:r>
                      <a:endParaRPr lang="en-US" altLang="ko-KR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</a:tr>
              <a:tr h="141436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u="none" strike="noStrike">
                          <a:effectLst/>
                        </a:rPr>
                        <a:t>2015</a:t>
                      </a:r>
                      <a:r>
                        <a:rPr lang="ko-KR" altLang="en-US" sz="800" u="none" strike="noStrike">
                          <a:effectLst/>
                        </a:rPr>
                        <a:t>년 </a:t>
                      </a:r>
                      <a:r>
                        <a:rPr lang="en-US" altLang="ko-KR" sz="800" u="none" strike="noStrike">
                          <a:effectLst/>
                        </a:rPr>
                        <a:t>10</a:t>
                      </a:r>
                      <a:r>
                        <a:rPr lang="ko-KR" altLang="en-US" sz="800" u="none" strike="noStrike">
                          <a:effectLst/>
                        </a:rPr>
                        <a:t>월 </a:t>
                      </a:r>
                      <a:r>
                        <a:rPr lang="en-US" altLang="ko-KR" sz="800" u="none" strike="noStrike">
                          <a:effectLst/>
                        </a:rPr>
                        <a:t>8</a:t>
                      </a:r>
                      <a:r>
                        <a:rPr lang="ko-KR" altLang="en-US" sz="800" u="none" strike="noStrike">
                          <a:effectLst/>
                        </a:rPr>
                        <a:t>일</a:t>
                      </a:r>
                      <a:endParaRPr lang="ko-KR" altLang="en-US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800" u="none" strike="noStrike">
                          <a:effectLst/>
                        </a:rPr>
                        <a:t> </a:t>
                      </a:r>
                      <a:endParaRPr lang="sk-SK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800" u="none" strike="noStrike">
                          <a:effectLst/>
                        </a:rPr>
                        <a:t> </a:t>
                      </a:r>
                      <a:endParaRPr lang="sk-SK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u="none" strike="noStrike">
                          <a:effectLst/>
                        </a:rPr>
                        <a:t>8,799,559</a:t>
                      </a:r>
                      <a:endParaRPr lang="fi-FI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u="none" strike="noStrike">
                          <a:effectLst/>
                        </a:rPr>
                        <a:t>원은일</a:t>
                      </a:r>
                      <a:endParaRPr lang="ko-KR" altLang="en-US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</a:tr>
              <a:tr h="141436"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u="none" strike="noStrike">
                          <a:effectLst/>
                        </a:rPr>
                        <a:t> </a:t>
                      </a:r>
                      <a:endParaRPr lang="sk-SK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u="none" strike="noStrike">
                          <a:effectLst/>
                        </a:rPr>
                        <a:t>1,840</a:t>
                      </a:r>
                      <a:endParaRPr lang="fi-FI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800" u="none" strike="noStrike">
                          <a:effectLst/>
                        </a:rPr>
                        <a:t> </a:t>
                      </a:r>
                      <a:endParaRPr lang="sk-SK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u="none" strike="noStrike">
                          <a:effectLst/>
                        </a:rPr>
                        <a:t>8,801,399</a:t>
                      </a:r>
                      <a:endParaRPr lang="fi-FI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800" u="none" strike="noStrike">
                          <a:effectLst/>
                        </a:rPr>
                        <a:t>이자  및 세금 (2,170 - 300 - 30)</a:t>
                      </a:r>
                      <a:endParaRPr lang="is-IS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</a:tr>
              <a:tr h="141436"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u="none" strike="noStrike">
                          <a:effectLst/>
                        </a:rPr>
                        <a:t>2015년 10월 20일</a:t>
                      </a:r>
                      <a:endParaRPr lang="is-IS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800" u="none" strike="noStrike">
                          <a:effectLst/>
                        </a:rPr>
                        <a:t> </a:t>
                      </a:r>
                      <a:endParaRPr lang="sk-SK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u="none" strike="noStrike">
                          <a:effectLst/>
                        </a:rPr>
                        <a:t>218,900</a:t>
                      </a:r>
                      <a:endParaRPr lang="is-IS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8,582,499</a:t>
                      </a:r>
                      <a:endParaRPr lang="cs-CZ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u="none" strike="noStrike">
                          <a:effectLst/>
                        </a:rPr>
                        <a:t>학회장 대여비 </a:t>
                      </a:r>
                      <a:r>
                        <a:rPr lang="en-US" altLang="ko-KR" sz="800" u="none" strike="noStrike">
                          <a:effectLst/>
                        </a:rPr>
                        <a:t>(</a:t>
                      </a:r>
                      <a:r>
                        <a:rPr lang="ko-KR" altLang="en-US" sz="800" u="none" strike="noStrike">
                          <a:effectLst/>
                        </a:rPr>
                        <a:t>원은일</a:t>
                      </a:r>
                      <a:r>
                        <a:rPr lang="en-US" altLang="ko-KR" sz="800" u="none" strike="noStrike">
                          <a:effectLst/>
                        </a:rPr>
                        <a:t>)</a:t>
                      </a:r>
                      <a:endParaRPr lang="en-US" altLang="ko-KR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</a:tr>
              <a:tr h="141436"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u="none" strike="noStrike">
                          <a:effectLst/>
                        </a:rPr>
                        <a:t> </a:t>
                      </a:r>
                      <a:endParaRPr lang="sk-SK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800" u="none" strike="noStrike">
                          <a:effectLst/>
                        </a:rPr>
                        <a:t> </a:t>
                      </a:r>
                      <a:endParaRPr lang="sk-SK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800" u="none" strike="noStrike">
                          <a:effectLst/>
                        </a:rPr>
                        <a:t>35,470</a:t>
                      </a:r>
                      <a:endParaRPr lang="uk-UA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u="none" strike="noStrike">
                          <a:effectLst/>
                        </a:rPr>
                        <a:t>8,547,029</a:t>
                      </a:r>
                      <a:endParaRPr lang="fi-FI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u="none" strike="noStrike">
                          <a:effectLst/>
                        </a:rPr>
                        <a:t>다과비용 </a:t>
                      </a:r>
                      <a:r>
                        <a:rPr lang="en-US" altLang="ko-KR" sz="800" u="none" strike="noStrike">
                          <a:effectLst/>
                        </a:rPr>
                        <a:t>(</a:t>
                      </a:r>
                      <a:r>
                        <a:rPr lang="ko-KR" altLang="en-US" sz="800" u="none" strike="noStrike">
                          <a:effectLst/>
                        </a:rPr>
                        <a:t>원은일</a:t>
                      </a:r>
                      <a:r>
                        <a:rPr lang="en-US" altLang="ko-KR" sz="800" u="none" strike="noStrike">
                          <a:effectLst/>
                        </a:rPr>
                        <a:t>)</a:t>
                      </a:r>
                      <a:endParaRPr lang="en-US" altLang="ko-KR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</a:tr>
              <a:tr h="141436"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u="none" strike="noStrike">
                          <a:effectLst/>
                        </a:rPr>
                        <a:t> </a:t>
                      </a:r>
                      <a:endParaRPr lang="sk-SK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800" u="none" strike="noStrike">
                          <a:effectLst/>
                        </a:rPr>
                        <a:t> </a:t>
                      </a:r>
                      <a:endParaRPr lang="sk-SK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800" u="none" strike="noStrike">
                          <a:effectLst/>
                        </a:rPr>
                        <a:t>17,350</a:t>
                      </a:r>
                      <a:endParaRPr lang="uk-UA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u="none" strike="noStrike">
                          <a:effectLst/>
                        </a:rPr>
                        <a:t>8,529,679</a:t>
                      </a:r>
                      <a:endParaRPr lang="fi-FI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u="none" strike="noStrike">
                          <a:effectLst/>
                        </a:rPr>
                        <a:t>다과비용 </a:t>
                      </a:r>
                      <a:r>
                        <a:rPr lang="en-US" altLang="ko-KR" sz="800" u="none" strike="noStrike">
                          <a:effectLst/>
                        </a:rPr>
                        <a:t>(</a:t>
                      </a:r>
                      <a:r>
                        <a:rPr lang="ko-KR" altLang="en-US" sz="800" u="none" strike="noStrike">
                          <a:effectLst/>
                        </a:rPr>
                        <a:t>원은일</a:t>
                      </a:r>
                      <a:r>
                        <a:rPr lang="en-US" altLang="ko-KR" sz="800" u="none" strike="noStrike">
                          <a:effectLst/>
                        </a:rPr>
                        <a:t>)</a:t>
                      </a:r>
                      <a:endParaRPr lang="en-US" altLang="ko-KR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</a:tr>
              <a:tr h="141436"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u="none" strike="noStrike">
                          <a:effectLst/>
                        </a:rPr>
                        <a:t> </a:t>
                      </a:r>
                      <a:endParaRPr lang="sk-SK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800" u="none" strike="noStrike">
                          <a:effectLst/>
                        </a:rPr>
                        <a:t> </a:t>
                      </a:r>
                      <a:endParaRPr lang="sk-SK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100,000</a:t>
                      </a:r>
                      <a:endParaRPr lang="en-US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u="none" strike="noStrike">
                          <a:effectLst/>
                        </a:rPr>
                        <a:t>8,429,679</a:t>
                      </a:r>
                      <a:endParaRPr lang="fi-FI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u="none" strike="noStrike">
                          <a:effectLst/>
                        </a:rPr>
                        <a:t>도우미 </a:t>
                      </a:r>
                      <a:r>
                        <a:rPr lang="en-US" altLang="ko-KR" sz="800" u="none" strike="noStrike">
                          <a:effectLst/>
                        </a:rPr>
                        <a:t>(</a:t>
                      </a:r>
                      <a:r>
                        <a:rPr lang="ko-KR" altLang="en-US" sz="800" u="none" strike="noStrike">
                          <a:effectLst/>
                        </a:rPr>
                        <a:t>최지훈</a:t>
                      </a:r>
                      <a:r>
                        <a:rPr lang="en-US" altLang="ko-KR" sz="800" u="none" strike="noStrike">
                          <a:effectLst/>
                        </a:rPr>
                        <a:t>, </a:t>
                      </a:r>
                      <a:r>
                        <a:rPr lang="ko-KR" altLang="en-US" sz="800" u="none" strike="noStrike">
                          <a:effectLst/>
                        </a:rPr>
                        <a:t>김재박</a:t>
                      </a:r>
                      <a:r>
                        <a:rPr lang="en-US" altLang="ko-KR" sz="800" u="none" strike="noStrike">
                          <a:effectLst/>
                        </a:rPr>
                        <a:t>) (</a:t>
                      </a:r>
                      <a:r>
                        <a:rPr lang="ko-KR" altLang="en-US" sz="800" u="none" strike="noStrike">
                          <a:effectLst/>
                        </a:rPr>
                        <a:t>원은일</a:t>
                      </a:r>
                      <a:r>
                        <a:rPr lang="en-US" altLang="ko-KR" sz="800" u="none" strike="noStrike">
                          <a:effectLst/>
                        </a:rPr>
                        <a:t>)</a:t>
                      </a:r>
                      <a:endParaRPr lang="en-US" altLang="ko-KR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</a:tr>
              <a:tr h="141436"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u="none" strike="noStrike">
                          <a:effectLst/>
                        </a:rPr>
                        <a:t> </a:t>
                      </a:r>
                      <a:endParaRPr lang="sk-SK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50,000</a:t>
                      </a:r>
                      <a:endParaRPr lang="en-US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800" u="none" strike="noStrike">
                          <a:effectLst/>
                        </a:rPr>
                        <a:t> </a:t>
                      </a:r>
                      <a:endParaRPr lang="sk-SK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u="none" strike="noStrike">
                          <a:effectLst/>
                        </a:rPr>
                        <a:t>8,479,679</a:t>
                      </a:r>
                      <a:endParaRPr lang="fi-FI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u="none" strike="noStrike">
                          <a:effectLst/>
                        </a:rPr>
                        <a:t>원은일 종신전환</a:t>
                      </a:r>
                      <a:endParaRPr lang="ko-KR" altLang="en-US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</a:tr>
              <a:tr h="141436"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u="none" strike="noStrike">
                          <a:effectLst/>
                        </a:rPr>
                        <a:t> </a:t>
                      </a:r>
                      <a:endParaRPr lang="sk-SK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50,000</a:t>
                      </a:r>
                      <a:endParaRPr lang="en-US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800" u="none" strike="noStrike">
                          <a:effectLst/>
                        </a:rPr>
                        <a:t> </a:t>
                      </a:r>
                      <a:endParaRPr lang="sk-SK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u="none" strike="noStrike">
                          <a:effectLst/>
                        </a:rPr>
                        <a:t>8,529,679</a:t>
                      </a:r>
                      <a:endParaRPr lang="fi-FI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u="none" strike="noStrike">
                          <a:effectLst/>
                        </a:rPr>
                        <a:t>임인택 종신전환</a:t>
                      </a:r>
                      <a:endParaRPr lang="ko-KR" altLang="en-US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</a:tr>
              <a:tr h="141436"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u="none" strike="noStrike">
                          <a:effectLst/>
                        </a:rPr>
                        <a:t> </a:t>
                      </a:r>
                      <a:endParaRPr lang="sk-SK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100,000</a:t>
                      </a:r>
                      <a:endParaRPr lang="en-US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800" u="none" strike="noStrike">
                          <a:effectLst/>
                        </a:rPr>
                        <a:t> </a:t>
                      </a:r>
                      <a:endParaRPr lang="sk-SK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u="none" strike="noStrike">
                          <a:effectLst/>
                        </a:rPr>
                        <a:t>8,629,679</a:t>
                      </a:r>
                      <a:endParaRPr lang="fi-FI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u="none" strike="noStrike">
                          <a:effectLst/>
                        </a:rPr>
                        <a:t>이형원 종신전환</a:t>
                      </a:r>
                      <a:endParaRPr lang="ko-KR" altLang="en-US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</a:tr>
              <a:tr h="141436"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u="none" strike="noStrike">
                          <a:effectLst/>
                        </a:rPr>
                        <a:t> </a:t>
                      </a:r>
                      <a:endParaRPr lang="sk-SK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50,000</a:t>
                      </a:r>
                      <a:endParaRPr lang="en-US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800" u="none" strike="noStrike">
                          <a:effectLst/>
                        </a:rPr>
                        <a:t> </a:t>
                      </a:r>
                      <a:endParaRPr lang="sk-SK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u="none" strike="noStrike">
                          <a:effectLst/>
                        </a:rPr>
                        <a:t>8,679,679</a:t>
                      </a:r>
                      <a:endParaRPr lang="fi-FI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u="none" strike="noStrike">
                          <a:effectLst/>
                        </a:rPr>
                        <a:t>이정일 종신전환</a:t>
                      </a:r>
                      <a:endParaRPr lang="ko-KR" altLang="en-US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</a:tr>
              <a:tr h="141436"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u="none" strike="noStrike">
                          <a:effectLst/>
                        </a:rPr>
                        <a:t> </a:t>
                      </a:r>
                      <a:endParaRPr lang="sk-SK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100,000</a:t>
                      </a:r>
                      <a:endParaRPr lang="en-US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800" u="none" strike="noStrike">
                          <a:effectLst/>
                        </a:rPr>
                        <a:t> </a:t>
                      </a:r>
                      <a:endParaRPr lang="sk-SK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u="none" strike="noStrike">
                          <a:effectLst/>
                        </a:rPr>
                        <a:t>8,779,679</a:t>
                      </a:r>
                      <a:endParaRPr lang="fi-FI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u="none" strike="noStrike">
                          <a:effectLst/>
                        </a:rPr>
                        <a:t>김동희 종신전환</a:t>
                      </a:r>
                      <a:endParaRPr lang="ko-KR" altLang="en-US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</a:tr>
              <a:tr h="141436"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u="none" strike="noStrike">
                          <a:effectLst/>
                        </a:rPr>
                        <a:t> </a:t>
                      </a:r>
                      <a:endParaRPr lang="sk-SK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50,000</a:t>
                      </a:r>
                      <a:endParaRPr lang="en-US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800" u="none" strike="noStrike">
                          <a:effectLst/>
                        </a:rPr>
                        <a:t> </a:t>
                      </a:r>
                      <a:endParaRPr lang="sk-SK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u="none" strike="noStrike">
                          <a:effectLst/>
                        </a:rPr>
                        <a:t>8,829,679</a:t>
                      </a:r>
                      <a:endParaRPr lang="fi-FI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u="none" strike="noStrike">
                          <a:effectLst/>
                        </a:rPr>
                        <a:t>김홍주 종신전환</a:t>
                      </a:r>
                      <a:endParaRPr lang="ko-KR" altLang="en-US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</a:tr>
              <a:tr h="141436"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u="none" strike="noStrike">
                          <a:effectLst/>
                        </a:rPr>
                        <a:t> </a:t>
                      </a:r>
                      <a:endParaRPr lang="sk-SK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150,000</a:t>
                      </a:r>
                      <a:endParaRPr lang="en-US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800" u="none" strike="noStrike">
                          <a:effectLst/>
                        </a:rPr>
                        <a:t> </a:t>
                      </a:r>
                      <a:endParaRPr lang="sk-SK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u="none" strike="noStrike">
                          <a:effectLst/>
                        </a:rPr>
                        <a:t>8,979,679</a:t>
                      </a:r>
                      <a:endParaRPr lang="fi-FI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u="none" strike="noStrike">
                          <a:effectLst/>
                        </a:rPr>
                        <a:t>이원종 종신전환</a:t>
                      </a:r>
                      <a:endParaRPr lang="ko-KR" altLang="en-US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</a:tr>
              <a:tr h="141436"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u="none" strike="noStrike">
                          <a:effectLst/>
                        </a:rPr>
                        <a:t> </a:t>
                      </a:r>
                      <a:endParaRPr lang="sk-SK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150,000</a:t>
                      </a:r>
                      <a:endParaRPr lang="en-US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800" u="none" strike="noStrike">
                          <a:effectLst/>
                        </a:rPr>
                        <a:t> </a:t>
                      </a:r>
                      <a:endParaRPr lang="sk-SK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u="none" strike="noStrike">
                          <a:effectLst/>
                        </a:rPr>
                        <a:t>9,129,679</a:t>
                      </a:r>
                      <a:endParaRPr lang="fi-FI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u="none" strike="noStrike">
                          <a:effectLst/>
                        </a:rPr>
                        <a:t>한인식 종신전환</a:t>
                      </a:r>
                      <a:endParaRPr lang="ko-KR" altLang="en-US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</a:tr>
              <a:tr h="141436"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u="none" strike="noStrike">
                          <a:effectLst/>
                        </a:rPr>
                        <a:t> </a:t>
                      </a:r>
                      <a:endParaRPr lang="sk-SK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150,000</a:t>
                      </a:r>
                      <a:endParaRPr lang="en-US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800" u="none" strike="noStrike">
                          <a:effectLst/>
                        </a:rPr>
                        <a:t> </a:t>
                      </a:r>
                      <a:endParaRPr lang="sk-SK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u="none" strike="noStrike">
                          <a:effectLst/>
                        </a:rPr>
                        <a:t>9,279,679</a:t>
                      </a:r>
                      <a:endParaRPr lang="is-IS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u="none" strike="noStrike">
                          <a:effectLst/>
                        </a:rPr>
                        <a:t>윤천실 종신전환</a:t>
                      </a:r>
                      <a:endParaRPr lang="ko-KR" altLang="en-US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</a:tr>
              <a:tr h="141436"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u="none" strike="noStrike">
                          <a:effectLst/>
                        </a:rPr>
                        <a:t> </a:t>
                      </a:r>
                      <a:endParaRPr lang="sk-SK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100,000</a:t>
                      </a:r>
                      <a:endParaRPr lang="en-US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800" u="none" strike="noStrike">
                          <a:effectLst/>
                        </a:rPr>
                        <a:t> </a:t>
                      </a:r>
                      <a:endParaRPr lang="sk-SK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u="none" strike="noStrike">
                          <a:effectLst/>
                        </a:rPr>
                        <a:t>9,379,679</a:t>
                      </a:r>
                      <a:endParaRPr lang="fi-FI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u="none" strike="noStrike">
                          <a:effectLst/>
                        </a:rPr>
                        <a:t>박환배 종신전환</a:t>
                      </a:r>
                      <a:endParaRPr lang="ko-KR" altLang="en-US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</a:tr>
              <a:tr h="141436"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u="none" strike="noStrike">
                          <a:effectLst/>
                        </a:rPr>
                        <a:t> </a:t>
                      </a:r>
                      <a:endParaRPr lang="sk-SK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200,000</a:t>
                      </a:r>
                      <a:endParaRPr lang="en-US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800" u="none" strike="noStrike">
                          <a:effectLst/>
                        </a:rPr>
                        <a:t> </a:t>
                      </a:r>
                      <a:endParaRPr lang="sk-SK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u="none" strike="noStrike">
                          <a:effectLst/>
                        </a:rPr>
                        <a:t>9,579,679</a:t>
                      </a:r>
                      <a:endParaRPr lang="fi-FI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u="none" strike="noStrike">
                          <a:effectLst/>
                        </a:rPr>
                        <a:t>김정리 신규 종신</a:t>
                      </a:r>
                      <a:endParaRPr lang="ko-KR" altLang="en-US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</a:tr>
              <a:tr h="141436"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u="none" strike="noStrike">
                          <a:effectLst/>
                        </a:rPr>
                        <a:t> </a:t>
                      </a:r>
                      <a:endParaRPr lang="sk-SK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50,000</a:t>
                      </a:r>
                      <a:endParaRPr lang="en-US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800" u="none" strike="noStrike">
                          <a:effectLst/>
                        </a:rPr>
                        <a:t> </a:t>
                      </a:r>
                      <a:endParaRPr lang="sk-SK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u="none" strike="noStrike">
                          <a:effectLst/>
                        </a:rPr>
                        <a:t>9,629,679</a:t>
                      </a:r>
                      <a:endParaRPr lang="fi-FI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u="none" strike="noStrike">
                          <a:effectLst/>
                        </a:rPr>
                        <a:t>서선희 일반</a:t>
                      </a:r>
                      <a:r>
                        <a:rPr lang="en-US" altLang="ko-KR" sz="800" u="none" strike="noStrike">
                          <a:effectLst/>
                        </a:rPr>
                        <a:t>1</a:t>
                      </a:r>
                      <a:endParaRPr lang="en-US" altLang="ko-KR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</a:tr>
              <a:tr h="141436"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u="none" strike="noStrike">
                          <a:effectLst/>
                        </a:rPr>
                        <a:t> </a:t>
                      </a:r>
                      <a:endParaRPr lang="sk-SK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200,000</a:t>
                      </a:r>
                      <a:endParaRPr lang="en-US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800" u="none" strike="noStrike">
                          <a:effectLst/>
                        </a:rPr>
                        <a:t> </a:t>
                      </a:r>
                      <a:endParaRPr lang="sk-SK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u="none" strike="noStrike">
                          <a:effectLst/>
                        </a:rPr>
                        <a:t>9,829,679</a:t>
                      </a:r>
                      <a:endParaRPr lang="fi-FI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u="none" strike="noStrike">
                          <a:effectLst/>
                        </a:rPr>
                        <a:t>오정근 신규 종신</a:t>
                      </a:r>
                      <a:endParaRPr lang="ko-KR" altLang="en-US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</a:tr>
              <a:tr h="141436"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u="none" strike="noStrike">
                          <a:effectLst/>
                        </a:rPr>
                        <a:t>2015년 11월 3일</a:t>
                      </a:r>
                      <a:endParaRPr lang="is-IS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200,000</a:t>
                      </a:r>
                      <a:endParaRPr lang="en-US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800" u="none" strike="noStrike">
                          <a:effectLst/>
                        </a:rPr>
                        <a:t> </a:t>
                      </a:r>
                      <a:endParaRPr lang="sk-SK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10,029,679</a:t>
                      </a:r>
                      <a:endParaRPr lang="en-US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u="none" strike="noStrike">
                          <a:effectLst/>
                        </a:rPr>
                        <a:t>김근영 신규 종신</a:t>
                      </a:r>
                      <a:endParaRPr lang="ko-KR" altLang="en-US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</a:tr>
              <a:tr h="141436"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u="none" strike="noStrike">
                          <a:effectLst/>
                        </a:rPr>
                        <a:t>2015년 11월 9일</a:t>
                      </a:r>
                      <a:endParaRPr lang="is-IS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200,000</a:t>
                      </a:r>
                      <a:endParaRPr lang="en-US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800" u="none" strike="noStrike">
                          <a:effectLst/>
                        </a:rPr>
                        <a:t> </a:t>
                      </a:r>
                      <a:endParaRPr lang="sk-SK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u="none" strike="noStrike">
                          <a:effectLst/>
                        </a:rPr>
                        <a:t>10,229,679</a:t>
                      </a:r>
                      <a:endParaRPr lang="fi-FI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u="none" strike="noStrike">
                          <a:effectLst/>
                        </a:rPr>
                        <a:t>박찬용 신규 종신</a:t>
                      </a:r>
                      <a:endParaRPr lang="ko-KR" altLang="en-US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</a:tr>
              <a:tr h="141436"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u="none" strike="noStrike">
                          <a:effectLst/>
                        </a:rPr>
                        <a:t>2015년 11월 11일</a:t>
                      </a:r>
                      <a:endParaRPr lang="is-IS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200,000</a:t>
                      </a:r>
                      <a:endParaRPr lang="en-US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800" u="none" strike="noStrike">
                          <a:effectLst/>
                        </a:rPr>
                        <a:t> </a:t>
                      </a:r>
                      <a:endParaRPr lang="sk-SK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u="none" strike="noStrike">
                          <a:effectLst/>
                        </a:rPr>
                        <a:t>10,429,679</a:t>
                      </a:r>
                      <a:endParaRPr lang="fi-FI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u="none" strike="noStrike">
                          <a:effectLst/>
                        </a:rPr>
                        <a:t>양운기 신규 종신</a:t>
                      </a:r>
                      <a:endParaRPr lang="ko-KR" altLang="en-US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</a:tr>
              <a:tr h="141436"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u="none" strike="noStrike">
                          <a:effectLst/>
                        </a:rPr>
                        <a:t>2015년 11월 17일</a:t>
                      </a:r>
                      <a:endParaRPr lang="is-IS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150,000</a:t>
                      </a:r>
                      <a:endParaRPr lang="en-US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800" u="none" strike="noStrike">
                          <a:effectLst/>
                        </a:rPr>
                        <a:t> </a:t>
                      </a:r>
                      <a:endParaRPr lang="sk-SK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u="none" strike="noStrike">
                          <a:effectLst/>
                        </a:rPr>
                        <a:t>10,579,679</a:t>
                      </a:r>
                      <a:endParaRPr lang="fi-FI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u="none" strike="noStrike">
                          <a:effectLst/>
                        </a:rPr>
                        <a:t>박일흥 신규 종신</a:t>
                      </a:r>
                      <a:endParaRPr lang="ko-KR" altLang="en-US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</a:tr>
              <a:tr h="141436"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u="none" strike="noStrike">
                          <a:effectLst/>
                        </a:rPr>
                        <a:t>2015년 12월 27일</a:t>
                      </a:r>
                      <a:endParaRPr lang="is-IS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u="none" strike="noStrike">
                          <a:effectLst/>
                        </a:rPr>
                        <a:t>2,109</a:t>
                      </a:r>
                      <a:endParaRPr lang="is-IS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800" u="none" strike="noStrike">
                          <a:effectLst/>
                        </a:rPr>
                        <a:t> </a:t>
                      </a:r>
                      <a:endParaRPr lang="sk-SK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u="none" strike="noStrike">
                          <a:effectLst/>
                        </a:rPr>
                        <a:t>10,581,788</a:t>
                      </a:r>
                      <a:endParaRPr lang="fi-FI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800" u="none" strike="noStrike">
                          <a:effectLst/>
                        </a:rPr>
                        <a:t>이자 및 세금 (2,479 - 340 -30)</a:t>
                      </a:r>
                      <a:endParaRPr lang="fi-FI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</a:tr>
              <a:tr h="141436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u="none" strike="noStrike">
                          <a:effectLst/>
                        </a:rPr>
                        <a:t>2016</a:t>
                      </a:r>
                      <a:r>
                        <a:rPr lang="ko-KR" altLang="en-US" sz="800" u="none" strike="noStrike">
                          <a:effectLst/>
                        </a:rPr>
                        <a:t>년 </a:t>
                      </a:r>
                      <a:r>
                        <a:rPr lang="en-US" altLang="ko-KR" sz="800" u="none" strike="noStrike">
                          <a:effectLst/>
                        </a:rPr>
                        <a:t>1</a:t>
                      </a:r>
                      <a:r>
                        <a:rPr lang="ko-KR" altLang="en-US" sz="800" u="none" strike="noStrike">
                          <a:effectLst/>
                        </a:rPr>
                        <a:t>월 </a:t>
                      </a:r>
                      <a:r>
                        <a:rPr lang="en-US" altLang="ko-KR" sz="800" u="none" strike="noStrike">
                          <a:effectLst/>
                        </a:rPr>
                        <a:t>4</a:t>
                      </a:r>
                      <a:r>
                        <a:rPr lang="ko-KR" altLang="en-US" sz="800" u="none" strike="noStrike">
                          <a:effectLst/>
                        </a:rPr>
                        <a:t>일</a:t>
                      </a:r>
                      <a:endParaRPr lang="ko-KR" altLang="en-US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150,000</a:t>
                      </a:r>
                      <a:endParaRPr lang="en-US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800" u="none" strike="noStrike">
                          <a:effectLst/>
                        </a:rPr>
                        <a:t> </a:t>
                      </a:r>
                      <a:endParaRPr lang="sk-SK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u="none" strike="noStrike">
                          <a:effectLst/>
                        </a:rPr>
                        <a:t>10,731,788</a:t>
                      </a:r>
                      <a:endParaRPr lang="fi-FI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u="none" strike="noStrike">
                          <a:effectLst/>
                        </a:rPr>
                        <a:t>이직 회원 종신</a:t>
                      </a:r>
                      <a:endParaRPr lang="ko-KR" altLang="en-US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</a:tr>
              <a:tr h="141436"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u="none" strike="noStrike">
                          <a:effectLst/>
                        </a:rPr>
                        <a:t>2016년 1월 24일</a:t>
                      </a:r>
                      <a:endParaRPr lang="is-IS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50,000</a:t>
                      </a:r>
                      <a:endParaRPr lang="en-US" sz="800" b="0" i="0" u="none" strike="noStrike" dirty="0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800" u="none" strike="noStrike">
                          <a:effectLst/>
                        </a:rPr>
                        <a:t> </a:t>
                      </a:r>
                      <a:endParaRPr lang="sk-SK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u="none" strike="noStrike">
                          <a:effectLst/>
                        </a:rPr>
                        <a:t>10,781,788</a:t>
                      </a:r>
                      <a:endParaRPr lang="fi-FI" sz="800" b="0" i="0" u="none" strike="noStrike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u="none" strike="noStrike" dirty="0">
                          <a:effectLst/>
                        </a:rPr>
                        <a:t>이기명 회원 종신</a:t>
                      </a:r>
                      <a:endParaRPr lang="ko-KR" altLang="en-US" sz="800" b="0" i="0" u="none" strike="noStrike" dirty="0">
                        <a:effectLst/>
                        <a:latin typeface="Apple SD 산돌고딕 Neo 일반체"/>
                      </a:endParaRPr>
                    </a:p>
                  </a:txBody>
                  <a:tcPr marL="8840" marR="8840" marT="884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74410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755</TotalTime>
  <Words>1244</Words>
  <Application>Microsoft Macintosh PowerPoint</Application>
  <PresentationFormat>On-screen Show (4:3)</PresentationFormat>
  <Paragraphs>377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Median</vt:lpstr>
      <vt:lpstr>2017년도 한국 고에너지물리협의회 총회  Korea Council for High Energy Physics General Meeting</vt:lpstr>
      <vt:lpstr>목차</vt:lpstr>
      <vt:lpstr>2016.04 – 2017.04 활동보고</vt:lpstr>
      <vt:lpstr>협회 임원진 현황 (2017.04)</vt:lpstr>
      <vt:lpstr>정관 (임원선출)</vt:lpstr>
      <vt:lpstr>기획위원 선출</vt:lpstr>
      <vt:lpstr>기타위원</vt:lpstr>
      <vt:lpstr>협회 현황</vt:lpstr>
      <vt:lpstr>2015.4-2016.1 회계보고</vt:lpstr>
      <vt:lpstr>2016.1-2017.4 회계보고</vt:lpstr>
      <vt:lpstr>2017.4 감사보고</vt:lpstr>
      <vt:lpstr>2016년 특별위원회 활동보고</vt:lpstr>
      <vt:lpstr>총회 안건</vt:lpstr>
      <vt:lpstr>협회 신임 임원진 현황 (2017.04)</vt:lpstr>
      <vt:lpstr>공지사항</vt:lpstr>
    </vt:vector>
  </TitlesOfParts>
  <Company>R&amp;D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한국고에너지물리협의회 Korea Council for High Energy Physics</dc:title>
  <dc:creator>Microsoft Corporation</dc:creator>
  <cp:lastModifiedBy>In-Kwon Yoo</cp:lastModifiedBy>
  <cp:revision>58</cp:revision>
  <dcterms:created xsi:type="dcterms:W3CDTF">2006-10-05T04:04:58Z</dcterms:created>
  <dcterms:modified xsi:type="dcterms:W3CDTF">2017-04-24T13:20:33Z</dcterms:modified>
</cp:coreProperties>
</file>