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82" r:id="rId3"/>
    <p:sldMasterId id="2147483693" r:id="rId4"/>
  </p:sldMasterIdLst>
  <p:notesMasterIdLst>
    <p:notesMasterId r:id="rId16"/>
  </p:notesMasterIdLst>
  <p:sldIdLst>
    <p:sldId id="256" r:id="rId5"/>
    <p:sldId id="268" r:id="rId6"/>
    <p:sldId id="262" r:id="rId7"/>
    <p:sldId id="263" r:id="rId8"/>
    <p:sldId id="273" r:id="rId9"/>
    <p:sldId id="260" r:id="rId10"/>
    <p:sldId id="264" r:id="rId11"/>
    <p:sldId id="266" r:id="rId12"/>
    <p:sldId id="270" r:id="rId13"/>
    <p:sldId id="274" r:id="rId14"/>
    <p:sldId id="272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20" autoAdjust="0"/>
  </p:normalViewPr>
  <p:slideViewPr>
    <p:cSldViewPr snapToGrid="0" snapToObjects="1">
      <p:cViewPr varScale="1">
        <p:scale>
          <a:sx n="105" d="100"/>
          <a:sy n="105" d="100"/>
        </p:scale>
        <p:origin x="3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DC2D7-1DCF-4223-963B-41E02A1EA520}" type="datetimeFigureOut">
              <a:rPr lang="ko-KR" altLang="en-US" smtClean="0"/>
              <a:t>2017-04-19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80501-0B96-4E30-A5AA-A0810B3B0A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656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smtClean="0"/>
              <a:t>berder</a:t>
            </a:r>
            <a:endParaRPr lang="ja-JP" altLang="en-US" smtClean="0"/>
          </a:p>
        </p:txBody>
      </p:sp>
      <p:sp>
        <p:nvSpPr>
          <p:cNvPr id="5734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1FCAAFF7-EC8B-4EC9-9FB8-45E64C8867F5}" type="slidenum">
              <a:rPr lang="en-US" altLang="ja-JP">
                <a:solidFill>
                  <a:srgbClr val="000000"/>
                </a:solidFill>
              </a:rPr>
              <a:pPr eaLnBrk="1" hangingPunct="1"/>
              <a:t>9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73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33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01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10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92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87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0545" y="638579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31273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59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023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628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8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7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898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714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1101900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8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18CBD2BF-F611-4340-A95E-88C2C2912AD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0972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8" y="1789547"/>
            <a:ext cx="7481455" cy="3844636"/>
          </a:xfrm>
          <a:prstGeom prst="rect">
            <a:avLst/>
          </a:prstGeom>
        </p:spPr>
        <p:txBody>
          <a:bodyPr/>
          <a:lstStyle>
            <a:lvl2pPr marL="415387" indent="-415387">
              <a:defRPr sz="2200">
                <a:latin typeface="Arial"/>
                <a:cs typeface="Arial"/>
              </a:defRPr>
            </a:lvl2pPr>
            <a:lvl3pPr marL="731254" indent="-315868">
              <a:defRPr sz="1800">
                <a:latin typeface="Arial"/>
                <a:cs typeface="Arial"/>
              </a:defRPr>
            </a:lvl3pPr>
            <a:lvl4pPr marL="1038468" indent="-30721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159" indent="-20769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8" y="1023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9D358645-C28D-405E-B1EA-3E91658F547C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925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7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9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8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A4C32A3F-CCA4-4543-A8CE-AC874A06D0A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37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8" y="1023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5396C542-6164-43E0-8AD0-8ACB70B0B1D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18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7"/>
            <a:ext cx="3574473" cy="3891587"/>
          </a:xfrm>
          <a:prstGeom prst="rect">
            <a:avLst/>
          </a:prstGeom>
        </p:spPr>
        <p:txBody>
          <a:bodyPr/>
          <a:lstStyle>
            <a:lvl2pPr marL="415387" indent="-415387">
              <a:defRPr sz="2200">
                <a:latin typeface="Arial"/>
                <a:cs typeface="Arial"/>
              </a:defRPr>
            </a:lvl2pPr>
            <a:lvl3pPr marL="833659" indent="-310099">
              <a:defRPr sz="1800">
                <a:latin typeface="Arial"/>
                <a:cs typeface="Arial"/>
              </a:defRPr>
            </a:lvl3pPr>
            <a:lvl4pPr marL="1091834" indent="-26106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335" indent="-20769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4" y="1847277"/>
            <a:ext cx="3574473" cy="3891587"/>
          </a:xfrm>
          <a:prstGeom prst="rect">
            <a:avLst/>
          </a:prstGeom>
        </p:spPr>
        <p:txBody>
          <a:bodyPr/>
          <a:lstStyle>
            <a:lvl2pPr marL="415387" indent="-415387">
              <a:defRPr sz="2200">
                <a:latin typeface="Arial"/>
                <a:cs typeface="Arial"/>
              </a:defRPr>
            </a:lvl2pPr>
            <a:lvl3pPr marL="731254" indent="-315868">
              <a:defRPr sz="1800">
                <a:latin typeface="Arial"/>
                <a:cs typeface="Arial"/>
              </a:defRPr>
            </a:lvl3pPr>
            <a:lvl4pPr marL="1038468" indent="-30721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159" indent="-207696" defTabSz="334618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8" y="1023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ECABF3B8-FBCA-4F21-BFB8-099D2C0FEA2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94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8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6925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7" indent="0">
              <a:buNone/>
              <a:defRPr sz="1600" b="1"/>
            </a:lvl6pPr>
            <a:lvl7pPr marL="2741555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6925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78" indent="0">
              <a:buNone/>
              <a:defRPr sz="1600" b="1"/>
            </a:lvl4pPr>
            <a:lvl5pPr marL="1827703" indent="0">
              <a:buNone/>
              <a:defRPr sz="1600" b="1"/>
            </a:lvl5pPr>
            <a:lvl6pPr marL="2284627" indent="0">
              <a:buNone/>
              <a:defRPr sz="1600" b="1"/>
            </a:lvl6pPr>
            <a:lvl7pPr marL="2741555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8" y="2332183"/>
            <a:ext cx="3671455" cy="3502120"/>
          </a:xfrm>
          <a:prstGeom prst="rect">
            <a:avLst/>
          </a:prstGeom>
        </p:spPr>
        <p:txBody>
          <a:bodyPr/>
          <a:lstStyle>
            <a:lvl2pPr marL="415387" indent="-415387">
              <a:defRPr sz="2200">
                <a:latin typeface="Arial"/>
                <a:cs typeface="Arial"/>
              </a:defRPr>
            </a:lvl2pPr>
            <a:lvl3pPr marL="833659" indent="-310099">
              <a:defRPr sz="1800">
                <a:latin typeface="Arial"/>
                <a:cs typeface="Arial"/>
              </a:defRPr>
            </a:lvl3pPr>
            <a:lvl4pPr marL="1091834" indent="-26106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335" indent="-20769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8"/>
            <a:ext cx="3609880" cy="3502119"/>
          </a:xfrm>
          <a:prstGeom prst="rect">
            <a:avLst/>
          </a:prstGeom>
        </p:spPr>
        <p:txBody>
          <a:bodyPr/>
          <a:lstStyle>
            <a:lvl2pPr marL="415387" indent="-415387">
              <a:defRPr sz="2200">
                <a:latin typeface="Arial"/>
                <a:cs typeface="Arial"/>
              </a:defRPr>
            </a:lvl2pPr>
            <a:lvl3pPr marL="731254" indent="-315868">
              <a:defRPr sz="1800">
                <a:latin typeface="Arial"/>
                <a:cs typeface="Arial"/>
              </a:defRPr>
            </a:lvl3pPr>
            <a:lvl4pPr marL="1038468" indent="-30721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159" indent="-207696" defTabSz="334618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8" y="1023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9412F654-E57F-4FCF-928D-E6C389F39D16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9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1B437F66-3035-409D-A4FC-7194C310ADA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004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8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6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6925" indent="0">
              <a:buNone/>
              <a:defRPr sz="1200"/>
            </a:lvl2pPr>
            <a:lvl3pPr marL="913854" indent="0">
              <a:buNone/>
              <a:defRPr sz="1000"/>
            </a:lvl3pPr>
            <a:lvl4pPr marL="1370778" indent="0">
              <a:buNone/>
              <a:defRPr sz="900"/>
            </a:lvl4pPr>
            <a:lvl5pPr marL="1827703" indent="0">
              <a:buNone/>
              <a:defRPr sz="900"/>
            </a:lvl5pPr>
            <a:lvl6pPr marL="2284627" indent="0">
              <a:buNone/>
              <a:defRPr sz="900"/>
            </a:lvl6pPr>
            <a:lvl7pPr marL="2741555" indent="0">
              <a:buNone/>
              <a:defRPr sz="900"/>
            </a:lvl7pPr>
            <a:lvl8pPr marL="3198480" indent="0">
              <a:buNone/>
              <a:defRPr sz="900"/>
            </a:lvl8pPr>
            <a:lvl9pPr marL="365540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66D13599-DFBD-4637-A645-69A762B6BB4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07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40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2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925" indent="0">
              <a:buNone/>
              <a:defRPr sz="2800"/>
            </a:lvl2pPr>
            <a:lvl3pPr marL="913854" indent="0">
              <a:buNone/>
              <a:defRPr sz="2400"/>
            </a:lvl3pPr>
            <a:lvl4pPr marL="1370778" indent="0">
              <a:buNone/>
              <a:defRPr sz="2000"/>
            </a:lvl4pPr>
            <a:lvl5pPr marL="1827703" indent="0">
              <a:buNone/>
              <a:defRPr sz="2000"/>
            </a:lvl5pPr>
            <a:lvl6pPr marL="2284627" indent="0">
              <a:buNone/>
              <a:defRPr sz="2000"/>
            </a:lvl6pPr>
            <a:lvl7pPr marL="2741555" indent="0">
              <a:buNone/>
              <a:defRPr sz="2000"/>
            </a:lvl7pPr>
            <a:lvl8pPr marL="3198480" indent="0">
              <a:buNone/>
              <a:defRPr sz="2000"/>
            </a:lvl8pPr>
            <a:lvl9pPr marL="3655405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6925" indent="0">
              <a:buNone/>
              <a:defRPr sz="1200"/>
            </a:lvl2pPr>
            <a:lvl3pPr marL="913854" indent="0">
              <a:buNone/>
              <a:defRPr sz="1000"/>
            </a:lvl3pPr>
            <a:lvl4pPr marL="1370778" indent="0">
              <a:buNone/>
              <a:defRPr sz="900"/>
            </a:lvl4pPr>
            <a:lvl5pPr marL="1827703" indent="0">
              <a:buNone/>
              <a:defRPr sz="900"/>
            </a:lvl5pPr>
            <a:lvl6pPr marL="2284627" indent="0">
              <a:buNone/>
              <a:defRPr sz="900"/>
            </a:lvl6pPr>
            <a:lvl7pPr marL="2741555" indent="0">
              <a:buNone/>
              <a:defRPr sz="900"/>
            </a:lvl7pPr>
            <a:lvl8pPr marL="3198480" indent="0">
              <a:buNone/>
              <a:defRPr sz="900"/>
            </a:lvl8pPr>
            <a:lvl9pPr marL="365540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kumimoji="1"/>
            </a:lvl1pPr>
          </a:lstStyle>
          <a:p>
            <a:fld id="{99686C0D-430D-4F98-96BE-2CB87BBEBFA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 defTabSz="914400" fontAlgn="base">
              <a:spcBef>
                <a:spcPct val="0"/>
              </a:spcBef>
              <a:spcAft>
                <a:spcPct val="0"/>
              </a:spcAft>
              <a:defRPr kumimoji="1" sz="1100">
                <a:solidFill>
                  <a:srgbClr val="692A36"/>
                </a:solidFill>
                <a:latin typeface="Arial"/>
                <a:ea typeface="ＭＳ Ｐゴシック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2995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-23813"/>
            <a:ext cx="9283700" cy="6962776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6497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1981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17968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78383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0640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999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9097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751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ko-KR" altLang="ko-KR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9806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072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DE7B49-3F20-47B9-A218-54604EF2EAAE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0319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2AB071-D14A-41B9-8144-30170FCAD8A5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9137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53BC9-B99C-4013-A8CD-C6136F62E183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42831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0AF5E-E1D2-4417-973B-581DFA270650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6196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3BE671-5E30-410B-B1F0-D9B36CC6A85E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3633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F960C0-C55B-45EA-8C71-3D683CB5DBF3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5819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84B505-1E95-4E9F-9815-776D9E591EB8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66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A2F25E-8429-4B80-9281-6D3BE03DC2D6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58514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369AB-717D-4349-9F32-651EE4208502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4369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71C985-A850-49F0-8739-E75EA22CEFCC}" type="slidenum"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89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7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73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83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81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4BA45-F520-8840-8D46-E489B123B42D}" type="datetimeFigureOut">
              <a:rPr kumimoji="1" lang="ja-JP" altLang="en-US" smtClean="0"/>
              <a:t>2017/4/19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E6327-3E65-5942-8A4C-2D57A79A0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00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273" y="6328064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r>
              <a:rPr kumimoji="0" lang="en-US" dirty="0" smtClean="0"/>
              <a:t>March 27th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r>
              <a:rPr kumimoji="0" lang="en-US" dirty="0" smtClean="0"/>
              <a:t>LCW DESY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909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fld id="{CADE5BF1-A944-B54A-9898-A27DB1807F1E}" type="slidenum">
              <a:rPr kumimoji="0" lang="en-US" smtClean="0"/>
              <a:pPr defTabSz="457154"/>
              <a:t>‹#›</a:t>
            </a:fld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9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150" y="6356350"/>
            <a:ext cx="17605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defTabSz="456925" fontAlgn="auto">
              <a:spcBef>
                <a:spcPts val="0"/>
              </a:spcBef>
              <a:spcAft>
                <a:spcPts val="0"/>
              </a:spcAft>
              <a:defRPr kumimoji="0" sz="1100">
                <a:solidFill>
                  <a:srgbClr val="692A3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21 February,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8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defTabSz="456925" fontAlgn="auto">
              <a:spcBef>
                <a:spcPts val="0"/>
              </a:spcBef>
              <a:spcAft>
                <a:spcPts val="0"/>
              </a:spcAft>
              <a:defRPr kumimoji="0" sz="1100">
                <a:solidFill>
                  <a:srgbClr val="692A3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Vancouver, Canada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55613">
              <a:defRPr kumimoji="0" sz="1100">
                <a:solidFill>
                  <a:srgbClr val="692A36"/>
                </a:solidFill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947E8B-6637-4C50-8B28-34A42D9E77AB}" type="slidenum">
              <a:rPr lang="en-US" altLang="ja-JP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717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1039813"/>
            <a:ext cx="74803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  <a:p>
            <a:pPr lvl="0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</p:txBody>
      </p:sp>
      <p:pic>
        <p:nvPicPr>
          <p:cNvPr id="7174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98438"/>
            <a:ext cx="25241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633413"/>
            <a:ext cx="7480300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6216650"/>
            <a:ext cx="7480300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1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hf hdr="0"/>
  <p:txStyles>
    <p:titleStyle>
      <a:lvl1pPr algn="ctr" defTabSz="455613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56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56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56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56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5613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455613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455613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455613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kumimoji="1" sz="2700" b="1" kern="1200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Lucida Grande"/>
        <a:buChar char="‒"/>
        <a:defRPr kumimoji="1" sz="16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MS PGothic" pitchFamily="34" charset="-128"/>
          <a:cs typeface="Arial" pitchFamily="34" charset="0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MS PGothic" pitchFamily="34" charset="-128"/>
          <a:cs typeface="Arial" pitchFamily="34" charset="0"/>
        </a:defRPr>
      </a:lvl5pPr>
      <a:lvl6pPr marL="2513094" indent="-228463" algn="l" defTabSz="45692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8" indent="-228463" algn="l" defTabSz="45692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3" algn="l" defTabSz="45692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67" indent="-228463" algn="l" defTabSz="456925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5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3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5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5" algn="l" defTabSz="45692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D. Son, July/07/2012</a:t>
            </a:r>
            <a:endParaRPr kumimoji="1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t>Asia HEP Panel, Melbourne, Australia</a:t>
            </a:r>
            <a:endParaRPr kumimoji="1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89F428-BFC7-4CFE-A64C-06AE091CDAF8}" type="slidenum">
              <a:rPr kumimoji="1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/>
                <a:ea typeface="굴림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/>
              <a:ea typeface="굴림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56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</p:sldLayoutIdLst>
  <p:hf hdr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fa-forum.net/AsiaHEP/activity.html" TargetMode="External"/><Relationship Id="rId2" Type="http://schemas.openxmlformats.org/officeDocument/2006/relationships/hyperlink" Target="https://kds.kek.jp/indico/event/20616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65730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sz="5400" dirty="0" smtClean="0">
                <a:latin typeface="ヒラギノ角ゴ Pro W3"/>
                <a:ea typeface="ヒラギノ角ゴ Pro W3"/>
                <a:cs typeface="ヒラギノ角ゴ Pro W3"/>
              </a:rPr>
              <a:t>Report on </a:t>
            </a:r>
            <a:r>
              <a:rPr kumimoji="1" lang="en-US" altLang="ja-JP" sz="5400" dirty="0" err="1" smtClean="0">
                <a:latin typeface="ヒラギノ角ゴ Pro W3"/>
                <a:ea typeface="ヒラギノ角ゴ Pro W3"/>
                <a:cs typeface="ヒラギノ角ゴ Pro W3"/>
              </a:rPr>
              <a:t>AsiaHEP</a:t>
            </a:r>
            <a:endParaRPr kumimoji="1" lang="ja-JP" altLang="en-US" sz="5400" dirty="0"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Bum-Hoon Lee</a:t>
            </a:r>
            <a:endParaRPr lang="en-US" altLang="ja-JP" sz="2400" dirty="0">
              <a:latin typeface="ヒラギノ角ゴ Pro W3"/>
              <a:ea typeface="ヒラギノ角ゴ Pro W3"/>
              <a:cs typeface="ヒラギノ角ゴ Pro W3"/>
            </a:endParaRPr>
          </a:p>
          <a:p>
            <a:r>
              <a:rPr kumimoji="1" lang="en-US" altLang="ja-JP" sz="2400" dirty="0" err="1" smtClean="0">
                <a:latin typeface="ヒラギノ角ゴ Pro W3"/>
                <a:ea typeface="ヒラギノ角ゴ Pro W3"/>
                <a:cs typeface="ヒラギノ角ゴ Pro W3"/>
              </a:rPr>
              <a:t>Sogang</a:t>
            </a:r>
            <a:r>
              <a:rPr kumimoji="1"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 University</a:t>
            </a:r>
          </a:p>
          <a:p>
            <a:endParaRPr lang="en-US" altLang="ja-JP" sz="2400" dirty="0"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621311" y="306262"/>
            <a:ext cx="34177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2000" dirty="0" smtClean="0"/>
              <a:t>Workshop of </a:t>
            </a:r>
            <a:r>
              <a:rPr lang="en-US" altLang="ko-KR" sz="2000" dirty="0" smtClean="0"/>
              <a:t>KCHEP@KPS</a:t>
            </a:r>
            <a:endParaRPr lang="en-US" altLang="ko-KR" sz="2000" dirty="0" smtClean="0"/>
          </a:p>
          <a:p>
            <a:pPr algn="r"/>
            <a:r>
              <a:rPr lang="en-US" altLang="ko-KR" sz="2000" dirty="0" smtClean="0"/>
              <a:t>April 19, </a:t>
            </a:r>
            <a:r>
              <a:rPr lang="en-US" altLang="ko-KR" sz="2000" dirty="0" smtClean="0"/>
              <a:t>2017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8578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18648" cy="576064"/>
          </a:xfrm>
        </p:spPr>
        <p:txBody>
          <a:bodyPr/>
          <a:lstStyle/>
          <a:p>
            <a:r>
              <a:rPr lang="en-US" altLang="ko-KR" sz="2800" b="1" dirty="0" smtClean="0"/>
              <a:t>Korean </a:t>
            </a:r>
            <a:r>
              <a:rPr lang="en-US" altLang="ko-KR" sz="2800" b="1" dirty="0" smtClean="0"/>
              <a:t>Representatives in ACFA &amp; </a:t>
            </a:r>
            <a:r>
              <a:rPr lang="en-US" altLang="ko-KR" sz="2800" b="1" dirty="0" err="1" smtClean="0"/>
              <a:t>AsiaHEP</a:t>
            </a:r>
            <a:endParaRPr lang="ko-KR" altLang="en-US" sz="28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31776"/>
            <a:ext cx="8496944" cy="6181600"/>
          </a:xfrm>
        </p:spPr>
        <p:txBody>
          <a:bodyPr/>
          <a:lstStyle/>
          <a:p>
            <a:r>
              <a:rPr lang="en-US" altLang="ko-KR" sz="2400" dirty="0" smtClean="0"/>
              <a:t>ACFA </a:t>
            </a:r>
            <a:r>
              <a:rPr lang="en-US" altLang="ko-KR" sz="2400" dirty="0" smtClean="0"/>
              <a:t>: </a:t>
            </a:r>
            <a:r>
              <a:rPr lang="en-US" altLang="ko-KR" sz="2400" dirty="0" err="1" smtClean="0"/>
              <a:t>cf</a:t>
            </a:r>
            <a:r>
              <a:rPr lang="en-US" altLang="ko-KR" sz="2400" dirty="0" smtClean="0"/>
              <a:t> : AFAD 2018 hosted by IBS</a:t>
            </a:r>
          </a:p>
          <a:p>
            <a:endParaRPr lang="en-US" altLang="ko-KR" sz="2000" dirty="0" smtClean="0"/>
          </a:p>
          <a:p>
            <a:r>
              <a:rPr lang="en-US" altLang="ko-KR" sz="2400" dirty="0" smtClean="0"/>
              <a:t>FALC  : 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     </a:t>
            </a:r>
            <a:r>
              <a:rPr lang="en-US" altLang="ko-KR" sz="2000" dirty="0" err="1" smtClean="0"/>
              <a:t>DongChul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Son, may not be able to serve any </a:t>
            </a:r>
            <a:r>
              <a:rPr lang="en-US" altLang="ko-KR" sz="2000" dirty="0" smtClean="0"/>
              <a:t>more from 2017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- May take time before the next member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- Meanwhile, may have an </a:t>
            </a:r>
            <a:r>
              <a:rPr lang="en-US" altLang="ko-KR" sz="2000" dirty="0" smtClean="0"/>
              <a:t>observer (</a:t>
            </a:r>
            <a:r>
              <a:rPr lang="en-US" altLang="ko-KR" sz="2000" dirty="0" err="1" smtClean="0"/>
              <a:t>Pyong</a:t>
            </a:r>
            <a:r>
              <a:rPr lang="en-US" altLang="ko-KR" sz="2000" dirty="0" err="1" smtClean="0"/>
              <a:t>won</a:t>
            </a:r>
            <a:r>
              <a:rPr lang="en-US" altLang="ko-KR" sz="2000" dirty="0" smtClean="0"/>
              <a:t> Ko)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r>
              <a:rPr lang="en-US" altLang="ko-KR" sz="2400" dirty="0" smtClean="0"/>
              <a:t>LCB  : </a:t>
            </a:r>
            <a:r>
              <a:rPr lang="en-US" altLang="ko-KR" sz="2000" dirty="0" err="1" smtClean="0"/>
              <a:t>Sunkee</a:t>
            </a:r>
            <a:r>
              <a:rPr lang="en-US" altLang="ko-KR" sz="2000" dirty="0" smtClean="0"/>
              <a:t> Kim, </a:t>
            </a:r>
            <a:r>
              <a:rPr lang="en-US" altLang="ko-KR" sz="2000" dirty="0" smtClean="0"/>
              <a:t>expressed </a:t>
            </a:r>
            <a:r>
              <a:rPr lang="en-US" altLang="ko-KR" sz="2000" dirty="0" smtClean="0"/>
              <a:t>resignation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- </a:t>
            </a:r>
            <a:r>
              <a:rPr lang="en-US" altLang="ko-KR" sz="2000" dirty="0" smtClean="0"/>
              <a:t>Successor from Feb. 2017 : Eunil Won (Korea U.)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r>
              <a:rPr lang="en-US" altLang="ko-KR" sz="2400" dirty="0" err="1" smtClean="0"/>
              <a:t>AsiaHEP</a:t>
            </a:r>
            <a:r>
              <a:rPr lang="en-US" altLang="ko-KR" sz="2000" dirty="0"/>
              <a:t> </a:t>
            </a:r>
            <a:r>
              <a:rPr lang="en-US" altLang="ko-KR" sz="2000" dirty="0" smtClean="0"/>
              <a:t>: </a:t>
            </a:r>
            <a:r>
              <a:rPr lang="en-US" altLang="ko-KR" sz="2000" dirty="0" err="1" smtClean="0"/>
              <a:t>Dongchul</a:t>
            </a:r>
            <a:r>
              <a:rPr lang="en-US" altLang="ko-KR" sz="2000" dirty="0" smtClean="0"/>
              <a:t> Son &amp; Bum-Hoon Lee since 2012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- D. Son may not be able to serve any more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- </a:t>
            </a:r>
            <a:r>
              <a:rPr lang="en-US" altLang="ko-KR" sz="2000" dirty="0" err="1" smtClean="0"/>
              <a:t>PyongWon</a:t>
            </a:r>
            <a:r>
              <a:rPr lang="en-US" altLang="ko-KR" sz="2000" dirty="0" smtClean="0"/>
              <a:t> Ko (KIAS) agreed to serve from 2017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- Additional Experimentalist under discussion</a:t>
            </a:r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 smtClean="0"/>
              <a:t>* KCHEP is going to help in these arrangements.</a:t>
            </a: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8303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Miscellany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FKPPL : report by P. Ko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8269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	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715818" y="6368835"/>
            <a:ext cx="175952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961910" y="6368835"/>
            <a:ext cx="163945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52092" y="1524001"/>
            <a:ext cx="2135909" cy="475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sz="2500" dirty="0">
                <a:solidFill>
                  <a:prstClr val="black"/>
                </a:solidFill>
              </a:rPr>
              <a:t>ICFA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2092" y="2303785"/>
            <a:ext cx="2135909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Linear Collider Board</a:t>
            </a:r>
          </a:p>
          <a:p>
            <a:pPr algn="ctr" defTabSz="457108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818" y="2303785"/>
            <a:ext cx="1997364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Program Advisory Committee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2092" y="3245211"/>
            <a:ext cx="2135909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Directorate </a:t>
            </a:r>
          </a:p>
          <a:p>
            <a:pPr algn="ctr" defTabSz="457108"/>
            <a:r>
              <a:rPr kumimoji="0" lang="en-US" dirty="0" smtClean="0">
                <a:solidFill>
                  <a:prstClr val="black"/>
                </a:solidFill>
              </a:rPr>
              <a:t>Lyn Evans</a:t>
            </a:r>
          </a:p>
          <a:p>
            <a:pPr algn="ctr" defTabSz="457108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69182" y="3246654"/>
            <a:ext cx="2112818" cy="643533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Deputy (Physics)  </a:t>
            </a:r>
          </a:p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Hitoshi Murayama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636" y="4849507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ILC </a:t>
            </a:r>
          </a:p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 Mike Harrison</a:t>
            </a:r>
          </a:p>
          <a:p>
            <a:pPr algn="ctr" defTabSz="457108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77039" y="4848786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Physics &amp; Detectors Hitoshi Yamamoto</a:t>
            </a:r>
          </a:p>
          <a:p>
            <a:pPr algn="ctr" defTabSz="457108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75182" y="4848786"/>
            <a:ext cx="2112818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CLIC </a:t>
            </a:r>
          </a:p>
          <a:p>
            <a:pPr algn="ctr" defTabSz="457108"/>
            <a:r>
              <a:rPr kumimoji="0" lang="en-US" dirty="0" err="1">
                <a:solidFill>
                  <a:prstClr val="black"/>
                </a:solidFill>
              </a:rPr>
              <a:t>Steinar</a:t>
            </a:r>
            <a:r>
              <a:rPr kumimoji="0" lang="en-US" dirty="0">
                <a:solidFill>
                  <a:prstClr val="black"/>
                </a:solidFill>
              </a:rPr>
              <a:t> </a:t>
            </a:r>
            <a:r>
              <a:rPr kumimoji="0" lang="en-US" dirty="0" err="1">
                <a:solidFill>
                  <a:prstClr val="black"/>
                </a:solidFill>
              </a:rPr>
              <a:t>Stapnes</a:t>
            </a:r>
            <a:endParaRPr kumimoji="0" lang="en-US" dirty="0">
              <a:solidFill>
                <a:prstClr val="black"/>
              </a:solidFill>
            </a:endParaRPr>
          </a:p>
          <a:p>
            <a:pPr algn="ctr" defTabSz="457108"/>
            <a:endParaRPr kumimoji="0"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>
            <a:endCxn id="12" idx="1"/>
          </p:cNvCxnSpPr>
          <p:nvPr/>
        </p:nvCxnSpPr>
        <p:spPr>
          <a:xfrm>
            <a:off x="5588000" y="3568421"/>
            <a:ext cx="681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19325" y="4261211"/>
            <a:ext cx="2513403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2"/>
          </p:cNvCxnSpPr>
          <p:nvPr/>
        </p:nvCxnSpPr>
        <p:spPr>
          <a:xfrm>
            <a:off x="4520047" y="4168541"/>
            <a:ext cx="1" cy="926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343120" y="3068284"/>
            <a:ext cx="353852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3"/>
            <a:endCxn id="9" idx="1"/>
          </p:cNvCxnSpPr>
          <p:nvPr/>
        </p:nvCxnSpPr>
        <p:spPr>
          <a:xfrm>
            <a:off x="2713183" y="2625552"/>
            <a:ext cx="7389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3" idx="0"/>
          </p:cNvCxnSpPr>
          <p:nvPr/>
        </p:nvCxnSpPr>
        <p:spPr>
          <a:xfrm flipV="1">
            <a:off x="2107045" y="4261935"/>
            <a:ext cx="0" cy="5875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4" idx="0"/>
          </p:cNvCxnSpPr>
          <p:nvPr/>
        </p:nvCxnSpPr>
        <p:spPr>
          <a:xfrm flipH="1">
            <a:off x="7033448" y="4261933"/>
            <a:ext cx="724" cy="5868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107046" y="4261211"/>
            <a:ext cx="2412278" cy="14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5" idx="0"/>
          </p:cNvCxnSpPr>
          <p:nvPr/>
        </p:nvCxnSpPr>
        <p:spPr>
          <a:xfrm>
            <a:off x="4519325" y="4261211"/>
            <a:ext cx="12267" cy="5875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8098" y="3053990"/>
            <a:ext cx="8034914" cy="1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7259568" y="4431039"/>
            <a:ext cx="2683595" cy="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8818" y="5739029"/>
            <a:ext cx="8035638" cy="1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-753702" y="4397234"/>
            <a:ext cx="2684318" cy="7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</p:cNvCxnSpPr>
          <p:nvPr/>
        </p:nvCxnSpPr>
        <p:spPr>
          <a:xfrm rot="5400000">
            <a:off x="4367620" y="2151361"/>
            <a:ext cx="304133" cy="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5818" y="3246654"/>
            <a:ext cx="2089727" cy="923330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Regional Directors</a:t>
            </a:r>
          </a:p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Brian Foster</a:t>
            </a:r>
          </a:p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Harry </a:t>
            </a:r>
            <a:r>
              <a:rPr kumimoji="0" lang="en-US" dirty="0" err="1">
                <a:solidFill>
                  <a:prstClr val="black"/>
                </a:solidFill>
              </a:rPr>
              <a:t>Weerts</a:t>
            </a:r>
            <a:endParaRPr kumimoji="0" lang="en-US" dirty="0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713183" y="3537555"/>
            <a:ext cx="7389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15363" y="2310747"/>
            <a:ext cx="1997364" cy="363736"/>
          </a:xfrm>
          <a:prstGeom prst="rect">
            <a:avLst/>
          </a:prstGeom>
          <a:solidFill>
            <a:srgbClr val="C3D69B"/>
          </a:solidFill>
        </p:spPr>
        <p:txBody>
          <a:bodyPr wrap="square" lIns="83111" tIns="41555" rIns="83111" bIns="41555" rtlCol="0">
            <a:spAutoFit/>
          </a:bodyPr>
          <a:lstStyle/>
          <a:p>
            <a:pPr algn="ctr" defTabSz="457108"/>
            <a:r>
              <a:rPr kumimoji="0" lang="en-US" dirty="0">
                <a:solidFill>
                  <a:prstClr val="black"/>
                </a:solidFill>
              </a:rPr>
              <a:t>FALC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54833" y="2151721"/>
            <a:ext cx="8514413" cy="3979256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54833" y="1819774"/>
            <a:ext cx="277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Linear Collider Organization</a:t>
            </a:r>
            <a:endParaRPr lang="ko-KR" altLang="en-US" dirty="0"/>
          </a:p>
        </p:txBody>
      </p:sp>
      <p:sp>
        <p:nvSpPr>
          <p:cNvPr id="34" name="テキスト ボックス 11"/>
          <p:cNvSpPr txBox="1">
            <a:spLocks noChangeArrowheads="1"/>
          </p:cNvSpPr>
          <p:nvPr/>
        </p:nvSpPr>
        <p:spPr bwMode="auto">
          <a:xfrm>
            <a:off x="7034172" y="4074428"/>
            <a:ext cx="18898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0000"/>
                </a:solidFill>
              </a:rPr>
              <a:t>Linear Collider Collaboration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35" name="テキスト ボックス 19"/>
          <p:cNvSpPr txBox="1">
            <a:spLocks noChangeArrowheads="1"/>
          </p:cNvSpPr>
          <p:nvPr/>
        </p:nvSpPr>
        <p:spPr bwMode="auto">
          <a:xfrm>
            <a:off x="5712029" y="1681661"/>
            <a:ext cx="15128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prstClr val="black"/>
                </a:solidFill>
              </a:rPr>
              <a:t>Pier </a:t>
            </a:r>
            <a:r>
              <a:rPr lang="en-US" altLang="ja-JP" sz="1600" dirty="0" err="1" smtClean="0">
                <a:solidFill>
                  <a:prstClr val="black"/>
                </a:solidFill>
              </a:rPr>
              <a:t>Oddone</a:t>
            </a:r>
            <a:endParaRPr lang="ja-JP" altLang="en-US" sz="1600" dirty="0" smtClean="0">
              <a:solidFill>
                <a:prstClr val="black"/>
              </a:solidFill>
            </a:endParaRPr>
          </a:p>
        </p:txBody>
      </p:sp>
      <p:sp>
        <p:nvSpPr>
          <p:cNvPr id="36" name="テキスト ボックス 6"/>
          <p:cNvSpPr txBox="1">
            <a:spLocks noChangeArrowheads="1"/>
          </p:cNvSpPr>
          <p:nvPr/>
        </p:nvSpPr>
        <p:spPr bwMode="auto">
          <a:xfrm>
            <a:off x="3475182" y="2666030"/>
            <a:ext cx="19312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prstClr val="black"/>
                </a:solidFill>
              </a:rPr>
              <a:t>Sachio </a:t>
            </a:r>
            <a:r>
              <a:rPr lang="en-US" altLang="ja-JP" sz="1600" dirty="0" err="1" smtClean="0">
                <a:solidFill>
                  <a:prstClr val="black"/>
                </a:solidFill>
              </a:rPr>
              <a:t>Komamiya</a:t>
            </a:r>
            <a:endParaRPr lang="ja-JP" altLang="en-US" sz="1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6373"/>
          </a:xfrm>
        </p:spPr>
        <p:txBody>
          <a:bodyPr/>
          <a:lstStyle/>
          <a:p>
            <a:r>
              <a:rPr kumimoji="1" lang="en-US" altLang="ja-JP" sz="3200" dirty="0" smtClean="0">
                <a:latin typeface="ヒラギノ角ゴ Pro W3"/>
                <a:ea typeface="ヒラギノ角ゴ Pro W3"/>
                <a:cs typeface="ヒラギノ角ゴ Pro W3"/>
              </a:rPr>
              <a:t>ACFA</a:t>
            </a:r>
            <a:endParaRPr kumimoji="1" lang="ja-JP" altLang="en-US" sz="3200" dirty="0"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7955" y="1009567"/>
            <a:ext cx="8727439" cy="5666601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ヒラギノ丸ゴ Pro W4"/>
                <a:ea typeface="ヒラギノ丸ゴ Pro W4"/>
                <a:cs typeface="ヒラギノ丸ゴ Pro W4"/>
              </a:rPr>
              <a:t>The primary purpose of ACFA shall be to strengthen regional collaboration in </a:t>
            </a:r>
            <a:r>
              <a:rPr lang="en-US" altLang="ja-JP" sz="2400" dirty="0">
                <a:solidFill>
                  <a:srgbClr val="FF0000"/>
                </a:solidFill>
                <a:latin typeface="ヒラギノ丸ゴ Pro W4"/>
                <a:ea typeface="ヒラギノ丸ゴ Pro W4"/>
                <a:cs typeface="ヒラギノ丸ゴ Pro W4"/>
              </a:rPr>
              <a:t>accelerator-based science</a:t>
            </a:r>
            <a:r>
              <a:rPr lang="en-US" altLang="ja-JP" sz="2400" dirty="0">
                <a:latin typeface="ヒラギノ丸ゴ Pro W4"/>
                <a:ea typeface="ヒラギノ丸ゴ Pro W4"/>
                <a:cs typeface="ヒラギノ丸ゴ Pro W4"/>
              </a:rPr>
              <a:t>. In particular, ACFA seeks cooperative ways</a:t>
            </a: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ACFA </a:t>
            </a:r>
            <a:r>
              <a:rPr lang="en-US" altLang="ja-JP" sz="2400" dirty="0">
                <a:latin typeface="ヒラギノ丸ゴ Pro W4"/>
                <a:ea typeface="ヒラギノ丸ゴ Pro W4"/>
                <a:cs typeface="ヒラギノ丸ゴ Pro W4"/>
              </a:rPr>
              <a:t>will carry out its business according to the following guiding </a:t>
            </a:r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principles</a:t>
            </a:r>
            <a:endParaRPr lang="en-US" altLang="ja-JP" sz="2400" dirty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ACFA 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is open to any active region in Asia which is willing to contribute to the advancement of </a:t>
            </a:r>
            <a:r>
              <a:rPr lang="en-US" altLang="ja-JP" sz="2000" dirty="0">
                <a:solidFill>
                  <a:srgbClr val="FF0000"/>
                </a:solidFill>
                <a:latin typeface="ヒラギノ丸ゴ Pro W4"/>
                <a:ea typeface="ヒラギノ丸ゴ Pro W4"/>
                <a:cs typeface="ヒラギノ丸ゴ Pro W4"/>
              </a:rPr>
              <a:t>accelerator-based science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.</a:t>
            </a: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ACFA 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will closely cooperate with ICFA (International Committee for Future Accelerators)</a:t>
            </a:r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.</a:t>
            </a:r>
            <a:endParaRPr lang="en-US" altLang="ja-JP" sz="2000" dirty="0">
              <a:latin typeface="ヒラギノ丸ゴ Pro W4"/>
              <a:ea typeface="ヒラギノ丸ゴ Pro W4"/>
              <a:cs typeface="ヒラギノ丸ゴ Pro W4"/>
            </a:endParaRPr>
          </a:p>
        </p:txBody>
      </p:sp>
    </p:spTree>
    <p:extLst>
      <p:ext uri="{BB962C8B-B14F-4D97-AF65-F5344CB8AC3E}">
        <p14:creationId xmlns:p14="http://schemas.microsoft.com/office/powerpoint/2010/main" val="184178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213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ヒラギノ角ゴ Pro W3"/>
                <a:ea typeface="ヒラギノ角ゴ Pro W3"/>
                <a:cs typeface="ヒラギノ角ゴ Pro W3"/>
              </a:rPr>
              <a:t>Asian Forum for Accelerators and Detectors (AFAD)</a:t>
            </a:r>
            <a:endParaRPr kumimoji="1" lang="ja-JP" altLang="en-US" sz="3200" dirty="0"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4244" y="1684300"/>
            <a:ext cx="8876530" cy="4824672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A technology oriented inter-laboratory collaboration</a:t>
            </a:r>
            <a:endParaRPr lang="en-US" altLang="ja-JP" sz="2400" dirty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1) Accelerator and its related technologies for photon science, </a:t>
            </a:r>
            <a:endParaRPr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2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) Accelerator and its related technologies for hadron (neutron) science, </a:t>
            </a:r>
            <a:endParaRPr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3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) Detector Technology Development, </a:t>
            </a:r>
            <a:endParaRPr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4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) Accelerator and its related technologies for other fields, </a:t>
            </a:r>
            <a:endParaRPr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5</a:t>
            </a:r>
            <a:r>
              <a:rPr lang="en-US" altLang="ja-JP" sz="2000" dirty="0">
                <a:latin typeface="ヒラギノ丸ゴ Pro W4"/>
                <a:ea typeface="ヒラギノ丸ゴ Pro W4"/>
                <a:cs typeface="ヒラギノ丸ゴ Pro W4"/>
              </a:rPr>
              <a:t>) R&amp;D for innovative </a:t>
            </a:r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accelerators,</a:t>
            </a: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6) Network and computing</a:t>
            </a:r>
          </a:p>
          <a:p>
            <a:pPr lvl="1"/>
            <a:endParaRPr lang="en-US" altLang="ja-JP" sz="18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endParaRPr kumimoji="1"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endParaRPr kumimoji="1" lang="ja-JP" altLang="en-US" sz="2000" dirty="0">
              <a:latin typeface="ヒラギノ丸ゴ Pro W4"/>
              <a:ea typeface="ヒラギノ丸ゴ Pro W4"/>
              <a:cs typeface="ヒラギノ丸ゴ Pro W4"/>
            </a:endParaRPr>
          </a:p>
        </p:txBody>
      </p:sp>
    </p:spTree>
    <p:extLst>
      <p:ext uri="{BB962C8B-B14F-4D97-AF65-F5344CB8AC3E}">
        <p14:creationId xmlns:p14="http://schemas.microsoft.com/office/powerpoint/2010/main" val="78153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980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FALC  (Funding Agency for Large Colliders)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15783"/>
            <a:ext cx="9144000" cy="6142217"/>
          </a:xfrm>
        </p:spPr>
        <p:txBody>
          <a:bodyPr>
            <a:noAutofit/>
          </a:bodyPr>
          <a:lstStyle/>
          <a:p>
            <a:r>
              <a:rPr lang="en-US" altLang="ko-KR" sz="2400" dirty="0" smtClean="0"/>
              <a:t>Membership</a:t>
            </a:r>
            <a:endParaRPr lang="en-US" altLang="ko-KR" sz="2400" dirty="0"/>
          </a:p>
          <a:p>
            <a:r>
              <a:rPr lang="en-US" altLang="ko-KR" sz="2400" dirty="0" smtClean="0"/>
              <a:t>Representatives/nominees </a:t>
            </a:r>
            <a:r>
              <a:rPr lang="en-US" altLang="ko-KR" sz="2400" dirty="0"/>
              <a:t>of funding agencies (up to 5-7 per region</a:t>
            </a:r>
            <a:r>
              <a:rPr lang="en-US" altLang="ko-KR" sz="2400" dirty="0" smtClean="0"/>
              <a:t>)</a:t>
            </a:r>
            <a:endParaRPr lang="en-US" altLang="ko-KR" sz="2400" dirty="0"/>
          </a:p>
          <a:p>
            <a:pPr marL="0" indent="0">
              <a:buNone/>
            </a:pPr>
            <a:endParaRPr lang="en-US" altLang="ko-KR" sz="2400" dirty="0"/>
          </a:p>
          <a:p>
            <a:r>
              <a:rPr lang="en-US" altLang="ko-KR" sz="2400" dirty="0"/>
              <a:t>Invited as observers and providing status reports</a:t>
            </a:r>
            <a:r>
              <a:rPr lang="en-US" altLang="ko-KR" sz="2400" dirty="0" smtClean="0"/>
              <a:t>: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      Chairs </a:t>
            </a:r>
            <a:r>
              <a:rPr lang="en-US" altLang="ko-KR" sz="2400" dirty="0"/>
              <a:t>of ICFA and Linear Collider Board (LCB)</a:t>
            </a:r>
          </a:p>
          <a:p>
            <a:pPr marL="0" indent="0">
              <a:buNone/>
            </a:pPr>
            <a:r>
              <a:rPr lang="en-US" altLang="ko-KR" sz="2400" dirty="0" smtClean="0"/>
              <a:t>      Director</a:t>
            </a:r>
            <a:r>
              <a:rPr lang="en-US" altLang="ko-KR" sz="2400" dirty="0"/>
              <a:t>, Linear Collider Collaboration (LCC</a:t>
            </a:r>
            <a:r>
              <a:rPr lang="en-US" altLang="ko-KR" sz="2400" dirty="0" smtClean="0"/>
              <a:t>)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      One </a:t>
            </a:r>
            <a:r>
              <a:rPr lang="en-US" altLang="ko-KR" sz="2400" dirty="0"/>
              <a:t>laboratory director from each </a:t>
            </a:r>
            <a:r>
              <a:rPr lang="en-US" altLang="ko-KR" sz="2400" dirty="0" smtClean="0"/>
              <a:t>region</a:t>
            </a:r>
          </a:p>
          <a:p>
            <a:pPr marL="0" indent="0">
              <a:buNone/>
            </a:pPr>
            <a:endParaRPr lang="en-US" altLang="ko-KR" sz="2400" dirty="0"/>
          </a:p>
          <a:p>
            <a:r>
              <a:rPr lang="en-US" altLang="ko-KR" sz="2400" dirty="0"/>
              <a:t>Current members and invitees</a:t>
            </a:r>
          </a:p>
          <a:p>
            <a:pPr marL="0" indent="0">
              <a:buNone/>
            </a:pPr>
            <a:r>
              <a:rPr lang="en-US" altLang="ko-KR" sz="2400" dirty="0" smtClean="0"/>
              <a:t>      Representatives </a:t>
            </a:r>
            <a:r>
              <a:rPr lang="en-US" altLang="ko-KR" sz="2400" dirty="0"/>
              <a:t>from Canada, China, France , Germany , India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en-US" altLang="ko-KR" sz="2400" dirty="0" smtClean="0"/>
              <a:t>      Italy , Japan </a:t>
            </a:r>
            <a:r>
              <a:rPr lang="en-US" altLang="ko-KR" sz="2400" dirty="0"/>
              <a:t>, Korea, Spain, UK, US, and CERN council</a:t>
            </a:r>
          </a:p>
          <a:p>
            <a:pPr marL="0" indent="0">
              <a:buNone/>
            </a:pPr>
            <a:r>
              <a:rPr lang="en-US" altLang="ko-KR" sz="2400" dirty="0" smtClean="0"/>
              <a:t>      ICFA </a:t>
            </a:r>
            <a:r>
              <a:rPr lang="en-US" altLang="ko-KR" sz="2400" dirty="0"/>
              <a:t>Chair, LCB Chair, LCC </a:t>
            </a:r>
            <a:r>
              <a:rPr lang="en-US" altLang="ko-KR" sz="2400" dirty="0" smtClean="0"/>
              <a:t>Director, CERN</a:t>
            </a:r>
            <a:r>
              <a:rPr lang="en-US" altLang="ko-KR" sz="2400" dirty="0"/>
              <a:t>, </a:t>
            </a:r>
            <a:r>
              <a:rPr lang="en-US" altLang="ko-KR" sz="2400" dirty="0" err="1"/>
              <a:t>Fermilab</a:t>
            </a:r>
            <a:r>
              <a:rPr lang="en-US" altLang="ko-KR" sz="2400" dirty="0"/>
              <a:t> &amp;</a:t>
            </a:r>
            <a:r>
              <a:rPr lang="en-US" altLang="ko-KR" sz="2400" dirty="0" smtClean="0"/>
              <a:t> </a:t>
            </a:r>
            <a:r>
              <a:rPr lang="en-US" altLang="ko-KR" sz="2400" dirty="0"/>
              <a:t>KEK </a:t>
            </a:r>
            <a:r>
              <a:rPr lang="en-US" altLang="ko-KR" sz="2400" dirty="0" smtClean="0"/>
              <a:t>Directors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2902291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0132" y="1458052"/>
            <a:ext cx="8718901" cy="39742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   Purpose:</a:t>
            </a:r>
          </a:p>
          <a:p>
            <a:r>
              <a:rPr kumimoji="1"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Exchange of information </a:t>
            </a:r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about</a:t>
            </a:r>
            <a:r>
              <a:rPr kumimoji="1"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;</a:t>
            </a:r>
          </a:p>
          <a:p>
            <a:pPr lvl="1"/>
            <a:r>
              <a:rPr lang="en-US" altLang="ja-JP" sz="1800" dirty="0" smtClean="0">
                <a:latin typeface="ヒラギノ丸ゴ Pro W4"/>
                <a:ea typeface="ヒラギノ丸ゴ Pro W4"/>
                <a:cs typeface="ヒラギノ丸ゴ Pro W4"/>
              </a:rPr>
              <a:t>National/regional strategies, roadmaps and projects</a:t>
            </a:r>
          </a:p>
          <a:p>
            <a:pPr lvl="1"/>
            <a:r>
              <a:rPr lang="en-US" altLang="ja-JP" sz="1800" dirty="0" smtClean="0">
                <a:latin typeface="ヒラギノ丸ゴ Pro W4"/>
                <a:ea typeface="ヒラギノ丸ゴ Pro W4"/>
                <a:cs typeface="ヒラギノ丸ゴ Pro W4"/>
              </a:rPr>
              <a:t>International/global activities, etc.</a:t>
            </a:r>
          </a:p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Deliver our message to the outside world</a:t>
            </a:r>
          </a:p>
          <a:p>
            <a:pPr lvl="1"/>
            <a:r>
              <a:rPr lang="en-US" altLang="ja-JP" sz="1800" dirty="0">
                <a:latin typeface="ヒラギノ丸ゴ Pro W4"/>
                <a:ea typeface="ヒラギノ丸ゴ Pro W4"/>
                <a:cs typeface="ヒラギノ丸ゴ Pro W4"/>
              </a:rPr>
              <a:t>e</a:t>
            </a:r>
            <a:r>
              <a:rPr lang="en-US" altLang="ja-JP" sz="1800" dirty="0" smtClean="0">
                <a:latin typeface="ヒラギノ丸ゴ Pro W4"/>
                <a:ea typeface="ヒラギノ丸ゴ Pro W4"/>
                <a:cs typeface="ヒラギノ丸ゴ Pro W4"/>
              </a:rPr>
              <a:t>.g. ACFA, ICFA, FALC, HEP community worldwide, general public</a:t>
            </a:r>
            <a:endParaRPr lang="en-US" altLang="ja-JP" sz="1800" dirty="0">
              <a:latin typeface="ヒラギノ丸ゴ Pro W4"/>
              <a:ea typeface="ヒラギノ丸ゴ Pro W4"/>
              <a:cs typeface="ヒラギノ丸ゴ Pro W4"/>
            </a:endParaRPr>
          </a:p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Coordinate the AAPPS HEP Division</a:t>
            </a:r>
          </a:p>
          <a:p>
            <a:pPr lvl="1"/>
            <a:r>
              <a:rPr lang="en-US" altLang="ja-JP" sz="1800" dirty="0" smtClean="0">
                <a:latin typeface="ヒラギノ丸ゴ Pro W4"/>
                <a:ea typeface="ヒラギノ丸ゴ Pro W4"/>
                <a:cs typeface="ヒラギノ丸ゴ Pro W4"/>
              </a:rPr>
              <a:t>Organize the APPC session and other Division activities</a:t>
            </a:r>
          </a:p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Encourage HEP community in an emerging country</a:t>
            </a:r>
          </a:p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Hold a regular meeting</a:t>
            </a:r>
          </a:p>
          <a:p>
            <a:pPr lvl="1"/>
            <a:r>
              <a:rPr lang="en-US" altLang="ja-JP" sz="2000" dirty="0" smtClean="0">
                <a:latin typeface="ヒラギノ丸ゴ Pro W4"/>
                <a:ea typeface="ヒラギノ丸ゴ Pro W4"/>
                <a:cs typeface="ヒラギノ丸ゴ Pro W4"/>
              </a:rPr>
              <a:t>e.g. synchronize with ACFA/AFAD </a:t>
            </a:r>
          </a:p>
          <a:p>
            <a:endParaRPr lang="en-US" altLang="ja-JP" sz="2400" dirty="0">
              <a:latin typeface="ヒラギノ丸ゴ Pro W4"/>
              <a:ea typeface="ヒラギノ丸ゴ Pro W4"/>
              <a:cs typeface="ヒラギノ丸ゴ Pro W4"/>
            </a:endParaRP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endParaRPr lang="en-US" altLang="ja-JP" sz="24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endParaRPr kumimoji="1"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lvl="1"/>
            <a:endParaRPr kumimoji="1" lang="ja-JP" altLang="en-US" sz="2000" dirty="0">
              <a:latin typeface="ヒラギノ丸ゴ Pro W4"/>
              <a:ea typeface="ヒラギノ丸ゴ Pro W4"/>
              <a:cs typeface="ヒラギノ丸ゴ Pro W4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223029" y="435407"/>
            <a:ext cx="8229600" cy="79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“</a:t>
            </a:r>
            <a:r>
              <a:rPr lang="en-US" altLang="ja-JP" sz="2400" dirty="0" err="1" smtClean="0">
                <a:latin typeface="ヒラギノ丸ゴ Pro W4"/>
                <a:ea typeface="ヒラギノ丸ゴ Pro W4"/>
                <a:cs typeface="ヒラギノ丸ゴ Pro W4"/>
              </a:rPr>
              <a:t>AsiaHEP</a:t>
            </a:r>
            <a:r>
              <a:rPr lang="en-US" altLang="ja-JP" sz="2400" dirty="0" smtClean="0">
                <a:latin typeface="ヒラギノ丸ゴ Pro W4"/>
                <a:ea typeface="ヒラギノ丸ゴ Pro W4"/>
                <a:cs typeface="ヒラギノ丸ゴ Pro W4"/>
              </a:rPr>
              <a:t>” launched in July, 2012</a:t>
            </a:r>
          </a:p>
          <a:p>
            <a:pPr lvl="1"/>
            <a:r>
              <a:rPr lang="en-US" altLang="ja-JP" sz="1800" dirty="0" smtClean="0">
                <a:latin typeface="ヒラギノ丸ゴ Pro W4"/>
                <a:ea typeface="ヒラギノ丸ゴ Pro W4"/>
                <a:cs typeface="ヒラギノ丸ゴ Pro W4"/>
              </a:rPr>
              <a:t>Present members : Australia, China, India, Japan, Korea, Taiwan</a:t>
            </a:r>
          </a:p>
          <a:p>
            <a:pPr marL="457200" lvl="1" indent="0">
              <a:buNone/>
            </a:pPr>
            <a:endParaRPr lang="en-US" altLang="ja-JP" sz="2000" dirty="0" smtClean="0">
              <a:latin typeface="ヒラギノ丸ゴ Pro W4"/>
              <a:ea typeface="ヒラギノ丸ゴ Pro W4"/>
              <a:cs typeface="ヒラギノ丸ゴ Pro W4"/>
            </a:endParaRPr>
          </a:p>
          <a:p>
            <a:pPr marL="457200" lvl="1" indent="0">
              <a:buNone/>
            </a:pPr>
            <a:endParaRPr lang="ja-JP" altLang="en-US" sz="2000" dirty="0">
              <a:latin typeface="ヒラギノ丸ゴ Pro W4"/>
              <a:ea typeface="ヒラギノ丸ゴ Pro W4"/>
              <a:cs typeface="ヒラギノ丸ゴ Pro W4"/>
            </a:endParaRPr>
          </a:p>
        </p:txBody>
      </p:sp>
    </p:spTree>
    <p:extLst>
      <p:ext uri="{BB962C8B-B14F-4D97-AF65-F5344CB8AC3E}">
        <p14:creationId xmlns:p14="http://schemas.microsoft.com/office/powerpoint/2010/main" val="265563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9644"/>
          </a:xfrm>
        </p:spPr>
        <p:txBody>
          <a:bodyPr/>
          <a:lstStyle/>
          <a:p>
            <a:r>
              <a:rPr lang="en-US" altLang="ko-KR" dirty="0" smtClean="0"/>
              <a:t>Short History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2545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b="1" dirty="0" smtClean="0"/>
              <a:t>the </a:t>
            </a:r>
            <a:r>
              <a:rPr lang="en-US" altLang="ko-KR" b="1" dirty="0"/>
              <a:t>joint meeting of the 24th ACFA and 7th </a:t>
            </a:r>
            <a:r>
              <a:rPr lang="en-US" altLang="ko-KR" b="1" dirty="0" err="1" smtClean="0"/>
              <a:t>AsiaHEP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	</a:t>
            </a:r>
            <a:r>
              <a:rPr lang="en-US" altLang="ko-KR" dirty="0" smtClean="0"/>
              <a:t>was </a:t>
            </a:r>
            <a:r>
              <a:rPr lang="en-US" altLang="ko-KR" dirty="0"/>
              <a:t>held at </a:t>
            </a:r>
            <a:r>
              <a:rPr lang="en-US" altLang="ko-KR" dirty="0" smtClean="0"/>
              <a:t>Lanzhou</a:t>
            </a:r>
            <a:r>
              <a:rPr lang="en-US" altLang="ko-KR" dirty="0"/>
              <a:t> on </a:t>
            </a:r>
            <a:r>
              <a:rPr lang="en-US" altLang="ko-KR" dirty="0" smtClean="0"/>
              <a:t>19 Jan. 2017. </a:t>
            </a:r>
            <a:endParaRPr lang="en-US" altLang="ko-KR" dirty="0"/>
          </a:p>
          <a:p>
            <a:r>
              <a:rPr lang="en-US" altLang="ko-KR" dirty="0">
                <a:hlinkClick r:id="rId2"/>
              </a:rPr>
              <a:t>The 6th </a:t>
            </a:r>
            <a:r>
              <a:rPr lang="en-US" altLang="ko-KR" dirty="0" err="1">
                <a:hlinkClick r:id="rId2"/>
              </a:rPr>
              <a:t>AsiaHEP</a:t>
            </a:r>
            <a:r>
              <a:rPr lang="en-US" altLang="ko-KR" dirty="0">
                <a:hlinkClick r:id="rId2"/>
              </a:rPr>
              <a:t> Meeting</a:t>
            </a:r>
            <a:r>
              <a:rPr lang="en-US" altLang="ko-KR" dirty="0"/>
              <a:t> was held at Kyoto University on 4 February 2016. (2016.02.08) * A group photo at the meeting (right)</a:t>
            </a:r>
          </a:p>
          <a:p>
            <a:r>
              <a:rPr lang="en-US" altLang="ko-KR" dirty="0">
                <a:hlinkClick r:id="rId3"/>
              </a:rPr>
              <a:t>The 5th </a:t>
            </a:r>
            <a:r>
              <a:rPr lang="en-US" altLang="ko-KR" dirty="0" err="1">
                <a:hlinkClick r:id="rId3"/>
              </a:rPr>
              <a:t>AsiaHEP</a:t>
            </a:r>
            <a:r>
              <a:rPr lang="en-US" altLang="ko-KR" dirty="0">
                <a:hlinkClick r:id="rId3"/>
              </a:rPr>
              <a:t> Meeting</a:t>
            </a:r>
            <a:r>
              <a:rPr lang="en-US" altLang="ko-KR" dirty="0"/>
              <a:t> was held at IHEP Dongguan Branch on 30-31 January 2015. (2015.05.01)</a:t>
            </a:r>
          </a:p>
          <a:p>
            <a:r>
              <a:rPr lang="en-US" altLang="ko-KR" dirty="0">
                <a:hlinkClick r:id="rId3"/>
              </a:rPr>
              <a:t>The 4th </a:t>
            </a:r>
            <a:r>
              <a:rPr lang="en-US" altLang="ko-KR" dirty="0" err="1">
                <a:hlinkClick r:id="rId3"/>
              </a:rPr>
              <a:t>AsiaHEP</a:t>
            </a:r>
            <a:r>
              <a:rPr lang="en-US" altLang="ko-KR" dirty="0">
                <a:hlinkClick r:id="rId3"/>
              </a:rPr>
              <a:t> Meeting</a:t>
            </a:r>
            <a:r>
              <a:rPr lang="en-US" altLang="ko-KR" dirty="0"/>
              <a:t> was held at the University of Melbourne on 17 January 2014. (</a:t>
            </a:r>
            <a:r>
              <a:rPr lang="en-US" altLang="ko-KR" dirty="0" smtClean="0"/>
              <a:t>2014.01.21</a:t>
            </a:r>
          </a:p>
          <a:p>
            <a:r>
              <a:rPr lang="en-US" altLang="ko-KR" dirty="0"/>
              <a:t>2</a:t>
            </a:r>
            <a:r>
              <a:rPr lang="en-US" altLang="ko-KR" baseline="30000" dirty="0"/>
              <a:t>nd</a:t>
            </a:r>
            <a:r>
              <a:rPr lang="en-US" altLang="ko-KR" dirty="0"/>
              <a:t> : Feb., </a:t>
            </a:r>
            <a:r>
              <a:rPr lang="en-US" altLang="ko-KR" dirty="0" smtClean="0"/>
              <a:t>2013</a:t>
            </a:r>
          </a:p>
          <a:p>
            <a:r>
              <a:rPr lang="en-US" altLang="ko-KR" dirty="0"/>
              <a:t>1</a:t>
            </a:r>
            <a:r>
              <a:rPr lang="en-US" altLang="ko-KR" baseline="30000" dirty="0"/>
              <a:t>st</a:t>
            </a:r>
            <a:r>
              <a:rPr lang="en-US" altLang="ko-KR" dirty="0"/>
              <a:t>  : July, 2012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7534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79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Members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220183"/>
              </p:ext>
            </p:extLst>
          </p:nvPr>
        </p:nvGraphicFramePr>
        <p:xfrm>
          <a:off x="457200" y="929400"/>
          <a:ext cx="8229600" cy="573406"/>
        </p:xfrm>
        <a:graphic>
          <a:graphicData uri="http://schemas.openxmlformats.org/drawingml/2006/table">
            <a:tbl>
              <a:tblPr/>
              <a:tblGrid>
                <a:gridCol w="1055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9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5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9626"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Australia</a:t>
                      </a:r>
                    </a:p>
                  </a:txBody>
                  <a:tcPr marL="82296" marR="82296" marT="41148" marB="41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Dr. Geoffrey TAYLOR</a:t>
                      </a:r>
                    </a:p>
                  </a:txBody>
                  <a:tcPr marL="82296" marR="82296" marT="41148" marB="41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The University of Melbourne, ARC Centre of Excellence for Particle Physics at the </a:t>
                      </a:r>
                      <a:r>
                        <a:rPr lang="en-US" sz="1600" dirty="0" err="1">
                          <a:effectLst/>
                        </a:rPr>
                        <a:t>Terascale</a:t>
                      </a:r>
                      <a:r>
                        <a:rPr lang="en-US" sz="1600" dirty="0">
                          <a:effectLst/>
                        </a:rPr>
                        <a:t> (</a:t>
                      </a:r>
                      <a:r>
                        <a:rPr lang="en-US" sz="1600" dirty="0" err="1">
                          <a:effectLst/>
                        </a:rPr>
                        <a:t>CoEPP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</a:p>
                  </a:txBody>
                  <a:tcPr marL="42863" marR="42863" marT="42863" marB="428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457200" y="1502806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China	Dr. Yifang WANG	Institute of High Energy Physics (IHEP)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en-US" altLang="ko-KR" dirty="0" err="1" smtClean="0"/>
              <a:t>Zhengguo</a:t>
            </a:r>
            <a:r>
              <a:rPr lang="en-US" altLang="ko-KR" dirty="0" smtClean="0"/>
              <a:t> </a:t>
            </a:r>
            <a:r>
              <a:rPr lang="en-US" altLang="ko-KR" dirty="0"/>
              <a:t>ZHAO	The University of Science and Technology of China (USTC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457199" y="2267027"/>
            <a:ext cx="8401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India      Rohini </a:t>
            </a:r>
            <a:r>
              <a:rPr lang="en-US" altLang="ko-KR" dirty="0"/>
              <a:t>GODBOLE	Centre for High </a:t>
            </a:r>
            <a:r>
              <a:rPr lang="en-US" altLang="ko-KR" dirty="0" smtClean="0"/>
              <a:t>Energy Phys, </a:t>
            </a:r>
            <a:r>
              <a:rPr lang="en-US" altLang="ko-KR" dirty="0"/>
              <a:t>Indian </a:t>
            </a:r>
            <a:r>
              <a:rPr lang="en-US" altLang="ko-KR" dirty="0" err="1" smtClean="0"/>
              <a:t>Inst</a:t>
            </a:r>
            <a:r>
              <a:rPr lang="en-US" altLang="ko-KR" dirty="0" smtClean="0"/>
              <a:t> </a:t>
            </a:r>
            <a:r>
              <a:rPr lang="en-US" altLang="ko-KR" dirty="0"/>
              <a:t>of Science (</a:t>
            </a:r>
            <a:r>
              <a:rPr lang="en-US" altLang="ko-KR" dirty="0" err="1"/>
              <a:t>IISc</a:t>
            </a:r>
            <a:r>
              <a:rPr lang="en-US" altLang="ko-KR" dirty="0"/>
              <a:t>)</a:t>
            </a:r>
          </a:p>
          <a:p>
            <a:r>
              <a:rPr lang="en-US" altLang="ko-KR" dirty="0" smtClean="0"/>
              <a:t>               </a:t>
            </a:r>
            <a:r>
              <a:rPr lang="en-US" altLang="ko-KR" dirty="0" err="1" smtClean="0"/>
              <a:t>Sunanda</a:t>
            </a:r>
            <a:r>
              <a:rPr lang="en-US" altLang="ko-KR" dirty="0" smtClean="0"/>
              <a:t> </a:t>
            </a:r>
            <a:r>
              <a:rPr lang="en-US" altLang="ko-KR" dirty="0"/>
              <a:t>BANERJEE	</a:t>
            </a:r>
            <a:r>
              <a:rPr lang="en-US" altLang="ko-KR" dirty="0" err="1"/>
              <a:t>Saha</a:t>
            </a:r>
            <a:r>
              <a:rPr lang="en-US" altLang="ko-KR" dirty="0"/>
              <a:t> Institute of Nuclear Physics (SINP)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57199" y="2920040"/>
            <a:ext cx="8401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Japan    Yasuhiro </a:t>
            </a:r>
            <a:r>
              <a:rPr lang="en-US" altLang="ko-KR" dirty="0"/>
              <a:t>OKADA	</a:t>
            </a:r>
            <a:r>
              <a:rPr lang="en-US" altLang="ko-KR" dirty="0" smtClean="0"/>
              <a:t>        High </a:t>
            </a:r>
            <a:r>
              <a:rPr lang="en-US" altLang="ko-KR" dirty="0"/>
              <a:t>Energy Accelerator Research Organization (KEK)</a:t>
            </a:r>
          </a:p>
          <a:p>
            <a:r>
              <a:rPr lang="en-US" altLang="ko-KR" dirty="0" smtClean="0"/>
              <a:t>              Sachio </a:t>
            </a:r>
            <a:r>
              <a:rPr lang="en-US" altLang="ko-KR" dirty="0"/>
              <a:t>KOMAMIYA	The University of Tokyo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</a:t>
            </a:r>
            <a:r>
              <a:rPr lang="en-US" altLang="ko-KR" dirty="0" err="1" smtClean="0"/>
              <a:t>Mitsuaki</a:t>
            </a:r>
            <a:r>
              <a:rPr lang="en-US" altLang="ko-KR" dirty="0" smtClean="0"/>
              <a:t> </a:t>
            </a:r>
            <a:r>
              <a:rPr lang="en-US" altLang="ko-KR" dirty="0"/>
              <a:t>NOZAKI	High Energy Accelerator Research Organization (KEK)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</a:t>
            </a:r>
            <a:r>
              <a:rPr lang="en-US" altLang="ko-KR" dirty="0" err="1" smtClean="0"/>
              <a:t>Atsuto</a:t>
            </a:r>
            <a:r>
              <a:rPr lang="en-US" altLang="ko-KR" dirty="0" smtClean="0"/>
              <a:t> </a:t>
            </a:r>
            <a:r>
              <a:rPr lang="en-US" altLang="ko-KR" dirty="0"/>
              <a:t>SUZUKI	</a:t>
            </a:r>
            <a:r>
              <a:rPr lang="en-US" altLang="ko-KR" dirty="0" smtClean="0"/>
              <a:t>        High </a:t>
            </a:r>
            <a:r>
              <a:rPr lang="en-US" altLang="ko-KR" dirty="0"/>
              <a:t>Energy Accelerator Research Organization (KEK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sp>
        <p:nvSpPr>
          <p:cNvPr id="8" name="직사각형 7"/>
          <p:cNvSpPr/>
          <p:nvPr/>
        </p:nvSpPr>
        <p:spPr>
          <a:xfrm>
            <a:off x="430966" y="5353446"/>
            <a:ext cx="8401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Korea      </a:t>
            </a:r>
            <a:r>
              <a:rPr lang="en-US" altLang="ko-KR" dirty="0" smtClean="0">
                <a:solidFill>
                  <a:srgbClr val="0070C0"/>
                </a:solidFill>
              </a:rPr>
              <a:t>2012 ~ 2016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               </a:t>
            </a:r>
            <a:r>
              <a:rPr lang="en-US" altLang="ko-KR" dirty="0" err="1" smtClean="0">
                <a:solidFill>
                  <a:srgbClr val="0070C0"/>
                </a:solidFill>
              </a:rPr>
              <a:t>Dongchul</a:t>
            </a:r>
            <a:r>
              <a:rPr lang="en-US" altLang="ko-KR" dirty="0" smtClean="0">
                <a:solidFill>
                  <a:srgbClr val="0070C0"/>
                </a:solidFill>
              </a:rPr>
              <a:t> SON (</a:t>
            </a:r>
            <a:r>
              <a:rPr lang="en-US" altLang="ko-KR" dirty="0" err="1" smtClean="0">
                <a:solidFill>
                  <a:srgbClr val="0070C0"/>
                </a:solidFill>
              </a:rPr>
              <a:t>Kyungpook</a:t>
            </a:r>
            <a:r>
              <a:rPr lang="en-US" altLang="ko-KR" dirty="0" smtClean="0">
                <a:solidFill>
                  <a:srgbClr val="0070C0"/>
                </a:solidFill>
              </a:rPr>
              <a:t> Nat </a:t>
            </a:r>
            <a:r>
              <a:rPr lang="en-US" altLang="ko-KR" dirty="0" err="1" smtClean="0">
                <a:solidFill>
                  <a:srgbClr val="0070C0"/>
                </a:solidFill>
              </a:rPr>
              <a:t>Univ</a:t>
            </a:r>
            <a:r>
              <a:rPr lang="en-US" altLang="ko-KR" dirty="0" smtClean="0">
                <a:solidFill>
                  <a:srgbClr val="0070C0"/>
                </a:solidFill>
              </a:rPr>
              <a:t>)  </a:t>
            </a:r>
            <a:r>
              <a:rPr lang="en-US" altLang="ko-KR" dirty="0" smtClean="0">
                <a:solidFill>
                  <a:srgbClr val="0070C0"/>
                </a:solidFill>
              </a:rPr>
              <a:t>Bum-Hoon LEE (</a:t>
            </a:r>
            <a:r>
              <a:rPr lang="en-US" altLang="ko-KR" dirty="0" err="1" smtClean="0">
                <a:solidFill>
                  <a:srgbClr val="0070C0"/>
                </a:solidFill>
              </a:rPr>
              <a:t>Sogang</a:t>
            </a:r>
            <a:r>
              <a:rPr lang="en-US" altLang="ko-KR" dirty="0" smtClean="0">
                <a:solidFill>
                  <a:srgbClr val="0070C0"/>
                </a:solidFill>
              </a:rPr>
              <a:t> Univ.)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               2017 ~ </a:t>
            </a:r>
            <a:endParaRPr lang="en-US" altLang="ko-KR" dirty="0">
              <a:solidFill>
                <a:srgbClr val="0070C0"/>
              </a:solidFill>
            </a:endParaRPr>
          </a:p>
          <a:p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               </a:t>
            </a:r>
            <a:r>
              <a:rPr lang="en-US" altLang="ko-KR" dirty="0" smtClean="0">
                <a:solidFill>
                  <a:srgbClr val="0070C0"/>
                </a:solidFill>
              </a:rPr>
              <a:t>Pyungwon KO </a:t>
            </a:r>
            <a:r>
              <a:rPr lang="en-US" altLang="ko-KR" dirty="0">
                <a:solidFill>
                  <a:srgbClr val="0070C0"/>
                </a:solidFill>
              </a:rPr>
              <a:t>(</a:t>
            </a:r>
            <a:r>
              <a:rPr lang="en-US" altLang="ko-KR" dirty="0" smtClean="0">
                <a:solidFill>
                  <a:srgbClr val="0070C0"/>
                </a:solidFill>
              </a:rPr>
              <a:t>KIAS)  </a:t>
            </a:r>
            <a:r>
              <a:rPr lang="en-US" altLang="ko-KR" dirty="0">
                <a:solidFill>
                  <a:srgbClr val="0070C0"/>
                </a:solidFill>
              </a:rPr>
              <a:t>Bum-Hoon LEE (</a:t>
            </a:r>
            <a:r>
              <a:rPr lang="en-US" altLang="ko-KR" dirty="0" err="1">
                <a:solidFill>
                  <a:srgbClr val="0070C0"/>
                </a:solidFill>
              </a:rPr>
              <a:t>Sogang</a:t>
            </a:r>
            <a:r>
              <a:rPr lang="en-US" altLang="ko-KR" dirty="0">
                <a:solidFill>
                  <a:srgbClr val="0070C0"/>
                </a:solidFill>
              </a:rPr>
              <a:t> Univ.)</a:t>
            </a:r>
            <a:endParaRPr lang="en-US" altLang="ko-KR" dirty="0">
              <a:solidFill>
                <a:srgbClr val="0070C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15976" y="4135832"/>
            <a:ext cx="8443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dirty="0" smtClean="0"/>
              <a:t>Russia    Vladimir </a:t>
            </a:r>
            <a:r>
              <a:rPr lang="en-US" altLang="ko-KR" dirty="0"/>
              <a:t>BLINOV	</a:t>
            </a:r>
            <a:r>
              <a:rPr lang="en-US" altLang="ko-KR" dirty="0" err="1"/>
              <a:t>Budker</a:t>
            </a:r>
            <a:r>
              <a:rPr lang="en-US" altLang="ko-KR" dirty="0"/>
              <a:t> Institute of Nuclear Physics (BINP)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430966" y="4542241"/>
            <a:ext cx="8401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Taiwan	</a:t>
            </a:r>
            <a:r>
              <a:rPr lang="en-US" altLang="ko-KR" dirty="0" smtClean="0"/>
              <a:t>Wei-Shu HOU           National </a:t>
            </a:r>
            <a:r>
              <a:rPr lang="en-US" altLang="ko-KR" dirty="0"/>
              <a:t>Taiwan University (NTU</a:t>
            </a:r>
            <a:r>
              <a:rPr lang="en-US" altLang="ko-KR" dirty="0" smtClean="0"/>
              <a:t>) </a:t>
            </a:r>
            <a:r>
              <a:rPr lang="en-US" altLang="ko-KR" dirty="0"/>
              <a:t>(Chair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en-US" altLang="ko-KR" dirty="0"/>
              <a:t> </a:t>
            </a:r>
            <a:r>
              <a:rPr lang="en-US" altLang="ko-KR" dirty="0" smtClean="0"/>
              <a:t>           Yee </a:t>
            </a:r>
            <a:r>
              <a:rPr lang="en-US" altLang="ko-KR" dirty="0"/>
              <a:t>Bob HSIUNG	National Taiwan University (NTU)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014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84150" y="823110"/>
            <a:ext cx="8959850" cy="484188"/>
          </a:xfrm>
        </p:spPr>
        <p:txBody>
          <a:bodyPr/>
          <a:lstStyle/>
          <a:p>
            <a:pPr eaLnBrk="1" hangingPunct="1"/>
            <a:r>
              <a:rPr lang="en-US" altLang="ja-JP" b="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ja-JP" sz="2200" b="0" dirty="0" smtClean="0">
                <a:latin typeface="Arial" pitchFamily="34" charset="0"/>
                <a:cs typeface="Arial" pitchFamily="34" charset="0"/>
              </a:rPr>
              <a:t>5 members X 3  regions + chair = 16 members + secretary</a:t>
            </a:r>
            <a:endParaRPr lang="en-US" altLang="ja-JP" b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altLang="ja-JP" b="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ja-JP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スライド番号プレースホルダー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F20D3A0-784F-49A2-BFC4-21FB85A6E616}" type="slidenum">
              <a:rPr lang="en-US" altLang="ja-JP">
                <a:solidFill>
                  <a:srgbClr val="692A36"/>
                </a:solidFill>
              </a:rPr>
              <a:pPr eaLnBrk="1" hangingPunct="1"/>
              <a:t>9</a:t>
            </a:fld>
            <a:endParaRPr lang="en-US" altLang="ja-JP">
              <a:solidFill>
                <a:srgbClr val="692A36"/>
              </a:solidFill>
            </a:endParaRPr>
          </a:p>
        </p:txBody>
      </p:sp>
      <p:sp>
        <p:nvSpPr>
          <p:cNvPr id="48132" name="タイトル 3"/>
          <p:cNvSpPr>
            <a:spLocks noGrp="1"/>
          </p:cNvSpPr>
          <p:nvPr>
            <p:ph type="title"/>
          </p:nvPr>
        </p:nvSpPr>
        <p:spPr bwMode="auto">
          <a:xfrm>
            <a:off x="2965450" y="172101"/>
            <a:ext cx="1936334" cy="500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Members: </a:t>
            </a:r>
            <a:endParaRPr lang="ja-JP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3" name="日付プレースホルダー 4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mtClean="0">
                <a:solidFill>
                  <a:srgbClr val="692A36"/>
                </a:solidFill>
                <a:cs typeface="Arial" pitchFamily="34" charset="0"/>
              </a:rPr>
              <a:t>26 February, 2013</a:t>
            </a:r>
          </a:p>
        </p:txBody>
      </p:sp>
      <p:sp>
        <p:nvSpPr>
          <p:cNvPr id="48134" name="フッター プレースホルダー 5"/>
          <p:cNvSpPr>
            <a:spLocks noGrp="1"/>
          </p:cNvSpPr>
          <p:nvPr>
            <p:ph type="ftr" sz="quarter" idx="12"/>
          </p:nvPr>
        </p:nvSpPr>
        <p:spPr bwMode="auto">
          <a:xfrm>
            <a:off x="6516688" y="6356350"/>
            <a:ext cx="1600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mtClean="0">
                <a:solidFill>
                  <a:srgbClr val="692A36"/>
                </a:solidFill>
                <a:cs typeface="Arial" pitchFamily="34" charset="0"/>
              </a:rPr>
              <a:t>BINP Novosibirsk</a:t>
            </a:r>
          </a:p>
        </p:txBody>
      </p:sp>
      <p:sp>
        <p:nvSpPr>
          <p:cNvPr id="48135" name="テキスト ボックス 6"/>
          <p:cNvSpPr txBox="1">
            <a:spLocks noChangeArrowheads="1"/>
          </p:cNvSpPr>
          <p:nvPr/>
        </p:nvSpPr>
        <p:spPr bwMode="auto">
          <a:xfrm>
            <a:off x="311150" y="1386855"/>
            <a:ext cx="8443913" cy="519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069" tIns="41535" rIns="83069" bIns="41535">
            <a:spAutoFit/>
          </a:bodyPr>
          <a:lstStyle>
            <a:lvl1pPr defTabSz="4556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4556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556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556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556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Chair              Sachio 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 pitchFamily="34" charset="0"/>
              </a:rPr>
              <a:t>Komamiya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(The University of Tokyo)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13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</a:rPr>
              <a:t>Americas 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Jonathan Bagger (Johns Hopkins University)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The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Fermilab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Director (Pier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Oddone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 David MacFarlane (SLAC)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 Lia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Merminga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(TRIUMF)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 Hugh Montgomery (Jefferson Lab)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13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Asia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        ~ 2016:  China 2, Japan 1, Korea 1, India1,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               2017 ~ : China 1, Japan 2, Korea 1, India 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* Korea : </a:t>
            </a:r>
            <a:endParaRPr lang="en-US" altLang="ja-JP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                  ~ 2016 : 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 pitchFamily="34" charset="0"/>
              </a:rPr>
              <a:t>Sunkee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Kim (RISP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)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               2017.2. ~      </a:t>
            </a: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Eunil WON (Korea Univ.)</a:t>
            </a:r>
            <a:endParaRPr lang="en-US" altLang="ja-JP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Calibri" pitchFamily="34" charset="0"/>
              </a:rPr>
              <a:t>                        </a:t>
            </a:r>
            <a:endParaRPr lang="en-US" altLang="ja-JP" sz="13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</a:rPr>
              <a:t>Europe 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The CERN Director-General (Rolf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Heuer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The DESY Director of Particle Physics (Joachim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Mnich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 Francois Le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Diberder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(IN2P3)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The JINR Director (Victor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Matveev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                            Lenny </a:t>
            </a:r>
            <a:r>
              <a:rPr lang="en-US" altLang="ja-JP" sz="1300" dirty="0" err="1" smtClean="0">
                <a:solidFill>
                  <a:srgbClr val="000000"/>
                </a:solidFill>
                <a:latin typeface="Calibri" pitchFamily="34" charset="0"/>
              </a:rPr>
              <a:t>Rivkin</a:t>
            </a: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 (PSI)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ja-JP" sz="13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300" dirty="0" smtClean="0">
                <a:solidFill>
                  <a:srgbClr val="000000"/>
                </a:solidFill>
                <a:latin typeface="Calibri" pitchFamily="34" charset="0"/>
              </a:rPr>
              <a:t>Secretary       Roy Rubinstein        </a:t>
            </a:r>
            <a:endParaRPr lang="ja-JP" altLang="en-US" sz="13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8811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LLB_komamiya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CC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휴먼모음T" pitchFamily="18" charset="-127"/>
            <a:ea typeface="휴먼모음T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701</Words>
  <Application>Microsoft Office PowerPoint</Application>
  <PresentationFormat>화면 슬라이드 쇼(4:3)</PresentationFormat>
  <Paragraphs>149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24" baseType="lpstr">
      <vt:lpstr>Lucida Grande</vt:lpstr>
      <vt:lpstr>MS PGothic</vt:lpstr>
      <vt:lpstr>MS PGothic</vt:lpstr>
      <vt:lpstr>ヒラギノ角ゴ Pro W3</vt:lpstr>
      <vt:lpstr>ヒラギノ丸ゴ Pro W4</vt:lpstr>
      <vt:lpstr>굴림</vt:lpstr>
      <vt:lpstr>맑은 고딕</vt:lpstr>
      <vt:lpstr>Arial</vt:lpstr>
      <vt:lpstr>Calibri</vt:lpstr>
      <vt:lpstr>ホワイト</vt:lpstr>
      <vt:lpstr>Draft_LLC_PowerPoint_template_021513</vt:lpstr>
      <vt:lpstr>2_LLB_komamiya (1)</vt:lpstr>
      <vt:lpstr>기본 디자인</vt:lpstr>
      <vt:lpstr>Report on AsiaHEP</vt:lpstr>
      <vt:lpstr>Organization </vt:lpstr>
      <vt:lpstr>ACFA</vt:lpstr>
      <vt:lpstr>Asian Forum for Accelerators and Detectors (AFAD)</vt:lpstr>
      <vt:lpstr>FALC  (Funding Agency for Large Colliders)</vt:lpstr>
      <vt:lpstr>PowerPoint 프레젠테이션</vt:lpstr>
      <vt:lpstr>Short History</vt:lpstr>
      <vt:lpstr>Members</vt:lpstr>
      <vt:lpstr>Members: </vt:lpstr>
      <vt:lpstr>Korean Representatives in ACFA &amp; AsiaHEP</vt:lpstr>
      <vt:lpstr>Miscellany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AsiaHEP</dc:title>
  <dc:creator>野崎 光昭</dc:creator>
  <cp:lastModifiedBy>Bum-Hoon Lee</cp:lastModifiedBy>
  <cp:revision>45</cp:revision>
  <dcterms:created xsi:type="dcterms:W3CDTF">2012-07-04T00:20:49Z</dcterms:created>
  <dcterms:modified xsi:type="dcterms:W3CDTF">2017-04-18T16:17:50Z</dcterms:modified>
</cp:coreProperties>
</file>