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9"/>
  </p:notesMasterIdLst>
  <p:sldIdLst>
    <p:sldId id="274" r:id="rId2"/>
    <p:sldId id="293" r:id="rId3"/>
    <p:sldId id="343" r:id="rId4"/>
    <p:sldId id="364" r:id="rId5"/>
    <p:sldId id="360" r:id="rId6"/>
    <p:sldId id="361" r:id="rId7"/>
    <p:sldId id="362" r:id="rId8"/>
    <p:sldId id="368" r:id="rId9"/>
    <p:sldId id="369" r:id="rId10"/>
    <p:sldId id="370" r:id="rId11"/>
    <p:sldId id="372" r:id="rId12"/>
    <p:sldId id="373" r:id="rId13"/>
    <p:sldId id="390" r:id="rId14"/>
    <p:sldId id="394" r:id="rId15"/>
    <p:sldId id="349" r:id="rId16"/>
    <p:sldId id="296" r:id="rId17"/>
    <p:sldId id="392" r:id="rId18"/>
    <p:sldId id="318" r:id="rId19"/>
    <p:sldId id="321" r:id="rId20"/>
    <p:sldId id="400" r:id="rId21"/>
    <p:sldId id="399" r:id="rId22"/>
    <p:sldId id="376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405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93" r:id="rId41"/>
    <p:sldId id="375" r:id="rId42"/>
    <p:sldId id="385" r:id="rId43"/>
    <p:sldId id="397" r:id="rId44"/>
    <p:sldId id="359" r:id="rId45"/>
    <p:sldId id="401" r:id="rId46"/>
    <p:sldId id="396" r:id="rId47"/>
    <p:sldId id="398" r:id="rId48"/>
    <p:sldId id="345" r:id="rId49"/>
    <p:sldId id="294" r:id="rId50"/>
    <p:sldId id="258" r:id="rId51"/>
    <p:sldId id="386" r:id="rId52"/>
    <p:sldId id="387" r:id="rId53"/>
    <p:sldId id="388" r:id="rId54"/>
    <p:sldId id="389" r:id="rId55"/>
    <p:sldId id="402" r:id="rId56"/>
    <p:sldId id="403" r:id="rId57"/>
    <p:sldId id="404" r:id="rId5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 Wiesner" initials="CW" lastIdx="1" clrIdx="0">
    <p:extLst>
      <p:ext uri="{19B8F6BF-5375-455C-9EA6-DF929625EA0E}">
        <p15:presenceInfo xmlns:p15="http://schemas.microsoft.com/office/powerpoint/2012/main" userId="S-1-5-21-1526224874-1540688658-1361462980-40382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6A6A6"/>
    <a:srgbClr val="FF9900"/>
    <a:srgbClr val="BFBFBF"/>
    <a:srgbClr val="E7E7E7"/>
    <a:srgbClr val="800000"/>
    <a:srgbClr val="000000"/>
    <a:srgbClr val="006600"/>
    <a:srgbClr val="92D05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6" autoAdjust="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159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93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54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88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117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6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73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30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02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87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703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9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50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812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6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4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30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2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778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825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130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096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37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230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28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446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61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19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272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211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605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380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055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24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136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8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97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92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94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99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26" Type="http://schemas.openxmlformats.org/officeDocument/2006/relationships/image" Target="../media/image48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34" Type="http://schemas.openxmlformats.org/officeDocument/2006/relationships/image" Target="../media/image56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3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29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6.png"/><Relationship Id="rId32" Type="http://schemas.openxmlformats.org/officeDocument/2006/relationships/image" Target="../media/image54.png"/><Relationship Id="rId37" Type="http://schemas.openxmlformats.org/officeDocument/2006/relationships/image" Target="../media/image59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28" Type="http://schemas.openxmlformats.org/officeDocument/2006/relationships/image" Target="../media/image50.png"/><Relationship Id="rId36" Type="http://schemas.openxmlformats.org/officeDocument/2006/relationships/image" Target="../media/image58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31" Type="http://schemas.openxmlformats.org/officeDocument/2006/relationships/image" Target="../media/image53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Relationship Id="rId27" Type="http://schemas.openxmlformats.org/officeDocument/2006/relationships/image" Target="../media/image49.png"/><Relationship Id="rId30" Type="http://schemas.openxmlformats.org/officeDocument/2006/relationships/image" Target="../media/image52.png"/><Relationship Id="rId35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20" y="2357728"/>
            <a:ext cx="8761445" cy="940443"/>
          </a:xfrm>
        </p:spPr>
        <p:txBody>
          <a:bodyPr>
            <a:noAutofit/>
          </a:bodyPr>
          <a:lstStyle/>
          <a:p>
            <a:r>
              <a:rPr lang="en-US" sz="3600" dirty="0"/>
              <a:t>Beam distribution at the TDE for different scenarios including </a:t>
            </a:r>
            <a:r>
              <a:rPr lang="en-US" sz="3600" dirty="0" smtClean="0"/>
              <a:t>re-triggering</a:t>
            </a:r>
            <a:endParaRPr lang="en-US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63427" y="3310612"/>
            <a:ext cx="4481804" cy="277585"/>
          </a:xfrm>
        </p:spPr>
        <p:txBody>
          <a:bodyPr>
            <a:normAutofit/>
          </a:bodyPr>
          <a:lstStyle/>
          <a:p>
            <a:r>
              <a:rPr lang="en-GB" dirty="0" smtClean="0"/>
              <a:t>C. Wiesner, </a:t>
            </a:r>
            <a:r>
              <a:rPr lang="en-GB" dirty="0"/>
              <a:t>W. </a:t>
            </a:r>
            <a:r>
              <a:rPr lang="en-GB" dirty="0" smtClean="0"/>
              <a:t>Bartmann, C. Bracco, M. Fraser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220" y="3718874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WP14 Meeting</a:t>
            </a:r>
          </a:p>
          <a:p>
            <a:r>
              <a:rPr lang="en-GB" dirty="0" smtClean="0"/>
              <a:t>March 28, 2017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" y="1384811"/>
            <a:ext cx="4451686" cy="3680930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7.3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677880" y="1805071"/>
            <a:ext cx="372333" cy="39659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92" y="1472571"/>
            <a:ext cx="4287233" cy="32855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 MKBV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106%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5864" y="172889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2/6 MKBV missing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188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" y="1384811"/>
            <a:ext cx="4451686" cy="3680929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6.0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147695" y="1962031"/>
            <a:ext cx="279086" cy="1100766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40" y="1472571"/>
            <a:ext cx="4283336" cy="32855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4" y="1336148"/>
            <a:ext cx="3266198" cy="1176233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3 MKBV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120%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5864" y="172889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3/6 MKBV missing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991545" y="4983905"/>
            <a:ext cx="5557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Compared to </a:t>
            </a:r>
            <a:r>
              <a:rPr lang="en-GB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r</a:t>
            </a:r>
            <a:r>
              <a:rPr lang="en-GB" sz="1600" baseline="-25000" dirty="0" err="1">
                <a:solidFill>
                  <a:srgbClr val="0000FF"/>
                </a:solidFill>
              </a:rPr>
              <a:t>peak</a:t>
            </a:r>
            <a:r>
              <a:rPr lang="en-GB" sz="1600" dirty="0">
                <a:solidFill>
                  <a:srgbClr val="0000FF"/>
                </a:solidFill>
              </a:rPr>
              <a:t>(p+) = 160% </a:t>
            </a:r>
            <a:r>
              <a:rPr lang="en-GB" sz="1600" dirty="0" smtClean="0">
                <a:solidFill>
                  <a:srgbClr val="0000FF"/>
                </a:solidFill>
              </a:rPr>
              <a:t>for 2/4 MKBH missing.</a:t>
            </a:r>
            <a:endParaRPr lang="en-US" sz="1600" dirty="0">
              <a:solidFill>
                <a:srgbClr val="0000FF"/>
              </a:solidFill>
            </a:endParaRPr>
          </a:p>
          <a:p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" y="1384811"/>
            <a:ext cx="4451685" cy="3680929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4.0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40" y="1472571"/>
            <a:ext cx="4283336" cy="328557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185" y="4443560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4 MKBV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159%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5864" y="172889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4/6 MKBV missing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147695" y="1962031"/>
            <a:ext cx="279086" cy="1100766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652684" y="1336148"/>
            <a:ext cx="3266198" cy="1176233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85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9234" y="-69275"/>
            <a:ext cx="88733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Missing MKB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202251"/>
              </p:ext>
            </p:extLst>
          </p:nvPr>
        </p:nvGraphicFramePr>
        <p:xfrm>
          <a:off x="209234" y="871168"/>
          <a:ext cx="8829021" cy="51663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575"/>
                <a:gridCol w="380575"/>
                <a:gridCol w="1152553"/>
                <a:gridCol w="1152553"/>
                <a:gridCol w="1152553"/>
                <a:gridCol w="1152553"/>
                <a:gridCol w="1152553"/>
                <a:gridCol w="1152553"/>
                <a:gridCol w="1152553"/>
              </a:tblGrid>
              <a:tr h="288000">
                <a:tc rowSpan="2" gridSpan="2">
                  <a:txBody>
                    <a:bodyPr/>
                    <a:lstStyle/>
                    <a:p>
                      <a:endParaRPr lang="en-US" sz="1500" b="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Number</a:t>
                      </a:r>
                      <a:r>
                        <a:rPr lang="en-GB" sz="1400" b="0" baseline="0" dirty="0" smtClean="0"/>
                        <a:t> of active MKBV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2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6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5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4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3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2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1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GB" sz="1400" b="0" dirty="0" smtClean="0"/>
                        <a:t>0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918458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Number</a:t>
                      </a:r>
                      <a:r>
                        <a:rPr lang="en-GB" sz="1400" baseline="0" dirty="0" smtClean="0"/>
                        <a:t> of active MKBH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95" y="5153616"/>
            <a:ext cx="936874" cy="8996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25" y="5153616"/>
            <a:ext cx="936874" cy="8996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49" y="5153616"/>
            <a:ext cx="936874" cy="8996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15" y="5153616"/>
            <a:ext cx="936874" cy="899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45" y="5153616"/>
            <a:ext cx="936874" cy="8996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5" y="5153616"/>
            <a:ext cx="936874" cy="8996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55" y="5153616"/>
            <a:ext cx="936874" cy="8996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95" y="3324804"/>
            <a:ext cx="936874" cy="8996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25" y="3324804"/>
            <a:ext cx="936874" cy="8996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49" y="3324804"/>
            <a:ext cx="936874" cy="8996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15" y="3324804"/>
            <a:ext cx="936874" cy="89966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45" y="3324804"/>
            <a:ext cx="936874" cy="89966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5" y="3324804"/>
            <a:ext cx="936874" cy="8996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55" y="3324804"/>
            <a:ext cx="936874" cy="8996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95" y="2400874"/>
            <a:ext cx="936874" cy="8996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25" y="2400874"/>
            <a:ext cx="936874" cy="89966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49" y="2400874"/>
            <a:ext cx="936874" cy="89966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15" y="2400874"/>
            <a:ext cx="936874" cy="89966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45" y="2400874"/>
            <a:ext cx="936874" cy="89966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5" y="2400874"/>
            <a:ext cx="936874" cy="89966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55" y="2400874"/>
            <a:ext cx="936874" cy="89966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95" y="1481700"/>
            <a:ext cx="936874" cy="89966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25" y="1481700"/>
            <a:ext cx="936874" cy="89966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49" y="1481700"/>
            <a:ext cx="936874" cy="89966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15" y="1481700"/>
            <a:ext cx="936874" cy="89966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45" y="1481700"/>
            <a:ext cx="936874" cy="89966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5" y="1481700"/>
            <a:ext cx="936874" cy="89966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55" y="1481700"/>
            <a:ext cx="936874" cy="89966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95" y="4243978"/>
            <a:ext cx="936874" cy="89966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25" y="4243978"/>
            <a:ext cx="936874" cy="89966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49" y="4243978"/>
            <a:ext cx="936874" cy="89966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15" y="4243978"/>
            <a:ext cx="936874" cy="89966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45" y="4243978"/>
            <a:ext cx="936874" cy="89966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5" y="4243978"/>
            <a:ext cx="936874" cy="89966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55" y="4243978"/>
            <a:ext cx="936874" cy="899662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6104322" y="166401"/>
            <a:ext cx="2882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HL-LHC BCMS Filling Pattern</a:t>
            </a:r>
            <a:endParaRPr lang="en-US" sz="1600" dirty="0"/>
          </a:p>
        </p:txBody>
      </p:sp>
      <p:sp>
        <p:nvSpPr>
          <p:cNvPr id="50" name="Rectangle 49"/>
          <p:cNvSpPr/>
          <p:nvPr/>
        </p:nvSpPr>
        <p:spPr>
          <a:xfrm>
            <a:off x="2162175" y="1470082"/>
            <a:ext cx="2236389" cy="919174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423557" y="171747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Nominal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65515" y="1470082"/>
            <a:ext cx="950212" cy="9191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067660" y="2404105"/>
            <a:ext cx="934730" cy="1815598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436941" y="869096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Single</a:t>
            </a:r>
          </a:p>
          <a:p>
            <a:r>
              <a:rPr lang="en-GB" dirty="0" smtClean="0">
                <a:solidFill>
                  <a:srgbClr val="FF9900"/>
                </a:solidFill>
              </a:rPr>
              <a:t>Failure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117789" y="3084770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Single Failure</a:t>
            </a:r>
            <a:endParaRPr lang="en-US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98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9234" y="-69275"/>
            <a:ext cx="88733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Missing MKB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914370"/>
              </p:ext>
            </p:extLst>
          </p:nvPr>
        </p:nvGraphicFramePr>
        <p:xfrm>
          <a:off x="209234" y="871168"/>
          <a:ext cx="8829021" cy="527809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575"/>
                <a:gridCol w="380575"/>
                <a:gridCol w="1152553"/>
                <a:gridCol w="1152553"/>
                <a:gridCol w="1152553"/>
                <a:gridCol w="1152553"/>
                <a:gridCol w="1152553"/>
                <a:gridCol w="1152553"/>
                <a:gridCol w="1152553"/>
              </a:tblGrid>
              <a:tr h="300719">
                <a:tc rowSpan="2" gridSpan="2">
                  <a:txBody>
                    <a:bodyPr/>
                    <a:lstStyle/>
                    <a:p>
                      <a:endParaRPr lang="en-US" sz="1500" b="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Number</a:t>
                      </a:r>
                      <a:r>
                        <a:rPr lang="en-GB" b="0" baseline="0" dirty="0" smtClean="0"/>
                        <a:t> of active MKBV</a:t>
                      </a: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071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6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5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4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3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2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1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0</a:t>
                      </a:r>
                      <a:endParaRPr lang="en-US" sz="1500" b="0" dirty="0"/>
                    </a:p>
                  </a:txBody>
                  <a:tcPr/>
                </a:tc>
              </a:tr>
              <a:tr h="918458">
                <a:tc rowSpan="5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active MKBH</a:t>
                      </a:r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263%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636%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115%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123%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121%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270%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740%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172%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284%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917%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251%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246%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262%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299%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1328%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604%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660%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736%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790%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959%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1387%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smtClean="0"/>
                        <a:t>4559%</a:t>
                      </a:r>
                      <a:endParaRPr lang="en-US" sz="15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048415" y="-15833"/>
            <a:ext cx="3122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HL-LHC Standard Filling Pattern</a:t>
            </a:r>
            <a:endParaRPr lang="en-US" sz="1600" dirty="0"/>
          </a:p>
        </p:txBody>
      </p:sp>
      <p:sp>
        <p:nvSpPr>
          <p:cNvPr id="50" name="Rectangle 49"/>
          <p:cNvSpPr/>
          <p:nvPr/>
        </p:nvSpPr>
        <p:spPr>
          <a:xfrm>
            <a:off x="2153297" y="1558859"/>
            <a:ext cx="2236389" cy="919174"/>
          </a:xfrm>
          <a:prstGeom prst="rect">
            <a:avLst/>
          </a:prstGeom>
          <a:noFill/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015821" y="15337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Nominal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21124" y="1558859"/>
            <a:ext cx="994601" cy="91917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006943" y="2506926"/>
            <a:ext cx="1008783" cy="1780989"/>
          </a:xfrm>
          <a:prstGeom prst="rect">
            <a:avLst/>
          </a:prstGeom>
          <a:noFill/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90858" y="294215"/>
            <a:ext cx="54531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Next steps: Energy-deposition and thermo-mechanical studies (BCMS/standard) for HL-LHC parameters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312" y="868460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Peak</a:t>
            </a:r>
            <a:br>
              <a:rPr lang="en-GB" dirty="0" smtClean="0"/>
            </a:br>
            <a:r>
              <a:rPr lang="en-GB" dirty="0" smtClean="0">
                <a:latin typeface="Symbol" panose="05050102010706020507" pitchFamily="18" charset="2"/>
              </a:rPr>
              <a:t>r(</a:t>
            </a:r>
            <a:r>
              <a:rPr lang="en-GB" dirty="0" smtClean="0"/>
              <a:t>p+)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33" y="1387767"/>
            <a:ext cx="5993554" cy="466724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Erratic 2016-10-01: Waveforms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3950" y="1468016"/>
            <a:ext cx="130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Measured</a:t>
            </a:r>
            <a:br>
              <a:rPr lang="en-GB" dirty="0" smtClean="0"/>
            </a:br>
            <a:r>
              <a:rPr lang="en-GB" dirty="0" smtClean="0"/>
              <a:t>waveforms</a:t>
            </a:r>
          </a:p>
          <a:p>
            <a:r>
              <a:rPr lang="en-GB" dirty="0" smtClean="0"/>
              <a:t>Beam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84933" y="4287448"/>
            <a:ext cx="1222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MKBH.B in antiphase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438399" y="3873331"/>
            <a:ext cx="351924" cy="414117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080733" y="1942381"/>
            <a:ext cx="20628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a single erratic, the worst case is loss of (less than) 2 MKB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28154"/>
            <a:ext cx="903242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Problem: MKB Coupling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17" y="1334441"/>
            <a:ext cx="5958429" cy="4667250"/>
          </a:xfrm>
        </p:spPr>
      </p:pic>
      <p:sp>
        <p:nvSpPr>
          <p:cNvPr id="10" name="TextBox 9"/>
          <p:cNvSpPr txBox="1"/>
          <p:nvPr/>
        </p:nvSpPr>
        <p:spPr>
          <a:xfrm>
            <a:off x="7502761" y="2312806"/>
            <a:ext cx="16385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0000FF"/>
                </a:solidFill>
              </a:rPr>
              <a:t>For t</a:t>
            </a:r>
            <a:r>
              <a:rPr lang="en-GB" sz="15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∞</a:t>
            </a:r>
          </a:p>
          <a:p>
            <a:r>
              <a:rPr lang="en-GB" sz="1500" dirty="0" smtClean="0">
                <a:solidFill>
                  <a:srgbClr val="0000FF"/>
                </a:solidFill>
                <a:sym typeface="Wingdings" panose="05000000000000000000" pitchFamily="2" charset="2"/>
              </a:rPr>
              <a:t>α</a:t>
            </a:r>
            <a:r>
              <a:rPr lang="en-GB" sz="1500" baseline="-25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max</a:t>
            </a:r>
            <a:r>
              <a:rPr lang="en-GB" sz="15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 75%</a:t>
            </a:r>
          </a:p>
          <a:p>
            <a:r>
              <a:rPr lang="en-GB" sz="1500" dirty="0" smtClean="0">
                <a:solidFill>
                  <a:srgbClr val="0000FF"/>
                </a:solidFill>
                <a:sym typeface="Wingdings" panose="05000000000000000000" pitchFamily="2" charset="2"/>
              </a:rPr>
              <a:t>(loss of 1 MKBH)</a:t>
            </a:r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2739" y="3327031"/>
            <a:ext cx="16385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008000"/>
                </a:solidFill>
              </a:rPr>
              <a:t>For t</a:t>
            </a:r>
            <a:r>
              <a:rPr lang="en-GB" sz="1500" dirty="0" smtClean="0">
                <a:solidFill>
                  <a:srgbClr val="008000"/>
                </a:solidFill>
                <a:sym typeface="Wingdings" panose="05000000000000000000" pitchFamily="2" charset="2"/>
              </a:rPr>
              <a:t>∞</a:t>
            </a:r>
          </a:p>
          <a:p>
            <a:r>
              <a:rPr lang="en-GB" sz="1500" dirty="0" smtClean="0">
                <a:solidFill>
                  <a:srgbClr val="008000"/>
                </a:solidFill>
                <a:sym typeface="Wingdings" panose="05000000000000000000" pitchFamily="2" charset="2"/>
              </a:rPr>
              <a:t>α</a:t>
            </a:r>
            <a:r>
              <a:rPr lang="en-GB" sz="1500" baseline="-25000" dirty="0" smtClean="0">
                <a:solidFill>
                  <a:srgbClr val="008000"/>
                </a:solidFill>
                <a:sym typeface="Wingdings" panose="05000000000000000000" pitchFamily="2" charset="2"/>
              </a:rPr>
              <a:t>max</a:t>
            </a:r>
            <a:r>
              <a:rPr lang="en-GB" sz="1500" dirty="0" smtClean="0">
                <a:solidFill>
                  <a:srgbClr val="008000"/>
                </a:solidFill>
                <a:sym typeface="Wingdings" panose="05000000000000000000" pitchFamily="2" charset="2"/>
              </a:rPr>
              <a:t>  50%</a:t>
            </a:r>
          </a:p>
          <a:p>
            <a:r>
              <a:rPr lang="en-GB" sz="1500" dirty="0" smtClean="0">
                <a:solidFill>
                  <a:srgbClr val="008000"/>
                </a:solidFill>
                <a:sym typeface="Wingdings" panose="05000000000000000000" pitchFamily="2" charset="2"/>
              </a:rPr>
              <a:t>(loss of 2 MKBH)</a:t>
            </a:r>
            <a:endParaRPr lang="en-US" sz="15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7561" y="4277288"/>
            <a:ext cx="16385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For t</a:t>
            </a:r>
            <a:r>
              <a:rPr lang="en-GB" sz="15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∞</a:t>
            </a:r>
          </a:p>
          <a:p>
            <a:r>
              <a:rPr lang="en-GB" sz="1500" dirty="0" smtClean="0">
                <a:solidFill>
                  <a:srgbClr val="FF0000"/>
                </a:solidFill>
                <a:sym typeface="Wingdings" panose="05000000000000000000" pitchFamily="2" charset="2"/>
              </a:rPr>
              <a:t>α</a:t>
            </a:r>
            <a:r>
              <a:rPr lang="en-GB" sz="15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max</a:t>
            </a:r>
            <a:r>
              <a:rPr lang="en-GB" sz="15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 25%</a:t>
            </a:r>
          </a:p>
          <a:p>
            <a:r>
              <a:rPr lang="en-GB" sz="15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(loss of 3 MKBH)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0669" y="5139489"/>
            <a:ext cx="16385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249BA8"/>
                </a:solidFill>
              </a:rPr>
              <a:t>For t</a:t>
            </a:r>
            <a:r>
              <a:rPr lang="en-GB" sz="1500" dirty="0" smtClean="0">
                <a:solidFill>
                  <a:srgbClr val="249BA8"/>
                </a:solidFill>
                <a:sym typeface="Wingdings" panose="05000000000000000000" pitchFamily="2" charset="2"/>
              </a:rPr>
              <a:t>∞</a:t>
            </a:r>
          </a:p>
          <a:p>
            <a:r>
              <a:rPr lang="en-GB" sz="1500" dirty="0" smtClean="0">
                <a:solidFill>
                  <a:srgbClr val="249BA8"/>
                </a:solidFill>
                <a:sym typeface="Wingdings" panose="05000000000000000000" pitchFamily="2" charset="2"/>
              </a:rPr>
              <a:t>α</a:t>
            </a:r>
            <a:r>
              <a:rPr lang="en-GB" sz="1500" baseline="-25000" dirty="0" smtClean="0">
                <a:solidFill>
                  <a:srgbClr val="249BA8"/>
                </a:solidFill>
                <a:sym typeface="Wingdings" panose="05000000000000000000" pitchFamily="2" charset="2"/>
              </a:rPr>
              <a:t>max</a:t>
            </a:r>
            <a:r>
              <a:rPr lang="en-GB" sz="1500" dirty="0" smtClean="0">
                <a:solidFill>
                  <a:srgbClr val="249BA8"/>
                </a:solidFill>
                <a:sym typeface="Wingdings" panose="05000000000000000000" pitchFamily="2" charset="2"/>
              </a:rPr>
              <a:t>  0%</a:t>
            </a:r>
          </a:p>
          <a:p>
            <a:r>
              <a:rPr lang="en-GB" sz="1500" dirty="0" smtClean="0">
                <a:solidFill>
                  <a:srgbClr val="249BA8"/>
                </a:solidFill>
                <a:sym typeface="Wingdings" panose="05000000000000000000" pitchFamily="2" charset="2"/>
              </a:rPr>
              <a:t>(loss of 4 MKBH)</a:t>
            </a:r>
            <a:endParaRPr lang="en-US" sz="1500" dirty="0">
              <a:solidFill>
                <a:srgbClr val="249BA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62" y="4848115"/>
            <a:ext cx="161112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>
                <a:solidFill>
                  <a:srgbClr val="008000"/>
                </a:solidFill>
              </a:rPr>
              <a:t>For delay &lt; 150us:</a:t>
            </a:r>
          </a:p>
          <a:p>
            <a:pPr algn="ctr"/>
            <a:r>
              <a:rPr lang="en-GB" sz="1300" dirty="0">
                <a:solidFill>
                  <a:srgbClr val="008000"/>
                </a:solidFill>
              </a:rPr>
              <a:t>d</a:t>
            </a:r>
            <a:r>
              <a:rPr lang="en-GB" sz="1300" dirty="0" smtClean="0">
                <a:solidFill>
                  <a:srgbClr val="008000"/>
                </a:solidFill>
              </a:rPr>
              <a:t>ouble erratic is worst case </a:t>
            </a:r>
            <a:endParaRPr lang="en-US" sz="13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92728" y="5630098"/>
            <a:ext cx="23219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>
                <a:solidFill>
                  <a:srgbClr val="FF0000"/>
                </a:solidFill>
              </a:rPr>
              <a:t>For shift 200us..600us:</a:t>
            </a:r>
            <a:br>
              <a:rPr lang="en-GB" sz="1300" dirty="0" smtClean="0">
                <a:solidFill>
                  <a:srgbClr val="FF0000"/>
                </a:solidFill>
              </a:rPr>
            </a:br>
            <a:r>
              <a:rPr lang="en-GB" sz="1300" dirty="0" smtClean="0">
                <a:solidFill>
                  <a:srgbClr val="FF0000"/>
                </a:solidFill>
              </a:rPr>
              <a:t>triple erratic is worst case 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222546" y="4624422"/>
            <a:ext cx="672355" cy="888112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484485" y="5175262"/>
            <a:ext cx="641014" cy="66006"/>
          </a:xfrm>
          <a:prstGeom prst="straightConnector1">
            <a:avLst/>
          </a:prstGeom>
          <a:ln w="25400">
            <a:solidFill>
              <a:srgbClr val="00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3205107" y="4795545"/>
            <a:ext cx="1334847" cy="779744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01936" y="837173"/>
            <a:ext cx="7173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Spontaneous trigger </a:t>
            </a:r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dirty="0" smtClean="0"/>
              <a:t>time </a:t>
            </a:r>
            <a:r>
              <a:rPr lang="en-GB" sz="1600" dirty="0"/>
              <a:t>delay between </a:t>
            </a:r>
            <a:r>
              <a:rPr lang="en-GB" sz="1600" dirty="0" smtClean="0"/>
              <a:t>MKBHs </a:t>
            </a:r>
            <a:r>
              <a:rPr lang="en-GB" sz="1600" dirty="0" smtClean="0">
                <a:sym typeface="Wingdings" panose="05000000000000000000" pitchFamily="2" charset="2"/>
              </a:rPr>
              <a:t> Risk of Antiphase</a:t>
            </a:r>
            <a:endParaRPr lang="en-US" sz="16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094867" y="1551539"/>
            <a:ext cx="0" cy="4023750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158298" y="1551539"/>
            <a:ext cx="0" cy="4023750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03231" y="5876320"/>
            <a:ext cx="2332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9900"/>
                </a:solidFill>
              </a:rPr>
              <a:t>Minimum BETS delay (?)</a:t>
            </a:r>
            <a:endParaRPr lang="en-US" sz="1200" dirty="0">
              <a:solidFill>
                <a:srgbClr val="FF99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25158" y="5918821"/>
            <a:ext cx="2593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9900"/>
                </a:solidFill>
              </a:rPr>
              <a:t>Delay for MKBH erratic 2016-10-01</a:t>
            </a:r>
            <a:endParaRPr lang="en-US" sz="1200" dirty="0">
              <a:solidFill>
                <a:srgbClr val="FF99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085087" y="5329872"/>
            <a:ext cx="1061255" cy="671819"/>
          </a:xfrm>
          <a:prstGeom prst="straightConnector1">
            <a:avLst/>
          </a:prstGeom>
          <a:ln w="25400">
            <a:solidFill>
              <a:srgbClr val="00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5" idx="0"/>
          </p:cNvCxnSpPr>
          <p:nvPr/>
        </p:nvCxnSpPr>
        <p:spPr>
          <a:xfrm>
            <a:off x="3225726" y="5480387"/>
            <a:ext cx="243926" cy="395933"/>
          </a:xfrm>
          <a:prstGeom prst="straightConnector1">
            <a:avLst/>
          </a:prstGeom>
          <a:ln w="25400">
            <a:solidFill>
              <a:srgbClr val="FF99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145426" y="5450042"/>
            <a:ext cx="317023" cy="474277"/>
          </a:xfrm>
          <a:prstGeom prst="straightConnector1">
            <a:avLst/>
          </a:prstGeom>
          <a:ln w="25400">
            <a:solidFill>
              <a:srgbClr val="FF99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25085" y="773649"/>
            <a:ext cx="146034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  <a:sym typeface="Wingdings" panose="05000000000000000000" pitchFamily="2" charset="2"/>
              </a:rPr>
              <a:t>Hardware mitigation (common mode filtering and insulation of retrigger boxes) successfully implemented. </a:t>
            </a:r>
            <a:r>
              <a:rPr lang="en-GB" sz="1300" dirty="0" smtClean="0">
                <a:solidFill>
                  <a:srgbClr val="000000"/>
                </a:solidFill>
                <a:sym typeface="Wingdings" panose="05000000000000000000" pitchFamily="2" charset="2"/>
              </a:rPr>
              <a:t/>
            </a:r>
            <a:br>
              <a:rPr lang="en-GB" sz="1300" dirty="0" smtClean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en-GB" sz="1300" dirty="0" smtClean="0">
                <a:solidFill>
                  <a:srgbClr val="000000"/>
                </a:solidFill>
                <a:sym typeface="Wingdings" panose="05000000000000000000" pitchFamily="2" charset="2"/>
              </a:rPr>
              <a:t>However</a:t>
            </a:r>
            <a:r>
              <a:rPr lang="en-GB" sz="1300" dirty="0">
                <a:solidFill>
                  <a:srgbClr val="000000"/>
                </a:solidFill>
                <a:sym typeface="Wingdings" panose="05000000000000000000" pitchFamily="2" charset="2"/>
              </a:rPr>
              <a:t>, immunity margin </a:t>
            </a:r>
            <a:r>
              <a:rPr lang="en-GB" sz="13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with respect to HL-LHC parameters to </a:t>
            </a:r>
            <a:r>
              <a:rPr lang="en-GB" sz="1300" dirty="0">
                <a:solidFill>
                  <a:srgbClr val="000000"/>
                </a:solidFill>
                <a:sym typeface="Wingdings" panose="05000000000000000000" pitchFamily="2" charset="2"/>
              </a:rPr>
              <a:t>be further validated.</a:t>
            </a:r>
            <a:endParaRPr lang="en-US" sz="1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6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508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Options MKB Retrigger 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01030"/>
              </p:ext>
            </p:extLst>
          </p:nvPr>
        </p:nvGraphicFramePr>
        <p:xfrm>
          <a:off x="107633" y="814956"/>
          <a:ext cx="8920958" cy="509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00561"/>
                <a:gridCol w="2467992"/>
                <a:gridCol w="2547892"/>
                <a:gridCol w="1704513"/>
              </a:tblGrid>
              <a:tr h="37084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Max. horizontal deflection,  single erratic</a:t>
                      </a:r>
                      <a:endParaRPr lang="en-US" sz="1300" dirty="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Max. horizontal deflection, </a:t>
                      </a:r>
                      <a:br>
                        <a:rPr lang="en-GB" sz="1300" dirty="0" smtClean="0"/>
                      </a:br>
                      <a:r>
                        <a:rPr lang="en-GB" sz="1300" dirty="0" smtClean="0"/>
                        <a:t>double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dirty="0" smtClean="0"/>
                        <a:t>erratic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Required Changes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Current situation: BETS reacts with delay time &lt; 1ms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63%...87%</a:t>
                      </a:r>
                      <a:r>
                        <a:rPr lang="en-GB" sz="1300" dirty="0" smtClean="0"/>
                        <a:t> </a:t>
                      </a:r>
                      <a:br>
                        <a:rPr lang="en-GB" sz="1300" dirty="0" smtClean="0"/>
                      </a:br>
                      <a:r>
                        <a:rPr lang="en-GB" sz="1300" dirty="0" smtClean="0"/>
                        <a:t>(for BETS delay &gt; 220 us)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FF0000"/>
                          </a:solidFill>
                        </a:rPr>
                        <a:t>27%</a:t>
                      </a:r>
                      <a:r>
                        <a:rPr lang="en-GB" sz="1300" dirty="0" smtClean="0"/>
                        <a:t>...</a:t>
                      </a:r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77%</a:t>
                      </a:r>
                      <a:r>
                        <a:rPr lang="en-GB" sz="1300" dirty="0" smtClean="0"/>
                        <a:t> </a:t>
                      </a:r>
                      <a:br>
                        <a:rPr lang="en-GB" sz="1300" dirty="0" smtClean="0"/>
                      </a:br>
                      <a:r>
                        <a:rPr lang="en-GB" sz="1300" dirty="0" smtClean="0"/>
                        <a:t>(for BETS delay &gt; 220 us)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None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Directly request </a:t>
                      </a:r>
                      <a:r>
                        <a:rPr lang="en-GB" sz="1300" b="1" dirty="0" smtClean="0"/>
                        <a:t>synch.</a:t>
                      </a:r>
                      <a:r>
                        <a:rPr lang="en-GB" sz="1300" b="1" baseline="0" dirty="0" smtClean="0"/>
                        <a:t> dump </a:t>
                      </a:r>
                      <a:r>
                        <a:rPr lang="en-GB" sz="1300" b="0" baseline="0" dirty="0" smtClean="0"/>
                        <a:t>(do no retrigger MKBs)</a:t>
                      </a:r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FF9900"/>
                          </a:solidFill>
                        </a:rPr>
                        <a:t>53%</a:t>
                      </a:r>
                      <a:r>
                        <a:rPr lang="en-GB" sz="1300" dirty="0" smtClean="0"/>
                        <a:t>...</a:t>
                      </a:r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95%</a:t>
                      </a:r>
                      <a:endParaRPr lang="en-US" sz="13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FF0000"/>
                          </a:solidFill>
                        </a:rPr>
                        <a:t>5%</a:t>
                      </a:r>
                      <a:r>
                        <a:rPr lang="en-GB" sz="130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  <a:r>
                        <a:rPr lang="en-GB" sz="1300" dirty="0" smtClean="0"/>
                        <a:t>..</a:t>
                      </a:r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90%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Reduce delay time? …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Directly request synch.</a:t>
                      </a:r>
                      <a:r>
                        <a:rPr lang="en-GB" sz="1300" baseline="0" dirty="0" smtClean="0"/>
                        <a:t> dump and </a:t>
                      </a:r>
                      <a:r>
                        <a:rPr lang="en-GB" sz="1300" b="1" baseline="0" dirty="0" smtClean="0"/>
                        <a:t>retrigger all MKBs</a:t>
                      </a:r>
                      <a:r>
                        <a:rPr lang="en-GB" sz="1300" baseline="0" dirty="0" smtClean="0"/>
                        <a:t> (within &lt;1us)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80%</a:t>
                      </a:r>
                      <a:r>
                        <a:rPr lang="en-GB" sz="1300" dirty="0" smtClean="0"/>
                        <a:t> (Change of phase relation between MKD&amp;MKB </a:t>
                      </a:r>
                      <a:br>
                        <a:rPr lang="en-GB" sz="1300" dirty="0" smtClean="0"/>
                      </a:br>
                      <a:r>
                        <a:rPr lang="en-GB" sz="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 significant change of TDE pattern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).</a:t>
                      </a:r>
                      <a:endParaRPr lang="en-GB" sz="1300" dirty="0" smtClean="0">
                        <a:solidFill>
                          <a:srgbClr val="800000"/>
                        </a:solidFill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80%</a:t>
                      </a:r>
                      <a:r>
                        <a:rPr lang="en-GB" sz="1300" dirty="0" smtClean="0"/>
                        <a:t> (Change of phase relation between MKD&amp;MKB </a:t>
                      </a:r>
                      <a:br>
                        <a:rPr lang="en-GB" sz="1300" dirty="0" smtClean="0"/>
                      </a:br>
                      <a:r>
                        <a:rPr lang="en-GB" sz="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 significant</a:t>
                      </a: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change of TDE pattern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)</a:t>
                      </a:r>
                      <a:r>
                        <a:rPr lang="en-US" sz="1300" dirty="0" smtClean="0">
                          <a:sym typeface="Wingdings" panose="05000000000000000000" pitchFamily="2" charset="2"/>
                        </a:rPr>
                        <a:t>.</a:t>
                      </a:r>
                      <a:endParaRPr lang="en-US" sz="1300" dirty="0" smtClean="0">
                        <a:solidFill>
                          <a:srgbClr val="800000"/>
                        </a:solidFill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dirty="0" smtClean="0"/>
                        <a:t>Install dedicated MKB retrigger</a:t>
                      </a:r>
                      <a:r>
                        <a:rPr lang="en-GB" sz="1300" baseline="0" dirty="0" smtClean="0"/>
                        <a:t> line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dirty="0" smtClean="0"/>
                        <a:t>Fast</a:t>
                      </a:r>
                      <a:r>
                        <a:rPr lang="en-GB" sz="1300" baseline="0" dirty="0" smtClean="0"/>
                        <a:t> detection of erratic required</a:t>
                      </a:r>
                      <a:endParaRPr lang="en-GB" sz="13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Directly</a:t>
                      </a:r>
                      <a:r>
                        <a:rPr lang="en-GB" sz="1300" baseline="0" dirty="0" smtClean="0"/>
                        <a:t> request </a:t>
                      </a:r>
                      <a:r>
                        <a:rPr lang="en-GB" sz="1300" b="1" baseline="0" dirty="0" err="1" smtClean="0"/>
                        <a:t>asynch</a:t>
                      </a:r>
                      <a:r>
                        <a:rPr lang="en-GB" sz="1300" b="1" baseline="0" dirty="0" smtClean="0"/>
                        <a:t>. dump</a:t>
                      </a:r>
                      <a:endParaRPr lang="en-US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Close to nominal for TDE</a:t>
                      </a:r>
                      <a: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. </a:t>
                      </a:r>
                      <a:b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But losses</a:t>
                      </a:r>
                      <a:r>
                        <a:rPr lang="en-GB" sz="1300" baseline="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 in IP6.</a:t>
                      </a:r>
                      <a:endParaRPr lang="en-GB" sz="1300" dirty="0" smtClean="0">
                        <a:solidFill>
                          <a:srgbClr val="800000"/>
                        </a:solidFill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Close to nominal for TDE</a:t>
                      </a:r>
                      <a: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. </a:t>
                      </a:r>
                      <a:b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en-GB" sz="130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But losses</a:t>
                      </a:r>
                      <a:r>
                        <a:rPr lang="en-GB" sz="1300" baseline="0" dirty="0" smtClean="0">
                          <a:solidFill>
                            <a:srgbClr val="800000"/>
                          </a:solidFill>
                          <a:sym typeface="Wingdings" panose="05000000000000000000" pitchFamily="2" charset="2"/>
                        </a:rPr>
                        <a:t> in IP6.</a:t>
                      </a:r>
                      <a:endParaRPr lang="en-US" sz="1300" dirty="0" smtClean="0">
                        <a:solidFill>
                          <a:srgbClr val="800000"/>
                        </a:solidFill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Trigger</a:t>
                      </a:r>
                      <a:r>
                        <a:rPr lang="en-GB" sz="1300" baseline="0" dirty="0" smtClean="0"/>
                        <a:t> signal MKB to MKD (?)</a:t>
                      </a:r>
                      <a:endParaRPr lang="en-GB" sz="13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Increase </a:t>
                      </a:r>
                      <a:r>
                        <a:rPr lang="en-GB" sz="1300" b="1" dirty="0" smtClean="0"/>
                        <a:t>delay</a:t>
                      </a:r>
                      <a:r>
                        <a:rPr lang="en-GB" sz="1300" b="1" baseline="0" dirty="0" smtClean="0"/>
                        <a:t> time</a:t>
                      </a:r>
                      <a:r>
                        <a:rPr lang="en-GB" sz="1300" baseline="0" dirty="0" smtClean="0"/>
                        <a:t>, e.g. &gt;1.5ms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008000"/>
                          </a:solidFill>
                        </a:rPr>
                        <a:t>~75%</a:t>
                      </a:r>
                      <a:endParaRPr lang="en-US" sz="13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FF9900"/>
                          </a:solidFill>
                        </a:rPr>
                        <a:t>~50%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</a:rPr>
                        <a:t>(Remark: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</a:rPr>
                        <a:t> will get worse for erratic of 3, 4)</a:t>
                      </a:r>
                      <a:endParaRPr lang="en-US" sz="1300" dirty="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Introduce additional time delay (~1ms ?)…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i="0" dirty="0" smtClean="0"/>
                        <a:t>Increase</a:t>
                      </a:r>
                      <a:r>
                        <a:rPr lang="en-GB" sz="1300" i="0" baseline="0" dirty="0" smtClean="0"/>
                        <a:t> </a:t>
                      </a:r>
                      <a:r>
                        <a:rPr lang="en-GB" sz="1300" b="1" i="0" baseline="0" dirty="0" smtClean="0"/>
                        <a:t>damping factor</a:t>
                      </a:r>
                      <a:endParaRPr lang="en-US" sz="13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 75%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 ? (small</a:t>
                      </a:r>
                      <a:r>
                        <a:rPr lang="en-GB" sz="13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change of</a:t>
                      </a:r>
                      <a:r>
                        <a:rPr lang="en-GB" sz="13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TDE pattern)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>
                          <a:solidFill>
                            <a:srgbClr val="FF9900"/>
                          </a:solidFill>
                          <a:sym typeface="Wingdings" panose="05000000000000000000" pitchFamily="2" charset="2"/>
                        </a:rPr>
                        <a:t> 50%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 ? (small</a:t>
                      </a:r>
                      <a:r>
                        <a:rPr lang="en-GB" sz="13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change of</a:t>
                      </a:r>
                      <a:r>
                        <a:rPr lang="en-GB" sz="13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300" dirty="0" smtClean="0">
                          <a:sym typeface="Wingdings" panose="05000000000000000000" pitchFamily="2" charset="2"/>
                        </a:rPr>
                        <a:t>TDE pattern)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Hardware</a:t>
                      </a:r>
                      <a:r>
                        <a:rPr lang="en-GB" sz="1300" baseline="0" dirty="0" smtClean="0"/>
                        <a:t> changes, resistor? ...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i="0" dirty="0" smtClean="0"/>
                        <a:t>Remove “</a:t>
                      </a:r>
                      <a:r>
                        <a:rPr lang="en-GB" sz="1300" b="1" i="0" dirty="0" smtClean="0"/>
                        <a:t>fast path</a:t>
                      </a:r>
                      <a:r>
                        <a:rPr lang="en-GB" sz="1300" i="0" dirty="0" smtClean="0"/>
                        <a:t>” (to reduce risk of multiple triggering)</a:t>
                      </a:r>
                      <a:endParaRPr lang="en-US" sz="13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 change for synch. dump;</a:t>
                      </a:r>
                      <a:r>
                        <a:rPr lang="en-GB" sz="1300" baseline="0" dirty="0" smtClean="0"/>
                        <a:t> </a:t>
                      </a:r>
                      <a:br>
                        <a:rPr lang="en-GB" sz="1300" baseline="0" dirty="0" smtClean="0"/>
                      </a:br>
                      <a:r>
                        <a:rPr lang="en-GB" sz="1300" baseline="0" dirty="0" smtClean="0"/>
                        <a:t>TDE pattern (slightly?) changed for </a:t>
                      </a:r>
                      <a:r>
                        <a:rPr lang="en-GB" sz="1300" baseline="0" dirty="0" err="1" smtClean="0"/>
                        <a:t>asynch</a:t>
                      </a:r>
                      <a:r>
                        <a:rPr lang="en-GB" sz="1300" baseline="0" dirty="0" smtClean="0"/>
                        <a:t>. dump.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 change for synch. dump;</a:t>
                      </a:r>
                      <a:r>
                        <a:rPr lang="en-GB" sz="1300" baseline="0" dirty="0" smtClean="0"/>
                        <a:t> </a:t>
                      </a:r>
                      <a:br>
                        <a:rPr lang="en-GB" sz="1300" baseline="0" dirty="0" smtClean="0"/>
                      </a:br>
                      <a:r>
                        <a:rPr lang="en-GB" sz="1300" baseline="0" dirty="0" smtClean="0"/>
                        <a:t>TDE pattern (slightly?) changed for </a:t>
                      </a:r>
                      <a:r>
                        <a:rPr lang="en-GB" sz="1300" baseline="0" dirty="0" err="1" smtClean="0"/>
                        <a:t>asynch</a:t>
                      </a:r>
                      <a:r>
                        <a:rPr lang="en-GB" sz="1300" baseline="0" dirty="0" smtClean="0"/>
                        <a:t>. dump.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Remove “fast path”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09114" y="2682535"/>
            <a:ext cx="8919477" cy="87741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9114" y="1312506"/>
            <a:ext cx="8919477" cy="1370029"/>
          </a:xfrm>
          <a:prstGeom prst="rect">
            <a:avLst/>
          </a:prstGeom>
          <a:solidFill>
            <a:srgbClr val="A6A6A6">
              <a:alpha val="7686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633" y="3559946"/>
            <a:ext cx="8919477" cy="2345170"/>
          </a:xfrm>
          <a:prstGeom prst="rect">
            <a:avLst/>
          </a:prstGeom>
          <a:solidFill>
            <a:srgbClr val="A6A6A6">
              <a:alpha val="7686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61797" y="2279294"/>
            <a:ext cx="712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Idea: Eliminate the risk of antiphase by direct retriggering of all MKB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2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8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Possible Solution: MKB Retriggering?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" y="1384811"/>
            <a:ext cx="4495738" cy="3680931"/>
          </a:xfrm>
        </p:spPr>
      </p:pic>
      <p:sp>
        <p:nvSpPr>
          <p:cNvPr id="8" name="TextBox 7"/>
          <p:cNvSpPr txBox="1"/>
          <p:nvPr/>
        </p:nvSpPr>
        <p:spPr>
          <a:xfrm>
            <a:off x="2046643" y="162836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7.9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>
          <a:xfrm flipV="1">
            <a:off x="1738434" y="1782255"/>
            <a:ext cx="308209" cy="1039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1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480130" y="1768781"/>
            <a:ext cx="2215207" cy="641933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874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Nominal TDE Pattern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530" y="683569"/>
            <a:ext cx="596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Time delay between MKBs and MKDs changes the TDE pattern.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378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" y="1384812"/>
            <a:ext cx="4489704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29" y="1420848"/>
            <a:ext cx="4402158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684"/>
            <a:ext cx="8226854" cy="94044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0950"/>
            <a:ext cx="8226854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i="1" dirty="0" smtClean="0"/>
              <a:t>C. Wiesner: MKB Failures and TDE Patterns</a:t>
            </a:r>
          </a:p>
          <a:p>
            <a:r>
              <a:rPr lang="en-GB" dirty="0" smtClean="0"/>
              <a:t>1) Introduction: LBDS Failure Scenarios</a:t>
            </a:r>
          </a:p>
          <a:p>
            <a:r>
              <a:rPr lang="en-GB" dirty="0" smtClean="0"/>
              <a:t>2) Loss of MKBH/MKBV</a:t>
            </a:r>
          </a:p>
          <a:p>
            <a:r>
              <a:rPr lang="en-GB" dirty="0" smtClean="0"/>
              <a:t>3) MKB </a:t>
            </a:r>
            <a:r>
              <a:rPr lang="en-GB" dirty="0" err="1" smtClean="0"/>
              <a:t>Erratics</a:t>
            </a:r>
            <a:r>
              <a:rPr lang="en-GB" dirty="0" smtClean="0"/>
              <a:t> and Retriggering Strategy</a:t>
            </a:r>
          </a:p>
          <a:p>
            <a:r>
              <a:rPr lang="en-GB" dirty="0" smtClean="0"/>
              <a:t>4) Outlook: Upgrade Possibilities</a:t>
            </a:r>
          </a:p>
          <a:p>
            <a:r>
              <a:rPr lang="en-GB" dirty="0" smtClean="0"/>
              <a:t>5) Summary</a:t>
            </a:r>
          </a:p>
          <a:p>
            <a:pPr marL="36576" indent="0">
              <a:buNone/>
            </a:pPr>
            <a:r>
              <a:rPr lang="en-GB" i="1" dirty="0" smtClean="0"/>
              <a:t>M. Frankl: Energy-Deposition Studies</a:t>
            </a:r>
          </a:p>
          <a:p>
            <a:pPr marL="36576" indent="0">
              <a:buNone/>
            </a:pPr>
            <a:r>
              <a:rPr lang="en-GB" i="1" dirty="0" smtClean="0"/>
              <a:t>T. </a:t>
            </a:r>
            <a:r>
              <a:rPr lang="en-GB" i="1" dirty="0" err="1" smtClean="0"/>
              <a:t>Polzin</a:t>
            </a:r>
            <a:r>
              <a:rPr lang="en-GB" i="1" dirty="0" smtClean="0"/>
              <a:t>: </a:t>
            </a:r>
            <a:r>
              <a:rPr lang="en-US" i="1" dirty="0" smtClean="0"/>
              <a:t>Thermo-Mechanical Effects</a:t>
            </a:r>
            <a:endParaRPr lang="en-GB" i="1" dirty="0" smtClean="0"/>
          </a:p>
          <a:p>
            <a:pPr marL="36576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0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" y="1384812"/>
            <a:ext cx="4489704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29" y="1420848"/>
            <a:ext cx="4402158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3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" y="1384812"/>
            <a:ext cx="4495738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6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" y="1384812"/>
            <a:ext cx="4489704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29" y="1420848"/>
            <a:ext cx="4402158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44201" y="5037990"/>
            <a:ext cx="404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Highest p+ density, but very localized.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2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" y="1384812"/>
            <a:ext cx="4495738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5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3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8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4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254205" y="3376367"/>
            <a:ext cx="1786615" cy="16914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23732"/>
          <a:stretch/>
        </p:blipFill>
        <p:spPr>
          <a:xfrm>
            <a:off x="79493" y="3414246"/>
            <a:ext cx="6943152" cy="97589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0" y="4494352"/>
            <a:ext cx="21645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+mj-lt"/>
              </a:rPr>
              <a:t>T. Kramer et al, PAC’09, TU6RFP031</a:t>
            </a:r>
            <a:endParaRPr lang="en-US" sz="9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93987" y="4230469"/>
            <a:ext cx="2127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Erratic firing of MKD</a:t>
            </a:r>
            <a:b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Asynch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. dump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0564" y="3385517"/>
            <a:ext cx="6882627" cy="1339668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6710" y="28219"/>
            <a:ext cx="8406882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LBDS</a:t>
            </a:r>
            <a:r>
              <a:rPr lang="en-GB" dirty="0"/>
              <a:t> </a:t>
            </a:r>
            <a:r>
              <a:rPr lang="en-GB" dirty="0" smtClean="0"/>
              <a:t>– Failure Scenarios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89425" y="3880330"/>
            <a:ext cx="1245766" cy="59794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397829" y="1507327"/>
            <a:ext cx="2232727" cy="2085065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21609" y="2297639"/>
            <a:ext cx="280339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 smtClean="0">
                <a:solidFill>
                  <a:srgbClr val="0000FF"/>
                </a:solidFill>
              </a:rPr>
              <a:t>New failure case (2016): </a:t>
            </a:r>
            <a:br>
              <a:rPr lang="en-GB" sz="1400" dirty="0" smtClean="0">
                <a:solidFill>
                  <a:srgbClr val="0000FF"/>
                </a:solidFill>
              </a:rPr>
            </a:br>
            <a:r>
              <a:rPr lang="en-GB" sz="1400" i="1" dirty="0" smtClean="0">
                <a:solidFill>
                  <a:srgbClr val="0000FF"/>
                </a:solidFill>
              </a:rPr>
              <a:t>Parasitic coupling of MKBs </a:t>
            </a:r>
            <a:r>
              <a:rPr lang="en-GB" sz="14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Possibility of multi-</a:t>
            </a:r>
            <a:r>
              <a:rPr lang="en-GB" sz="1400" i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erratics</a:t>
            </a:r>
            <a:r>
              <a:rPr lang="en-GB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…</a:t>
            </a:r>
          </a:p>
          <a:p>
            <a:pPr>
              <a:spcAft>
                <a:spcPts val="1200"/>
              </a:spcAft>
            </a:pP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1999" y="882256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Erratic firing of MKB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Synchronous dump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6" y="929341"/>
            <a:ext cx="3201005" cy="2397365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42782" y="862308"/>
            <a:ext cx="5946873" cy="2472682"/>
          </a:xfrm>
          <a:prstGeom prst="rect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76997" y="2076174"/>
            <a:ext cx="2617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Loss of 1 or 2 MKB due to flash-over during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execution of dump.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864462" y="2925964"/>
            <a:ext cx="328093" cy="510579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205643" y="1178235"/>
            <a:ext cx="2936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Simulated beam pattern at TDE: 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FF"/>
                </a:solidFill>
              </a:rPr>
              <a:t>nominal</a:t>
            </a:r>
            <a:r>
              <a:rPr lang="en-GB" sz="1400" dirty="0" smtClean="0">
                <a:solidFill>
                  <a:srgbClr val="000000"/>
                </a:solidFill>
              </a:rPr>
              <a:t> and </a:t>
            </a:r>
            <a:r>
              <a:rPr lang="en-GB" sz="1400" dirty="0" smtClean="0">
                <a:solidFill>
                  <a:srgbClr val="FF0000"/>
                </a:solidFill>
              </a:rPr>
              <a:t>with 2 MKBH failing.</a:t>
            </a:r>
          </a:p>
          <a:p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 flipH="1">
            <a:off x="6197321" y="853430"/>
            <a:ext cx="2832251" cy="2472682"/>
          </a:xfrm>
          <a:prstGeom prst="rect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6" t="8029" r="19769" b="10704"/>
          <a:stretch/>
        </p:blipFill>
        <p:spPr>
          <a:xfrm>
            <a:off x="7368153" y="3436543"/>
            <a:ext cx="1487729" cy="1515280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54" name="Straight Arrow Connector 53"/>
          <p:cNvCxnSpPr/>
          <p:nvPr/>
        </p:nvCxnSpPr>
        <p:spPr>
          <a:xfrm>
            <a:off x="6984657" y="3564509"/>
            <a:ext cx="237236" cy="0"/>
          </a:xfrm>
          <a:prstGeom prst="straightConnector1">
            <a:avLst/>
          </a:prstGeom>
          <a:ln>
            <a:solidFill>
              <a:srgbClr val="000000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28160" y="4367105"/>
            <a:ext cx="20345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000000"/>
                </a:solidFill>
              </a:rPr>
              <a:t>4 MKBH and 6 MKBV</a:t>
            </a:r>
            <a:endParaRPr lang="en-US" sz="1500" dirty="0">
              <a:solidFill>
                <a:srgbClr val="00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244244" y="3725433"/>
            <a:ext cx="479302" cy="641672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88" y="4744897"/>
            <a:ext cx="1784249" cy="138905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877" y="4748308"/>
            <a:ext cx="1752830" cy="136494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283" y="4739499"/>
            <a:ext cx="1746934" cy="13902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5396" y="4760050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MKD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39372" y="4775712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MKBV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41944" y="4764781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MKBH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93031" y="1723109"/>
            <a:ext cx="2431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  <a:sym typeface="Wingdings" panose="05000000000000000000" pitchFamily="2" charset="2"/>
              </a:rPr>
              <a:t>Time delay between MKBs </a:t>
            </a:r>
            <a:br>
              <a:rPr lang="en-GB" sz="1400" dirty="0">
                <a:solidFill>
                  <a:srgbClr val="0000FF"/>
                </a:solidFill>
                <a:sym typeface="Wingdings" panose="05000000000000000000" pitchFamily="2" charset="2"/>
              </a:rPr>
            </a:br>
            <a:r>
              <a:rPr lang="en-GB" sz="1400" dirty="0">
                <a:solidFill>
                  <a:srgbClr val="0000FF"/>
                </a:solidFill>
                <a:sym typeface="Wingdings" panose="05000000000000000000" pitchFamily="2" charset="2"/>
              </a:rPr>
              <a:t> Risk of phase opposition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21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06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50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" y="1384812"/>
            <a:ext cx="4489704" cy="368092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30" y="1438604"/>
            <a:ext cx="4402156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7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1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1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6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60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MKB Retriggering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" y="1384812"/>
            <a:ext cx="4495735" cy="36809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83" y="1420848"/>
            <a:ext cx="4429849" cy="338902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</a:t>
            </a:r>
            <a:r>
              <a:rPr lang="en-GB" sz="1200" dirty="0" smtClean="0"/>
              <a:t>standard_25ns_2748b_2736_2452_2524_288bpi12inj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80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Dilution Kicker (MKB)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848" y="1325606"/>
            <a:ext cx="8926498" cy="4667421"/>
          </a:xfrm>
        </p:spPr>
        <p:txBody>
          <a:bodyPr/>
          <a:lstStyle/>
          <a:p>
            <a:r>
              <a:rPr lang="en-GB" dirty="0"/>
              <a:t>Same maximum kick angle in both planes </a:t>
            </a:r>
            <a:br>
              <a:rPr lang="en-GB" dirty="0"/>
            </a:br>
            <a:r>
              <a:rPr lang="en-GB" dirty="0"/>
              <a:t>(~</a:t>
            </a:r>
            <a:r>
              <a:rPr lang="en-US"/>
              <a:t> 0.28 mrad)</a:t>
            </a:r>
            <a:endParaRPr lang="en-GB"/>
          </a:p>
          <a:p>
            <a:r>
              <a:rPr lang="en-GB" dirty="0" smtClean="0"/>
              <a:t>4 MKBH </a:t>
            </a:r>
            <a:r>
              <a:rPr lang="en-US" dirty="0" smtClean="0"/>
              <a:t>operated </a:t>
            </a:r>
            <a:r>
              <a:rPr lang="en-US" dirty="0"/>
              <a:t>at 27 </a:t>
            </a:r>
            <a:r>
              <a:rPr lang="en-US" dirty="0" smtClean="0"/>
              <a:t>kV</a:t>
            </a:r>
            <a:endParaRPr lang="en-GB" dirty="0" smtClean="0"/>
          </a:p>
          <a:p>
            <a:r>
              <a:rPr lang="en-GB" dirty="0" smtClean="0"/>
              <a:t>6 MKBV </a:t>
            </a:r>
            <a:r>
              <a:rPr lang="en-US" dirty="0" smtClean="0"/>
              <a:t>operated at </a:t>
            </a:r>
            <a:r>
              <a:rPr lang="en-US" dirty="0"/>
              <a:t>16 kV</a:t>
            </a:r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MKBH operated at higher voltage than MKBV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Failure of MKBH is more likely</a:t>
            </a:r>
          </a:p>
          <a:p>
            <a:r>
              <a:rPr lang="en-GB" dirty="0" smtClean="0"/>
              <a:t>In addition: for the given TDE pattern, loss of horizontal deflection is more critical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8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Retriggering: Density </a:t>
            </a:r>
            <a:r>
              <a:rPr lang="en-GB" dirty="0"/>
              <a:t>Comparison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4" y="1325563"/>
            <a:ext cx="5866758" cy="46672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53305" y="1531806"/>
            <a:ext cx="1373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9900"/>
                </a:solidFill>
              </a:rPr>
              <a:t>Overlap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36663" y="1460169"/>
            <a:ext cx="86209" cy="4014582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086076" y="1468056"/>
            <a:ext cx="549330" cy="4014582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888007" y="2226441"/>
            <a:ext cx="146386" cy="3264736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744017" y="5746550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bin size: 200 um x 200 um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6452579" y="1561803"/>
            <a:ext cx="319304" cy="325227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54057" y="2033798"/>
            <a:ext cx="319304" cy="325227"/>
          </a:xfrm>
          <a:prstGeom prst="rect">
            <a:avLst/>
          </a:prstGeom>
          <a:solidFill>
            <a:schemeClr val="tx1">
              <a:lumMod val="20000"/>
              <a:lumOff val="80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785601" y="2003802"/>
            <a:ext cx="197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Localized hotspot due to low </a:t>
            </a:r>
            <a:r>
              <a:rPr lang="en-GB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</a:t>
            </a:r>
            <a:r>
              <a:rPr lang="en-GB" baseline="-25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sweep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31455" y="1468051"/>
            <a:ext cx="377851" cy="4016906"/>
          </a:xfrm>
          <a:prstGeom prst="rect">
            <a:avLst/>
          </a:prstGeom>
          <a:solidFill>
            <a:schemeClr val="tx1">
              <a:lumMod val="20000"/>
              <a:lumOff val="80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98810" y="2220221"/>
            <a:ext cx="510117" cy="3264736"/>
          </a:xfrm>
          <a:prstGeom prst="rect">
            <a:avLst/>
          </a:prstGeom>
          <a:solidFill>
            <a:schemeClr val="tx1">
              <a:lumMod val="20000"/>
              <a:lumOff val="80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131217" y="5412960"/>
            <a:ext cx="3111101" cy="0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69407" y="5118943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1 LHC turn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495637" y="4441373"/>
            <a:ext cx="1687621" cy="443511"/>
          </a:xfrm>
          <a:prstGeom prst="straightConnector1">
            <a:avLst/>
          </a:prstGeom>
          <a:ln w="25400">
            <a:solidFill>
              <a:srgbClr val="00B05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702753">
            <a:off x="4436104" y="4666157"/>
            <a:ext cx="1830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r</a:t>
            </a:r>
            <a:r>
              <a:rPr lang="en-GB" sz="1400" dirty="0" smtClean="0">
                <a:solidFill>
                  <a:srgbClr val="00B050"/>
                </a:solidFill>
              </a:rPr>
              <a:t>educed </a:t>
            </a:r>
            <a:r>
              <a:rPr lang="en-GB" sz="1400" dirty="0" err="1" smtClean="0">
                <a:solidFill>
                  <a:srgbClr val="00B05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00B050"/>
                </a:solidFill>
              </a:rPr>
              <a:t>sweep</a:t>
            </a:r>
            <a:endParaRPr lang="en-US" sz="1400" baseline="-25000" dirty="0">
              <a:solidFill>
                <a:srgbClr val="00B05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596582" y="2548419"/>
            <a:ext cx="2514953" cy="663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54007" y="2247274"/>
            <a:ext cx="1451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1 MKBH period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8799" y="5896749"/>
            <a:ext cx="67441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Sweep velocity is averaged over </a:t>
            </a:r>
            <a:r>
              <a:rPr lang="en-GB" sz="1200" dirty="0" smtClean="0"/>
              <a:t>11 </a:t>
            </a:r>
            <a:r>
              <a:rPr lang="en-GB" sz="1200" dirty="0"/>
              <a:t>adjacent bunches to reduce effects from waveform noise.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12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28" grpId="0" animBg="1"/>
      <p:bldP spid="29" grpId="0" animBg="1"/>
      <p:bldP spid="31" grpId="0" animBg="1"/>
      <p:bldP spid="32" grpId="0" animBg="1"/>
      <p:bldP spid="33" grpId="0"/>
      <p:bldP spid="34" grpId="0" animBg="1"/>
      <p:bldP spid="3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Retriggering: Summary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11" y="2525483"/>
            <a:ext cx="4186427" cy="33304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23801" y="1056066"/>
            <a:ext cx="473995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Findings</a:t>
            </a:r>
            <a:r>
              <a:rPr lang="en-GB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Retriggering of all </a:t>
            </a:r>
            <a:r>
              <a:rPr lang="en-GB" sz="1600" dirty="0" smtClean="0"/>
              <a:t>MKBs eliminates risk of antiphase.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It can </a:t>
            </a:r>
            <a:r>
              <a:rPr lang="en-GB" sz="1600" dirty="0"/>
              <a:t>lead to </a:t>
            </a:r>
            <a:r>
              <a:rPr lang="en-GB" sz="1600" b="1" dirty="0"/>
              <a:t>increased p+ density</a:t>
            </a:r>
            <a:r>
              <a:rPr lang="en-GB" sz="1600" dirty="0"/>
              <a:t> at </a:t>
            </a:r>
            <a:r>
              <a:rPr lang="en-GB" sz="1600" dirty="0" smtClean="0"/>
              <a:t>TDE:</a:t>
            </a:r>
          </a:p>
          <a:p>
            <a:pPr marL="57600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overlap</a:t>
            </a:r>
            <a:r>
              <a:rPr lang="en-GB" sz="1600" dirty="0" smtClean="0"/>
              <a:t> </a:t>
            </a:r>
            <a:r>
              <a:rPr lang="en-GB" sz="1600" dirty="0"/>
              <a:t>at </a:t>
            </a:r>
            <a:r>
              <a:rPr lang="en-GB" sz="1600" dirty="0" smtClean="0"/>
              <a:t>(30 </a:t>
            </a:r>
            <a:r>
              <a:rPr lang="en-GB" sz="1600" dirty="0"/>
              <a:t>us… 45 </a:t>
            </a:r>
            <a:r>
              <a:rPr lang="en-GB" sz="1600" dirty="0" smtClean="0"/>
              <a:t>us) and</a:t>
            </a:r>
            <a:br>
              <a:rPr lang="en-GB" sz="1600" dirty="0" smtClean="0"/>
            </a:br>
            <a:r>
              <a:rPr lang="en-GB" sz="1600" dirty="0" smtClean="0"/>
              <a:t> (~6us, ~110 us), but at relatively high </a:t>
            </a:r>
            <a:r>
              <a:rPr lang="en-GB" sz="1600" i="1" dirty="0" err="1" smtClean="0"/>
              <a:t>v</a:t>
            </a:r>
            <a:r>
              <a:rPr lang="en-GB" sz="1600" baseline="-25000" dirty="0" err="1" smtClean="0"/>
              <a:t>sweep</a:t>
            </a:r>
            <a:r>
              <a:rPr lang="en-GB" sz="1600" dirty="0" smtClean="0"/>
              <a:t>. Therefore, not prohibitive.</a:t>
            </a:r>
          </a:p>
          <a:p>
            <a:pPr marL="57600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localized hotspots</a:t>
            </a:r>
            <a:r>
              <a:rPr lang="en-GB" sz="1600" dirty="0" smtClean="0"/>
              <a:t> due to reduced </a:t>
            </a:r>
            <a:r>
              <a:rPr lang="en-GB" sz="1600" dirty="0" err="1" smtClean="0"/>
              <a:t>v</a:t>
            </a:r>
            <a:r>
              <a:rPr lang="en-GB" sz="1600" baseline="-25000" dirty="0" err="1" smtClean="0"/>
              <a:t>sweep</a:t>
            </a:r>
            <a:endParaRPr lang="en-GB" sz="1600" baseline="-25000" dirty="0"/>
          </a:p>
          <a:p>
            <a:pPr marL="57600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damping </a:t>
            </a:r>
            <a:r>
              <a:rPr lang="en-GB" sz="1600" b="1" dirty="0"/>
              <a:t>effect</a:t>
            </a:r>
            <a:r>
              <a:rPr lang="en-GB" sz="1600" dirty="0"/>
              <a:t> for </a:t>
            </a:r>
            <a:r>
              <a:rPr lang="en-GB" sz="1600" i="1" dirty="0" err="1" smtClean="0"/>
              <a:t>t</a:t>
            </a:r>
            <a:r>
              <a:rPr lang="en-GB" sz="1600" baseline="-25000" dirty="0" err="1" smtClean="0"/>
              <a:t>shift</a:t>
            </a:r>
            <a:r>
              <a:rPr lang="en-GB" sz="1600" dirty="0" smtClean="0"/>
              <a:t> &gt; 100us</a:t>
            </a:r>
          </a:p>
          <a:p>
            <a:pPr marL="11880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Certain time delays lead to reduced p+ density.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b="1" dirty="0" smtClean="0"/>
              <a:t>Strategy</a:t>
            </a:r>
            <a:r>
              <a:rPr lang="en-GB" sz="1600" dirty="0" smtClean="0"/>
              <a:t>: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Concentrate on </a:t>
            </a:r>
            <a:r>
              <a:rPr lang="en-GB" sz="1600" b="1" dirty="0" smtClean="0"/>
              <a:t>immediate retriggering</a:t>
            </a:r>
            <a:r>
              <a:rPr lang="en-GB" sz="1600" dirty="0" smtClean="0"/>
              <a:t>: </a:t>
            </a:r>
            <a:br>
              <a:rPr lang="en-GB" sz="1600" dirty="0" smtClean="0"/>
            </a:br>
            <a:r>
              <a:rPr lang="en-GB" sz="1600" i="1" dirty="0" err="1" smtClean="0"/>
              <a:t>t</a:t>
            </a:r>
            <a:r>
              <a:rPr lang="en-GB" sz="1600" baseline="-25000" dirty="0" err="1" smtClean="0"/>
              <a:t>shift</a:t>
            </a:r>
            <a:r>
              <a:rPr lang="en-GB" sz="1600" dirty="0" smtClean="0"/>
              <a:t> &lt; 110 us to avoid damping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Tailor MKD/MKB waveforms</a:t>
            </a:r>
            <a:r>
              <a:rPr lang="en-GB" sz="1600" dirty="0" smtClean="0"/>
              <a:t>? (Overshoot? Larger damping factor?)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Continue studies of energy deposition and thermo-mechanical stresses.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Evaluate </a:t>
            </a:r>
            <a:r>
              <a:rPr lang="en-GB" sz="1600" b="1" dirty="0" smtClean="0"/>
              <a:t>implication for hardware, controls and machine protection</a:t>
            </a:r>
            <a:r>
              <a:rPr lang="en-GB" sz="1600" dirty="0" smtClean="0"/>
              <a:t> (!)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96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101" y="308137"/>
            <a:ext cx="5209592" cy="940443"/>
          </a:xfrm>
        </p:spPr>
        <p:txBody>
          <a:bodyPr/>
          <a:lstStyle/>
          <a:p>
            <a:r>
              <a:rPr lang="en-GB" dirty="0" smtClean="0"/>
              <a:t>Possible Upgrades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1497" y="2162886"/>
            <a:ext cx="77434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Approach 1: </a:t>
            </a:r>
            <a:r>
              <a:rPr lang="en-GB" sz="2800" dirty="0" smtClean="0"/>
              <a:t>Reduce </a:t>
            </a:r>
            <a:r>
              <a:rPr lang="en-GB" sz="2800" dirty="0"/>
              <a:t>MKB(H) </a:t>
            </a:r>
            <a:r>
              <a:rPr lang="en-GB" sz="2800" dirty="0" smtClean="0"/>
              <a:t>voltage to reduce failure probability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/>
              <a:t>Approach 2: Reduce sensitivity to failures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20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010" y="83714"/>
            <a:ext cx="8506409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Reduce MKBH Operational Voltage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5010" y="1119368"/>
            <a:ext cx="8708599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Idea: Reduce MKBH operational voltage (and thus kick strength) to e.g. 90%.</a:t>
            </a:r>
          </a:p>
          <a:p>
            <a:endParaRPr lang="en-GB" dirty="0" smtClean="0"/>
          </a:p>
          <a:p>
            <a:r>
              <a:rPr lang="en-GB" dirty="0" smtClean="0"/>
              <a:t>Advantage: Straightforward to implement</a:t>
            </a:r>
          </a:p>
          <a:p>
            <a:endParaRPr lang="en-GB" dirty="0" smtClean="0"/>
          </a:p>
          <a:p>
            <a:r>
              <a:rPr lang="en-GB" dirty="0" smtClean="0"/>
              <a:t>Disadvantage: Reduced TDE pattern </a:t>
            </a:r>
            <a:r>
              <a:rPr lang="en-GB" dirty="0" smtClean="0">
                <a:sym typeface="Wingdings" panose="05000000000000000000" pitchFamily="2" charset="2"/>
              </a:rPr>
              <a:t> Increased TDE density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5663" y="580262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See talk by M. Frankl for FLUKA results.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612" y="3166683"/>
            <a:ext cx="2640305" cy="25316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15" y="3163708"/>
            <a:ext cx="2648833" cy="25398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0" y="2720801"/>
            <a:ext cx="76853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Simulated TDE patterns with MKBH voltage at 90%</a:t>
            </a:r>
            <a:endParaRPr lang="en-US" sz="2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020" y="3181433"/>
            <a:ext cx="2624920" cy="25168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18142" y="3248895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4/4 MKBH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6908" y="3246390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3</a:t>
            </a:r>
            <a:r>
              <a:rPr lang="en-GB" sz="1600" dirty="0" smtClean="0">
                <a:solidFill>
                  <a:schemeClr val="bg1"/>
                </a:solidFill>
              </a:rPr>
              <a:t>/4 MKBH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70019" y="3241953"/>
            <a:ext cx="1119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2/4 MKBH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010" y="2755243"/>
            <a:ext cx="8708599" cy="302973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Adding </a:t>
            </a:r>
            <a:r>
              <a:rPr lang="en-GB" dirty="0"/>
              <a:t>2 </a:t>
            </a:r>
            <a:r>
              <a:rPr lang="en-GB" dirty="0" smtClean="0"/>
              <a:t>MKBH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" y="2672122"/>
            <a:ext cx="9092327" cy="14520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3299" y="241162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MKBH.A/B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1530" y="2411621"/>
            <a:ext cx="124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MKBV.E/F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0172" y="241162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MKBH.C/D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5502" y="2411621"/>
            <a:ext cx="125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MKBV.A/B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58402" y="2411621"/>
            <a:ext cx="1279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MKBV.C/D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929490" y="4131568"/>
            <a:ext cx="1444943" cy="0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23064" y="4120880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4.762 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281084" y="4131568"/>
            <a:ext cx="1648406" cy="0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68762" y="4129926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4.256 m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022" y="4084495"/>
            <a:ext cx="2173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Thanks to L</a:t>
            </a:r>
            <a:r>
              <a:rPr lang="en-GB" sz="1400" dirty="0"/>
              <a:t>. Ducimetiere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415278" y="1100824"/>
            <a:ext cx="7191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Approach: Keeping </a:t>
            </a:r>
            <a:r>
              <a:rPr lang="en-GB" dirty="0"/>
              <a:t>total deflection </a:t>
            </a:r>
            <a:r>
              <a:rPr lang="en-GB" dirty="0" smtClean="0"/>
              <a:t>angle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r</a:t>
            </a:r>
            <a:r>
              <a:rPr lang="en-GB" dirty="0"/>
              <a:t>educed voltage for each </a:t>
            </a:r>
            <a:r>
              <a:rPr lang="en-GB" dirty="0" smtClean="0"/>
              <a:t>MKBH generator to ≈ 67%·V</a:t>
            </a:r>
            <a:r>
              <a:rPr lang="en-GB" baseline="-25000" dirty="0" smtClean="0"/>
              <a:t>0</a:t>
            </a:r>
            <a:r>
              <a:rPr lang="en-GB" dirty="0" smtClean="0"/>
              <a:t> ≈ 18 kV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(significantly) reduced </a:t>
            </a:r>
            <a:r>
              <a:rPr lang="en-GB" dirty="0">
                <a:sym typeface="Wingdings" panose="05000000000000000000" pitchFamily="2" charset="2"/>
              </a:rPr>
              <a:t>risk of erratic </a:t>
            </a:r>
            <a:r>
              <a:rPr lang="en-GB" dirty="0" smtClean="0">
                <a:sym typeface="Wingdings" panose="05000000000000000000" pitchFamily="2" charset="2"/>
              </a:rPr>
              <a:t>firing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More modules  reduced failure sensitivity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90015" y="4647231"/>
            <a:ext cx="50290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To be </a:t>
            </a:r>
            <a:r>
              <a:rPr lang="en-GB" dirty="0" smtClean="0"/>
              <a:t>studied: apertures</a:t>
            </a:r>
            <a:r>
              <a:rPr lang="en-GB" dirty="0"/>
              <a:t>, </a:t>
            </a:r>
            <a:r>
              <a:rPr lang="en-GB" dirty="0" smtClean="0"/>
              <a:t>integration of magnets and generators, costs…</a:t>
            </a:r>
          </a:p>
          <a:p>
            <a:endParaRPr lang="en-GB" dirty="0"/>
          </a:p>
          <a:p>
            <a:r>
              <a:rPr lang="en-GB" dirty="0" smtClean="0"/>
              <a:t>In addition, nominal MKBH voltage could be reduced.</a:t>
            </a:r>
            <a:endParaRPr lang="en-US" dirty="0"/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5464424" y="4741077"/>
            <a:ext cx="1242238" cy="68537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458204" y="5533304"/>
            <a:ext cx="1248458" cy="0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12354" y="5500762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58 mm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1052" y="4433300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MKBH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6477900" y="4917426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32 mm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6827962" y="4734858"/>
            <a:ext cx="0" cy="691593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>
            <a:spLocks noChangeAspect="1"/>
          </p:cNvSpPr>
          <p:nvPr/>
        </p:nvSpPr>
        <p:spPr>
          <a:xfrm>
            <a:off x="7305320" y="4700058"/>
            <a:ext cx="1410643" cy="76944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7305322" y="5548265"/>
            <a:ext cx="1410641" cy="7175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40332" y="5528164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66 mm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34150" y="4392281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MKBV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8387218" y="4876407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36 mm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780821" y="4687620"/>
            <a:ext cx="0" cy="781881"/>
          </a:xfrm>
          <a:prstGeom prst="line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>
            <a:spLocks noChangeAspect="1"/>
          </p:cNvSpPr>
          <p:nvPr/>
        </p:nvSpPr>
        <p:spPr>
          <a:xfrm>
            <a:off x="5402458" y="4187006"/>
            <a:ext cx="3681571" cy="1902776"/>
          </a:xfrm>
          <a:prstGeom prst="rect">
            <a:avLst/>
          </a:prstGeom>
          <a:noFill/>
          <a:ln>
            <a:solidFill>
              <a:srgbClr val="0000FF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649675" y="4173983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FF"/>
                </a:solidFill>
              </a:rPr>
              <a:t>Apertures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77578" y="5800665"/>
            <a:ext cx="469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Downstream shift of 4.8 m increases </a:t>
            </a:r>
            <a:r>
              <a:rPr lang="el-GR" sz="1200" dirty="0" smtClean="0">
                <a:solidFill>
                  <a:srgbClr val="0000FF"/>
                </a:solidFill>
              </a:rPr>
              <a:t>Δ</a:t>
            </a:r>
            <a:r>
              <a:rPr lang="en-GB" sz="1200" dirty="0" smtClean="0">
                <a:solidFill>
                  <a:srgbClr val="0000FF"/>
                </a:solidFill>
              </a:rPr>
              <a:t>x by ± 1.3 mm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Adding 2 MKBH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13" y="1450765"/>
            <a:ext cx="8813990" cy="35193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94234" y="104804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LHC 4R6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2733" y="5106217"/>
            <a:ext cx="766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MKBV   --   BPMD.683451.B1   --   BTVD.683458.B1   --   TCDQ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2672"/>
            <a:ext cx="8945774" cy="4279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Increasing Generator Capacitance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750" y="5726531"/>
            <a:ext cx="88447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To be studied: change in TDE pattern </a:t>
            </a:r>
            <a:r>
              <a:rPr lang="en-GB" dirty="0" smtClean="0"/>
              <a:t>(due to change in waveform, larger damping)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50" y="1166396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MKBH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11550" y="1790700"/>
            <a:ext cx="571500" cy="3746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5350659"/>
            <a:ext cx="1681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Thanks to V. Senaj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54264" y="1117823"/>
            <a:ext cx="28953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Increase C</a:t>
            </a:r>
            <a:r>
              <a:rPr lang="en-GB" sz="1600" baseline="-25000" dirty="0" smtClean="0">
                <a:solidFill>
                  <a:srgbClr val="FF0000"/>
                </a:solidFill>
              </a:rPr>
              <a:t>0</a:t>
            </a:r>
            <a:r>
              <a:rPr lang="en-GB" sz="1600" dirty="0" smtClean="0">
                <a:solidFill>
                  <a:srgbClr val="FF0000"/>
                </a:solidFill>
              </a:rPr>
              <a:t> by 30%</a:t>
            </a:r>
            <a:br>
              <a:rPr lang="en-GB" sz="1600" dirty="0" smtClean="0">
                <a:solidFill>
                  <a:srgbClr val="FF0000"/>
                </a:solidFill>
              </a:rPr>
            </a:b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Decrease voltage by 14%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90761" y="2794021"/>
            <a:ext cx="1363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FF"/>
                </a:solidFill>
              </a:rPr>
              <a:t>Results in 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larger damping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21862" y="1229403"/>
            <a:ext cx="21035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sym typeface="Wingdings" panose="05000000000000000000" pitchFamily="2" charset="2"/>
              </a:rPr>
              <a:t>Adjust (decrease) L</a:t>
            </a:r>
            <a:r>
              <a:rPr lang="en-GB" sz="1600" baseline="-25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0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991217" y="1804233"/>
            <a:ext cx="571500" cy="374650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034772" y="2249108"/>
            <a:ext cx="242195" cy="566059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11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 </a:t>
            </a:r>
            <a:r>
              <a:rPr lang="en-GB" dirty="0" smtClean="0"/>
              <a:t>Optics Elements </a:t>
            </a:r>
            <a:r>
              <a:rPr lang="en-GB" dirty="0"/>
              <a:t>in </a:t>
            </a:r>
            <a:r>
              <a:rPr lang="en-GB" dirty="0" smtClean="0"/>
              <a:t>Dump 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880" y="1189343"/>
            <a:ext cx="83571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Add quadrupole in dump line to increase kick strength?</a:t>
            </a:r>
            <a:endParaRPr lang="en-GB" sz="2400" dirty="0"/>
          </a:p>
          <a:p>
            <a:pPr lvl="2"/>
            <a:r>
              <a:rPr lang="en-GB" sz="2400" dirty="0"/>
              <a:t>To be studied: integration, apertures, </a:t>
            </a:r>
            <a:r>
              <a:rPr lang="en-GB" sz="2400" dirty="0" smtClean="0"/>
              <a:t>costs, sensitivity </a:t>
            </a:r>
            <a:r>
              <a:rPr lang="en-GB" sz="2400" dirty="0"/>
              <a:t>for orbit excursions.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Increase Q4 gradient?</a:t>
            </a:r>
          </a:p>
          <a:p>
            <a:pPr lvl="2"/>
            <a:r>
              <a:rPr lang="en-GB" sz="2400" dirty="0"/>
              <a:t>To be studied: Implications for optics, failure cases.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15" y="3374570"/>
            <a:ext cx="7859723" cy="26281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47662" y="5599835"/>
            <a:ext cx="5657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D.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Barna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/T. Kramer,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FCC-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hh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Dump Pattern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Studies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6613" y="3488020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possible FCC dump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4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Approach 2: Reduce sensitivity to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227" y="1585894"/>
            <a:ext cx="8827996" cy="466742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GB" b="1" dirty="0" smtClean="0"/>
              <a:t>Retrigger all MKBs</a:t>
            </a:r>
            <a:r>
              <a:rPr lang="en-GB" dirty="0" smtClean="0"/>
              <a:t> in case of erratic firing?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To be studied: change of TDE pattern, </a:t>
            </a:r>
            <a:r>
              <a:rPr lang="en-GB" dirty="0" smtClean="0"/>
              <a:t>implications </a:t>
            </a:r>
            <a:r>
              <a:rPr lang="en-GB" dirty="0"/>
              <a:t>for hardware, controls and machine </a:t>
            </a:r>
            <a:r>
              <a:rPr lang="en-GB" dirty="0" smtClean="0"/>
              <a:t>protection</a:t>
            </a:r>
            <a:endParaRPr lang="en-GB" dirty="0"/>
          </a:p>
          <a:p>
            <a:pPr lvl="1"/>
            <a:r>
              <a:rPr lang="en-GB" b="1" dirty="0"/>
              <a:t>Change MKD/MKB waveforms</a:t>
            </a:r>
            <a:r>
              <a:rPr lang="en-GB" dirty="0"/>
              <a:t> (overshoot, damping) to avoid overlap for retrigger case?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To be studied: change of TDE </a:t>
            </a:r>
            <a:r>
              <a:rPr lang="en-GB" dirty="0" smtClean="0">
                <a:sym typeface="Wingdings" panose="05000000000000000000" pitchFamily="2" charset="2"/>
              </a:rPr>
              <a:t>pattern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Combine with increased generator capacitance</a:t>
            </a:r>
            <a:endParaRPr lang="en-GB" dirty="0"/>
          </a:p>
          <a:p>
            <a:pPr lvl="1"/>
            <a:r>
              <a:rPr lang="en-GB" b="1" dirty="0" smtClean="0"/>
              <a:t>Change nominal timing</a:t>
            </a:r>
            <a:r>
              <a:rPr lang="en-GB" dirty="0" smtClean="0"/>
              <a:t> between MKBs and/or between MKBs and MKDs to be less sensitive to horizontal failure?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To be studied: </a:t>
            </a:r>
            <a:r>
              <a:rPr lang="en-GB" dirty="0" smtClean="0">
                <a:sym typeface="Wingdings" panose="05000000000000000000" pitchFamily="2" charset="2"/>
              </a:rPr>
              <a:t>change of TDE pattern, </a:t>
            </a:r>
            <a:r>
              <a:rPr lang="en-GB" dirty="0" smtClean="0"/>
              <a:t>implications </a:t>
            </a:r>
            <a:r>
              <a:rPr lang="en-GB" dirty="0"/>
              <a:t>for hardware, controls and machine </a:t>
            </a:r>
            <a:r>
              <a:rPr lang="en-GB" dirty="0" smtClean="0"/>
              <a:t>protection</a:t>
            </a:r>
          </a:p>
          <a:p>
            <a:pPr lvl="1"/>
            <a:r>
              <a:rPr lang="en-GB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2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57" y="1213642"/>
            <a:ext cx="8581052" cy="4734397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Loss of MKB</a:t>
            </a:r>
          </a:p>
          <a:p>
            <a:pPr lvl="1"/>
            <a:r>
              <a:rPr lang="en-GB" sz="2000" dirty="0" smtClean="0"/>
              <a:t>Failure </a:t>
            </a:r>
            <a:r>
              <a:rPr lang="en-GB" sz="2000" dirty="0"/>
              <a:t>of MKBH is more likely </a:t>
            </a:r>
            <a:r>
              <a:rPr lang="en-GB" sz="2000" dirty="0" smtClean="0"/>
              <a:t>and more critical</a:t>
            </a:r>
          </a:p>
          <a:p>
            <a:pPr lvl="1"/>
            <a:r>
              <a:rPr lang="en-GB" sz="2000" dirty="0" smtClean="0"/>
              <a:t>p+ density increase &lt;170% for 2/4 MKBH and 4/6 MKBV missing</a:t>
            </a:r>
          </a:p>
          <a:p>
            <a:r>
              <a:rPr lang="en-GB" sz="2400" dirty="0" smtClean="0"/>
              <a:t>MKB coupling issue </a:t>
            </a:r>
            <a:r>
              <a:rPr lang="en-GB" sz="2400" dirty="0" smtClean="0"/>
              <a:t>might </a:t>
            </a:r>
            <a:r>
              <a:rPr lang="en-GB" sz="2400" dirty="0" smtClean="0"/>
              <a:t>be solved by fast retriggering of all MKBs</a:t>
            </a:r>
          </a:p>
          <a:p>
            <a:pPr lvl="1"/>
            <a:r>
              <a:rPr lang="en-GB" sz="2000" dirty="0" smtClean="0"/>
              <a:t>However, this leads to a significant change in the TDE pattern (in case of erratic firing) and significant implications for controls and machine protection</a:t>
            </a:r>
          </a:p>
          <a:p>
            <a:pPr lvl="1"/>
            <a:r>
              <a:rPr lang="en-GB" sz="2000" dirty="0" smtClean="0"/>
              <a:t>TDE patterns studied and main effects identified (overlap, local density hotspots) so that possible mitigation measures can be evaluated</a:t>
            </a:r>
          </a:p>
          <a:p>
            <a:r>
              <a:rPr lang="en-GB" sz="2400" dirty="0" smtClean="0"/>
              <a:t>Upgrade strategy to reduce MKB failure probability and failure sensitivity to be defined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8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" y="1384811"/>
            <a:ext cx="4451688" cy="3680931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7.7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42004" y="1805071"/>
            <a:ext cx="308209" cy="1039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65" y="1420848"/>
            <a:ext cx="4361287" cy="33890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874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Nominal TDE Pattern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100%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Strong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936764" y="3831571"/>
            <a:ext cx="428014" cy="940224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55665" y="172889"/>
            <a:ext cx="1758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All 4 MKBH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</p:spTree>
    <p:extLst>
      <p:ext uri="{BB962C8B-B14F-4D97-AF65-F5344CB8AC3E}">
        <p14:creationId xmlns:p14="http://schemas.microsoft.com/office/powerpoint/2010/main" val="355892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94387" y="1343608"/>
            <a:ext cx="443743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Thank you for your attention!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423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Modified Timing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7" y="1384811"/>
            <a:ext cx="4448262" cy="3680930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9.8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endCxn id="19" idx="1"/>
          </p:cNvCxnSpPr>
          <p:nvPr/>
        </p:nvCxnSpPr>
        <p:spPr>
          <a:xfrm flipV="1">
            <a:off x="1065320" y="1799265"/>
            <a:ext cx="1026952" cy="37576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16" y="1420848"/>
            <a:ext cx="4356185" cy="33890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5" y="1336148"/>
            <a:ext cx="530071" cy="918780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All 4 MKBH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83%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578115" y="3382392"/>
            <a:ext cx="839931" cy="1389403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55665" y="172889"/>
            <a:ext cx="1758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All 4 MKBH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Less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28323" y="5457291"/>
            <a:ext cx="198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MKD delayed by 22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s w.r.t MKB.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6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Modified Timing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7" y="1384811"/>
            <a:ext cx="4448262" cy="3680929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8.3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18291" y="1772631"/>
            <a:ext cx="91737" cy="251477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950" y="1667806"/>
            <a:ext cx="3721315" cy="28951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4" y="1336148"/>
            <a:ext cx="2990990" cy="1202866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 MKBH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104%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704216" y="3284738"/>
            <a:ext cx="713830" cy="1487057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55665" y="172889"/>
            <a:ext cx="25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 MKBH missing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Less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28323" y="5457291"/>
            <a:ext cx="198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MKD delayed by 22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s w.r.t MKB.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Modified Timing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7" y="1384811"/>
            <a:ext cx="4448261" cy="3680929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5.4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27169" y="1808143"/>
            <a:ext cx="73981" cy="233785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950" y="1667806"/>
            <a:ext cx="3721315" cy="28951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4" y="1336148"/>
            <a:ext cx="2973234" cy="1389297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 MKBH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141%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704216" y="3284738"/>
            <a:ext cx="713830" cy="1487057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55665" y="172889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  <a:r>
              <a:rPr lang="en-GB" sz="2400" dirty="0" smtClean="0"/>
              <a:t> MKBH missing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Less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28323" y="5457291"/>
            <a:ext cx="198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MKD delayed by 22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s w.r.t MKB.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148" y="1325563"/>
            <a:ext cx="6142529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8316" y="-123940"/>
            <a:ext cx="8226854" cy="940443"/>
          </a:xfrm>
        </p:spPr>
        <p:txBody>
          <a:bodyPr/>
          <a:lstStyle/>
          <a:p>
            <a:r>
              <a:rPr lang="en-GB" dirty="0" smtClean="0"/>
              <a:t>Modified Timing: Comparison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095129" y="3116063"/>
            <a:ext cx="54242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2115" y="4608990"/>
            <a:ext cx="54242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80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9234" y="-69275"/>
            <a:ext cx="88733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Missing MKB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09234" y="871168"/>
          <a:ext cx="8829021" cy="527809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575"/>
                <a:gridCol w="380575"/>
                <a:gridCol w="1152553"/>
                <a:gridCol w="1152553"/>
                <a:gridCol w="1152553"/>
                <a:gridCol w="1152553"/>
                <a:gridCol w="1152553"/>
                <a:gridCol w="1152553"/>
                <a:gridCol w="1152553"/>
              </a:tblGrid>
              <a:tr h="300719">
                <a:tc rowSpan="2" gridSpan="2">
                  <a:txBody>
                    <a:bodyPr/>
                    <a:lstStyle/>
                    <a:p>
                      <a:endParaRPr lang="en-US" sz="1500" b="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Number</a:t>
                      </a:r>
                      <a:r>
                        <a:rPr lang="en-GB" b="0" baseline="0" dirty="0" smtClean="0"/>
                        <a:t> of active MKBV</a:t>
                      </a: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071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6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5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4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3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2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1</a:t>
                      </a:r>
                      <a:endParaRPr lang="en-US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dirty="0" smtClean="0"/>
                        <a:t>0</a:t>
                      </a:r>
                      <a:endParaRPr lang="en-US" sz="1500" b="0" dirty="0"/>
                    </a:p>
                  </a:txBody>
                  <a:tcPr/>
                </a:tc>
              </a:tr>
              <a:tr h="918458">
                <a:tc rowSpan="5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active MKBH</a:t>
                      </a:r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159%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269%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621%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129%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131%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273%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746%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157%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170%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272%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906%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247%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251%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246%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253%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265%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294%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1279%</a:t>
                      </a:r>
                      <a:endParaRPr lang="en-US" sz="1500" dirty="0"/>
                    </a:p>
                  </a:txBody>
                  <a:tcPr anchor="ctr"/>
                </a:tc>
              </a:tr>
              <a:tr h="9184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594%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684%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757%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805%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987%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1383%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4315%</a:t>
                      </a:r>
                      <a:endParaRPr lang="en-US" sz="15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261480" y="-15833"/>
            <a:ext cx="2882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HL-LHC BCMS Filling Pattern</a:t>
            </a:r>
            <a:endParaRPr lang="en-US" sz="1600" dirty="0"/>
          </a:p>
        </p:txBody>
      </p:sp>
      <p:sp>
        <p:nvSpPr>
          <p:cNvPr id="50" name="Rectangle 49"/>
          <p:cNvSpPr/>
          <p:nvPr/>
        </p:nvSpPr>
        <p:spPr>
          <a:xfrm>
            <a:off x="2153297" y="1558859"/>
            <a:ext cx="2236389" cy="919174"/>
          </a:xfrm>
          <a:prstGeom prst="rect">
            <a:avLst/>
          </a:prstGeom>
          <a:noFill/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015821" y="15337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Nominal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21124" y="1558859"/>
            <a:ext cx="994601" cy="91917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006943" y="2506926"/>
            <a:ext cx="1008783" cy="1780989"/>
          </a:xfrm>
          <a:prstGeom prst="rect">
            <a:avLst/>
          </a:prstGeom>
          <a:noFill/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90858" y="294215"/>
            <a:ext cx="54531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Next steps: Energy-deposition and thermo-mechanical studies (BCMS/standard) for HL-LHC parameters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312" y="868460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Peak</a:t>
            </a:r>
            <a:br>
              <a:rPr lang="en-GB" dirty="0" smtClean="0"/>
            </a:br>
            <a:r>
              <a:rPr lang="en-GB" dirty="0" smtClean="0">
                <a:latin typeface="Symbol" panose="05050102010706020507" pitchFamily="18" charset="2"/>
              </a:rPr>
              <a:t>r(</a:t>
            </a:r>
            <a:r>
              <a:rPr lang="en-GB" dirty="0" smtClean="0"/>
              <a:t>p+)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Retriggering: Density </a:t>
            </a:r>
            <a:r>
              <a:rPr lang="en-GB" dirty="0"/>
              <a:t>Comparison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4" y="1325563"/>
            <a:ext cx="5866758" cy="46672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744017" y="5746550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bin size: 200 um x 200 um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642105" y="1445621"/>
            <a:ext cx="25081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9900"/>
                </a:solidFill>
              </a:rPr>
              <a:t>Energy density on upstream windows seems to follow the </a:t>
            </a:r>
            <a:br>
              <a:rPr lang="en-GB" sz="1600" dirty="0" smtClean="0">
                <a:solidFill>
                  <a:srgbClr val="FF9900"/>
                </a:solidFill>
              </a:rPr>
            </a:br>
            <a:r>
              <a:rPr lang="en-GB" sz="1600" dirty="0" smtClean="0">
                <a:solidFill>
                  <a:srgbClr val="FF9900"/>
                </a:solidFill>
              </a:rPr>
              <a:t>p+ density.</a:t>
            </a:r>
          </a:p>
          <a:p>
            <a:endParaRPr lang="en-GB" sz="1600" dirty="0">
              <a:solidFill>
                <a:srgbClr val="FF99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For discussion of absolute values and thermo-mechanical stresses see talks by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M. Frankl and T. Polzin.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0587"/>
            <a:ext cx="3090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FLUKA values courtesy of M. Frankl.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495637" y="4441373"/>
            <a:ext cx="1687621" cy="443511"/>
          </a:xfrm>
          <a:prstGeom prst="straightConnector1">
            <a:avLst/>
          </a:prstGeom>
          <a:ln w="25400">
            <a:solidFill>
              <a:srgbClr val="00B05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0702753">
            <a:off x="4436104" y="4666157"/>
            <a:ext cx="1830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r</a:t>
            </a:r>
            <a:r>
              <a:rPr lang="en-GB" sz="1400" dirty="0" smtClean="0">
                <a:solidFill>
                  <a:srgbClr val="00B050"/>
                </a:solidFill>
              </a:rPr>
              <a:t>educed </a:t>
            </a:r>
            <a:r>
              <a:rPr lang="en-GB" sz="1400" dirty="0" err="1" smtClean="0">
                <a:solidFill>
                  <a:srgbClr val="00B05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00B050"/>
                </a:solidFill>
              </a:rPr>
              <a:t>sweep</a:t>
            </a:r>
            <a:endParaRPr lang="en-US" sz="1400" baseline="-25000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18799" y="5896749"/>
            <a:ext cx="67441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Sweep velocity is averaged over </a:t>
            </a:r>
            <a:r>
              <a:rPr lang="en-GB" sz="1200" dirty="0" smtClean="0"/>
              <a:t>11 </a:t>
            </a:r>
            <a:r>
              <a:rPr lang="en-GB" sz="1200" dirty="0"/>
              <a:t>adjacent bunches to reduce effects from waveform noise.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212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4" y="1325563"/>
            <a:ext cx="5866758" cy="4667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Retriggering: Density </a:t>
            </a:r>
            <a:r>
              <a:rPr lang="en-GB" dirty="0"/>
              <a:t>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744017" y="5746550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bin size: 200 um x 200 um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98129" y="1467230"/>
            <a:ext cx="25503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800000"/>
                </a:solidFill>
              </a:rPr>
              <a:t>Energy density in dump core and downstream window might be less sensitive to localized </a:t>
            </a:r>
            <a:r>
              <a:rPr lang="en-GB" sz="1600" dirty="0">
                <a:solidFill>
                  <a:srgbClr val="800000"/>
                </a:solidFill>
              </a:rPr>
              <a:t>hotspots </a:t>
            </a:r>
            <a:r>
              <a:rPr lang="en-GB" sz="1600" dirty="0" smtClean="0">
                <a:solidFill>
                  <a:srgbClr val="800000"/>
                </a:solidFill>
              </a:rPr>
              <a:t>in the p+ density.</a:t>
            </a:r>
          </a:p>
          <a:p>
            <a:endParaRPr lang="en-GB" sz="1600" dirty="0">
              <a:solidFill>
                <a:srgbClr val="FF99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For discussion of absolute values and thermo-mechanical stresses see talks by M. Frankl and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T. Polzin.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495637" y="4441373"/>
            <a:ext cx="1687621" cy="443511"/>
          </a:xfrm>
          <a:prstGeom prst="straightConnector1">
            <a:avLst/>
          </a:prstGeom>
          <a:ln w="25400">
            <a:solidFill>
              <a:srgbClr val="00B05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0702753">
            <a:off x="4436104" y="4666157"/>
            <a:ext cx="1830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r</a:t>
            </a:r>
            <a:r>
              <a:rPr lang="en-GB" sz="1400" dirty="0" smtClean="0">
                <a:solidFill>
                  <a:srgbClr val="00B050"/>
                </a:solidFill>
              </a:rPr>
              <a:t>educed </a:t>
            </a:r>
            <a:r>
              <a:rPr lang="en-GB" sz="1400" dirty="0" err="1" smtClean="0">
                <a:solidFill>
                  <a:srgbClr val="00B05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00B050"/>
                </a:solidFill>
              </a:rPr>
              <a:t>sweep</a:t>
            </a:r>
            <a:endParaRPr lang="en-US" sz="1400" baseline="-250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5650587"/>
            <a:ext cx="3090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FLUKA values courtesy of M. Frankl.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8799" y="5896749"/>
            <a:ext cx="67441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Sweep velocity is averaged over </a:t>
            </a:r>
            <a:r>
              <a:rPr lang="en-GB" sz="1200" dirty="0" smtClean="0"/>
              <a:t>11 </a:t>
            </a:r>
            <a:r>
              <a:rPr lang="en-GB" sz="1200" dirty="0"/>
              <a:t>adjacent bunches to reduce effects from waveform noise.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36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" y="1384811"/>
            <a:ext cx="4451688" cy="3680931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6.0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77516" y="1805071"/>
            <a:ext cx="308209" cy="1039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65" y="1420848"/>
            <a:ext cx="4361287" cy="33890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 MKBH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130%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68140" y="3737499"/>
            <a:ext cx="496638" cy="1034296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95864" y="172889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1/4 MKBH missing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Strong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" y="1384811"/>
            <a:ext cx="4451688" cy="3680930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4.4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endCxn id="19" idx="1"/>
          </p:cNvCxnSpPr>
          <p:nvPr/>
        </p:nvCxnSpPr>
        <p:spPr>
          <a:xfrm>
            <a:off x="1878352" y="1798315"/>
            <a:ext cx="213920" cy="950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65" y="1420848"/>
            <a:ext cx="4361287" cy="33890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2</a:t>
            </a:r>
            <a:r>
              <a:rPr lang="en-GB" sz="1400" dirty="0" smtClean="0">
                <a:solidFill>
                  <a:schemeClr val="bg1"/>
                </a:solidFill>
              </a:rPr>
              <a:t> MKBH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157%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23751" y="3604334"/>
            <a:ext cx="541027" cy="1167461"/>
          </a:xfrm>
          <a:prstGeom prst="straightConnector1">
            <a:avLst/>
          </a:prstGeom>
          <a:ln w="25400">
            <a:solidFill>
              <a:srgbClr val="0000FF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78115" y="4815818"/>
            <a:ext cx="246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Strong dependence on horizontal sweep velocity.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95864" y="172889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2/4 MKBH missing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65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" y="1384811"/>
            <a:ext cx="4451688" cy="3680931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7.7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42004" y="1805071"/>
            <a:ext cx="308209" cy="1039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65" y="1420848"/>
            <a:ext cx="4361287" cy="33890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874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Nominal TDE Pattern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100%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55665" y="172889"/>
            <a:ext cx="1741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All 6 MKBV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</p:spTree>
    <p:extLst>
      <p:ext uri="{BB962C8B-B14F-4D97-AF65-F5344CB8AC3E}">
        <p14:creationId xmlns:p14="http://schemas.microsoft.com/office/powerpoint/2010/main" val="17294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-69275"/>
            <a:ext cx="88733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Missing MKBV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3/28/2017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" y="1384811"/>
            <a:ext cx="4451688" cy="3680930"/>
          </a:xfrm>
        </p:spPr>
      </p:pic>
      <p:sp>
        <p:nvSpPr>
          <p:cNvPr id="8" name="TextBox 7"/>
          <p:cNvSpPr txBox="1"/>
          <p:nvPr/>
        </p:nvSpPr>
        <p:spPr>
          <a:xfrm>
            <a:off x="4036135" y="1017268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400" dirty="0" smtClean="0">
                <a:solidFill>
                  <a:srgbClr val="FF0000"/>
                </a:solidFill>
              </a:rPr>
              <a:t> = 7.7 </a:t>
            </a:r>
            <a:r>
              <a:rPr lang="el-GR" sz="1400" dirty="0" smtClean="0">
                <a:solidFill>
                  <a:srgbClr val="FF0000"/>
                </a:solidFill>
              </a:rPr>
              <a:t>μ</a:t>
            </a:r>
            <a:r>
              <a:rPr lang="en-GB" sz="1400" dirty="0" smtClean="0">
                <a:solidFill>
                  <a:srgbClr val="FF0000"/>
                </a:solidFill>
              </a:rPr>
              <a:t>m/ns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13390" y="1805071"/>
            <a:ext cx="336823" cy="227915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65" y="1472571"/>
            <a:ext cx="4361287" cy="32855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58017" y="966816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Sweep Velocity at TDE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85952" y="996442"/>
            <a:ext cx="247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Density at TDE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52683" y="1336148"/>
            <a:ext cx="1042655" cy="1074568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0185" y="4443560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 MKBV missing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WP 14 Meeting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7" y="5031262"/>
            <a:ext cx="3116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3.9e6 macro particles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2272" y="1645376"/>
            <a:ext cx="1945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peak</a:t>
            </a:r>
            <a:r>
              <a:rPr lang="en-GB" sz="1400" dirty="0" smtClean="0">
                <a:solidFill>
                  <a:srgbClr val="FF0000"/>
                </a:solidFill>
              </a:rPr>
              <a:t>(p+) = 104%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23839" y="1341632"/>
            <a:ext cx="591456" cy="347171"/>
          </a:xfrm>
          <a:prstGeom prst="straightConnector1">
            <a:avLst/>
          </a:prstGeom>
          <a:ln w="254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5507160"/>
            <a:ext cx="7463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Nominal waveform data taken from &lt;</a:t>
            </a:r>
            <a:r>
              <a:rPr lang="en-GB" sz="1200" dirty="0" smtClean="0"/>
              <a:t>2016-07-22, 17:01h&gt; </a:t>
            </a:r>
            <a:r>
              <a:rPr lang="en-GB" sz="1200" dirty="0"/>
              <a:t>dump, Beam </a:t>
            </a:r>
            <a:r>
              <a:rPr lang="en-GB" sz="1200" dirty="0" smtClean="0"/>
              <a:t>2, 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dirty="0"/>
              <a:t> = 3.75 </a:t>
            </a:r>
            <a:r>
              <a:rPr lang="el-GR" sz="1200" dirty="0" smtClean="0"/>
              <a:t>μ</a:t>
            </a:r>
            <a:r>
              <a:rPr lang="en-US" sz="1200" dirty="0" smtClean="0"/>
              <a:t>m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 smtClean="0"/>
              <a:t>Sweep velocity is averaged over 7 adjacent bunches to reduce effects from waveform noise.</a:t>
            </a:r>
          </a:p>
          <a:p>
            <a:r>
              <a:rPr lang="en-GB" sz="1200" dirty="0"/>
              <a:t>Filling scheme HL-LHC: filling_scheme_bcms_25ns_2604b_2592_2288_2396_288bpi12inj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95864" y="172889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1/6 MKBV missing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24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12224</TotalTime>
  <Words>3626</Words>
  <Application>Microsoft Office PowerPoint</Application>
  <PresentationFormat>On-screen Show (4:3)</PresentationFormat>
  <Paragraphs>807</Paragraphs>
  <Slides>57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Calibri</vt:lpstr>
      <vt:lpstr>Optima</vt:lpstr>
      <vt:lpstr>Symbol</vt:lpstr>
      <vt:lpstr>Wingdings</vt:lpstr>
      <vt:lpstr>CERNCorporate4-3</vt:lpstr>
      <vt:lpstr>Beam distribution at the TDE for different scenarios including re-triggering</vt:lpstr>
      <vt:lpstr>Outline</vt:lpstr>
      <vt:lpstr>LBDS – Failure Scenarios</vt:lpstr>
      <vt:lpstr>Dilution Kicker (MKB)</vt:lpstr>
      <vt:lpstr>Missing MKBH</vt:lpstr>
      <vt:lpstr>Missing MKBH</vt:lpstr>
      <vt:lpstr>Missing MKBH</vt:lpstr>
      <vt:lpstr>Missing MKBV</vt:lpstr>
      <vt:lpstr>Missing MKBV</vt:lpstr>
      <vt:lpstr>Missing MKBV</vt:lpstr>
      <vt:lpstr>Missing MKBV</vt:lpstr>
      <vt:lpstr>Missing MKBV</vt:lpstr>
      <vt:lpstr>PowerPoint Presentation</vt:lpstr>
      <vt:lpstr>PowerPoint Presentation</vt:lpstr>
      <vt:lpstr>Erratic 2016-10-01: Waveforms</vt:lpstr>
      <vt:lpstr>Problem: MKB Coupling</vt:lpstr>
      <vt:lpstr>Options MKB Retrigger Strategy</vt:lpstr>
      <vt:lpstr>Possible Solution: MKB Retriggering?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MKB Retriggering</vt:lpstr>
      <vt:lpstr>Retriggering: Density Comparison</vt:lpstr>
      <vt:lpstr>Retriggering: Summary</vt:lpstr>
      <vt:lpstr>Possible Upgrades</vt:lpstr>
      <vt:lpstr>Reduce MKBH Operational Voltage</vt:lpstr>
      <vt:lpstr>Adding 2 MKBH</vt:lpstr>
      <vt:lpstr>Adding 2 MKBH</vt:lpstr>
      <vt:lpstr>Increasing Generator Capacitance</vt:lpstr>
      <vt:lpstr>Add Optics Elements in Dump Line</vt:lpstr>
      <vt:lpstr>Approach 2: Reduce sensitivity to failures</vt:lpstr>
      <vt:lpstr>Summary</vt:lpstr>
      <vt:lpstr>PowerPoint Presentation</vt:lpstr>
      <vt:lpstr>Modified Timing</vt:lpstr>
      <vt:lpstr>Modified Timing</vt:lpstr>
      <vt:lpstr>Modified Timing</vt:lpstr>
      <vt:lpstr>Modified Timing: Comparison</vt:lpstr>
      <vt:lpstr>PowerPoint Presentation</vt:lpstr>
      <vt:lpstr>Retriggering: Density Comparison</vt:lpstr>
      <vt:lpstr>Retriggering: Density Comparison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 Wiesner</cp:lastModifiedBy>
  <cp:revision>346</cp:revision>
  <cp:lastPrinted>2017-03-22T14:39:52Z</cp:lastPrinted>
  <dcterms:created xsi:type="dcterms:W3CDTF">2012-11-30T11:04:26Z</dcterms:created>
  <dcterms:modified xsi:type="dcterms:W3CDTF">2017-03-28T08:01:58Z</dcterms:modified>
</cp:coreProperties>
</file>