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62" r:id="rId6"/>
    <p:sldId id="294" r:id="rId7"/>
    <p:sldId id="268" r:id="rId8"/>
    <p:sldId id="258" r:id="rId9"/>
    <p:sldId id="267" r:id="rId10"/>
    <p:sldId id="270" r:id="rId11"/>
    <p:sldId id="271" r:id="rId12"/>
    <p:sldId id="273" r:id="rId13"/>
    <p:sldId id="272" r:id="rId14"/>
    <p:sldId id="275" r:id="rId15"/>
    <p:sldId id="274" r:id="rId16"/>
    <p:sldId id="295" r:id="rId17"/>
    <p:sldId id="276" r:id="rId18"/>
    <p:sldId id="285" r:id="rId19"/>
    <p:sldId id="279" r:id="rId20"/>
    <p:sldId id="286" r:id="rId21"/>
    <p:sldId id="287" r:id="rId22"/>
    <p:sldId id="297" r:id="rId23"/>
    <p:sldId id="288" r:id="rId24"/>
    <p:sldId id="293" r:id="rId25"/>
    <p:sldId id="292" r:id="rId26"/>
    <p:sldId id="266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5" d="100"/>
          <a:sy n="85" d="100"/>
        </p:scale>
        <p:origin x="96" y="12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6800800" cy="1800000"/>
          </a:xfrm>
        </p:spPr>
        <p:txBody>
          <a:bodyPr/>
          <a:lstStyle/>
          <a:p>
            <a:r>
              <a:rPr lang="en-US" dirty="0" smtClean="0"/>
              <a:t>Outlook on the Thermo-mechanical Studies of the TDE, the TCDQ / TCDS and the TCDD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Tobias Polzin</a:t>
            </a:r>
          </a:p>
          <a:p>
            <a:r>
              <a:rPr lang="en-GB" dirty="0" smtClean="0"/>
              <a:t>EN-TCD-STI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WP14 Meeting – 28</a:t>
            </a:r>
            <a:r>
              <a:rPr lang="en-GB" baseline="30000" dirty="0" smtClean="0"/>
              <a:t>th</a:t>
            </a:r>
            <a:r>
              <a:rPr lang="en-GB" dirty="0" smtClean="0"/>
              <a:t> March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3536" y="2276872"/>
            <a:ext cx="7268864" cy="316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b="1" dirty="0" smtClean="0">
                <a:solidFill>
                  <a:schemeClr val="accent5"/>
                </a:solidFill>
              </a:rPr>
              <a:t>Static</a:t>
            </a:r>
            <a:r>
              <a:rPr lang="en-US" sz="2400" dirty="0" smtClean="0">
                <a:solidFill>
                  <a:schemeClr val="accent5"/>
                </a:solidFill>
              </a:rPr>
              <a:t> structural simulations were already performed for the core and the windows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The material characterization of the core material is still ongoing and not complete (CTE, specific heat and thermal conductivity </a:t>
            </a:r>
            <a:r>
              <a:rPr lang="en-US" sz="2400" dirty="0">
                <a:solidFill>
                  <a:schemeClr val="accent5"/>
                </a:solidFill>
              </a:rPr>
              <a:t>till </a:t>
            </a:r>
            <a:r>
              <a:rPr lang="en-US" sz="2400" dirty="0" smtClean="0">
                <a:solidFill>
                  <a:schemeClr val="accent5"/>
                </a:solidFill>
              </a:rPr>
              <a:t>2000°C</a:t>
            </a:r>
            <a:r>
              <a:rPr lang="en-US" sz="2400" dirty="0">
                <a:solidFill>
                  <a:schemeClr val="accent5"/>
                </a:solidFill>
              </a:rPr>
              <a:t>)</a:t>
            </a:r>
            <a:endParaRPr lang="en-US" sz="2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1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Previous Studies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79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3536" y="5531296"/>
            <a:ext cx="7268864" cy="5760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US" sz="2400" dirty="0" smtClean="0">
                <a:solidFill>
                  <a:schemeClr val="accent5"/>
                </a:solidFill>
              </a:rPr>
              <a:t>Artificial beam with 26GeV on the titanium window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07486"/>
            <a:ext cx="5746328" cy="4309746"/>
          </a:xfrm>
          <a:prstGeom prst="rect">
            <a:avLst/>
          </a:prstGeom>
        </p:spPr>
      </p:pic>
      <p:sp>
        <p:nvSpPr>
          <p:cNvPr id="9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Artificial Test Case-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98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3536" y="2276872"/>
            <a:ext cx="6116736" cy="316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b="1" dirty="0" smtClean="0">
                <a:solidFill>
                  <a:schemeClr val="accent5"/>
                </a:solidFill>
              </a:rPr>
              <a:t>Dynamic</a:t>
            </a:r>
            <a:r>
              <a:rPr lang="en-US" sz="2400" dirty="0" smtClean="0">
                <a:solidFill>
                  <a:schemeClr val="accent5"/>
                </a:solidFill>
              </a:rPr>
              <a:t> structural simulations for predefined failure scenarios of the MKBs for the core and the windows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Modelling of </a:t>
            </a:r>
            <a:r>
              <a:rPr lang="en-US" sz="2400" b="1" dirty="0">
                <a:solidFill>
                  <a:schemeClr val="accent5"/>
                </a:solidFill>
              </a:rPr>
              <a:t>nonlinear </a:t>
            </a:r>
            <a:r>
              <a:rPr lang="en-US" sz="2400" dirty="0" smtClean="0">
                <a:solidFill>
                  <a:schemeClr val="accent5"/>
                </a:solidFill>
              </a:rPr>
              <a:t>and</a:t>
            </a:r>
            <a:r>
              <a:rPr lang="en-US" sz="2400" b="1" dirty="0" smtClean="0">
                <a:solidFill>
                  <a:schemeClr val="accent5"/>
                </a:solidFill>
              </a:rPr>
              <a:t> anisotropic </a:t>
            </a:r>
            <a:r>
              <a:rPr lang="en-US" sz="2400" dirty="0">
                <a:solidFill>
                  <a:schemeClr val="accent5"/>
                </a:solidFill>
              </a:rPr>
              <a:t>material </a:t>
            </a:r>
            <a:r>
              <a:rPr lang="en-US" sz="2400" dirty="0" smtClean="0">
                <a:solidFill>
                  <a:schemeClr val="accent5"/>
                </a:solidFill>
              </a:rPr>
              <a:t>behavior for the core</a:t>
            </a:r>
            <a:endParaRPr lang="en-US" sz="2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Additional simulations for previously defined retriggering scenarios</a:t>
            </a:r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Next Steps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2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TCDQ / TCDS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TCDQ / TCDS</a:t>
            </a:r>
          </a:p>
          <a:p>
            <a:r>
              <a:rPr lang="en-GB" dirty="0" smtClean="0"/>
              <a:t>- Overview -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44" y="1412776"/>
            <a:ext cx="7740352" cy="335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TCDQ / TCDS</a:t>
            </a:r>
          </a:p>
          <a:p>
            <a:r>
              <a:rPr lang="en-GB" dirty="0" smtClean="0"/>
              <a:t>- Overview -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408219"/>
            <a:ext cx="4040188" cy="639762"/>
          </a:xfrm>
        </p:spPr>
        <p:txBody>
          <a:bodyPr/>
          <a:lstStyle/>
          <a:p>
            <a:r>
              <a:rPr lang="en-GB" dirty="0" smtClean="0"/>
              <a:t>TCDQ</a:t>
            </a:r>
            <a:endParaRPr lang="en-GB" dirty="0"/>
          </a:p>
        </p:txBody>
      </p:sp>
      <p:sp>
        <p:nvSpPr>
          <p:cNvPr id="12" name="Espace réservé du texte 4"/>
          <p:cNvSpPr txBox="1">
            <a:spLocks/>
          </p:cNvSpPr>
          <p:nvPr/>
        </p:nvSpPr>
        <p:spPr>
          <a:xfrm>
            <a:off x="5796136" y="3971301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dirty="0" smtClean="0"/>
              <a:t>TCDS</a:t>
            </a:r>
            <a:endParaRPr lang="en-GB" dirty="0"/>
          </a:p>
        </p:txBody>
      </p:sp>
      <p:sp>
        <p:nvSpPr>
          <p:cNvPr id="13" name="Espace réservé du contenu 5"/>
          <p:cNvSpPr>
            <a:spLocks noGrp="1"/>
          </p:cNvSpPr>
          <p:nvPr>
            <p:ph sz="quarter" idx="4294967295"/>
          </p:nvPr>
        </p:nvSpPr>
        <p:spPr>
          <a:xfrm>
            <a:off x="5652120" y="4813469"/>
            <a:ext cx="3681735" cy="891695"/>
          </a:xfrm>
          <a:prstGeom prst="rect">
            <a:avLst/>
          </a:prstGeom>
        </p:spPr>
        <p:txBody>
          <a:bodyPr/>
          <a:lstStyle/>
          <a:p>
            <a:r>
              <a:rPr lang="en-GB" sz="2400" dirty="0" smtClean="0"/>
              <a:t>2 modules with </a:t>
            </a:r>
            <a:r>
              <a:rPr lang="en-GB" sz="2400" dirty="0"/>
              <a:t>3 m length each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88" y="1354900"/>
            <a:ext cx="4317876" cy="17909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71301"/>
            <a:ext cx="5277393" cy="1736693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250387"/>
            <a:ext cx="4040188" cy="1294325"/>
          </a:xfrm>
        </p:spPr>
        <p:txBody>
          <a:bodyPr vert="horz" lIns="0" tIns="0" rIns="0" bIns="0" rtlCol="0">
            <a:normAutofit/>
          </a:bodyPr>
          <a:lstStyle/>
          <a:p>
            <a:pPr marL="342900" indent="-342900">
              <a:buChar char="§"/>
            </a:pPr>
            <a:r>
              <a:rPr lang="en-GB" sz="2400" dirty="0" smtClean="0"/>
              <a:t>Upgraded in LS1</a:t>
            </a:r>
          </a:p>
          <a:p>
            <a:pPr marL="342900" indent="-342900">
              <a:buFont typeface="Wingdings" charset="2"/>
              <a:buChar char="§"/>
            </a:pPr>
            <a:r>
              <a:rPr lang="en-GB" sz="2400" dirty="0" smtClean="0"/>
              <a:t>Three modules with 3</a:t>
            </a:r>
            <a:r>
              <a:rPr lang="en-GB" sz="2400" dirty="0"/>
              <a:t> m length each</a:t>
            </a:r>
          </a:p>
          <a:p>
            <a:pPr marL="342900" indent="-342900"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4600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9592" y="1986323"/>
            <a:ext cx="5400600" cy="316835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Standard 25 ns filling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b="1" dirty="0" smtClean="0">
                <a:solidFill>
                  <a:schemeClr val="accent5"/>
                </a:solidFill>
              </a:rPr>
              <a:t>50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>
                <a:solidFill>
                  <a:schemeClr val="accent5"/>
                </a:solidFill>
              </a:rPr>
              <a:t>bunches	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Bunch intensity = 2.3e11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Beam intensity: </a:t>
            </a:r>
            <a:r>
              <a:rPr lang="en-US" sz="2400" dirty="0" smtClean="0">
                <a:solidFill>
                  <a:schemeClr val="accent5"/>
                </a:solidFill>
              </a:rPr>
              <a:t>50 </a:t>
            </a:r>
            <a:r>
              <a:rPr lang="en-US" sz="2400" dirty="0">
                <a:solidFill>
                  <a:schemeClr val="accent5"/>
                </a:solidFill>
              </a:rPr>
              <a:t>x 2.3e11 = </a:t>
            </a:r>
            <a:r>
              <a:rPr lang="en-US" sz="2400" dirty="0" smtClean="0">
                <a:solidFill>
                  <a:schemeClr val="accent5"/>
                </a:solidFill>
              </a:rPr>
              <a:t>1.15e13</a:t>
            </a:r>
            <a:endParaRPr lang="en-US" sz="2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Beam emittance = </a:t>
            </a:r>
            <a:r>
              <a:rPr lang="en-US" sz="2400" dirty="0" smtClean="0">
                <a:solidFill>
                  <a:schemeClr val="accent5"/>
                </a:solidFill>
              </a:rPr>
              <a:t>2.1 µm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3D simulation of the block with the highest energy deposition</a:t>
            </a:r>
          </a:p>
        </p:txBody>
      </p:sp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TCDQ / TCDS</a:t>
            </a:r>
          </a:p>
          <a:p>
            <a:r>
              <a:rPr lang="en-GB" dirty="0" smtClean="0"/>
              <a:t>- Previous Results -</a:t>
            </a:r>
          </a:p>
        </p:txBody>
      </p:sp>
    </p:spTree>
    <p:extLst>
      <p:ext uri="{BB962C8B-B14F-4D97-AF65-F5344CB8AC3E}">
        <p14:creationId xmlns:p14="http://schemas.microsoft.com/office/powerpoint/2010/main" val="37471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TCDQ / TCDS</a:t>
            </a:r>
            <a:br>
              <a:rPr lang="en-US" dirty="0" smtClean="0"/>
            </a:br>
            <a:r>
              <a:rPr lang="en-US" dirty="0" smtClean="0"/>
              <a:t>- Previous Results -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851362"/>
              </p:ext>
            </p:extLst>
          </p:nvPr>
        </p:nvGraphicFramePr>
        <p:xfrm>
          <a:off x="137423" y="3674865"/>
          <a:ext cx="4675002" cy="2559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0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63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TCDS (low</a:t>
                      </a:r>
                      <a:r>
                        <a:rPr lang="en-US" sz="1400" baseline="0" dirty="0" smtClean="0"/>
                        <a:t> Z)</a:t>
                      </a:r>
                      <a:endParaRPr lang="en-US" sz="1400" dirty="0"/>
                    </a:p>
                  </a:txBody>
                  <a:tcPr marL="72000" marR="72000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886183"/>
                  </a:ext>
                </a:extLst>
              </a:tr>
              <a:tr h="3586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Material</a:t>
                      </a:r>
                      <a:endParaRPr lang="en-US" sz="1400" dirty="0"/>
                    </a:p>
                  </a:txBody>
                  <a:tcPr marL="72000" marR="72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C-C 1.75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C-C 1.4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Graphite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1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</a:t>
                      </a:r>
                      <a:r>
                        <a:rPr lang="en-US" sz="1400" baseline="0" dirty="0" smtClean="0"/>
                        <a:t> Temp. [</a:t>
                      </a:r>
                      <a:r>
                        <a:rPr lang="it-IT" sz="1400" dirty="0" smtClean="0"/>
                        <a:t>°C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798</a:t>
                      </a:r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1141</a:t>
                      </a:r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396</a:t>
                      </a:r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1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Princ</a:t>
                      </a:r>
                      <a:r>
                        <a:rPr lang="en-US" sz="1400" baseline="0" dirty="0" smtClean="0"/>
                        <a:t>. [MPa]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-23</a:t>
                      </a:r>
                      <a:endParaRPr lang="en-US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-27</a:t>
                      </a:r>
                      <a:endParaRPr lang="en-US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-20</a:t>
                      </a:r>
                      <a:endParaRPr lang="en-US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287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Compr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Strength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69.6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69.6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 </a:t>
                      </a:r>
                      <a:r>
                        <a:rPr lang="en-US" sz="1400" dirty="0" err="1" smtClean="0"/>
                        <a:t>Princ</a:t>
                      </a:r>
                      <a:r>
                        <a:rPr lang="en-US" sz="1400" dirty="0" smtClean="0"/>
                        <a:t>. [MPa]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18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51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dk1"/>
                          </a:solidFill>
                        </a:rPr>
                        <a:t>27</a:t>
                      </a:r>
                      <a:endParaRPr lang="en-US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62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Tensile Strength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61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84 (y)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185408"/>
              </p:ext>
            </p:extLst>
          </p:nvPr>
        </p:nvGraphicFramePr>
        <p:xfrm>
          <a:off x="4860681" y="3649088"/>
          <a:ext cx="4207119" cy="2567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85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TCDS (Ti6Al4V)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752363"/>
                  </a:ext>
                </a:extLst>
              </a:tr>
              <a:tr h="447662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Area </a:t>
                      </a:r>
                      <a:r>
                        <a:rPr kumimoji="0" lang="it-IT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kumimoji="0"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Max T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Area </a:t>
                      </a:r>
                      <a:r>
                        <a:rPr kumimoji="0" lang="it-IT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kumimoji="0"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Max stress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Area at at Max plastic strain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43">
                <a:tc>
                  <a:txBody>
                    <a:bodyPr/>
                    <a:lstStyle/>
                    <a:p>
                      <a:r>
                        <a:rPr lang="en-US" sz="1300" baseline="0" dirty="0" smtClean="0"/>
                        <a:t>Temp. [</a:t>
                      </a:r>
                      <a:r>
                        <a:rPr lang="it-IT" sz="1300" dirty="0" smtClean="0"/>
                        <a:t>°C</a:t>
                      </a:r>
                      <a:r>
                        <a:rPr lang="en-US" sz="1300" baseline="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568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dk1"/>
                          </a:solidFill>
                        </a:rPr>
                        <a:t>164</a:t>
                      </a:r>
                      <a:endParaRPr lang="en-US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312">
                <a:tc>
                  <a:txBody>
                    <a:bodyPr/>
                    <a:lstStyle/>
                    <a:p>
                      <a:r>
                        <a:rPr lang="en-US" sz="1300" baseline="0" dirty="0" smtClean="0"/>
                        <a:t>Eq. Stress [MPa]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601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312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Yield Strength </a:t>
                      </a:r>
                      <a:endParaRPr lang="en-US" sz="13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dk1"/>
                          </a:solidFill>
                        </a:rPr>
                        <a:t>248</a:t>
                      </a:r>
                      <a:endParaRPr lang="en-US" sz="14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dk1"/>
                          </a:solidFill>
                        </a:rPr>
                        <a:t>628</a:t>
                      </a:r>
                      <a:endParaRPr lang="en-US" sz="14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529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312">
                <a:tc>
                  <a:txBody>
                    <a:bodyPr/>
                    <a:lstStyle/>
                    <a:p>
                      <a:r>
                        <a:rPr kumimoji="0" lang="en-US" sz="1300" kern="1200" dirty="0" smtClean="0"/>
                        <a:t>Tensile Strength</a:t>
                      </a:r>
                      <a:endParaRPr kumimoji="0"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358  </a:t>
                      </a:r>
                      <a:endParaRPr lang="en-US" sz="14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734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141867"/>
              </p:ext>
            </p:extLst>
          </p:nvPr>
        </p:nvGraphicFramePr>
        <p:xfrm>
          <a:off x="1379156" y="1013497"/>
          <a:ext cx="6866539" cy="2597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1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50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TCDQ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738345"/>
                  </a:ext>
                </a:extLst>
              </a:tr>
              <a:tr h="37150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Material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C-C 1.75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C-C 1.4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Graphite R4550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Max.</a:t>
                      </a:r>
                      <a:r>
                        <a:rPr lang="en-US" sz="1600" baseline="0" dirty="0" smtClean="0"/>
                        <a:t> Temp. [</a:t>
                      </a:r>
                      <a:r>
                        <a:rPr lang="it-IT" sz="1600" dirty="0" smtClean="0"/>
                        <a:t>°C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1138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1280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Min.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Princ</a:t>
                      </a:r>
                      <a:r>
                        <a:rPr lang="en-US" sz="1600" baseline="0" dirty="0" smtClean="0"/>
                        <a:t>. [MPa]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-30</a:t>
                      </a:r>
                      <a:endParaRPr lang="en-US" sz="16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-31</a:t>
                      </a:r>
                      <a:endParaRPr lang="en-US" sz="1600" b="1" dirty="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-3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Compr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Strength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69.6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69.6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Max. </a:t>
                      </a:r>
                      <a:r>
                        <a:rPr lang="en-US" sz="1600" dirty="0" err="1" smtClean="0"/>
                        <a:t>Princ</a:t>
                      </a:r>
                      <a:r>
                        <a:rPr lang="en-US" sz="1600" dirty="0" smtClean="0"/>
                        <a:t>. [MPa]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dk1"/>
                          </a:solidFill>
                        </a:rPr>
                        <a:t>43</a:t>
                      </a:r>
                      <a:r>
                        <a:rPr lang="en-US" sz="1600" b="1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dk1"/>
                          </a:solidFill>
                        </a:rPr>
                        <a:t>42 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Tensile Strength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dk1"/>
                          </a:solidFill>
                        </a:rPr>
                        <a:t>61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dk1"/>
                          </a:solidFill>
                        </a:rPr>
                        <a:t>61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7" descr="Description Singapore Road Signs - Warning Sign - Other Dangers.sv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464" y="5047312"/>
            <a:ext cx="620590" cy="54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TCDQ / TCDS</a:t>
            </a:r>
            <a:br>
              <a:rPr lang="en-US" dirty="0" smtClean="0"/>
            </a:br>
            <a:r>
              <a:rPr lang="en-US" dirty="0" smtClean="0"/>
              <a:t>- Next Steps -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920847" y="2014024"/>
            <a:ext cx="5400600" cy="316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Cross check for material parameters, especially the strength of Ti6Al4V at elevated temperatures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Review of simulation method to verify the results</a:t>
            </a:r>
          </a:p>
        </p:txBody>
      </p:sp>
    </p:spTree>
    <p:extLst>
      <p:ext uri="{BB962C8B-B14F-4D97-AF65-F5344CB8AC3E}">
        <p14:creationId xmlns:p14="http://schemas.microsoft.com/office/powerpoint/2010/main" val="379412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TCDD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1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GB" dirty="0" smtClean="0"/>
              <a:t>TDE</a:t>
            </a:r>
          </a:p>
          <a:p>
            <a:endParaRPr lang="en-GB" dirty="0" smtClean="0"/>
          </a:p>
          <a:p>
            <a:r>
              <a:rPr lang="en-GB" dirty="0" smtClean="0"/>
              <a:t>TCDQ / TCDS</a:t>
            </a:r>
          </a:p>
          <a:p>
            <a:endParaRPr lang="en-GB" dirty="0" smtClean="0"/>
          </a:p>
          <a:p>
            <a:r>
              <a:rPr lang="en-GB" dirty="0" smtClean="0"/>
              <a:t>TCDD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TCDD</a:t>
            </a:r>
          </a:p>
          <a:p>
            <a:r>
              <a:rPr lang="en-GB" dirty="0" smtClean="0"/>
              <a:t>- Overview -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1097017"/>
            <a:ext cx="7326560" cy="514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TCDD</a:t>
            </a:r>
          </a:p>
          <a:p>
            <a:r>
              <a:rPr lang="en-GB" dirty="0" smtClean="0"/>
              <a:t>- Overview -</a:t>
            </a:r>
          </a:p>
        </p:txBody>
      </p:sp>
      <p:sp>
        <p:nvSpPr>
          <p:cNvPr id="7" name="Rectangle 6"/>
          <p:cNvSpPr/>
          <p:nvPr/>
        </p:nvSpPr>
        <p:spPr>
          <a:xfrm>
            <a:off x="899592" y="1986322"/>
            <a:ext cx="5400600" cy="36029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Protection of D1 against damage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Baseline is to keep current device, but put also a smaller device directly around the beam pipe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Studies ongoing for a material and geometry selection</a:t>
            </a:r>
          </a:p>
        </p:txBody>
      </p:sp>
    </p:spTree>
    <p:extLst>
      <p:ext uri="{BB962C8B-B14F-4D97-AF65-F5344CB8AC3E}">
        <p14:creationId xmlns:p14="http://schemas.microsoft.com/office/powerpoint/2010/main" val="26934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TCDD</a:t>
            </a:r>
          </a:p>
          <a:p>
            <a:r>
              <a:rPr lang="en-GB" dirty="0" smtClean="0"/>
              <a:t>- Next steps -</a:t>
            </a:r>
          </a:p>
        </p:txBody>
      </p:sp>
      <p:sp>
        <p:nvSpPr>
          <p:cNvPr id="5" name="Rectangle 4"/>
          <p:cNvSpPr/>
          <p:nvPr/>
        </p:nvSpPr>
        <p:spPr>
          <a:xfrm>
            <a:off x="899592" y="1986323"/>
            <a:ext cx="5400600" cy="316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 smtClean="0">
              <a:solidFill>
                <a:schemeClr val="accent5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20847" y="2014024"/>
            <a:ext cx="5400600" cy="316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Thermomechanical simulation of the new smaller “insert”, when a first choice of the material was done in FLUKA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Material data at cryogenic temperatures necessary</a:t>
            </a:r>
          </a:p>
        </p:txBody>
      </p:sp>
    </p:spTree>
    <p:extLst>
      <p:ext uri="{BB962C8B-B14F-4D97-AF65-F5344CB8AC3E}">
        <p14:creationId xmlns:p14="http://schemas.microsoft.com/office/powerpoint/2010/main" val="35412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Tobias Polzin - EN-STI-TCD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4953000"/>
            <a:ext cx="6172528" cy="1219200"/>
          </a:xfrm>
        </p:spPr>
        <p:txBody>
          <a:bodyPr/>
          <a:lstStyle/>
          <a:p>
            <a:r>
              <a:rPr lang="en-GB" dirty="0"/>
              <a:t>Thanks to Matthias Frankl and Anton </a:t>
            </a:r>
            <a:r>
              <a:rPr lang="en-GB" dirty="0" err="1"/>
              <a:t>Lechner</a:t>
            </a:r>
            <a:r>
              <a:rPr lang="en-GB" dirty="0"/>
              <a:t> for the </a:t>
            </a:r>
            <a:r>
              <a:rPr lang="en-GB" dirty="0" smtClean="0"/>
              <a:t>used pictures</a:t>
            </a:r>
          </a:p>
          <a:p>
            <a:r>
              <a:rPr lang="en-GB" dirty="0" smtClean="0"/>
              <a:t>and to Edmundo </a:t>
            </a:r>
            <a:r>
              <a:rPr lang="en-GB" smtClean="0"/>
              <a:t>Lopez Sola </a:t>
            </a:r>
            <a:r>
              <a:rPr lang="en-GB" dirty="0" smtClean="0"/>
              <a:t>and Chiara Di Paolo for the previous work on the TDE, the</a:t>
            </a:r>
          </a:p>
          <a:p>
            <a:r>
              <a:rPr lang="en-GB" dirty="0" smtClean="0"/>
              <a:t>TCDQ and the TCDS!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TDE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 smtClean="0"/>
              <a:t>- Overview -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88371" cy="413277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085792" y="2996952"/>
            <a:ext cx="3136652" cy="144016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956376" y="3453232"/>
            <a:ext cx="501976" cy="81393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189896" y="3319900"/>
            <a:ext cx="501976" cy="81393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3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37552">
            <a:off x="5243395" y="3116602"/>
            <a:ext cx="3001197" cy="3140968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Upstream Window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Combination of SIGRABOND and a stainless steel foil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Downstream Window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Titanium (Grade 2) window with 10</a:t>
            </a:r>
            <a:r>
              <a:rPr lang="en-GB" dirty="0"/>
              <a:t> </a:t>
            </a:r>
            <a:r>
              <a:rPr lang="en-GB" dirty="0" smtClean="0"/>
              <a:t>mm thickness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284984"/>
            <a:ext cx="2222711" cy="26200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84116" y="5083393"/>
            <a:ext cx="10596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98618" y="5031156"/>
            <a:ext cx="4434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53203" y="5525515"/>
            <a:ext cx="4434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65616" y="5639356"/>
            <a:ext cx="10596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Air</a:t>
            </a:r>
            <a:endParaRPr lang="en-US" dirty="0"/>
          </a:p>
        </p:txBody>
      </p:sp>
      <p:sp>
        <p:nvSpPr>
          <p:cNvPr id="19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 smtClean="0"/>
              <a:t>- Windows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612000" y="3649719"/>
            <a:ext cx="6624296" cy="2329104"/>
          </a:xfrm>
        </p:spPr>
        <p:txBody>
          <a:bodyPr vert="horz" lIns="0" tIns="0" rIns="0" bIns="0" rtlCol="0">
            <a:normAutofit fontScale="92500"/>
          </a:bodyPr>
          <a:lstStyle/>
          <a:p>
            <a:pPr marL="342900" indent="-342900">
              <a:buChar char="§"/>
            </a:pPr>
            <a:r>
              <a:rPr lang="en-GB" sz="2400" dirty="0"/>
              <a:t>high- and low-density graphite </a:t>
            </a:r>
            <a:r>
              <a:rPr lang="en-GB" sz="2400" dirty="0" smtClean="0"/>
              <a:t>blocks (SIGRAFINE</a:t>
            </a:r>
            <a:r>
              <a:rPr lang="en-GB" sz="2400" dirty="0"/>
              <a:t>, SIGRATHERM, SIGRAFLEX)</a:t>
            </a:r>
          </a:p>
          <a:p>
            <a:pPr marL="342900" indent="-342900">
              <a:buChar char="§"/>
            </a:pPr>
            <a:endParaRPr lang="en-GB" sz="2400" dirty="0"/>
          </a:p>
          <a:p>
            <a:pPr marL="342900" indent="-342900">
              <a:buChar char="§"/>
            </a:pPr>
            <a:r>
              <a:rPr lang="en-GB" sz="2400" dirty="0"/>
              <a:t>Diameter of 70 cm and a length of 7.6 m</a:t>
            </a:r>
          </a:p>
          <a:p>
            <a:pPr marL="342900" indent="-342900">
              <a:buChar char="§"/>
            </a:pPr>
            <a:endParaRPr lang="en-GB" sz="2400" dirty="0"/>
          </a:p>
          <a:p>
            <a:pPr marL="342900" indent="-342900">
              <a:buChar char="§"/>
            </a:pPr>
            <a:r>
              <a:rPr lang="en-GB" sz="2400" dirty="0"/>
              <a:t>SIGRAFLEX is </a:t>
            </a:r>
            <a:r>
              <a:rPr lang="en-GB" sz="2400" dirty="0" smtClean="0"/>
              <a:t>mounted in </a:t>
            </a:r>
            <a:r>
              <a:rPr lang="en-GB" sz="2400" dirty="0"/>
              <a:t>stainless steel jacket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Graphite Core -</a:t>
            </a:r>
          </a:p>
        </p:txBody>
      </p:sp>
      <p:pic>
        <p:nvPicPr>
          <p:cNvPr id="11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717080"/>
            <a:ext cx="7920000" cy="14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9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9592" y="1986323"/>
            <a:ext cx="5400600" cy="316835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Standard 25 ns filling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2748 bunches	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Bunch intensity = 2.3e11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Beam intensity: 2748 x 2.3e11 = 6.3204e14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Beam emittance = 2.08 </a:t>
            </a:r>
            <a:r>
              <a:rPr lang="en-US" sz="2400" dirty="0" smtClean="0">
                <a:solidFill>
                  <a:schemeClr val="accent5"/>
                </a:solidFill>
              </a:rPr>
              <a:t>µm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Structural Simulations were static!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Previous Studies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6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65" b="12925"/>
          <a:stretch/>
        </p:blipFill>
        <p:spPr>
          <a:xfrm>
            <a:off x="2202325" y="2060848"/>
            <a:ext cx="4446191" cy="3731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5525" y="1229402"/>
            <a:ext cx="3879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Regular Sweep </a:t>
            </a:r>
          </a:p>
          <a:p>
            <a:pPr algn="ctr"/>
            <a:r>
              <a:rPr lang="en-US" dirty="0" smtClean="0"/>
              <a:t>Max Temp = </a:t>
            </a:r>
            <a:r>
              <a:rPr lang="en-US" b="1" dirty="0" smtClean="0"/>
              <a:t>1920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025" y="4797152"/>
            <a:ext cx="3304571" cy="1372668"/>
          </a:xfrm>
          <a:prstGeom prst="rect">
            <a:avLst/>
          </a:prstGeom>
        </p:spPr>
      </p:pic>
      <p:sp>
        <p:nvSpPr>
          <p:cNvPr id="10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Previous Studies of Graphite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Upstream Window</a:t>
            </a:r>
          </a:p>
          <a:p>
            <a:r>
              <a:rPr lang="en-GB" dirty="0" smtClean="0"/>
              <a:t>Stainless Steel Foil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Upstream Window</a:t>
            </a:r>
          </a:p>
          <a:p>
            <a:r>
              <a:rPr lang="en-GB" dirty="0" smtClean="0"/>
              <a:t>SIGRABOND window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Tobias Polzin - EN-STI-TCD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9191" y="1854605"/>
            <a:ext cx="3879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Regular Sweep </a:t>
            </a:r>
          </a:p>
          <a:p>
            <a:pPr algn="ctr"/>
            <a:r>
              <a:rPr lang="en-US" dirty="0" smtClean="0"/>
              <a:t>Max Temp = </a:t>
            </a:r>
            <a:r>
              <a:rPr lang="en-US" b="1" dirty="0" smtClean="0"/>
              <a:t>50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10" b="16161"/>
          <a:stretch/>
        </p:blipFill>
        <p:spPr>
          <a:xfrm>
            <a:off x="492925" y="2500935"/>
            <a:ext cx="3512322" cy="305693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61297" y="1803416"/>
            <a:ext cx="3879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Regular Sweep </a:t>
            </a:r>
          </a:p>
          <a:p>
            <a:pPr algn="ctr"/>
            <a:r>
              <a:rPr lang="en-US" dirty="0" smtClean="0"/>
              <a:t>Max Temp = </a:t>
            </a:r>
            <a:r>
              <a:rPr lang="en-US" b="1" dirty="0" smtClean="0"/>
              <a:t>48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18" b="10831"/>
          <a:stretch/>
        </p:blipFill>
        <p:spPr>
          <a:xfrm>
            <a:off x="4862123" y="2751495"/>
            <a:ext cx="3347901" cy="2835695"/>
          </a:xfrm>
          <a:prstGeom prst="rect">
            <a:avLst/>
          </a:prstGeom>
        </p:spPr>
      </p:pic>
      <p:sp>
        <p:nvSpPr>
          <p:cNvPr id="24" name="Titre 2"/>
          <p:cNvSpPr txBox="1">
            <a:spLocks/>
          </p:cNvSpPr>
          <p:nvPr/>
        </p:nvSpPr>
        <p:spPr>
          <a:xfrm>
            <a:off x="612000" y="180000"/>
            <a:ext cx="7920000" cy="94474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TDE</a:t>
            </a:r>
          </a:p>
          <a:p>
            <a:r>
              <a:rPr lang="en-GB" dirty="0"/>
              <a:t>- </a:t>
            </a:r>
            <a:r>
              <a:rPr lang="en-GB" dirty="0" smtClean="0"/>
              <a:t>Previous Studies of the Windows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91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2589</TotalTime>
  <Words>672</Words>
  <Application>Microsoft Office PowerPoint</Application>
  <PresentationFormat>On-screen Show (4:3)</PresentationFormat>
  <Paragraphs>222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Outlook on the Thermo-mechanical Studies of the TDE, the TCDQ / TCDS and the TCDD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TCDQ / TCDS - Previous Results -</vt:lpstr>
      <vt:lpstr>TCDQ / TCDS - Next Steps -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HiLumi_TDE_Thermomechanical_Siimulations_Outlook</dc:title>
  <dc:creator>Tobias Polzin</dc:creator>
  <cp:lastModifiedBy>Tobias Polzin</cp:lastModifiedBy>
  <cp:revision>60</cp:revision>
  <dcterms:created xsi:type="dcterms:W3CDTF">2016-02-12T10:02:27Z</dcterms:created>
  <dcterms:modified xsi:type="dcterms:W3CDTF">2017-03-28T08:01:09Z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