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70" r:id="rId5"/>
    <p:sldId id="271" r:id="rId6"/>
    <p:sldId id="273" r:id="rId7"/>
    <p:sldId id="261" r:id="rId8"/>
    <p:sldId id="274" r:id="rId9"/>
    <p:sldId id="275" r:id="rId10"/>
    <p:sldId id="276" r:id="rId11"/>
    <p:sldId id="277" r:id="rId12"/>
    <p:sldId id="278" r:id="rId13"/>
    <p:sldId id="259" r:id="rId14"/>
    <p:sldId id="279" r:id="rId15"/>
    <p:sldId id="283" r:id="rId16"/>
    <p:sldId id="281" r:id="rId17"/>
    <p:sldId id="282" r:id="rId18"/>
    <p:sldId id="302" r:id="rId19"/>
    <p:sldId id="303" r:id="rId20"/>
    <p:sldId id="280" r:id="rId21"/>
    <p:sldId id="262" r:id="rId22"/>
    <p:sldId id="284" r:id="rId23"/>
    <p:sldId id="285" r:id="rId24"/>
    <p:sldId id="286" r:id="rId25"/>
    <p:sldId id="287" r:id="rId26"/>
    <p:sldId id="288" r:id="rId27"/>
    <p:sldId id="263" r:id="rId28"/>
    <p:sldId id="291" r:id="rId29"/>
    <p:sldId id="289" r:id="rId30"/>
    <p:sldId id="290" r:id="rId31"/>
    <p:sldId id="293" r:id="rId32"/>
    <p:sldId id="294" r:id="rId33"/>
    <p:sldId id="301" r:id="rId34"/>
    <p:sldId id="298" r:id="rId35"/>
    <p:sldId id="299" r:id="rId36"/>
    <p:sldId id="300" r:id="rId37"/>
    <p:sldId id="295" r:id="rId38"/>
    <p:sldId id="296" r:id="rId39"/>
    <p:sldId id="297" r:id="rId40"/>
    <p:sldId id="265" r:id="rId41"/>
    <p:sldId id="304" r:id="rId42"/>
    <p:sldId id="305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/>
    <p:restoredTop sz="94634"/>
  </p:normalViewPr>
  <p:slideViewPr>
    <p:cSldViewPr snapToGrid="0" snapToObjects="1">
      <p:cViewPr>
        <p:scale>
          <a:sx n="69" d="100"/>
          <a:sy n="69" d="100"/>
        </p:scale>
        <p:origin x="37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1421A-2282-A94A-9167-D616DA29A994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E954E-5C21-AD45-AA6C-1643653B7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170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E954E-5C21-AD45-AA6C-1643653B795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2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6/26/17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6/26/17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Run 7469 Emittance Paper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CM 48 Update</a:t>
            </a:r>
          </a:p>
          <a:p>
            <a:r>
              <a:rPr lang="en-US" dirty="0" smtClean="0"/>
              <a:t>V. Blackmore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01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24128" y="849474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MC: Compare Virtual Hits to Reconstructed Hits</a:t>
            </a:r>
            <a:endParaRPr lang="en-US" sz="3600" b="1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024128" y="1582869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What is that ‘junk’?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314457" y="-639769"/>
            <a:ext cx="3421059" cy="120499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8010" y="6606447"/>
            <a:ext cx="1856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 loss from </a:t>
            </a:r>
            <a:r>
              <a:rPr lang="en-US" sz="1400" smtClean="0"/>
              <a:t>Al plate</a:t>
            </a:r>
            <a:endParaRPr lang="en-US" sz="14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059168" y="6473952"/>
            <a:ext cx="60960" cy="195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84506" y="5638107"/>
            <a:ext cx="30047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All these particles lose momentum in the</a:t>
            </a:r>
          </a:p>
          <a:p>
            <a:r>
              <a:rPr lang="en-US" sz="1400" dirty="0" smtClean="0"/>
              <a:t>material stored around the outside of </a:t>
            </a:r>
          </a:p>
          <a:p>
            <a:r>
              <a:rPr lang="en-US" sz="1400" dirty="0" smtClean="0"/>
              <a:t>the diffuser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645664" y="5364480"/>
            <a:ext cx="97536" cy="336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94944" y="5462016"/>
            <a:ext cx="1255776" cy="1304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94944" y="6497529"/>
            <a:ext cx="1278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rgbClr val="FF0000"/>
                </a:solidFill>
              </a:rPr>
              <a:t>To be accepted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32" name="TextBox 31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7233" y="333269"/>
            <a:ext cx="57040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dirty="0" smtClean="0"/>
              <a:t>Hypothesis: The ‘junk’ are muons that scrape the outer aperture of the diffuser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Diffuser has 4 irises that open/close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All irises were </a:t>
            </a:r>
            <a:r>
              <a:rPr lang="en-US" b="1" dirty="0" smtClean="0"/>
              <a:t>open</a:t>
            </a:r>
            <a:endParaRPr lang="en-US" dirty="0" smtClean="0"/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Iris material stored at a radius &gt; 100mm</a:t>
            </a:r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Look at the total momentum lost between TOF1 and;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A virtual plane positioned near the most downstream point of the diffuser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The most upstream tracker station</a:t>
            </a:r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NB: Diffuser  “ends” with </a:t>
            </a:r>
            <a:r>
              <a:rPr lang="en-GB" dirty="0" smtClean="0"/>
              <a:t>aluminium</a:t>
            </a:r>
            <a:r>
              <a:rPr lang="en-US" dirty="0" smtClean="0"/>
              <a:t> plate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Acts as a helium window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Extra energy loss crossing this before getting to TKU</a:t>
            </a:r>
          </a:p>
        </p:txBody>
      </p:sp>
    </p:spTree>
    <p:extLst>
      <p:ext uri="{BB962C8B-B14F-4D97-AF65-F5344CB8AC3E}">
        <p14:creationId xmlns:p14="http://schemas.microsoft.com/office/powerpoint/2010/main" val="128483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585401" y="230304"/>
            <a:ext cx="4588713" cy="86968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24128" y="849474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MC: Compare Virtual Hits to Reconstructed Hits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47233" y="412719"/>
            <a:ext cx="5704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Look at the (t, p) plot </a:t>
            </a:r>
            <a:r>
              <a:rPr lang="en-US" dirty="0" err="1" smtClean="0"/>
              <a:t>w.r.t</a:t>
            </a:r>
            <a:r>
              <a:rPr lang="en-US" dirty="0" smtClean="0"/>
              <a:t>. the  total momentum lost between TOF1 and the most upstream tracker station 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Left: All particles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Middle: Particles that lost </a:t>
            </a:r>
            <a:r>
              <a:rPr lang="en-US" b="1" dirty="0" smtClean="0"/>
              <a:t>less than </a:t>
            </a:r>
            <a:r>
              <a:rPr lang="en-US" dirty="0" smtClean="0"/>
              <a:t>5MeV/c between TOF1 and TKU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Right: Particles that lost </a:t>
            </a:r>
            <a:r>
              <a:rPr lang="en-US" b="1" dirty="0" smtClean="0"/>
              <a:t>more than</a:t>
            </a:r>
            <a:r>
              <a:rPr lang="en-US" dirty="0" smtClean="0"/>
              <a:t> 5 MeV/c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024128" y="1582869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Where do these particles go?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3" name="TextBox 12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24128" y="910434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What can be done?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7770" y="2123744"/>
            <a:ext cx="99111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MC is a useful tool, but the </a:t>
            </a:r>
            <a:r>
              <a:rPr lang="en-US" b="1" dirty="0" smtClean="0"/>
              <a:t>data</a:t>
            </a:r>
            <a:r>
              <a:rPr lang="en-US" dirty="0" smtClean="0"/>
              <a:t> doesn’t have ‘virtual planes’</a:t>
            </a:r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Use Chris Rogers particle tracking tool to take measurements at TKU and </a:t>
            </a:r>
            <a:r>
              <a:rPr lang="en-US" b="1" dirty="0" smtClean="0"/>
              <a:t>backtrack</a:t>
            </a:r>
            <a:r>
              <a:rPr lang="en-US" dirty="0" smtClean="0"/>
              <a:t> to the diffuser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Tracking done for data and MC</a:t>
            </a:r>
          </a:p>
          <a:p>
            <a:pPr marL="742950" lvl="1" indent="-285750" defTabSz="914400">
              <a:buFont typeface="Courier New" charset="0"/>
              <a:buChar char="o"/>
            </a:pPr>
            <a:r>
              <a:rPr lang="en-US" dirty="0" smtClean="0"/>
              <a:t>Will look at residuals for this </a:t>
            </a:r>
            <a:r>
              <a:rPr lang="en-US" b="1" dirty="0" smtClean="0"/>
              <a:t>later in the talk</a:t>
            </a:r>
            <a:r>
              <a:rPr lang="en-US" dirty="0" smtClean="0"/>
              <a:t>.</a:t>
            </a:r>
          </a:p>
          <a:p>
            <a:pPr marL="742950" lvl="1" indent="-285750" defTabSz="914400">
              <a:buFont typeface="Courier New" charset="0"/>
              <a:buChar char="o"/>
            </a:pPr>
            <a:endParaRPr lang="en-US" dirty="0"/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Removing the ‘junk’ particles means imposing an aperture around the diffuser to eliminate particles that scrape on it but still end up in the tracker.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5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Selection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13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26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5327904" cy="1499616"/>
          </a:xfrm>
        </p:spPr>
        <p:txBody>
          <a:bodyPr/>
          <a:lstStyle/>
          <a:p>
            <a:r>
              <a:rPr lang="en-US" b="1" dirty="0" smtClean="0"/>
              <a:t>What </a:t>
            </a:r>
            <a:r>
              <a:rPr lang="en-US" b="1" smtClean="0"/>
              <a:t>are the Cuts?</a:t>
            </a:r>
            <a:endParaRPr lang="en-US" b="1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66779"/>
              </p:ext>
            </p:extLst>
          </p:nvPr>
        </p:nvGraphicFramePr>
        <p:xfrm>
          <a:off x="1659247" y="2264714"/>
          <a:ext cx="620059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606"/>
                <a:gridCol w="45869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‘Cut number’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TOF0 slab calibration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TOF1 slab calibration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Good M. Rayner TOF reconstruction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Hit 5 stations of TKU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of flight between</a:t>
                      </a:r>
                      <a:r>
                        <a:rPr lang="en-US" sz="1600" baseline="0" dirty="0" smtClean="0"/>
                        <a:t> 27 and 40ns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Hit TOF0, TOF1 and 5 stations</a:t>
                      </a:r>
                      <a:r>
                        <a:rPr lang="en-US" sz="1600" baseline="0" dirty="0" smtClean="0"/>
                        <a:t> of TKU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9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track</a:t>
                      </a:r>
                      <a:r>
                        <a:rPr lang="en-US" sz="1600" baseline="0" dirty="0" smtClean="0"/>
                        <a:t> in TKU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TKU P-value &gt; 0.01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C.</a:t>
                      </a:r>
                      <a:r>
                        <a:rPr lang="en-US" sz="1600" baseline="0" dirty="0" smtClean="0"/>
                        <a:t> Rogers tracked radius at diffuser &lt; </a:t>
                      </a:r>
                      <a:r>
                        <a:rPr lang="en-US" sz="1600" baseline="0" dirty="0" smtClean="0"/>
                        <a:t>80mm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ight Brace 3"/>
          <p:cNvSpPr/>
          <p:nvPr/>
        </p:nvSpPr>
        <p:spPr>
          <a:xfrm>
            <a:off x="7859843" y="2638269"/>
            <a:ext cx="404735" cy="10942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64578" y="2998033"/>
            <a:ext cx="3147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good TOF reconstruction,</a:t>
            </a:r>
          </a:p>
          <a:p>
            <a:r>
              <a:rPr lang="en-US" dirty="0"/>
              <a:t> </a:t>
            </a:r>
            <a:r>
              <a:rPr lang="en-US" dirty="0" smtClean="0"/>
              <a:t>     only muons selected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7874833" y="3327816"/>
            <a:ext cx="674558" cy="959371"/>
          </a:xfrm>
          <a:custGeom>
            <a:avLst/>
            <a:gdLst>
              <a:gd name="connsiteX0" fmla="*/ 0 w 674558"/>
              <a:gd name="connsiteY0" fmla="*/ 959371 h 959371"/>
              <a:gd name="connsiteX1" fmla="*/ 404735 w 674558"/>
              <a:gd name="connsiteY1" fmla="*/ 674558 h 959371"/>
              <a:gd name="connsiteX2" fmla="*/ 674558 w 674558"/>
              <a:gd name="connsiteY2" fmla="*/ 0 h 95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558" h="959371">
                <a:moveTo>
                  <a:pt x="0" y="959371"/>
                </a:moveTo>
                <a:cubicBezTo>
                  <a:pt x="146154" y="896912"/>
                  <a:pt x="292309" y="834453"/>
                  <a:pt x="404735" y="674558"/>
                </a:cubicBezTo>
                <a:cubicBezTo>
                  <a:pt x="517161" y="514663"/>
                  <a:pt x="674558" y="0"/>
                  <a:pt x="674558" y="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844853" y="3783606"/>
            <a:ext cx="1184223" cy="152700"/>
          </a:xfrm>
          <a:custGeom>
            <a:avLst/>
            <a:gdLst>
              <a:gd name="connsiteX0" fmla="*/ 0 w 1184223"/>
              <a:gd name="connsiteY0" fmla="*/ 143817 h 152700"/>
              <a:gd name="connsiteX1" fmla="*/ 389744 w 1184223"/>
              <a:gd name="connsiteY1" fmla="*/ 143817 h 152700"/>
              <a:gd name="connsiteX2" fmla="*/ 449705 w 1184223"/>
              <a:gd name="connsiteY2" fmla="*/ 128827 h 152700"/>
              <a:gd name="connsiteX3" fmla="*/ 479685 w 1184223"/>
              <a:gd name="connsiteY3" fmla="*/ 8905 h 152700"/>
              <a:gd name="connsiteX4" fmla="*/ 599607 w 1184223"/>
              <a:gd name="connsiteY4" fmla="*/ 23896 h 152700"/>
              <a:gd name="connsiteX5" fmla="*/ 614597 w 1184223"/>
              <a:gd name="connsiteY5" fmla="*/ 143817 h 152700"/>
              <a:gd name="connsiteX6" fmla="*/ 719528 w 1184223"/>
              <a:gd name="connsiteY6" fmla="*/ 143817 h 152700"/>
              <a:gd name="connsiteX7" fmla="*/ 1184223 w 1184223"/>
              <a:gd name="connsiteY7" fmla="*/ 128827 h 1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4223" h="152700">
                <a:moveTo>
                  <a:pt x="0" y="143817"/>
                </a:moveTo>
                <a:lnTo>
                  <a:pt x="389744" y="143817"/>
                </a:lnTo>
                <a:cubicBezTo>
                  <a:pt x="464695" y="141319"/>
                  <a:pt x="434715" y="151312"/>
                  <a:pt x="449705" y="128827"/>
                </a:cubicBezTo>
                <a:cubicBezTo>
                  <a:pt x="464695" y="106342"/>
                  <a:pt x="454701" y="26393"/>
                  <a:pt x="479685" y="8905"/>
                </a:cubicBezTo>
                <a:cubicBezTo>
                  <a:pt x="504669" y="-8583"/>
                  <a:pt x="577122" y="1411"/>
                  <a:pt x="599607" y="23896"/>
                </a:cubicBezTo>
                <a:cubicBezTo>
                  <a:pt x="622092" y="46381"/>
                  <a:pt x="594610" y="123830"/>
                  <a:pt x="614597" y="143817"/>
                </a:cubicBezTo>
                <a:cubicBezTo>
                  <a:pt x="634584" y="163804"/>
                  <a:pt x="719528" y="143817"/>
                  <a:pt x="719528" y="143817"/>
                </a:cubicBezTo>
                <a:lnTo>
                  <a:pt x="1184223" y="128827"/>
                </a:ln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44066" y="3732551"/>
            <a:ext cx="3147934" cy="37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Good TKU reconstruction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9568" y="5010938"/>
            <a:ext cx="237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Minimise track confusion</a:t>
            </a:r>
            <a:endParaRPr lang="en-GB" dirty="0"/>
          </a:p>
        </p:txBody>
      </p:sp>
      <p:sp>
        <p:nvSpPr>
          <p:cNvPr id="10" name="Right Brace 9"/>
          <p:cNvSpPr/>
          <p:nvPr/>
        </p:nvSpPr>
        <p:spPr>
          <a:xfrm>
            <a:off x="7859843" y="4482059"/>
            <a:ext cx="404735" cy="14561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7844853" y="4122295"/>
            <a:ext cx="3667041" cy="2053653"/>
          </a:xfrm>
          <a:custGeom>
            <a:avLst/>
            <a:gdLst>
              <a:gd name="connsiteX0" fmla="*/ 0 w 3667041"/>
              <a:gd name="connsiteY0" fmla="*/ 2053653 h 2053653"/>
              <a:gd name="connsiteX1" fmla="*/ 3342807 w 3667041"/>
              <a:gd name="connsiteY1" fmla="*/ 1693889 h 2053653"/>
              <a:gd name="connsiteX2" fmla="*/ 3537679 w 3667041"/>
              <a:gd name="connsiteY2" fmla="*/ 0 h 205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7041" h="2053653">
                <a:moveTo>
                  <a:pt x="0" y="2053653"/>
                </a:moveTo>
                <a:cubicBezTo>
                  <a:pt x="1376597" y="2044908"/>
                  <a:pt x="2753194" y="2036164"/>
                  <a:pt x="3342807" y="1693889"/>
                </a:cubicBezTo>
                <a:cubicBezTo>
                  <a:pt x="3932420" y="1351613"/>
                  <a:pt x="3537679" y="0"/>
                  <a:pt x="3537679" y="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/>
          <p:cNvSpPr/>
          <p:nvPr/>
        </p:nvSpPr>
        <p:spPr>
          <a:xfrm>
            <a:off x="952111" y="2653022"/>
            <a:ext cx="707136" cy="36734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24" y="4066560"/>
            <a:ext cx="122341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smtClean="0"/>
              <a:t>“Basic” </a:t>
            </a:r>
          </a:p>
          <a:p>
            <a:pPr algn="ctr"/>
            <a:r>
              <a:rPr lang="en-US" sz="2400" b="1" dirty="0" smtClean="0"/>
              <a:t>Cuts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82999" y="6289808"/>
            <a:ext cx="8453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smtClean="0"/>
              <a:t>New!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924800" y="262050"/>
            <a:ext cx="42672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Have previously spent a lot of time validating cuts 1—10 individually. See CM45 talk for these.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97308" y="6291839"/>
            <a:ext cx="4102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NB: Tracked </a:t>
            </a:r>
            <a:r>
              <a:rPr lang="en-GB" sz="1400" i="1" dirty="0" smtClean="0"/>
              <a:t>value</a:t>
            </a:r>
            <a:r>
              <a:rPr lang="en-US" sz="1400" i="1" dirty="0" smtClean="0"/>
              <a:t> at most downstream point (closest to TKU to </a:t>
            </a:r>
            <a:r>
              <a:rPr lang="en-GB" sz="1400" i="1" dirty="0" smtClean="0"/>
              <a:t>minimise</a:t>
            </a:r>
            <a:r>
              <a:rPr lang="en-US" sz="1400" i="1" dirty="0" smtClean="0"/>
              <a:t> tracking error)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776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644128" cy="1499616"/>
          </a:xfrm>
        </p:spPr>
        <p:txBody>
          <a:bodyPr/>
          <a:lstStyle/>
          <a:p>
            <a:r>
              <a:rPr lang="en-US" b="1" dirty="0" smtClean="0"/>
              <a:t>How good is the backtracking?</a:t>
            </a:r>
            <a:endParaRPr lang="en-US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60461" y="-948884"/>
            <a:ext cx="3680085" cy="1193368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17770" y="1720762"/>
            <a:ext cx="99111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Residual plots (</a:t>
            </a:r>
            <a:r>
              <a:rPr lang="en-GB" dirty="0" smtClean="0"/>
              <a:t>tracked</a:t>
            </a:r>
            <a:r>
              <a:rPr lang="en-US" dirty="0" smtClean="0"/>
              <a:t> radius – true radius) at three points across the diffuser</a:t>
            </a:r>
            <a:endParaRPr lang="en-US" dirty="0"/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“True radius” = radius at virtual plane</a:t>
            </a:r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Compare after all other ‘basic’ selection carried out (only task left is removing scraped muons)</a:t>
            </a:r>
          </a:p>
          <a:p>
            <a:pPr marL="285750" indent="-285750" defTabSz="914400">
              <a:buFont typeface="Courier New" charset="0"/>
              <a:buChar char="o"/>
            </a:pPr>
            <a:r>
              <a:rPr lang="en-US" dirty="0" smtClean="0"/>
              <a:t>Well centered, use most downstream tracked value for better accuracy</a:t>
            </a:r>
          </a:p>
          <a:p>
            <a:pPr marL="285750" indent="-285750" defTabSz="914400">
              <a:buFont typeface="Courier New" charset="0"/>
              <a:buChar char="o"/>
            </a:pP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60832" y="3523488"/>
            <a:ext cx="126028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Most upstream</a:t>
            </a:r>
          </a:p>
          <a:p>
            <a:r>
              <a:rPr lang="en-US" sz="1200" dirty="0" smtClean="0"/>
              <a:t>Furthest from TKU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19744" y="3523488"/>
            <a:ext cx="126028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Most downstream</a:t>
            </a:r>
          </a:p>
          <a:p>
            <a:r>
              <a:rPr lang="en-US" sz="1200" dirty="0" smtClean="0"/>
              <a:t>Furthest from TKU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23" name="TextBox 22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27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Diffuser aperture cut effect: </a:t>
            </a:r>
            <a:br>
              <a:rPr lang="en-US" b="1" dirty="0" smtClean="0"/>
            </a:br>
            <a:r>
              <a:rPr lang="en-US" b="1" dirty="0" smtClean="0"/>
              <a:t>Recon MC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0942"/>
            <a:ext cx="12192000" cy="4537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213627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cuts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33216" y="1859277"/>
            <a:ext cx="2060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(tracked) r &lt; 80mm at diffuser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32448" y="1859277"/>
            <a:ext cx="1975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</a:t>
            </a:r>
            <a:r>
              <a:rPr lang="en-US" smtClean="0"/>
              <a:t>(tracked) r </a:t>
            </a:r>
            <a:r>
              <a:rPr lang="en-US" dirty="0" smtClean="0"/>
              <a:t>&gt; 80mm at diffuser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848088" y="1997777"/>
            <a:ext cx="17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pass all cuts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63584" y="134112"/>
            <a:ext cx="33284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NB: This and next slide’s plots all use the same </a:t>
            </a:r>
            <a:r>
              <a:rPr lang="en-US" i="1" dirty="0" err="1" smtClean="0"/>
              <a:t>colour</a:t>
            </a:r>
            <a:r>
              <a:rPr lang="en-US" i="1" dirty="0" smtClean="0"/>
              <a:t>-scale (z)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863584" y="1011858"/>
            <a:ext cx="3328416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NB2: Downwards ‘shift’ in TOF between data and MC very visible between these two slides – </a:t>
            </a:r>
            <a:r>
              <a:rPr lang="en-US" sz="1400" i="1" smtClean="0"/>
              <a:t>momentum distributions don’t match</a:t>
            </a:r>
            <a:endParaRPr lang="en-US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2" name="TextBox 11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16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1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Diffuser aperture cut effect: </a:t>
            </a:r>
            <a:br>
              <a:rPr lang="en-US" b="1" dirty="0" smtClean="0"/>
            </a:br>
            <a:r>
              <a:rPr lang="en-US" b="1" dirty="0" smtClean="0"/>
              <a:t>Data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6480"/>
            <a:ext cx="12203992" cy="4541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4128" y="213627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cuts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33216" y="1859277"/>
            <a:ext cx="2060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(tracked) r &lt; 80mm at diffuser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2448" y="1859277"/>
            <a:ext cx="1975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</a:t>
            </a:r>
            <a:r>
              <a:rPr lang="en-US" smtClean="0"/>
              <a:t>(tracked) r </a:t>
            </a:r>
            <a:r>
              <a:rPr lang="en-US" dirty="0" smtClean="0"/>
              <a:t>&gt; 80mm at diffuser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8088" y="1997777"/>
            <a:ext cx="17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pass all cuts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63584" y="134112"/>
            <a:ext cx="33284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NB: Uses same </a:t>
            </a:r>
            <a:r>
              <a:rPr lang="en-US" i="1" dirty="0" err="1" smtClean="0"/>
              <a:t>colour</a:t>
            </a:r>
            <a:r>
              <a:rPr lang="en-US" i="1" dirty="0" smtClean="0"/>
              <a:t>-scale (z) as previous slide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863584" y="1011858"/>
            <a:ext cx="3328416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NB2: Downwards ‘shift’ in TOF between data and MC very visible between these two slides – </a:t>
            </a:r>
            <a:r>
              <a:rPr lang="en-US" sz="1400" i="1" smtClean="0"/>
              <a:t>momentum distributions don’t match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17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611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Diffuser aperture cut effect: </a:t>
            </a:r>
            <a:br>
              <a:rPr lang="en-US" b="1" dirty="0" smtClean="0"/>
            </a:br>
            <a:r>
              <a:rPr lang="en-US" b="1" dirty="0" smtClean="0"/>
              <a:t>Recon MC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27466" y="-1506531"/>
            <a:ext cx="4537059" cy="121920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213627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cuts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33216" y="1859277"/>
            <a:ext cx="2060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(tracked) r &lt; 80mm at diffuser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32448" y="1859277"/>
            <a:ext cx="1975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</a:t>
            </a:r>
            <a:r>
              <a:rPr lang="en-US" smtClean="0"/>
              <a:t>(tracked) r </a:t>
            </a:r>
            <a:r>
              <a:rPr lang="en-US" dirty="0" smtClean="0"/>
              <a:t>&gt; 80mm at diffuser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848088" y="1997777"/>
            <a:ext cx="17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pass all cuts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63584" y="134112"/>
            <a:ext cx="33284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NB: This and next slide’s plots all use the same </a:t>
            </a:r>
            <a:r>
              <a:rPr lang="en-US" i="1" dirty="0" err="1" smtClean="0"/>
              <a:t>colour</a:t>
            </a:r>
            <a:r>
              <a:rPr lang="en-US" i="1" dirty="0" smtClean="0"/>
              <a:t>-scale (z)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863584" y="1011858"/>
            <a:ext cx="3328416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NB2: Downwards ‘shift’ in TOF between data and MC very visible between these two slides – </a:t>
            </a:r>
            <a:r>
              <a:rPr lang="en-US" sz="1400" i="1" smtClean="0"/>
              <a:t>momentum distributions don’t match</a:t>
            </a:r>
            <a:endParaRPr lang="en-US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3" name="TextBox 12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29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Diffuser aperture cut effect: </a:t>
            </a:r>
            <a:br>
              <a:rPr lang="en-US" b="1" dirty="0" smtClean="0"/>
            </a:br>
            <a:r>
              <a:rPr lang="en-US" b="1" dirty="0" smtClean="0"/>
              <a:t>Data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18067" y="-1485979"/>
            <a:ext cx="4525911" cy="121620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4128" y="213627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cuts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33216" y="1859277"/>
            <a:ext cx="2060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(tracked) r &lt; 80mm at diffuser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2448" y="1859277"/>
            <a:ext cx="1975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have </a:t>
            </a:r>
            <a:r>
              <a:rPr lang="en-US" smtClean="0"/>
              <a:t>(tracked) r </a:t>
            </a:r>
            <a:r>
              <a:rPr lang="en-US" dirty="0" smtClean="0"/>
              <a:t>&gt; 80mm at diffuser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48088" y="1997777"/>
            <a:ext cx="17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 that pass all cuts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63584" y="134112"/>
            <a:ext cx="33284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NB: Uses same </a:t>
            </a:r>
            <a:r>
              <a:rPr lang="en-US" i="1" dirty="0" err="1" smtClean="0"/>
              <a:t>colour</a:t>
            </a:r>
            <a:r>
              <a:rPr lang="en-US" i="1" dirty="0" smtClean="0"/>
              <a:t>-scale (z) as previous slide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863584" y="1011858"/>
            <a:ext cx="3328416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NB2: Downwards ‘shift’ in TOF between data and MC very visible between these two slides – </a:t>
            </a:r>
            <a:r>
              <a:rPr lang="en-US" sz="1400" i="1" smtClean="0"/>
              <a:t>momentum distributions don’t match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4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0916" lvl="1" indent="-342900">
              <a:buFont typeface="+mj-lt"/>
              <a:buAutoNum type="arabicPeriod"/>
            </a:pPr>
            <a:r>
              <a:rPr lang="en-US" sz="2400" dirty="0" smtClean="0"/>
              <a:t> Run information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400" dirty="0" smtClean="0"/>
              <a:t> Beam selection</a:t>
            </a:r>
          </a:p>
          <a:p>
            <a:pPr marL="653796" lvl="2" indent="-342900">
              <a:buFont typeface="+mj-lt"/>
              <a:buAutoNum type="alphaLcPeriod"/>
            </a:pPr>
            <a:r>
              <a:rPr lang="en-US" sz="1800" dirty="0" smtClean="0"/>
              <a:t>Validating the new diffuser aperture cut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400" dirty="0" smtClean="0"/>
              <a:t>Monte Carlo resolutions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400" dirty="0" smtClean="0"/>
              <a:t>Uncertainties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400" dirty="0" smtClean="0"/>
              <a:t>Updated emittance plots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02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9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5876544" cy="1499616"/>
          </a:xfrm>
        </p:spPr>
        <p:txBody>
          <a:bodyPr/>
          <a:lstStyle/>
          <a:p>
            <a:r>
              <a:rPr lang="en-US" b="1" smtClean="0"/>
              <a:t>How many fail cuts?</a:t>
            </a:r>
            <a:endParaRPr lang="en-US" b="1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746927"/>
              </p:ext>
            </p:extLst>
          </p:nvPr>
        </p:nvGraphicFramePr>
        <p:xfrm>
          <a:off x="1797471" y="1675027"/>
          <a:ext cx="9228209" cy="5024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242"/>
                <a:gridCol w="3935165"/>
                <a:gridCol w="3428802"/>
              </a:tblGrid>
              <a:tr h="4282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‘Cut number’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Particles that fail</a:t>
                      </a:r>
                      <a:r>
                        <a:rPr lang="en-US" baseline="0" dirty="0" smtClean="0"/>
                        <a:t> this cut</a:t>
                      </a:r>
                      <a:endParaRPr lang="en-US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TOF0 slab calibration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14793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TOF1 slab calibration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6644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Good M. Rayner TOF reconstruction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15996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71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Hit 5 stations of TKU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11603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of flight between</a:t>
                      </a:r>
                      <a:r>
                        <a:rPr lang="en-US" sz="1600" baseline="0" dirty="0" smtClean="0"/>
                        <a:t> 27 and 40ns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15996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Hit TOF0, TOF1 and 5 stations</a:t>
                      </a:r>
                      <a:r>
                        <a:rPr lang="en-US" sz="1600" baseline="0" dirty="0" smtClean="0"/>
                        <a:t> of TKU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20903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15463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6886</a:t>
                      </a:r>
                      <a:endParaRPr lang="en-US" sz="1600" dirty="0"/>
                    </a:p>
                  </a:txBody>
                  <a:tcPr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US" sz="1600" smtClean="0"/>
                        <a:t>9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track</a:t>
                      </a:r>
                      <a:r>
                        <a:rPr lang="en-US" sz="1600" baseline="0" dirty="0" smtClean="0"/>
                        <a:t> in TKU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14749</a:t>
                      </a:r>
                      <a:endParaRPr lang="en-US" sz="1600" dirty="0" smtClean="0"/>
                    </a:p>
                  </a:txBody>
                  <a:tcPr/>
                </a:tc>
              </a:tr>
              <a:tr h="2371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TKU P-value &gt; 0.01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1144</a:t>
                      </a:r>
                      <a:endParaRPr lang="en-US" sz="1600" dirty="0"/>
                    </a:p>
                  </a:txBody>
                  <a:tcPr/>
                </a:tc>
              </a:tr>
              <a:tr h="2437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C.</a:t>
                      </a:r>
                      <a:r>
                        <a:rPr lang="en-US" sz="1600" baseline="0" dirty="0" smtClean="0"/>
                        <a:t> Rogers tracked radius at diffuser &lt; </a:t>
                      </a:r>
                      <a:r>
                        <a:rPr lang="en-US" sz="1600" baseline="0" dirty="0" smtClean="0"/>
                        <a:t>80mm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25817</a:t>
                      </a:r>
                      <a:endParaRPr lang="en-US" sz="1600" dirty="0"/>
                    </a:p>
                  </a:txBody>
                  <a:tcPr/>
                </a:tc>
              </a:tr>
              <a:tr h="627816">
                <a:tc grid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  <a:r>
                        <a:rPr lang="en-US" sz="1600" b="1" u="sng" dirty="0" smtClean="0">
                          <a:solidFill>
                            <a:schemeClr val="bg1"/>
                          </a:solidFill>
                        </a:rPr>
                        <a:t>PASSING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 all cuts (passed/total events):</a:t>
                      </a:r>
                      <a:endParaRPr lang="en-US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18,772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/ 53,452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4" name="Left Brace 13"/>
          <p:cNvSpPr/>
          <p:nvPr/>
        </p:nvSpPr>
        <p:spPr>
          <a:xfrm>
            <a:off x="952111" y="2084832"/>
            <a:ext cx="707136" cy="36734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24" y="3498370"/>
            <a:ext cx="122341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 smtClean="0"/>
              <a:t>“Basic” </a:t>
            </a:r>
          </a:p>
          <a:p>
            <a:pPr algn="ctr"/>
            <a:r>
              <a:rPr lang="en-US" sz="2400" b="1" dirty="0" smtClean="0"/>
              <a:t>Cuts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82999" y="5657185"/>
            <a:ext cx="8453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smtClean="0"/>
              <a:t>New!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67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residuals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21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3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Diffuser Tracking residuals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44" y="2717800"/>
            <a:ext cx="6081589" cy="414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" y="2717800"/>
            <a:ext cx="6081589" cy="414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1171" y="1950720"/>
            <a:ext cx="577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All cuts applied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Match up reconstructed values with those at virtual planes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Residual: Reconstructed value – true value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12992" y="1950720"/>
            <a:ext cx="577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Bias in total momentum tracked back to diffuser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Doesn’t show in </a:t>
            </a:r>
            <a:r>
              <a:rPr lang="en-GB" b="1" dirty="0" smtClean="0"/>
              <a:t>radius</a:t>
            </a:r>
            <a:r>
              <a:rPr lang="en-GB" dirty="0" smtClean="0"/>
              <a:t> residual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Does show in x residuals, less so in y residual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0" name="TextBox 9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000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Diffuser Tracking residuals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87027" y="1734426"/>
            <a:ext cx="4216409" cy="6193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6038" y="1747107"/>
            <a:ext cx="4140198" cy="60815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1171" y="1950720"/>
            <a:ext cx="577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All cuts applied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Match up reconstructed values with those at virtual planes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Residual: Reconstructed value – true value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12992" y="1950720"/>
            <a:ext cx="577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Bias in total momentum tracked back to diffuser</a:t>
            </a:r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Doesn’t show in </a:t>
            </a:r>
            <a:r>
              <a:rPr lang="en-GB" b="1" dirty="0" smtClean="0"/>
              <a:t>radius</a:t>
            </a:r>
            <a:r>
              <a:rPr lang="en-GB" dirty="0" smtClean="0"/>
              <a:t> residual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Does show in </a:t>
            </a:r>
            <a:r>
              <a:rPr lang="en-GB" smtClean="0"/>
              <a:t>x residuals, less so in y residual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6166932" y="2851913"/>
            <a:ext cx="2318700" cy="561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411968" y="2851913"/>
            <a:ext cx="332232" cy="561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3" name="TextBox 12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23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06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Total Momentum at TOF1 and TKU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07989"/>
            <a:ext cx="6096000" cy="41500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" y="2707989"/>
            <a:ext cx="6096000" cy="41500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170" y="1950721"/>
            <a:ext cx="5474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sz="1600" dirty="0" smtClean="0"/>
              <a:t>Use M. Rayner method to reconstruct |P| at u/s side of TOF1</a:t>
            </a:r>
          </a:p>
          <a:p>
            <a:pPr marL="285750" indent="-285750">
              <a:buFont typeface="Courier New" charset="0"/>
              <a:buChar char="o"/>
            </a:pPr>
            <a:r>
              <a:rPr lang="en-GB" sz="1600" dirty="0" smtClean="0"/>
              <a:t>TOF1 </a:t>
            </a:r>
            <a:r>
              <a:rPr lang="en-GB" sz="1600" b="1" dirty="0" smtClean="0"/>
              <a:t>overestimates </a:t>
            </a:r>
            <a:r>
              <a:rPr lang="en-GB" sz="1600" dirty="0" smtClean="0"/>
              <a:t>P by ~ 2.3 MeV/c</a:t>
            </a:r>
          </a:p>
          <a:p>
            <a:pPr marL="285750" indent="-285750">
              <a:buFont typeface="Courier New" charset="0"/>
              <a:buChar char="o"/>
            </a:pPr>
            <a:r>
              <a:rPr lang="en-GB" sz="1600" dirty="0"/>
              <a:t>TKU </a:t>
            </a:r>
            <a:r>
              <a:rPr lang="en-GB" sz="1600" b="1" dirty="0"/>
              <a:t>underestimates</a:t>
            </a:r>
            <a:r>
              <a:rPr lang="en-GB" sz="1600" dirty="0"/>
              <a:t> P by ~ 0.8 </a:t>
            </a:r>
            <a:r>
              <a:rPr lang="en-GB" sz="1600" dirty="0" smtClean="0"/>
              <a:t>MeV/c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467508" y="1950721"/>
                <a:ext cx="547414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charset="0"/>
                  <a:buChar char="o"/>
                </a:pPr>
                <a:r>
                  <a:rPr lang="en-GB" sz="1600" dirty="0" smtClean="0"/>
                  <a:t>Correct for these biases particle-by-particle</a:t>
                </a:r>
              </a:p>
              <a:p>
                <a:pPr marL="742950" lvl="1" indent="-285750">
                  <a:buFont typeface="Courier New" charset="0"/>
                  <a:buChar char="o"/>
                </a:pPr>
                <a:r>
                  <a:rPr lang="en-GB" sz="1600" dirty="0" smtClean="0"/>
                  <a:t>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charset="0"/>
                          </a:rPr>
                          <m:t>𝑇𝑂𝐹</m:t>
                        </m:r>
                        <m:r>
                          <a:rPr lang="en-US" sz="1600" b="0" i="1" smtClean="0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charset="0"/>
                          </a:rPr>
                          <m:t>𝑟𝑒𝑐𝑜𝑛</m:t>
                        </m:r>
                      </m:sub>
                    </m:sSub>
                    <m:r>
                      <a:rPr lang="en-US" sz="1600" b="0" i="1" smtClean="0">
                        <a:latin typeface="Cambria Math" charset="0"/>
                      </a:rPr>
                      <m:t>−2.3</m:t>
                    </m:r>
                  </m:oMath>
                </a14:m>
                <a:endParaRPr lang="en-GB" sz="1600" dirty="0" smtClean="0"/>
              </a:p>
              <a:p>
                <a:pPr marL="285750" indent="-285750">
                  <a:buFont typeface="Courier New" charset="0"/>
                  <a:buChar char="o"/>
                </a:pPr>
                <a:r>
                  <a:rPr lang="en-GB" sz="1600" b="1" dirty="0" smtClean="0"/>
                  <a:t>Particle-by-particle, calculate momentum difference between TOF1 and TKU</a:t>
                </a:r>
                <a:endParaRPr lang="en-GB" sz="1600" b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508" y="1950721"/>
                <a:ext cx="5474141" cy="1077218"/>
              </a:xfrm>
              <a:prstGeom prst="rect">
                <a:avLst/>
              </a:prstGeom>
              <a:blipFill rotWithShape="0">
                <a:blip r:embed="rId4"/>
                <a:stretch>
                  <a:fillRect l="-445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0" name="TextBox 9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24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34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Total Momentum at TOF1 and TKU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1170" y="1950721"/>
            <a:ext cx="5474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sz="1600" b="1" dirty="0"/>
              <a:t>Particle-by-particle, calculate momentum </a:t>
            </a:r>
            <a:r>
              <a:rPr lang="en-GB" sz="1600" b="1" dirty="0" smtClean="0"/>
              <a:t>difference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 smtClean="0"/>
              <a:t>TOF P – TKU P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1600" dirty="0"/>
              <a:t>MC contains our best estimate of </a:t>
            </a:r>
            <a:r>
              <a:rPr lang="en-US" sz="1600" dirty="0" smtClean="0"/>
              <a:t>materials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925312" y="1950721"/>
            <a:ext cx="6016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US" sz="1600" dirty="0" smtClean="0"/>
              <a:t>Data </a:t>
            </a:r>
            <a:r>
              <a:rPr lang="en-US" sz="1600" dirty="0" smtClean="0">
                <a:sym typeface="Wingdings"/>
              </a:rPr>
              <a:t>– Recon MC difference: ~ 1.3 MeV/c</a:t>
            </a:r>
          </a:p>
          <a:p>
            <a:pPr marL="285750" indent="-285750">
              <a:buFont typeface="Courier New" charset="0"/>
              <a:buChar char="o"/>
            </a:pPr>
            <a:r>
              <a:rPr lang="en-US" sz="1600" dirty="0" smtClean="0">
                <a:sym typeface="Wingdings"/>
              </a:rPr>
              <a:t>NB: Momentum distributions differ a little between data and MC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44406" y="-723189"/>
            <a:ext cx="4094051" cy="111038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4128" y="3254695"/>
            <a:ext cx="1136850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Data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Mean: 15.4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43229" y="3254695"/>
            <a:ext cx="1136850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Recon MC</a:t>
            </a:r>
          </a:p>
          <a:p>
            <a:r>
              <a:rPr lang="en-GB" sz="1600" dirty="0" smtClean="0"/>
              <a:t>Mean: 16.7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559325" y="3254695"/>
            <a:ext cx="11368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True MC</a:t>
            </a:r>
          </a:p>
          <a:p>
            <a:r>
              <a:rPr lang="en-GB" sz="1600" dirty="0" smtClean="0"/>
              <a:t>Mean: 16.0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3729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172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3" name="TextBox 12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60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Total Momentum at TOF1 and TKU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1170" y="1950721"/>
            <a:ext cx="1137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sz="1600" dirty="0" smtClean="0"/>
              <a:t>Biases have been corrected for in these distributions:  </a:t>
            </a:r>
            <a:r>
              <a:rPr lang="en-GB" sz="1600" b="1" dirty="0" smtClean="0"/>
              <a:t>Top row:</a:t>
            </a:r>
            <a:r>
              <a:rPr lang="en-GB" sz="1600" dirty="0" smtClean="0"/>
              <a:t> TOF1, </a:t>
            </a:r>
            <a:r>
              <a:rPr lang="en-GB" sz="1600" b="1" dirty="0" smtClean="0"/>
              <a:t>Bottom row:</a:t>
            </a:r>
            <a:r>
              <a:rPr lang="en-GB" sz="1600" dirty="0" smtClean="0"/>
              <a:t> TKU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61313" y="-1272688"/>
            <a:ext cx="4427068" cy="118343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1280" y="2989486"/>
            <a:ext cx="993734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TOF1 P, Data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Mean: 216.4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12992" y="2988671"/>
            <a:ext cx="129541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TOF1 P, Recon MC</a:t>
            </a:r>
          </a:p>
          <a:p>
            <a:r>
              <a:rPr lang="en-GB" sz="1200" dirty="0" smtClean="0"/>
              <a:t>Mean: 211.7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0591733" y="2988672"/>
            <a:ext cx="120084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TOF1 P, True MC</a:t>
            </a:r>
          </a:p>
          <a:p>
            <a:r>
              <a:rPr lang="en-GB" sz="1200" dirty="0" smtClean="0"/>
              <a:t>Mean: 207.4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633472" y="5232814"/>
            <a:ext cx="981359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TKU P, Data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Mean: 197.7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6144" y="5231999"/>
            <a:ext cx="120552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TKU P, Recon MC</a:t>
            </a:r>
          </a:p>
          <a:p>
            <a:r>
              <a:rPr lang="en-GB" sz="1200" dirty="0" smtClean="0"/>
              <a:t>Mean: 191.2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677077" y="5232000"/>
            <a:ext cx="111094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TKU P, True MC</a:t>
            </a:r>
          </a:p>
          <a:p>
            <a:r>
              <a:rPr lang="en-GB" sz="1200" dirty="0" smtClean="0"/>
              <a:t>Mean: 191.9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3729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82172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8" name="TextBox 17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26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55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”Efficiency”, fields, beam purity, binning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27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1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TKU “Efficiency”</a:t>
            </a:r>
            <a:endParaRPr lang="en-GB" b="1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charset="0"/>
              <a:buChar char="o"/>
            </a:pPr>
            <a:r>
              <a:rPr lang="en-GB" dirty="0" smtClean="0"/>
              <a:t> Analysis </a:t>
            </a:r>
            <a:r>
              <a:rPr lang="en-GB" b="1" dirty="0" smtClean="0"/>
              <a:t>samples a distribution</a:t>
            </a:r>
            <a:endParaRPr lang="en-GB" dirty="0" smtClean="0"/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How much of that might we miss?</a:t>
            </a:r>
          </a:p>
          <a:p>
            <a:pPr>
              <a:buFont typeface="Courier New" charset="0"/>
              <a:buChar char="o"/>
            </a:pPr>
            <a:r>
              <a:rPr lang="en-GB" dirty="0" smtClean="0"/>
              <a:t> Check if we have a hit at TOF1</a:t>
            </a:r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Look for corresponding 5-point </a:t>
            </a:r>
            <a:r>
              <a:rPr lang="en-GB" dirty="0" err="1" smtClean="0"/>
              <a:t>SciFi</a:t>
            </a:r>
            <a:r>
              <a:rPr lang="en-GB" dirty="0" smtClean="0"/>
              <a:t> track in TKU</a:t>
            </a:r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Check across different momenta (i.e. time-of-flight)</a:t>
            </a:r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Are there any (x, y, </a:t>
            </a:r>
            <a:r>
              <a:rPr lang="en-GB" dirty="0" err="1" smtClean="0"/>
              <a:t>px</a:t>
            </a:r>
            <a:r>
              <a:rPr lang="en-GB" dirty="0" smtClean="0"/>
              <a:t>, </a:t>
            </a:r>
            <a:r>
              <a:rPr lang="en-GB" dirty="0" err="1" smtClean="0"/>
              <a:t>py</a:t>
            </a:r>
            <a:r>
              <a:rPr lang="en-GB" dirty="0" smtClean="0"/>
              <a:t>)-related inefficiencies?  </a:t>
            </a:r>
            <a:r>
              <a:rPr lang="en-GB" b="1" dirty="0" smtClean="0">
                <a:sym typeface="Wingdings"/>
              </a:rPr>
              <a:t> Still to do</a:t>
            </a:r>
          </a:p>
          <a:p>
            <a:pPr>
              <a:buFont typeface="Courier New" charset="0"/>
              <a:buChar char="o"/>
            </a:pPr>
            <a:endParaRPr lang="en-GB" b="1" dirty="0" smtClean="0">
              <a:sym typeface="Wingdings"/>
            </a:endParaRPr>
          </a:p>
          <a:p>
            <a:pPr>
              <a:buFont typeface="Courier New" charset="0"/>
              <a:buChar char="o"/>
            </a:pPr>
            <a:r>
              <a:rPr lang="en-GB" b="1" dirty="0">
                <a:sym typeface="Wingdings"/>
              </a:rPr>
              <a:t> </a:t>
            </a:r>
            <a:r>
              <a:rPr lang="en-GB" b="1" dirty="0" smtClean="0">
                <a:sym typeface="Wingdings"/>
              </a:rPr>
              <a:t>At a simple level, ‘efficiency’ &gt; 80% across momentum range of interest</a:t>
            </a:r>
            <a:endParaRPr lang="en-GB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24128" y="1506493"/>
            <a:ext cx="6120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Admittedly not “efficiency” in the way Adam might mean it!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28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90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4110228" y="858012"/>
            <a:ext cx="9720072" cy="1499616"/>
          </a:xfrm>
        </p:spPr>
        <p:txBody>
          <a:bodyPr/>
          <a:lstStyle/>
          <a:p>
            <a:r>
              <a:rPr lang="en-GB" b="1" dirty="0" smtClean="0"/>
              <a:t>TKU “Efficiency”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58565" y="-1349997"/>
            <a:ext cx="6857998" cy="9557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-2012443" y="3222998"/>
            <a:ext cx="6120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Admittedly not “efficiency</a:t>
            </a:r>
            <a:r>
              <a:rPr lang="en-GB" i="1" smtClean="0"/>
              <a:t>” in the way Adam might mean it!</a:t>
            </a:r>
            <a:endParaRPr lang="en-GB" i="1"/>
          </a:p>
        </p:txBody>
      </p:sp>
      <p:cxnSp>
        <p:nvCxnSpPr>
          <p:cNvPr id="6" name="Straight Connector 5"/>
          <p:cNvCxnSpPr/>
          <p:nvPr/>
        </p:nvCxnSpPr>
        <p:spPr>
          <a:xfrm>
            <a:off x="377952" y="6571488"/>
            <a:ext cx="8544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21792" y="743712"/>
            <a:ext cx="241290" cy="108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128887" y="755435"/>
            <a:ext cx="0" cy="202376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Arrow 16"/>
          <p:cNvSpPr>
            <a:spLocks noChangeAspect="1"/>
          </p:cNvSpPr>
          <p:nvPr/>
        </p:nvSpPr>
        <p:spPr>
          <a:xfrm>
            <a:off x="3127075" y="1085062"/>
            <a:ext cx="1001812" cy="1327094"/>
          </a:xfrm>
          <a:prstGeom prst="leftArrow">
            <a:avLst>
              <a:gd name="adj1" fmla="val 77826"/>
              <a:gd name="adj2" fmla="val 677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147528" y="1613428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|P| &gt; 200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64126" y="3176831"/>
            <a:ext cx="426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If I have a </a:t>
            </a:r>
            <a:r>
              <a:rPr lang="en-GB" sz="2400" b="1" smtClean="0"/>
              <a:t>hit in TOF1</a:t>
            </a:r>
            <a:r>
              <a:rPr lang="en-GB" sz="2400" smtClean="0"/>
              <a:t>, do I see...</a:t>
            </a:r>
            <a:endParaRPr lang="en-GB" sz="2400"/>
          </a:p>
        </p:txBody>
      </p:sp>
      <p:sp>
        <p:nvSpPr>
          <p:cNvPr id="21" name="TextBox 20"/>
          <p:cNvSpPr txBox="1"/>
          <p:nvPr/>
        </p:nvSpPr>
        <p:spPr>
          <a:xfrm>
            <a:off x="5141584" y="438154"/>
            <a:ext cx="165878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A 5-point track?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64643" y="5713539"/>
            <a:ext cx="1812668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No track, despite TKU being hit in at least </a:t>
            </a:r>
            <a:r>
              <a:rPr lang="en-GB" sz="1200" smtClean="0">
                <a:solidFill>
                  <a:schemeClr val="bg1"/>
                </a:solidFill>
              </a:rPr>
              <a:t>one station?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9584" y="438154"/>
            <a:ext cx="165878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A 4-point track?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39276" y="3955077"/>
            <a:ext cx="160909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Multiple tracks?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1453" y="11001"/>
            <a:ext cx="2148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Horizontal error bars indicate </a:t>
            </a:r>
            <a:r>
              <a:rPr lang="en-GB" sz="1400" i="1" smtClean="0"/>
              <a:t>bin width of 0.2ns</a:t>
            </a:r>
            <a:endParaRPr lang="en-GB" sz="1400" i="1"/>
          </a:p>
        </p:txBody>
      </p:sp>
      <p:sp>
        <p:nvSpPr>
          <p:cNvPr id="28" name="TextBox 27"/>
          <p:cNvSpPr txBox="1"/>
          <p:nvPr/>
        </p:nvSpPr>
        <p:spPr>
          <a:xfrm>
            <a:off x="1559356" y="6488668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29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5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run 7469?</a:t>
            </a:r>
          </a:p>
          <a:p>
            <a:r>
              <a:rPr lang="en-US" dirty="0" smtClean="0"/>
              <a:t>What detectors were available?</a:t>
            </a:r>
          </a:p>
          <a:p>
            <a:r>
              <a:rPr lang="en-US" dirty="0" smtClean="0"/>
              <a:t>What do we want to </a:t>
            </a:r>
            <a:r>
              <a:rPr lang="en-US" b="1" i="1" dirty="0" smtClean="0"/>
              <a:t>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03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744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4110228" y="858012"/>
            <a:ext cx="9720072" cy="1499616"/>
          </a:xfrm>
        </p:spPr>
        <p:txBody>
          <a:bodyPr/>
          <a:lstStyle/>
          <a:p>
            <a:r>
              <a:rPr lang="en-GB" b="1" dirty="0" smtClean="0"/>
              <a:t>TKU “Efficiency”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74607" y="-1349997"/>
            <a:ext cx="6857998" cy="9557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-2012443" y="3222998"/>
            <a:ext cx="6120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Admittedly not “efficiency</a:t>
            </a:r>
            <a:r>
              <a:rPr lang="en-GB" i="1" smtClean="0"/>
              <a:t>” in the way Adam might mean it!</a:t>
            </a:r>
            <a:endParaRPr lang="en-GB" i="1"/>
          </a:p>
        </p:txBody>
      </p:sp>
      <p:cxnSp>
        <p:nvCxnSpPr>
          <p:cNvPr id="6" name="Straight Connector 5"/>
          <p:cNvCxnSpPr/>
          <p:nvPr/>
        </p:nvCxnSpPr>
        <p:spPr>
          <a:xfrm>
            <a:off x="377952" y="6571488"/>
            <a:ext cx="8544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21792" y="743712"/>
            <a:ext cx="241290" cy="108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144929" y="755435"/>
            <a:ext cx="0" cy="202376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Arrow 16"/>
          <p:cNvSpPr>
            <a:spLocks noChangeAspect="1"/>
          </p:cNvSpPr>
          <p:nvPr/>
        </p:nvSpPr>
        <p:spPr>
          <a:xfrm>
            <a:off x="3143117" y="1085062"/>
            <a:ext cx="1001812" cy="1327094"/>
          </a:xfrm>
          <a:prstGeom prst="leftArrow">
            <a:avLst>
              <a:gd name="adj1" fmla="val 77826"/>
              <a:gd name="adj2" fmla="val 677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163570" y="1613428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|P| &gt; 200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64126" y="3176831"/>
            <a:ext cx="426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If I have a </a:t>
            </a:r>
            <a:r>
              <a:rPr lang="en-GB" sz="2400" b="1" smtClean="0"/>
              <a:t>hit in TOF1</a:t>
            </a:r>
            <a:r>
              <a:rPr lang="en-GB" sz="2400" smtClean="0"/>
              <a:t>, do I see...</a:t>
            </a:r>
            <a:endParaRPr lang="en-GB" sz="2400"/>
          </a:p>
        </p:txBody>
      </p:sp>
      <p:sp>
        <p:nvSpPr>
          <p:cNvPr id="21" name="TextBox 20"/>
          <p:cNvSpPr txBox="1"/>
          <p:nvPr/>
        </p:nvSpPr>
        <p:spPr>
          <a:xfrm>
            <a:off x="5157626" y="438154"/>
            <a:ext cx="165878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A 5-point track?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80685" y="5713539"/>
            <a:ext cx="1812668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No track, despite TKU being hit in at least </a:t>
            </a:r>
            <a:r>
              <a:rPr lang="en-GB" sz="1200" smtClean="0">
                <a:solidFill>
                  <a:schemeClr val="bg1"/>
                </a:solidFill>
              </a:rPr>
              <a:t>one station?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05626" y="438154"/>
            <a:ext cx="165878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A 4-point track?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168551" y="2722258"/>
            <a:ext cx="3511915" cy="475956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201348" y="3767507"/>
            <a:ext cx="1981257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Multiple tracks in TKU </a:t>
            </a:r>
            <a:r>
              <a:rPr lang="en-GB" b="1" smtClean="0">
                <a:solidFill>
                  <a:schemeClr val="bg1"/>
                </a:solidFill>
              </a:rPr>
              <a:t>and</a:t>
            </a:r>
            <a:r>
              <a:rPr lang="en-GB" smtClean="0">
                <a:solidFill>
                  <a:schemeClr val="bg1"/>
                </a:solidFill>
              </a:rPr>
              <a:t> multiple hits at TOF1?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453" y="11001"/>
            <a:ext cx="2148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Horizontal error bars indicate </a:t>
            </a:r>
            <a:r>
              <a:rPr lang="en-GB" sz="1400" i="1" smtClean="0"/>
              <a:t>bin width of 0.2ns</a:t>
            </a:r>
            <a:endParaRPr lang="en-GB" sz="1400" i="1"/>
          </a:p>
        </p:txBody>
      </p:sp>
      <p:sp>
        <p:nvSpPr>
          <p:cNvPr id="25" name="TextBox 24"/>
          <p:cNvSpPr txBox="1"/>
          <p:nvPr/>
        </p:nvSpPr>
        <p:spPr>
          <a:xfrm>
            <a:off x="1559356" y="6488668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30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195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567237" cy="1499616"/>
          </a:xfrm>
        </p:spPr>
        <p:txBody>
          <a:bodyPr/>
          <a:lstStyle/>
          <a:p>
            <a:r>
              <a:rPr lang="en-US" b="1" dirty="0" smtClean="0"/>
              <a:t>Fields: TKU Assumptions vs Hall Probes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410812"/>
              </p:ext>
            </p:extLst>
          </p:nvPr>
        </p:nvGraphicFramePr>
        <p:xfrm>
          <a:off x="900952" y="2084832"/>
          <a:ext cx="1050498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413"/>
                <a:gridCol w="2989741"/>
                <a:gridCol w="2989741"/>
                <a:gridCol w="33590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Probe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Average|B</a:t>
                      </a:r>
                      <a:r>
                        <a:rPr lang="en-US" dirty="0" smtClean="0"/>
                        <a:t>| measured</a:t>
                      </a:r>
                      <a:r>
                        <a:rPr lang="en-US" baseline="0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deviation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SciFi</a:t>
                      </a:r>
                      <a:r>
                        <a:rPr lang="en-US" dirty="0" smtClean="0"/>
                        <a:t> Track Fit</a:t>
                      </a:r>
                      <a:r>
                        <a:rPr lang="en-US" baseline="0" dirty="0" smtClean="0"/>
                        <a:t> Uses (T)*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36.1e-6</a:t>
                      </a:r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n-US" dirty="0" smtClean="0"/>
                        <a:t>Mean field: -3.998</a:t>
                      </a:r>
                    </a:p>
                    <a:p>
                      <a:r>
                        <a:rPr lang="en-US" dirty="0" smtClean="0"/>
                        <a:t>Max field deviation: 0.276</a:t>
                      </a:r>
                    </a:p>
                    <a:p>
                      <a:r>
                        <a:rPr lang="en-US" dirty="0" smtClean="0"/>
                        <a:t>Variance: 3.9e-9</a:t>
                      </a:r>
                    </a:p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deviation: 0.62e-6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34.6e-6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38.3e-6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38.8e-6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Average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3.995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36.95e-6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19712" y="4822916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&lt;0.1% difference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flipH="1" flipV="1">
            <a:off x="3529263" y="4500990"/>
            <a:ext cx="1390449" cy="506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760280" y="2720316"/>
            <a:ext cx="1357025" cy="22872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00951" y="5348069"/>
            <a:ext cx="10504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Does this make sense with TKU residual on P?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P = </a:t>
            </a:r>
            <a:r>
              <a:rPr lang="en-GB" dirty="0" err="1" smtClean="0"/>
              <a:t>qBr</a:t>
            </a:r>
            <a:r>
              <a:rPr lang="en-GB" dirty="0" smtClean="0"/>
              <a:t>, so if r is fixed and we overestimate B, we should overestimate P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But TKU residual is an underestimate </a:t>
            </a:r>
            <a:r>
              <a:rPr lang="en-GB" dirty="0" smtClean="0">
                <a:sym typeface="Wingdings"/>
              </a:rPr>
              <a:t> </a:t>
            </a:r>
            <a:r>
              <a:rPr lang="en-GB" b="1" u="sng" dirty="0" smtClean="0">
                <a:sym typeface="Wingdings"/>
              </a:rPr>
              <a:t>needs more thought</a:t>
            </a:r>
            <a:r>
              <a:rPr lang="en-GB" dirty="0" smtClean="0">
                <a:sym typeface="Wingdings"/>
              </a:rPr>
              <a:t>  Look at MC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024127" y="1496079"/>
            <a:ext cx="11170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(* Assume that </a:t>
            </a:r>
            <a:r>
              <a:rPr lang="en-GB" sz="1600" dirty="0" err="1" smtClean="0"/>
              <a:t>SciFi</a:t>
            </a:r>
            <a:r>
              <a:rPr lang="en-GB" sz="1600" dirty="0" smtClean="0"/>
              <a:t> track uses a </a:t>
            </a:r>
            <a:r>
              <a:rPr lang="en-GB" sz="1600" b="1" dirty="0" smtClean="0"/>
              <a:t>negative</a:t>
            </a:r>
            <a:r>
              <a:rPr lang="en-GB" sz="1600" dirty="0" smtClean="0"/>
              <a:t> field due to SSU/TKU being a mirror image of SSD/TKD, have asked the experts to confirm)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31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892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567237" cy="1499616"/>
          </a:xfrm>
        </p:spPr>
        <p:txBody>
          <a:bodyPr/>
          <a:lstStyle/>
          <a:p>
            <a:r>
              <a:rPr lang="en-US" b="1" dirty="0" smtClean="0"/>
              <a:t>Fields: TKU Assumptions vs Hall Probes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028046"/>
              </p:ext>
            </p:extLst>
          </p:nvPr>
        </p:nvGraphicFramePr>
        <p:xfrm>
          <a:off x="900952" y="2084832"/>
          <a:ext cx="1047290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501"/>
                <a:gridCol w="4122821"/>
                <a:gridCol w="44115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TKU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</a:t>
                      </a:r>
                      <a:r>
                        <a:rPr lang="en-US" dirty="0" smtClean="0"/>
                        <a:t>B</a:t>
                      </a:r>
                      <a:r>
                        <a:rPr lang="en-US" dirty="0" smtClean="0"/>
                        <a:t>| at virtual plane </a:t>
                      </a:r>
                      <a:r>
                        <a:rPr lang="en-US" dirty="0" smtClean="0"/>
                        <a:t>measured</a:t>
                      </a:r>
                      <a:r>
                        <a:rPr lang="en-US" baseline="0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SciFi</a:t>
                      </a:r>
                      <a:r>
                        <a:rPr lang="en-US" dirty="0" smtClean="0"/>
                        <a:t> Track Fit</a:t>
                      </a:r>
                      <a:r>
                        <a:rPr lang="en-US" baseline="0" dirty="0" smtClean="0"/>
                        <a:t> Uses (T)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3.817</a:t>
                      </a:r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n-US" dirty="0" smtClean="0"/>
                        <a:t>Mean field: 3.998</a:t>
                      </a:r>
                    </a:p>
                    <a:p>
                      <a:r>
                        <a:rPr lang="en-US" dirty="0" smtClean="0"/>
                        <a:t>Max field deviation: 0.276</a:t>
                      </a:r>
                    </a:p>
                    <a:p>
                      <a:r>
                        <a:rPr lang="en-US" dirty="0" smtClean="0"/>
                        <a:t>Variance: 3.9e-9</a:t>
                      </a:r>
                    </a:p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deviation: 0.62e-6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3.951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4.006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4.035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4.066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Average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3.975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7" name="TextBox 6"/>
          <p:cNvSpPr txBox="1"/>
          <p:nvPr/>
        </p:nvSpPr>
        <p:spPr>
          <a:xfrm>
            <a:off x="1024127" y="1496079"/>
            <a:ext cx="11170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(* Assume that </a:t>
            </a:r>
            <a:r>
              <a:rPr lang="en-GB" sz="1600" dirty="0" err="1" smtClean="0"/>
              <a:t>SciFi</a:t>
            </a:r>
            <a:r>
              <a:rPr lang="en-GB" sz="1600" dirty="0" smtClean="0"/>
              <a:t> track uses a </a:t>
            </a:r>
            <a:r>
              <a:rPr lang="en-GB" sz="1600" b="1" dirty="0" smtClean="0"/>
              <a:t>negative</a:t>
            </a:r>
            <a:r>
              <a:rPr lang="en-GB" sz="1600" dirty="0" smtClean="0"/>
              <a:t> field due to SSU/TKU being a mirror image of SSD/TKD, have asked the experts to confirm)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19712" y="4822916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~0.6% difference</a:t>
            </a:r>
            <a:endParaRPr lang="en-GB" dirty="0"/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 flipV="1">
            <a:off x="3529263" y="4500990"/>
            <a:ext cx="1390449" cy="506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60280" y="2768442"/>
            <a:ext cx="266162" cy="2239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00951" y="5348069"/>
            <a:ext cx="10504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Does this make sense with TKU residual on P?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P = </a:t>
            </a:r>
            <a:r>
              <a:rPr lang="en-GB" dirty="0" err="1" smtClean="0"/>
              <a:t>qBr</a:t>
            </a:r>
            <a:r>
              <a:rPr lang="en-GB" dirty="0" smtClean="0"/>
              <a:t>, so if r is fixed and we overestimate B, we should overestimate P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But TKU residual is an underestimate </a:t>
            </a:r>
            <a:r>
              <a:rPr lang="en-GB" dirty="0" smtClean="0">
                <a:sym typeface="Wingdings"/>
              </a:rPr>
              <a:t> </a:t>
            </a:r>
            <a:r>
              <a:rPr lang="en-GB" b="1" u="sng" dirty="0" smtClean="0">
                <a:sym typeface="Wingdings"/>
              </a:rPr>
              <a:t>needs more thought 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>
                <a:sym typeface="Wingdings"/>
              </a:rPr>
              <a:t> Field is (in reality and MC) non-uniform, guesstimating effect with an oversimplification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32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62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Momentum scale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24127" y="2333685"/>
            <a:ext cx="105085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US" sz="2400" dirty="0"/>
              <a:t>7469: 4T in SSU, ECE only, </a:t>
            </a:r>
            <a:r>
              <a:rPr lang="en-US" sz="2400" dirty="0" smtClean="0"/>
              <a:t>non-uniform</a:t>
            </a:r>
          </a:p>
          <a:p>
            <a:pPr marL="285750" indent="-285750">
              <a:buFont typeface="Courier New" charset="0"/>
              <a:buChar char="o"/>
            </a:pPr>
            <a:r>
              <a:rPr lang="en-US" sz="2400" dirty="0"/>
              <a:t>8590: 3T in SSU, all </a:t>
            </a:r>
            <a:r>
              <a:rPr lang="en-US" sz="2400" dirty="0" smtClean="0"/>
              <a:t>coils</a:t>
            </a:r>
          </a:p>
          <a:p>
            <a:pPr marL="285750" indent="-285750">
              <a:buFont typeface="Courier New" charset="0"/>
              <a:buChar char="o"/>
            </a:pPr>
            <a:r>
              <a:rPr lang="en-US" sz="2400" dirty="0" smtClean="0"/>
              <a:t>Same (3, 200) mu+ input </a:t>
            </a:r>
            <a:r>
              <a:rPr lang="en-US" sz="2400" b="1" u="sng" dirty="0" smtClean="0"/>
              <a:t>muon</a:t>
            </a:r>
            <a:r>
              <a:rPr lang="en-US" sz="2400" dirty="0" smtClean="0"/>
              <a:t> beam</a:t>
            </a:r>
            <a:endParaRPr lang="en-US" sz="2400" dirty="0"/>
          </a:p>
          <a:p>
            <a:pPr marL="285750" indent="-285750">
              <a:buFont typeface="Courier New" charset="0"/>
              <a:buChar char="o"/>
            </a:pPr>
            <a:r>
              <a:rPr lang="en-US" sz="2400" dirty="0" smtClean="0"/>
              <a:t>Should have comparable total tracker momentum</a:t>
            </a:r>
          </a:p>
          <a:p>
            <a:pPr marL="285750" indent="-285750">
              <a:buFont typeface="Courier New" charset="0"/>
              <a:buChar char="o"/>
            </a:pPr>
            <a:r>
              <a:rPr lang="en-US" sz="2400" dirty="0" smtClean="0"/>
              <a:t>Caveats:</a:t>
            </a:r>
            <a:endParaRPr lang="en-US" sz="2400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US" sz="2400" dirty="0"/>
              <a:t>Different proportions go through diffuser annulus (different fringe </a:t>
            </a:r>
            <a:r>
              <a:rPr lang="en-US" sz="2400" dirty="0" smtClean="0"/>
              <a:t>fields)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2400" dirty="0" smtClean="0"/>
              <a:t>Want to remove these particles from this comparison</a:t>
            </a:r>
            <a:endParaRPr lang="en-US" sz="2400" dirty="0" smtClean="0"/>
          </a:p>
          <a:p>
            <a:pPr marL="285750" indent="-285750">
              <a:buFont typeface="Courier New" charset="0"/>
              <a:buChar char="o"/>
            </a:pPr>
            <a:r>
              <a:rPr lang="en-US" sz="2400" dirty="0" smtClean="0"/>
              <a:t>Cuts </a:t>
            </a:r>
            <a:r>
              <a:rPr lang="en-US" sz="2400" dirty="0"/>
              <a:t>for </a:t>
            </a:r>
            <a:r>
              <a:rPr lang="en-US" sz="2400" dirty="0" smtClean="0"/>
              <a:t>comparison: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2400" dirty="0" smtClean="0"/>
              <a:t>For </a:t>
            </a:r>
            <a:r>
              <a:rPr lang="en-US" sz="2400" dirty="0"/>
              <a:t>some reason, 8590 has many multi-track events in the </a:t>
            </a:r>
            <a:r>
              <a:rPr lang="en-US" sz="2400" dirty="0" smtClean="0"/>
              <a:t>tracker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2400" dirty="0" smtClean="0"/>
              <a:t>Don’t </a:t>
            </a:r>
            <a:r>
              <a:rPr lang="en-US" sz="2400" dirty="0"/>
              <a:t>have tracking-to-diffuser </a:t>
            </a:r>
            <a:r>
              <a:rPr lang="en-US" sz="2400" dirty="0" smtClean="0"/>
              <a:t>for 8590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sz="2400" dirty="0" smtClean="0"/>
              <a:t>Only </a:t>
            </a:r>
            <a:r>
              <a:rPr lang="en-US" sz="2400" dirty="0"/>
              <a:t>using cuts 1—8 &amp; 10.</a:t>
            </a:r>
          </a:p>
          <a:p>
            <a:pPr marL="285750" indent="-285750">
              <a:buFont typeface="Courier New" charset="0"/>
              <a:buChar char="o"/>
            </a:pP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24128" y="1222257"/>
            <a:ext cx="3316679" cy="1190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7469 vs 8590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33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43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8889" y="-1183578"/>
            <a:ext cx="4361884" cy="117212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Momentum scale: Time of Flight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15058" y="-1090702"/>
            <a:ext cx="4361884" cy="12192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24128" y="1222257"/>
            <a:ext cx="3316679" cy="1190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/>
              <a:t>7469 vs 8590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2410" y="3754339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28.36</a:t>
            </a:r>
          </a:p>
          <a:p>
            <a:r>
              <a:rPr lang="en-GB" dirty="0" smtClean="0"/>
              <a:t>‘RMS’: 0.668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47250" y="3754339"/>
            <a:ext cx="149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28.29</a:t>
            </a:r>
          </a:p>
          <a:p>
            <a:r>
              <a:rPr lang="en-GB" dirty="0" smtClean="0"/>
              <a:t>‘RMS’: 0.6434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744200" y="2614712"/>
            <a:ext cx="1447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Run 7469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Run 8590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607296" y="2413073"/>
            <a:ext cx="987552" cy="403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34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51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8889" y="-1183578"/>
            <a:ext cx="4361884" cy="1172127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b="1" dirty="0" smtClean="0"/>
              <a:t>Momentum scale: Total Momentum</a:t>
            </a:r>
            <a:endParaRPr lang="en-US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24128" y="1222257"/>
            <a:ext cx="3316679" cy="1190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7469 vs 8590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12136" y="5699751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192.8</a:t>
            </a:r>
          </a:p>
          <a:p>
            <a:r>
              <a:rPr lang="en-GB" dirty="0" smtClean="0"/>
              <a:t>‘RMS’: 31.29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486976" y="5699751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192.2</a:t>
            </a:r>
          </a:p>
          <a:p>
            <a:r>
              <a:rPr lang="en-GB" dirty="0" smtClean="0"/>
              <a:t>‘RMS’: 30.18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9607296" y="2413073"/>
            <a:ext cx="987552" cy="403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0744200" y="2614712"/>
            <a:ext cx="12762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Run 7469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Run 8590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35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86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8889" y="-1183578"/>
            <a:ext cx="4361883" cy="1172127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b="1" dirty="0" smtClean="0"/>
              <a:t>Momentum scale: </a:t>
            </a:r>
            <a:r>
              <a:rPr lang="en-US" b="1" dirty="0" err="1" smtClean="0"/>
              <a:t>Pz</a:t>
            </a:r>
            <a:endParaRPr lang="en-US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24128" y="1222257"/>
            <a:ext cx="3316679" cy="1190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7469 vs 8590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794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2136" y="5699751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192.8</a:t>
            </a:r>
          </a:p>
          <a:p>
            <a:r>
              <a:rPr lang="en-GB" dirty="0" smtClean="0"/>
              <a:t>‘RMS’: 31.37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486976" y="5699751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Mean: 192.2</a:t>
            </a:r>
          </a:p>
          <a:p>
            <a:r>
              <a:rPr lang="en-GB" dirty="0" smtClean="0"/>
              <a:t>‘RMS’: 30.13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607296" y="2413073"/>
            <a:ext cx="987552" cy="403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44200" y="2614712"/>
            <a:ext cx="12762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Run 7469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Run 8590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36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90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MC Recon </a:t>
            </a:r>
            <a:r>
              <a:rPr lang="en-GB" b="1" smtClean="0"/>
              <a:t>and True Emittance </a:t>
            </a:r>
            <a:r>
              <a:rPr lang="en-GB" b="1" dirty="0" smtClean="0"/>
              <a:t>difference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036" y="1335024"/>
            <a:ext cx="7805964" cy="5314114"/>
          </a:xfrm>
        </p:spPr>
      </p:pic>
      <p:sp>
        <p:nvSpPr>
          <p:cNvPr id="5" name="TextBox 4"/>
          <p:cNvSpPr txBox="1"/>
          <p:nvPr/>
        </p:nvSpPr>
        <p:spPr>
          <a:xfrm>
            <a:off x="9977003" y="6279806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</a:t>
            </a:r>
            <a:r>
              <a:rPr lang="en-GB" dirty="0" err="1" smtClean="0"/>
              <a:t>Pz</a:t>
            </a:r>
            <a:r>
              <a:rPr lang="en-GB" dirty="0" smtClean="0"/>
              <a:t>&gt; (MeV/c)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770040" y="3408271"/>
            <a:ext cx="3637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Transverse normalised emittance (mm)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25642" y="2839453"/>
            <a:ext cx="224590" cy="2245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25642" y="3592937"/>
            <a:ext cx="224590" cy="2245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458" y="2767082"/>
            <a:ext cx="343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Emittance from reconstructed values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99458" y="3539543"/>
            <a:ext cx="3312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Emittance of </a:t>
            </a:r>
            <a:r>
              <a:rPr lang="en-GB" b="1" dirty="0" smtClean="0"/>
              <a:t>same particles</a:t>
            </a:r>
            <a:r>
              <a:rPr lang="en-GB" dirty="0" smtClean="0"/>
              <a:t> using </a:t>
            </a:r>
            <a:r>
              <a:rPr lang="en-GB" smtClean="0"/>
              <a:t>true values from virtual plane at TKU station 1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25642" y="4828697"/>
            <a:ext cx="3586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Horizontal error bar = </a:t>
            </a:r>
            <a:r>
              <a:rPr lang="en-GB" dirty="0" err="1" smtClean="0"/>
              <a:t>Pz</a:t>
            </a:r>
            <a:r>
              <a:rPr lang="en-GB" dirty="0" smtClean="0"/>
              <a:t> bin width (8 MeV/c)</a:t>
            </a:r>
          </a:p>
          <a:p>
            <a:endParaRPr lang="en-GB" dirty="0" smtClean="0"/>
          </a:p>
          <a:p>
            <a:r>
              <a:rPr lang="en-GB" dirty="0" smtClean="0"/>
              <a:t>Vertical error bar = statistical errors (1/</a:t>
            </a:r>
            <a:r>
              <a:rPr lang="en-GB" dirty="0" err="1" smtClean="0"/>
              <a:t>sqrt</a:t>
            </a:r>
            <a:r>
              <a:rPr lang="en-GB" dirty="0" smtClean="0"/>
              <a:t>(2N))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530826" y="4644031"/>
            <a:ext cx="2758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Minor change in calculated emittance between sample with </a:t>
            </a:r>
            <a:r>
              <a:rPr lang="en-GB" dirty="0" err="1" smtClean="0"/>
              <a:t>pions</a:t>
            </a:r>
            <a:r>
              <a:rPr lang="en-GB" dirty="0" smtClean="0"/>
              <a:t> and without</a:t>
            </a:r>
          </a:p>
          <a:p>
            <a:r>
              <a:rPr lang="en-GB" dirty="0" smtClean="0"/>
              <a:t>(Watch this point)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352522" y="4462873"/>
            <a:ext cx="1866123" cy="1191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6" name="TextBox 15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37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307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1959" y="83234"/>
            <a:ext cx="5314115" cy="7805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MC Recon and True Emittance difference (Pure Muon Sample)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77003" y="6279806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</a:t>
            </a:r>
            <a:r>
              <a:rPr lang="en-GB" dirty="0" err="1" smtClean="0"/>
              <a:t>Pz</a:t>
            </a:r>
            <a:r>
              <a:rPr lang="en-GB" dirty="0" smtClean="0"/>
              <a:t>&gt; (MeV/c)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770040" y="3408271"/>
            <a:ext cx="3637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Transverse normalised emittance (mm)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25642" y="2839453"/>
            <a:ext cx="224590" cy="2245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25642" y="3592937"/>
            <a:ext cx="224590" cy="2245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458" y="2767082"/>
            <a:ext cx="343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Emittance from reconstructed values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99458" y="3539543"/>
            <a:ext cx="3312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Emittance of </a:t>
            </a:r>
            <a:r>
              <a:rPr lang="en-GB" b="1" dirty="0" smtClean="0"/>
              <a:t>same particles</a:t>
            </a:r>
            <a:r>
              <a:rPr lang="en-GB" dirty="0" smtClean="0"/>
              <a:t> using </a:t>
            </a:r>
            <a:r>
              <a:rPr lang="en-GB" smtClean="0"/>
              <a:t>true values from virtual plane at TKU station 1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25642" y="4828697"/>
            <a:ext cx="3586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Horizontal error bar = </a:t>
            </a:r>
            <a:r>
              <a:rPr lang="en-GB" dirty="0" err="1" smtClean="0"/>
              <a:t>Pz</a:t>
            </a:r>
            <a:r>
              <a:rPr lang="en-GB" dirty="0" smtClean="0"/>
              <a:t> bin width (8 MeV/c)</a:t>
            </a:r>
          </a:p>
          <a:p>
            <a:endParaRPr lang="en-GB" dirty="0" smtClean="0"/>
          </a:p>
          <a:p>
            <a:r>
              <a:rPr lang="en-GB" dirty="0" smtClean="0"/>
              <a:t>Vertical error bar = statistical errors (1/</a:t>
            </a:r>
            <a:r>
              <a:rPr lang="en-GB" dirty="0" err="1" smtClean="0"/>
              <a:t>sqrt</a:t>
            </a:r>
            <a:r>
              <a:rPr lang="en-GB" dirty="0" smtClean="0"/>
              <a:t>(2N))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530826" y="4644031"/>
            <a:ext cx="2758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Minor change in calculated emittance between sample with </a:t>
            </a:r>
            <a:r>
              <a:rPr lang="en-GB" dirty="0" err="1" smtClean="0"/>
              <a:t>pions</a:t>
            </a:r>
            <a:r>
              <a:rPr lang="en-GB" dirty="0" smtClean="0"/>
              <a:t> and without</a:t>
            </a:r>
          </a:p>
          <a:p>
            <a:r>
              <a:rPr lang="en-GB" dirty="0" smtClean="0"/>
              <a:t>(Watch this point)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352522" y="4462873"/>
            <a:ext cx="1866123" cy="1191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8" name="TextBox 17"/>
          <p:cNvSpPr txBox="1"/>
          <p:nvPr/>
        </p:nvSpPr>
        <p:spPr>
          <a:xfrm>
            <a:off x="7260205" y="5654351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Largest % change </a:t>
            </a:r>
            <a:r>
              <a:rPr lang="en-GB" sz="1400" smtClean="0"/>
              <a:t>in emittance = </a:t>
            </a:r>
            <a:r>
              <a:rPr lang="en-GB" sz="1400" dirty="0" smtClean="0"/>
              <a:t>0.1%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38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544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/>
              <a:t>Pz</a:t>
            </a:r>
            <a:r>
              <a:rPr lang="en-GB" b="1" dirty="0" smtClean="0"/>
              <a:t> Binning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charset="0"/>
              <a:buChar char="o"/>
            </a:pPr>
            <a:r>
              <a:rPr lang="en-GB" dirty="0" smtClean="0"/>
              <a:t> Calculating emittance in </a:t>
            </a:r>
            <a:r>
              <a:rPr lang="en-GB" dirty="0" err="1" smtClean="0"/>
              <a:t>Pz</a:t>
            </a:r>
            <a:r>
              <a:rPr lang="en-GB" dirty="0" smtClean="0"/>
              <a:t>-bins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Calculation depends on which particles end up in which bins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Depends on both </a:t>
            </a:r>
            <a:r>
              <a:rPr lang="en-GB" b="1" dirty="0" smtClean="0"/>
              <a:t>where</a:t>
            </a:r>
            <a:r>
              <a:rPr lang="en-GB" dirty="0" smtClean="0"/>
              <a:t> bins start/end and </a:t>
            </a:r>
            <a:r>
              <a:rPr lang="en-GB" b="1" dirty="0" smtClean="0"/>
              <a:t>how wide</a:t>
            </a:r>
            <a:r>
              <a:rPr lang="en-GB" dirty="0" smtClean="0"/>
              <a:t> they are</a:t>
            </a:r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This is </a:t>
            </a:r>
            <a:r>
              <a:rPr lang="en-GB" i="1" dirty="0" smtClean="0"/>
              <a:t>in progress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Need to think of best way to present it</a:t>
            </a:r>
          </a:p>
          <a:p>
            <a:pPr lvl="1">
              <a:buFont typeface="Courier New" charset="0"/>
              <a:buChar char="o"/>
            </a:pPr>
            <a:r>
              <a:rPr lang="en-GB" i="1" dirty="0"/>
              <a:t> </a:t>
            </a:r>
            <a:r>
              <a:rPr lang="en-GB" i="1" dirty="0" smtClean="0"/>
              <a:t>(Delayed by OSX terminal deciding that if a number begins with a minus sign, it doesn’t need that handy tab space printing in front of it – was also printing variation of covariance matrix elements)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39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4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</a:t>
            </a:r>
            <a:r>
              <a:rPr lang="en-US" b="1" u="sng" dirty="0" smtClean="0"/>
              <a:t>was</a:t>
            </a:r>
            <a:r>
              <a:rPr lang="en-US" b="1" dirty="0" smtClean="0"/>
              <a:t> run 7469?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>
                  <a:buFont typeface="Courier New" charset="0"/>
                  <a:buChar char="o"/>
                </a:pPr>
                <a:r>
                  <a:rPr lang="en-US" sz="2800" b="1" dirty="0" smtClean="0"/>
                  <a:t> First (and only) 4T data!</a:t>
                </a:r>
              </a:p>
              <a:p>
                <a:pPr lvl="1">
                  <a:buFont typeface="Courier New" charset="0"/>
                  <a:buChar char="o"/>
                </a:pPr>
                <a:r>
                  <a:rPr lang="en-US" sz="2400" i="1" dirty="0" smtClean="0"/>
                  <a:t> Now quite old... well aware of time pressures!</a:t>
                </a:r>
                <a:endParaRPr lang="en-US" sz="2400" i="1" dirty="0"/>
              </a:p>
              <a:p>
                <a:pPr>
                  <a:buFont typeface="Courier New" charset="0"/>
                  <a:buChar char="o"/>
                </a:pPr>
                <a:r>
                  <a:rPr lang="en-US" sz="2800" dirty="0" smtClean="0"/>
                  <a:t> </a:t>
                </a:r>
                <a:r>
                  <a:rPr lang="en-US" sz="2800" dirty="0" smtClean="0"/>
                  <a:t>SSU </a:t>
                </a:r>
                <a:r>
                  <a:rPr lang="en-US" sz="2800" dirty="0"/>
                  <a:t>E1-C-E2 coils fully powered, all other SC </a:t>
                </a:r>
                <a:r>
                  <a:rPr lang="en-US" sz="2800" dirty="0" smtClean="0"/>
                  <a:t>(i.e. FC, SSD, and SSU M1, M2) coils </a:t>
                </a:r>
                <a:r>
                  <a:rPr lang="en-US" sz="2800" dirty="0"/>
                  <a:t>unpowered</a:t>
                </a:r>
              </a:p>
              <a:p>
                <a:pPr>
                  <a:buFont typeface="Courier New" charset="0"/>
                  <a:buChar char="o"/>
                </a:pPr>
                <a:r>
                  <a:rPr lang="en-US" sz="2800" dirty="0" smtClean="0"/>
                  <a:t> Approx</a:t>
                </a:r>
                <a:r>
                  <a:rPr lang="en-US" sz="2800" dirty="0"/>
                  <a:t>. 1h 10min of (3,200</a:t>
                </a:r>
                <a:r>
                  <a:rPr lang="en-US" sz="2800" dirty="0" smtClean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GB" sz="2800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 smtClean="0"/>
                  <a:t>data – Note that this is a </a:t>
                </a:r>
                <a:r>
                  <a:rPr lang="en-US" sz="2800" b="1" u="sng" dirty="0" smtClean="0"/>
                  <a:t>muon beam</a:t>
                </a:r>
                <a:r>
                  <a:rPr lang="en-US" sz="2800" dirty="0" smtClean="0"/>
                  <a:t>.</a:t>
                </a:r>
                <a:endParaRPr lang="en-US" sz="2800" dirty="0"/>
              </a:p>
              <a:p>
                <a:pPr>
                  <a:buFont typeface="Courier New" charset="0"/>
                  <a:buChar char="o"/>
                </a:pPr>
                <a:r>
                  <a:rPr lang="en-US" sz="2800" dirty="0"/>
                  <a:t> </a:t>
                </a:r>
                <a:r>
                  <a:rPr lang="en-US" sz="2800" i="1" dirty="0" smtClean="0"/>
                  <a:t>There are new plots in this talk!</a:t>
                </a:r>
              </a:p>
              <a:p>
                <a:pPr lvl="1">
                  <a:buFont typeface="Courier New" charset="0"/>
                  <a:buChar char="o"/>
                </a:pPr>
                <a:r>
                  <a:rPr lang="en-US" sz="2400" i="1" dirty="0"/>
                  <a:t> </a:t>
                </a:r>
                <a:r>
                  <a:rPr lang="en-US" sz="2400" i="1" dirty="0" smtClean="0"/>
                  <a:t>Not yet “prettied up”, sorry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67" t="-2576" r="-1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04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30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Emittance plot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40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63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362718"/>
            <a:ext cx="9720072" cy="1499616"/>
          </a:xfrm>
        </p:spPr>
        <p:txBody>
          <a:bodyPr/>
          <a:lstStyle/>
          <a:p>
            <a:r>
              <a:rPr lang="en-GB" b="1" dirty="0" smtClean="0"/>
              <a:t>Emittance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389284" y="1429550"/>
            <a:ext cx="7973916" cy="5428450"/>
            <a:chOff x="4218084" y="1291214"/>
            <a:chExt cx="8177118" cy="5566785"/>
          </a:xfrm>
        </p:grpSpPr>
        <p:pic>
          <p:nvPicPr>
            <p:cNvPr id="3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523250" y="-13952"/>
              <a:ext cx="5566785" cy="817711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809053" y="6488666"/>
              <a:ext cx="1534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&lt;</a:t>
              </a:r>
              <a:r>
                <a:rPr lang="en-GB" dirty="0" err="1" smtClean="0"/>
                <a:t>Pz</a:t>
              </a:r>
              <a:r>
                <a:rPr lang="en-GB" dirty="0" smtClean="0"/>
                <a:t>&gt; (MeV/c)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2602090" y="3617131"/>
              <a:ext cx="3637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Transverse normalised emittance (mm)</a:t>
              </a:r>
              <a:endParaRPr lang="en-GB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533545" y="5095904"/>
              <a:ext cx="3586497" cy="738664"/>
              <a:chOff x="625642" y="3170211"/>
              <a:chExt cx="3586497" cy="738664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625642" y="3242582"/>
                <a:ext cx="224590" cy="2245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625642" y="3592937"/>
                <a:ext cx="224590" cy="2245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99458" y="3170211"/>
                <a:ext cx="639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Data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99458" y="3539543"/>
                <a:ext cx="33126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Reconstructed MC</a:t>
                </a:r>
                <a:endParaRPr lang="en-GB" dirty="0"/>
              </a:p>
            </p:txBody>
          </p: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024128" y="821200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smtClean="0"/>
              <a:t>(Statistical errors)</a:t>
            </a:r>
            <a:endParaRPr lang="en-GB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3729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82172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15" name="TextBox 1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41/42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999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Task List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charset="0"/>
              <a:buChar char="o"/>
            </a:pPr>
            <a:r>
              <a:rPr lang="en-GB" sz="2800" dirty="0" smtClean="0"/>
              <a:t> Uncertainty sources need finalising</a:t>
            </a:r>
          </a:p>
          <a:p>
            <a:pPr lvl="1">
              <a:buFont typeface="Courier New" charset="0"/>
              <a:buChar char="o"/>
            </a:pPr>
            <a:r>
              <a:rPr lang="en-GB" sz="2400" dirty="0"/>
              <a:t> </a:t>
            </a:r>
            <a:r>
              <a:rPr lang="en-GB" sz="2400" dirty="0" smtClean="0"/>
              <a:t>All small compared to statistical error</a:t>
            </a:r>
          </a:p>
          <a:p>
            <a:pPr lvl="1">
              <a:buFont typeface="Courier New" charset="0"/>
              <a:buChar char="o"/>
            </a:pPr>
            <a:r>
              <a:rPr lang="en-GB" sz="2400" dirty="0" smtClean="0"/>
              <a:t> Need to think more about field assumption (overestimate vs underestimate of P)</a:t>
            </a:r>
          </a:p>
          <a:p>
            <a:pPr lvl="1">
              <a:buFont typeface="Courier New" charset="0"/>
              <a:buChar char="o"/>
            </a:pPr>
            <a:r>
              <a:rPr lang="en-GB" sz="2400" dirty="0"/>
              <a:t> </a:t>
            </a:r>
            <a:r>
              <a:rPr lang="en-GB" sz="2400" dirty="0" err="1" smtClean="0"/>
              <a:t>Systematic’s</a:t>
            </a:r>
            <a:r>
              <a:rPr lang="en-GB" sz="2400" dirty="0" smtClean="0"/>
              <a:t> introduced by cuts?</a:t>
            </a:r>
          </a:p>
          <a:p>
            <a:pPr lvl="1">
              <a:buFont typeface="Courier New" charset="0"/>
              <a:buChar char="o"/>
            </a:pPr>
            <a:r>
              <a:rPr lang="en-GB" sz="2400" dirty="0"/>
              <a:t> </a:t>
            </a:r>
            <a:r>
              <a:rPr lang="en-GB" sz="2400" dirty="0" smtClean="0"/>
              <a:t>Better presentation of </a:t>
            </a:r>
            <a:r>
              <a:rPr lang="en-GB" sz="2400" dirty="0" err="1" smtClean="0"/>
              <a:t>Pz</a:t>
            </a:r>
            <a:r>
              <a:rPr lang="en-GB" sz="2400" dirty="0" smtClean="0"/>
              <a:t>-binning and </a:t>
            </a:r>
            <a:r>
              <a:rPr lang="en-GB" sz="2400" dirty="0" err="1" smtClean="0"/>
              <a:t>Pz</a:t>
            </a:r>
            <a:r>
              <a:rPr lang="en-GB" sz="2400" dirty="0" smtClean="0"/>
              <a:t> bin-size effects</a:t>
            </a:r>
          </a:p>
          <a:p>
            <a:pPr lvl="1">
              <a:buFont typeface="Courier New" charset="0"/>
              <a:buChar char="o"/>
            </a:pPr>
            <a:endParaRPr lang="en-GB" sz="2400" dirty="0"/>
          </a:p>
          <a:p>
            <a:pPr lvl="1">
              <a:buFont typeface="Courier New" charset="0"/>
              <a:buChar char="o"/>
            </a:pPr>
            <a:r>
              <a:rPr lang="en-GB" sz="2400" dirty="0" smtClean="0"/>
              <a:t> Write, write, write!</a:t>
            </a:r>
          </a:p>
          <a:p>
            <a:pPr lvl="1">
              <a:buFont typeface="Courier New" charset="0"/>
              <a:buChar char="o"/>
            </a:pPr>
            <a:endParaRPr lang="en-GB" sz="2400" dirty="0"/>
          </a:p>
          <a:p>
            <a:pPr lvl="1">
              <a:buFont typeface="Courier New" charset="0"/>
              <a:buChar char="o"/>
            </a:pPr>
            <a:r>
              <a:rPr lang="en-GB" sz="2400" i="1" dirty="0" smtClean="0"/>
              <a:t> NB: Anyone who would like to drown in phase space plots should just ask!</a:t>
            </a:r>
            <a:endParaRPr lang="en-GB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42/42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7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</a:t>
            </a:r>
            <a:r>
              <a:rPr lang="en-US" b="1" u="sng" dirty="0" smtClean="0"/>
              <a:t>detectors</a:t>
            </a:r>
            <a:r>
              <a:rPr lang="en-US" b="1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charset="0"/>
              <a:buChar char="o"/>
            </a:pPr>
            <a:r>
              <a:rPr lang="en-US" sz="2800" dirty="0" smtClean="0"/>
              <a:t> Only the </a:t>
            </a:r>
            <a:r>
              <a:rPr lang="en-US" sz="2800" u="sng" dirty="0" smtClean="0"/>
              <a:t>upstream</a:t>
            </a:r>
            <a:r>
              <a:rPr lang="en-US" sz="2800" dirty="0" smtClean="0"/>
              <a:t> detectors are used</a:t>
            </a:r>
          </a:p>
          <a:p>
            <a:pPr lvl="1">
              <a:buFont typeface="Courier New" charset="0"/>
              <a:buChar char="o"/>
            </a:pPr>
            <a:r>
              <a:rPr lang="en-US" sz="2400" dirty="0"/>
              <a:t> </a:t>
            </a:r>
            <a:r>
              <a:rPr lang="en-US" sz="2400" dirty="0" smtClean="0"/>
              <a:t>TOF0, TOF1, TKU</a:t>
            </a:r>
          </a:p>
          <a:p>
            <a:pPr lvl="1">
              <a:buFont typeface="Courier New" charset="0"/>
              <a:buChar char="o"/>
            </a:pPr>
            <a:endParaRPr lang="en-US" sz="2400" dirty="0" smtClean="0"/>
          </a:p>
          <a:p>
            <a:pPr>
              <a:buFont typeface="Courier New" charset="0"/>
              <a:buChar char="o"/>
            </a:pPr>
            <a:r>
              <a:rPr lang="en-US" sz="2800" dirty="0"/>
              <a:t> </a:t>
            </a:r>
            <a:r>
              <a:rPr lang="en-US" sz="2800" dirty="0" smtClean="0"/>
              <a:t>No field beyond TKU, just a nice big collimator (FC/SSD)</a:t>
            </a:r>
          </a:p>
          <a:p>
            <a:pPr lvl="1">
              <a:buFont typeface="Courier New" charset="0"/>
              <a:buChar char="o"/>
            </a:pPr>
            <a:r>
              <a:rPr lang="en-US" sz="2400" dirty="0"/>
              <a:t> </a:t>
            </a:r>
            <a:r>
              <a:rPr lang="en-US" sz="2400" dirty="0" smtClean="0"/>
              <a:t>TKD </a:t>
            </a:r>
            <a:r>
              <a:rPr lang="en-US" sz="2400" u="sng" dirty="0" smtClean="0"/>
              <a:t>was not functioning</a:t>
            </a:r>
            <a:r>
              <a:rPr lang="en-US" sz="2400" dirty="0" smtClean="0"/>
              <a:t> when this data was taken (scrambled calibration file)</a:t>
            </a:r>
          </a:p>
          <a:p>
            <a:pPr lvl="1">
              <a:buFont typeface="Courier New" charset="0"/>
              <a:buChar char="o"/>
            </a:pPr>
            <a:r>
              <a:rPr lang="en-US" sz="2400" dirty="0"/>
              <a:t> </a:t>
            </a:r>
            <a:r>
              <a:rPr lang="en-US" sz="2400" dirty="0" smtClean="0"/>
              <a:t>Not looking at TKD, TOF2 and EMR (without field the transmission is small by TOF2 &amp; EMR, data sample is already small enough)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05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847832" cy="1499616"/>
          </a:xfrm>
        </p:spPr>
        <p:txBody>
          <a:bodyPr/>
          <a:lstStyle/>
          <a:p>
            <a:r>
              <a:rPr lang="en-US" b="1" dirty="0" smtClean="0"/>
              <a:t>What do we want </a:t>
            </a:r>
            <a:r>
              <a:rPr lang="en-US" b="1" u="sng" dirty="0" smtClean="0"/>
              <a:t>to do </a:t>
            </a:r>
            <a:r>
              <a:rPr lang="en-US" b="1" dirty="0" smtClean="0"/>
              <a:t>with this data?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charset="0"/>
              <a:buChar char="o"/>
            </a:pPr>
            <a:r>
              <a:rPr lang="en-US" dirty="0" smtClean="0"/>
              <a:t> Sample phase space</a:t>
            </a:r>
            <a:endParaRPr lang="en-US" dirty="0"/>
          </a:p>
          <a:p>
            <a:pPr lvl="1">
              <a:buFont typeface="Courier New" charset="0"/>
              <a:buChar char="o"/>
            </a:pPr>
            <a:r>
              <a:rPr lang="en-US" dirty="0" smtClean="0"/>
              <a:t> Dispersion</a:t>
            </a:r>
          </a:p>
          <a:p>
            <a:pPr lvl="1"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Sample with respect to </a:t>
            </a:r>
            <a:r>
              <a:rPr lang="en-US" dirty="0" err="1" smtClean="0"/>
              <a:t>Pz</a:t>
            </a:r>
            <a:endParaRPr lang="en-US" dirty="0" smtClean="0"/>
          </a:p>
          <a:p>
            <a:pPr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Check Monte Carlo description of our beam</a:t>
            </a:r>
          </a:p>
          <a:p>
            <a:pPr lvl="1">
              <a:buFont typeface="Courier New" charset="0"/>
              <a:buChar char="o"/>
            </a:pPr>
            <a:r>
              <a:rPr lang="en-US" dirty="0" smtClean="0"/>
              <a:t> How well does it do? </a:t>
            </a:r>
          </a:p>
          <a:p>
            <a:pPr lvl="1">
              <a:buFont typeface="Courier New" charset="0"/>
              <a:buChar char="o"/>
            </a:pPr>
            <a:r>
              <a:rPr lang="en-US" dirty="0" smtClean="0"/>
              <a:t> How do we need to tune it to match the data?</a:t>
            </a:r>
          </a:p>
          <a:p>
            <a:pPr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Gain confidence</a:t>
            </a:r>
          </a:p>
          <a:p>
            <a:pPr lvl="1"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7469 is our only* data at 4T, data that follows is at lower fields</a:t>
            </a:r>
          </a:p>
          <a:p>
            <a:pPr lvl="1"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Can compare same input beam as measured in TKU with 4T and 3T</a:t>
            </a:r>
          </a:p>
          <a:p>
            <a:pPr>
              <a:buFont typeface="Courier New" charset="0"/>
              <a:buChar char="o"/>
            </a:pPr>
            <a:r>
              <a:rPr lang="en-US" dirty="0"/>
              <a:t> </a:t>
            </a:r>
            <a:r>
              <a:rPr lang="en-US" dirty="0" smtClean="0"/>
              <a:t>Beam </a:t>
            </a:r>
            <a:r>
              <a:rPr lang="en-GB" dirty="0" smtClean="0"/>
              <a:t>behaviour</a:t>
            </a:r>
          </a:p>
          <a:p>
            <a:pPr lvl="1">
              <a:buFont typeface="Courier New" charset="0"/>
              <a:buChar char="o"/>
            </a:pPr>
            <a:r>
              <a:rPr lang="en-US" dirty="0" smtClean="0"/>
              <a:t> Any smoking guns?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6520" y="6522720"/>
            <a:ext cx="574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* Well.. all the data from that day is at, or on its way to, 4T...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06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78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and Monte Carlo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07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9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362794"/>
            <a:ext cx="4742688" cy="1499616"/>
          </a:xfrm>
        </p:spPr>
        <p:txBody>
          <a:bodyPr/>
          <a:lstStyle/>
          <a:p>
            <a:r>
              <a:rPr lang="en-US" b="1" dirty="0" smtClean="0"/>
              <a:t>Raw data and MC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24128" y="1374730"/>
            <a:ext cx="9720072" cy="487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What are we dealing with?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2606058"/>
            <a:ext cx="5999480" cy="4084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880" y="2606058"/>
            <a:ext cx="5999480" cy="408430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 rot="17973400">
            <a:off x="2954377" y="3221004"/>
            <a:ext cx="556054" cy="28544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17973400">
            <a:off x="777590" y="4238164"/>
            <a:ext cx="1578311" cy="285441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7973400">
            <a:off x="6993040" y="4238164"/>
            <a:ext cx="1578311" cy="285441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7973400">
            <a:off x="9261484" y="3221005"/>
            <a:ext cx="556054" cy="28544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541237" y="2657377"/>
            <a:ext cx="4622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here includes all </a:t>
            </a:r>
            <a:r>
              <a:rPr lang="en-US" sz="1200" smtClean="0"/>
              <a:t>the particles from D2 that didn’t make it to TKU</a:t>
            </a:r>
            <a:endParaRPr lang="en-US" sz="1200"/>
          </a:p>
        </p:txBody>
      </p:sp>
      <p:sp>
        <p:nvSpPr>
          <p:cNvPr id="19" name="Freeform 18"/>
          <p:cNvSpPr/>
          <p:nvPr/>
        </p:nvSpPr>
        <p:spPr>
          <a:xfrm>
            <a:off x="9440562" y="2891481"/>
            <a:ext cx="1223319" cy="288299"/>
          </a:xfrm>
          <a:custGeom>
            <a:avLst/>
            <a:gdLst>
              <a:gd name="connsiteX0" fmla="*/ 0 w 1223319"/>
              <a:gd name="connsiteY0" fmla="*/ 0 h 288299"/>
              <a:gd name="connsiteX1" fmla="*/ 333633 w 1223319"/>
              <a:gd name="connsiteY1" fmla="*/ 271849 h 288299"/>
              <a:gd name="connsiteX2" fmla="*/ 1223319 w 1223319"/>
              <a:gd name="connsiteY2" fmla="*/ 234778 h 28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319" h="288299">
                <a:moveTo>
                  <a:pt x="0" y="0"/>
                </a:moveTo>
                <a:cubicBezTo>
                  <a:pt x="64873" y="116359"/>
                  <a:pt x="129747" y="232719"/>
                  <a:pt x="333633" y="271849"/>
                </a:cubicBezTo>
                <a:cubicBezTo>
                  <a:pt x="537520" y="310979"/>
                  <a:pt x="880419" y="272878"/>
                  <a:pt x="1223319" y="234778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93773" y="379352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1.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4128" y="579728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C000"/>
                </a:solidFill>
              </a:rPr>
              <a:t>2.</a:t>
            </a:r>
            <a:endParaRPr lang="en-US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8029" y="2166020"/>
            <a:ext cx="451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 </a:t>
            </a:r>
            <a:r>
              <a:rPr lang="en-US" dirty="0" err="1" smtClean="0">
                <a:solidFill>
                  <a:srgbClr val="FF0000"/>
                </a:solidFill>
              </a:rPr>
              <a:t>Pions</a:t>
            </a:r>
            <a:r>
              <a:rPr lang="en-US" dirty="0" smtClean="0">
                <a:solidFill>
                  <a:srgbClr val="FF0000"/>
                </a:solidFill>
              </a:rPr>
              <a:t> lie in this region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2. Muons that scrape the diffuser aperture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8882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26" name="TextBox 25"/>
          <p:cNvSpPr txBox="1"/>
          <p:nvPr/>
        </p:nvSpPr>
        <p:spPr>
          <a:xfrm>
            <a:off x="0" y="-2695"/>
            <a:ext cx="639919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Data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08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2011" y="296885"/>
            <a:ext cx="5239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Same z-axis </a:t>
            </a:r>
            <a:r>
              <a:rPr lang="en-GB" dirty="0" smtClean="0"/>
              <a:t>colour</a:t>
            </a:r>
            <a:r>
              <a:rPr lang="en-US" dirty="0" smtClean="0"/>
              <a:t> scale (from 0 to 300)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Horizontal axis: Total momentum measured at station 1 (most downstream) of TKU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Vertical axis: Time of flight between TOF0 and TOF1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Left: Raw (uncut) data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Right: Raw (uncut) reconstructed MC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Similar features indicated on plots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560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24128" y="849474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MC: Compare Virtual Hits to Reconstructed Hits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12011" y="729502"/>
            <a:ext cx="5239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Same z-axis </a:t>
            </a:r>
            <a:r>
              <a:rPr lang="en-GB" dirty="0" smtClean="0"/>
              <a:t>colour</a:t>
            </a:r>
            <a:r>
              <a:rPr lang="en-US" dirty="0" smtClean="0"/>
              <a:t>, same plots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Reconstructed values plotted (no cuts/selection)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Plot a particle ended up in depends on its </a:t>
            </a:r>
            <a:r>
              <a:rPr lang="en-US" b="1" dirty="0" smtClean="0"/>
              <a:t>true </a:t>
            </a:r>
            <a:r>
              <a:rPr lang="en-US" dirty="0" smtClean="0"/>
              <a:t>PID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 smtClean="0"/>
              <a:t>Left: Everything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 smtClean="0"/>
              <a:t>Middle-Left: Muons only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 smtClean="0"/>
              <a:t>Middle-Right: </a:t>
            </a:r>
            <a:r>
              <a:rPr lang="en-US" dirty="0" err="1" smtClean="0"/>
              <a:t>Pions</a:t>
            </a:r>
            <a:r>
              <a:rPr lang="en-US" dirty="0" smtClean="0"/>
              <a:t> only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 smtClean="0"/>
              <a:t>Right: Electrons only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1841"/>
            <a:ext cx="12180799" cy="3566160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024128" y="1582869"/>
            <a:ext cx="5291328" cy="792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Particle Species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89248" y="6071616"/>
            <a:ext cx="919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C000"/>
                </a:solidFill>
              </a:rPr>
              <a:t>Just muons</a:t>
            </a:r>
            <a:endParaRPr lang="en-US" sz="1400">
              <a:solidFill>
                <a:srgbClr val="FFC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120896" y="5766816"/>
            <a:ext cx="146304" cy="40233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498081" y="4064461"/>
            <a:ext cx="1048512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50/50 mu/pi in this region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827264" y="4803125"/>
            <a:ext cx="73152" cy="5247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53735" y="4064461"/>
            <a:ext cx="1048512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50/50 mu/pi in this region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982918" y="4803125"/>
            <a:ext cx="73152" cy="5247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17793" y="607161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No </a:t>
            </a:r>
            <a:r>
              <a:rPr lang="en-US" sz="1400" dirty="0" err="1" smtClean="0">
                <a:solidFill>
                  <a:srgbClr val="FFC000"/>
                </a:solidFill>
              </a:rPr>
              <a:t>pions</a:t>
            </a:r>
            <a:endParaRPr lang="en-US" sz="1400" dirty="0">
              <a:solidFill>
                <a:srgbClr val="FFC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6949441" y="5766816"/>
            <a:ext cx="146304" cy="40233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87945"/>
            <a:ext cx="1873975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Reconstructed MC</a:t>
            </a:r>
            <a:endParaRPr lang="en-GB" b="1"/>
          </a:p>
        </p:txBody>
      </p:sp>
      <p:sp>
        <p:nvSpPr>
          <p:cNvPr id="32" name="TextBox 31"/>
          <p:cNvSpPr txBox="1"/>
          <p:nvPr/>
        </p:nvSpPr>
        <p:spPr>
          <a:xfrm>
            <a:off x="6064897" y="0"/>
            <a:ext cx="75693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09</a:t>
            </a:r>
            <a:r>
              <a:rPr lang="bg-BG" b="1" dirty="0" smtClean="0">
                <a:solidFill>
                  <a:schemeClr val="bg1">
                    <a:lumMod val="50000"/>
                  </a:schemeClr>
                </a:solidFill>
              </a:rPr>
              <a:t>/42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48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1875</TotalTime>
  <Words>2823</Words>
  <Application>Microsoft Macintosh PowerPoint</Application>
  <PresentationFormat>Widescreen</PresentationFormat>
  <Paragraphs>501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Calibri</vt:lpstr>
      <vt:lpstr>Cambria Math</vt:lpstr>
      <vt:lpstr>Courier New</vt:lpstr>
      <vt:lpstr>Tw Cen MT</vt:lpstr>
      <vt:lpstr>Tw Cen MT Condensed</vt:lpstr>
      <vt:lpstr>Wingdings</vt:lpstr>
      <vt:lpstr>Wingdings 3</vt:lpstr>
      <vt:lpstr>Integral</vt:lpstr>
      <vt:lpstr>Run 7469 Emittance Paper</vt:lpstr>
      <vt:lpstr>contents</vt:lpstr>
      <vt:lpstr>Introduction</vt:lpstr>
      <vt:lpstr>What was run 7469?</vt:lpstr>
      <vt:lpstr>What detectors?</vt:lpstr>
      <vt:lpstr>What do we want to do with this data?</vt:lpstr>
      <vt:lpstr>Raw Data and Monte Carlo</vt:lpstr>
      <vt:lpstr>Raw data and MC</vt:lpstr>
      <vt:lpstr>PowerPoint Presentation</vt:lpstr>
      <vt:lpstr>PowerPoint Presentation</vt:lpstr>
      <vt:lpstr>PowerPoint Presentation</vt:lpstr>
      <vt:lpstr>PowerPoint Presentation</vt:lpstr>
      <vt:lpstr>Beam Selection</vt:lpstr>
      <vt:lpstr>What are the Cuts?</vt:lpstr>
      <vt:lpstr>How good is the backtracking?</vt:lpstr>
      <vt:lpstr>Diffuser aperture cut effect:  Recon MC</vt:lpstr>
      <vt:lpstr>Diffuser aperture cut effect:  Data</vt:lpstr>
      <vt:lpstr>Diffuser aperture cut effect:  Recon MC</vt:lpstr>
      <vt:lpstr>Diffuser aperture cut effect:  Data</vt:lpstr>
      <vt:lpstr>How many fail cuts?</vt:lpstr>
      <vt:lpstr>Monte Carlo residuals</vt:lpstr>
      <vt:lpstr>Diffuser Tracking residuals</vt:lpstr>
      <vt:lpstr>Diffuser Tracking residuals</vt:lpstr>
      <vt:lpstr>Total Momentum at TOF1 and TKU</vt:lpstr>
      <vt:lpstr>Total Momentum at TOF1 and TKU</vt:lpstr>
      <vt:lpstr>Total Momentum at TOF1 and TKU</vt:lpstr>
      <vt:lpstr>Uncertainties</vt:lpstr>
      <vt:lpstr>TKU “Efficiency”</vt:lpstr>
      <vt:lpstr>TKU “Efficiency”</vt:lpstr>
      <vt:lpstr>TKU “Efficiency”</vt:lpstr>
      <vt:lpstr>Fields: TKU Assumptions vs Hall Probes</vt:lpstr>
      <vt:lpstr>Fields: TKU Assumptions vs Hall Probes</vt:lpstr>
      <vt:lpstr>Momentum scale</vt:lpstr>
      <vt:lpstr>Momentum scale: Time of Flight</vt:lpstr>
      <vt:lpstr>Momentum scale: Total Momentum</vt:lpstr>
      <vt:lpstr>Momentum scale: Pz</vt:lpstr>
      <vt:lpstr>MC Recon and True Emittance difference</vt:lpstr>
      <vt:lpstr>MC Recon and True Emittance difference (Pure Muon Sample)</vt:lpstr>
      <vt:lpstr>Pz Binning</vt:lpstr>
      <vt:lpstr>Updated Emittance plot</vt:lpstr>
      <vt:lpstr>Emittance</vt:lpstr>
      <vt:lpstr>Task List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7469 Emittance Paper</dc:title>
  <dc:creator>victoria.jayne.blackmore@gmail.com</dc:creator>
  <cp:lastModifiedBy>victoria.jayne.blackmore@gmail.com</cp:lastModifiedBy>
  <cp:revision>83</cp:revision>
  <cp:lastPrinted>2017-06-27T22:18:16Z</cp:lastPrinted>
  <dcterms:created xsi:type="dcterms:W3CDTF">2017-06-26T15:04:35Z</dcterms:created>
  <dcterms:modified xsi:type="dcterms:W3CDTF">2017-06-27T22:19:53Z</dcterms:modified>
</cp:coreProperties>
</file>