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charts/chart1.xml" ContentType="application/vnd.openxmlformats-officedocument.drawingml.chart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23" r:id="rId1"/>
  </p:sldMasterIdLst>
  <p:notesMasterIdLst>
    <p:notesMasterId r:id="rId44"/>
  </p:notesMasterIdLst>
  <p:handoutMasterIdLst>
    <p:handoutMasterId r:id="rId45"/>
  </p:handoutMasterIdLst>
  <p:sldIdLst>
    <p:sldId id="588" r:id="rId2"/>
    <p:sldId id="682" r:id="rId3"/>
    <p:sldId id="803" r:id="rId4"/>
    <p:sldId id="916" r:id="rId5"/>
    <p:sldId id="966" r:id="rId6"/>
    <p:sldId id="968" r:id="rId7"/>
    <p:sldId id="919" r:id="rId8"/>
    <p:sldId id="920" r:id="rId9"/>
    <p:sldId id="918" r:id="rId10"/>
    <p:sldId id="960" r:id="rId11"/>
    <p:sldId id="924" r:id="rId12"/>
    <p:sldId id="954" r:id="rId13"/>
    <p:sldId id="929" r:id="rId14"/>
    <p:sldId id="885" r:id="rId15"/>
    <p:sldId id="823" r:id="rId16"/>
    <p:sldId id="956" r:id="rId17"/>
    <p:sldId id="853" r:id="rId18"/>
    <p:sldId id="856" r:id="rId19"/>
    <p:sldId id="899" r:id="rId20"/>
    <p:sldId id="942" r:id="rId21"/>
    <p:sldId id="943" r:id="rId22"/>
    <p:sldId id="944" r:id="rId23"/>
    <p:sldId id="859" r:id="rId24"/>
    <p:sldId id="930" r:id="rId25"/>
    <p:sldId id="967" r:id="rId26"/>
    <p:sldId id="940" r:id="rId27"/>
    <p:sldId id="950" r:id="rId28"/>
    <p:sldId id="951" r:id="rId29"/>
    <p:sldId id="933" r:id="rId30"/>
    <p:sldId id="936" r:id="rId31"/>
    <p:sldId id="898" r:id="rId32"/>
    <p:sldId id="910" r:id="rId33"/>
    <p:sldId id="970" r:id="rId34"/>
    <p:sldId id="964" r:id="rId35"/>
    <p:sldId id="965" r:id="rId36"/>
    <p:sldId id="958" r:id="rId37"/>
    <p:sldId id="959" r:id="rId38"/>
    <p:sldId id="973" r:id="rId39"/>
    <p:sldId id="961" r:id="rId40"/>
    <p:sldId id="971" r:id="rId41"/>
    <p:sldId id="962" r:id="rId42"/>
    <p:sldId id="963" r:id="rId43"/>
  </p:sldIdLst>
  <p:sldSz cx="10668000" cy="7505700"/>
  <p:notesSz cx="7099300" cy="10234613"/>
  <p:defaultTextStyle>
    <a:defPPr>
      <a:defRPr lang="en-GB"/>
    </a:defPPr>
    <a:lvl1pPr algn="l" rtl="0" eaLnBrk="0" fontAlgn="base" hangingPunct="0">
      <a:spcBef>
        <a:spcPct val="20000"/>
      </a:spcBef>
      <a:spcAft>
        <a:spcPct val="0"/>
      </a:spcAft>
      <a:buClr>
        <a:srgbClr val="0000CC"/>
      </a:buClr>
      <a:buFont typeface="Wingdings" pitchFamily="2" charset="2"/>
      <a:buChar char="§"/>
      <a:defRPr sz="1200" kern="1200">
        <a:solidFill>
          <a:srgbClr val="000099"/>
        </a:solidFill>
        <a:latin typeface="Comic Sans MS" pitchFamily="66" charset="0"/>
        <a:ea typeface="+mn-ea"/>
        <a:cs typeface="+mn-cs"/>
      </a:defRPr>
    </a:lvl1pPr>
    <a:lvl2pPr marL="455613" indent="1588" algn="l" rtl="0" eaLnBrk="0" fontAlgn="base" hangingPunct="0">
      <a:spcBef>
        <a:spcPct val="20000"/>
      </a:spcBef>
      <a:spcAft>
        <a:spcPct val="0"/>
      </a:spcAft>
      <a:buClr>
        <a:srgbClr val="0000CC"/>
      </a:buClr>
      <a:buFont typeface="Wingdings" pitchFamily="2" charset="2"/>
      <a:buChar char="§"/>
      <a:defRPr sz="1200" kern="1200">
        <a:solidFill>
          <a:srgbClr val="000099"/>
        </a:solidFill>
        <a:latin typeface="Comic Sans MS" pitchFamily="66" charset="0"/>
        <a:ea typeface="+mn-ea"/>
        <a:cs typeface="+mn-cs"/>
      </a:defRPr>
    </a:lvl2pPr>
    <a:lvl3pPr marL="912813" indent="1588" algn="l" rtl="0" eaLnBrk="0" fontAlgn="base" hangingPunct="0">
      <a:spcBef>
        <a:spcPct val="20000"/>
      </a:spcBef>
      <a:spcAft>
        <a:spcPct val="0"/>
      </a:spcAft>
      <a:buClr>
        <a:srgbClr val="0000CC"/>
      </a:buClr>
      <a:buFont typeface="Wingdings" pitchFamily="2" charset="2"/>
      <a:buChar char="§"/>
      <a:defRPr sz="1200" kern="1200">
        <a:solidFill>
          <a:srgbClr val="000099"/>
        </a:solidFill>
        <a:latin typeface="Comic Sans MS" pitchFamily="66" charset="0"/>
        <a:ea typeface="+mn-ea"/>
        <a:cs typeface="+mn-cs"/>
      </a:defRPr>
    </a:lvl3pPr>
    <a:lvl4pPr marL="1370013" indent="1588" algn="l" rtl="0" eaLnBrk="0" fontAlgn="base" hangingPunct="0">
      <a:spcBef>
        <a:spcPct val="20000"/>
      </a:spcBef>
      <a:spcAft>
        <a:spcPct val="0"/>
      </a:spcAft>
      <a:buClr>
        <a:srgbClr val="0000CC"/>
      </a:buClr>
      <a:buFont typeface="Wingdings" pitchFamily="2" charset="2"/>
      <a:buChar char="§"/>
      <a:defRPr sz="1200" kern="1200">
        <a:solidFill>
          <a:srgbClr val="000099"/>
        </a:solidFill>
        <a:latin typeface="Comic Sans MS" pitchFamily="66" charset="0"/>
        <a:ea typeface="+mn-ea"/>
        <a:cs typeface="+mn-cs"/>
      </a:defRPr>
    </a:lvl4pPr>
    <a:lvl5pPr marL="1827213" indent="1588" algn="l" rtl="0" eaLnBrk="0" fontAlgn="base" hangingPunct="0">
      <a:spcBef>
        <a:spcPct val="20000"/>
      </a:spcBef>
      <a:spcAft>
        <a:spcPct val="0"/>
      </a:spcAft>
      <a:buClr>
        <a:srgbClr val="0000CC"/>
      </a:buClr>
      <a:buFont typeface="Wingdings" pitchFamily="2" charset="2"/>
      <a:buChar char="§"/>
      <a:defRPr sz="1200" kern="1200">
        <a:solidFill>
          <a:srgbClr val="000099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00099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00099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00099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00099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>
          <p15:clr>
            <a:srgbClr val="A4A3A4"/>
          </p15:clr>
        </p15:guide>
        <p15:guide id="2" pos="33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722" userDrawn="1">
          <p15:clr>
            <a:srgbClr val="A4A3A4"/>
          </p15:clr>
        </p15:guide>
        <p15:guide id="2" pos="200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C49500"/>
    <a:srgbClr val="FF9966"/>
    <a:srgbClr val="FF6600"/>
    <a:srgbClr val="AE0271"/>
    <a:srgbClr val="FF3300"/>
    <a:srgbClr val="003399"/>
    <a:srgbClr val="FF33CC"/>
    <a:srgbClr val="0066FF"/>
    <a:srgbClr val="AE02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63" autoAdjust="0"/>
    <p:restoredTop sz="94434" autoAdjust="0"/>
  </p:normalViewPr>
  <p:slideViewPr>
    <p:cSldViewPr showGuides="1">
      <p:cViewPr varScale="1">
        <p:scale>
          <a:sx n="69" d="100"/>
          <a:sy n="69" d="100"/>
        </p:scale>
        <p:origin x="744" y="72"/>
      </p:cViewPr>
      <p:guideLst>
        <p:guide orient="horz" pos="2074"/>
        <p:guide pos="336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2364" y="102"/>
      </p:cViewPr>
      <p:guideLst>
        <p:guide orient="horz" pos="2722"/>
        <p:guide pos="2003"/>
      </p:guideLst>
    </p:cSldViewPr>
  </p:notesViewPr>
  <p:gridSpacing cx="57607" cy="57607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os%20en%20local\DRAD_Results\DRAD_Analysis_Sandeep_withThirdIrradCampaign500MRad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r>
              <a:rPr lang="en-GB"/>
              <a:t>Ring Oscillator frequencies 9T_NVT</a:t>
            </a:r>
          </a:p>
        </c:rich>
      </c:tx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574950965064385"/>
          <c:y val="0.15825064008388198"/>
          <c:w val="0.56909112130652995"/>
          <c:h val="0.62287611584233216"/>
        </c:manualLayout>
      </c:layout>
      <c:lineChart>
        <c:grouping val="standard"/>
        <c:varyColors val="0"/>
        <c:ser>
          <c:idx val="0"/>
          <c:order val="0"/>
          <c:tx>
            <c:strRef>
              <c:f>'9TNVT'!$B$90</c:f>
              <c:strCache>
                <c:ptCount val="1"/>
                <c:pt idx="0">
                  <c:v>Experimental Pre-rad</c:v>
                </c:pt>
              </c:strCache>
            </c:strRef>
          </c:tx>
          <c:spPr>
            <a:ln w="28575">
              <a:solidFill>
                <a:srgbClr val="006600"/>
              </a:solidFill>
            </a:ln>
          </c:spPr>
          <c:marker>
            <c:symbol val="circle"/>
            <c:size val="5"/>
            <c:spPr>
              <a:solidFill>
                <a:srgbClr val="006600"/>
              </a:solidFill>
              <a:ln>
                <a:solidFill>
                  <a:srgbClr val="92D050"/>
                </a:solidFill>
              </a:ln>
            </c:spPr>
          </c:marker>
          <c:cat>
            <c:strRef>
              <c:f>'9TNVT'!$A$82:$A$89</c:f>
              <c:strCache>
                <c:ptCount val="8"/>
                <c:pt idx="0">
                  <c:v>INVD1</c:v>
                </c:pt>
                <c:pt idx="1">
                  <c:v>INVD4</c:v>
                </c:pt>
                <c:pt idx="2">
                  <c:v>ND2D1</c:v>
                </c:pt>
                <c:pt idx="3">
                  <c:v>ND4D1</c:v>
                </c:pt>
                <c:pt idx="4">
                  <c:v>NOR2D1</c:v>
                </c:pt>
                <c:pt idx="5">
                  <c:v>NOR4D1</c:v>
                </c:pt>
                <c:pt idx="6">
                  <c:v>XOR2D1</c:v>
                </c:pt>
                <c:pt idx="7">
                  <c:v>LH_DEL</c:v>
                </c:pt>
              </c:strCache>
            </c:strRef>
          </c:cat>
          <c:val>
            <c:numRef>
              <c:f>'9TNVT'!$B$82:$B$89</c:f>
              <c:numCache>
                <c:formatCode>0.000</c:formatCode>
                <c:ptCount val="8"/>
                <c:pt idx="0">
                  <c:v>60252500</c:v>
                </c:pt>
                <c:pt idx="1">
                  <c:v>72530000</c:v>
                </c:pt>
                <c:pt idx="2">
                  <c:v>47206100</c:v>
                </c:pt>
                <c:pt idx="3">
                  <c:v>29691100</c:v>
                </c:pt>
                <c:pt idx="4">
                  <c:v>44510600</c:v>
                </c:pt>
                <c:pt idx="5">
                  <c:v>30761200</c:v>
                </c:pt>
                <c:pt idx="6">
                  <c:v>27670400</c:v>
                </c:pt>
                <c:pt idx="7">
                  <c:v>23612000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'9TNVT'!$E$90</c:f>
              <c:strCache>
                <c:ptCount val="1"/>
                <c:pt idx="0">
                  <c:v>Simulation Pre-rad</c:v>
                </c:pt>
              </c:strCache>
            </c:strRef>
          </c:tx>
          <c:spPr>
            <a:ln w="28575">
              <a:solidFill>
                <a:srgbClr val="92D050"/>
              </a:solidFill>
            </a:ln>
          </c:spPr>
          <c:marker>
            <c:symbol val="circle"/>
            <c:size val="5"/>
            <c:spPr>
              <a:solidFill>
                <a:srgbClr val="92D050"/>
              </a:solidFill>
              <a:ln>
                <a:solidFill>
                  <a:schemeClr val="accent3">
                    <a:lumMod val="50000"/>
                  </a:schemeClr>
                </a:solidFill>
              </a:ln>
            </c:spPr>
          </c:marker>
          <c:val>
            <c:numRef>
              <c:f>'9TNVT'!$E$82:$E$89</c:f>
              <c:numCache>
                <c:formatCode>0.000</c:formatCode>
                <c:ptCount val="8"/>
                <c:pt idx="0">
                  <c:v>63961111.644120403</c:v>
                </c:pt>
                <c:pt idx="1">
                  <c:v>71282950.543888912</c:v>
                </c:pt>
                <c:pt idx="2">
                  <c:v>49805509.485459276</c:v>
                </c:pt>
                <c:pt idx="3">
                  <c:v>31212934.640114866</c:v>
                </c:pt>
                <c:pt idx="4">
                  <c:v>48153320.171425819</c:v>
                </c:pt>
                <c:pt idx="5">
                  <c:v>32953272.259935413</c:v>
                </c:pt>
                <c:pt idx="6">
                  <c:v>27062647.322286356</c:v>
                </c:pt>
                <c:pt idx="7">
                  <c:v>24524891.538667165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'9TNVT'!$C$90</c:f>
              <c:strCache>
                <c:ptCount val="1"/>
                <c:pt idx="0">
                  <c:v>Experimental 200MRads</c:v>
                </c:pt>
              </c:strCache>
            </c:strRef>
          </c:tx>
          <c:spPr>
            <a:ln w="28575">
              <a:solidFill>
                <a:srgbClr val="00B0F0"/>
              </a:solidFill>
            </a:ln>
          </c:spPr>
          <c:marker>
            <c:symbol val="diamond"/>
            <c:size val="5"/>
            <c:spPr>
              <a:solidFill>
                <a:srgbClr val="00B0F0"/>
              </a:solidFill>
              <a:ln>
                <a:solidFill>
                  <a:schemeClr val="tx2">
                    <a:lumMod val="75000"/>
                  </a:schemeClr>
                </a:solidFill>
              </a:ln>
            </c:spPr>
          </c:marker>
          <c:val>
            <c:numRef>
              <c:f>'9TNVT'!$C$82:$C$89</c:f>
              <c:numCache>
                <c:formatCode>0.000</c:formatCode>
                <c:ptCount val="8"/>
                <c:pt idx="0">
                  <c:v>52168300</c:v>
                </c:pt>
                <c:pt idx="1">
                  <c:v>62984400</c:v>
                </c:pt>
                <c:pt idx="2">
                  <c:v>41888700</c:v>
                </c:pt>
                <c:pt idx="3">
                  <c:v>27152500</c:v>
                </c:pt>
                <c:pt idx="4">
                  <c:v>38280500</c:v>
                </c:pt>
                <c:pt idx="5">
                  <c:v>27372900</c:v>
                </c:pt>
                <c:pt idx="6">
                  <c:v>24052500</c:v>
                </c:pt>
                <c:pt idx="7">
                  <c:v>19938300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'9TNVT'!$F$90</c:f>
              <c:strCache>
                <c:ptCount val="1"/>
                <c:pt idx="0">
                  <c:v>Simulation 200MRads</c:v>
                </c:pt>
              </c:strCache>
            </c:strRef>
          </c:tx>
          <c:spPr>
            <a:ln w="28575">
              <a:solidFill>
                <a:schemeClr val="tx2">
                  <a:lumMod val="75000"/>
                </a:schemeClr>
              </a:solidFill>
            </a:ln>
          </c:spPr>
          <c:marker>
            <c:symbol val="diamond"/>
            <c:size val="5"/>
            <c:spPr>
              <a:solidFill>
                <a:schemeClr val="tx2">
                  <a:lumMod val="75000"/>
                </a:schemeClr>
              </a:solidFill>
              <a:ln>
                <a:solidFill>
                  <a:srgbClr val="00B0F0"/>
                </a:solidFill>
              </a:ln>
            </c:spPr>
          </c:marker>
          <c:val>
            <c:numRef>
              <c:f>'9TNVT'!$F$82:$F$89</c:f>
              <c:numCache>
                <c:formatCode>0.000</c:formatCode>
                <c:ptCount val="8"/>
                <c:pt idx="0">
                  <c:v>38389042.231785357</c:v>
                </c:pt>
                <c:pt idx="1">
                  <c:v>43404661.660662353</c:v>
                </c:pt>
                <c:pt idx="2">
                  <c:v>29429942.023014214</c:v>
                </c:pt>
                <c:pt idx="3">
                  <c:v>17789257.778797694</c:v>
                </c:pt>
                <c:pt idx="4">
                  <c:v>28310967.668874919</c:v>
                </c:pt>
                <c:pt idx="5">
                  <c:v>19155877.118879456</c:v>
                </c:pt>
                <c:pt idx="6">
                  <c:v>15501088.176389981</c:v>
                </c:pt>
                <c:pt idx="7">
                  <c:v>14085102.187416367</c:v>
                </c:pt>
              </c:numCache>
            </c:numRef>
          </c:val>
          <c:smooth val="0"/>
        </c:ser>
        <c:ser>
          <c:idx val="2"/>
          <c:order val="4"/>
          <c:tx>
            <c:strRef>
              <c:f>'9TNVT'!$D$90</c:f>
              <c:strCache>
                <c:ptCount val="1"/>
                <c:pt idx="0">
                  <c:v>Experimental 500MRads</c:v>
                </c:pt>
              </c:strCache>
            </c:strRef>
          </c:tx>
          <c:spPr>
            <a:ln w="28575">
              <a:solidFill>
                <a:srgbClr val="FF9933"/>
              </a:solidFill>
            </a:ln>
          </c:spPr>
          <c:marker>
            <c:symbol val="triangle"/>
            <c:size val="5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rgbClr val="C00000"/>
                </a:solidFill>
              </a:ln>
            </c:spPr>
          </c:marker>
          <c:val>
            <c:numRef>
              <c:f>'9TNVT'!$D$82:$D$89</c:f>
              <c:numCache>
                <c:formatCode>0.000</c:formatCode>
                <c:ptCount val="8"/>
                <c:pt idx="0">
                  <c:v>25926800</c:v>
                </c:pt>
                <c:pt idx="1">
                  <c:v>34845200</c:v>
                </c:pt>
                <c:pt idx="2">
                  <c:v>23990100</c:v>
                </c:pt>
                <c:pt idx="3">
                  <c:v>16463500</c:v>
                </c:pt>
                <c:pt idx="4">
                  <c:v>20395800</c:v>
                </c:pt>
                <c:pt idx="5">
                  <c:v>14826300</c:v>
                </c:pt>
                <c:pt idx="6">
                  <c:v>11840400</c:v>
                </c:pt>
                <c:pt idx="7">
                  <c:v>8920400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'9TNVT'!$H$90</c:f>
              <c:strCache>
                <c:ptCount val="1"/>
                <c:pt idx="0">
                  <c:v>Simulation 500MRads</c:v>
                </c:pt>
              </c:strCache>
            </c:strRef>
          </c:tx>
          <c:spPr>
            <a:ln w="15875">
              <a:solidFill>
                <a:srgbClr val="C00000"/>
              </a:solidFill>
            </a:ln>
          </c:spPr>
          <c:marker>
            <c:symbol val="triangle"/>
            <c:size val="5"/>
            <c:spPr>
              <a:solidFill>
                <a:srgbClr val="C00000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c:spPr>
          </c:marker>
          <c:dPt>
            <c:idx val="7"/>
            <c:bubble3D val="0"/>
            <c:spPr>
              <a:ln w="28575">
                <a:solidFill>
                  <a:srgbClr val="C00000"/>
                </a:solidFill>
              </a:ln>
            </c:spPr>
          </c:dPt>
          <c:val>
            <c:numRef>
              <c:f>'9TNVT'!$H$82:$H$89</c:f>
              <c:numCache>
                <c:formatCode>0.000</c:formatCode>
                <c:ptCount val="8"/>
                <c:pt idx="0">
                  <c:v>15964494.963201838</c:v>
                </c:pt>
                <c:pt idx="1">
                  <c:v>18338192.954466268</c:v>
                </c:pt>
                <c:pt idx="2">
                  <c:v>12884937.508053085</c:v>
                </c:pt>
                <c:pt idx="3">
                  <c:v>8175277.9594506212</c:v>
                </c:pt>
                <c:pt idx="4">
                  <c:v>11208249.271463796</c:v>
                </c:pt>
                <c:pt idx="5">
                  <c:v>7861326.2057309067</c:v>
                </c:pt>
                <c:pt idx="6">
                  <c:v>4381161.0076670311</c:v>
                </c:pt>
                <c:pt idx="7">
                  <c:v>4141935.8579813037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4280176"/>
        <c:axId val="84280568"/>
      </c:lineChart>
      <c:catAx>
        <c:axId val="842801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00" b="0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GB"/>
                  <a:t>Test Structure</a:t>
                </a: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300000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fr-FR"/>
          </a:p>
        </c:txPr>
        <c:crossAx val="84280568"/>
        <c:crosses val="autoZero"/>
        <c:auto val="1"/>
        <c:lblAlgn val="ctr"/>
        <c:lblOffset val="100"/>
        <c:noMultiLvlLbl val="0"/>
      </c:catAx>
      <c:valAx>
        <c:axId val="84280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000" b="0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GB"/>
                  <a:t>F(Hz)</a:t>
                </a: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0.E+00" sourceLinked="0"/>
        <c:majorTickMark val="none"/>
        <c:minorTickMark val="none"/>
        <c:tickLblPos val="nextTo"/>
        <c:spPr>
          <a:ln w="6350">
            <a:noFill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fr-FR"/>
          </a:p>
        </c:txPr>
        <c:crossAx val="8428017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2659168258619733"/>
          <c:y val="4.4260531337772385E-2"/>
          <c:w val="0.24801764364759579"/>
          <c:h val="0.95573946866222759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400" b="0" i="0" u="none" strike="noStrike" baseline="0">
              <a:solidFill>
                <a:srgbClr val="333333"/>
              </a:solidFill>
              <a:latin typeface="Calibri"/>
              <a:ea typeface="Calibri"/>
              <a:cs typeface="Calibri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1813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295" tIns="43647" rIns="87295" bIns="43647" numCol="1" anchor="t" anchorCtr="0" compatLnSpc="1">
            <a:prstTxWarp prst="textNoShape">
              <a:avLst/>
            </a:prstTxWarp>
          </a:bodyPr>
          <a:lstStyle>
            <a:lvl1pPr defTabSz="872898">
              <a:spcBef>
                <a:spcPct val="0"/>
              </a:spcBef>
              <a:buClrTx/>
              <a:buFontTx/>
              <a:buNone/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06853" y="0"/>
            <a:ext cx="30765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295" tIns="43647" rIns="87295" bIns="43647" numCol="1" anchor="t" anchorCtr="0" compatLnSpc="1">
            <a:prstTxWarp prst="textNoShape">
              <a:avLst/>
            </a:prstTxWarp>
          </a:bodyPr>
          <a:lstStyle>
            <a:lvl1pPr algn="r" defTabSz="872898">
              <a:spcBef>
                <a:spcPct val="0"/>
              </a:spcBef>
              <a:buClrTx/>
              <a:buFontTx/>
              <a:buNone/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01216"/>
            <a:ext cx="3071813" cy="50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295" tIns="43647" rIns="87295" bIns="43647" numCol="1" anchor="b" anchorCtr="0" compatLnSpc="1">
            <a:prstTxWarp prst="textNoShape">
              <a:avLst/>
            </a:prstTxWarp>
          </a:bodyPr>
          <a:lstStyle>
            <a:lvl1pPr defTabSz="872898">
              <a:spcBef>
                <a:spcPct val="0"/>
              </a:spcBef>
              <a:buClrTx/>
              <a:buFontTx/>
              <a:buNone/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06853" y="9701216"/>
            <a:ext cx="3076575" cy="50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295" tIns="43647" rIns="87295" bIns="43647" numCol="1" anchor="b" anchorCtr="0" compatLnSpc="1">
            <a:prstTxWarp prst="textNoShape">
              <a:avLst/>
            </a:prstTxWarp>
          </a:bodyPr>
          <a:lstStyle>
            <a:lvl1pPr algn="r" defTabSz="872898">
              <a:spcBef>
                <a:spcPct val="0"/>
              </a:spcBef>
              <a:buClrTx/>
              <a:buFontTx/>
              <a:buNone/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48F09766-7067-45DC-B5D5-53D9C24BDCD0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2729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4038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71297">
              <a:spcBef>
                <a:spcPct val="0"/>
              </a:spcBef>
              <a:buClr>
                <a:srgbClr val="000000"/>
              </a:buClr>
              <a:buSzPct val="45000"/>
              <a:buFont typeface="StarBats" pitchFamily="2" charset="2"/>
              <a:buNone/>
              <a:defRPr sz="13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89392" y="0"/>
            <a:ext cx="308927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71297">
              <a:spcBef>
                <a:spcPct val="0"/>
              </a:spcBef>
              <a:buClr>
                <a:srgbClr val="000000"/>
              </a:buClr>
              <a:buSzPct val="45000"/>
              <a:buFont typeface="StarBats" pitchFamily="2" charset="2"/>
              <a:buNone/>
              <a:defRPr sz="13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2013" y="795338"/>
            <a:ext cx="5441950" cy="3829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3138" y="4864099"/>
            <a:ext cx="5211762" cy="4624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8203"/>
            <a:ext cx="30940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971297">
              <a:spcBef>
                <a:spcPct val="0"/>
              </a:spcBef>
              <a:buClr>
                <a:srgbClr val="000000"/>
              </a:buClr>
              <a:buSzPct val="45000"/>
              <a:buFont typeface="StarBats" pitchFamily="2" charset="2"/>
              <a:buNone/>
              <a:defRPr sz="13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52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89392" y="9728203"/>
            <a:ext cx="308927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defTabSz="971297">
              <a:spcBef>
                <a:spcPct val="0"/>
              </a:spcBef>
              <a:buClr>
                <a:srgbClr val="000000"/>
              </a:buClr>
              <a:buSzPct val="45000"/>
              <a:buFont typeface="StarBats" pitchFamily="2" charset="2"/>
              <a:buNone/>
              <a:defRPr sz="13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fld id="{AD16F393-F4CF-4B19-A539-2AADFC821FBA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174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561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1363" indent="-284163" algn="l" defTabSz="45561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1413" indent="-227013" algn="l" defTabSz="45561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598613" indent="-227013" algn="l" defTabSz="45561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5813" indent="-227013" algn="l" defTabSz="45561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5963" algn="l" defTabSz="9143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56" algn="l" defTabSz="9143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48" algn="l" defTabSz="9143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41" algn="l" defTabSz="9143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3463" y="984250"/>
            <a:ext cx="5029200" cy="3538538"/>
          </a:xfrm>
          <a:solidFill>
            <a:srgbClr val="FFFFFF"/>
          </a:solidFill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0141" y="4865688"/>
            <a:ext cx="4903787" cy="19015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155289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8019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8899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8758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4500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89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692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1781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4173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0076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10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318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25137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3158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07614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48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3626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94455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0527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3036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3585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328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3463" y="984250"/>
            <a:ext cx="5029200" cy="3538538"/>
          </a:xfrm>
          <a:solidFill>
            <a:srgbClr val="FFFFFF"/>
          </a:solidFill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0140" y="4865688"/>
            <a:ext cx="4903787" cy="19015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4121821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363622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3463" y="984250"/>
            <a:ext cx="5029200" cy="3538538"/>
          </a:xfrm>
          <a:solidFill>
            <a:srgbClr val="FFFFFF"/>
          </a:solidFill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0141" y="4865688"/>
            <a:ext cx="4903787" cy="19015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8580230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76383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31277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56086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02524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43415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01844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29954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39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5089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34928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40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371169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41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847931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42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7614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031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467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1546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92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823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Title Placeholder 8"/>
          <p:cNvSpPr>
            <a:spLocks noGrp="1"/>
          </p:cNvSpPr>
          <p:nvPr>
            <p:ph type="ctrTitle"/>
          </p:nvPr>
        </p:nvSpPr>
        <p:spPr>
          <a:xfrm>
            <a:off x="800100" y="1736125"/>
            <a:ext cx="9067800" cy="2017208"/>
          </a:xfrm>
        </p:spPr>
        <p:txBody>
          <a:bodyPr/>
          <a:lstStyle>
            <a:lvl1pPr>
              <a:defRPr sz="3600" smtClean="0"/>
            </a:lvl1pPr>
          </a:lstStyle>
          <a:p>
            <a:pPr lvl="0"/>
            <a:r>
              <a:rPr lang="en-US" noProof="0" dirty="0" err="1" smtClean="0"/>
              <a:t>Cliquez</a:t>
            </a:r>
            <a:r>
              <a:rPr lang="en-US" noProof="0" dirty="0" smtClean="0"/>
              <a:t> pour modifier le style du </a:t>
            </a:r>
            <a:r>
              <a:rPr lang="en-US" noProof="0" dirty="0" err="1" smtClean="0"/>
              <a:t>titre</a:t>
            </a:r>
            <a:endParaRPr lang="en-US" noProof="0" dirty="0" smtClean="0"/>
          </a:p>
        </p:txBody>
      </p:sp>
      <p:sp>
        <p:nvSpPr>
          <p:cNvPr id="191491" name="Text Placeholder 29"/>
          <p:cNvSpPr>
            <a:spLocks noGrp="1"/>
          </p:cNvSpPr>
          <p:nvPr>
            <p:ph type="subTitle" idx="1"/>
          </p:nvPr>
        </p:nvSpPr>
        <p:spPr>
          <a:xfrm>
            <a:off x="379798" y="4098011"/>
            <a:ext cx="9908404" cy="2737763"/>
          </a:xfrm>
        </p:spPr>
        <p:txBody>
          <a:bodyPr>
            <a:normAutofit/>
          </a:bodyPr>
          <a:lstStyle>
            <a:lvl1pPr marL="0" indent="0" algn="ctr">
              <a:buFont typeface="Wingdings" pitchFamily="2" charset="2"/>
              <a:buNone/>
              <a:defRPr sz="2400" smtClean="0"/>
            </a:lvl1pPr>
          </a:lstStyle>
          <a:p>
            <a:pPr lvl="0"/>
            <a:r>
              <a:rPr lang="en-US" noProof="0" dirty="0" err="1" smtClean="0"/>
              <a:t>Cliquez</a:t>
            </a:r>
            <a:r>
              <a:rPr lang="en-US" noProof="0" dirty="0" smtClean="0"/>
              <a:t> pour modifier le style des sous-</a:t>
            </a:r>
            <a:r>
              <a:rPr lang="en-US" noProof="0" dirty="0" err="1" smtClean="0"/>
              <a:t>titres</a:t>
            </a:r>
            <a:r>
              <a:rPr lang="en-US" noProof="0" dirty="0" smtClean="0"/>
              <a:t> du masque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33400" y="6835775"/>
            <a:ext cx="2489200" cy="520700"/>
          </a:xfrm>
        </p:spPr>
        <p:txBody>
          <a:bodyPr/>
          <a:lstStyle>
            <a:lvl1pPr algn="l" eaLnBrk="1" latinLnBrk="0" hangingPunct="1">
              <a:spcBef>
                <a:spcPct val="0"/>
              </a:spcBef>
              <a:buClr>
                <a:srgbClr val="000000"/>
              </a:buClr>
              <a:buSzPct val="77000"/>
              <a:buFont typeface="StarBats" pitchFamily="2" charset="2"/>
              <a:buNone/>
              <a:defRPr kumimoji="0" sz="1400" baseline="0" smtClean="0">
                <a:solidFill>
                  <a:srgbClr val="0066FF"/>
                </a:solidFill>
                <a:latin typeface="Arial" charset="0"/>
              </a:defRPr>
            </a:lvl1pPr>
          </a:lstStyle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644900" y="6835775"/>
            <a:ext cx="3378200" cy="520700"/>
          </a:xfrm>
        </p:spPr>
        <p:txBody>
          <a:bodyPr/>
          <a:lstStyle>
            <a:lvl1pPr>
              <a:defRPr sz="1400" i="0" baseline="0">
                <a:solidFill>
                  <a:srgbClr val="0066FF"/>
                </a:solidFill>
              </a:defRPr>
            </a:lvl1pPr>
          </a:lstStyle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645400" y="6835775"/>
            <a:ext cx="2489200" cy="520700"/>
          </a:xfrm>
        </p:spPr>
        <p:txBody>
          <a:bodyPr/>
          <a:lstStyle>
            <a:lvl1pPr algn="r" eaLnBrk="1" latinLnBrk="0" hangingPunct="1">
              <a:spcBef>
                <a:spcPct val="0"/>
              </a:spcBef>
              <a:buClr>
                <a:srgbClr val="000000"/>
              </a:buClr>
              <a:buSzPct val="77000"/>
              <a:buFont typeface="StarBats" pitchFamily="2" charset="2"/>
              <a:buNone/>
              <a:defRPr kumimoji="0" sz="1400" baseline="0">
                <a:solidFill>
                  <a:srgbClr val="0066FF"/>
                </a:solidFill>
                <a:latin typeface="Arial" charset="0"/>
              </a:defRPr>
            </a:lvl1pPr>
          </a:lstStyle>
          <a:p>
            <a:pPr>
              <a:defRPr/>
            </a:pPr>
            <a:fld id="{1DEC5EB5-7816-4C0B-BF8C-165463C4FF42}" type="slidenum">
              <a:rPr lang="en-US" smtClean="0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91496" name="Line 8"/>
          <p:cNvSpPr>
            <a:spLocks noChangeShapeType="1"/>
          </p:cNvSpPr>
          <p:nvPr userDrawn="1"/>
        </p:nvSpPr>
        <p:spPr bwMode="auto">
          <a:xfrm>
            <a:off x="533400" y="3925671"/>
            <a:ext cx="9601200" cy="0"/>
          </a:xfrm>
          <a:prstGeom prst="line">
            <a:avLst/>
          </a:prstGeom>
          <a:noFill/>
          <a:ln w="508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3848" tIns="51924" rIns="103848" bIns="51924"/>
          <a:lstStyle/>
          <a:p>
            <a:endParaRPr lang="en-US"/>
          </a:p>
        </p:txBody>
      </p:sp>
      <p:sp>
        <p:nvSpPr>
          <p:cNvPr id="191497" name="Line 9"/>
          <p:cNvSpPr>
            <a:spLocks noChangeShapeType="1"/>
          </p:cNvSpPr>
          <p:nvPr userDrawn="1"/>
        </p:nvSpPr>
        <p:spPr bwMode="auto">
          <a:xfrm>
            <a:off x="552450" y="1563784"/>
            <a:ext cx="9601200" cy="0"/>
          </a:xfrm>
          <a:prstGeom prst="line">
            <a:avLst/>
          </a:prstGeom>
          <a:noFill/>
          <a:ln w="508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3848" tIns="51924" rIns="103848" bIns="51924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8395"/>
            <a:ext cx="9601200" cy="989013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533400" y="1600200"/>
            <a:ext cx="4724400" cy="537845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5410200" y="1600200"/>
            <a:ext cx="4724400" cy="2613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5410200" y="4365625"/>
            <a:ext cx="4724400" cy="2613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>
          <a:xfrm>
            <a:off x="533400" y="7151688"/>
            <a:ext cx="1689100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2741613" y="7151688"/>
            <a:ext cx="5761037" cy="2047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9245600" y="7151688"/>
            <a:ext cx="889000" cy="204787"/>
          </a:xfrm>
        </p:spPr>
        <p:txBody>
          <a:bodyPr/>
          <a:lstStyle>
            <a:lvl1pPr>
              <a:defRPr/>
            </a:lvl1pPr>
          </a:lstStyle>
          <a:p>
            <a:fld id="{5C522374-10F9-45DF-8A6A-BCFE89ADFB98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560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9601200" cy="1250950"/>
          </a:xfrm>
        </p:spPr>
        <p:txBody>
          <a:bodyPr>
            <a:normAutofit/>
          </a:bodyPr>
          <a:lstStyle>
            <a:lvl1pPr algn="ctr">
              <a:defRPr sz="3600"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01426"/>
            <a:ext cx="4711700" cy="4853686"/>
          </a:xfrm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>
            <a:lvl1pPr>
              <a:defRPr sz="22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defRPr>
            </a:lvl1pPr>
            <a:lvl2pPr>
              <a:defRPr sz="18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defRPr>
            </a:lvl2pPr>
            <a:lvl3pPr>
              <a:defRPr sz="16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defRPr>
            </a:lvl3pPr>
            <a:lvl4pPr>
              <a:defRPr sz="14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defRPr>
            </a:lvl4pPr>
            <a:lvl5pPr>
              <a:defRPr sz="12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2900" y="2101426"/>
            <a:ext cx="4711700" cy="4853686"/>
          </a:xfrm>
        </p:spPr>
        <p:txBody>
          <a:bodyPr/>
          <a:lstStyle>
            <a:lvl1pPr>
              <a:defRPr sz="22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defRPr>
            </a:lvl1pPr>
            <a:lvl2pPr>
              <a:defRPr sz="18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defRPr>
            </a:lvl2pPr>
            <a:lvl3pPr>
              <a:defRPr sz="16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defRPr>
            </a:lvl3pPr>
            <a:lvl4pPr>
              <a:defRPr sz="14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defRPr>
            </a:lvl4pPr>
            <a:lvl5pPr>
              <a:defRPr sz="12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D382DE-9FC6-4A99-A928-77790AFA5ECD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432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95"/>
            <a:ext cx="9601200" cy="12509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030466"/>
            <a:ext cx="4713553" cy="721624"/>
          </a:xfrm>
        </p:spPr>
        <p:txBody>
          <a:bodyPr lIns="51924" tIns="0" rIns="51924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3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419197" y="2035401"/>
            <a:ext cx="4715404" cy="716689"/>
          </a:xfrm>
        </p:spPr>
        <p:txBody>
          <a:bodyPr lIns="51924" tIns="0" rIns="51924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3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33400" y="2752090"/>
            <a:ext cx="4713553" cy="4208927"/>
          </a:xfrm>
        </p:spPr>
        <p:txBody>
          <a:bodyPr tIns="0"/>
          <a:lstStyle>
            <a:lvl1pPr>
              <a:defRPr sz="25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9197" y="2752090"/>
            <a:ext cx="4715404" cy="4208927"/>
          </a:xfrm>
        </p:spPr>
        <p:txBody>
          <a:bodyPr tIns="0"/>
          <a:lstStyle>
            <a:lvl1pPr>
              <a:defRPr sz="25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61253-461B-4F97-AADE-1AAB79F52B48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849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562930"/>
            <a:ext cx="3200400" cy="1271799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3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00100" y="1834727"/>
            <a:ext cx="3200400" cy="5003800"/>
          </a:xfrm>
        </p:spPr>
        <p:txBody>
          <a:bodyPr lIns="20770" rIns="20770"/>
          <a:lstStyle>
            <a:lvl1pPr marL="0" indent="0" algn="l">
              <a:buNone/>
              <a:defRPr sz="1600"/>
            </a:lvl1pPr>
            <a:lvl2pPr indent="0" algn="l">
              <a:buNone/>
              <a:defRPr sz="14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170892" y="1834727"/>
            <a:ext cx="5963708" cy="5003800"/>
          </a:xfrm>
        </p:spPr>
        <p:txBody>
          <a:bodyPr tIns="0"/>
          <a:lstStyle>
            <a:lvl1pPr>
              <a:defRPr sz="3200"/>
            </a:lvl1pPr>
            <a:lvl2pPr>
              <a:defRPr sz="3000"/>
            </a:lvl2pPr>
            <a:lvl3pPr>
              <a:defRPr sz="2700"/>
            </a:lvl3pPr>
            <a:lvl4pPr>
              <a:defRPr sz="23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7E4A04-6961-4188-BB1C-E1D949536C6C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95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9856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B3A28-48E2-4CAE-9B10-3100FC5CCBFD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Title Placeholder 8"/>
          <p:cNvSpPr>
            <a:spLocks noGrp="1"/>
          </p:cNvSpPr>
          <p:nvPr>
            <p:ph type="title"/>
          </p:nvPr>
        </p:nvSpPr>
        <p:spPr bwMode="auto">
          <a:xfrm>
            <a:off x="533400" y="56308"/>
            <a:ext cx="9601200" cy="75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51924" rIns="0" bIns="36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Espace réservé du texte 2"/>
          <p:cNvSpPr>
            <a:spLocks noGrp="1"/>
          </p:cNvSpPr>
          <p:nvPr>
            <p:ph type="body" sz="half" idx="13"/>
          </p:nvPr>
        </p:nvSpPr>
        <p:spPr>
          <a:xfrm>
            <a:off x="533400" y="987715"/>
            <a:ext cx="9639588" cy="5991128"/>
          </a:xfrm>
        </p:spPr>
        <p:txBody>
          <a:bodyPr/>
          <a:lstStyle>
            <a:lvl1pPr marL="432000" indent="-432000">
              <a:lnSpc>
                <a:spcPct val="100000"/>
              </a:lnSpc>
              <a:buFont typeface="Wingdings" panose="05000000000000000000" pitchFamily="2" charset="2"/>
              <a:buChar char="§"/>
              <a:defRPr sz="2200"/>
            </a:lvl1pPr>
            <a:lvl2pPr>
              <a:defRPr sz="2000"/>
            </a:lvl2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055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B3A28-48E2-4CAE-9B10-3100FC5CCBFD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Title Placeholder 8"/>
          <p:cNvSpPr>
            <a:spLocks noGrp="1"/>
          </p:cNvSpPr>
          <p:nvPr>
            <p:ph type="title"/>
          </p:nvPr>
        </p:nvSpPr>
        <p:spPr bwMode="auto">
          <a:xfrm>
            <a:off x="533400" y="56308"/>
            <a:ext cx="9601200" cy="75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51924" rIns="0" bIns="36000" numCol="1" anchor="ctr" anchorCtr="0" compatLnSpc="1">
            <a:prstTxWarp prst="textNoShape">
              <a:avLst/>
            </a:prstTxWarp>
          </a:bodyPr>
          <a:lstStyle>
            <a:lvl1pPr>
              <a:defRPr sz="3600"/>
            </a:lvl1pPr>
          </a:lstStyle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Espace réservé du texte 2"/>
          <p:cNvSpPr>
            <a:spLocks noGrp="1"/>
          </p:cNvSpPr>
          <p:nvPr>
            <p:ph type="body" sz="half" idx="13"/>
          </p:nvPr>
        </p:nvSpPr>
        <p:spPr>
          <a:xfrm>
            <a:off x="533400" y="1851819"/>
            <a:ext cx="9639588" cy="5127024"/>
          </a:xfrm>
        </p:spPr>
        <p:txBody>
          <a:bodyPr/>
          <a:lstStyle>
            <a:lvl1pPr marL="432000" indent="-432000">
              <a:lnSpc>
                <a:spcPct val="100000"/>
              </a:lnSpc>
              <a:defRPr sz="2400"/>
            </a:lvl1pPr>
            <a:lvl2pPr>
              <a:defRPr sz="2200"/>
            </a:lvl2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504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Texte et image 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9370" y="8396"/>
            <a:ext cx="10369260" cy="748890"/>
          </a:xfrm>
        </p:spPr>
        <p:txBody>
          <a:bodyPr tIns="72000" bIns="72000"/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49370" y="1102928"/>
            <a:ext cx="5184630" cy="5875722"/>
          </a:xfrm>
        </p:spPr>
        <p:txBody>
          <a:bodyPr/>
          <a:lstStyle>
            <a:lvl1pPr marL="360000" indent="-360000">
              <a:defRPr sz="2200"/>
            </a:lvl1pPr>
            <a:lvl2pPr>
              <a:defRPr sz="2000"/>
            </a:lvl2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33400" y="7151688"/>
            <a:ext cx="1689100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741613" y="7151688"/>
            <a:ext cx="5761037" cy="2047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9245600" y="7151688"/>
            <a:ext cx="889000" cy="204787"/>
          </a:xfrm>
        </p:spPr>
        <p:txBody>
          <a:bodyPr/>
          <a:lstStyle>
            <a:lvl1pPr>
              <a:defRPr/>
            </a:lvl1pPr>
          </a:lstStyle>
          <a:p>
            <a:fld id="{B89D5830-E137-4545-8490-5D20CD5165A4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8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. Texte et image 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8396"/>
            <a:ext cx="9601200" cy="748890"/>
          </a:xfrm>
        </p:spPr>
        <p:txBody>
          <a:bodyPr tIns="72000" bIns="72000"/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5545208" y="1102929"/>
            <a:ext cx="4858208" cy="5875722"/>
          </a:xfrm>
        </p:spPr>
        <p:txBody>
          <a:bodyPr/>
          <a:lstStyle>
            <a:lvl1pPr marL="360000" indent="-360000">
              <a:defRPr sz="2200"/>
            </a:lvl1pPr>
            <a:lvl2pPr>
              <a:defRPr sz="2000"/>
            </a:lvl2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33400" y="7151688"/>
            <a:ext cx="1689100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741613" y="7151688"/>
            <a:ext cx="5761037" cy="2047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9245600" y="7151688"/>
            <a:ext cx="889000" cy="204787"/>
          </a:xfrm>
        </p:spPr>
        <p:txBody>
          <a:bodyPr/>
          <a:lstStyle>
            <a:lvl1pPr>
              <a:defRPr/>
            </a:lvl1pPr>
          </a:lstStyle>
          <a:p>
            <a:fld id="{B89D5830-E137-4545-8490-5D20CD5165A4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15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B3A28-48E2-4CAE-9B10-3100FC5CCBFD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7" name="Title Placeholder 8"/>
          <p:cNvSpPr>
            <a:spLocks noGrp="1"/>
          </p:cNvSpPr>
          <p:nvPr>
            <p:ph type="title"/>
          </p:nvPr>
        </p:nvSpPr>
        <p:spPr bwMode="auto">
          <a:xfrm>
            <a:off x="533400" y="228600"/>
            <a:ext cx="9601200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51924" rIns="0" bIns="36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8" name="Text Placeholder 29"/>
          <p:cNvSpPr>
            <a:spLocks noGrp="1"/>
          </p:cNvSpPr>
          <p:nvPr>
            <p:ph idx="1"/>
          </p:nvPr>
        </p:nvSpPr>
        <p:spPr bwMode="auto">
          <a:xfrm>
            <a:off x="533400" y="1600200"/>
            <a:ext cx="9601200" cy="537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3848" tIns="51924" rIns="103848" bIns="519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03108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re. Texte et image de la bibliothè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9601200" cy="98901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533400" y="1600200"/>
            <a:ext cx="4724400" cy="5378450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Espace réservé de l'image de la bibliothèque 3"/>
          <p:cNvSpPr>
            <a:spLocks noGrp="1"/>
          </p:cNvSpPr>
          <p:nvPr>
            <p:ph type="clipArt" sz="half" idx="2"/>
          </p:nvPr>
        </p:nvSpPr>
        <p:spPr>
          <a:xfrm>
            <a:off x="5410200" y="1600200"/>
            <a:ext cx="4724400" cy="537845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33400" y="7151688"/>
            <a:ext cx="1689100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741613" y="7151688"/>
            <a:ext cx="5761037" cy="2047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9245600" y="7151688"/>
            <a:ext cx="889000" cy="204787"/>
          </a:xfrm>
        </p:spPr>
        <p:txBody>
          <a:bodyPr/>
          <a:lstStyle>
            <a:lvl1pPr>
              <a:defRPr/>
            </a:lvl1pPr>
          </a:lstStyle>
          <a:p>
            <a:fld id="{B89D5830-E137-4545-8490-5D20CD5165A4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437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. Text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8395"/>
            <a:ext cx="9601200" cy="98901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533400" y="1600200"/>
            <a:ext cx="4724400" cy="5378450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33400" y="7151688"/>
            <a:ext cx="1689100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741613" y="7151688"/>
            <a:ext cx="5761037" cy="2047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9245600" y="7151688"/>
            <a:ext cx="889000" cy="204787"/>
          </a:xfrm>
        </p:spPr>
        <p:txBody>
          <a:bodyPr/>
          <a:lstStyle>
            <a:lvl1pPr>
              <a:defRPr/>
            </a:lvl1pPr>
          </a:lstStyle>
          <a:p>
            <a:fld id="{B89D5830-E137-4545-8490-5D20CD5165A4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8" name="Espace réservé du texte 2"/>
          <p:cNvSpPr>
            <a:spLocks noGrp="1"/>
          </p:cNvSpPr>
          <p:nvPr>
            <p:ph type="body" sz="half" idx="13"/>
          </p:nvPr>
        </p:nvSpPr>
        <p:spPr>
          <a:xfrm>
            <a:off x="5679641" y="4328920"/>
            <a:ext cx="4436365" cy="2649922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908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8395"/>
            <a:ext cx="9601200" cy="989013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533400" y="1600200"/>
            <a:ext cx="4724400" cy="537845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4724400" cy="537845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33400" y="7151688"/>
            <a:ext cx="1689100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741613" y="7151688"/>
            <a:ext cx="5761037" cy="2047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9245600" y="7151688"/>
            <a:ext cx="889000" cy="204787"/>
          </a:xfrm>
        </p:spPr>
        <p:txBody>
          <a:bodyPr/>
          <a:lstStyle>
            <a:lvl1pPr>
              <a:defRPr/>
            </a:lvl1pPr>
          </a:lstStyle>
          <a:p>
            <a:fld id="{47A29CB4-61C0-4826-BE2C-2A14F390C55B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979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itle Placeholder 8"/>
          <p:cNvSpPr>
            <a:spLocks noGrp="1"/>
          </p:cNvSpPr>
          <p:nvPr>
            <p:ph type="title"/>
          </p:nvPr>
        </p:nvSpPr>
        <p:spPr bwMode="auto">
          <a:xfrm>
            <a:off x="533400" y="8396"/>
            <a:ext cx="9601200" cy="806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72000" rIns="0" bIns="72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331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533400" y="1168028"/>
            <a:ext cx="9601200" cy="5810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3848" tIns="51924" rIns="103848" bIns="5192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33400" y="7151688"/>
            <a:ext cx="1689100" cy="204787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>
                <a:srgbClr val="000000"/>
              </a:buClr>
              <a:buSzPct val="77000"/>
              <a:buFont typeface="StarBats" pitchFamily="2" charset="2"/>
              <a:buNone/>
              <a:defRPr>
                <a:solidFill>
                  <a:schemeClr val="accent2"/>
                </a:solidFill>
                <a:latin typeface="Arial" charset="0"/>
              </a:defRPr>
            </a:lvl1pPr>
          </a:lstStyle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741613" y="7151688"/>
            <a:ext cx="5761037" cy="204787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i="1">
                <a:solidFill>
                  <a:schemeClr val="accent2"/>
                </a:solidFill>
                <a:latin typeface="Arial" charset="0"/>
              </a:defRPr>
            </a:lvl1pPr>
          </a:lstStyle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245600" y="7151688"/>
            <a:ext cx="889000" cy="204787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>
                <a:srgbClr val="000000"/>
              </a:buClr>
              <a:buSzPct val="77000"/>
              <a:buFont typeface="StarBats" pitchFamily="2" charset="2"/>
              <a:buNone/>
              <a:defRPr>
                <a:solidFill>
                  <a:schemeClr val="accent2"/>
                </a:solidFill>
                <a:latin typeface="Arial" charset="0"/>
              </a:defRPr>
            </a:lvl1pPr>
          </a:lstStyle>
          <a:p>
            <a:fld id="{EA2B979C-5126-42D9-A339-F1A1447A43F3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3331" name="Text Box 19"/>
          <p:cNvSpPr txBox="1">
            <a:spLocks noChangeArrowheads="1"/>
          </p:cNvSpPr>
          <p:nvPr userDrawn="1"/>
        </p:nvSpPr>
        <p:spPr bwMode="auto">
          <a:xfrm>
            <a:off x="968375" y="6494463"/>
            <a:ext cx="931863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03848" tIns="51924" rIns="103848" bIns="51924">
            <a:spAutoFit/>
          </a:bodyPr>
          <a:lstStyle>
            <a:lvl1pPr marL="725488" indent="-279400">
              <a:defRPr sz="2200">
                <a:solidFill>
                  <a:srgbClr val="000099"/>
                </a:solidFill>
                <a:latin typeface="Comic Sans MS" pitchFamily="66" charset="0"/>
              </a:defRPr>
            </a:lvl1pPr>
            <a:lvl2pPr>
              <a:defRPr sz="2200">
                <a:solidFill>
                  <a:srgbClr val="000099"/>
                </a:solidFill>
                <a:latin typeface="Comic Sans MS" pitchFamily="66" charset="0"/>
              </a:defRPr>
            </a:lvl2pPr>
            <a:lvl3pPr>
              <a:defRPr sz="2200">
                <a:solidFill>
                  <a:srgbClr val="000099"/>
                </a:solidFill>
                <a:latin typeface="Comic Sans MS" pitchFamily="66" charset="0"/>
              </a:defRPr>
            </a:lvl3pPr>
            <a:lvl4pPr>
              <a:defRPr sz="2200">
                <a:solidFill>
                  <a:srgbClr val="000099"/>
                </a:solidFill>
                <a:latin typeface="Comic Sans MS" pitchFamily="66" charset="0"/>
              </a:defRPr>
            </a:lvl4pPr>
            <a:lvl5pPr>
              <a:defRPr sz="2200">
                <a:solidFill>
                  <a:srgbClr val="000099"/>
                </a:solidFill>
                <a:latin typeface="Comic Sans MS" pitchFamily="66" charset="0"/>
              </a:defRPr>
            </a:lvl5pPr>
            <a:lvl6pPr marL="2284413" indent="15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sz="2200">
                <a:solidFill>
                  <a:srgbClr val="000099"/>
                </a:solidFill>
                <a:latin typeface="Comic Sans MS" pitchFamily="66" charset="0"/>
              </a:defRPr>
            </a:lvl6pPr>
            <a:lvl7pPr marL="2741613" indent="15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sz="2200">
                <a:solidFill>
                  <a:srgbClr val="000099"/>
                </a:solidFill>
                <a:latin typeface="Comic Sans MS" pitchFamily="66" charset="0"/>
              </a:defRPr>
            </a:lvl7pPr>
            <a:lvl8pPr marL="3198813" indent="15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sz="2200">
                <a:solidFill>
                  <a:srgbClr val="000099"/>
                </a:solidFill>
                <a:latin typeface="Comic Sans MS" pitchFamily="66" charset="0"/>
              </a:defRPr>
            </a:lvl8pPr>
            <a:lvl9pPr marL="3656013" indent="15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sz="22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33" r:id="rId2"/>
    <p:sldLayoutId id="2147483744" r:id="rId3"/>
    <p:sldLayoutId id="2147483738" r:id="rId4"/>
    <p:sldLayoutId id="2147483743" r:id="rId5"/>
    <p:sldLayoutId id="2147483741" r:id="rId6"/>
    <p:sldLayoutId id="2147483734" r:id="rId7"/>
    <p:sldLayoutId id="2147483742" r:id="rId8"/>
    <p:sldLayoutId id="2147483735" r:id="rId9"/>
    <p:sldLayoutId id="2147483736" r:id="rId10"/>
    <p:sldLayoutId id="2147483732" r:id="rId11"/>
    <p:sldLayoutId id="2147483731" r:id="rId12"/>
    <p:sldLayoutId id="2147483728" r:id="rId13"/>
    <p:sldLayoutId id="2147483745" r:id="rId14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000099"/>
          </a:solidFill>
          <a:latin typeface="Arial Unicode MS" pitchFamily="34" charset="-128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Arial Unicode MS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Calibri" pitchFamily="34" charset="0"/>
        </a:defRPr>
      </a:lvl9pPr>
    </p:titleStyle>
    <p:bodyStyle>
      <a:lvl1pPr marL="360000" indent="-396000" algn="l" rtl="0" eaLnBrk="0" fontAlgn="base" hangingPunct="0">
        <a:lnSpc>
          <a:spcPct val="100000"/>
        </a:lnSpc>
        <a:spcBef>
          <a:spcPts val="18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sz="2400" kern="1200">
          <a:solidFill>
            <a:srgbClr val="000099"/>
          </a:solidFill>
          <a:latin typeface="Arial Unicode MS" pitchFamily="34" charset="-128"/>
          <a:ea typeface="+mn-ea"/>
          <a:cs typeface="+mn-cs"/>
        </a:defRPr>
      </a:lvl1pPr>
      <a:lvl2pPr marL="720000" indent="-279400" algn="l" rtl="0" eaLnBrk="0" fontAlgn="base" hangingPunct="0">
        <a:spcBef>
          <a:spcPts val="12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sz="2200" kern="1200">
          <a:solidFill>
            <a:srgbClr val="000099"/>
          </a:solidFill>
          <a:latin typeface="Arial Unicode MS" pitchFamily="34" charset="-128"/>
          <a:ea typeface="+mn-ea"/>
          <a:cs typeface="+mn-cs"/>
        </a:defRPr>
      </a:lvl2pPr>
      <a:lvl3pPr marL="1038225" indent="-279400" algn="l" rtl="0" eaLnBrk="0" fontAlgn="base" hangingPunct="0">
        <a:spcBef>
          <a:spcPct val="400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sz="1800" kern="1200">
          <a:solidFill>
            <a:srgbClr val="000099"/>
          </a:solidFill>
          <a:latin typeface="Arial Unicode MS" pitchFamily="34" charset="-128"/>
          <a:ea typeface="+mn-ea"/>
          <a:cs typeface="+mn-cs"/>
        </a:defRPr>
      </a:lvl3pPr>
      <a:lvl4pPr marL="1349375" indent="-238125" algn="l" rtl="0" eaLnBrk="0" fontAlgn="base" hangingPunct="0">
        <a:spcBef>
          <a:spcPct val="50000"/>
        </a:spcBef>
        <a:spcAft>
          <a:spcPct val="0"/>
        </a:spcAft>
        <a:buClr>
          <a:srgbClr val="0000CC"/>
        </a:buClr>
        <a:buChar char="•"/>
        <a:defRPr sz="1200" kern="1200">
          <a:solidFill>
            <a:srgbClr val="000099"/>
          </a:solidFill>
          <a:latin typeface="Arial Unicode MS" pitchFamily="34" charset="-128"/>
          <a:ea typeface="+mn-ea"/>
          <a:cs typeface="+mn-cs"/>
        </a:defRPr>
      </a:lvl4pPr>
      <a:lvl5pPr marL="1660525" indent="-238125" algn="l" rtl="0" eaLnBrk="0" fontAlgn="base" hangingPunct="0">
        <a:spcBef>
          <a:spcPct val="50000"/>
        </a:spcBef>
        <a:spcAft>
          <a:spcPct val="0"/>
        </a:spcAft>
        <a:buClr>
          <a:srgbClr val="0000CC"/>
        </a:buClr>
        <a:buChar char="•"/>
        <a:defRPr sz="1200" kern="1200">
          <a:solidFill>
            <a:srgbClr val="000099"/>
          </a:solidFill>
          <a:latin typeface="Arial Unicode MS" pitchFamily="34" charset="-128"/>
          <a:ea typeface="+mn-ea"/>
          <a:cs typeface="+mn-cs"/>
        </a:defRPr>
      </a:lvl5pPr>
      <a:lvl6pPr marL="1973120" indent="-238851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80817" indent="-207697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92362" indent="-207697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803907" indent="-207697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1924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3848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5772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769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962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1545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3469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539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6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emf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5" name="Rectang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Main </a:t>
            </a:r>
            <a:r>
              <a:rPr lang="fr-FR" dirty="0" smtClean="0"/>
              <a:t>r</a:t>
            </a:r>
            <a:r>
              <a:rPr lang="ru-RU" dirty="0" smtClean="0"/>
              <a:t>esults </a:t>
            </a:r>
            <a:r>
              <a:rPr lang="ru-RU" dirty="0"/>
              <a:t>of </a:t>
            </a:r>
            <a:r>
              <a:rPr lang="fr-FR" dirty="0" smtClean="0"/>
              <a:t>r</a:t>
            </a:r>
            <a:r>
              <a:rPr lang="ru-RU" dirty="0" smtClean="0"/>
              <a:t>adiation </a:t>
            </a:r>
            <a:r>
              <a:rPr lang="ru-RU" dirty="0"/>
              <a:t>of CMOS </a:t>
            </a:r>
            <a:r>
              <a:rPr lang="ru-RU" dirty="0" smtClean="0"/>
              <a:t>65</a:t>
            </a:r>
            <a:r>
              <a:rPr lang="fr-FR" dirty="0" smtClean="0"/>
              <a:t> </a:t>
            </a:r>
            <a:r>
              <a:rPr lang="ru-RU" dirty="0" smtClean="0"/>
              <a:t>nm </a:t>
            </a:r>
            <a:r>
              <a:rPr lang="ru-RU" dirty="0"/>
              <a:t>technology and the impact on the design of RD53A, a large scale pixel chip prototype for HL-LHC</a:t>
            </a:r>
            <a:endParaRPr lang="en-US" dirty="0"/>
          </a:p>
        </p:txBody>
      </p:sp>
      <p:sp>
        <p:nvSpPr>
          <p:cNvPr id="14346" name="Rectangle 10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 Mohsine MENOUNI</a:t>
            </a:r>
          </a:p>
          <a:p>
            <a:r>
              <a:rPr lang="en-US" dirty="0"/>
              <a:t>On behalf of the RD53 collaboration</a:t>
            </a:r>
          </a:p>
          <a:p>
            <a:r>
              <a:rPr lang="en-US" dirty="0" smtClean="0"/>
              <a:t>CPPM - Aix-Marseille </a:t>
            </a:r>
            <a:r>
              <a:rPr lang="en-US" dirty="0" err="1" smtClean="0"/>
              <a:t>Université</a:t>
            </a:r>
            <a:r>
              <a:rPr lang="en-US" dirty="0" smtClean="0"/>
              <a:t>, France</a:t>
            </a:r>
          </a:p>
          <a:p>
            <a:endParaRPr lang="en-US" dirty="0" smtClean="0"/>
          </a:p>
          <a:p>
            <a:r>
              <a:rPr lang="en-US" sz="2100" dirty="0" smtClean="0"/>
              <a:t>26th International Workshop on Vertex Detectors - </a:t>
            </a:r>
            <a:r>
              <a:rPr lang="en-US" sz="2000" dirty="0" smtClean="0"/>
              <a:t>VERTEX 2017</a:t>
            </a:r>
            <a:endParaRPr lang="en-US" sz="2100" dirty="0" smtClean="0"/>
          </a:p>
          <a:p>
            <a:r>
              <a:rPr lang="en-US" sz="2100" dirty="0" smtClean="0"/>
              <a:t>Las </a:t>
            </a:r>
            <a:r>
              <a:rPr lang="en-US" sz="2100" dirty="0"/>
              <a:t>Caldas, </a:t>
            </a:r>
            <a:r>
              <a:rPr lang="en-US" sz="2100" dirty="0" smtClean="0"/>
              <a:t>Asturias 10-15 September 2017</a:t>
            </a:r>
          </a:p>
        </p:txBody>
      </p:sp>
    </p:spTree>
    <p:extLst>
      <p:ext uri="{BB962C8B-B14F-4D97-AF65-F5344CB8AC3E}">
        <p14:creationId xmlns:p14="http://schemas.microsoft.com/office/powerpoint/2010/main" val="388793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762"/>
    </mc:Choice>
    <mc:Fallback xmlns="">
      <p:transition spd="slow" advTm="13762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re 1"/>
          <p:cNvSpPr>
            <a:spLocks noGrp="1"/>
          </p:cNvSpPr>
          <p:nvPr>
            <p:ph type="title"/>
          </p:nvPr>
        </p:nvSpPr>
        <p:spPr>
          <a:xfrm>
            <a:off x="28099" y="-44970"/>
            <a:ext cx="10369260" cy="748890"/>
          </a:xfrm>
        </p:spPr>
        <p:txBody>
          <a:bodyPr/>
          <a:lstStyle/>
          <a:p>
            <a:r>
              <a:rPr lang="en-US" dirty="0" smtClean="0"/>
              <a:t>Temperature and </a:t>
            </a:r>
            <a:r>
              <a:rPr lang="en-US" dirty="0"/>
              <a:t>B</a:t>
            </a:r>
            <a:r>
              <a:rPr lang="en-US" dirty="0" smtClean="0"/>
              <a:t>ias effects</a:t>
            </a:r>
            <a:endParaRPr lang="fr-FR" alt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Irradiation at low temperature</a:t>
            </a:r>
          </a:p>
          <a:p>
            <a:pPr lvl="1"/>
            <a:r>
              <a:rPr lang="en-US" dirty="0" smtClean="0"/>
              <a:t>Less degradation at -15°C than at room temperature</a:t>
            </a:r>
          </a:p>
          <a:p>
            <a:r>
              <a:rPr lang="en-US" dirty="0"/>
              <a:t>E</a:t>
            </a:r>
            <a:r>
              <a:rPr lang="en-US" dirty="0" smtClean="0"/>
              <a:t>xplored in the range of -30°C to 60°C</a:t>
            </a:r>
          </a:p>
          <a:p>
            <a:pPr lvl="1"/>
            <a:r>
              <a:rPr lang="en-US" dirty="0" smtClean="0"/>
              <a:t>Damage increases for NMOS and PMOS with temperature in this explored range</a:t>
            </a:r>
          </a:p>
          <a:p>
            <a:r>
              <a:rPr lang="en-US" dirty="0" smtClean="0"/>
              <a:t>TID effects depends on the bias for small size transistors</a:t>
            </a:r>
          </a:p>
          <a:p>
            <a:pPr lvl="1"/>
            <a:r>
              <a:rPr lang="en-US" dirty="0" smtClean="0"/>
              <a:t>Worst case is </a:t>
            </a:r>
            <a:r>
              <a:rPr lang="en-US" dirty="0" err="1" smtClean="0"/>
              <a:t>Vds</a:t>
            </a:r>
            <a:r>
              <a:rPr lang="en-US" dirty="0" smtClean="0"/>
              <a:t>=</a:t>
            </a:r>
            <a:r>
              <a:rPr lang="en-US" dirty="0" err="1" smtClean="0"/>
              <a:t>Vgs</a:t>
            </a:r>
            <a:r>
              <a:rPr lang="en-US" dirty="0" smtClean="0"/>
              <a:t>=1.2 V</a:t>
            </a:r>
          </a:p>
          <a:p>
            <a:pPr lvl="1"/>
            <a:r>
              <a:rPr lang="en-US" dirty="0" smtClean="0"/>
              <a:t>Applied bias is relevant at room and high temperature but it is negligible at cold temperature</a:t>
            </a:r>
          </a:p>
          <a:p>
            <a:endParaRPr lang="en-US" dirty="0" smtClean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7" t="4206" r="7622" b="5253"/>
          <a:stretch/>
        </p:blipFill>
        <p:spPr>
          <a:xfrm>
            <a:off x="6025284" y="4040885"/>
            <a:ext cx="4493345" cy="282274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9" t="4208" r="6992" b="5179"/>
          <a:stretch/>
        </p:blipFill>
        <p:spPr>
          <a:xfrm>
            <a:off x="6025284" y="930107"/>
            <a:ext cx="4493346" cy="2822743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6428533" y="2443930"/>
            <a:ext cx="1719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PMOS : 120n/60n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6428532" y="4991438"/>
            <a:ext cx="1719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NMOS : 120n/60n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8133105" y="2270972"/>
            <a:ext cx="9362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T = 25°C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9128781" y="1238177"/>
            <a:ext cx="1035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accent1"/>
                </a:solidFill>
              </a:rPr>
              <a:t>T = -15°C</a:t>
            </a:r>
            <a:endParaRPr lang="en-US" sz="1400" dirty="0">
              <a:solidFill>
                <a:schemeClr val="accent1"/>
              </a:solidFill>
            </a:endParaRPr>
          </a:p>
        </p:txBody>
      </p:sp>
      <p:cxnSp>
        <p:nvCxnSpPr>
          <p:cNvPr id="23" name="Connecteur droit avec flèche 22"/>
          <p:cNvCxnSpPr/>
          <p:nvPr/>
        </p:nvCxnSpPr>
        <p:spPr>
          <a:xfrm flipV="1">
            <a:off x="8697098" y="2088503"/>
            <a:ext cx="321841" cy="10882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flipH="1">
            <a:off x="9487076" y="1500189"/>
            <a:ext cx="109842" cy="28508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8718252" y="5002735"/>
            <a:ext cx="9362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T = 25°C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9357828" y="4138401"/>
            <a:ext cx="1065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accent1"/>
                </a:solidFill>
              </a:rPr>
              <a:t>T = -15°C</a:t>
            </a:r>
            <a:endParaRPr lang="en-US" sz="1400" dirty="0">
              <a:solidFill>
                <a:schemeClr val="accent1"/>
              </a:solidFill>
            </a:endParaRPr>
          </a:p>
        </p:txBody>
      </p:sp>
      <p:cxnSp>
        <p:nvCxnSpPr>
          <p:cNvPr id="30" name="Connecteur droit avec flèche 29"/>
          <p:cNvCxnSpPr/>
          <p:nvPr/>
        </p:nvCxnSpPr>
        <p:spPr>
          <a:xfrm flipV="1">
            <a:off x="9282245" y="4820266"/>
            <a:ext cx="321841" cy="10882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>
            <a:stCxn id="29" idx="2"/>
          </p:cNvCxnSpPr>
          <p:nvPr/>
        </p:nvCxnSpPr>
        <p:spPr>
          <a:xfrm flipH="1">
            <a:off x="9692435" y="4446178"/>
            <a:ext cx="198154" cy="7085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7822153" y="3704291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TID (rad)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 rot="16200000">
            <a:off x="4710255" y="2092551"/>
            <a:ext cx="2320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Drive Variation (%)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7822153" y="6774738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TID (rad)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 rot="16200000">
            <a:off x="4710255" y="5162998"/>
            <a:ext cx="2320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Drive Variation (%)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7653541" y="6308921"/>
            <a:ext cx="138050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Vds</a:t>
            </a: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sz="1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Vgs</a:t>
            </a: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=1.2V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7581702" y="3205806"/>
            <a:ext cx="156645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n-US" sz="1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Vds</a:t>
            </a: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|=|</a:t>
            </a:r>
            <a:r>
              <a:rPr lang="en-US" sz="1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Vgs</a:t>
            </a: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|=1.2V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18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altLang="fr-FR" dirty="0" smtClean="0"/>
              <a:t>Annealing Effect</a:t>
            </a:r>
            <a:endParaRPr lang="en-US" alt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TID qualification </a:t>
            </a:r>
            <a:r>
              <a:rPr lang="en-US" dirty="0"/>
              <a:t>is performed at a High Dose Rate  (HDR) of 9 </a:t>
            </a:r>
            <a:r>
              <a:rPr lang="en-US" dirty="0" err="1" smtClean="0"/>
              <a:t>Mrad</a:t>
            </a:r>
            <a:r>
              <a:rPr lang="en-US" dirty="0" smtClean="0"/>
              <a:t>/hour</a:t>
            </a:r>
          </a:p>
          <a:p>
            <a:r>
              <a:rPr lang="en-US" dirty="0" smtClean="0"/>
              <a:t>The </a:t>
            </a:r>
            <a:r>
              <a:rPr lang="en-US" dirty="0"/>
              <a:t>qualification for LDR consists in performing HDR testing followed by the high temperature annealing under bias</a:t>
            </a:r>
          </a:p>
          <a:p>
            <a:r>
              <a:rPr lang="en-US" dirty="0" smtClean="0"/>
              <a:t>A slight recovery is observed at low and room temperature annealing for small size devices</a:t>
            </a:r>
          </a:p>
          <a:p>
            <a:r>
              <a:rPr lang="en-US" dirty="0" smtClean="0"/>
              <a:t>For </a:t>
            </a:r>
            <a:r>
              <a:rPr lang="en-US" dirty="0" err="1" smtClean="0"/>
              <a:t>pmos</a:t>
            </a:r>
            <a:r>
              <a:rPr lang="en-US" dirty="0" smtClean="0"/>
              <a:t> devices, high temperature annealing (100 °C for 7 days</a:t>
            </a:r>
            <a:r>
              <a:rPr lang="en-US" dirty="0"/>
              <a:t>) degrades strongly </a:t>
            </a:r>
            <a:r>
              <a:rPr lang="en-US" dirty="0" smtClean="0"/>
              <a:t>the DC parameters</a:t>
            </a:r>
          </a:p>
          <a:p>
            <a:pPr lvl="1"/>
            <a:r>
              <a:rPr lang="en-US" dirty="0" smtClean="0"/>
              <a:t>This degradation comes from the increase of the threshold voltage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3A28-48E2-4CAE-9B10-3100FC5CCBFD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21" name="Groupe 20"/>
          <p:cNvGrpSpPr/>
          <p:nvPr/>
        </p:nvGrpSpPr>
        <p:grpSpPr>
          <a:xfrm>
            <a:off x="5564429" y="1390963"/>
            <a:ext cx="4954201" cy="4373298"/>
            <a:chOff x="5161180" y="469251"/>
            <a:chExt cx="4954201" cy="4373298"/>
          </a:xfrm>
        </p:grpSpPr>
        <p:grpSp>
          <p:nvGrpSpPr>
            <p:cNvPr id="12" name="Groupe 11"/>
            <p:cNvGrpSpPr/>
            <p:nvPr/>
          </p:nvGrpSpPr>
          <p:grpSpPr>
            <a:xfrm>
              <a:off x="5161180" y="469251"/>
              <a:ext cx="4954201" cy="4373298"/>
              <a:chOff x="5622035" y="824715"/>
              <a:chExt cx="4723775" cy="4169890"/>
            </a:xfrm>
          </p:grpSpPr>
          <p:pic>
            <p:nvPicPr>
              <p:cNvPr id="7" name="Image 6"/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22035" y="1333356"/>
                <a:ext cx="4723775" cy="3661249"/>
              </a:xfrm>
              <a:prstGeom prst="rect">
                <a:avLst/>
              </a:prstGeom>
            </p:spPr>
          </p:pic>
          <p:sp>
            <p:nvSpPr>
              <p:cNvPr id="11" name="ZoneTexte 10"/>
              <p:cNvSpPr txBox="1"/>
              <p:nvPr/>
            </p:nvSpPr>
            <p:spPr>
              <a:xfrm>
                <a:off x="5622036" y="824715"/>
                <a:ext cx="4723774" cy="5830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tIns="36000" bIns="72000" rtlCol="0">
                <a:spAutoFit/>
              </a:bodyPr>
              <a:lstStyle/>
              <a:p>
                <a:pPr algn="ctr">
                  <a:buNone/>
                </a:pPr>
                <a:r>
                  <a:rPr lang="en-US" sz="14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Supplier A  </a:t>
                </a:r>
                <a:endParaRPr lang="en-US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>
                  <a:buNone/>
                </a:pPr>
                <a:r>
                  <a:rPr lang="en-US" sz="14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PMOS devices : ON state current for </a:t>
                </a:r>
                <a:r>
                  <a:rPr lang="en-US" sz="1400" b="1" dirty="0" err="1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Vds</a:t>
                </a:r>
                <a:r>
                  <a:rPr lang="en-US" sz="14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=50mV</a:t>
                </a:r>
                <a:endParaRPr lang="en-US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" name="ZoneTexte 13"/>
            <p:cNvSpPr txBox="1"/>
            <p:nvPr/>
          </p:nvSpPr>
          <p:spPr>
            <a:xfrm>
              <a:off x="7121420" y="1380142"/>
              <a:ext cx="1321754" cy="35527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tIns="36000" bIns="72000" rtlCol="0">
              <a:spAutoFit/>
            </a:bodyPr>
            <a:lstStyle/>
            <a:p>
              <a:pPr algn="ctr">
                <a:buNone/>
              </a:pPr>
              <a:r>
                <a:rPr lang="en-US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Annealing</a:t>
              </a:r>
              <a:endPara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" name="Connecteur droit avec flèche 14"/>
            <p:cNvCxnSpPr/>
            <p:nvPr/>
          </p:nvCxnSpPr>
          <p:spPr>
            <a:xfrm>
              <a:off x="5852463" y="2139854"/>
              <a:ext cx="2419494" cy="0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ZoneTexte 15"/>
            <p:cNvSpPr txBox="1"/>
            <p:nvPr/>
          </p:nvSpPr>
          <p:spPr>
            <a:xfrm>
              <a:off x="6780656" y="1794212"/>
              <a:ext cx="64472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-25°C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" name="Connecteur droit avec flèche 16"/>
            <p:cNvCxnSpPr/>
            <p:nvPr/>
          </p:nvCxnSpPr>
          <p:spPr>
            <a:xfrm>
              <a:off x="8271957" y="2139854"/>
              <a:ext cx="979319" cy="0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ZoneTexte 17"/>
            <p:cNvSpPr txBox="1"/>
            <p:nvPr/>
          </p:nvSpPr>
          <p:spPr>
            <a:xfrm>
              <a:off x="8393652" y="1794212"/>
              <a:ext cx="58541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25°C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" name="Connecteur droit avec flèche 18"/>
            <p:cNvCxnSpPr/>
            <p:nvPr/>
          </p:nvCxnSpPr>
          <p:spPr>
            <a:xfrm>
              <a:off x="9200150" y="2139854"/>
              <a:ext cx="403249" cy="0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ZoneTexte 19"/>
            <p:cNvSpPr txBox="1"/>
            <p:nvPr/>
          </p:nvSpPr>
          <p:spPr>
            <a:xfrm>
              <a:off x="9084936" y="1794212"/>
              <a:ext cx="68480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100°C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" name="Ellipse 21"/>
          <p:cNvSpPr/>
          <p:nvPr/>
        </p:nvSpPr>
        <p:spPr>
          <a:xfrm>
            <a:off x="5910070" y="3023701"/>
            <a:ext cx="460856" cy="1132398"/>
          </a:xfrm>
          <a:prstGeom prst="ellipse">
            <a:avLst/>
          </a:prstGeom>
          <a:noFill/>
          <a:ln w="190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ZoneTexte 22"/>
          <p:cNvSpPr txBox="1"/>
          <p:nvPr/>
        </p:nvSpPr>
        <p:spPr>
          <a:xfrm>
            <a:off x="5535803" y="2308679"/>
            <a:ext cx="1439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Grad at -15°C</a:t>
            </a:r>
            <a:endParaRPr 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5910070" y="2600602"/>
            <a:ext cx="230428" cy="397667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838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altLang="fr-FR" dirty="0" smtClean="0"/>
              <a:t>Long Term Annealing </a:t>
            </a:r>
            <a:r>
              <a:rPr lang="en-US" altLang="fr-FR" dirty="0"/>
              <a:t>U</a:t>
            </a:r>
            <a:r>
              <a:rPr lang="en-US" altLang="fr-FR" dirty="0" smtClean="0"/>
              <a:t>nder </a:t>
            </a:r>
            <a:r>
              <a:rPr lang="en-US" altLang="fr-FR" dirty="0"/>
              <a:t>B</a:t>
            </a:r>
            <a:r>
              <a:rPr lang="en-US" altLang="fr-FR" dirty="0" smtClean="0"/>
              <a:t>ias</a:t>
            </a:r>
            <a:endParaRPr lang="en-US" alt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long term annealing at room temperature under bias was done for ~1 year </a:t>
            </a:r>
          </a:p>
          <a:p>
            <a:pPr lvl="1"/>
            <a:r>
              <a:rPr lang="en-US" dirty="0" smtClean="0"/>
              <a:t>more degradation after annealing</a:t>
            </a:r>
          </a:p>
          <a:p>
            <a:r>
              <a:rPr lang="en-US" dirty="0" smtClean="0"/>
              <a:t>Qualification and annealing for different temperature were done at CERN </a:t>
            </a:r>
          </a:p>
          <a:p>
            <a:pPr lvl="1"/>
            <a:r>
              <a:rPr lang="en-US" dirty="0" smtClean="0"/>
              <a:t>The Vth shift of the PMOS device is a thermally activated process</a:t>
            </a:r>
          </a:p>
          <a:p>
            <a:r>
              <a:rPr lang="en-US" dirty="0" smtClean="0"/>
              <a:t>Extrapolation for lower temperatures :</a:t>
            </a:r>
          </a:p>
          <a:p>
            <a:pPr lvl="1"/>
            <a:r>
              <a:rPr lang="en-US" dirty="0" smtClean="0"/>
              <a:t>No effect after 10 years for T=-20°C</a:t>
            </a:r>
          </a:p>
          <a:p>
            <a:pPr>
              <a:buClr>
                <a:srgbClr val="C00000"/>
              </a:buClr>
            </a:pPr>
            <a:r>
              <a:rPr lang="en-US" dirty="0" smtClean="0">
                <a:solidFill>
                  <a:srgbClr val="C00000"/>
                </a:solidFill>
              </a:rPr>
              <a:t>For the RD53 Front end chip, this temperature effect can be avoided by keeping the system : </a:t>
            </a:r>
          </a:p>
          <a:p>
            <a:pPr lvl="1">
              <a:buClr>
                <a:srgbClr val="C00000"/>
              </a:buClr>
            </a:pPr>
            <a:r>
              <a:rPr lang="en-US" dirty="0" smtClean="0">
                <a:solidFill>
                  <a:srgbClr val="C00000"/>
                </a:solidFill>
              </a:rPr>
              <a:t>In cold environment : -20°C for 5 years </a:t>
            </a:r>
          </a:p>
          <a:p>
            <a:pPr lvl="1">
              <a:buClr>
                <a:srgbClr val="C00000"/>
              </a:buClr>
            </a:pPr>
            <a:r>
              <a:rPr lang="en-US" dirty="0" smtClean="0">
                <a:solidFill>
                  <a:srgbClr val="C00000"/>
                </a:solidFill>
              </a:rPr>
              <a:t>Unbiased when it is not cooled (at room temp)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6" name="Groupe 5"/>
          <p:cNvGrpSpPr/>
          <p:nvPr/>
        </p:nvGrpSpPr>
        <p:grpSpPr>
          <a:xfrm>
            <a:off x="5910070" y="930107"/>
            <a:ext cx="4147704" cy="3561379"/>
            <a:chOff x="6025284" y="3935926"/>
            <a:chExt cx="4147704" cy="3561379"/>
          </a:xfrm>
        </p:grpSpPr>
        <p:pic>
          <p:nvPicPr>
            <p:cNvPr id="10" name="Image 9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75"/>
            <a:stretch/>
          </p:blipFill>
          <p:spPr>
            <a:xfrm>
              <a:off x="6025284" y="3935926"/>
              <a:ext cx="4147704" cy="3561379"/>
            </a:xfrm>
            <a:prstGeom prst="rect">
              <a:avLst/>
            </a:prstGeom>
          </p:spPr>
        </p:pic>
        <p:cxnSp>
          <p:nvCxnSpPr>
            <p:cNvPr id="11" name="Connecteur droit avec flèche 10"/>
            <p:cNvCxnSpPr/>
            <p:nvPr/>
          </p:nvCxnSpPr>
          <p:spPr>
            <a:xfrm>
              <a:off x="7350245" y="5283857"/>
              <a:ext cx="0" cy="20745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11"/>
            <p:cNvSpPr txBox="1"/>
            <p:nvPr/>
          </p:nvSpPr>
          <p:spPr>
            <a:xfrm>
              <a:off x="7488348" y="5132741"/>
              <a:ext cx="330495" cy="19396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>
                <a:buNone/>
              </a:pPr>
              <a:r>
                <a:rPr lang="fr-FR" sz="1400" dirty="0" err="1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Irrad</a:t>
              </a:r>
              <a:endPara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" name="Connecteur droit avec flèche 12"/>
            <p:cNvCxnSpPr/>
            <p:nvPr/>
          </p:nvCxnSpPr>
          <p:spPr>
            <a:xfrm>
              <a:off x="7361516" y="5569101"/>
              <a:ext cx="0" cy="280195"/>
            </a:xfrm>
            <a:prstGeom prst="straightConnector1">
              <a:avLst/>
            </a:prstGeom>
            <a:ln w="19050">
              <a:solidFill>
                <a:srgbClr val="00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ZoneTexte 13"/>
            <p:cNvSpPr txBox="1"/>
            <p:nvPr/>
          </p:nvSpPr>
          <p:spPr>
            <a:xfrm>
              <a:off x="6560242" y="6324278"/>
              <a:ext cx="125978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buNone/>
              </a:pPr>
              <a:r>
                <a:rPr lang="en-US" dirty="0" smtClean="0">
                  <a:solidFill>
                    <a:srgbClr val="0033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Annealing for 10 months at </a:t>
              </a:r>
              <a:r>
                <a:rPr lang="en-US" dirty="0" err="1" smtClean="0">
                  <a:solidFill>
                    <a:srgbClr val="0033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Troom</a:t>
              </a:r>
              <a:endParaRPr lang="en-US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e 24"/>
          <p:cNvGrpSpPr/>
          <p:nvPr/>
        </p:nvGrpSpPr>
        <p:grpSpPr>
          <a:xfrm>
            <a:off x="6142116" y="4476652"/>
            <a:ext cx="4163164" cy="2870086"/>
            <a:chOff x="5894610" y="642073"/>
            <a:chExt cx="4763406" cy="3283893"/>
          </a:xfrm>
        </p:grpSpPr>
        <p:pic>
          <p:nvPicPr>
            <p:cNvPr id="26" name="Picture 1"/>
            <p:cNvPicPr>
              <a:picLocks noChangeAspect="1"/>
            </p:cNvPicPr>
            <p:nvPr/>
          </p:nvPicPr>
          <p:blipFill rotWithShape="1">
            <a:blip r:embed="rId4"/>
            <a:srcRect t="1852" b="11191"/>
            <a:stretch/>
          </p:blipFill>
          <p:spPr>
            <a:xfrm>
              <a:off x="5894610" y="642073"/>
              <a:ext cx="4763406" cy="3208442"/>
            </a:xfrm>
            <a:prstGeom prst="rect">
              <a:avLst/>
            </a:prstGeom>
          </p:spPr>
        </p:pic>
        <p:sp>
          <p:nvSpPr>
            <p:cNvPr id="27" name="ZoneTexte 26"/>
            <p:cNvSpPr txBox="1"/>
            <p:nvPr/>
          </p:nvSpPr>
          <p:spPr>
            <a:xfrm>
              <a:off x="7988307" y="3679745"/>
              <a:ext cx="79060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Time (sec)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8078669" y="930108"/>
              <a:ext cx="699168" cy="31693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 year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8790420" y="930108"/>
              <a:ext cx="796376" cy="31693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 year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8271957" y="2197461"/>
              <a:ext cx="439223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>
                <a:buNone/>
              </a:pPr>
              <a:r>
                <a:rPr lang="en-US" sz="1000" dirty="0" smtClean="0">
                  <a:solidFill>
                    <a:schemeClr val="accent5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T=25°C</a:t>
              </a:r>
              <a:endParaRPr lang="en-US" sz="1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9424097" y="2197461"/>
              <a:ext cx="517770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>
                <a:buNone/>
              </a:pPr>
              <a:r>
                <a:rPr lang="en-US" sz="1000" dirty="0" smtClean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T= -20°C</a:t>
              </a:r>
              <a:endParaRPr lang="en-US" sz="1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5" name="Connecteur droit avec flèche 14"/>
          <p:cNvCxnSpPr/>
          <p:nvPr/>
        </p:nvCxnSpPr>
        <p:spPr>
          <a:xfrm>
            <a:off x="7380980" y="3104132"/>
            <a:ext cx="974983" cy="339908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>
            <a:off x="8026889" y="1874059"/>
            <a:ext cx="2005542" cy="134806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300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PS-CERN 24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GeV protons </a:t>
            </a:r>
          </a:p>
          <a:p>
            <a:pPr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Bias during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irradiation and annealing</a:t>
            </a:r>
          </a:p>
          <a:p>
            <a:pPr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|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VDS|=|VGS|=1.2V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9371" y="4847383"/>
            <a:ext cx="5184630" cy="2151411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77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altLang="fr-FR" dirty="0" smtClean="0"/>
              <a:t>Low Dose Rate Effect</a:t>
            </a:r>
            <a:endParaRPr lang="en-US" alt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Recent tests done by CERN team with X-rays and </a:t>
            </a:r>
            <a:r>
              <a:rPr lang="en-US" baseline="30000" dirty="0" smtClean="0"/>
              <a:t>60</a:t>
            </a:r>
            <a:r>
              <a:rPr lang="en-US" dirty="0" smtClean="0"/>
              <a:t>Co</a:t>
            </a:r>
          </a:p>
          <a:p>
            <a:r>
              <a:rPr lang="en-US" dirty="0" smtClean="0"/>
              <a:t>Irradiation at 35 </a:t>
            </a:r>
            <a:r>
              <a:rPr lang="en-US" dirty="0" err="1" smtClean="0"/>
              <a:t>krad</a:t>
            </a:r>
            <a:r>
              <a:rPr lang="en-US" dirty="0" smtClean="0"/>
              <a:t>/hour produces more damage than irradiation at 2-9 </a:t>
            </a:r>
            <a:r>
              <a:rPr lang="en-US" dirty="0" err="1" smtClean="0"/>
              <a:t>Mrad</a:t>
            </a:r>
            <a:r>
              <a:rPr lang="en-US" dirty="0" smtClean="0"/>
              <a:t>/hour (room temperature)</a:t>
            </a:r>
          </a:p>
          <a:p>
            <a:r>
              <a:rPr lang="en-US" dirty="0" smtClean="0"/>
              <a:t>Time-dependent effects are excluded</a:t>
            </a:r>
          </a:p>
          <a:p>
            <a:pPr lvl="1"/>
            <a:r>
              <a:rPr lang="en-US" dirty="0" smtClean="0"/>
              <a:t>“LDR” effect compared to the “HDR + annealing” effect at room T</a:t>
            </a:r>
          </a:p>
          <a:p>
            <a:r>
              <a:rPr lang="en-US" dirty="0" smtClean="0"/>
              <a:t>More damage for LDR</a:t>
            </a:r>
          </a:p>
          <a:p>
            <a:r>
              <a:rPr lang="en-US" dirty="0" smtClean="0"/>
              <a:t>Additional tests should be done including tests at low temperature</a:t>
            </a:r>
          </a:p>
          <a:p>
            <a:endParaRPr lang="en-US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0070" y="2024640"/>
            <a:ext cx="4480120" cy="346293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 rot="16200000">
            <a:off x="4595704" y="3778397"/>
            <a:ext cx="2320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Drive Variation (%)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29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1"/>
            <a:r>
              <a:rPr lang="en-US" altLang="fr-FR" dirty="0" smtClean="0"/>
              <a:t>Irradiation effects Modeling</a:t>
            </a:r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190552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/>
          <p:cNvPicPr>
            <a:picLocks noChangeAspect="1"/>
          </p:cNvPicPr>
          <p:nvPr/>
        </p:nvPicPr>
        <p:blipFill rotWithShape="1">
          <a:blip r:embed="rId3"/>
          <a:srcRect l="2733"/>
          <a:stretch/>
        </p:blipFill>
        <p:spPr>
          <a:xfrm>
            <a:off x="5334000" y="2533536"/>
            <a:ext cx="5334000" cy="3408380"/>
          </a:xfrm>
          <a:prstGeom prst="rect">
            <a:avLst/>
          </a:prstGeom>
        </p:spPr>
      </p:pic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Pmos fitting parameters</a:t>
            </a:r>
            <a:endParaRPr lang="en-US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/>
              <a:t>Spectre</a:t>
            </a:r>
            <a:r>
              <a:rPr lang="en-US" dirty="0"/>
              <a:t> Model Corners were developed based on the irradiation tests </a:t>
            </a:r>
            <a:r>
              <a:rPr lang="en-US" dirty="0" smtClean="0"/>
              <a:t>done up to 200 </a:t>
            </a:r>
            <a:r>
              <a:rPr lang="en-US" dirty="0" err="1" smtClean="0"/>
              <a:t>Mrad</a:t>
            </a:r>
            <a:r>
              <a:rPr lang="en-US" dirty="0" smtClean="0"/>
              <a:t> </a:t>
            </a:r>
            <a:r>
              <a:rPr lang="en-US" dirty="0"/>
              <a:t>and 500 </a:t>
            </a:r>
            <a:r>
              <a:rPr lang="en-US" dirty="0" err="1" smtClean="0"/>
              <a:t>Mrad</a:t>
            </a:r>
            <a:endParaRPr lang="en-US" dirty="0" smtClean="0"/>
          </a:p>
          <a:p>
            <a:r>
              <a:rPr lang="en-US" dirty="0" smtClean="0"/>
              <a:t>A large part of data used in the fit were provided by CERN (X-ray irradiation)</a:t>
            </a:r>
          </a:p>
          <a:p>
            <a:r>
              <a:rPr lang="en-US" dirty="0" smtClean="0"/>
              <a:t>The mobility factor kµ0p is defined as the ratio µ0_rad/µ0_prerad and depends on W and L</a:t>
            </a:r>
          </a:p>
          <a:p>
            <a:r>
              <a:rPr lang="en-US" dirty="0"/>
              <a:t>The variation of kµ0p versus L measured only for </a:t>
            </a:r>
            <a:r>
              <a:rPr lang="en-US" dirty="0" smtClean="0"/>
              <a:t>W = 1 µm. </a:t>
            </a:r>
          </a:p>
          <a:p>
            <a:pPr lvl="1"/>
            <a:r>
              <a:rPr lang="en-US" dirty="0" smtClean="0"/>
              <a:t>This variation is assumed valid regardless the value of W</a:t>
            </a:r>
          </a:p>
          <a:p>
            <a:r>
              <a:rPr lang="en-US" dirty="0" smtClean="0"/>
              <a:t>kµ0p relation to W and L is implemented inside the initial </a:t>
            </a:r>
            <a:r>
              <a:rPr lang="en-US" dirty="0" err="1" smtClean="0"/>
              <a:t>spectre</a:t>
            </a:r>
            <a:r>
              <a:rPr lang="en-US" dirty="0" smtClean="0"/>
              <a:t> model file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3A28-48E2-4CAE-9B10-3100FC5CCBF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92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3A28-48E2-4CAE-9B10-3100FC5CCBFD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/>
              <a:t>Irradiation effects Modeling</a:t>
            </a:r>
            <a:endParaRPr lang="en-US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half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model is including :</a:t>
            </a:r>
          </a:p>
          <a:p>
            <a:pPr lvl="1"/>
            <a:r>
              <a:rPr lang="en-US" dirty="0" err="1" smtClean="0"/>
              <a:t>Transconductance</a:t>
            </a:r>
            <a:r>
              <a:rPr lang="en-US" dirty="0" smtClean="0"/>
              <a:t> degradation - Threshold voltage increase for NMOS and PMOS</a:t>
            </a:r>
            <a:endParaRPr lang="en-US" dirty="0"/>
          </a:p>
          <a:p>
            <a:pPr lvl="1"/>
            <a:r>
              <a:rPr lang="en-US" dirty="0" smtClean="0"/>
              <a:t>Short channel effect and subthreshold </a:t>
            </a:r>
            <a:r>
              <a:rPr lang="en-US" dirty="0"/>
              <a:t>swing </a:t>
            </a:r>
            <a:r>
              <a:rPr lang="en-US" dirty="0" smtClean="0"/>
              <a:t>for short channel devices (60nm&lt;L&lt;240nm)</a:t>
            </a:r>
          </a:p>
          <a:p>
            <a:pPr lvl="1"/>
            <a:r>
              <a:rPr lang="en-US" dirty="0"/>
              <a:t>Leakage </a:t>
            </a:r>
            <a:r>
              <a:rPr lang="en-US" dirty="0" smtClean="0"/>
              <a:t>current for NMOS</a:t>
            </a:r>
            <a:endParaRPr lang="en-US" dirty="0"/>
          </a:p>
          <a:p>
            <a:r>
              <a:rPr lang="en-US" dirty="0" smtClean="0"/>
              <a:t>Assumptions : room temperature irradiation, worst case biasing and </a:t>
            </a:r>
            <a:r>
              <a:rPr lang="en-US" dirty="0"/>
              <a:t>n</a:t>
            </a:r>
            <a:r>
              <a:rPr lang="en-US" dirty="0" smtClean="0"/>
              <a:t>o annealing</a:t>
            </a:r>
          </a:p>
          <a:p>
            <a:r>
              <a:rPr lang="en-US" dirty="0"/>
              <a:t>HVT and LVT models were extrapolated from </a:t>
            </a:r>
            <a:r>
              <a:rPr lang="en-US" dirty="0" smtClean="0"/>
              <a:t>NVT </a:t>
            </a:r>
            <a:r>
              <a:rPr lang="en-US" dirty="0"/>
              <a:t>devices measurements</a:t>
            </a:r>
            <a:endParaRPr lang="en-US" dirty="0" smtClean="0"/>
          </a:p>
          <a:p>
            <a:r>
              <a:rPr lang="en-US" dirty="0" smtClean="0"/>
              <a:t>Largely used for RD53A chip simulation, optimization </a:t>
            </a:r>
          </a:p>
          <a:p>
            <a:r>
              <a:rPr lang="en-US" u="sng" dirty="0" smtClean="0"/>
              <a:t>Analog designs</a:t>
            </a:r>
            <a:r>
              <a:rPr lang="en-US" dirty="0" smtClean="0"/>
              <a:t> :   Directly </a:t>
            </a:r>
            <a:r>
              <a:rPr lang="en-US" dirty="0"/>
              <a:t>done under </a:t>
            </a:r>
            <a:r>
              <a:rPr lang="en-US" dirty="0" err="1"/>
              <a:t>Spectre</a:t>
            </a:r>
            <a:r>
              <a:rPr lang="en-US" dirty="0"/>
              <a:t> virtuoso </a:t>
            </a:r>
            <a:r>
              <a:rPr lang="en-US" dirty="0" smtClean="0"/>
              <a:t>(Analog simulator)</a:t>
            </a:r>
          </a:p>
          <a:p>
            <a:pPr lvl="1"/>
            <a:r>
              <a:rPr lang="en-US" dirty="0" smtClean="0"/>
              <a:t>Avoid excessively </a:t>
            </a:r>
            <a:r>
              <a:rPr lang="en-US" dirty="0"/>
              <a:t>narrow and short transistors</a:t>
            </a:r>
          </a:p>
          <a:p>
            <a:pPr lvl="1"/>
            <a:r>
              <a:rPr lang="en-US" dirty="0"/>
              <a:t>Keep the same bias for branches of the differential </a:t>
            </a:r>
            <a:r>
              <a:rPr lang="en-US" dirty="0" smtClean="0"/>
              <a:t>structures</a:t>
            </a:r>
            <a:endParaRPr lang="en-US" dirty="0"/>
          </a:p>
          <a:p>
            <a:r>
              <a:rPr lang="en-US" u="sng" dirty="0"/>
              <a:t>Digital Designs</a:t>
            </a:r>
            <a:r>
              <a:rPr lang="en-US" dirty="0"/>
              <a:t> </a:t>
            </a:r>
            <a:r>
              <a:rPr lang="en-US" dirty="0" smtClean="0"/>
              <a:t>: 200 </a:t>
            </a:r>
            <a:r>
              <a:rPr lang="en-US" dirty="0" err="1"/>
              <a:t>Mrad</a:t>
            </a:r>
            <a:r>
              <a:rPr lang="en-US" dirty="0"/>
              <a:t>, 500 </a:t>
            </a:r>
            <a:r>
              <a:rPr lang="en-US" dirty="0" err="1"/>
              <a:t>Mrad</a:t>
            </a:r>
            <a:r>
              <a:rPr lang="en-US" dirty="0"/>
              <a:t> Liberty files based on the </a:t>
            </a:r>
            <a:r>
              <a:rPr lang="en-US" dirty="0" smtClean="0"/>
              <a:t>analog model developed </a:t>
            </a:r>
            <a:r>
              <a:rPr lang="en-US" dirty="0"/>
              <a:t>for synthesis </a:t>
            </a:r>
            <a:r>
              <a:rPr lang="en-US" dirty="0" smtClean="0"/>
              <a:t>and simulation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digital prototype chip designed to study the effect of radiation on digital standard cells</a:t>
            </a:r>
            <a:endParaRPr lang="en-US" altLang="fr-FR" dirty="0"/>
          </a:p>
          <a:p>
            <a:pPr lvl="1"/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80171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1"/>
            <a:r>
              <a:rPr lang="en-US" altLang="fr-FR" dirty="0" smtClean="0"/>
              <a:t>DRAD : Test chip for digital design</a:t>
            </a:r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245060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DRAD Chip : </a:t>
            </a:r>
            <a:r>
              <a:rPr lang="en-US" altLang="fr-FR" dirty="0" smtClean="0"/>
              <a:t>Test chip for digital design</a:t>
            </a:r>
            <a:endParaRPr lang="en-US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DRAD chip is designed to study the effect of radiation on digital standard cells for the 65nm technology</a:t>
            </a:r>
          </a:p>
          <a:p>
            <a:r>
              <a:rPr lang="en-US" dirty="0"/>
              <a:t>Library characterization</a:t>
            </a:r>
          </a:p>
          <a:p>
            <a:pPr lvl="1"/>
            <a:r>
              <a:rPr lang="en-US" dirty="0"/>
              <a:t>Cadence Liberate based on the </a:t>
            </a:r>
            <a:r>
              <a:rPr lang="en-US" dirty="0" err="1"/>
              <a:t>spectre</a:t>
            </a:r>
            <a:r>
              <a:rPr lang="en-US" dirty="0"/>
              <a:t> model for </a:t>
            </a:r>
            <a:r>
              <a:rPr lang="en-US" dirty="0" smtClean="0"/>
              <a:t>200 </a:t>
            </a:r>
            <a:r>
              <a:rPr lang="en-US" dirty="0" err="1" smtClean="0"/>
              <a:t>Mrad</a:t>
            </a:r>
            <a:r>
              <a:rPr lang="en-US" dirty="0" smtClean="0"/>
              <a:t> </a:t>
            </a:r>
            <a:r>
              <a:rPr lang="en-US" dirty="0"/>
              <a:t>and 500 </a:t>
            </a:r>
            <a:r>
              <a:rPr lang="en-US" dirty="0" err="1"/>
              <a:t>Mrad</a:t>
            </a:r>
            <a:endParaRPr lang="en-US" dirty="0"/>
          </a:p>
          <a:p>
            <a:r>
              <a:rPr lang="en-US" dirty="0"/>
              <a:t>Timing</a:t>
            </a:r>
          </a:p>
          <a:p>
            <a:pPr lvl="1"/>
            <a:r>
              <a:rPr lang="en-US" dirty="0" smtClean="0"/>
              <a:t>Combinatory</a:t>
            </a:r>
            <a:endParaRPr lang="en-US" dirty="0"/>
          </a:p>
          <a:p>
            <a:pPr lvl="2"/>
            <a:r>
              <a:rPr lang="en-US" dirty="0"/>
              <a:t>Delay</a:t>
            </a:r>
          </a:p>
          <a:p>
            <a:pPr lvl="2"/>
            <a:r>
              <a:rPr lang="en-US" dirty="0"/>
              <a:t>Transition time </a:t>
            </a:r>
          </a:p>
          <a:p>
            <a:pPr lvl="1"/>
            <a:r>
              <a:rPr lang="en-US" dirty="0"/>
              <a:t>Sequential</a:t>
            </a:r>
          </a:p>
          <a:p>
            <a:pPr lvl="2"/>
            <a:r>
              <a:rPr lang="en-US" dirty="0"/>
              <a:t>Delay &amp; Transition time</a:t>
            </a:r>
          </a:p>
          <a:p>
            <a:pPr lvl="2"/>
            <a:r>
              <a:rPr lang="en-US" dirty="0"/>
              <a:t>Hold &amp; Setup</a:t>
            </a:r>
          </a:p>
          <a:p>
            <a:pPr lvl="2"/>
            <a:r>
              <a:rPr lang="en-US" dirty="0"/>
              <a:t>Recovery and Removal </a:t>
            </a:r>
          </a:p>
          <a:p>
            <a:r>
              <a:rPr lang="en-US" dirty="0"/>
              <a:t>Power</a:t>
            </a:r>
          </a:p>
          <a:p>
            <a:pPr lvl="2"/>
            <a:r>
              <a:rPr lang="en-US" dirty="0"/>
              <a:t>Leakage : Static power</a:t>
            </a:r>
          </a:p>
          <a:p>
            <a:pPr lvl="2"/>
            <a:r>
              <a:rPr lang="en-US" dirty="0"/>
              <a:t>Internal Power</a:t>
            </a:r>
          </a:p>
          <a:p>
            <a:pPr lvl="1"/>
            <a:endParaRPr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2" r="22099"/>
          <a:stretch/>
        </p:blipFill>
        <p:spPr>
          <a:xfrm>
            <a:off x="6025284" y="1736605"/>
            <a:ext cx="3965574" cy="3810000"/>
          </a:xfrm>
          <a:prstGeom prst="rect">
            <a:avLst/>
          </a:prstGeom>
        </p:spPr>
      </p:pic>
      <p:sp>
        <p:nvSpPr>
          <p:cNvPr id="17" name="Oval 6"/>
          <p:cNvSpPr/>
          <p:nvPr/>
        </p:nvSpPr>
        <p:spPr>
          <a:xfrm>
            <a:off x="6866658" y="4860805"/>
            <a:ext cx="2286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val 7"/>
          <p:cNvSpPr/>
          <p:nvPr/>
        </p:nvSpPr>
        <p:spPr>
          <a:xfrm>
            <a:off x="6866658" y="4556005"/>
            <a:ext cx="2286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val 8"/>
          <p:cNvSpPr/>
          <p:nvPr/>
        </p:nvSpPr>
        <p:spPr>
          <a:xfrm>
            <a:off x="6866658" y="4251205"/>
            <a:ext cx="2286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val 9"/>
          <p:cNvSpPr/>
          <p:nvPr/>
        </p:nvSpPr>
        <p:spPr>
          <a:xfrm>
            <a:off x="6866658" y="3946405"/>
            <a:ext cx="2286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val 10"/>
          <p:cNvSpPr/>
          <p:nvPr/>
        </p:nvSpPr>
        <p:spPr>
          <a:xfrm>
            <a:off x="6866658" y="3641605"/>
            <a:ext cx="2286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11"/>
          <p:cNvSpPr/>
          <p:nvPr/>
        </p:nvSpPr>
        <p:spPr>
          <a:xfrm>
            <a:off x="6866658" y="3311405"/>
            <a:ext cx="2286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val 12"/>
          <p:cNvSpPr/>
          <p:nvPr/>
        </p:nvSpPr>
        <p:spPr>
          <a:xfrm>
            <a:off x="6866658" y="2964272"/>
            <a:ext cx="2286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val 13"/>
          <p:cNvSpPr/>
          <p:nvPr/>
        </p:nvSpPr>
        <p:spPr>
          <a:xfrm>
            <a:off x="6866658" y="2651005"/>
            <a:ext cx="2286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val 14"/>
          <p:cNvSpPr/>
          <p:nvPr/>
        </p:nvSpPr>
        <p:spPr>
          <a:xfrm>
            <a:off x="6866658" y="2270005"/>
            <a:ext cx="2286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924058" y="2422405"/>
            <a:ext cx="609600" cy="2667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ZoneTexte 3"/>
          <p:cNvSpPr txBox="1"/>
          <p:nvPr/>
        </p:nvSpPr>
        <p:spPr>
          <a:xfrm>
            <a:off x="4066646" y="6089225"/>
            <a:ext cx="66013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b="1" i="1" dirty="0">
                <a:solidFill>
                  <a:srgbClr val="00B050"/>
                </a:solidFill>
              </a:rPr>
              <a:t>L.M. </a:t>
            </a:r>
            <a:r>
              <a:rPr lang="en-US" sz="1400" b="1" i="1" dirty="0" err="1">
                <a:solidFill>
                  <a:srgbClr val="00B050"/>
                </a:solidFill>
              </a:rPr>
              <a:t>Jara</a:t>
            </a:r>
            <a:r>
              <a:rPr lang="en-US" sz="1400" b="1" i="1" dirty="0">
                <a:solidFill>
                  <a:srgbClr val="00B050"/>
                </a:solidFill>
              </a:rPr>
              <a:t> </a:t>
            </a:r>
            <a:r>
              <a:rPr lang="en-US" sz="1400" b="1" i="1" dirty="0" smtClean="0">
                <a:solidFill>
                  <a:srgbClr val="00B050"/>
                </a:solidFill>
              </a:rPr>
              <a:t>Casas et al. : Characterization </a:t>
            </a:r>
            <a:r>
              <a:rPr lang="en-US" sz="1400" b="1" i="1" dirty="0">
                <a:solidFill>
                  <a:srgbClr val="00B050"/>
                </a:solidFill>
              </a:rPr>
              <a:t>of radiation effects in 65 nm digital circuits with the DRAD digital radiation test </a:t>
            </a:r>
            <a:r>
              <a:rPr lang="en-US" sz="1400" b="1" i="1" dirty="0" smtClean="0">
                <a:solidFill>
                  <a:srgbClr val="00B050"/>
                </a:solidFill>
              </a:rPr>
              <a:t>chip, Journal </a:t>
            </a:r>
            <a:r>
              <a:rPr lang="en-US" sz="1400" b="1" i="1" dirty="0">
                <a:solidFill>
                  <a:srgbClr val="00B050"/>
                </a:solidFill>
              </a:rPr>
              <a:t>of Instrumentation, Volume 12, February 2017 </a:t>
            </a:r>
          </a:p>
        </p:txBody>
      </p:sp>
      <p:cxnSp>
        <p:nvCxnSpPr>
          <p:cNvPr id="27" name="Connecteur droit avec flèche 26"/>
          <p:cNvCxnSpPr/>
          <p:nvPr/>
        </p:nvCxnSpPr>
        <p:spPr>
          <a:xfrm>
            <a:off x="6025284" y="1556609"/>
            <a:ext cx="3965574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sm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7695887" y="1275749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2 mm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Connecteur droit avec flèche 28"/>
          <p:cNvCxnSpPr/>
          <p:nvPr/>
        </p:nvCxnSpPr>
        <p:spPr>
          <a:xfrm>
            <a:off x="5850999" y="1676451"/>
            <a:ext cx="0" cy="3914787"/>
          </a:xfrm>
          <a:prstGeom prst="straightConnector1">
            <a:avLst/>
          </a:prstGeom>
          <a:ln w="19050">
            <a:solidFill>
              <a:schemeClr val="tx1"/>
            </a:solidFill>
            <a:headEnd type="arrow" w="sm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 rot="16200000">
            <a:off x="5418234" y="3387264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mm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52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Various Digital Libraries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7 Track (7T</a:t>
            </a:r>
            <a:r>
              <a:rPr lang="en-US" dirty="0"/>
              <a:t>) (1 </a:t>
            </a:r>
            <a:r>
              <a:rPr lang="en-US" dirty="0" smtClean="0"/>
              <a:t>Track = </a:t>
            </a:r>
            <a:r>
              <a:rPr lang="en-US" dirty="0"/>
              <a:t>200 </a:t>
            </a:r>
            <a:r>
              <a:rPr lang="en-US" dirty="0" smtClean="0"/>
              <a:t>nm)</a:t>
            </a:r>
          </a:p>
          <a:p>
            <a:pPr lvl="1"/>
            <a:r>
              <a:rPr lang="en-US" dirty="0" smtClean="0"/>
              <a:t>High </a:t>
            </a:r>
            <a:r>
              <a:rPr lang="en-US" dirty="0" err="1" smtClean="0"/>
              <a:t>Vt</a:t>
            </a:r>
            <a:r>
              <a:rPr lang="en-US" dirty="0" smtClean="0"/>
              <a:t> (HVT) </a:t>
            </a:r>
          </a:p>
          <a:p>
            <a:r>
              <a:rPr lang="en-US" dirty="0" smtClean="0"/>
              <a:t>9 Track (9T)</a:t>
            </a:r>
          </a:p>
          <a:p>
            <a:pPr lvl="1"/>
            <a:r>
              <a:rPr lang="en-US" dirty="0" smtClean="0"/>
              <a:t>Regular </a:t>
            </a:r>
            <a:r>
              <a:rPr lang="en-US" dirty="0" err="1" smtClean="0"/>
              <a:t>Vt</a:t>
            </a:r>
            <a:r>
              <a:rPr lang="en-US" dirty="0" smtClean="0"/>
              <a:t>, High </a:t>
            </a:r>
            <a:r>
              <a:rPr lang="en-US" dirty="0" err="1" smtClean="0"/>
              <a:t>Vt</a:t>
            </a:r>
            <a:endParaRPr lang="en-US" dirty="0" smtClean="0"/>
          </a:p>
          <a:p>
            <a:pPr lvl="1"/>
            <a:r>
              <a:rPr lang="en-US" dirty="0" smtClean="0"/>
              <a:t>Regular </a:t>
            </a:r>
            <a:r>
              <a:rPr lang="en-US" dirty="0" err="1" smtClean="0"/>
              <a:t>Vt</a:t>
            </a:r>
            <a:r>
              <a:rPr lang="en-US" dirty="0" smtClean="0"/>
              <a:t> with increased width</a:t>
            </a:r>
          </a:p>
          <a:p>
            <a:r>
              <a:rPr lang="en-US" dirty="0" smtClean="0"/>
              <a:t>12 Track (12T) (Modified)</a:t>
            </a:r>
          </a:p>
          <a:p>
            <a:pPr lvl="1"/>
            <a:r>
              <a:rPr lang="en-US" dirty="0" smtClean="0"/>
              <a:t>Regular </a:t>
            </a:r>
            <a:r>
              <a:rPr lang="en-US" dirty="0" err="1" smtClean="0"/>
              <a:t>Vt</a:t>
            </a:r>
            <a:r>
              <a:rPr lang="en-US" dirty="0" smtClean="0"/>
              <a:t>, Low </a:t>
            </a:r>
            <a:r>
              <a:rPr lang="en-US" dirty="0" err="1" smtClean="0"/>
              <a:t>Vt</a:t>
            </a:r>
            <a:r>
              <a:rPr lang="en-US" dirty="0" smtClean="0"/>
              <a:t> , High  </a:t>
            </a:r>
            <a:r>
              <a:rPr lang="en-US" dirty="0" err="1" smtClean="0"/>
              <a:t>Vt</a:t>
            </a:r>
            <a:endParaRPr lang="en-US" dirty="0" smtClean="0"/>
          </a:p>
          <a:p>
            <a:pPr lvl="1"/>
            <a:r>
              <a:rPr lang="en-US" dirty="0" smtClean="0"/>
              <a:t>Regular </a:t>
            </a:r>
            <a:r>
              <a:rPr lang="en-US" dirty="0" err="1" smtClean="0"/>
              <a:t>Vt</a:t>
            </a:r>
            <a:r>
              <a:rPr lang="en-US" dirty="0" smtClean="0"/>
              <a:t> with L=130 nm</a:t>
            </a:r>
          </a:p>
          <a:p>
            <a:r>
              <a:rPr lang="en-US" dirty="0" smtClean="0"/>
              <a:t>18 Track (18T) (Custom)</a:t>
            </a:r>
          </a:p>
          <a:p>
            <a:pPr lvl="1"/>
            <a:r>
              <a:rPr lang="en-US" dirty="0" smtClean="0"/>
              <a:t>Enclosed layout transistors for LPGBT</a:t>
            </a:r>
          </a:p>
          <a:p>
            <a:r>
              <a:rPr lang="en-US" dirty="0" smtClean="0"/>
              <a:t>Standard Cells : INV, NAND, NOR, XOR, Clock buffers, DFF and </a:t>
            </a:r>
            <a:r>
              <a:rPr lang="en-US" dirty="0" err="1" smtClean="0"/>
              <a:t>latchs</a:t>
            </a:r>
            <a:endParaRPr lang="en-US" dirty="0" smtClean="0"/>
          </a:p>
          <a:p>
            <a:r>
              <a:rPr lang="en-US" dirty="0" smtClean="0"/>
              <a:t>The chip irradiated at CERN </a:t>
            </a:r>
            <a:r>
              <a:rPr lang="en-US" dirty="0"/>
              <a:t>facility </a:t>
            </a:r>
            <a:r>
              <a:rPr lang="en-US" dirty="0" smtClean="0"/>
              <a:t>with 10 </a:t>
            </a:r>
            <a:r>
              <a:rPr lang="en-US" dirty="0" err="1"/>
              <a:t>keV</a:t>
            </a:r>
            <a:r>
              <a:rPr lang="en-US" dirty="0"/>
              <a:t> </a:t>
            </a:r>
            <a:r>
              <a:rPr lang="en-US" dirty="0" smtClean="0"/>
              <a:t>X-rays</a:t>
            </a:r>
            <a:endParaRPr lang="en-US" dirty="0"/>
          </a:p>
          <a:p>
            <a:r>
              <a:rPr lang="en-US" dirty="0" smtClean="0"/>
              <a:t>TID of 200 </a:t>
            </a:r>
            <a:r>
              <a:rPr lang="en-US" dirty="0" err="1" smtClean="0"/>
              <a:t>Mrad</a:t>
            </a:r>
            <a:r>
              <a:rPr lang="en-US" dirty="0" smtClean="0"/>
              <a:t> and 500 </a:t>
            </a:r>
            <a:r>
              <a:rPr lang="en-US" dirty="0" err="1" smtClean="0"/>
              <a:t>Mrad</a:t>
            </a:r>
            <a:endParaRPr lang="en-US" dirty="0" smtClean="0"/>
          </a:p>
          <a:p>
            <a:r>
              <a:rPr lang="en-US" dirty="0" smtClean="0"/>
              <a:t>Dose </a:t>
            </a:r>
            <a:r>
              <a:rPr lang="en-US" dirty="0"/>
              <a:t>Rate of </a:t>
            </a:r>
            <a:r>
              <a:rPr lang="en-US" dirty="0" smtClean="0"/>
              <a:t>9 </a:t>
            </a:r>
            <a:r>
              <a:rPr lang="en-US" dirty="0" err="1" smtClean="0"/>
              <a:t>Mrad</a:t>
            </a:r>
            <a:r>
              <a:rPr lang="en-US" dirty="0" smtClean="0"/>
              <a:t>/hour</a:t>
            </a:r>
            <a:endParaRPr lang="en-US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VERTEX 2017 - International Workshop on Vertex Detectors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1DA0D-5E17-45A2-89EA-C8613046FD44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960235" y="5005428"/>
            <a:ext cx="2418503" cy="189145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nl-NL" sz="14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</a:t>
            </a:r>
            <a:r>
              <a:rPr lang="nl-NL" sz="14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HEIGHT</a:t>
            </a:r>
          </a:p>
          <a:p>
            <a:pPr algn="ctr">
              <a:buNone/>
            </a:pPr>
            <a:r>
              <a:rPr lang="nl-NL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Track: 1.4 µ</a:t>
            </a:r>
            <a:r>
              <a:rPr lang="nl-NL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nl-NL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nl-NL" sz="1400" dirty="0">
                <a:latin typeface="Arial" panose="020B0604020202020204" pitchFamily="34" charset="0"/>
                <a:cs typeface="Arial" panose="020B0604020202020204" pitchFamily="34" charset="0"/>
              </a:rPr>
              <a:t>9 Track: 1.8 </a:t>
            </a:r>
            <a:r>
              <a:rPr lang="nl-NL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µ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nl-N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nl-NL" sz="1400" dirty="0">
                <a:latin typeface="Arial" panose="020B0604020202020204" pitchFamily="34" charset="0"/>
                <a:cs typeface="Arial" panose="020B0604020202020204" pitchFamily="34" charset="0"/>
              </a:rPr>
              <a:t>12 Track:  2.4 </a:t>
            </a:r>
            <a:r>
              <a:rPr lang="nl-NL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µ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nl-N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nl-NL" sz="1400" dirty="0">
                <a:latin typeface="Arial" panose="020B0604020202020204" pitchFamily="34" charset="0"/>
                <a:cs typeface="Arial" panose="020B0604020202020204" pitchFamily="34" charset="0"/>
              </a:rPr>
              <a:t>18 Track: 3.6 </a:t>
            </a:r>
            <a:r>
              <a:rPr lang="nl-NL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µ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35520" y="4503420"/>
            <a:ext cx="500380" cy="250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nl-NL" sz="1313" dirty="0">
                <a:latin typeface="Arial" panose="020B0604020202020204" pitchFamily="34" charset="0"/>
                <a:cs typeface="Arial" panose="020B0604020202020204" pitchFamily="34" charset="0"/>
              </a:rPr>
              <a:t>9T</a:t>
            </a:r>
            <a:endParaRPr lang="en-US" sz="131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69487" y="4503420"/>
            <a:ext cx="667173" cy="250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nl-NL" sz="1313" dirty="0">
                <a:latin typeface="Arial" panose="020B0604020202020204" pitchFamily="34" charset="0"/>
                <a:cs typeface="Arial" panose="020B0604020202020204" pitchFamily="34" charset="0"/>
              </a:rPr>
              <a:t>12T</a:t>
            </a:r>
            <a:endParaRPr lang="en-US" sz="131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420437" y="4503420"/>
            <a:ext cx="667173" cy="250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nl-NL" sz="1313" dirty="0">
                <a:latin typeface="Arial" panose="020B0604020202020204" pitchFamily="34" charset="0"/>
                <a:cs typeface="Arial" panose="020B0604020202020204" pitchFamily="34" charset="0"/>
              </a:rPr>
              <a:t>18T</a:t>
            </a:r>
            <a:endParaRPr lang="en-US" sz="131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33" t="13069" r="10149" b="7120"/>
          <a:stretch/>
        </p:blipFill>
        <p:spPr bwMode="auto">
          <a:xfrm>
            <a:off x="5993643" y="1211550"/>
            <a:ext cx="4260760" cy="329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251363" y="4503420"/>
            <a:ext cx="500380" cy="250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nl-NL" sz="1313" dirty="0">
                <a:latin typeface="Arial" panose="020B0604020202020204" pitchFamily="34" charset="0"/>
                <a:cs typeface="Arial" panose="020B0604020202020204" pitchFamily="34" charset="0"/>
              </a:rPr>
              <a:t>7T</a:t>
            </a:r>
            <a:endParaRPr lang="en-US" sz="131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3893825" y="1113942"/>
            <a:ext cx="384671" cy="2041422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13"/>
          </a:p>
        </p:txBody>
      </p:sp>
      <p:sp>
        <p:nvSpPr>
          <p:cNvPr id="7" name="Rectangle 6"/>
          <p:cNvSpPr/>
          <p:nvPr/>
        </p:nvSpPr>
        <p:spPr>
          <a:xfrm>
            <a:off x="4354681" y="1967859"/>
            <a:ext cx="1417743" cy="3335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313" dirty="0"/>
              <a:t>FOUNDRY</a:t>
            </a:r>
            <a:endParaRPr lang="en-US" sz="1313" dirty="0"/>
          </a:p>
        </p:txBody>
      </p:sp>
    </p:spTree>
    <p:extLst>
      <p:ext uri="{BB962C8B-B14F-4D97-AF65-F5344CB8AC3E}">
        <p14:creationId xmlns:p14="http://schemas.microsoft.com/office/powerpoint/2010/main" val="103438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3A28-48E2-4CAE-9B10-3100FC5CCBF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half" idx="13"/>
          </p:nvPr>
        </p:nvSpPr>
        <p:spPr/>
        <p:txBody>
          <a:bodyPr>
            <a:normAutofit/>
          </a:bodyPr>
          <a:lstStyle/>
          <a:p>
            <a:r>
              <a:rPr lang="en-US" altLang="fr-FR" dirty="0" smtClean="0"/>
              <a:t>Introduction</a:t>
            </a:r>
          </a:p>
          <a:p>
            <a:r>
              <a:rPr lang="en-US" altLang="fr-FR" dirty="0" smtClean="0"/>
              <a:t>TID effects in CMOS</a:t>
            </a:r>
          </a:p>
          <a:p>
            <a:r>
              <a:rPr lang="en-US" altLang="fr-FR" dirty="0" smtClean="0"/>
              <a:t>Irradiation tests of the 65 nm devices</a:t>
            </a:r>
          </a:p>
          <a:p>
            <a:r>
              <a:rPr lang="en-US" altLang="fr-FR" dirty="0" smtClean="0"/>
              <a:t>Radiation effects </a:t>
            </a:r>
            <a:r>
              <a:rPr lang="en-US" altLang="fr-FR" dirty="0"/>
              <a:t>m</a:t>
            </a:r>
            <a:r>
              <a:rPr lang="en-US" altLang="fr-FR" dirty="0" smtClean="0"/>
              <a:t>odeling for SPICE simulation</a:t>
            </a:r>
          </a:p>
          <a:p>
            <a:r>
              <a:rPr lang="en-US" altLang="fr-FR" dirty="0"/>
              <a:t>DRAD : </a:t>
            </a:r>
            <a:r>
              <a:rPr lang="en-US" altLang="fr-FR" dirty="0" smtClean="0"/>
              <a:t>Digital </a:t>
            </a:r>
            <a:r>
              <a:rPr lang="en-US" altLang="fr-FR" dirty="0" err="1" smtClean="0"/>
              <a:t>RADiation</a:t>
            </a:r>
            <a:r>
              <a:rPr lang="en-US" altLang="fr-FR" dirty="0" smtClean="0"/>
              <a:t> test chip</a:t>
            </a:r>
            <a:endParaRPr lang="en-US" altLang="fr-FR" dirty="0"/>
          </a:p>
          <a:p>
            <a:r>
              <a:rPr lang="en-US" altLang="fr-FR" dirty="0"/>
              <a:t>P</a:t>
            </a:r>
            <a:r>
              <a:rPr lang="en-US" altLang="fr-FR" dirty="0" smtClean="0"/>
              <a:t>rototypes test and qualification</a:t>
            </a:r>
          </a:p>
          <a:p>
            <a:r>
              <a:rPr lang="en-US" altLang="fr-FR" dirty="0" smtClean="0"/>
              <a:t>Summary and conclusion</a:t>
            </a:r>
            <a:endParaRPr lang="fr-FR" altLang="fr-FR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73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008"/>
    </mc:Choice>
    <mc:Fallback xmlns="">
      <p:transition spd="slow" advTm="72008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pPr/>
              <a:t>20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for 500 </a:t>
            </a:r>
            <a:r>
              <a:rPr lang="en-US" dirty="0" err="1" smtClean="0"/>
              <a:t>Mrad</a:t>
            </a:r>
            <a:r>
              <a:rPr lang="en-US" dirty="0" smtClean="0"/>
              <a:t> room T</a:t>
            </a:r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13"/>
          </p:nvPr>
        </p:nvSpPr>
        <p:spPr>
          <a:xfrm>
            <a:off x="495012" y="4904990"/>
            <a:ext cx="9639588" cy="218906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</a:t>
            </a:r>
            <a:r>
              <a:rPr lang="en-US" dirty="0"/>
              <a:t>relationship of the behavior between libraries is </a:t>
            </a:r>
            <a:r>
              <a:rPr lang="en-US" dirty="0" smtClean="0"/>
              <a:t>as expected :</a:t>
            </a:r>
          </a:p>
          <a:p>
            <a:pPr lvl="1"/>
            <a:r>
              <a:rPr lang="en-US" dirty="0" smtClean="0"/>
              <a:t>Libraries </a:t>
            </a:r>
            <a:r>
              <a:rPr lang="en-US" dirty="0"/>
              <a:t>with smaller size behave worse than </a:t>
            </a:r>
            <a:r>
              <a:rPr lang="en-US" dirty="0" smtClean="0"/>
              <a:t>large ones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ibraries </a:t>
            </a:r>
            <a:r>
              <a:rPr lang="en-US" dirty="0"/>
              <a:t>with </a:t>
            </a:r>
            <a:r>
              <a:rPr lang="en-US" dirty="0" smtClean="0"/>
              <a:t>High </a:t>
            </a:r>
            <a:r>
              <a:rPr lang="en-US" dirty="0" err="1" smtClean="0"/>
              <a:t>Vt</a:t>
            </a:r>
            <a:r>
              <a:rPr lang="en-US" dirty="0" smtClean="0"/>
              <a:t> </a:t>
            </a:r>
            <a:r>
              <a:rPr lang="en-US" dirty="0"/>
              <a:t>behave worse than libraries with L</a:t>
            </a:r>
            <a:r>
              <a:rPr lang="en-US" dirty="0" smtClean="0"/>
              <a:t>ow Vt.</a:t>
            </a:r>
          </a:p>
          <a:p>
            <a:r>
              <a:rPr lang="en-US" dirty="0" smtClean="0"/>
              <a:t>Recovery after annealing at room temperature</a:t>
            </a:r>
            <a:endParaRPr lang="en-US" dirty="0"/>
          </a:p>
          <a:p>
            <a:r>
              <a:rPr lang="en-US" dirty="0" smtClean="0"/>
              <a:t>7T_HVT more sensitive but recovers </a:t>
            </a:r>
            <a:r>
              <a:rPr lang="en-US" dirty="0"/>
              <a:t>better (in %) respect the rest of the libraries. </a:t>
            </a:r>
          </a:p>
          <a:p>
            <a:pPr lvl="1"/>
            <a:endParaRPr lang="en-GB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8" name="7 Rectángulo"/>
          <p:cNvSpPr/>
          <p:nvPr/>
        </p:nvSpPr>
        <p:spPr>
          <a:xfrm>
            <a:off x="447857" y="994544"/>
            <a:ext cx="8826581" cy="1237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13084" lvl="1" indent="-312725" algn="just"/>
            <a:endParaRPr lang="en-US" sz="2189" dirty="0"/>
          </a:p>
          <a:p>
            <a:pPr marL="875629" lvl="1" indent="-375270" algn="just">
              <a:buFont typeface="Arial" panose="020B0604020202020204" pitchFamily="34" charset="0"/>
              <a:buChar char="•"/>
            </a:pPr>
            <a:endParaRPr lang="en-US" sz="2189" dirty="0"/>
          </a:p>
          <a:p>
            <a:pPr marL="813084" lvl="1" indent="-312725" algn="just"/>
            <a:endParaRPr lang="en-US" sz="2189" dirty="0"/>
          </a:p>
        </p:txBody>
      </p:sp>
      <p:sp>
        <p:nvSpPr>
          <p:cNvPr id="7" name="7 Rectángulo"/>
          <p:cNvSpPr/>
          <p:nvPr/>
        </p:nvSpPr>
        <p:spPr>
          <a:xfrm>
            <a:off x="218993" y="497627"/>
            <a:ext cx="8826581" cy="1075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13084" lvl="1" indent="-312725" algn="just"/>
            <a:endParaRPr lang="en-US" sz="2189" dirty="0"/>
          </a:p>
          <a:p>
            <a:pPr marL="875629" lvl="1" indent="-375270" algn="just">
              <a:buFont typeface="Arial" panose="020B0604020202020204" pitchFamily="34" charset="0"/>
              <a:buChar char="•"/>
            </a:pPr>
            <a:endParaRPr lang="en-US" sz="1751" dirty="0"/>
          </a:p>
          <a:p>
            <a:pPr marL="813084" lvl="1" indent="-312725" algn="just"/>
            <a:endParaRPr lang="en-US" sz="1751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grpSp>
        <p:nvGrpSpPr>
          <p:cNvPr id="11" name="Groupe 10"/>
          <p:cNvGrpSpPr/>
          <p:nvPr/>
        </p:nvGrpSpPr>
        <p:grpSpPr>
          <a:xfrm>
            <a:off x="1182421" y="757286"/>
            <a:ext cx="8241676" cy="4035571"/>
            <a:chOff x="1182421" y="757286"/>
            <a:chExt cx="8241676" cy="4035571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82421" y="757286"/>
              <a:ext cx="8241676" cy="4035571"/>
            </a:xfrm>
            <a:prstGeom prst="rect">
              <a:avLst/>
            </a:prstGeom>
          </p:spPr>
        </p:pic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20275" y="1311810"/>
              <a:ext cx="1687578" cy="7719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0182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104" y="951273"/>
            <a:ext cx="4003917" cy="3694069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7942" y="971254"/>
            <a:ext cx="3955046" cy="3647418"/>
          </a:xfrm>
          <a:prstGeom prst="rect">
            <a:avLst/>
          </a:prstGeom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pPr/>
              <a:t>21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for 500 </a:t>
            </a:r>
            <a:r>
              <a:rPr lang="en-US" dirty="0" err="1" smtClean="0"/>
              <a:t>Mrad</a:t>
            </a:r>
            <a:endParaRPr lang="en-US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half" idx="13"/>
          </p:nvPr>
        </p:nvSpPr>
        <p:spPr>
          <a:xfrm>
            <a:off x="533400" y="5135418"/>
            <a:ext cx="9639588" cy="184342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Library 9T_NVT delay degradation for irradiation up to 500 </a:t>
            </a:r>
            <a:r>
              <a:rPr lang="en-US" dirty="0" err="1" smtClean="0"/>
              <a:t>Mrad</a:t>
            </a:r>
            <a:endParaRPr lang="en-US" dirty="0" smtClean="0"/>
          </a:p>
          <a:p>
            <a:pPr lvl="1"/>
            <a:r>
              <a:rPr lang="en-US" dirty="0" smtClean="0"/>
              <a:t>160% delay </a:t>
            </a:r>
            <a:r>
              <a:rPr lang="en-US" dirty="0"/>
              <a:t>degradation reached </a:t>
            </a:r>
            <a:r>
              <a:rPr lang="en-US" dirty="0" smtClean="0"/>
              <a:t>for room temperature irradiation</a:t>
            </a:r>
          </a:p>
          <a:p>
            <a:pPr lvl="1"/>
            <a:r>
              <a:rPr lang="en-US" dirty="0" smtClean="0"/>
              <a:t>Only 20% when irradiation is done at low </a:t>
            </a:r>
            <a:r>
              <a:rPr lang="en-US" dirty="0"/>
              <a:t>temperature (-</a:t>
            </a:r>
            <a:r>
              <a:rPr lang="en-US" dirty="0" smtClean="0"/>
              <a:t>20°C)</a:t>
            </a:r>
          </a:p>
          <a:p>
            <a:r>
              <a:rPr lang="en-US" dirty="0" smtClean="0"/>
              <a:t>Recovering for room temperature annealing</a:t>
            </a:r>
          </a:p>
          <a:p>
            <a:r>
              <a:rPr lang="en-US" dirty="0" smtClean="0"/>
              <a:t>High </a:t>
            </a:r>
            <a:r>
              <a:rPr lang="en-US" dirty="0"/>
              <a:t>temperature annealing creates more damage</a:t>
            </a:r>
          </a:p>
          <a:p>
            <a:endParaRPr lang="en-US" dirty="0"/>
          </a:p>
        </p:txBody>
      </p:sp>
      <p:sp>
        <p:nvSpPr>
          <p:cNvPr id="7" name="7 Rectángulo"/>
          <p:cNvSpPr/>
          <p:nvPr/>
        </p:nvSpPr>
        <p:spPr>
          <a:xfrm>
            <a:off x="218993" y="497627"/>
            <a:ext cx="8826581" cy="1075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13084" lvl="1" indent="-312725" algn="just"/>
            <a:endParaRPr lang="en-US" sz="2189" dirty="0"/>
          </a:p>
          <a:p>
            <a:pPr marL="875629" lvl="1" indent="-375270" algn="just">
              <a:buFont typeface="Arial" panose="020B0604020202020204" pitchFamily="34" charset="0"/>
              <a:buChar char="•"/>
            </a:pPr>
            <a:endParaRPr lang="en-US" sz="1751" dirty="0"/>
          </a:p>
          <a:p>
            <a:pPr marL="813084" lvl="1" indent="-312725" algn="just"/>
            <a:endParaRPr lang="en-US" sz="1751" dirty="0"/>
          </a:p>
        </p:txBody>
      </p:sp>
      <p:sp>
        <p:nvSpPr>
          <p:cNvPr id="12" name="ZoneTexte 11"/>
          <p:cNvSpPr txBox="1"/>
          <p:nvPr/>
        </p:nvSpPr>
        <p:spPr>
          <a:xfrm>
            <a:off x="6985280" y="4996918"/>
            <a:ext cx="2566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reference is the delay at -20°C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Connecteur droit avec flèche 14"/>
          <p:cNvCxnSpPr>
            <a:stCxn id="12" idx="0"/>
          </p:cNvCxnSpPr>
          <p:nvPr/>
        </p:nvCxnSpPr>
        <p:spPr>
          <a:xfrm flipH="1" flipV="1">
            <a:off x="6985299" y="4081620"/>
            <a:ext cx="1283345" cy="91529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ag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0323" y="1265325"/>
            <a:ext cx="1300765" cy="2743876"/>
          </a:xfrm>
          <a:prstGeom prst="rect">
            <a:avLst/>
          </a:prstGeom>
        </p:spPr>
      </p:pic>
      <p:sp>
        <p:nvSpPr>
          <p:cNvPr id="30" name="ZoneTexte 29"/>
          <p:cNvSpPr txBox="1"/>
          <p:nvPr/>
        </p:nvSpPr>
        <p:spPr>
          <a:xfrm>
            <a:off x="2137805" y="4618672"/>
            <a:ext cx="11221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(days)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 rot="16200000">
            <a:off x="-626608" y="2641075"/>
            <a:ext cx="1965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Delay degradation (%)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7923407" y="4555292"/>
            <a:ext cx="11221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(days)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 rot="16200000">
            <a:off x="5158994" y="2577695"/>
            <a:ext cx="1965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Delay degradation (%)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898644" y="1022862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9T_NVT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76904" y="4607071"/>
            <a:ext cx="1984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Irradiation at Room T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92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pPr/>
              <a:t>22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for 500 </a:t>
            </a:r>
            <a:r>
              <a:rPr lang="en-US" dirty="0" err="1" smtClean="0"/>
              <a:t>Mrad</a:t>
            </a:r>
            <a:endParaRPr lang="en-US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half" idx="13"/>
          </p:nvPr>
        </p:nvSpPr>
        <p:spPr>
          <a:xfrm>
            <a:off x="533400" y="5135418"/>
            <a:ext cx="9639588" cy="1843425"/>
          </a:xfrm>
        </p:spPr>
        <p:txBody>
          <a:bodyPr>
            <a:normAutofit/>
          </a:bodyPr>
          <a:lstStyle/>
          <a:p>
            <a:r>
              <a:rPr lang="en-US" dirty="0" smtClean="0"/>
              <a:t>2 chips irradiated up </a:t>
            </a:r>
            <a:r>
              <a:rPr lang="en-US" dirty="0"/>
              <a:t>to 500 </a:t>
            </a:r>
            <a:r>
              <a:rPr lang="en-US" dirty="0" err="1" smtClean="0"/>
              <a:t>Mrad</a:t>
            </a:r>
            <a:r>
              <a:rPr lang="en-US" dirty="0" smtClean="0"/>
              <a:t> with cooling</a:t>
            </a:r>
          </a:p>
          <a:p>
            <a:r>
              <a:rPr lang="en-US" dirty="0" smtClean="0"/>
              <a:t>No </a:t>
            </a:r>
            <a:r>
              <a:rPr lang="en-US" dirty="0"/>
              <a:t>damage </a:t>
            </a:r>
            <a:r>
              <a:rPr lang="en-US" dirty="0" smtClean="0"/>
              <a:t>observed for high temperature annealing if the chip is unbiased during annealing</a:t>
            </a:r>
            <a:endParaRPr lang="en-US" dirty="0"/>
          </a:p>
        </p:txBody>
      </p:sp>
      <p:sp>
        <p:nvSpPr>
          <p:cNvPr id="7" name="7 Rectángulo"/>
          <p:cNvSpPr/>
          <p:nvPr/>
        </p:nvSpPr>
        <p:spPr>
          <a:xfrm>
            <a:off x="218993" y="497627"/>
            <a:ext cx="8826581" cy="1075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13084" lvl="1" indent="-312725" algn="just"/>
            <a:endParaRPr lang="en-US" sz="2189" dirty="0"/>
          </a:p>
          <a:p>
            <a:pPr marL="875629" lvl="1" indent="-375270" algn="just">
              <a:buFont typeface="Arial" panose="020B0604020202020204" pitchFamily="34" charset="0"/>
              <a:buChar char="•"/>
            </a:pPr>
            <a:endParaRPr lang="en-US" sz="1751" dirty="0"/>
          </a:p>
          <a:p>
            <a:pPr marL="813084" lvl="1" indent="-312725" algn="just"/>
            <a:endParaRPr lang="en-US" sz="1751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440" y="976881"/>
            <a:ext cx="3861646" cy="3648338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4"/>
          <a:srcRect l="473"/>
          <a:stretch/>
        </p:blipFill>
        <p:spPr>
          <a:xfrm>
            <a:off x="6214393" y="956556"/>
            <a:ext cx="3843381" cy="3668663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0323" y="1265325"/>
            <a:ext cx="1300765" cy="2743876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2137805" y="4618672"/>
            <a:ext cx="11221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(days)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 rot="16200000">
            <a:off x="-626608" y="2641075"/>
            <a:ext cx="1965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Delay degradation (%)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923407" y="4555292"/>
            <a:ext cx="11221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(days)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 rot="16200000">
            <a:off x="5158994" y="2577695"/>
            <a:ext cx="1965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Delay degradation (%)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1935187" y="731836"/>
            <a:ext cx="1866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Annealing under bias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7172436" y="699652"/>
            <a:ext cx="1976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Annealing without bias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70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31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s-E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3A28-48E2-4CAE-9B10-3100FC5CCBFD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Results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3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Digital libraries</a:t>
            </a:r>
          </a:p>
          <a:p>
            <a:pPr lvl="1"/>
            <a:r>
              <a:rPr lang="en-GB" dirty="0" smtClean="0"/>
              <a:t>High density digital cells have significant radiation degradation at 500Mrad dominated by PMOS degradation</a:t>
            </a:r>
          </a:p>
          <a:p>
            <a:pPr lvl="1"/>
            <a:r>
              <a:rPr lang="en-GB" dirty="0" smtClean="0"/>
              <a:t>Less damage for irradiation at low temperature if the chip is unbiased during annealing</a:t>
            </a:r>
          </a:p>
          <a:p>
            <a:r>
              <a:rPr lang="en-US" dirty="0" smtClean="0"/>
              <a:t>9T_NVT standard</a:t>
            </a:r>
            <a:r>
              <a:rPr lang="en-GB" dirty="0" smtClean="0"/>
              <a:t> library used for the RD53A chip</a:t>
            </a:r>
          </a:p>
          <a:p>
            <a:pPr lvl="1"/>
            <a:r>
              <a:rPr lang="en-GB" dirty="0" smtClean="0"/>
              <a:t>The high </a:t>
            </a:r>
            <a:r>
              <a:rPr lang="en-GB" dirty="0"/>
              <a:t>density </a:t>
            </a:r>
            <a:r>
              <a:rPr lang="en-GB" dirty="0" smtClean="0"/>
              <a:t>pixel array</a:t>
            </a:r>
          </a:p>
          <a:p>
            <a:pPr lvl="1"/>
            <a:r>
              <a:rPr lang="en-GB" dirty="0" smtClean="0"/>
              <a:t>The logic </a:t>
            </a:r>
            <a:r>
              <a:rPr lang="en-GB" dirty="0"/>
              <a:t>in </a:t>
            </a:r>
            <a:r>
              <a:rPr lang="en-GB" dirty="0" smtClean="0"/>
              <a:t>the periphery (Digital Chip Bottom)</a:t>
            </a:r>
          </a:p>
          <a:p>
            <a:pPr lvl="1"/>
            <a:r>
              <a:rPr lang="en-US" dirty="0"/>
              <a:t>High speed designs (</a:t>
            </a:r>
            <a:r>
              <a:rPr lang="en-US" dirty="0" err="1"/>
              <a:t>Serializers</a:t>
            </a:r>
            <a:r>
              <a:rPr lang="en-US" dirty="0"/>
              <a:t>) are based on modified standard cells (resized for better radiation hardness)</a:t>
            </a:r>
            <a:endParaRPr lang="en-GB" dirty="0"/>
          </a:p>
          <a:p>
            <a:pPr lvl="1"/>
            <a:r>
              <a:rPr lang="en-GB" dirty="0" smtClean="0"/>
              <a:t>200 </a:t>
            </a:r>
            <a:r>
              <a:rPr lang="en-GB" dirty="0" err="1" smtClean="0"/>
              <a:t>Mrad</a:t>
            </a:r>
            <a:r>
              <a:rPr lang="en-GB" dirty="0" smtClean="0"/>
              <a:t>, 500 </a:t>
            </a:r>
            <a:r>
              <a:rPr lang="en-GB" dirty="0" err="1" smtClean="0"/>
              <a:t>Mrad</a:t>
            </a:r>
            <a:r>
              <a:rPr lang="en-GB" dirty="0" smtClean="0"/>
              <a:t> Liberty files for synthesis, timing verification and digital simulation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24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1"/>
            <a:r>
              <a:rPr lang="en-US" altLang="fr-FR" dirty="0" smtClean="0"/>
              <a:t>Prototypes Irradiation</a:t>
            </a:r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399527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31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s-E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3A28-48E2-4CAE-9B10-3100FC5CCBFD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 IPs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Building </a:t>
            </a:r>
            <a:r>
              <a:rPr lang="en-US" dirty="0"/>
              <a:t>blocks developed </a:t>
            </a:r>
            <a:r>
              <a:rPr lang="en-US" dirty="0" smtClean="0"/>
              <a:t>for the RD53A pixel </a:t>
            </a:r>
            <a:r>
              <a:rPr lang="en-US" dirty="0"/>
              <a:t>chip</a:t>
            </a:r>
          </a:p>
          <a:p>
            <a:r>
              <a:rPr lang="en-US" dirty="0" smtClean="0"/>
              <a:t>ADCs, DACs, sensors, Bandgap references, analog buffer, PLL, </a:t>
            </a:r>
            <a:r>
              <a:rPr lang="en-US" dirty="0" err="1" smtClean="0"/>
              <a:t>serializers</a:t>
            </a:r>
            <a:r>
              <a:rPr lang="en-US" dirty="0" smtClean="0"/>
              <a:t>, </a:t>
            </a:r>
            <a:r>
              <a:rPr lang="en-US" dirty="0" smtClean="0"/>
              <a:t>SLVS </a:t>
            </a:r>
            <a:r>
              <a:rPr lang="en-US" dirty="0" smtClean="0"/>
              <a:t>driver and receiver, shunt-LDO, Power on reset</a:t>
            </a:r>
          </a:p>
          <a:p>
            <a:r>
              <a:rPr lang="en-US" dirty="0"/>
              <a:t>N</a:t>
            </a:r>
            <a:r>
              <a:rPr lang="en-US" dirty="0" smtClean="0"/>
              <a:t>arrow - short </a:t>
            </a:r>
            <a:r>
              <a:rPr lang="en-US" dirty="0"/>
              <a:t>transistors were </a:t>
            </a:r>
            <a:r>
              <a:rPr lang="en-US" dirty="0" smtClean="0"/>
              <a:t>avoided in the design</a:t>
            </a:r>
            <a:endParaRPr lang="en-US" dirty="0"/>
          </a:p>
          <a:p>
            <a:r>
              <a:rPr lang="en-US" dirty="0" smtClean="0"/>
              <a:t>Simulated with 200 </a:t>
            </a:r>
            <a:r>
              <a:rPr lang="en-US" dirty="0" err="1" smtClean="0"/>
              <a:t>Mrad</a:t>
            </a:r>
            <a:r>
              <a:rPr lang="en-US" dirty="0" smtClean="0"/>
              <a:t> and 500 </a:t>
            </a:r>
            <a:r>
              <a:rPr lang="en-US" dirty="0" err="1" smtClean="0"/>
              <a:t>Mrad</a:t>
            </a:r>
            <a:r>
              <a:rPr lang="en-US" dirty="0" smtClean="0"/>
              <a:t> corners</a:t>
            </a:r>
          </a:p>
          <a:p>
            <a:r>
              <a:rPr lang="en-US" dirty="0" smtClean="0"/>
              <a:t>Prototyped, tested and irradiated up to 500 </a:t>
            </a:r>
            <a:r>
              <a:rPr lang="en-US" dirty="0" err="1" smtClean="0"/>
              <a:t>Mrad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2317" y="4707928"/>
            <a:ext cx="2296897" cy="226162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0748" y="4735776"/>
            <a:ext cx="2203174" cy="221609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3958157" y="4431074"/>
            <a:ext cx="963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10 bit DAC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137576" y="4430929"/>
            <a:ext cx="918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12 bit ADC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254356" y="4470106"/>
            <a:ext cx="1060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SLVS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TX/RX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4694" y="3004182"/>
            <a:ext cx="1971115" cy="4061083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8336220" y="2727183"/>
            <a:ext cx="2048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CDR, SER and CML driver </a:t>
            </a: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6408" y="4725605"/>
            <a:ext cx="2241586" cy="222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54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mtClean="0"/>
              <a:t>Band Gap IP block</a:t>
            </a:r>
            <a:endParaRPr lang="en-US" altLang="fr-FR" dirty="0"/>
          </a:p>
        </p:txBody>
      </p:sp>
      <p:sp>
        <p:nvSpPr>
          <p:cNvPr id="14" name="Espace réservé du texte 18"/>
          <p:cNvSpPr>
            <a:spLocks noGrp="1"/>
          </p:cNvSpPr>
          <p:nvPr>
            <p:ph type="body" sz="half" idx="1"/>
          </p:nvPr>
        </p:nvSpPr>
        <p:spPr>
          <a:xfrm>
            <a:off x="149370" y="3491258"/>
            <a:ext cx="6006100" cy="348739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CERN facility -</a:t>
            </a:r>
            <a:r>
              <a:rPr lang="en-US" dirty="0" smtClean="0"/>
              <a:t>10 </a:t>
            </a:r>
            <a:r>
              <a:rPr lang="en-US" dirty="0" err="1" smtClean="0"/>
              <a:t>keV</a:t>
            </a:r>
            <a:r>
              <a:rPr lang="en-US" dirty="0" smtClean="0"/>
              <a:t> X-rays :</a:t>
            </a:r>
          </a:p>
          <a:p>
            <a:pPr lvl="1"/>
            <a:r>
              <a:rPr lang="en-US" dirty="0" smtClean="0"/>
              <a:t>TID</a:t>
            </a:r>
            <a:r>
              <a:rPr lang="en-US" dirty="0"/>
              <a:t> </a:t>
            </a:r>
            <a:r>
              <a:rPr lang="en-US" dirty="0" smtClean="0"/>
              <a:t>of 500 </a:t>
            </a:r>
            <a:r>
              <a:rPr lang="en-US" dirty="0" err="1" smtClean="0"/>
              <a:t>Mrad</a:t>
            </a:r>
            <a:r>
              <a:rPr lang="en-US" dirty="0" smtClean="0"/>
              <a:t>  and Dose Rate of 9.5 </a:t>
            </a:r>
            <a:r>
              <a:rPr lang="en-US" dirty="0" err="1" smtClean="0"/>
              <a:t>Mrad</a:t>
            </a:r>
            <a:r>
              <a:rPr lang="en-US" dirty="0" smtClean="0"/>
              <a:t>/h</a:t>
            </a:r>
          </a:p>
          <a:p>
            <a:pPr lvl="1"/>
            <a:r>
              <a:rPr lang="en-US" dirty="0" smtClean="0"/>
              <a:t> Chip biased during the irradiation and </a:t>
            </a:r>
            <a:r>
              <a:rPr lang="en-US" dirty="0" smtClean="0">
                <a:sym typeface="Symbol" panose="05050102010706020507" pitchFamily="18" charset="2"/>
              </a:rPr>
              <a:t></a:t>
            </a:r>
            <a:r>
              <a:rPr lang="en-US" dirty="0" smtClean="0"/>
              <a:t>V=-63mV but recovery after stopping</a:t>
            </a:r>
          </a:p>
          <a:p>
            <a:r>
              <a:rPr lang="en-US" sz="2400" dirty="0"/>
              <a:t>TANDEM </a:t>
            </a:r>
            <a:r>
              <a:rPr lang="en-US" sz="2400" dirty="0" smtClean="0"/>
              <a:t>accelerator - </a:t>
            </a:r>
            <a:r>
              <a:rPr lang="en-US" dirty="0" smtClean="0"/>
              <a:t>3 MeV protons :</a:t>
            </a:r>
          </a:p>
          <a:p>
            <a:pPr lvl="1"/>
            <a:r>
              <a:rPr lang="en-US" dirty="0"/>
              <a:t>Total </a:t>
            </a:r>
            <a:r>
              <a:rPr lang="en-US" dirty="0" err="1"/>
              <a:t>fluence</a:t>
            </a:r>
            <a:r>
              <a:rPr lang="en-US" dirty="0"/>
              <a:t> absorbed of 5.5 10</a:t>
            </a:r>
            <a:r>
              <a:rPr lang="en-US" baseline="30000" dirty="0"/>
              <a:t>15</a:t>
            </a:r>
            <a:r>
              <a:rPr lang="en-US" dirty="0"/>
              <a:t> (</a:t>
            </a:r>
            <a:r>
              <a:rPr lang="en-US" dirty="0" smtClean="0"/>
              <a:t>1MeV)</a:t>
            </a:r>
            <a:r>
              <a:rPr lang="en-US" dirty="0" err="1" smtClean="0"/>
              <a:t>neq</a:t>
            </a:r>
            <a:r>
              <a:rPr lang="en-US" dirty="0" smtClean="0"/>
              <a:t>/cm² (</a:t>
            </a:r>
            <a:r>
              <a:rPr lang="fr-FR" dirty="0" smtClean="0"/>
              <a:t>TID of 800 </a:t>
            </a:r>
            <a:r>
              <a:rPr lang="fr-FR" dirty="0" err="1" smtClean="0"/>
              <a:t>Mrad</a:t>
            </a:r>
            <a:r>
              <a:rPr lang="fr-FR" dirty="0" smtClean="0"/>
              <a:t>)</a:t>
            </a:r>
            <a:endParaRPr lang="fr-FR" dirty="0"/>
          </a:p>
          <a:p>
            <a:pPr lvl="1"/>
            <a:r>
              <a:rPr lang="en-US" dirty="0" smtClean="0"/>
              <a:t>For 500 </a:t>
            </a:r>
            <a:r>
              <a:rPr lang="en-US" dirty="0" err="1" smtClean="0"/>
              <a:t>Mrad</a:t>
            </a:r>
            <a:r>
              <a:rPr lang="en-US" dirty="0" smtClean="0"/>
              <a:t> Maximum voltage shift is close to 10 mV</a:t>
            </a:r>
          </a:p>
          <a:p>
            <a:r>
              <a:rPr lang="en-GB" dirty="0"/>
              <a:t>Ljubljana </a:t>
            </a:r>
            <a:r>
              <a:rPr lang="en-GB" dirty="0" smtClean="0"/>
              <a:t>: </a:t>
            </a:r>
            <a:r>
              <a:rPr lang="en-US" dirty="0" smtClean="0"/>
              <a:t>Neutrons </a:t>
            </a:r>
          </a:p>
          <a:p>
            <a:pPr lvl="1"/>
            <a:r>
              <a:rPr lang="en-US" dirty="0" smtClean="0"/>
              <a:t>Total </a:t>
            </a:r>
            <a:r>
              <a:rPr lang="en-US" dirty="0" err="1"/>
              <a:t>fluence</a:t>
            </a:r>
            <a:r>
              <a:rPr lang="en-US" dirty="0"/>
              <a:t> absorbed of </a:t>
            </a:r>
            <a:r>
              <a:rPr lang="en-US" dirty="0" smtClean="0"/>
              <a:t>2.0 10</a:t>
            </a:r>
            <a:r>
              <a:rPr lang="en-US" baseline="30000" dirty="0" smtClean="0"/>
              <a:t>15</a:t>
            </a:r>
            <a:r>
              <a:rPr lang="en-US" dirty="0"/>
              <a:t> (1MeV)</a:t>
            </a:r>
            <a:r>
              <a:rPr lang="en-US" dirty="0" err="1"/>
              <a:t>neq</a:t>
            </a:r>
            <a:r>
              <a:rPr lang="en-US" dirty="0"/>
              <a:t>/cm² </a:t>
            </a:r>
            <a:endParaRPr lang="en-US" dirty="0" smtClean="0"/>
          </a:p>
          <a:p>
            <a:pPr lvl="1"/>
            <a:r>
              <a:rPr lang="en-US" dirty="0" smtClean="0"/>
              <a:t>Irradiated at room temperature and unbiased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</a:t>
            </a:r>
            <a:r>
              <a:rPr lang="en-US" dirty="0" smtClean="0"/>
              <a:t>V = -2.5mV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77" y="584465"/>
            <a:ext cx="4839449" cy="2906792"/>
          </a:xfrm>
          <a:prstGeom prst="rect">
            <a:avLst/>
          </a:prstGeom>
        </p:spPr>
      </p:pic>
      <p:pic>
        <p:nvPicPr>
          <p:cNvPr id="22" name="Picture 3" descr="C:\Users\Francesco\Dropbox\Cartella condivisa con Francesco\Tesi dottorato\Tesi\img\ChapterBGR\Measures_Ver2\chip3_BGR_V2_TI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3172" y="699679"/>
            <a:ext cx="4101539" cy="2622826"/>
          </a:xfrm>
          <a:prstGeom prst="rect">
            <a:avLst/>
          </a:prstGeom>
          <a:noFill/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470" y="3292257"/>
            <a:ext cx="4363160" cy="3917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50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altLang="fr-FR" dirty="0" smtClean="0"/>
              <a:t>FE65P2</a:t>
            </a:r>
            <a:endParaRPr lang="en-US" alt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64 × 64 pixel array </a:t>
            </a:r>
            <a:endParaRPr lang="en-US" dirty="0"/>
          </a:p>
          <a:p>
            <a:r>
              <a:rPr lang="en-US" dirty="0" smtClean="0"/>
              <a:t>pixel size : 50 × 50µm²</a:t>
            </a:r>
          </a:p>
          <a:p>
            <a:r>
              <a:rPr lang="en-US" dirty="0" smtClean="0"/>
              <a:t>8 columns with different analog ‘flavors’</a:t>
            </a:r>
          </a:p>
          <a:p>
            <a:r>
              <a:rPr lang="en-US" dirty="0" smtClean="0"/>
              <a:t>2x2 pixel share digital region</a:t>
            </a:r>
          </a:p>
          <a:p>
            <a:r>
              <a:rPr lang="en-US" dirty="0" smtClean="0"/>
              <a:t> 4bit </a:t>
            </a:r>
            <a:r>
              <a:rPr lang="en-US" dirty="0" err="1" smtClean="0"/>
              <a:t>ToT</a:t>
            </a:r>
            <a:r>
              <a:rPr lang="en-US" dirty="0" smtClean="0"/>
              <a:t> counter, 7 memory locations</a:t>
            </a:r>
          </a:p>
          <a:p>
            <a:r>
              <a:rPr lang="en-US" dirty="0" smtClean="0"/>
              <a:t> 9bit </a:t>
            </a:r>
            <a:r>
              <a:rPr lang="en-US" dirty="0" err="1" smtClean="0"/>
              <a:t>BCId</a:t>
            </a:r>
            <a:r>
              <a:rPr lang="en-US" dirty="0" smtClean="0"/>
              <a:t> memory (2x9bit gray counter distributed)</a:t>
            </a:r>
          </a:p>
          <a:p>
            <a:r>
              <a:rPr lang="en-US" dirty="0" smtClean="0"/>
              <a:t>Peripheral Logic</a:t>
            </a:r>
          </a:p>
          <a:p>
            <a:r>
              <a:rPr lang="en-US" dirty="0" smtClean="0"/>
              <a:t>End-of-Column logic with token based trigger system</a:t>
            </a:r>
          </a:p>
          <a:p>
            <a:r>
              <a:rPr lang="en-US" dirty="0" smtClean="0"/>
              <a:t>Serial programming interface to access global and pixel register</a:t>
            </a:r>
          </a:p>
          <a:p>
            <a:r>
              <a:rPr lang="en-US" dirty="0" smtClean="0"/>
              <a:t>Up </a:t>
            </a:r>
            <a:r>
              <a:rPr lang="en-US" dirty="0"/>
              <a:t>to 320 Mb/s 8b10b encoded readout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2143" y="1275749"/>
            <a:ext cx="3912457" cy="4954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08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0849" y="469251"/>
            <a:ext cx="3427316" cy="3347966"/>
          </a:xfrm>
          <a:prstGeom prst="rect">
            <a:avLst/>
          </a:prstGeom>
        </p:spPr>
      </p:pic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altLang="fr-FR" dirty="0" smtClean="0"/>
              <a:t>FE65P2</a:t>
            </a:r>
            <a:endParaRPr lang="en-US" alt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49370" y="404758"/>
            <a:ext cx="4666167" cy="6573892"/>
          </a:xfrm>
        </p:spPr>
        <p:txBody>
          <a:bodyPr>
            <a:normAutofit fontScale="85000" lnSpcReduction="20000"/>
          </a:bodyPr>
          <a:lstStyle/>
          <a:p>
            <a:endParaRPr lang="fr-FR" dirty="0"/>
          </a:p>
          <a:p>
            <a:r>
              <a:rPr lang="en-US" dirty="0" smtClean="0"/>
              <a:t>Very </a:t>
            </a:r>
            <a:r>
              <a:rPr lang="en-US" dirty="0"/>
              <a:t>good performance in terms of noise and threshold </a:t>
            </a:r>
            <a:r>
              <a:rPr lang="en-US" dirty="0" smtClean="0"/>
              <a:t>dispersion</a:t>
            </a:r>
            <a:endParaRPr lang="en-US" dirty="0"/>
          </a:p>
          <a:p>
            <a:pPr lvl="1"/>
            <a:r>
              <a:rPr lang="en-US" dirty="0" smtClean="0"/>
              <a:t>ENC </a:t>
            </a:r>
            <a:r>
              <a:rPr lang="en-US" dirty="0" smtClean="0">
                <a:sym typeface="Symbol" panose="05050102010706020507" pitchFamily="18" charset="2"/>
              </a:rPr>
              <a:t> </a:t>
            </a:r>
            <a:r>
              <a:rPr lang="en-US" dirty="0" smtClean="0"/>
              <a:t>35 e- RMS for CD=50fF</a:t>
            </a:r>
            <a:endParaRPr lang="en-US" dirty="0"/>
          </a:p>
          <a:p>
            <a:pPr lvl="1"/>
            <a:r>
              <a:rPr lang="en-US" dirty="0" smtClean="0"/>
              <a:t>Threshold </a:t>
            </a:r>
            <a:r>
              <a:rPr lang="en-US" dirty="0"/>
              <a:t>dispersion after tuning </a:t>
            </a:r>
            <a:r>
              <a:rPr lang="en-US" dirty="0">
                <a:sym typeface="Symbol" panose="05050102010706020507" pitchFamily="18" charset="2"/>
              </a:rPr>
              <a:t> </a:t>
            </a:r>
            <a:r>
              <a:rPr lang="en-US" dirty="0" smtClean="0"/>
              <a:t>40 e- RMS</a:t>
            </a:r>
          </a:p>
          <a:p>
            <a:r>
              <a:rPr lang="en-US" dirty="0" smtClean="0"/>
              <a:t>Chip irradiated with 800 MeV protons up to 350 </a:t>
            </a:r>
            <a:r>
              <a:rPr lang="en-US" dirty="0" err="1" smtClean="0"/>
              <a:t>Mrad</a:t>
            </a:r>
            <a:endParaRPr lang="en-US" dirty="0" smtClean="0"/>
          </a:p>
          <a:p>
            <a:r>
              <a:rPr lang="en-US" dirty="0" smtClean="0"/>
              <a:t>Chips were powered and clocked, but default configuration disables clock gate to pixel matrix</a:t>
            </a:r>
          </a:p>
          <a:p>
            <a:r>
              <a:rPr lang="en-US" dirty="0" smtClean="0"/>
              <a:t>No cooling during irradiation, put in freezer after they have been taken out of the beam</a:t>
            </a:r>
          </a:p>
          <a:p>
            <a:r>
              <a:rPr lang="en-US" dirty="0" smtClean="0"/>
              <a:t>The AFE prototype in FE65P2 shows significant degradation of its threshold tuning capabilities </a:t>
            </a:r>
          </a:p>
          <a:p>
            <a:r>
              <a:rPr lang="en-US" dirty="0" smtClean="0"/>
              <a:t>limited degradation of its noise performance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28</a:t>
            </a:fld>
            <a:endParaRPr lang="en-US"/>
          </a:p>
        </p:txBody>
      </p:sp>
      <p:cxnSp>
        <p:nvCxnSpPr>
          <p:cNvPr id="6" name="Connecteur droit avec flèche 5"/>
          <p:cNvCxnSpPr/>
          <p:nvPr/>
        </p:nvCxnSpPr>
        <p:spPr>
          <a:xfrm flipH="1" flipV="1">
            <a:off x="9136064" y="2877162"/>
            <a:ext cx="518461" cy="18723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9056661" y="3064396"/>
            <a:ext cx="161133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in RD53A chip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0850" y="3806705"/>
            <a:ext cx="3306216" cy="3362535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34156" y="6728672"/>
            <a:ext cx="7028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b="1" i="1" dirty="0" smtClean="0">
                <a:solidFill>
                  <a:srgbClr val="00B050"/>
                </a:solidFill>
              </a:rPr>
              <a:t>Dario </a:t>
            </a:r>
            <a:r>
              <a:rPr lang="en-US" sz="1400" b="1" i="1" dirty="0" err="1" smtClean="0">
                <a:solidFill>
                  <a:srgbClr val="00B050"/>
                </a:solidFill>
              </a:rPr>
              <a:t>Gnani</a:t>
            </a:r>
            <a:r>
              <a:rPr lang="en-US" sz="1400" b="1" i="1" dirty="0" smtClean="0">
                <a:solidFill>
                  <a:srgbClr val="00B050"/>
                </a:solidFill>
              </a:rPr>
              <a:t>: RD53A </a:t>
            </a:r>
            <a:r>
              <a:rPr lang="en-US" sz="1400" b="1" i="1" dirty="0">
                <a:solidFill>
                  <a:srgbClr val="00B050"/>
                </a:solidFill>
              </a:rPr>
              <a:t>Analog </a:t>
            </a:r>
            <a:r>
              <a:rPr lang="en-US" sz="1400" b="1" i="1" dirty="0" smtClean="0">
                <a:solidFill>
                  <a:srgbClr val="00B050"/>
                </a:solidFill>
              </a:rPr>
              <a:t>Front-end </a:t>
            </a:r>
            <a:r>
              <a:rPr lang="en-US" sz="1400" b="1" i="1" dirty="0">
                <a:solidFill>
                  <a:srgbClr val="00B050"/>
                </a:solidFill>
              </a:rPr>
              <a:t>Design Review CERN -March 28, 2017</a:t>
            </a:r>
          </a:p>
        </p:txBody>
      </p:sp>
    </p:spTree>
    <p:extLst>
      <p:ext uri="{BB962C8B-B14F-4D97-AF65-F5344CB8AC3E}">
        <p14:creationId xmlns:p14="http://schemas.microsoft.com/office/powerpoint/2010/main" val="154513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1741" y="1076991"/>
            <a:ext cx="4069250" cy="5707674"/>
          </a:xfrm>
          <a:prstGeom prst="rect">
            <a:avLst/>
          </a:prstGeom>
        </p:spPr>
      </p:pic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altLang="fr-FR" dirty="0" smtClean="0"/>
              <a:t>CHIPIX65</a:t>
            </a:r>
            <a:endParaRPr lang="en-US" alt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64×64 pixel array - pixel size </a:t>
            </a:r>
            <a:r>
              <a:rPr lang="en-US" dirty="0"/>
              <a:t>of </a:t>
            </a:r>
            <a:r>
              <a:rPr lang="en-US" dirty="0" smtClean="0"/>
              <a:t>50×50µm²</a:t>
            </a:r>
          </a:p>
          <a:p>
            <a:pPr marL="897800" lvl="1" indent="-457200">
              <a:buFont typeface="+mj-lt"/>
              <a:buAutoNum type="alphaLcPeriod"/>
            </a:pPr>
            <a:r>
              <a:rPr lang="en-US" dirty="0" smtClean="0"/>
              <a:t>Synchronous Front-End</a:t>
            </a:r>
          </a:p>
          <a:p>
            <a:pPr marL="897800" lvl="1" indent="-457200">
              <a:buFont typeface="+mj-lt"/>
              <a:buAutoNum type="alphaLcPeriod"/>
            </a:pPr>
            <a:r>
              <a:rPr lang="en-US" dirty="0" smtClean="0"/>
              <a:t>Asynchronous Front-End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Replicated currents for column bias cells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End of column </a:t>
            </a:r>
          </a:p>
          <a:p>
            <a:pPr marL="440600" lvl="1" indent="0">
              <a:buNone/>
            </a:pPr>
            <a:r>
              <a:rPr lang="en-US" dirty="0" smtClean="0"/>
              <a:t>Readout and configuration digital blocks + high speed </a:t>
            </a:r>
            <a:r>
              <a:rPr lang="en-US" dirty="0" err="1" smtClean="0"/>
              <a:t>serializer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Global DACs, BGR and </a:t>
            </a:r>
            <a:r>
              <a:rPr lang="en-US" dirty="0" smtClean="0"/>
              <a:t>ADC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SLVS transmitters/receivers and I/O cells </a:t>
            </a:r>
          </a:p>
          <a:p>
            <a:endParaRPr lang="en-US" dirty="0" smtClean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18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purpose of RD53 </a:t>
            </a:r>
            <a:r>
              <a:rPr lang="en-US" dirty="0"/>
              <a:t>collaboration </a:t>
            </a:r>
            <a:r>
              <a:rPr lang="en-US" dirty="0" smtClean="0"/>
              <a:t>is the design of </a:t>
            </a:r>
            <a:r>
              <a:rPr lang="en-US" dirty="0"/>
              <a:t>pixel chips for ATLAS/CMS phase 2 </a:t>
            </a:r>
            <a:r>
              <a:rPr lang="en-US" dirty="0" smtClean="0"/>
              <a:t>upgrades</a:t>
            </a:r>
          </a:p>
          <a:p>
            <a:r>
              <a:rPr lang="en-US" dirty="0" smtClean="0"/>
              <a:t>18 </a:t>
            </a:r>
            <a:r>
              <a:rPr lang="en-US" dirty="0"/>
              <a:t>collaborating institutes organized on different working </a:t>
            </a:r>
            <a:r>
              <a:rPr lang="en-US" dirty="0" smtClean="0"/>
              <a:t>groups</a:t>
            </a:r>
            <a:endParaRPr lang="en-US" dirty="0"/>
          </a:p>
          <a:p>
            <a:r>
              <a:rPr lang="en-US" dirty="0" smtClean="0"/>
              <a:t>Very challenging requirements:</a:t>
            </a:r>
          </a:p>
          <a:p>
            <a:pPr lvl="1"/>
            <a:r>
              <a:rPr lang="en-US" dirty="0" smtClean="0"/>
              <a:t>High hit rate: 3 GHz/cm² (200 MHz/cm² in the current system)</a:t>
            </a:r>
          </a:p>
          <a:p>
            <a:pPr lvl="1"/>
            <a:r>
              <a:rPr lang="en-US" dirty="0" smtClean="0"/>
              <a:t>Small pixels: 50 x 50 µm²</a:t>
            </a:r>
          </a:p>
          <a:p>
            <a:pPr lvl="1"/>
            <a:r>
              <a:rPr lang="en-US" dirty="0" smtClean="0"/>
              <a:t>Large chips : ~2cm x 2cm</a:t>
            </a:r>
          </a:p>
          <a:p>
            <a:pPr lvl="1"/>
            <a:r>
              <a:rPr lang="en-US" dirty="0" smtClean="0"/>
              <a:t>Trigger rate of 1 MHz with up to 12.8 </a:t>
            </a:r>
            <a:r>
              <a:rPr lang="en-US" dirty="0"/>
              <a:t>µs </a:t>
            </a:r>
            <a:r>
              <a:rPr lang="en-US" dirty="0" smtClean="0"/>
              <a:t>Latency</a:t>
            </a:r>
          </a:p>
          <a:p>
            <a:pPr lvl="1"/>
            <a:r>
              <a:rPr lang="en-US" dirty="0" smtClean="0"/>
              <a:t>Low power - Low mass</a:t>
            </a:r>
          </a:p>
          <a:p>
            <a:pPr lvl="1">
              <a:buClr>
                <a:srgbClr val="C00000"/>
              </a:buClr>
            </a:pPr>
            <a:r>
              <a:rPr lang="en-US" dirty="0">
                <a:solidFill>
                  <a:srgbClr val="C00000"/>
                </a:solidFill>
              </a:rPr>
              <a:t>Radiation : 1 </a:t>
            </a:r>
            <a:r>
              <a:rPr lang="en-US" dirty="0" smtClean="0">
                <a:solidFill>
                  <a:srgbClr val="C00000"/>
                </a:solidFill>
              </a:rPr>
              <a:t>Grad (SiO</a:t>
            </a:r>
            <a:r>
              <a:rPr lang="en-US" baseline="-25000" dirty="0" smtClean="0">
                <a:solidFill>
                  <a:srgbClr val="C00000"/>
                </a:solidFill>
              </a:rPr>
              <a:t>2</a:t>
            </a:r>
            <a:r>
              <a:rPr lang="en-US" dirty="0" smtClean="0">
                <a:solidFill>
                  <a:srgbClr val="C00000"/>
                </a:solidFill>
              </a:rPr>
              <a:t>) </a:t>
            </a:r>
            <a:r>
              <a:rPr lang="en-US" dirty="0">
                <a:solidFill>
                  <a:srgbClr val="C00000"/>
                </a:solidFill>
              </a:rPr>
              <a:t>-  2 10</a:t>
            </a:r>
            <a:r>
              <a:rPr lang="en-US" baseline="30000" dirty="0">
                <a:solidFill>
                  <a:srgbClr val="C00000"/>
                </a:solidFill>
              </a:rPr>
              <a:t>16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neq</a:t>
            </a:r>
            <a:r>
              <a:rPr lang="en-US" dirty="0" smtClean="0">
                <a:solidFill>
                  <a:srgbClr val="C00000"/>
                </a:solidFill>
              </a:rPr>
              <a:t>/cm² </a:t>
            </a:r>
            <a:r>
              <a:rPr lang="en-US" dirty="0">
                <a:solidFill>
                  <a:srgbClr val="C00000"/>
                </a:solidFill>
              </a:rPr>
              <a:t>over 10 years</a:t>
            </a:r>
          </a:p>
          <a:p>
            <a:pPr lvl="2">
              <a:buClr>
                <a:srgbClr val="C00000"/>
              </a:buClr>
            </a:pPr>
            <a:r>
              <a:rPr lang="en-US" dirty="0">
                <a:solidFill>
                  <a:srgbClr val="C00000"/>
                </a:solidFill>
              </a:rPr>
              <a:t>1 Grad seems to be very challenging</a:t>
            </a:r>
          </a:p>
          <a:p>
            <a:pPr lvl="2">
              <a:buClr>
                <a:srgbClr val="C00000"/>
              </a:buClr>
            </a:pPr>
            <a:r>
              <a:rPr lang="en-US" dirty="0">
                <a:solidFill>
                  <a:srgbClr val="C00000"/>
                </a:solidFill>
              </a:rPr>
              <a:t>Target of 500 </a:t>
            </a:r>
            <a:r>
              <a:rPr lang="en-US" dirty="0" err="1">
                <a:solidFill>
                  <a:srgbClr val="C00000"/>
                </a:solidFill>
              </a:rPr>
              <a:t>Mrad</a:t>
            </a:r>
            <a:r>
              <a:rPr lang="en-US" dirty="0">
                <a:solidFill>
                  <a:srgbClr val="C00000"/>
                </a:solidFill>
              </a:rPr>
              <a:t>.  Inner layer to be changed after 5 years</a:t>
            </a:r>
          </a:p>
          <a:p>
            <a:r>
              <a:rPr lang="en-US" dirty="0" smtClean="0"/>
              <a:t>Baseline technology : 65nm CMOS</a:t>
            </a:r>
          </a:p>
          <a:p>
            <a:r>
              <a:rPr lang="en-US" dirty="0" smtClean="0"/>
              <a:t>RD53A : Large scale demonstrator pixel chip submitted the 31 of August 2017</a:t>
            </a:r>
          </a:p>
          <a:p>
            <a:pPr lvl="1"/>
            <a:r>
              <a:rPr lang="en-US" dirty="0" smtClean="0"/>
              <a:t>2 cm x 1.18 cm – 400 x 192 pixels of 50 x 50 µm²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209" y="4185778"/>
            <a:ext cx="4526343" cy="263309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8162" y="845096"/>
            <a:ext cx="4106438" cy="300786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852463" y="4271313"/>
            <a:ext cx="1440175" cy="2131460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7350245" y="4271313"/>
            <a:ext cx="1440175" cy="2131460"/>
          </a:xfrm>
          <a:prstGeom prst="rect">
            <a:avLst/>
          </a:prstGeom>
          <a:noFill/>
          <a:ln w="2540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8827879" y="4271313"/>
            <a:ext cx="1440175" cy="2131460"/>
          </a:xfrm>
          <a:prstGeom prst="rect">
            <a:avLst/>
          </a:prstGeom>
          <a:noFill/>
          <a:ln w="25400">
            <a:solidFill>
              <a:srgbClr val="C495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6053032" y="4616955"/>
            <a:ext cx="1079142" cy="49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fr-FR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Synchronous</a:t>
            </a:r>
            <a:endParaRPr lang="fr-F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 end</a:t>
            </a:r>
            <a:endParaRPr lang="fr-F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660431" y="4616955"/>
            <a:ext cx="841897" cy="49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fr-FR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Linear</a:t>
            </a:r>
            <a:endParaRPr lang="fr-F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 end</a:t>
            </a:r>
            <a:endParaRPr lang="fr-F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9090725" y="4591386"/>
            <a:ext cx="914482" cy="49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fr-FR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Differential</a:t>
            </a:r>
            <a:endParaRPr lang="fr-F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 end</a:t>
            </a:r>
            <a:endParaRPr lang="fr-F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852463" y="6402773"/>
            <a:ext cx="4415591" cy="345642"/>
          </a:xfrm>
          <a:prstGeom prst="rect">
            <a:avLst/>
          </a:prstGeom>
          <a:noFill/>
          <a:ln w="25400">
            <a:solidFill>
              <a:schemeClr val="bg2">
                <a:lumMod val="1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7568227" y="6395221"/>
            <a:ext cx="8402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fr-FR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Periphery</a:t>
            </a:r>
            <a:endParaRPr lang="fr-F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5818209" y="4098492"/>
            <a:ext cx="4526343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sm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7868708" y="3850233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20 mm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Connecteur droit avec flèche 20"/>
          <p:cNvCxnSpPr/>
          <p:nvPr/>
        </p:nvCxnSpPr>
        <p:spPr>
          <a:xfrm flipH="1">
            <a:off x="5716459" y="4218334"/>
            <a:ext cx="2932" cy="2567981"/>
          </a:xfrm>
          <a:prstGeom prst="straightConnector1">
            <a:avLst/>
          </a:prstGeom>
          <a:ln w="19050">
            <a:solidFill>
              <a:schemeClr val="tx1"/>
            </a:solidFill>
            <a:headEnd type="arrow" w="sm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 rot="16200000">
            <a:off x="5185733" y="5363824"/>
            <a:ext cx="771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11.8 mm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884973" y="584232"/>
            <a:ext cx="37176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Roberto </a:t>
            </a:r>
            <a:r>
              <a:rPr lang="en-US" sz="1600" b="1" i="1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Beccherle</a:t>
            </a:r>
            <a:r>
              <a:rPr lang="en-US" sz="1600" b="1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presentation</a:t>
            </a:r>
            <a:endParaRPr lang="en-US" sz="1600" b="1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37405" y="4386527"/>
            <a:ext cx="4896595" cy="115214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06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Irradiation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CERN - 10 </a:t>
            </a:r>
            <a:r>
              <a:rPr lang="en-US" dirty="0" err="1" smtClean="0"/>
              <a:t>keV</a:t>
            </a:r>
            <a:r>
              <a:rPr lang="en-US" dirty="0" smtClean="0"/>
              <a:t> </a:t>
            </a:r>
            <a:r>
              <a:rPr lang="en-US" dirty="0" err="1" smtClean="0"/>
              <a:t>Xray</a:t>
            </a:r>
            <a:r>
              <a:rPr lang="en-US" dirty="0" smtClean="0"/>
              <a:t> irradiation :</a:t>
            </a:r>
          </a:p>
          <a:p>
            <a:pPr lvl="1"/>
            <a:r>
              <a:rPr lang="en-US" dirty="0" smtClean="0"/>
              <a:t>Low temperature (-20 °C)</a:t>
            </a:r>
          </a:p>
          <a:p>
            <a:pPr lvl="1"/>
            <a:r>
              <a:rPr lang="en-US" dirty="0" smtClean="0"/>
              <a:t> TID up to 600 </a:t>
            </a:r>
            <a:r>
              <a:rPr lang="en-US" dirty="0" err="1" smtClean="0"/>
              <a:t>Mrad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Dose rate of 3.7 </a:t>
            </a:r>
            <a:r>
              <a:rPr lang="en-US" dirty="0" err="1" smtClean="0"/>
              <a:t>Mrad</a:t>
            </a:r>
            <a:r>
              <a:rPr lang="en-US" dirty="0" smtClean="0"/>
              <a:t>/h for 0-200 </a:t>
            </a:r>
            <a:r>
              <a:rPr lang="en-US" dirty="0" err="1" smtClean="0"/>
              <a:t>Mrad</a:t>
            </a:r>
            <a:r>
              <a:rPr lang="en-US" dirty="0" smtClean="0"/>
              <a:t> and 4.7 </a:t>
            </a:r>
            <a:r>
              <a:rPr lang="en-US" dirty="0" err="1" smtClean="0"/>
              <a:t>Mrad</a:t>
            </a:r>
            <a:r>
              <a:rPr lang="en-US" dirty="0" smtClean="0"/>
              <a:t>/h for 200-600 </a:t>
            </a:r>
            <a:r>
              <a:rPr lang="en-US" dirty="0" err="1" smtClean="0"/>
              <a:t>Mrad</a:t>
            </a:r>
            <a:endParaRPr lang="en-US" dirty="0" smtClean="0"/>
          </a:p>
          <a:p>
            <a:pPr lvl="1"/>
            <a:r>
              <a:rPr lang="en-US" dirty="0" smtClean="0"/>
              <a:t>Chip maintained under bias and working conditions during irradiation</a:t>
            </a:r>
          </a:p>
          <a:p>
            <a:pPr lvl="1"/>
            <a:r>
              <a:rPr lang="en-US" dirty="0" smtClean="0"/>
              <a:t>Continuous testing during irradiation</a:t>
            </a:r>
          </a:p>
          <a:p>
            <a:r>
              <a:rPr lang="en-US" dirty="0" smtClean="0"/>
              <a:t>Chip fully functional during / after irradiation</a:t>
            </a:r>
          </a:p>
          <a:p>
            <a:pPr lvl="1"/>
            <a:r>
              <a:rPr lang="en-US" dirty="0" smtClean="0"/>
              <a:t>Digital logic works fine at 40 MHz </a:t>
            </a:r>
          </a:p>
          <a:p>
            <a:pPr lvl="1"/>
            <a:r>
              <a:rPr lang="en-US" dirty="0" smtClean="0"/>
              <a:t>I/O at 320 MHz works fine</a:t>
            </a:r>
          </a:p>
          <a:p>
            <a:r>
              <a:rPr lang="en-US" dirty="0" smtClean="0"/>
              <a:t>The threshold mean value increases slightly with radiation</a:t>
            </a:r>
          </a:p>
          <a:p>
            <a:pPr lvl="1"/>
            <a:r>
              <a:rPr lang="en-US" dirty="0" smtClean="0"/>
              <a:t>In the region of interest below 1 </a:t>
            </a:r>
            <a:r>
              <a:rPr lang="en-US" dirty="0" err="1" smtClean="0"/>
              <a:t>ke</a:t>
            </a:r>
            <a:r>
              <a:rPr lang="en-US" dirty="0" smtClean="0"/>
              <a:t>- the increase is limited to around 10% </a:t>
            </a:r>
          </a:p>
          <a:p>
            <a:r>
              <a:rPr lang="en-US" dirty="0" smtClean="0"/>
              <a:t>The ENC : 10% increase at 600 </a:t>
            </a:r>
            <a:r>
              <a:rPr lang="en-US" dirty="0" err="1" smtClean="0"/>
              <a:t>Mrad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31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s-E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3A28-48E2-4CAE-9B10-3100FC5CCBFD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872" y="635561"/>
            <a:ext cx="4763544" cy="329011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9834" y="3810457"/>
            <a:ext cx="4930751" cy="3049533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914506" y="6923654"/>
            <a:ext cx="74294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b="1" i="1" dirty="0" err="1">
                <a:solidFill>
                  <a:srgbClr val="00B050"/>
                </a:solidFill>
              </a:rPr>
              <a:t>Ennio</a:t>
            </a:r>
            <a:r>
              <a:rPr lang="en-US" sz="1400" b="1" i="1" dirty="0">
                <a:solidFill>
                  <a:srgbClr val="00B050"/>
                </a:solidFill>
              </a:rPr>
              <a:t> </a:t>
            </a:r>
            <a:r>
              <a:rPr lang="en-US" sz="1400" b="1" i="1" dirty="0" err="1" smtClean="0">
                <a:solidFill>
                  <a:srgbClr val="00B050"/>
                </a:solidFill>
              </a:rPr>
              <a:t>Monteil</a:t>
            </a:r>
            <a:r>
              <a:rPr lang="en-US" sz="1400" b="1" i="1" dirty="0" smtClean="0">
                <a:solidFill>
                  <a:srgbClr val="00B050"/>
                </a:solidFill>
              </a:rPr>
              <a:t> : RD53A </a:t>
            </a:r>
            <a:r>
              <a:rPr lang="en-US" sz="1400" b="1" i="1" dirty="0">
                <a:solidFill>
                  <a:srgbClr val="00B050"/>
                </a:solidFill>
              </a:rPr>
              <a:t>Analog </a:t>
            </a:r>
            <a:r>
              <a:rPr lang="en-US" sz="1400" b="1" i="1" dirty="0" smtClean="0">
                <a:solidFill>
                  <a:srgbClr val="00B050"/>
                </a:solidFill>
              </a:rPr>
              <a:t>Front-end </a:t>
            </a:r>
            <a:r>
              <a:rPr lang="en-US" sz="1400" b="1" i="1" dirty="0">
                <a:solidFill>
                  <a:srgbClr val="00B050"/>
                </a:solidFill>
              </a:rPr>
              <a:t>Design Review CERN -March 28, 2017</a:t>
            </a:r>
          </a:p>
        </p:txBody>
      </p:sp>
    </p:spTree>
    <p:extLst>
      <p:ext uri="{BB962C8B-B14F-4D97-AF65-F5344CB8AC3E}">
        <p14:creationId xmlns:p14="http://schemas.microsoft.com/office/powerpoint/2010/main" val="54394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3A28-48E2-4CAE-9B10-3100FC5CCBFD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13"/>
          </p:nvPr>
        </p:nvSpPr>
        <p:spPr/>
        <p:txBody>
          <a:bodyPr>
            <a:normAutofit fontScale="92500"/>
          </a:bodyPr>
          <a:lstStyle/>
          <a:p>
            <a:r>
              <a:rPr lang="en-US" altLang="fr-FR" dirty="0" smtClean="0"/>
              <a:t>The 65 nm process tested up to 1 Grad</a:t>
            </a:r>
          </a:p>
          <a:p>
            <a:r>
              <a:rPr lang="en-US" dirty="0" smtClean="0"/>
              <a:t>Corner Models developed : 200 </a:t>
            </a:r>
            <a:r>
              <a:rPr lang="en-US" dirty="0" err="1" smtClean="0"/>
              <a:t>Mrad</a:t>
            </a:r>
            <a:r>
              <a:rPr lang="en-US" dirty="0" smtClean="0"/>
              <a:t> and 500 </a:t>
            </a:r>
            <a:r>
              <a:rPr lang="en-US" dirty="0" err="1" smtClean="0"/>
              <a:t>Mrad</a:t>
            </a:r>
            <a:r>
              <a:rPr lang="en-US" dirty="0" smtClean="0"/>
              <a:t> </a:t>
            </a:r>
          </a:p>
          <a:p>
            <a:r>
              <a:rPr lang="en-US" dirty="0" smtClean="0"/>
              <a:t>DRAD chip designed to study the effect of radiation on digital standard cells and to choose the appropriate digital library</a:t>
            </a:r>
          </a:p>
          <a:p>
            <a:r>
              <a:rPr lang="en-US" dirty="0" smtClean="0"/>
              <a:t>Prototypes with small pixel array show good tolerance to TID up to 500</a:t>
            </a:r>
            <a:r>
              <a:rPr lang="en-US" dirty="0" smtClean="0">
                <a:sym typeface="Symbol" panose="05050102010706020507" pitchFamily="18" charset="2"/>
              </a:rPr>
              <a:t></a:t>
            </a:r>
            <a:r>
              <a:rPr lang="en-US" dirty="0" smtClean="0"/>
              <a:t>Mrad </a:t>
            </a:r>
          </a:p>
          <a:p>
            <a:r>
              <a:rPr lang="en-US" dirty="0"/>
              <a:t>Less damage if the detector is </a:t>
            </a:r>
            <a:r>
              <a:rPr lang="en-US" dirty="0" smtClean="0"/>
              <a:t>kept </a:t>
            </a:r>
            <a:r>
              <a:rPr lang="en-US" dirty="0"/>
              <a:t>at cold temperature </a:t>
            </a:r>
            <a:r>
              <a:rPr lang="en-US" dirty="0" smtClean="0"/>
              <a:t>(</a:t>
            </a:r>
            <a:r>
              <a:rPr lang="en-US" dirty="0"/>
              <a:t>-20°C </a:t>
            </a:r>
            <a:r>
              <a:rPr lang="en-US" dirty="0" smtClean="0"/>
              <a:t>) and the readout chips kept unbiased when the detector is at room temperature</a:t>
            </a:r>
          </a:p>
          <a:p>
            <a:r>
              <a:rPr lang="en-GB" dirty="0" smtClean="0"/>
              <a:t>The </a:t>
            </a:r>
            <a:r>
              <a:rPr lang="en-GB" dirty="0"/>
              <a:t>RD53A prototype </a:t>
            </a:r>
            <a:r>
              <a:rPr lang="en-GB" dirty="0" smtClean="0"/>
              <a:t>just submitted and will </a:t>
            </a:r>
            <a:r>
              <a:rPr lang="en-GB" dirty="0"/>
              <a:t>be intensively used for irradiation effects </a:t>
            </a:r>
            <a:r>
              <a:rPr lang="en-GB" dirty="0" smtClean="0"/>
              <a:t>study</a:t>
            </a:r>
            <a:endParaRPr lang="en-US" dirty="0" smtClean="0"/>
          </a:p>
          <a:p>
            <a:r>
              <a:rPr lang="en-GB" dirty="0" smtClean="0"/>
              <a:t>An appropriate methodology to be used in the RD53A design to guaranty a good functionality up to 500 </a:t>
            </a:r>
            <a:r>
              <a:rPr lang="en-GB" dirty="0" err="1" smtClean="0"/>
              <a:t>Mrad</a:t>
            </a:r>
            <a:endParaRPr lang="en-GB" dirty="0" smtClean="0"/>
          </a:p>
          <a:p>
            <a:r>
              <a:rPr lang="en-US" dirty="0" smtClean="0"/>
              <a:t>Radiation tolerance can variate for the same process between different </a:t>
            </a:r>
            <a:r>
              <a:rPr lang="en-US" dirty="0" err="1" smtClean="0"/>
              <a:t>Fabs</a:t>
            </a:r>
            <a:r>
              <a:rPr lang="en-US" dirty="0" smtClean="0"/>
              <a:t>, and can change over time. Qualify and use one Fab - qualify each ASIC during the prototyping and production phases</a:t>
            </a:r>
            <a:endParaRPr lang="en-US" altLang="fr-FR" dirty="0" smtClean="0"/>
          </a:p>
          <a:p>
            <a:pPr lvl="1"/>
            <a:endParaRPr lang="en-US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388313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1"/>
            <a:r>
              <a:rPr lang="en-US" altLang="fr-FR" dirty="0" smtClean="0"/>
              <a:t>Thank you for your attention</a:t>
            </a:r>
            <a:br>
              <a:rPr lang="en-US" altLang="fr-FR" dirty="0" smtClean="0"/>
            </a:br>
            <a:r>
              <a:rPr lang="en-US" altLang="fr-FR" dirty="0" smtClean="0"/>
              <a:t>Thank you for your attention</a:t>
            </a:r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232724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" name="Groupe 221"/>
          <p:cNvGrpSpPr/>
          <p:nvPr/>
        </p:nvGrpSpPr>
        <p:grpSpPr>
          <a:xfrm>
            <a:off x="8444778" y="4098492"/>
            <a:ext cx="2073852" cy="2073852"/>
            <a:chOff x="495012" y="1333356"/>
            <a:chExt cx="2073852" cy="2073852"/>
          </a:xfrm>
        </p:grpSpPr>
        <p:sp>
          <p:nvSpPr>
            <p:cNvPr id="223" name="Rectangle 222"/>
            <p:cNvSpPr/>
            <p:nvPr/>
          </p:nvSpPr>
          <p:spPr>
            <a:xfrm>
              <a:off x="495012" y="1678998"/>
              <a:ext cx="2073852" cy="138256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24" name="Rectangle 223"/>
            <p:cNvSpPr/>
            <p:nvPr/>
          </p:nvSpPr>
          <p:spPr>
            <a:xfrm>
              <a:off x="495012" y="3061566"/>
              <a:ext cx="2073852" cy="345642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25" name="Rectangle 224"/>
            <p:cNvSpPr/>
            <p:nvPr/>
          </p:nvSpPr>
          <p:spPr>
            <a:xfrm>
              <a:off x="495012" y="1333356"/>
              <a:ext cx="2073852" cy="345642"/>
            </a:xfrm>
            <a:prstGeom prst="rect">
              <a:avLst/>
            </a:prstGeom>
            <a:solidFill>
              <a:srgbClr val="FF9966">
                <a:alpha val="98824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218" name="Groupe 217"/>
          <p:cNvGrpSpPr/>
          <p:nvPr/>
        </p:nvGrpSpPr>
        <p:grpSpPr>
          <a:xfrm>
            <a:off x="5679642" y="4098492"/>
            <a:ext cx="2073852" cy="2073852"/>
            <a:chOff x="495012" y="1333356"/>
            <a:chExt cx="2073852" cy="2073852"/>
          </a:xfrm>
        </p:grpSpPr>
        <p:sp>
          <p:nvSpPr>
            <p:cNvPr id="219" name="Rectangle 218"/>
            <p:cNvSpPr/>
            <p:nvPr/>
          </p:nvSpPr>
          <p:spPr>
            <a:xfrm>
              <a:off x="495012" y="1678998"/>
              <a:ext cx="2073852" cy="138256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20" name="Rectangle 219"/>
            <p:cNvSpPr/>
            <p:nvPr/>
          </p:nvSpPr>
          <p:spPr>
            <a:xfrm>
              <a:off x="495012" y="3061566"/>
              <a:ext cx="2073852" cy="345642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21" name="Rectangle 220"/>
            <p:cNvSpPr/>
            <p:nvPr/>
          </p:nvSpPr>
          <p:spPr>
            <a:xfrm>
              <a:off x="495012" y="1333356"/>
              <a:ext cx="2073852" cy="345642"/>
            </a:xfrm>
            <a:prstGeom prst="rect">
              <a:avLst/>
            </a:prstGeom>
            <a:solidFill>
              <a:srgbClr val="FF9966">
                <a:alpha val="98824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73757" name="Groupe 73756"/>
          <p:cNvGrpSpPr/>
          <p:nvPr/>
        </p:nvGrpSpPr>
        <p:grpSpPr>
          <a:xfrm>
            <a:off x="8444778" y="1333356"/>
            <a:ext cx="2073852" cy="2073852"/>
            <a:chOff x="3260148" y="1333356"/>
            <a:chExt cx="2073852" cy="2073852"/>
          </a:xfrm>
        </p:grpSpPr>
        <p:sp>
          <p:nvSpPr>
            <p:cNvPr id="215" name="Rectangle 214"/>
            <p:cNvSpPr/>
            <p:nvPr/>
          </p:nvSpPr>
          <p:spPr>
            <a:xfrm>
              <a:off x="3260148" y="1678998"/>
              <a:ext cx="2073852" cy="138256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16" name="Rectangle 215"/>
            <p:cNvSpPr/>
            <p:nvPr/>
          </p:nvSpPr>
          <p:spPr>
            <a:xfrm>
              <a:off x="3260148" y="3061566"/>
              <a:ext cx="2073852" cy="345642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17" name="Rectangle 216"/>
            <p:cNvSpPr/>
            <p:nvPr/>
          </p:nvSpPr>
          <p:spPr>
            <a:xfrm>
              <a:off x="3260148" y="1333356"/>
              <a:ext cx="2073852" cy="345642"/>
            </a:xfrm>
            <a:prstGeom prst="rect">
              <a:avLst/>
            </a:prstGeom>
            <a:solidFill>
              <a:srgbClr val="FF9966">
                <a:alpha val="98824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sp>
        <p:nvSpPr>
          <p:cNvPr id="7373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 smtClean="0"/>
              <a:t>Radiation effects in CMOS</a:t>
            </a:r>
            <a:endParaRPr lang="fr-FR" altLang="fr-FR" dirty="0" smtClean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 marL="360000" lvl="1" indent="0">
              <a:buNone/>
            </a:pPr>
            <a:r>
              <a:rPr lang="en-US" altLang="en-US" sz="2400" dirty="0" smtClean="0">
                <a:sym typeface="Wingdings" panose="05000000000000000000" pitchFamily="2" charset="2"/>
              </a:rPr>
              <a:t>SiO</a:t>
            </a:r>
            <a:r>
              <a:rPr lang="en-US" altLang="en-US" sz="2400" baseline="-25000" dirty="0" smtClean="0">
                <a:sym typeface="Wingdings" panose="05000000000000000000" pitchFamily="2" charset="2"/>
              </a:rPr>
              <a:t>2</a:t>
            </a:r>
            <a:r>
              <a:rPr lang="en-US" altLang="en-US" sz="2400" dirty="0" smtClean="0">
                <a:sym typeface="Wingdings" panose="05000000000000000000" pitchFamily="2" charset="2"/>
              </a:rPr>
              <a:t> : µ</a:t>
            </a:r>
            <a:r>
              <a:rPr lang="en-US" altLang="en-US" sz="2400" baseline="-25000" dirty="0" smtClean="0">
                <a:sym typeface="Wingdings" panose="05000000000000000000" pitchFamily="2" charset="2"/>
              </a:rPr>
              <a:t>e</a:t>
            </a:r>
            <a:r>
              <a:rPr lang="en-US" altLang="en-US" sz="2400" dirty="0" smtClean="0">
                <a:sym typeface="Wingdings" panose="05000000000000000000" pitchFamily="2" charset="2"/>
              </a:rPr>
              <a:t> ~  10</a:t>
            </a:r>
            <a:r>
              <a:rPr lang="en-US" altLang="en-US" sz="2400" baseline="30000" dirty="0" smtClean="0">
                <a:sym typeface="Wingdings" panose="05000000000000000000" pitchFamily="2" charset="2"/>
              </a:rPr>
              <a:t>6</a:t>
            </a:r>
            <a:r>
              <a:rPr lang="en-US" altLang="en-US" sz="2400" dirty="0" smtClean="0">
                <a:sym typeface="Wingdings" panose="05000000000000000000" pitchFamily="2" charset="2"/>
              </a:rPr>
              <a:t> × µ</a:t>
            </a:r>
            <a:r>
              <a:rPr lang="en-US" altLang="en-US" sz="2400" baseline="-25000" dirty="0" smtClean="0">
                <a:sym typeface="Wingdings" panose="05000000000000000000" pitchFamily="2" charset="2"/>
              </a:rPr>
              <a:t>hole</a:t>
            </a:r>
            <a:r>
              <a:rPr lang="en-US" altLang="en-US" sz="2400" dirty="0" smtClean="0">
                <a:sym typeface="Wingdings" panose="05000000000000000000" pitchFamily="2" charset="2"/>
              </a:rPr>
              <a:t>  </a:t>
            </a:r>
          </a:p>
          <a:p>
            <a:pPr marL="360000" lvl="1" indent="0">
              <a:buNone/>
            </a:pPr>
            <a:r>
              <a:rPr lang="en-US" altLang="en-US" sz="2400" dirty="0" smtClean="0">
                <a:sym typeface="Wingdings" panose="05000000000000000000" pitchFamily="2" charset="2"/>
              </a:rPr>
              <a:t>(µe ~ 20 cm²/V.s at room temp)</a:t>
            </a:r>
          </a:p>
          <a:p>
            <a:r>
              <a:rPr lang="en-US" altLang="en-US" dirty="0" smtClean="0"/>
              <a:t>1st step: Ionizing Radiation </a:t>
            </a:r>
            <a:r>
              <a:rPr lang="en-US" altLang="en-US" dirty="0" smtClean="0">
                <a:sym typeface="Wingdings" panose="05000000000000000000" pitchFamily="2" charset="2"/>
              </a:rPr>
              <a:t> electron/hole pairs creation in oxide. Depending on biasing, electrons swept out in ~ps. A fraction of e- / holes recombine</a:t>
            </a:r>
          </a:p>
          <a:p>
            <a:r>
              <a:rPr lang="en-US" altLang="en-US" dirty="0" smtClean="0"/>
              <a:t>2nd step: Hopping hole transport to Si/SiO2 interface</a:t>
            </a:r>
          </a:p>
          <a:p>
            <a:r>
              <a:rPr lang="en-US" altLang="en-US" dirty="0" smtClean="0"/>
              <a:t>3rd step: Holes at interface </a:t>
            </a:r>
            <a:r>
              <a:rPr lang="en-US" altLang="en-US" dirty="0" smtClean="0">
                <a:sym typeface="Wingdings" panose="05000000000000000000" pitchFamily="2" charset="2"/>
              </a:rPr>
              <a:t> long-lived trap states  </a:t>
            </a:r>
            <a:r>
              <a:rPr lang="en-US" altLang="en-US" dirty="0" err="1" smtClean="0">
                <a:sym typeface="Wingdings" panose="05000000000000000000" pitchFamily="2" charset="2"/>
              </a:rPr>
              <a:t>Qot</a:t>
            </a:r>
            <a:r>
              <a:rPr lang="en-US" altLang="en-US" dirty="0" smtClean="0">
                <a:sym typeface="Wingdings" panose="05000000000000000000" pitchFamily="2" charset="2"/>
              </a:rPr>
              <a:t> </a:t>
            </a:r>
            <a:r>
              <a:rPr lang="en-US" altLang="en-US" dirty="0" smtClean="0">
                <a:sym typeface="Symbol" panose="05050102010706020507" pitchFamily="18" charset="2"/>
              </a:rPr>
              <a:t></a:t>
            </a:r>
            <a:r>
              <a:rPr lang="en-US" altLang="en-US" dirty="0" err="1" smtClean="0">
                <a:sym typeface="Symbol" panose="05050102010706020507" pitchFamily="18" charset="2"/>
              </a:rPr>
              <a:t>Vot</a:t>
            </a:r>
            <a:r>
              <a:rPr lang="en-US" altLang="en-US" dirty="0" smtClean="0">
                <a:sym typeface="Symbol" panose="05050102010706020507" pitchFamily="18" charset="2"/>
              </a:rPr>
              <a:t>  : &lt;0 for </a:t>
            </a:r>
            <a:r>
              <a:rPr lang="en-US" altLang="en-US" dirty="0" err="1" smtClean="0">
                <a:sym typeface="Symbol" panose="05050102010706020507" pitchFamily="18" charset="2"/>
              </a:rPr>
              <a:t>nmos</a:t>
            </a:r>
            <a:r>
              <a:rPr lang="en-US" altLang="en-US" dirty="0" smtClean="0">
                <a:sym typeface="Symbol" panose="05050102010706020507" pitchFamily="18" charset="2"/>
              </a:rPr>
              <a:t> and &gt;0 for </a:t>
            </a:r>
            <a:r>
              <a:rPr lang="en-US" altLang="en-US" dirty="0" err="1" smtClean="0">
                <a:sym typeface="Symbol" panose="05050102010706020507" pitchFamily="18" charset="2"/>
              </a:rPr>
              <a:t>pmos</a:t>
            </a:r>
            <a:endParaRPr lang="en-US" altLang="en-US" dirty="0" smtClean="0">
              <a:sym typeface="Symbol" panose="05050102010706020507" pitchFamily="18" charset="2"/>
            </a:endParaRPr>
          </a:p>
          <a:p>
            <a:r>
              <a:rPr lang="en-US" altLang="en-US" dirty="0" smtClean="0">
                <a:sym typeface="Wingdings" panose="05000000000000000000" pitchFamily="2" charset="2"/>
              </a:rPr>
              <a:t>4th step: Interface traps build-up :  </a:t>
            </a:r>
            <a:r>
              <a:rPr lang="en-US" altLang="en-US" dirty="0" err="1" smtClean="0">
                <a:sym typeface="Wingdings" panose="05000000000000000000" pitchFamily="2" charset="2"/>
              </a:rPr>
              <a:t>Qit</a:t>
            </a:r>
            <a:r>
              <a:rPr lang="en-US" altLang="en-US" dirty="0" smtClean="0">
                <a:sym typeface="Wingdings" panose="05000000000000000000" pitchFamily="2" charset="2"/>
              </a:rPr>
              <a:t>  </a:t>
            </a:r>
            <a:r>
              <a:rPr lang="en-US" altLang="en-US" dirty="0" smtClean="0">
                <a:sym typeface="Symbol" panose="05050102010706020507" pitchFamily="18" charset="2"/>
              </a:rPr>
              <a:t></a:t>
            </a:r>
            <a:r>
              <a:rPr lang="en-US" altLang="en-US" dirty="0" err="1" smtClean="0">
                <a:sym typeface="Symbol" panose="05050102010706020507" pitchFamily="18" charset="2"/>
              </a:rPr>
              <a:t>Vit</a:t>
            </a:r>
            <a:r>
              <a:rPr lang="en-US" altLang="en-US" dirty="0" smtClean="0">
                <a:sym typeface="Symbol" panose="05050102010706020507" pitchFamily="18" charset="2"/>
              </a:rPr>
              <a:t> (&gt;0 for </a:t>
            </a:r>
            <a:r>
              <a:rPr lang="en-US" altLang="en-US" dirty="0" err="1" smtClean="0">
                <a:sym typeface="Symbol" panose="05050102010706020507" pitchFamily="18" charset="2"/>
              </a:rPr>
              <a:t>nmos</a:t>
            </a:r>
            <a:r>
              <a:rPr lang="en-US" altLang="en-US" dirty="0" smtClean="0">
                <a:sym typeface="Symbol" panose="05050102010706020507" pitchFamily="18" charset="2"/>
              </a:rPr>
              <a:t> and </a:t>
            </a:r>
            <a:r>
              <a:rPr lang="en-US" altLang="en-US" dirty="0" err="1" smtClean="0">
                <a:sym typeface="Symbol" panose="05050102010706020507" pitchFamily="18" charset="2"/>
              </a:rPr>
              <a:t>pmos</a:t>
            </a:r>
            <a:r>
              <a:rPr lang="en-US" altLang="en-US" dirty="0" smtClean="0">
                <a:sym typeface="Symbol" panose="05050102010706020507" pitchFamily="18" charset="2"/>
              </a:rPr>
              <a:t>)</a:t>
            </a:r>
            <a:endParaRPr lang="en-US" altLang="en-US" dirty="0" smtClean="0">
              <a:sym typeface="Wingdings" panose="05000000000000000000" pitchFamily="2" charset="2"/>
            </a:endParaRPr>
          </a:p>
          <a:p>
            <a:pPr lvl="1"/>
            <a:endParaRPr lang="en-US" altLang="en-US" dirty="0" smtClean="0"/>
          </a:p>
          <a:p>
            <a:pPr lvl="1"/>
            <a:endParaRPr lang="en-US" altLang="en-US" dirty="0" smtClean="0"/>
          </a:p>
          <a:p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33</a:t>
            </a:fld>
            <a:endParaRPr lang="en-US"/>
          </a:p>
        </p:txBody>
      </p:sp>
      <p:grpSp>
        <p:nvGrpSpPr>
          <p:cNvPr id="73740" name="Groupe 73739"/>
          <p:cNvGrpSpPr/>
          <p:nvPr/>
        </p:nvGrpSpPr>
        <p:grpSpPr>
          <a:xfrm>
            <a:off x="5679642" y="1333356"/>
            <a:ext cx="2073852" cy="2073852"/>
            <a:chOff x="495012" y="1333356"/>
            <a:chExt cx="2073852" cy="2073852"/>
          </a:xfrm>
        </p:grpSpPr>
        <p:sp>
          <p:nvSpPr>
            <p:cNvPr id="18" name="Rectangle 17"/>
            <p:cNvSpPr/>
            <p:nvPr/>
          </p:nvSpPr>
          <p:spPr>
            <a:xfrm>
              <a:off x="495012" y="1678998"/>
              <a:ext cx="2073852" cy="138256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95012" y="3061566"/>
              <a:ext cx="2073852" cy="345642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95012" y="1333356"/>
              <a:ext cx="2073852" cy="345642"/>
            </a:xfrm>
            <a:prstGeom prst="rect">
              <a:avLst/>
            </a:prstGeom>
            <a:solidFill>
              <a:srgbClr val="FF9966">
                <a:alpha val="98824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sp>
        <p:nvSpPr>
          <p:cNvPr id="24" name="ZoneTexte 23"/>
          <p:cNvSpPr txBox="1"/>
          <p:nvPr/>
        </p:nvSpPr>
        <p:spPr>
          <a:xfrm>
            <a:off x="5622035" y="1333356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gate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oupe 25"/>
          <p:cNvGrpSpPr/>
          <p:nvPr/>
        </p:nvGrpSpPr>
        <p:grpSpPr>
          <a:xfrm>
            <a:off x="6428533" y="2312675"/>
            <a:ext cx="115214" cy="115214"/>
            <a:chOff x="3951432" y="1678998"/>
            <a:chExt cx="1382568" cy="1382568"/>
          </a:xfrm>
        </p:grpSpPr>
        <p:cxnSp>
          <p:nvCxnSpPr>
            <p:cNvPr id="9" name="Connecteur droit 8"/>
            <p:cNvCxnSpPr/>
            <p:nvPr/>
          </p:nvCxnSpPr>
          <p:spPr>
            <a:xfrm>
              <a:off x="3951432" y="2370282"/>
              <a:ext cx="138256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>
              <a:off x="4642716" y="1678998"/>
              <a:ext cx="0" cy="13825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Connecteur droit 27"/>
          <p:cNvCxnSpPr/>
          <p:nvPr/>
        </p:nvCxnSpPr>
        <p:spPr>
          <a:xfrm flipH="1">
            <a:off x="6428533" y="2715924"/>
            <a:ext cx="11521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e 30"/>
          <p:cNvGrpSpPr/>
          <p:nvPr/>
        </p:nvGrpSpPr>
        <p:grpSpPr>
          <a:xfrm>
            <a:off x="6658961" y="2312675"/>
            <a:ext cx="115214" cy="115214"/>
            <a:chOff x="3951432" y="1678998"/>
            <a:chExt cx="1382568" cy="1382568"/>
          </a:xfrm>
        </p:grpSpPr>
        <p:cxnSp>
          <p:nvCxnSpPr>
            <p:cNvPr id="32" name="Connecteur droit 31"/>
            <p:cNvCxnSpPr/>
            <p:nvPr/>
          </p:nvCxnSpPr>
          <p:spPr>
            <a:xfrm>
              <a:off x="3951432" y="2370282"/>
              <a:ext cx="138256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/>
            <p:nvPr/>
          </p:nvCxnSpPr>
          <p:spPr>
            <a:xfrm>
              <a:off x="4642716" y="1678998"/>
              <a:ext cx="0" cy="13825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Connecteur droit 33"/>
          <p:cNvCxnSpPr/>
          <p:nvPr/>
        </p:nvCxnSpPr>
        <p:spPr>
          <a:xfrm flipH="1">
            <a:off x="6486140" y="2024640"/>
            <a:ext cx="11521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e 34"/>
          <p:cNvGrpSpPr/>
          <p:nvPr/>
        </p:nvGrpSpPr>
        <p:grpSpPr>
          <a:xfrm>
            <a:off x="6774175" y="2197461"/>
            <a:ext cx="115214" cy="115214"/>
            <a:chOff x="3951432" y="1678998"/>
            <a:chExt cx="1382568" cy="1382568"/>
          </a:xfrm>
        </p:grpSpPr>
        <p:cxnSp>
          <p:nvCxnSpPr>
            <p:cNvPr id="36" name="Connecteur droit 35"/>
            <p:cNvCxnSpPr/>
            <p:nvPr/>
          </p:nvCxnSpPr>
          <p:spPr>
            <a:xfrm>
              <a:off x="3951432" y="2370282"/>
              <a:ext cx="138256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>
              <a:off x="4642716" y="1678998"/>
              <a:ext cx="0" cy="13825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" name="Connecteur droit 37"/>
          <p:cNvCxnSpPr/>
          <p:nvPr/>
        </p:nvCxnSpPr>
        <p:spPr>
          <a:xfrm flipH="1">
            <a:off x="6774175" y="2485496"/>
            <a:ext cx="11521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e 38"/>
          <p:cNvGrpSpPr/>
          <p:nvPr/>
        </p:nvGrpSpPr>
        <p:grpSpPr>
          <a:xfrm>
            <a:off x="6370926" y="2082247"/>
            <a:ext cx="115214" cy="115214"/>
            <a:chOff x="3951432" y="1678998"/>
            <a:chExt cx="1382568" cy="1382568"/>
          </a:xfrm>
        </p:grpSpPr>
        <p:cxnSp>
          <p:nvCxnSpPr>
            <p:cNvPr id="40" name="Connecteur droit 39"/>
            <p:cNvCxnSpPr/>
            <p:nvPr/>
          </p:nvCxnSpPr>
          <p:spPr>
            <a:xfrm>
              <a:off x="3951432" y="2370282"/>
              <a:ext cx="138256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/>
            <p:nvPr/>
          </p:nvCxnSpPr>
          <p:spPr>
            <a:xfrm>
              <a:off x="4642716" y="1678998"/>
              <a:ext cx="0" cy="13825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Connecteur droit 41"/>
          <p:cNvCxnSpPr/>
          <p:nvPr/>
        </p:nvCxnSpPr>
        <p:spPr>
          <a:xfrm flipH="1">
            <a:off x="6486140" y="2197461"/>
            <a:ext cx="11521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e 42"/>
          <p:cNvGrpSpPr/>
          <p:nvPr/>
        </p:nvGrpSpPr>
        <p:grpSpPr>
          <a:xfrm>
            <a:off x="6658961" y="1851819"/>
            <a:ext cx="115214" cy="115214"/>
            <a:chOff x="3951432" y="1678998"/>
            <a:chExt cx="1382568" cy="1382568"/>
          </a:xfrm>
        </p:grpSpPr>
        <p:cxnSp>
          <p:nvCxnSpPr>
            <p:cNvPr id="44" name="Connecteur droit 43"/>
            <p:cNvCxnSpPr/>
            <p:nvPr/>
          </p:nvCxnSpPr>
          <p:spPr>
            <a:xfrm>
              <a:off x="3951432" y="2370282"/>
              <a:ext cx="138256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/>
            <p:cNvCxnSpPr/>
            <p:nvPr/>
          </p:nvCxnSpPr>
          <p:spPr>
            <a:xfrm>
              <a:off x="4642716" y="1678998"/>
              <a:ext cx="0" cy="13825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" name="Connecteur droit 45"/>
          <p:cNvCxnSpPr/>
          <p:nvPr/>
        </p:nvCxnSpPr>
        <p:spPr>
          <a:xfrm flipH="1">
            <a:off x="6543747" y="2543103"/>
            <a:ext cx="11521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e 46"/>
          <p:cNvGrpSpPr/>
          <p:nvPr/>
        </p:nvGrpSpPr>
        <p:grpSpPr>
          <a:xfrm>
            <a:off x="6198105" y="2658317"/>
            <a:ext cx="115214" cy="115214"/>
            <a:chOff x="3951432" y="1678998"/>
            <a:chExt cx="1382568" cy="1382568"/>
          </a:xfrm>
        </p:grpSpPr>
        <p:cxnSp>
          <p:nvCxnSpPr>
            <p:cNvPr id="48" name="Connecteur droit 47"/>
            <p:cNvCxnSpPr/>
            <p:nvPr/>
          </p:nvCxnSpPr>
          <p:spPr>
            <a:xfrm>
              <a:off x="3951432" y="2370282"/>
              <a:ext cx="138256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/>
            <p:cNvCxnSpPr/>
            <p:nvPr/>
          </p:nvCxnSpPr>
          <p:spPr>
            <a:xfrm>
              <a:off x="4642716" y="1678998"/>
              <a:ext cx="0" cy="13825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" name="Connecteur droit 49"/>
          <p:cNvCxnSpPr/>
          <p:nvPr/>
        </p:nvCxnSpPr>
        <p:spPr>
          <a:xfrm flipH="1">
            <a:off x="7004603" y="1909426"/>
            <a:ext cx="11521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e 50"/>
          <p:cNvGrpSpPr/>
          <p:nvPr/>
        </p:nvGrpSpPr>
        <p:grpSpPr>
          <a:xfrm>
            <a:off x="6889389" y="2024640"/>
            <a:ext cx="115214" cy="115214"/>
            <a:chOff x="3951432" y="1678998"/>
            <a:chExt cx="1382568" cy="1382568"/>
          </a:xfrm>
        </p:grpSpPr>
        <p:cxnSp>
          <p:nvCxnSpPr>
            <p:cNvPr id="52" name="Connecteur droit 51"/>
            <p:cNvCxnSpPr/>
            <p:nvPr/>
          </p:nvCxnSpPr>
          <p:spPr>
            <a:xfrm>
              <a:off x="3951432" y="2370282"/>
              <a:ext cx="138256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/>
            <p:cNvCxnSpPr/>
            <p:nvPr/>
          </p:nvCxnSpPr>
          <p:spPr>
            <a:xfrm>
              <a:off x="4642716" y="1678998"/>
              <a:ext cx="0" cy="13825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4" name="Connecteur droit 53"/>
          <p:cNvCxnSpPr/>
          <p:nvPr/>
        </p:nvCxnSpPr>
        <p:spPr>
          <a:xfrm flipH="1">
            <a:off x="6313319" y="2543103"/>
            <a:ext cx="11521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avec flèche 67"/>
          <p:cNvCxnSpPr/>
          <p:nvPr/>
        </p:nvCxnSpPr>
        <p:spPr>
          <a:xfrm flipH="1">
            <a:off x="5794856" y="987714"/>
            <a:ext cx="1555389" cy="2765136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e 72"/>
          <p:cNvGrpSpPr/>
          <p:nvPr/>
        </p:nvGrpSpPr>
        <p:grpSpPr>
          <a:xfrm>
            <a:off x="8963241" y="2312675"/>
            <a:ext cx="115214" cy="115214"/>
            <a:chOff x="3951432" y="1678998"/>
            <a:chExt cx="1382568" cy="1382568"/>
          </a:xfrm>
        </p:grpSpPr>
        <p:cxnSp>
          <p:nvCxnSpPr>
            <p:cNvPr id="74" name="Connecteur droit 73"/>
            <p:cNvCxnSpPr/>
            <p:nvPr/>
          </p:nvCxnSpPr>
          <p:spPr>
            <a:xfrm>
              <a:off x="3951432" y="2370282"/>
              <a:ext cx="138256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/>
            <p:cNvCxnSpPr/>
            <p:nvPr/>
          </p:nvCxnSpPr>
          <p:spPr>
            <a:xfrm>
              <a:off x="4642716" y="1678998"/>
              <a:ext cx="0" cy="13825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6" name="Connecteur droit 75"/>
          <p:cNvCxnSpPr/>
          <p:nvPr/>
        </p:nvCxnSpPr>
        <p:spPr>
          <a:xfrm flipH="1">
            <a:off x="9481704" y="2024640"/>
            <a:ext cx="11521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Groupe 76"/>
          <p:cNvGrpSpPr/>
          <p:nvPr/>
        </p:nvGrpSpPr>
        <p:grpSpPr>
          <a:xfrm>
            <a:off x="9193669" y="2197461"/>
            <a:ext cx="115214" cy="115214"/>
            <a:chOff x="3951432" y="1678998"/>
            <a:chExt cx="1382568" cy="1382568"/>
          </a:xfrm>
        </p:grpSpPr>
        <p:cxnSp>
          <p:nvCxnSpPr>
            <p:cNvPr id="78" name="Connecteur droit 77"/>
            <p:cNvCxnSpPr/>
            <p:nvPr/>
          </p:nvCxnSpPr>
          <p:spPr>
            <a:xfrm>
              <a:off x="3951432" y="2370282"/>
              <a:ext cx="138256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/>
            <p:cNvCxnSpPr/>
            <p:nvPr/>
          </p:nvCxnSpPr>
          <p:spPr>
            <a:xfrm>
              <a:off x="4642716" y="1678998"/>
              <a:ext cx="0" cy="13825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0" name="Connecteur droit 79"/>
          <p:cNvCxnSpPr/>
          <p:nvPr/>
        </p:nvCxnSpPr>
        <p:spPr>
          <a:xfrm flipH="1">
            <a:off x="8848027" y="2082247"/>
            <a:ext cx="11521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Groupe 80"/>
          <p:cNvGrpSpPr/>
          <p:nvPr/>
        </p:nvGrpSpPr>
        <p:grpSpPr>
          <a:xfrm>
            <a:off x="9539311" y="2427889"/>
            <a:ext cx="115214" cy="115214"/>
            <a:chOff x="3951432" y="1678998"/>
            <a:chExt cx="1382568" cy="1382568"/>
          </a:xfrm>
        </p:grpSpPr>
        <p:cxnSp>
          <p:nvCxnSpPr>
            <p:cNvPr id="82" name="Connecteur droit 81"/>
            <p:cNvCxnSpPr/>
            <p:nvPr/>
          </p:nvCxnSpPr>
          <p:spPr>
            <a:xfrm>
              <a:off x="3951432" y="2370282"/>
              <a:ext cx="138256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/>
            <p:cNvCxnSpPr/>
            <p:nvPr/>
          </p:nvCxnSpPr>
          <p:spPr>
            <a:xfrm>
              <a:off x="4642716" y="1678998"/>
              <a:ext cx="0" cy="13825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4" name="Connecteur droit 83"/>
          <p:cNvCxnSpPr/>
          <p:nvPr/>
        </p:nvCxnSpPr>
        <p:spPr>
          <a:xfrm flipH="1">
            <a:off x="9769739" y="1967033"/>
            <a:ext cx="11521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oupe 84"/>
          <p:cNvGrpSpPr/>
          <p:nvPr/>
        </p:nvGrpSpPr>
        <p:grpSpPr>
          <a:xfrm>
            <a:off x="9539311" y="2197461"/>
            <a:ext cx="115214" cy="115214"/>
            <a:chOff x="3951432" y="1678998"/>
            <a:chExt cx="1382568" cy="1382568"/>
          </a:xfrm>
        </p:grpSpPr>
        <p:cxnSp>
          <p:nvCxnSpPr>
            <p:cNvPr id="86" name="Connecteur droit 85"/>
            <p:cNvCxnSpPr/>
            <p:nvPr/>
          </p:nvCxnSpPr>
          <p:spPr>
            <a:xfrm>
              <a:off x="3951432" y="2370282"/>
              <a:ext cx="138256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/>
            <p:cNvCxnSpPr/>
            <p:nvPr/>
          </p:nvCxnSpPr>
          <p:spPr>
            <a:xfrm>
              <a:off x="4642716" y="1678998"/>
              <a:ext cx="0" cy="13825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8" name="Connecteur droit 87"/>
          <p:cNvCxnSpPr/>
          <p:nvPr/>
        </p:nvCxnSpPr>
        <p:spPr>
          <a:xfrm flipH="1">
            <a:off x="9136062" y="2024640"/>
            <a:ext cx="11521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cteur droit 91"/>
          <p:cNvCxnSpPr/>
          <p:nvPr/>
        </p:nvCxnSpPr>
        <p:spPr>
          <a:xfrm flipH="1">
            <a:off x="8963241" y="1967033"/>
            <a:ext cx="11521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Groupe 96"/>
          <p:cNvGrpSpPr/>
          <p:nvPr/>
        </p:nvGrpSpPr>
        <p:grpSpPr>
          <a:xfrm>
            <a:off x="9366490" y="2312675"/>
            <a:ext cx="115214" cy="115214"/>
            <a:chOff x="3951432" y="1678998"/>
            <a:chExt cx="1382568" cy="1382568"/>
          </a:xfrm>
        </p:grpSpPr>
        <p:cxnSp>
          <p:nvCxnSpPr>
            <p:cNvPr id="98" name="Connecteur droit 97"/>
            <p:cNvCxnSpPr/>
            <p:nvPr/>
          </p:nvCxnSpPr>
          <p:spPr>
            <a:xfrm>
              <a:off x="3951432" y="2370282"/>
              <a:ext cx="138256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/>
            <p:cNvCxnSpPr/>
            <p:nvPr/>
          </p:nvCxnSpPr>
          <p:spPr>
            <a:xfrm>
              <a:off x="4642716" y="1678998"/>
              <a:ext cx="0" cy="13825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756" name="Groupe 73755"/>
          <p:cNvGrpSpPr/>
          <p:nvPr/>
        </p:nvGrpSpPr>
        <p:grpSpPr>
          <a:xfrm>
            <a:off x="8848027" y="5788147"/>
            <a:ext cx="681600" cy="72000"/>
            <a:chOff x="4141018" y="5447268"/>
            <a:chExt cx="681600" cy="72000"/>
          </a:xfrm>
        </p:grpSpPr>
        <p:grpSp>
          <p:nvGrpSpPr>
            <p:cNvPr id="196" name="Groupe 195"/>
            <p:cNvGrpSpPr/>
            <p:nvPr/>
          </p:nvGrpSpPr>
          <p:grpSpPr>
            <a:xfrm>
              <a:off x="4141018" y="5447268"/>
              <a:ext cx="72000" cy="72000"/>
              <a:chOff x="495012" y="3752850"/>
              <a:chExt cx="691284" cy="691284"/>
            </a:xfrm>
          </p:grpSpPr>
          <p:cxnSp>
            <p:nvCxnSpPr>
              <p:cNvPr id="197" name="Connecteur droit 196"/>
              <p:cNvCxnSpPr/>
              <p:nvPr/>
            </p:nvCxnSpPr>
            <p:spPr>
              <a:xfrm flipH="1">
                <a:off x="495012" y="3752850"/>
                <a:ext cx="691284" cy="6912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Connecteur droit 197"/>
              <p:cNvCxnSpPr/>
              <p:nvPr/>
            </p:nvCxnSpPr>
            <p:spPr>
              <a:xfrm>
                <a:off x="495012" y="3752850"/>
                <a:ext cx="691284" cy="6912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9" name="Groupe 198"/>
            <p:cNvGrpSpPr/>
            <p:nvPr/>
          </p:nvGrpSpPr>
          <p:grpSpPr>
            <a:xfrm>
              <a:off x="4293418" y="5447268"/>
              <a:ext cx="72000" cy="72000"/>
              <a:chOff x="495012" y="3752850"/>
              <a:chExt cx="691284" cy="691284"/>
            </a:xfrm>
          </p:grpSpPr>
          <p:cxnSp>
            <p:nvCxnSpPr>
              <p:cNvPr id="200" name="Connecteur droit 199"/>
              <p:cNvCxnSpPr/>
              <p:nvPr/>
            </p:nvCxnSpPr>
            <p:spPr>
              <a:xfrm flipH="1">
                <a:off x="495012" y="3752850"/>
                <a:ext cx="691284" cy="6912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Connecteur droit 200"/>
              <p:cNvCxnSpPr/>
              <p:nvPr/>
            </p:nvCxnSpPr>
            <p:spPr>
              <a:xfrm>
                <a:off x="495012" y="3752850"/>
                <a:ext cx="691284" cy="6912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2" name="Groupe 201"/>
            <p:cNvGrpSpPr/>
            <p:nvPr/>
          </p:nvGrpSpPr>
          <p:grpSpPr>
            <a:xfrm>
              <a:off x="4445818" y="5447268"/>
              <a:ext cx="72000" cy="72000"/>
              <a:chOff x="495012" y="3752850"/>
              <a:chExt cx="691284" cy="691284"/>
            </a:xfrm>
          </p:grpSpPr>
          <p:cxnSp>
            <p:nvCxnSpPr>
              <p:cNvPr id="203" name="Connecteur droit 202"/>
              <p:cNvCxnSpPr/>
              <p:nvPr/>
            </p:nvCxnSpPr>
            <p:spPr>
              <a:xfrm flipH="1">
                <a:off x="495012" y="3752850"/>
                <a:ext cx="691284" cy="6912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Connecteur droit 203"/>
              <p:cNvCxnSpPr/>
              <p:nvPr/>
            </p:nvCxnSpPr>
            <p:spPr>
              <a:xfrm>
                <a:off x="495012" y="3752850"/>
                <a:ext cx="691284" cy="6912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5" name="Groupe 204"/>
            <p:cNvGrpSpPr/>
            <p:nvPr/>
          </p:nvGrpSpPr>
          <p:grpSpPr>
            <a:xfrm>
              <a:off x="4598218" y="5447268"/>
              <a:ext cx="72000" cy="72000"/>
              <a:chOff x="495012" y="3752850"/>
              <a:chExt cx="691284" cy="691284"/>
            </a:xfrm>
          </p:grpSpPr>
          <p:cxnSp>
            <p:nvCxnSpPr>
              <p:cNvPr id="206" name="Connecteur droit 205"/>
              <p:cNvCxnSpPr/>
              <p:nvPr/>
            </p:nvCxnSpPr>
            <p:spPr>
              <a:xfrm flipH="1">
                <a:off x="495012" y="3752850"/>
                <a:ext cx="691284" cy="6912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Connecteur droit 206"/>
              <p:cNvCxnSpPr/>
              <p:nvPr/>
            </p:nvCxnSpPr>
            <p:spPr>
              <a:xfrm>
                <a:off x="495012" y="3752850"/>
                <a:ext cx="691284" cy="6912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8" name="Groupe 207"/>
            <p:cNvGrpSpPr/>
            <p:nvPr/>
          </p:nvGrpSpPr>
          <p:grpSpPr>
            <a:xfrm>
              <a:off x="4750618" y="5447268"/>
              <a:ext cx="72000" cy="72000"/>
              <a:chOff x="495012" y="3752850"/>
              <a:chExt cx="691284" cy="691284"/>
            </a:xfrm>
          </p:grpSpPr>
          <p:cxnSp>
            <p:nvCxnSpPr>
              <p:cNvPr id="209" name="Connecteur droit 208"/>
              <p:cNvCxnSpPr/>
              <p:nvPr/>
            </p:nvCxnSpPr>
            <p:spPr>
              <a:xfrm flipH="1">
                <a:off x="495012" y="3752850"/>
                <a:ext cx="691284" cy="6912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Connecteur droit 209"/>
              <p:cNvCxnSpPr/>
              <p:nvPr/>
            </p:nvCxnSpPr>
            <p:spPr>
              <a:xfrm>
                <a:off x="495012" y="3752850"/>
                <a:ext cx="691284" cy="6912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1" name="ZoneTexte 210"/>
          <p:cNvSpPr txBox="1"/>
          <p:nvPr/>
        </p:nvSpPr>
        <p:spPr>
          <a:xfrm>
            <a:off x="5564428" y="3061566"/>
            <a:ext cx="7136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Silicon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ZoneTexte 211"/>
          <p:cNvSpPr txBox="1"/>
          <p:nvPr/>
        </p:nvSpPr>
        <p:spPr>
          <a:xfrm>
            <a:off x="5564428" y="2139854"/>
            <a:ext cx="6527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Oxide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3745" name="Connecteur droit avec flèche 73744"/>
          <p:cNvCxnSpPr/>
          <p:nvPr/>
        </p:nvCxnSpPr>
        <p:spPr>
          <a:xfrm flipV="1">
            <a:off x="9020848" y="1621391"/>
            <a:ext cx="0" cy="288035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747" name="Connecteur droit avec flèche 73746"/>
          <p:cNvCxnSpPr/>
          <p:nvPr/>
        </p:nvCxnSpPr>
        <p:spPr>
          <a:xfrm flipV="1">
            <a:off x="9539311" y="1678998"/>
            <a:ext cx="0" cy="288036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759" name="Groupe 73758"/>
          <p:cNvGrpSpPr/>
          <p:nvPr/>
        </p:nvGrpSpPr>
        <p:grpSpPr>
          <a:xfrm>
            <a:off x="6601254" y="757286"/>
            <a:ext cx="647934" cy="576069"/>
            <a:chOff x="6601254" y="757286"/>
            <a:chExt cx="647934" cy="576069"/>
          </a:xfrm>
        </p:grpSpPr>
        <p:sp>
          <p:nvSpPr>
            <p:cNvPr id="318" name="Line 784"/>
            <p:cNvSpPr>
              <a:spLocks noChangeShapeType="1"/>
            </p:cNvSpPr>
            <p:nvPr/>
          </p:nvSpPr>
          <p:spPr bwMode="auto">
            <a:xfrm rot="5400000" flipV="1">
              <a:off x="6572551" y="1189338"/>
              <a:ext cx="288035" cy="0"/>
            </a:xfrm>
            <a:prstGeom prst="line">
              <a:avLst/>
            </a:prstGeom>
            <a:noFill/>
            <a:ln w="31750" cap="sq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783732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</a:pPr>
              <a:endParaRPr lang="fr-FR" sz="1200">
                <a:solidFill>
                  <a:srgbClr val="000099"/>
                </a:solidFill>
                <a:latin typeface="Comic Sans MS" pitchFamily="66" charset="0"/>
              </a:endParaRPr>
            </a:p>
          </p:txBody>
        </p:sp>
        <p:sp>
          <p:nvSpPr>
            <p:cNvPr id="322" name="ZoneTexte 321"/>
            <p:cNvSpPr txBox="1"/>
            <p:nvPr/>
          </p:nvSpPr>
          <p:spPr>
            <a:xfrm>
              <a:off x="6601254" y="757286"/>
              <a:ext cx="6479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VG&gt;0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4" name="Groupe 323"/>
          <p:cNvGrpSpPr/>
          <p:nvPr/>
        </p:nvGrpSpPr>
        <p:grpSpPr>
          <a:xfrm>
            <a:off x="9384347" y="757286"/>
            <a:ext cx="647934" cy="576069"/>
            <a:chOff x="6601254" y="757286"/>
            <a:chExt cx="647934" cy="576069"/>
          </a:xfrm>
        </p:grpSpPr>
        <p:sp>
          <p:nvSpPr>
            <p:cNvPr id="325" name="Line 784"/>
            <p:cNvSpPr>
              <a:spLocks noChangeShapeType="1"/>
            </p:cNvSpPr>
            <p:nvPr/>
          </p:nvSpPr>
          <p:spPr bwMode="auto">
            <a:xfrm rot="5400000" flipV="1">
              <a:off x="6572551" y="1189338"/>
              <a:ext cx="288035" cy="0"/>
            </a:xfrm>
            <a:prstGeom prst="line">
              <a:avLst/>
            </a:prstGeom>
            <a:noFill/>
            <a:ln w="31750" cap="sq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783732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</a:pPr>
              <a:endParaRPr lang="fr-FR" sz="1200">
                <a:solidFill>
                  <a:srgbClr val="000099"/>
                </a:solidFill>
                <a:latin typeface="Comic Sans MS" pitchFamily="66" charset="0"/>
              </a:endParaRPr>
            </a:p>
          </p:txBody>
        </p:sp>
        <p:sp>
          <p:nvSpPr>
            <p:cNvPr id="326" name="ZoneTexte 325"/>
            <p:cNvSpPr txBox="1"/>
            <p:nvPr/>
          </p:nvSpPr>
          <p:spPr>
            <a:xfrm>
              <a:off x="6601254" y="757286"/>
              <a:ext cx="6479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VG&gt;0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7" name="Groupe 326"/>
          <p:cNvGrpSpPr/>
          <p:nvPr/>
        </p:nvGrpSpPr>
        <p:grpSpPr>
          <a:xfrm>
            <a:off x="9384347" y="3522422"/>
            <a:ext cx="647934" cy="576069"/>
            <a:chOff x="6601254" y="757286"/>
            <a:chExt cx="647934" cy="576069"/>
          </a:xfrm>
        </p:grpSpPr>
        <p:sp>
          <p:nvSpPr>
            <p:cNvPr id="328" name="Line 784"/>
            <p:cNvSpPr>
              <a:spLocks noChangeShapeType="1"/>
            </p:cNvSpPr>
            <p:nvPr/>
          </p:nvSpPr>
          <p:spPr bwMode="auto">
            <a:xfrm rot="5400000" flipV="1">
              <a:off x="6572551" y="1189338"/>
              <a:ext cx="288035" cy="0"/>
            </a:xfrm>
            <a:prstGeom prst="line">
              <a:avLst/>
            </a:prstGeom>
            <a:noFill/>
            <a:ln w="31750" cap="sq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783732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</a:pPr>
              <a:endParaRPr lang="fr-FR" sz="1200">
                <a:solidFill>
                  <a:srgbClr val="000099"/>
                </a:solidFill>
                <a:latin typeface="Comic Sans MS" pitchFamily="66" charset="0"/>
              </a:endParaRPr>
            </a:p>
          </p:txBody>
        </p:sp>
        <p:sp>
          <p:nvSpPr>
            <p:cNvPr id="329" name="ZoneTexte 328"/>
            <p:cNvSpPr txBox="1"/>
            <p:nvPr/>
          </p:nvSpPr>
          <p:spPr>
            <a:xfrm>
              <a:off x="6601254" y="757286"/>
              <a:ext cx="6479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VG&gt;0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30" name="Groupe 329"/>
          <p:cNvGrpSpPr/>
          <p:nvPr/>
        </p:nvGrpSpPr>
        <p:grpSpPr>
          <a:xfrm>
            <a:off x="6601574" y="3522423"/>
            <a:ext cx="647934" cy="576069"/>
            <a:chOff x="6601254" y="757286"/>
            <a:chExt cx="647934" cy="576069"/>
          </a:xfrm>
        </p:grpSpPr>
        <p:sp>
          <p:nvSpPr>
            <p:cNvPr id="331" name="Line 784"/>
            <p:cNvSpPr>
              <a:spLocks noChangeShapeType="1"/>
            </p:cNvSpPr>
            <p:nvPr/>
          </p:nvSpPr>
          <p:spPr bwMode="auto">
            <a:xfrm rot="5400000" flipV="1">
              <a:off x="6572551" y="1189338"/>
              <a:ext cx="288035" cy="0"/>
            </a:xfrm>
            <a:prstGeom prst="line">
              <a:avLst/>
            </a:prstGeom>
            <a:noFill/>
            <a:ln w="31750" cap="sq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783732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</a:pPr>
              <a:endParaRPr lang="fr-FR" sz="1200">
                <a:solidFill>
                  <a:srgbClr val="000099"/>
                </a:solidFill>
                <a:latin typeface="Comic Sans MS" pitchFamily="66" charset="0"/>
              </a:endParaRPr>
            </a:p>
          </p:txBody>
        </p:sp>
        <p:sp>
          <p:nvSpPr>
            <p:cNvPr id="332" name="ZoneTexte 331"/>
            <p:cNvSpPr txBox="1"/>
            <p:nvPr/>
          </p:nvSpPr>
          <p:spPr>
            <a:xfrm>
              <a:off x="6601254" y="757286"/>
              <a:ext cx="6479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VG&gt;0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9" name="Groupe 258"/>
          <p:cNvGrpSpPr/>
          <p:nvPr/>
        </p:nvGrpSpPr>
        <p:grpSpPr>
          <a:xfrm>
            <a:off x="6025284" y="5365846"/>
            <a:ext cx="1317747" cy="223214"/>
            <a:chOff x="6025284" y="5365846"/>
            <a:chExt cx="1317747" cy="223214"/>
          </a:xfrm>
        </p:grpSpPr>
        <p:grpSp>
          <p:nvGrpSpPr>
            <p:cNvPr id="140" name="Groupe 139"/>
            <p:cNvGrpSpPr/>
            <p:nvPr/>
          </p:nvGrpSpPr>
          <p:grpSpPr>
            <a:xfrm>
              <a:off x="6025284" y="5481060"/>
              <a:ext cx="108000" cy="108000"/>
              <a:chOff x="5045965" y="3464815"/>
              <a:chExt cx="1958637" cy="1958638"/>
            </a:xfrm>
          </p:grpSpPr>
          <p:cxnSp>
            <p:nvCxnSpPr>
              <p:cNvPr id="141" name="Connecteur droit 140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necteur droit 141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Ellipse 142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7" name="Groupe 146"/>
            <p:cNvGrpSpPr/>
            <p:nvPr/>
          </p:nvGrpSpPr>
          <p:grpSpPr>
            <a:xfrm>
              <a:off x="6198105" y="5481060"/>
              <a:ext cx="108000" cy="108000"/>
              <a:chOff x="5045965" y="3464815"/>
              <a:chExt cx="1958637" cy="1958638"/>
            </a:xfrm>
          </p:grpSpPr>
          <p:cxnSp>
            <p:nvCxnSpPr>
              <p:cNvPr id="148" name="Connecteur droit 147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Connecteur droit 148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Ellipse 149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1" name="Groupe 150"/>
            <p:cNvGrpSpPr/>
            <p:nvPr/>
          </p:nvGrpSpPr>
          <p:grpSpPr>
            <a:xfrm>
              <a:off x="6370926" y="5481060"/>
              <a:ext cx="108000" cy="108000"/>
              <a:chOff x="5045965" y="3464815"/>
              <a:chExt cx="1958637" cy="1958638"/>
            </a:xfrm>
          </p:grpSpPr>
          <p:cxnSp>
            <p:nvCxnSpPr>
              <p:cNvPr id="152" name="Connecteur droit 151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cteur droit 152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Ellipse 153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5" name="Groupe 154"/>
            <p:cNvGrpSpPr/>
            <p:nvPr/>
          </p:nvGrpSpPr>
          <p:grpSpPr>
            <a:xfrm>
              <a:off x="6255712" y="5365846"/>
              <a:ext cx="108000" cy="108000"/>
              <a:chOff x="5045965" y="3464815"/>
              <a:chExt cx="1958637" cy="1958638"/>
            </a:xfrm>
          </p:grpSpPr>
          <p:cxnSp>
            <p:nvCxnSpPr>
              <p:cNvPr id="156" name="Connecteur droit 155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necteur droit 156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8" name="Ellipse 157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9" name="Groupe 268"/>
            <p:cNvGrpSpPr/>
            <p:nvPr/>
          </p:nvGrpSpPr>
          <p:grpSpPr>
            <a:xfrm>
              <a:off x="6082891" y="5365846"/>
              <a:ext cx="108000" cy="108000"/>
              <a:chOff x="5045965" y="3464815"/>
              <a:chExt cx="1958637" cy="1958638"/>
            </a:xfrm>
          </p:grpSpPr>
          <p:cxnSp>
            <p:nvCxnSpPr>
              <p:cNvPr id="270" name="Connecteur droit 269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Connecteur droit 270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2" name="Ellipse 271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8" name="Groupe 337"/>
            <p:cNvGrpSpPr/>
            <p:nvPr/>
          </p:nvGrpSpPr>
          <p:grpSpPr>
            <a:xfrm>
              <a:off x="6428533" y="5365846"/>
              <a:ext cx="108000" cy="108000"/>
              <a:chOff x="5045965" y="3464815"/>
              <a:chExt cx="1958637" cy="1958638"/>
            </a:xfrm>
          </p:grpSpPr>
          <p:cxnSp>
            <p:nvCxnSpPr>
              <p:cNvPr id="339" name="Connecteur droit 338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" name="Connecteur droit 339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1" name="Ellipse 340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6" name="Groupe 345"/>
            <p:cNvGrpSpPr/>
            <p:nvPr/>
          </p:nvGrpSpPr>
          <p:grpSpPr>
            <a:xfrm>
              <a:off x="6543747" y="5481060"/>
              <a:ext cx="108000" cy="108000"/>
              <a:chOff x="5045965" y="3464815"/>
              <a:chExt cx="1958637" cy="1958638"/>
            </a:xfrm>
          </p:grpSpPr>
          <p:cxnSp>
            <p:nvCxnSpPr>
              <p:cNvPr id="347" name="Connecteur droit 346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" name="Connecteur droit 347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9" name="Ellipse 348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0" name="Groupe 349"/>
            <p:cNvGrpSpPr/>
            <p:nvPr/>
          </p:nvGrpSpPr>
          <p:grpSpPr>
            <a:xfrm>
              <a:off x="6716568" y="5481060"/>
              <a:ext cx="108000" cy="108000"/>
              <a:chOff x="5045965" y="3464815"/>
              <a:chExt cx="1958637" cy="1958638"/>
            </a:xfrm>
          </p:grpSpPr>
          <p:cxnSp>
            <p:nvCxnSpPr>
              <p:cNvPr id="351" name="Connecteur droit 350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" name="Connecteur droit 351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3" name="Ellipse 352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4" name="Groupe 353"/>
            <p:cNvGrpSpPr/>
            <p:nvPr/>
          </p:nvGrpSpPr>
          <p:grpSpPr>
            <a:xfrm>
              <a:off x="6889389" y="5481060"/>
              <a:ext cx="108000" cy="108000"/>
              <a:chOff x="5045965" y="3464815"/>
              <a:chExt cx="1958637" cy="1958638"/>
            </a:xfrm>
          </p:grpSpPr>
          <p:cxnSp>
            <p:nvCxnSpPr>
              <p:cNvPr id="355" name="Connecteur droit 354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" name="Connecteur droit 355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7" name="Ellipse 356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8" name="Groupe 357"/>
            <p:cNvGrpSpPr/>
            <p:nvPr/>
          </p:nvGrpSpPr>
          <p:grpSpPr>
            <a:xfrm>
              <a:off x="7062210" y="5481060"/>
              <a:ext cx="108000" cy="108000"/>
              <a:chOff x="5045965" y="3464815"/>
              <a:chExt cx="1958637" cy="1958638"/>
            </a:xfrm>
          </p:grpSpPr>
          <p:cxnSp>
            <p:nvCxnSpPr>
              <p:cNvPr id="359" name="Connecteur droit 358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" name="Connecteur droit 359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1" name="Ellipse 360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2" name="Groupe 361"/>
            <p:cNvGrpSpPr/>
            <p:nvPr/>
          </p:nvGrpSpPr>
          <p:grpSpPr>
            <a:xfrm>
              <a:off x="6946996" y="5365846"/>
              <a:ext cx="108000" cy="108000"/>
              <a:chOff x="5045965" y="3464815"/>
              <a:chExt cx="1958637" cy="1958638"/>
            </a:xfrm>
          </p:grpSpPr>
          <p:cxnSp>
            <p:nvCxnSpPr>
              <p:cNvPr id="363" name="Connecteur droit 362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" name="Connecteur droit 363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5" name="Ellipse 364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6" name="Groupe 365"/>
            <p:cNvGrpSpPr/>
            <p:nvPr/>
          </p:nvGrpSpPr>
          <p:grpSpPr>
            <a:xfrm>
              <a:off x="6774175" y="5365846"/>
              <a:ext cx="108000" cy="108000"/>
              <a:chOff x="5045965" y="3464815"/>
              <a:chExt cx="1958637" cy="1958638"/>
            </a:xfrm>
          </p:grpSpPr>
          <p:cxnSp>
            <p:nvCxnSpPr>
              <p:cNvPr id="367" name="Connecteur droit 366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Connecteur droit 367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9" name="Ellipse 368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0" name="Groupe 369"/>
            <p:cNvGrpSpPr/>
            <p:nvPr/>
          </p:nvGrpSpPr>
          <p:grpSpPr>
            <a:xfrm>
              <a:off x="7119817" y="5365846"/>
              <a:ext cx="108000" cy="108000"/>
              <a:chOff x="5045965" y="3464815"/>
              <a:chExt cx="1958637" cy="1958638"/>
            </a:xfrm>
          </p:grpSpPr>
          <p:cxnSp>
            <p:nvCxnSpPr>
              <p:cNvPr id="371" name="Connecteur droit 370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2" name="Connecteur droit 371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3" name="Ellipse 372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4" name="Groupe 373"/>
            <p:cNvGrpSpPr/>
            <p:nvPr/>
          </p:nvGrpSpPr>
          <p:grpSpPr>
            <a:xfrm>
              <a:off x="7235031" y="5481060"/>
              <a:ext cx="108000" cy="108000"/>
              <a:chOff x="5045965" y="3464815"/>
              <a:chExt cx="1958637" cy="1958638"/>
            </a:xfrm>
          </p:grpSpPr>
          <p:cxnSp>
            <p:nvCxnSpPr>
              <p:cNvPr id="375" name="Connecteur droit 374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Connecteur droit 375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7" name="Ellipse 376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8" name="Groupe 377"/>
            <p:cNvGrpSpPr/>
            <p:nvPr/>
          </p:nvGrpSpPr>
          <p:grpSpPr>
            <a:xfrm>
              <a:off x="6601354" y="5365846"/>
              <a:ext cx="108000" cy="108000"/>
              <a:chOff x="5045965" y="3464815"/>
              <a:chExt cx="1958637" cy="1958638"/>
            </a:xfrm>
          </p:grpSpPr>
          <p:cxnSp>
            <p:nvCxnSpPr>
              <p:cNvPr id="379" name="Connecteur droit 378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0" name="Connecteur droit 379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1" name="Ellipse 380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83" name="Groupe 382"/>
          <p:cNvGrpSpPr/>
          <p:nvPr/>
        </p:nvGrpSpPr>
        <p:grpSpPr>
          <a:xfrm>
            <a:off x="8855241" y="5365846"/>
            <a:ext cx="1317747" cy="223214"/>
            <a:chOff x="6025284" y="5365846"/>
            <a:chExt cx="1317747" cy="223214"/>
          </a:xfrm>
        </p:grpSpPr>
        <p:grpSp>
          <p:nvGrpSpPr>
            <p:cNvPr id="384" name="Groupe 383"/>
            <p:cNvGrpSpPr/>
            <p:nvPr/>
          </p:nvGrpSpPr>
          <p:grpSpPr>
            <a:xfrm>
              <a:off x="6025284" y="5481060"/>
              <a:ext cx="108000" cy="108000"/>
              <a:chOff x="5045965" y="3464815"/>
              <a:chExt cx="1958637" cy="1958638"/>
            </a:xfrm>
          </p:grpSpPr>
          <p:cxnSp>
            <p:nvCxnSpPr>
              <p:cNvPr id="441" name="Connecteur droit 440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Connecteur droit 441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3" name="Ellipse 442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5" name="Groupe 384"/>
            <p:cNvGrpSpPr/>
            <p:nvPr/>
          </p:nvGrpSpPr>
          <p:grpSpPr>
            <a:xfrm>
              <a:off x="6198105" y="5481060"/>
              <a:ext cx="108000" cy="108000"/>
              <a:chOff x="5045965" y="3464815"/>
              <a:chExt cx="1958637" cy="1958638"/>
            </a:xfrm>
          </p:grpSpPr>
          <p:cxnSp>
            <p:nvCxnSpPr>
              <p:cNvPr id="438" name="Connecteur droit 437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Connecteur droit 438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0" name="Ellipse 439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6" name="Groupe 385"/>
            <p:cNvGrpSpPr/>
            <p:nvPr/>
          </p:nvGrpSpPr>
          <p:grpSpPr>
            <a:xfrm>
              <a:off x="6370926" y="5481060"/>
              <a:ext cx="108000" cy="108000"/>
              <a:chOff x="5045965" y="3464815"/>
              <a:chExt cx="1958637" cy="1958638"/>
            </a:xfrm>
          </p:grpSpPr>
          <p:cxnSp>
            <p:nvCxnSpPr>
              <p:cNvPr id="435" name="Connecteur droit 434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Connecteur droit 435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7" name="Ellipse 436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7" name="Groupe 386"/>
            <p:cNvGrpSpPr/>
            <p:nvPr/>
          </p:nvGrpSpPr>
          <p:grpSpPr>
            <a:xfrm>
              <a:off x="6255712" y="5365846"/>
              <a:ext cx="108000" cy="108000"/>
              <a:chOff x="5045965" y="3464815"/>
              <a:chExt cx="1958637" cy="1958638"/>
            </a:xfrm>
          </p:grpSpPr>
          <p:cxnSp>
            <p:nvCxnSpPr>
              <p:cNvPr id="432" name="Connecteur droit 431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Connecteur droit 432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4" name="Ellipse 433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8" name="Groupe 387"/>
            <p:cNvGrpSpPr/>
            <p:nvPr/>
          </p:nvGrpSpPr>
          <p:grpSpPr>
            <a:xfrm>
              <a:off x="6082891" y="5365846"/>
              <a:ext cx="108000" cy="108000"/>
              <a:chOff x="5045965" y="3464815"/>
              <a:chExt cx="1958637" cy="1958638"/>
            </a:xfrm>
          </p:grpSpPr>
          <p:cxnSp>
            <p:nvCxnSpPr>
              <p:cNvPr id="429" name="Connecteur droit 428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Connecteur droit 429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1" name="Ellipse 430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9" name="Groupe 388"/>
            <p:cNvGrpSpPr/>
            <p:nvPr/>
          </p:nvGrpSpPr>
          <p:grpSpPr>
            <a:xfrm>
              <a:off x="6428533" y="5365846"/>
              <a:ext cx="108000" cy="108000"/>
              <a:chOff x="5045965" y="3464815"/>
              <a:chExt cx="1958637" cy="1958638"/>
            </a:xfrm>
          </p:grpSpPr>
          <p:cxnSp>
            <p:nvCxnSpPr>
              <p:cNvPr id="426" name="Connecteur droit 425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Connecteur droit 426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8" name="Ellipse 427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0" name="Groupe 389"/>
            <p:cNvGrpSpPr/>
            <p:nvPr/>
          </p:nvGrpSpPr>
          <p:grpSpPr>
            <a:xfrm>
              <a:off x="6543747" y="5481060"/>
              <a:ext cx="108000" cy="108000"/>
              <a:chOff x="5045965" y="3464815"/>
              <a:chExt cx="1958637" cy="1958638"/>
            </a:xfrm>
          </p:grpSpPr>
          <p:cxnSp>
            <p:nvCxnSpPr>
              <p:cNvPr id="423" name="Connecteur droit 422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" name="Connecteur droit 423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5" name="Ellipse 424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1" name="Groupe 390"/>
            <p:cNvGrpSpPr/>
            <p:nvPr/>
          </p:nvGrpSpPr>
          <p:grpSpPr>
            <a:xfrm>
              <a:off x="6716568" y="5481060"/>
              <a:ext cx="108000" cy="108000"/>
              <a:chOff x="5045965" y="3464815"/>
              <a:chExt cx="1958637" cy="1958638"/>
            </a:xfrm>
          </p:grpSpPr>
          <p:cxnSp>
            <p:nvCxnSpPr>
              <p:cNvPr id="420" name="Connecteur droit 419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1" name="Connecteur droit 420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2" name="Ellipse 421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2" name="Groupe 391"/>
            <p:cNvGrpSpPr/>
            <p:nvPr/>
          </p:nvGrpSpPr>
          <p:grpSpPr>
            <a:xfrm>
              <a:off x="6889389" y="5481060"/>
              <a:ext cx="108000" cy="108000"/>
              <a:chOff x="5045965" y="3464815"/>
              <a:chExt cx="1958637" cy="1958638"/>
            </a:xfrm>
          </p:grpSpPr>
          <p:cxnSp>
            <p:nvCxnSpPr>
              <p:cNvPr id="417" name="Connecteur droit 416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8" name="Connecteur droit 417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9" name="Ellipse 418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3" name="Groupe 392"/>
            <p:cNvGrpSpPr/>
            <p:nvPr/>
          </p:nvGrpSpPr>
          <p:grpSpPr>
            <a:xfrm>
              <a:off x="7062210" y="5481060"/>
              <a:ext cx="108000" cy="108000"/>
              <a:chOff x="5045965" y="3464815"/>
              <a:chExt cx="1958637" cy="1958638"/>
            </a:xfrm>
          </p:grpSpPr>
          <p:cxnSp>
            <p:nvCxnSpPr>
              <p:cNvPr id="414" name="Connecteur droit 413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5" name="Connecteur droit 414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6" name="Ellipse 415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4" name="Groupe 393"/>
            <p:cNvGrpSpPr/>
            <p:nvPr/>
          </p:nvGrpSpPr>
          <p:grpSpPr>
            <a:xfrm>
              <a:off x="6946996" y="5365846"/>
              <a:ext cx="108000" cy="108000"/>
              <a:chOff x="5045965" y="3464815"/>
              <a:chExt cx="1958637" cy="1958638"/>
            </a:xfrm>
          </p:grpSpPr>
          <p:cxnSp>
            <p:nvCxnSpPr>
              <p:cNvPr id="411" name="Connecteur droit 410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2" name="Connecteur droit 411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3" name="Ellipse 412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5" name="Groupe 394"/>
            <p:cNvGrpSpPr/>
            <p:nvPr/>
          </p:nvGrpSpPr>
          <p:grpSpPr>
            <a:xfrm>
              <a:off x="6774175" y="5365846"/>
              <a:ext cx="108000" cy="108000"/>
              <a:chOff x="5045965" y="3464815"/>
              <a:chExt cx="1958637" cy="1958638"/>
            </a:xfrm>
          </p:grpSpPr>
          <p:cxnSp>
            <p:nvCxnSpPr>
              <p:cNvPr id="408" name="Connecteur droit 407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9" name="Connecteur droit 408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0" name="Ellipse 409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6" name="Groupe 395"/>
            <p:cNvGrpSpPr/>
            <p:nvPr/>
          </p:nvGrpSpPr>
          <p:grpSpPr>
            <a:xfrm>
              <a:off x="7119817" y="5365846"/>
              <a:ext cx="108000" cy="108000"/>
              <a:chOff x="5045965" y="3464815"/>
              <a:chExt cx="1958637" cy="1958638"/>
            </a:xfrm>
          </p:grpSpPr>
          <p:cxnSp>
            <p:nvCxnSpPr>
              <p:cNvPr id="405" name="Connecteur droit 404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6" name="Connecteur droit 405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7" name="Ellipse 406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7" name="Groupe 396"/>
            <p:cNvGrpSpPr/>
            <p:nvPr/>
          </p:nvGrpSpPr>
          <p:grpSpPr>
            <a:xfrm>
              <a:off x="7235031" y="5481060"/>
              <a:ext cx="108000" cy="108000"/>
              <a:chOff x="5045965" y="3464815"/>
              <a:chExt cx="1958637" cy="1958638"/>
            </a:xfrm>
          </p:grpSpPr>
          <p:cxnSp>
            <p:nvCxnSpPr>
              <p:cNvPr id="402" name="Connecteur droit 401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3" name="Connecteur droit 402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4" name="Ellipse 403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8" name="Groupe 397"/>
            <p:cNvGrpSpPr/>
            <p:nvPr/>
          </p:nvGrpSpPr>
          <p:grpSpPr>
            <a:xfrm>
              <a:off x="6601354" y="5365846"/>
              <a:ext cx="108000" cy="108000"/>
              <a:chOff x="5045965" y="3464815"/>
              <a:chExt cx="1958637" cy="1958638"/>
            </a:xfrm>
          </p:grpSpPr>
          <p:cxnSp>
            <p:nvCxnSpPr>
              <p:cNvPr id="399" name="Connecteur droit 398"/>
              <p:cNvCxnSpPr/>
              <p:nvPr/>
            </p:nvCxnSpPr>
            <p:spPr>
              <a:xfrm>
                <a:off x="5334000" y="4444134"/>
                <a:ext cx="138256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Connecteur droit 399"/>
              <p:cNvCxnSpPr/>
              <p:nvPr/>
            </p:nvCxnSpPr>
            <p:spPr>
              <a:xfrm>
                <a:off x="6025284" y="3752850"/>
                <a:ext cx="0" cy="138256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1" name="Ellipse 400"/>
              <p:cNvSpPr/>
              <p:nvPr/>
            </p:nvSpPr>
            <p:spPr>
              <a:xfrm>
                <a:off x="5045965" y="3464815"/>
                <a:ext cx="1958637" cy="195863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44" name="Groupe 443"/>
          <p:cNvGrpSpPr/>
          <p:nvPr/>
        </p:nvGrpSpPr>
        <p:grpSpPr>
          <a:xfrm>
            <a:off x="9596918" y="5788147"/>
            <a:ext cx="681600" cy="72000"/>
            <a:chOff x="4141018" y="5447268"/>
            <a:chExt cx="681600" cy="72000"/>
          </a:xfrm>
        </p:grpSpPr>
        <p:grpSp>
          <p:nvGrpSpPr>
            <p:cNvPr id="445" name="Groupe 444"/>
            <p:cNvGrpSpPr/>
            <p:nvPr/>
          </p:nvGrpSpPr>
          <p:grpSpPr>
            <a:xfrm>
              <a:off x="4141018" y="5447268"/>
              <a:ext cx="72000" cy="72000"/>
              <a:chOff x="495012" y="3752850"/>
              <a:chExt cx="691284" cy="691284"/>
            </a:xfrm>
          </p:grpSpPr>
          <p:cxnSp>
            <p:nvCxnSpPr>
              <p:cNvPr id="458" name="Connecteur droit 457"/>
              <p:cNvCxnSpPr/>
              <p:nvPr/>
            </p:nvCxnSpPr>
            <p:spPr>
              <a:xfrm flipH="1">
                <a:off x="495012" y="3752850"/>
                <a:ext cx="691284" cy="6912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Connecteur droit 458"/>
              <p:cNvCxnSpPr/>
              <p:nvPr/>
            </p:nvCxnSpPr>
            <p:spPr>
              <a:xfrm>
                <a:off x="495012" y="3752850"/>
                <a:ext cx="691284" cy="6912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6" name="Groupe 445"/>
            <p:cNvGrpSpPr/>
            <p:nvPr/>
          </p:nvGrpSpPr>
          <p:grpSpPr>
            <a:xfrm>
              <a:off x="4293418" y="5447268"/>
              <a:ext cx="72000" cy="72000"/>
              <a:chOff x="495012" y="3752850"/>
              <a:chExt cx="691284" cy="691284"/>
            </a:xfrm>
          </p:grpSpPr>
          <p:cxnSp>
            <p:nvCxnSpPr>
              <p:cNvPr id="456" name="Connecteur droit 455"/>
              <p:cNvCxnSpPr/>
              <p:nvPr/>
            </p:nvCxnSpPr>
            <p:spPr>
              <a:xfrm flipH="1">
                <a:off x="495012" y="3752850"/>
                <a:ext cx="691284" cy="6912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Connecteur droit 456"/>
              <p:cNvCxnSpPr/>
              <p:nvPr/>
            </p:nvCxnSpPr>
            <p:spPr>
              <a:xfrm>
                <a:off x="495012" y="3752850"/>
                <a:ext cx="691284" cy="6912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7" name="Groupe 446"/>
            <p:cNvGrpSpPr/>
            <p:nvPr/>
          </p:nvGrpSpPr>
          <p:grpSpPr>
            <a:xfrm>
              <a:off x="4445818" y="5447268"/>
              <a:ext cx="72000" cy="72000"/>
              <a:chOff x="495012" y="3752850"/>
              <a:chExt cx="691284" cy="691284"/>
            </a:xfrm>
          </p:grpSpPr>
          <p:cxnSp>
            <p:nvCxnSpPr>
              <p:cNvPr id="454" name="Connecteur droit 453"/>
              <p:cNvCxnSpPr/>
              <p:nvPr/>
            </p:nvCxnSpPr>
            <p:spPr>
              <a:xfrm flipH="1">
                <a:off x="495012" y="3752850"/>
                <a:ext cx="691284" cy="6912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Connecteur droit 454"/>
              <p:cNvCxnSpPr/>
              <p:nvPr/>
            </p:nvCxnSpPr>
            <p:spPr>
              <a:xfrm>
                <a:off x="495012" y="3752850"/>
                <a:ext cx="691284" cy="6912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8" name="Groupe 447"/>
            <p:cNvGrpSpPr/>
            <p:nvPr/>
          </p:nvGrpSpPr>
          <p:grpSpPr>
            <a:xfrm>
              <a:off x="4598218" y="5447268"/>
              <a:ext cx="72000" cy="72000"/>
              <a:chOff x="495012" y="3752850"/>
              <a:chExt cx="691284" cy="691284"/>
            </a:xfrm>
          </p:grpSpPr>
          <p:cxnSp>
            <p:nvCxnSpPr>
              <p:cNvPr id="452" name="Connecteur droit 451"/>
              <p:cNvCxnSpPr/>
              <p:nvPr/>
            </p:nvCxnSpPr>
            <p:spPr>
              <a:xfrm flipH="1">
                <a:off x="495012" y="3752850"/>
                <a:ext cx="691284" cy="6912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Connecteur droit 452"/>
              <p:cNvCxnSpPr/>
              <p:nvPr/>
            </p:nvCxnSpPr>
            <p:spPr>
              <a:xfrm>
                <a:off x="495012" y="3752850"/>
                <a:ext cx="691284" cy="6912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9" name="Groupe 448"/>
            <p:cNvGrpSpPr/>
            <p:nvPr/>
          </p:nvGrpSpPr>
          <p:grpSpPr>
            <a:xfrm>
              <a:off x="4750618" y="5447268"/>
              <a:ext cx="72000" cy="72000"/>
              <a:chOff x="495012" y="3752850"/>
              <a:chExt cx="691284" cy="691284"/>
            </a:xfrm>
          </p:grpSpPr>
          <p:cxnSp>
            <p:nvCxnSpPr>
              <p:cNvPr id="450" name="Connecteur droit 449"/>
              <p:cNvCxnSpPr/>
              <p:nvPr/>
            </p:nvCxnSpPr>
            <p:spPr>
              <a:xfrm flipH="1">
                <a:off x="495012" y="3752850"/>
                <a:ext cx="691284" cy="6912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Connecteur droit 450"/>
              <p:cNvCxnSpPr/>
              <p:nvPr/>
            </p:nvCxnSpPr>
            <p:spPr>
              <a:xfrm>
                <a:off x="495012" y="3752850"/>
                <a:ext cx="691284" cy="6912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49" name="Connecteur droit avec flèche 248"/>
          <p:cNvCxnSpPr/>
          <p:nvPr/>
        </p:nvCxnSpPr>
        <p:spPr>
          <a:xfrm>
            <a:off x="9020848" y="2427889"/>
            <a:ext cx="0" cy="172821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avec flèche 250"/>
          <p:cNvCxnSpPr/>
          <p:nvPr/>
        </p:nvCxnSpPr>
        <p:spPr>
          <a:xfrm>
            <a:off x="9599271" y="2543103"/>
            <a:ext cx="0" cy="172821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ZoneTexte 251"/>
          <p:cNvSpPr txBox="1"/>
          <p:nvPr/>
        </p:nvSpPr>
        <p:spPr>
          <a:xfrm>
            <a:off x="8444778" y="1333356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gate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3" name="ZoneTexte 252"/>
          <p:cNvSpPr txBox="1"/>
          <p:nvPr/>
        </p:nvSpPr>
        <p:spPr>
          <a:xfrm>
            <a:off x="8387171" y="3061566"/>
            <a:ext cx="7136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Silicon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4" name="ZoneTexte 253"/>
          <p:cNvSpPr txBox="1"/>
          <p:nvPr/>
        </p:nvSpPr>
        <p:spPr>
          <a:xfrm>
            <a:off x="8387171" y="2139854"/>
            <a:ext cx="6527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Oxide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5" name="ZoneTexte 254"/>
          <p:cNvSpPr txBox="1"/>
          <p:nvPr/>
        </p:nvSpPr>
        <p:spPr>
          <a:xfrm>
            <a:off x="8444778" y="4098492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gate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" name="ZoneTexte 255"/>
          <p:cNvSpPr txBox="1"/>
          <p:nvPr/>
        </p:nvSpPr>
        <p:spPr>
          <a:xfrm>
            <a:off x="8387171" y="5826702"/>
            <a:ext cx="7136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Silicon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7" name="ZoneTexte 256"/>
          <p:cNvSpPr txBox="1"/>
          <p:nvPr/>
        </p:nvSpPr>
        <p:spPr>
          <a:xfrm>
            <a:off x="8387171" y="4904990"/>
            <a:ext cx="6527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Oxide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8" name="ZoneTexte 257"/>
          <p:cNvSpPr txBox="1"/>
          <p:nvPr/>
        </p:nvSpPr>
        <p:spPr>
          <a:xfrm>
            <a:off x="5679642" y="4098492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gate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0" name="ZoneTexte 259"/>
          <p:cNvSpPr txBox="1"/>
          <p:nvPr/>
        </p:nvSpPr>
        <p:spPr>
          <a:xfrm>
            <a:off x="5622035" y="5826702"/>
            <a:ext cx="7136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Silicon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1" name="ZoneTexte 260"/>
          <p:cNvSpPr txBox="1"/>
          <p:nvPr/>
        </p:nvSpPr>
        <p:spPr>
          <a:xfrm>
            <a:off x="5622035" y="4904990"/>
            <a:ext cx="6527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Oxide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98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45"/>
    </mc:Choice>
    <mc:Fallback xmlns="">
      <p:transition spd="slow" advTm="1445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Induced Narrow Channel Effect</a:t>
            </a:r>
            <a:endParaRPr lang="en-US" dirty="0"/>
          </a:p>
        </p:txBody>
      </p:sp>
      <p:sp>
        <p:nvSpPr>
          <p:cNvPr id="116" name="Espace réservé du texte 115"/>
          <p:cNvSpPr>
            <a:spLocks noGrp="1"/>
          </p:cNvSpPr>
          <p:nvPr>
            <p:ph type="body" sz="half" idx="1"/>
          </p:nvPr>
        </p:nvSpPr>
        <p:spPr>
          <a:xfrm>
            <a:off x="149370" y="1909426"/>
            <a:ext cx="4608560" cy="3802062"/>
          </a:xfrm>
        </p:spPr>
        <p:txBody>
          <a:bodyPr/>
          <a:lstStyle/>
          <a:p>
            <a:r>
              <a:rPr lang="en-US" dirty="0" smtClean="0"/>
              <a:t>RINCE is caused by the charge trapped in the STI </a:t>
            </a:r>
          </a:p>
          <a:p>
            <a:r>
              <a:rPr lang="en-US" dirty="0" smtClean="0"/>
              <a:t>This charge affects the </a:t>
            </a:r>
            <a:r>
              <a:rPr lang="en-US" dirty="0"/>
              <a:t>electric field in the </a:t>
            </a:r>
            <a:r>
              <a:rPr lang="en-US" dirty="0" smtClean="0"/>
              <a:t>channel and modify the transistor characteristics</a:t>
            </a:r>
          </a:p>
          <a:p>
            <a:r>
              <a:rPr lang="en-US" dirty="0" smtClean="0"/>
              <a:t>More relevant for narrow transistors</a:t>
            </a:r>
            <a:endParaRPr lang="en-US" dirty="0"/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988358" y="1967033"/>
            <a:ext cx="2915620" cy="149778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1" name="Rectangle 10"/>
          <p:cNvSpPr/>
          <p:nvPr/>
        </p:nvSpPr>
        <p:spPr>
          <a:xfrm>
            <a:off x="5708440" y="2260734"/>
            <a:ext cx="1487983" cy="987363"/>
          </a:xfrm>
          <a:prstGeom prst="rect">
            <a:avLst/>
          </a:prstGeom>
          <a:solidFill>
            <a:schemeClr val="accent5">
              <a:lumMod val="75000"/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2" name="Rectangle 11"/>
          <p:cNvSpPr/>
          <p:nvPr/>
        </p:nvSpPr>
        <p:spPr>
          <a:xfrm>
            <a:off x="5445822" y="2581831"/>
            <a:ext cx="1993348" cy="351801"/>
          </a:xfrm>
          <a:prstGeom prst="rect">
            <a:avLst/>
          </a:prstGeom>
          <a:solidFill>
            <a:srgbClr val="FF9966">
              <a:alpha val="98824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3" name="ZoneTexte 12"/>
          <p:cNvSpPr txBox="1"/>
          <p:nvPr/>
        </p:nvSpPr>
        <p:spPr>
          <a:xfrm>
            <a:off x="5117765" y="2060645"/>
            <a:ext cx="425278" cy="2741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706699" y="2272703"/>
            <a:ext cx="230697" cy="163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706699" y="3067444"/>
            <a:ext cx="223642" cy="163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298274" y="2670074"/>
            <a:ext cx="237751" cy="163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8264443" y="1967032"/>
            <a:ext cx="1620510" cy="149778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60" name="Rectangle 59"/>
          <p:cNvSpPr/>
          <p:nvPr/>
        </p:nvSpPr>
        <p:spPr>
          <a:xfrm>
            <a:off x="8664667" y="2260733"/>
            <a:ext cx="827025" cy="987363"/>
          </a:xfrm>
          <a:prstGeom prst="rect">
            <a:avLst/>
          </a:prstGeom>
          <a:solidFill>
            <a:schemeClr val="accent5">
              <a:lumMod val="75000"/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61" name="Rectangle 60"/>
          <p:cNvSpPr/>
          <p:nvPr/>
        </p:nvSpPr>
        <p:spPr>
          <a:xfrm>
            <a:off x="8518703" y="2581830"/>
            <a:ext cx="1107909" cy="351801"/>
          </a:xfrm>
          <a:prstGeom prst="rect">
            <a:avLst/>
          </a:prstGeom>
          <a:solidFill>
            <a:srgbClr val="FF9966">
              <a:alpha val="98824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62" name="ZoneTexte 61"/>
          <p:cNvSpPr txBox="1"/>
          <p:nvPr/>
        </p:nvSpPr>
        <p:spPr>
          <a:xfrm>
            <a:off x="8336368" y="2060644"/>
            <a:ext cx="51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8663699" y="2272702"/>
            <a:ext cx="128222" cy="163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ZoneTexte 63"/>
          <p:cNvSpPr txBox="1"/>
          <p:nvPr/>
        </p:nvSpPr>
        <p:spPr>
          <a:xfrm>
            <a:off x="8663699" y="3067443"/>
            <a:ext cx="124301" cy="163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ZoneTexte 64"/>
          <p:cNvSpPr txBox="1"/>
          <p:nvPr/>
        </p:nvSpPr>
        <p:spPr>
          <a:xfrm>
            <a:off x="8992498" y="2670073"/>
            <a:ext cx="132143" cy="163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ZoneTexte 92"/>
          <p:cNvSpPr txBox="1"/>
          <p:nvPr/>
        </p:nvSpPr>
        <p:spPr>
          <a:xfrm>
            <a:off x="8502385" y="1045321"/>
            <a:ext cx="12097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Minimum width device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ZoneTexte 95"/>
          <p:cNvSpPr txBox="1"/>
          <p:nvPr/>
        </p:nvSpPr>
        <p:spPr>
          <a:xfrm>
            <a:off x="4988358" y="1621391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Pre-rad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ZoneTexte 97"/>
          <p:cNvSpPr txBox="1"/>
          <p:nvPr/>
        </p:nvSpPr>
        <p:spPr>
          <a:xfrm>
            <a:off x="8156743" y="1621391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Pre-rad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4930751" y="3868065"/>
            <a:ext cx="4954202" cy="1785816"/>
            <a:chOff x="4930751" y="3868065"/>
            <a:chExt cx="4954202" cy="1785816"/>
          </a:xfrm>
        </p:grpSpPr>
        <p:sp>
          <p:nvSpPr>
            <p:cNvPr id="49" name="Rectangle 48"/>
            <p:cNvSpPr/>
            <p:nvPr/>
          </p:nvSpPr>
          <p:spPr>
            <a:xfrm>
              <a:off x="4988358" y="4156099"/>
              <a:ext cx="2915620" cy="149778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708440" y="4449800"/>
              <a:ext cx="1487983" cy="987363"/>
            </a:xfrm>
            <a:prstGeom prst="rect">
              <a:avLst/>
            </a:prstGeom>
            <a:solidFill>
              <a:schemeClr val="accent5">
                <a:lumMod val="75000"/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445822" y="4770897"/>
              <a:ext cx="1993348" cy="351801"/>
            </a:xfrm>
            <a:prstGeom prst="rect">
              <a:avLst/>
            </a:prstGeom>
            <a:solidFill>
              <a:srgbClr val="FF9966">
                <a:alpha val="98824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5117765" y="4249711"/>
              <a:ext cx="425278" cy="274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STI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5706699" y="4461769"/>
              <a:ext cx="230697" cy="163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5706699" y="5256510"/>
              <a:ext cx="223642" cy="163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ZoneTexte 54"/>
            <p:cNvSpPr txBox="1"/>
            <p:nvPr/>
          </p:nvSpPr>
          <p:spPr>
            <a:xfrm>
              <a:off x="6298274" y="4859140"/>
              <a:ext cx="237751" cy="163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831782" y="4757913"/>
              <a:ext cx="353855" cy="367980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8264443" y="4156098"/>
              <a:ext cx="1620510" cy="149778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8664667" y="4449799"/>
              <a:ext cx="827025" cy="987363"/>
            </a:xfrm>
            <a:prstGeom prst="rect">
              <a:avLst/>
            </a:prstGeom>
            <a:solidFill>
              <a:schemeClr val="accent5">
                <a:lumMod val="75000"/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8518703" y="4770896"/>
              <a:ext cx="1107909" cy="351801"/>
            </a:xfrm>
            <a:prstGeom prst="rect">
              <a:avLst/>
            </a:prstGeom>
            <a:solidFill>
              <a:srgbClr val="FF9966">
                <a:alpha val="98824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70" name="ZoneTexte 69"/>
            <p:cNvSpPr txBox="1"/>
            <p:nvPr/>
          </p:nvSpPr>
          <p:spPr>
            <a:xfrm>
              <a:off x="8336368" y="4249710"/>
              <a:ext cx="236371" cy="274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STI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8663699" y="4461768"/>
              <a:ext cx="128222" cy="163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8663699" y="5256509"/>
              <a:ext cx="124301" cy="163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ZoneTexte 72"/>
            <p:cNvSpPr txBox="1"/>
            <p:nvPr/>
          </p:nvSpPr>
          <p:spPr>
            <a:xfrm>
              <a:off x="8992498" y="4859139"/>
              <a:ext cx="132143" cy="163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5703457" y="4760748"/>
              <a:ext cx="353855" cy="367980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8675206" y="4761199"/>
              <a:ext cx="353855" cy="367980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9136062" y="4761199"/>
              <a:ext cx="353855" cy="367980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ZoneTexte 96"/>
            <p:cNvSpPr txBox="1"/>
            <p:nvPr/>
          </p:nvSpPr>
          <p:spPr>
            <a:xfrm>
              <a:off x="4930751" y="3868065"/>
              <a:ext cx="9396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 </a:t>
              </a:r>
              <a:r>
                <a:rPr lang="en-US" sz="14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Mrad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ZoneTexte 98"/>
            <p:cNvSpPr txBox="1"/>
            <p:nvPr/>
          </p:nvSpPr>
          <p:spPr>
            <a:xfrm>
              <a:off x="8099136" y="3868065"/>
              <a:ext cx="9396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 </a:t>
              </a:r>
              <a:r>
                <a:rPr lang="en-US" sz="14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Mrad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1" name="Flèche vers le bas 100"/>
          <p:cNvSpPr/>
          <p:nvPr/>
        </p:nvSpPr>
        <p:spPr>
          <a:xfrm>
            <a:off x="6428533" y="3522422"/>
            <a:ext cx="288035" cy="57607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lèche vers le bas 101"/>
          <p:cNvSpPr/>
          <p:nvPr/>
        </p:nvSpPr>
        <p:spPr>
          <a:xfrm>
            <a:off x="8963241" y="3522422"/>
            <a:ext cx="288035" cy="57607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ZoneTexte 114"/>
          <p:cNvSpPr txBox="1"/>
          <p:nvPr/>
        </p:nvSpPr>
        <p:spPr>
          <a:xfrm>
            <a:off x="6198105" y="6460379"/>
            <a:ext cx="2361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Regions influenced by the trapped charges in the STI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Espace réservé de la date 1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118" name="Espace réservé du pied de page 1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119" name="Espace réservé du numéro de diapositive 1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83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"/>
    </mc:Choice>
    <mc:Fallback xmlns="">
      <p:transition spd="slow" advTm="6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Radiation Induced Short Channel Effect</a:t>
            </a:r>
            <a:endParaRPr lang="en-US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half" idx="13"/>
          </p:nvPr>
        </p:nvSpPr>
        <p:spPr>
          <a:xfrm>
            <a:off x="533400" y="5135418"/>
            <a:ext cx="9639588" cy="184342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RISCE is not related to the STI</a:t>
            </a:r>
          </a:p>
          <a:p>
            <a:r>
              <a:rPr lang="en-US" dirty="0" smtClean="0"/>
              <a:t>May be attributed to the charge induced in the spacer’s oxide </a:t>
            </a:r>
          </a:p>
          <a:p>
            <a:r>
              <a:rPr lang="en-US" dirty="0" smtClean="0"/>
              <a:t>This charge affects the electric field and then the surface potential in the LDD (Lightly Doped Drain)</a:t>
            </a:r>
          </a:p>
          <a:p>
            <a:r>
              <a:rPr lang="en-US" dirty="0" smtClean="0"/>
              <a:t>More damage for short channel device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3649" y="814893"/>
            <a:ext cx="5949051" cy="4106407"/>
          </a:xfrm>
          <a:prstGeom prst="rect">
            <a:avLst/>
          </a:prstGeom>
        </p:spPr>
      </p:pic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3A28-48E2-4CAE-9B10-3100FC5CCBFD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37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"/>
    </mc:Choice>
    <mc:Fallback xmlns="">
      <p:transition spd="slow" advTm="6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smtClean="0"/>
              <a:t>Large size transistors</a:t>
            </a:r>
            <a:endParaRPr lang="fr-FR" altLang="fr-FR" dirty="0" smtClean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half" idx="1"/>
          </p:nvPr>
        </p:nvSpPr>
        <p:spPr>
          <a:xfrm>
            <a:off x="149370" y="1102928"/>
            <a:ext cx="5415058" cy="587572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TID effect on large and long devices (NMOS and PMOS) is limited</a:t>
            </a:r>
          </a:p>
          <a:p>
            <a:r>
              <a:rPr lang="en-US" altLang="en-US" dirty="0" smtClean="0">
                <a:sym typeface="Symbol" panose="05050102010706020507" pitchFamily="18" charset="2"/>
              </a:rPr>
              <a:t>The 65 nm is intrinsically very radiation hard</a:t>
            </a:r>
          </a:p>
          <a:p>
            <a:r>
              <a:rPr lang="en-US" dirty="0" smtClean="0"/>
              <a:t>Analog Design : Avoid the use of narrow or short transistors</a:t>
            </a:r>
          </a:p>
          <a:p>
            <a:pPr lvl="1"/>
            <a:r>
              <a:rPr lang="en-US" dirty="0" smtClean="0"/>
              <a:t>Analog designs following these rules showed a good radiation tolerance up to 1 Grad</a:t>
            </a:r>
          </a:p>
          <a:p>
            <a:pPr lvl="1"/>
            <a:r>
              <a:rPr lang="en-US" dirty="0" smtClean="0"/>
              <a:t>Irradiation damage depends on the bias. The matching can become worse with irradiation</a:t>
            </a:r>
          </a:p>
          <a:p>
            <a:r>
              <a:rPr lang="en-US" dirty="0" smtClean="0"/>
              <a:t>Digital design : Available standard cells are designed with minimum L and narrow devices</a:t>
            </a:r>
          </a:p>
          <a:p>
            <a:pPr lvl="1"/>
            <a:r>
              <a:rPr lang="en-US" dirty="0" smtClean="0"/>
              <a:t>Are subject to RINCE and RISCE effects</a:t>
            </a:r>
          </a:p>
          <a:p>
            <a:pPr lvl="1"/>
            <a:r>
              <a:rPr lang="en-US" dirty="0" smtClean="0"/>
              <a:t> Irradiation qualification procedure is needed</a:t>
            </a:r>
          </a:p>
          <a:p>
            <a:endParaRPr lang="en-US" altLang="en-US" dirty="0" smtClean="0">
              <a:sym typeface="Symbol" panose="05050102010706020507" pitchFamily="18" charset="2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3A28-48E2-4CAE-9B10-3100FC5CCBFD}" type="slidenum">
              <a:rPr lang="en-US" smtClean="0"/>
              <a:pPr/>
              <a:t>36</a:t>
            </a:fld>
            <a:endParaRPr lang="en-US"/>
          </a:p>
        </p:txBody>
      </p:sp>
      <p:grpSp>
        <p:nvGrpSpPr>
          <p:cNvPr id="5" name="Groupe 4"/>
          <p:cNvGrpSpPr/>
          <p:nvPr/>
        </p:nvGrpSpPr>
        <p:grpSpPr>
          <a:xfrm>
            <a:off x="6082891" y="584465"/>
            <a:ext cx="4412288" cy="3409339"/>
            <a:chOff x="495012" y="1333356"/>
            <a:chExt cx="4412288" cy="3409339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5012" y="1390963"/>
              <a:ext cx="4412288" cy="3351732"/>
            </a:xfrm>
            <a:prstGeom prst="rect">
              <a:avLst/>
            </a:prstGeom>
          </p:spPr>
        </p:pic>
        <p:sp>
          <p:nvSpPr>
            <p:cNvPr id="2" name="ZoneTexte 1"/>
            <p:cNvSpPr txBox="1"/>
            <p:nvPr/>
          </p:nvSpPr>
          <p:spPr>
            <a:xfrm>
              <a:off x="1992794" y="1333356"/>
              <a:ext cx="186437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NMOS </a:t>
              </a:r>
              <a:r>
                <a:rPr lang="en-US" sz="14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  W/L= </a:t>
              </a:r>
              <a:r>
                <a:rPr lang="en-US" sz="1400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1µ/1µ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6198105" y="3983279"/>
            <a:ext cx="4338991" cy="3398813"/>
            <a:chOff x="5564428" y="1331370"/>
            <a:chExt cx="4488611" cy="3516013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 rotWithShape="1">
            <a:blip r:embed="rId4"/>
            <a:srcRect l="2743" r="1904"/>
            <a:stretch/>
          </p:blipFill>
          <p:spPr>
            <a:xfrm>
              <a:off x="5564428" y="1390963"/>
              <a:ext cx="4488611" cy="3456420"/>
            </a:xfrm>
            <a:prstGeom prst="rect">
              <a:avLst/>
            </a:prstGeom>
          </p:spPr>
        </p:pic>
        <p:sp>
          <p:nvSpPr>
            <p:cNvPr id="12" name="ZoneTexte 11"/>
            <p:cNvSpPr txBox="1"/>
            <p:nvPr/>
          </p:nvSpPr>
          <p:spPr>
            <a:xfrm>
              <a:off x="6994671" y="1331370"/>
              <a:ext cx="1905694" cy="31839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PMOS </a:t>
              </a:r>
              <a:r>
                <a:rPr lang="en-US" sz="1400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 </a:t>
              </a:r>
              <a:r>
                <a:rPr lang="en-US" sz="14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W/L= 1µ/1µ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6601354" y="5826702"/>
            <a:ext cx="1152140" cy="28803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W/L= 1µ/1µ</a:t>
            </a:r>
            <a:endParaRPr lang="en-US" sz="1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881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9"/>
    </mc:Choice>
    <mc:Fallback xmlns="">
      <p:transition spd="slow" advTm="1049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Ids(</a:t>
            </a:r>
            <a:r>
              <a:rPr lang="en-US" dirty="0" err="1" smtClean="0"/>
              <a:t>Vgs</a:t>
            </a:r>
            <a:r>
              <a:rPr lang="en-US" dirty="0" smtClean="0"/>
              <a:t>) variation for small </a:t>
            </a:r>
            <a:r>
              <a:rPr lang="en-US" dirty="0" err="1" smtClean="0"/>
              <a:t>pmos</a:t>
            </a:r>
            <a:r>
              <a:rPr lang="en-US" dirty="0" smtClean="0"/>
              <a:t> device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Id(Vg) for the narrower device (120nm/60nm)</a:t>
            </a:r>
          </a:p>
          <a:p>
            <a:r>
              <a:rPr lang="en-US" dirty="0" smtClean="0"/>
              <a:t>At the high level of dose, The device becomes completely “OFF”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transconductance</a:t>
            </a:r>
            <a:r>
              <a:rPr lang="en-US" dirty="0" smtClean="0"/>
              <a:t> factor G</a:t>
            </a:r>
            <a:r>
              <a:rPr lang="en-US" baseline="-25000" dirty="0" smtClean="0"/>
              <a:t>M</a:t>
            </a:r>
            <a:r>
              <a:rPr lang="en-US" dirty="0" smtClean="0"/>
              <a:t> (mobility) is more affected than the threshold voltage </a:t>
            </a:r>
          </a:p>
          <a:p>
            <a:r>
              <a:rPr lang="en-US" dirty="0" smtClean="0"/>
              <a:t>With high temperature annealing </a:t>
            </a:r>
            <a:r>
              <a:rPr lang="en-US" dirty="0"/>
              <a:t>G</a:t>
            </a:r>
            <a:r>
              <a:rPr lang="en-US" baseline="-25000" dirty="0"/>
              <a:t>M</a:t>
            </a:r>
            <a:r>
              <a:rPr lang="en-US" dirty="0"/>
              <a:t> recovers well but Vth </a:t>
            </a:r>
            <a:r>
              <a:rPr lang="en-US" dirty="0" smtClean="0"/>
              <a:t>increases</a:t>
            </a:r>
            <a:endParaRPr lang="en-US" dirty="0"/>
          </a:p>
          <a:p>
            <a:r>
              <a:rPr lang="en-US" dirty="0"/>
              <a:t>The Vth shift is </a:t>
            </a:r>
            <a:r>
              <a:rPr lang="en-US" dirty="0" smtClean="0">
                <a:sym typeface="Symbol" panose="05050102010706020507" pitchFamily="18" charset="2"/>
              </a:rPr>
              <a:t>Vth </a:t>
            </a:r>
            <a:r>
              <a:rPr lang="en-US" dirty="0" smtClean="0"/>
              <a:t>~ </a:t>
            </a:r>
            <a:r>
              <a:rPr lang="en-US" dirty="0"/>
              <a:t>0.45 V for the </a:t>
            </a:r>
            <a:r>
              <a:rPr lang="en-US" dirty="0" smtClean="0"/>
              <a:t>small size devices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3A28-48E2-4CAE-9B10-3100FC5CCBFD}" type="slidenum">
              <a:rPr lang="en-US" smtClean="0"/>
              <a:pPr/>
              <a:t>37</a:t>
            </a:fld>
            <a:endParaRPr lang="en-US" dirty="0"/>
          </a:p>
        </p:txBody>
      </p:sp>
      <p:grpSp>
        <p:nvGrpSpPr>
          <p:cNvPr id="6" name="Groupe 5"/>
          <p:cNvGrpSpPr/>
          <p:nvPr/>
        </p:nvGrpSpPr>
        <p:grpSpPr>
          <a:xfrm>
            <a:off x="5737249" y="670767"/>
            <a:ext cx="4717470" cy="6394402"/>
            <a:chOff x="206977" y="757286"/>
            <a:chExt cx="4717470" cy="6394402"/>
          </a:xfrm>
        </p:grpSpPr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977" y="3877723"/>
              <a:ext cx="4693384" cy="3273965"/>
            </a:xfrm>
            <a:prstGeom prst="rect">
              <a:avLst/>
            </a:prstGeom>
          </p:spPr>
        </p:pic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974" y="872448"/>
              <a:ext cx="4709473" cy="3285189"/>
            </a:xfrm>
            <a:prstGeom prst="rect">
              <a:avLst/>
            </a:prstGeom>
          </p:spPr>
        </p:pic>
        <p:sp>
          <p:nvSpPr>
            <p:cNvPr id="12" name="ZoneTexte 11"/>
            <p:cNvSpPr txBox="1"/>
            <p:nvPr/>
          </p:nvSpPr>
          <p:spPr>
            <a:xfrm>
              <a:off x="1155906" y="757286"/>
              <a:ext cx="2822294" cy="35527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tIns="36000" bIns="72000" rtlCol="0">
              <a:spAutoFit/>
            </a:bodyPr>
            <a:lstStyle/>
            <a:p>
              <a:pPr algn="ctr">
                <a:buNone/>
              </a:pPr>
              <a:r>
                <a:rPr lang="en-US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Supplier A - Temp=20°C </a:t>
              </a:r>
              <a:endPara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3087327" y="4294228"/>
              <a:ext cx="1324961" cy="5153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tIns="36000" bIns="72000" rtlCol="0">
              <a:spAutoFit/>
            </a:bodyPr>
            <a:lstStyle/>
            <a:p>
              <a:pPr algn="ctr">
                <a:buNone/>
              </a:pPr>
              <a:r>
                <a:rPr lang="en-US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pmos:480n/60n</a:t>
              </a:r>
            </a:p>
            <a:p>
              <a:pPr algn="ctr">
                <a:buNone/>
              </a:pPr>
              <a:r>
                <a:rPr lang="en-US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Vds</a:t>
              </a:r>
              <a:r>
                <a:rPr lang="en-US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=50mV</a:t>
              </a:r>
              <a:endPara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1649944" y="1213601"/>
              <a:ext cx="1324961" cy="5153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tIns="36000" bIns="72000" rtlCol="0">
              <a:spAutoFit/>
            </a:bodyPr>
            <a:lstStyle/>
            <a:p>
              <a:pPr algn="ctr">
                <a:buNone/>
              </a:pPr>
              <a:r>
                <a:rPr lang="en-US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pmos:120n/60n</a:t>
              </a:r>
            </a:p>
            <a:p>
              <a:pPr algn="ctr">
                <a:buNone/>
              </a:pPr>
              <a:r>
                <a:rPr lang="en-US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Vds</a:t>
              </a:r>
              <a:r>
                <a:rPr lang="en-US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=50mV</a:t>
              </a:r>
              <a:endPara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" name="Connecteur droit avec flèche 18"/>
            <p:cNvCxnSpPr/>
            <p:nvPr/>
          </p:nvCxnSpPr>
          <p:spPr>
            <a:xfrm>
              <a:off x="955868" y="1390963"/>
              <a:ext cx="0" cy="2361887"/>
            </a:xfrm>
            <a:prstGeom prst="straightConnector1">
              <a:avLst/>
            </a:prstGeom>
            <a:ln w="25400">
              <a:solidFill>
                <a:srgbClr val="FFC000">
                  <a:alpha val="71000"/>
                </a:srgb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avec flèche 6"/>
            <p:cNvCxnSpPr/>
            <p:nvPr/>
          </p:nvCxnSpPr>
          <p:spPr>
            <a:xfrm>
              <a:off x="1904075" y="3219133"/>
              <a:ext cx="1455334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>
              <a:off x="3350029" y="3118094"/>
              <a:ext cx="0" cy="759629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>
              <a:off x="1935187" y="3173035"/>
              <a:ext cx="0" cy="704688"/>
            </a:xfrm>
            <a:prstGeom prst="line">
              <a:avLst/>
            </a:prstGeom>
            <a:ln w="95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/>
            <p:cNvCxnSpPr/>
            <p:nvPr/>
          </p:nvCxnSpPr>
          <p:spPr>
            <a:xfrm flipV="1">
              <a:off x="1128689" y="3383275"/>
              <a:ext cx="0" cy="387088"/>
            </a:xfrm>
            <a:prstGeom prst="straightConnector1">
              <a:avLst/>
            </a:prstGeom>
            <a:ln w="25400">
              <a:solidFill>
                <a:srgbClr val="FF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/>
            <p:nvPr/>
          </p:nvCxnSpPr>
          <p:spPr>
            <a:xfrm flipV="1">
              <a:off x="3432969" y="5653881"/>
              <a:ext cx="0" cy="387088"/>
            </a:xfrm>
            <a:prstGeom prst="straightConnector1">
              <a:avLst/>
            </a:prstGeom>
            <a:ln w="25400">
              <a:solidFill>
                <a:srgbClr val="FF0000"/>
              </a:solidFill>
              <a:prstDash val="sysDot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/>
            <p:cNvCxnSpPr/>
            <p:nvPr/>
          </p:nvCxnSpPr>
          <p:spPr>
            <a:xfrm>
              <a:off x="3375362" y="5135418"/>
              <a:ext cx="0" cy="460856"/>
            </a:xfrm>
            <a:prstGeom prst="straightConnector1">
              <a:avLst/>
            </a:prstGeom>
            <a:ln w="25400">
              <a:solidFill>
                <a:srgbClr val="FFC000">
                  <a:alpha val="71000"/>
                </a:srgb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ZoneTexte 10"/>
            <p:cNvSpPr txBox="1"/>
            <p:nvPr/>
          </p:nvSpPr>
          <p:spPr>
            <a:xfrm>
              <a:off x="2050401" y="1736605"/>
              <a:ext cx="654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 Grad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2050401" y="2024640"/>
              <a:ext cx="11219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100°C Anneal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7" name="Connecteur droit avec flèche 26"/>
            <p:cNvCxnSpPr/>
            <p:nvPr/>
          </p:nvCxnSpPr>
          <p:spPr>
            <a:xfrm flipH="1">
              <a:off x="1186297" y="2312675"/>
              <a:ext cx="1209746" cy="126735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avec flèche 28"/>
            <p:cNvCxnSpPr/>
            <p:nvPr/>
          </p:nvCxnSpPr>
          <p:spPr>
            <a:xfrm flipH="1">
              <a:off x="955869" y="1909426"/>
              <a:ext cx="1094532" cy="74889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ZoneTexte 32"/>
            <p:cNvSpPr txBox="1"/>
            <p:nvPr/>
          </p:nvSpPr>
          <p:spPr>
            <a:xfrm>
              <a:off x="2453650" y="2946352"/>
              <a:ext cx="5100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</a:t>
              </a: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Vth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2165615" y="5423453"/>
              <a:ext cx="654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 Grad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2223222" y="5999523"/>
              <a:ext cx="11219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100°C Anneal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7" name="Connecteur droit avec flèche 36"/>
            <p:cNvCxnSpPr/>
            <p:nvPr/>
          </p:nvCxnSpPr>
          <p:spPr>
            <a:xfrm flipV="1">
              <a:off x="2741685" y="5826702"/>
              <a:ext cx="576070" cy="23042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avec flèche 39"/>
            <p:cNvCxnSpPr>
              <a:stCxn id="34" idx="0"/>
            </p:cNvCxnSpPr>
            <p:nvPr/>
          </p:nvCxnSpPr>
          <p:spPr>
            <a:xfrm flipV="1">
              <a:off x="2492788" y="5308239"/>
              <a:ext cx="824967" cy="11521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46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3A28-48E2-4CAE-9B10-3100FC5CCBFD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PMOS fitting parameters</a:t>
            </a:r>
            <a:endParaRPr lang="en-US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half" idx="13"/>
          </p:nvPr>
        </p:nvSpPr>
        <p:spPr>
          <a:xfrm>
            <a:off x="533400" y="4707837"/>
            <a:ext cx="9639588" cy="227100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current drive loss depends strongly on the device width W and on length L</a:t>
            </a:r>
          </a:p>
          <a:p>
            <a:r>
              <a:rPr lang="en-US" dirty="0" smtClean="0"/>
              <a:t>Only the </a:t>
            </a:r>
            <a:r>
              <a:rPr lang="en-US" dirty="0" err="1" smtClean="0"/>
              <a:t>transconductance</a:t>
            </a:r>
            <a:r>
              <a:rPr lang="en-US" dirty="0" smtClean="0"/>
              <a:t> degradation is considered (Annealing is not included)</a:t>
            </a:r>
          </a:p>
          <a:p>
            <a:r>
              <a:rPr lang="en-US" dirty="0" smtClean="0"/>
              <a:t>The mobility factor </a:t>
            </a:r>
            <a:r>
              <a:rPr lang="en-US" dirty="0" smtClean="0">
                <a:solidFill>
                  <a:srgbClr val="FF0000"/>
                </a:solidFill>
              </a:rPr>
              <a:t>kµ0p is defined as the ratio µ0_rad/µ0_prerad</a:t>
            </a:r>
            <a:r>
              <a:rPr lang="en-US" dirty="0" smtClean="0"/>
              <a:t> and depends on W and L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03" y="757287"/>
            <a:ext cx="4401694" cy="375302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250" y="757287"/>
            <a:ext cx="4256901" cy="375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89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pPr/>
              <a:t>39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for 500 </a:t>
            </a:r>
            <a:r>
              <a:rPr lang="en-US" dirty="0" err="1" smtClean="0"/>
              <a:t>Mrad</a:t>
            </a:r>
            <a:r>
              <a:rPr lang="en-US" dirty="0" smtClean="0"/>
              <a:t> T=-20°C</a:t>
            </a:r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13"/>
          </p:nvPr>
        </p:nvSpPr>
        <p:spPr>
          <a:xfrm>
            <a:off x="495012" y="5523838"/>
            <a:ext cx="9639588" cy="1570219"/>
          </a:xfrm>
        </p:spPr>
        <p:txBody>
          <a:bodyPr>
            <a:normAutofit/>
          </a:bodyPr>
          <a:lstStyle/>
          <a:p>
            <a:r>
              <a:rPr lang="en-US" dirty="0" smtClean="0"/>
              <a:t>Less damage for irradiation at low temperature (-20°C)</a:t>
            </a:r>
          </a:p>
          <a:p>
            <a:r>
              <a:rPr lang="en-US" dirty="0" smtClean="0"/>
              <a:t>High temperature annealing creates more damage</a:t>
            </a:r>
            <a:endParaRPr lang="en-US" dirty="0"/>
          </a:p>
          <a:p>
            <a:pPr lvl="1"/>
            <a:endParaRPr lang="en-GB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8" name="7 Rectángulo"/>
          <p:cNvSpPr/>
          <p:nvPr/>
        </p:nvSpPr>
        <p:spPr>
          <a:xfrm>
            <a:off x="447857" y="994544"/>
            <a:ext cx="8826581" cy="1237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13084" lvl="1" indent="-312725" algn="just"/>
            <a:endParaRPr lang="en-US" sz="2189" dirty="0"/>
          </a:p>
          <a:p>
            <a:pPr marL="875629" lvl="1" indent="-375270" algn="just">
              <a:buFont typeface="Arial" panose="020B0604020202020204" pitchFamily="34" charset="0"/>
              <a:buChar char="•"/>
            </a:pPr>
            <a:endParaRPr lang="en-US" sz="2189" dirty="0"/>
          </a:p>
          <a:p>
            <a:pPr marL="813084" lvl="1" indent="-312725" algn="just"/>
            <a:endParaRPr lang="en-US" sz="2189" dirty="0"/>
          </a:p>
        </p:txBody>
      </p:sp>
      <p:sp>
        <p:nvSpPr>
          <p:cNvPr id="7" name="7 Rectángulo"/>
          <p:cNvSpPr/>
          <p:nvPr/>
        </p:nvSpPr>
        <p:spPr>
          <a:xfrm>
            <a:off x="218993" y="497627"/>
            <a:ext cx="8826581" cy="1075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13084" lvl="1" indent="-312725" algn="just"/>
            <a:endParaRPr lang="en-US" sz="2189" dirty="0"/>
          </a:p>
          <a:p>
            <a:pPr marL="875629" lvl="1" indent="-375270" algn="just">
              <a:buFont typeface="Arial" panose="020B0604020202020204" pitchFamily="34" charset="0"/>
              <a:buChar char="•"/>
            </a:pPr>
            <a:endParaRPr lang="en-US" sz="1751" dirty="0"/>
          </a:p>
          <a:p>
            <a:pPr marL="813084" lvl="1" indent="-312725" algn="just"/>
            <a:endParaRPr lang="en-US" sz="1751" dirty="0"/>
          </a:p>
        </p:txBody>
      </p:sp>
      <p:sp>
        <p:nvSpPr>
          <p:cNvPr id="9" name="Oval 8"/>
          <p:cNvSpPr/>
          <p:nvPr/>
        </p:nvSpPr>
        <p:spPr>
          <a:xfrm rot="1598877">
            <a:off x="7211822" y="3516423"/>
            <a:ext cx="880484" cy="29710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13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655335" y="2528054"/>
            <a:ext cx="456834" cy="96120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8826" y="872524"/>
            <a:ext cx="6237125" cy="459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57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5810" y="482086"/>
            <a:ext cx="3162993" cy="364262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7806" y="5600868"/>
            <a:ext cx="4114754" cy="1147546"/>
          </a:xfrm>
          <a:prstGeom prst="rect">
            <a:avLst/>
          </a:prstGeom>
        </p:spPr>
      </p:pic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altLang="fr-FR" dirty="0" smtClean="0"/>
              <a:t>Radiation effects in CMOS</a:t>
            </a:r>
            <a:endParaRPr lang="en-US" alt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Baseline </a:t>
            </a:r>
            <a:r>
              <a:rPr lang="en-US" dirty="0"/>
              <a:t>technology for the RD53 project</a:t>
            </a:r>
          </a:p>
          <a:p>
            <a:pPr lvl="1"/>
            <a:r>
              <a:rPr lang="en-US" dirty="0" smtClean="0"/>
              <a:t>65 nm CMOS</a:t>
            </a:r>
          </a:p>
          <a:p>
            <a:pPr lvl="1"/>
            <a:r>
              <a:rPr lang="en-US" altLang="en-US" dirty="0" smtClean="0"/>
              <a:t>gate thickness </a:t>
            </a:r>
            <a:r>
              <a:rPr lang="en-US" altLang="en-US" dirty="0" err="1" smtClean="0"/>
              <a:t>tox</a:t>
            </a:r>
            <a:r>
              <a:rPr lang="en-US" altLang="en-US" dirty="0" smtClean="0"/>
              <a:t> = 2.6 nm</a:t>
            </a:r>
          </a:p>
          <a:p>
            <a:r>
              <a:rPr lang="en-US" dirty="0" smtClean="0"/>
              <a:t>The TID-induced charge in this thin oxide is low</a:t>
            </a:r>
          </a:p>
          <a:p>
            <a:pPr lvl="1"/>
            <a:r>
              <a:rPr lang="en-US" altLang="en-US" dirty="0" smtClean="0">
                <a:sym typeface="Symbol" panose="05050102010706020507" pitchFamily="18" charset="2"/>
              </a:rPr>
              <a:t></a:t>
            </a:r>
            <a:r>
              <a:rPr lang="en-US" altLang="en-US" dirty="0" err="1" smtClean="0">
                <a:sym typeface="Symbol" panose="05050102010706020507" pitchFamily="18" charset="2"/>
              </a:rPr>
              <a:t>Vt</a:t>
            </a:r>
            <a:r>
              <a:rPr lang="en-US" altLang="en-US" dirty="0" smtClean="0">
                <a:sym typeface="Symbol" panose="05050102010706020507" pitchFamily="18" charset="2"/>
              </a:rPr>
              <a:t>  tox2 + tunnel annealing</a:t>
            </a:r>
            <a:endParaRPr lang="en-US" altLang="en-US" dirty="0" smtClean="0"/>
          </a:p>
          <a:p>
            <a:r>
              <a:rPr lang="en-US" altLang="en-US" dirty="0" smtClean="0">
                <a:sym typeface="Symbol" panose="05050102010706020507" pitchFamily="18" charset="2"/>
              </a:rPr>
              <a:t>The 65 nm is intrinsically very radiation hard</a:t>
            </a:r>
            <a:endParaRPr lang="en-US" dirty="0" smtClean="0"/>
          </a:p>
          <a:p>
            <a:r>
              <a:rPr lang="en-US" dirty="0"/>
              <a:t>Thick oxide exists everywhere around the device </a:t>
            </a:r>
            <a:endParaRPr lang="en-US" dirty="0" smtClean="0"/>
          </a:p>
          <a:p>
            <a:r>
              <a:rPr lang="en-US" dirty="0"/>
              <a:t>Shallow Trench Isolation Oxide  (STI) </a:t>
            </a:r>
            <a:r>
              <a:rPr lang="en-US" dirty="0" smtClean="0"/>
              <a:t>for devices isolation</a:t>
            </a:r>
          </a:p>
          <a:p>
            <a:pPr lvl="1"/>
            <a:r>
              <a:rPr lang="en-US" altLang="fr-FR" dirty="0" smtClean="0"/>
              <a:t>Radiation Induced  Edge Leakage Current </a:t>
            </a:r>
          </a:p>
          <a:p>
            <a:pPr lvl="1"/>
            <a:r>
              <a:rPr lang="en-US" dirty="0" smtClean="0"/>
              <a:t>Radiation </a:t>
            </a:r>
            <a:r>
              <a:rPr lang="en-US" dirty="0"/>
              <a:t>Induced Narrow Channel Effect (RINCE</a:t>
            </a:r>
            <a:r>
              <a:rPr lang="en-US" dirty="0" smtClean="0"/>
              <a:t>)</a:t>
            </a:r>
          </a:p>
          <a:p>
            <a:r>
              <a:rPr lang="en-US" dirty="0" smtClean="0"/>
              <a:t>Oxide </a:t>
            </a:r>
            <a:r>
              <a:rPr lang="en-US" dirty="0"/>
              <a:t>or </a:t>
            </a:r>
            <a:r>
              <a:rPr lang="en-US" dirty="0" smtClean="0"/>
              <a:t>Nitride </a:t>
            </a:r>
            <a:r>
              <a:rPr lang="en-US" dirty="0"/>
              <a:t>Spacer </a:t>
            </a:r>
            <a:endParaRPr lang="en-US" dirty="0" smtClean="0"/>
          </a:p>
          <a:p>
            <a:pPr lvl="1"/>
            <a:r>
              <a:rPr lang="en-US" dirty="0" smtClean="0"/>
              <a:t>Radiation Induced Short Channel Effect (RISCE)</a:t>
            </a:r>
            <a:endParaRPr lang="en-US" altLang="fr-FR" dirty="0" smtClean="0"/>
          </a:p>
          <a:p>
            <a:endParaRPr lang="en-US" dirty="0" smtClean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602706" y="6653090"/>
            <a:ext cx="7915924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1400" b="1" i="1" dirty="0">
                <a:solidFill>
                  <a:srgbClr val="00B050"/>
                </a:solidFill>
              </a:rPr>
              <a:t>F. Faccio and G.Cervelli, IEEE Trans. Nucl. Science, Vol.52, N.6 (2005) </a:t>
            </a:r>
            <a:r>
              <a:rPr lang="it-IT" sz="1400" b="1" i="1" dirty="0" smtClean="0">
                <a:solidFill>
                  <a:srgbClr val="00B050"/>
                </a:solidFill>
              </a:rPr>
              <a:t>pp.2413-2420</a:t>
            </a:r>
          </a:p>
          <a:p>
            <a:pPr>
              <a:buNone/>
            </a:pPr>
            <a:r>
              <a:rPr lang="en-US" sz="1400" b="1" i="1" dirty="0">
                <a:solidFill>
                  <a:srgbClr val="00B050"/>
                </a:solidFill>
              </a:rPr>
              <a:t>F. </a:t>
            </a:r>
            <a:r>
              <a:rPr lang="en-US" sz="1400" b="1" i="1" dirty="0" err="1">
                <a:solidFill>
                  <a:srgbClr val="00B050"/>
                </a:solidFill>
              </a:rPr>
              <a:t>Faccio</a:t>
            </a:r>
            <a:r>
              <a:rPr lang="en-US" sz="1400" b="1" i="1" dirty="0">
                <a:solidFill>
                  <a:srgbClr val="00B050"/>
                </a:solidFill>
              </a:rPr>
              <a:t> et al., IEEE Trans. </a:t>
            </a:r>
            <a:r>
              <a:rPr lang="en-US" sz="1400" b="1" i="1" dirty="0" err="1">
                <a:solidFill>
                  <a:srgbClr val="00B050"/>
                </a:solidFill>
              </a:rPr>
              <a:t>Nucl</a:t>
            </a:r>
            <a:r>
              <a:rPr lang="en-US" sz="1400" b="1" i="1" dirty="0">
                <a:solidFill>
                  <a:srgbClr val="00B050"/>
                </a:solidFill>
              </a:rPr>
              <a:t>. Science, Vol.62 , N.6 (2015)</a:t>
            </a:r>
          </a:p>
        </p:txBody>
      </p:sp>
      <p:grpSp>
        <p:nvGrpSpPr>
          <p:cNvPr id="129" name="Groupe 128"/>
          <p:cNvGrpSpPr/>
          <p:nvPr/>
        </p:nvGrpSpPr>
        <p:grpSpPr>
          <a:xfrm>
            <a:off x="5794856" y="4136429"/>
            <a:ext cx="4189759" cy="1281574"/>
            <a:chOff x="5506821" y="3925671"/>
            <a:chExt cx="4896595" cy="1497783"/>
          </a:xfrm>
        </p:grpSpPr>
        <p:grpSp>
          <p:nvGrpSpPr>
            <p:cNvPr id="127" name="Groupe 126"/>
            <p:cNvGrpSpPr/>
            <p:nvPr/>
          </p:nvGrpSpPr>
          <p:grpSpPr>
            <a:xfrm>
              <a:off x="8732813" y="3925671"/>
              <a:ext cx="1670603" cy="1497782"/>
              <a:chOff x="8214350" y="1736603"/>
              <a:chExt cx="1670603" cy="1497782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8264443" y="1736603"/>
                <a:ext cx="1620510" cy="149778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8664667" y="2030304"/>
                <a:ext cx="827025" cy="987363"/>
              </a:xfrm>
              <a:prstGeom prst="rect">
                <a:avLst/>
              </a:prstGeom>
              <a:solidFill>
                <a:schemeClr val="accent5">
                  <a:lumMod val="75000"/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8518703" y="2351401"/>
                <a:ext cx="1107909" cy="351801"/>
              </a:xfrm>
              <a:prstGeom prst="rect">
                <a:avLst/>
              </a:prstGeom>
              <a:solidFill>
                <a:srgbClr val="FF9966">
                  <a:alpha val="98824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8214350" y="1830215"/>
                <a:ext cx="236371" cy="2741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4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STI</a:t>
                </a:r>
                <a:endParaRPr lang="en-US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ZoneTexte 27"/>
              <p:cNvSpPr txBox="1"/>
              <p:nvPr/>
            </p:nvSpPr>
            <p:spPr>
              <a:xfrm>
                <a:off x="8663699" y="2042273"/>
                <a:ext cx="128222" cy="163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4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endParaRPr lang="en-US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ZoneTexte 28"/>
              <p:cNvSpPr txBox="1"/>
              <p:nvPr/>
            </p:nvSpPr>
            <p:spPr>
              <a:xfrm>
                <a:off x="8663699" y="2773531"/>
                <a:ext cx="124301" cy="163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4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endParaRPr lang="en-US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8675206" y="2341704"/>
                <a:ext cx="353855" cy="367980"/>
              </a:xfrm>
              <a:prstGeom prst="rect">
                <a:avLst/>
              </a:prstGeom>
              <a:pattFill prst="wdUpDiag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9136062" y="2341704"/>
                <a:ext cx="353855" cy="367980"/>
              </a:xfrm>
              <a:prstGeom prst="rect">
                <a:avLst/>
              </a:prstGeom>
              <a:pattFill prst="wdUpDiag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ZoneTexte 29"/>
              <p:cNvSpPr txBox="1"/>
              <p:nvPr/>
            </p:nvSpPr>
            <p:spPr>
              <a:xfrm>
                <a:off x="8992498" y="2439644"/>
                <a:ext cx="132143" cy="163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buNone/>
                </a:pPr>
                <a:r>
                  <a:rPr lang="en-US" sz="14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</a:t>
                </a:r>
                <a:endParaRPr lang="en-US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59" name="Groupe 58"/>
              <p:cNvGrpSpPr/>
              <p:nvPr/>
            </p:nvGrpSpPr>
            <p:grpSpPr>
              <a:xfrm>
                <a:off x="9481704" y="2173290"/>
                <a:ext cx="288035" cy="657848"/>
                <a:chOff x="9481704" y="2173290"/>
                <a:chExt cx="288035" cy="657848"/>
              </a:xfrm>
            </p:grpSpPr>
            <p:grpSp>
              <p:nvGrpSpPr>
                <p:cNvPr id="38" name="Groupe 37"/>
                <p:cNvGrpSpPr/>
                <p:nvPr/>
              </p:nvGrpSpPr>
              <p:grpSpPr>
                <a:xfrm>
                  <a:off x="9489917" y="2173290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39" name="Connecteur droit 38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Connecteur droit 39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1" name="Groupe 40"/>
                <p:cNvGrpSpPr/>
                <p:nvPr/>
              </p:nvGrpSpPr>
              <p:grpSpPr>
                <a:xfrm>
                  <a:off x="9503873" y="2381274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42" name="Connecteur droit 41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Connecteur droit 42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" name="Groupe 43"/>
                <p:cNvGrpSpPr/>
                <p:nvPr/>
              </p:nvGrpSpPr>
              <p:grpSpPr>
                <a:xfrm>
                  <a:off x="9539311" y="2533674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45" name="Connecteur droit 44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Connecteur droit 45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7" name="Groupe 46"/>
                <p:cNvGrpSpPr/>
                <p:nvPr/>
              </p:nvGrpSpPr>
              <p:grpSpPr>
                <a:xfrm>
                  <a:off x="9481704" y="2715924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48" name="Connecteur droit 47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Connecteur droit 48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0" name="Groupe 49"/>
                <p:cNvGrpSpPr/>
                <p:nvPr/>
              </p:nvGrpSpPr>
              <p:grpSpPr>
                <a:xfrm>
                  <a:off x="9596918" y="2312675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51" name="Connecteur droit 50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Connecteur droit 51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3" name="Groupe 52"/>
                <p:cNvGrpSpPr/>
                <p:nvPr/>
              </p:nvGrpSpPr>
              <p:grpSpPr>
                <a:xfrm>
                  <a:off x="9654525" y="2485496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54" name="Connecteur droit 53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Connecteur droit 54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" name="Groupe 55"/>
                <p:cNvGrpSpPr/>
                <p:nvPr/>
              </p:nvGrpSpPr>
              <p:grpSpPr>
                <a:xfrm>
                  <a:off x="9596918" y="2658317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57" name="Connecteur droit 56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Connecteur droit 57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2" name="Groupe 81"/>
              <p:cNvGrpSpPr/>
              <p:nvPr/>
            </p:nvGrpSpPr>
            <p:grpSpPr>
              <a:xfrm>
                <a:off x="8381637" y="2187084"/>
                <a:ext cx="293569" cy="657848"/>
                <a:chOff x="8381637" y="2187084"/>
                <a:chExt cx="293569" cy="657848"/>
              </a:xfrm>
            </p:grpSpPr>
            <p:grpSp>
              <p:nvGrpSpPr>
                <p:cNvPr id="61" name="Groupe 60"/>
                <p:cNvGrpSpPr/>
                <p:nvPr/>
              </p:nvGrpSpPr>
              <p:grpSpPr>
                <a:xfrm>
                  <a:off x="8502385" y="2187084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80" name="Connecteur droit 79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Connecteur droit 80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2" name="Groupe 61"/>
                <p:cNvGrpSpPr/>
                <p:nvPr/>
              </p:nvGrpSpPr>
              <p:grpSpPr>
                <a:xfrm>
                  <a:off x="8381637" y="2395068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78" name="Connecteur droit 77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Connecteur droit 78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3" name="Groupe 62"/>
                <p:cNvGrpSpPr/>
                <p:nvPr/>
              </p:nvGrpSpPr>
              <p:grpSpPr>
                <a:xfrm>
                  <a:off x="8417075" y="2547468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76" name="Connecteur droit 75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Connecteur droit 76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4" name="Groupe 63"/>
                <p:cNvGrpSpPr/>
                <p:nvPr/>
              </p:nvGrpSpPr>
              <p:grpSpPr>
                <a:xfrm>
                  <a:off x="8559992" y="2729718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74" name="Connecteur droit 73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Connecteur droit 74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5" name="Groupe 64"/>
                <p:cNvGrpSpPr/>
                <p:nvPr/>
              </p:nvGrpSpPr>
              <p:grpSpPr>
                <a:xfrm>
                  <a:off x="8474682" y="2326469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72" name="Connecteur droit 71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Connecteur droit 72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6" name="Groupe 65"/>
                <p:cNvGrpSpPr/>
                <p:nvPr/>
              </p:nvGrpSpPr>
              <p:grpSpPr>
                <a:xfrm>
                  <a:off x="8532289" y="2499290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70" name="Connecteur droit 69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Connecteur droit 70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7" name="Groupe 66"/>
                <p:cNvGrpSpPr/>
                <p:nvPr/>
              </p:nvGrpSpPr>
              <p:grpSpPr>
                <a:xfrm>
                  <a:off x="8474682" y="2672111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68" name="Connecteur droit 67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Connecteur droit 68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28" name="Groupe 127"/>
            <p:cNvGrpSpPr/>
            <p:nvPr/>
          </p:nvGrpSpPr>
          <p:grpSpPr>
            <a:xfrm>
              <a:off x="5506821" y="3925672"/>
              <a:ext cx="2915620" cy="1497782"/>
              <a:chOff x="4988358" y="1736604"/>
              <a:chExt cx="2915620" cy="1497782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4988358" y="1736604"/>
                <a:ext cx="2915620" cy="149778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708440" y="2030305"/>
                <a:ext cx="1487983" cy="987363"/>
              </a:xfrm>
              <a:prstGeom prst="rect">
                <a:avLst/>
              </a:prstGeom>
              <a:solidFill>
                <a:schemeClr val="accent5">
                  <a:lumMod val="75000"/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445822" y="2351402"/>
                <a:ext cx="1993348" cy="351801"/>
              </a:xfrm>
              <a:prstGeom prst="rect">
                <a:avLst/>
              </a:prstGeom>
              <a:solidFill>
                <a:srgbClr val="FF9966">
                  <a:alpha val="98824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19" name="ZoneTexte 18"/>
              <p:cNvSpPr txBox="1"/>
              <p:nvPr/>
            </p:nvSpPr>
            <p:spPr>
              <a:xfrm>
                <a:off x="5117765" y="1830216"/>
                <a:ext cx="425278" cy="2741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4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STI</a:t>
                </a:r>
                <a:endParaRPr lang="en-US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ZoneTexte 19"/>
              <p:cNvSpPr txBox="1"/>
              <p:nvPr/>
            </p:nvSpPr>
            <p:spPr>
              <a:xfrm>
                <a:off x="5706699" y="2042274"/>
                <a:ext cx="230697" cy="163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4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endParaRPr lang="en-US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5706699" y="2773531"/>
                <a:ext cx="223642" cy="163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4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endParaRPr lang="en-US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6298274" y="2439645"/>
                <a:ext cx="237751" cy="163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buNone/>
                </a:pPr>
                <a:r>
                  <a:rPr lang="en-US" sz="14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</a:t>
                </a:r>
                <a:endParaRPr lang="en-US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831782" y="2338418"/>
                <a:ext cx="353855" cy="367980"/>
              </a:xfrm>
              <a:prstGeom prst="rect">
                <a:avLst/>
              </a:prstGeom>
              <a:pattFill prst="wdUpDiag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5703457" y="2341253"/>
                <a:ext cx="353855" cy="367980"/>
              </a:xfrm>
              <a:prstGeom prst="rect">
                <a:avLst/>
              </a:prstGeom>
              <a:pattFill prst="wdUpDiag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3" name="Groupe 82"/>
              <p:cNvGrpSpPr/>
              <p:nvPr/>
            </p:nvGrpSpPr>
            <p:grpSpPr>
              <a:xfrm>
                <a:off x="5486242" y="2240614"/>
                <a:ext cx="293569" cy="657848"/>
                <a:chOff x="8381637" y="2187084"/>
                <a:chExt cx="293569" cy="657848"/>
              </a:xfrm>
            </p:grpSpPr>
            <p:grpSp>
              <p:nvGrpSpPr>
                <p:cNvPr id="84" name="Groupe 83"/>
                <p:cNvGrpSpPr/>
                <p:nvPr/>
              </p:nvGrpSpPr>
              <p:grpSpPr>
                <a:xfrm>
                  <a:off x="8502385" y="2187084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103" name="Connecteur droit 102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Connecteur droit 103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5" name="Groupe 84"/>
                <p:cNvGrpSpPr/>
                <p:nvPr/>
              </p:nvGrpSpPr>
              <p:grpSpPr>
                <a:xfrm>
                  <a:off x="8381637" y="2395068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101" name="Connecteur droit 100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Connecteur droit 101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" name="Groupe 85"/>
                <p:cNvGrpSpPr/>
                <p:nvPr/>
              </p:nvGrpSpPr>
              <p:grpSpPr>
                <a:xfrm>
                  <a:off x="8417075" y="2547468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99" name="Connecteur droit 98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Connecteur droit 99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7" name="Groupe 86"/>
                <p:cNvGrpSpPr/>
                <p:nvPr/>
              </p:nvGrpSpPr>
              <p:grpSpPr>
                <a:xfrm>
                  <a:off x="8559992" y="2729718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97" name="Connecteur droit 96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Connecteur droit 97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8" name="Groupe 87"/>
                <p:cNvGrpSpPr/>
                <p:nvPr/>
              </p:nvGrpSpPr>
              <p:grpSpPr>
                <a:xfrm>
                  <a:off x="8474682" y="2326469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95" name="Connecteur droit 94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Connecteur droit 95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9" name="Groupe 88"/>
                <p:cNvGrpSpPr/>
                <p:nvPr/>
              </p:nvGrpSpPr>
              <p:grpSpPr>
                <a:xfrm>
                  <a:off x="8532289" y="2499290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93" name="Connecteur droit 92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Connecteur droit 93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0" name="Groupe 89"/>
                <p:cNvGrpSpPr/>
                <p:nvPr/>
              </p:nvGrpSpPr>
              <p:grpSpPr>
                <a:xfrm>
                  <a:off x="8474682" y="2672111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91" name="Connecteur droit 90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Connecteur droit 91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05" name="Groupe 104"/>
              <p:cNvGrpSpPr/>
              <p:nvPr/>
            </p:nvGrpSpPr>
            <p:grpSpPr>
              <a:xfrm>
                <a:off x="7141665" y="2214179"/>
                <a:ext cx="288035" cy="657848"/>
                <a:chOff x="9481704" y="2173290"/>
                <a:chExt cx="288035" cy="657848"/>
              </a:xfrm>
            </p:grpSpPr>
            <p:grpSp>
              <p:nvGrpSpPr>
                <p:cNvPr id="106" name="Groupe 105"/>
                <p:cNvGrpSpPr/>
                <p:nvPr/>
              </p:nvGrpSpPr>
              <p:grpSpPr>
                <a:xfrm>
                  <a:off x="9489917" y="2173290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125" name="Connecteur droit 124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Connecteur droit 125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7" name="Groupe 106"/>
                <p:cNvGrpSpPr/>
                <p:nvPr/>
              </p:nvGrpSpPr>
              <p:grpSpPr>
                <a:xfrm>
                  <a:off x="9503873" y="2381274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123" name="Connecteur droit 122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" name="Connecteur droit 123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8" name="Groupe 107"/>
                <p:cNvGrpSpPr/>
                <p:nvPr/>
              </p:nvGrpSpPr>
              <p:grpSpPr>
                <a:xfrm>
                  <a:off x="9539311" y="2533674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121" name="Connecteur droit 120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Connecteur droit 121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9" name="Groupe 108"/>
                <p:cNvGrpSpPr/>
                <p:nvPr/>
              </p:nvGrpSpPr>
              <p:grpSpPr>
                <a:xfrm>
                  <a:off x="9481704" y="2715924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119" name="Connecteur droit 118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" name="Connecteur droit 119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0" name="Groupe 109"/>
                <p:cNvGrpSpPr/>
                <p:nvPr/>
              </p:nvGrpSpPr>
              <p:grpSpPr>
                <a:xfrm>
                  <a:off x="9596918" y="2312675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117" name="Connecteur droit 116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Connecteur droit 117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1" name="Groupe 110"/>
                <p:cNvGrpSpPr/>
                <p:nvPr/>
              </p:nvGrpSpPr>
              <p:grpSpPr>
                <a:xfrm>
                  <a:off x="9654525" y="2485496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115" name="Connecteur droit 114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Connecteur droit 115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" name="Groupe 111"/>
                <p:cNvGrpSpPr/>
                <p:nvPr/>
              </p:nvGrpSpPr>
              <p:grpSpPr>
                <a:xfrm>
                  <a:off x="9596918" y="2658317"/>
                  <a:ext cx="115214" cy="115214"/>
                  <a:chOff x="3951432" y="1678998"/>
                  <a:chExt cx="1382568" cy="1382568"/>
                </a:xfrm>
              </p:grpSpPr>
              <p:cxnSp>
                <p:nvCxnSpPr>
                  <p:cNvPr id="113" name="Connecteur droit 112"/>
                  <p:cNvCxnSpPr/>
                  <p:nvPr/>
                </p:nvCxnSpPr>
                <p:spPr>
                  <a:xfrm>
                    <a:off x="3951432" y="2370282"/>
                    <a:ext cx="138256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4" name="Connecteur droit 113"/>
                  <p:cNvCxnSpPr/>
                  <p:nvPr/>
                </p:nvCxnSpPr>
                <p:spPr>
                  <a:xfrm>
                    <a:off x="4642716" y="1678998"/>
                    <a:ext cx="0" cy="138256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</p:spTree>
    <p:extLst>
      <p:ext uri="{BB962C8B-B14F-4D97-AF65-F5344CB8AC3E}">
        <p14:creationId xmlns:p14="http://schemas.microsoft.com/office/powerpoint/2010/main" val="112045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/>
          </p:nvPr>
        </p:nvGraphicFramePr>
        <p:xfrm>
          <a:off x="958800" y="1354974"/>
          <a:ext cx="8699186" cy="2837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9"/>
          <p:cNvSpPr txBox="1"/>
          <p:nvPr/>
        </p:nvSpPr>
        <p:spPr>
          <a:xfrm>
            <a:off x="8697781" y="1045321"/>
            <a:ext cx="1970219" cy="12003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ANNEALING NOT INCLUDED IN THE MODELS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pPr/>
              <a:t>40</a:t>
            </a:fld>
            <a:endParaRPr lang="es-E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results with simulations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3"/>
          </p:nvPr>
        </p:nvSpPr>
        <p:spPr>
          <a:xfrm>
            <a:off x="533400" y="4732169"/>
            <a:ext cx="9639588" cy="2246674"/>
          </a:xfrm>
        </p:spPr>
        <p:txBody>
          <a:bodyPr/>
          <a:lstStyle/>
          <a:p>
            <a:r>
              <a:rPr lang="en-US" dirty="0"/>
              <a:t>Simulation results goes in the same direction than irradiation tests but the model overestimates the TID damage level </a:t>
            </a:r>
          </a:p>
          <a:p>
            <a:pPr lvl="1"/>
            <a:r>
              <a:rPr lang="en-US" dirty="0"/>
              <a:t>Models were done for worst case of </a:t>
            </a:r>
            <a:r>
              <a:rPr lang="en-US" dirty="0" smtClean="0"/>
              <a:t>biasing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07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pPr/>
              <a:t>41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Results for 500 Mrad</a:t>
            </a:r>
            <a:endParaRPr lang="en-US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half" idx="13"/>
          </p:nvPr>
        </p:nvSpPr>
        <p:spPr>
          <a:xfrm>
            <a:off x="533400" y="5538667"/>
            <a:ext cx="9639588" cy="1440176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7 Rectángulo"/>
          <p:cNvSpPr/>
          <p:nvPr/>
        </p:nvSpPr>
        <p:spPr>
          <a:xfrm>
            <a:off x="218993" y="497627"/>
            <a:ext cx="8826581" cy="1075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13084" lvl="1" indent="-312725" algn="just"/>
            <a:endParaRPr lang="en-US" sz="2189" dirty="0"/>
          </a:p>
          <a:p>
            <a:pPr marL="875629" lvl="1" indent="-375270" algn="just">
              <a:buFont typeface="Arial" panose="020B0604020202020204" pitchFamily="34" charset="0"/>
              <a:buChar char="•"/>
            </a:pPr>
            <a:endParaRPr lang="en-US" sz="1751" dirty="0"/>
          </a:p>
          <a:p>
            <a:pPr marL="813084" lvl="1" indent="-312725" algn="just"/>
            <a:endParaRPr lang="en-US" sz="1751" dirty="0"/>
          </a:p>
        </p:txBody>
      </p:sp>
      <p:sp>
        <p:nvSpPr>
          <p:cNvPr id="9" name="Oval 8"/>
          <p:cNvSpPr/>
          <p:nvPr/>
        </p:nvSpPr>
        <p:spPr>
          <a:xfrm rot="1598877">
            <a:off x="7211822" y="3516423"/>
            <a:ext cx="880484" cy="29710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13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655335" y="2528054"/>
            <a:ext cx="456834" cy="96120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440" y="1185758"/>
            <a:ext cx="4378132" cy="4071772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9214" y="1185758"/>
            <a:ext cx="4339956" cy="4152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99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pPr/>
              <a:t>42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Results for 500 Mrad</a:t>
            </a:r>
            <a:endParaRPr lang="en-US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half" idx="13"/>
          </p:nvPr>
        </p:nvSpPr>
        <p:spPr>
          <a:xfrm>
            <a:off x="533400" y="5538667"/>
            <a:ext cx="9639588" cy="1440176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7 Rectángulo"/>
          <p:cNvSpPr/>
          <p:nvPr/>
        </p:nvSpPr>
        <p:spPr>
          <a:xfrm>
            <a:off x="218993" y="497627"/>
            <a:ext cx="8826581" cy="1075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13084" lvl="1" indent="-312725" algn="just"/>
            <a:endParaRPr lang="en-US" sz="2189" dirty="0"/>
          </a:p>
          <a:p>
            <a:pPr marL="875629" lvl="1" indent="-375270" algn="just">
              <a:buFont typeface="Arial" panose="020B0604020202020204" pitchFamily="34" charset="0"/>
              <a:buChar char="•"/>
            </a:pPr>
            <a:endParaRPr lang="en-US" sz="1751" dirty="0"/>
          </a:p>
          <a:p>
            <a:pPr marL="813084" lvl="1" indent="-312725" algn="just"/>
            <a:endParaRPr lang="en-US" sz="1751" dirty="0"/>
          </a:p>
        </p:txBody>
      </p:sp>
      <p:sp>
        <p:nvSpPr>
          <p:cNvPr id="9" name="Oval 8"/>
          <p:cNvSpPr/>
          <p:nvPr/>
        </p:nvSpPr>
        <p:spPr>
          <a:xfrm rot="1598877">
            <a:off x="7211822" y="3516423"/>
            <a:ext cx="880484" cy="29710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13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655335" y="2528054"/>
            <a:ext cx="456834" cy="96120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471" y="1272450"/>
            <a:ext cx="5228529" cy="3507676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1329627"/>
            <a:ext cx="4994873" cy="345049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978774" y="3614351"/>
            <a:ext cx="7104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-20°C </a:t>
            </a:r>
          </a:p>
        </p:txBody>
      </p:sp>
    </p:spTree>
    <p:extLst>
      <p:ext uri="{BB962C8B-B14F-4D97-AF65-F5344CB8AC3E}">
        <p14:creationId xmlns:p14="http://schemas.microsoft.com/office/powerpoint/2010/main" val="134028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3A28-48E2-4CAE-9B10-3100FC5CCBF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/>
              <a:t>Radiation effects in CMOS</a:t>
            </a:r>
            <a:endParaRPr lang="en-US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half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TID qualification is performed at a High Dose </a:t>
            </a:r>
            <a:r>
              <a:rPr lang="en-US" dirty="0" smtClean="0"/>
              <a:t>Rate </a:t>
            </a:r>
            <a:r>
              <a:rPr lang="en-US" dirty="0"/>
              <a:t>(HDR) several orders of magnitude higher than the HL-LHC dose rate</a:t>
            </a:r>
          </a:p>
          <a:p>
            <a:r>
              <a:rPr lang="en-US" dirty="0" smtClean="0"/>
              <a:t>MOS structures have a complex time-dependent response to TID since the effect depends on several parameters:</a:t>
            </a:r>
          </a:p>
          <a:p>
            <a:pPr lvl="1"/>
            <a:r>
              <a:rPr lang="en-US" dirty="0" smtClean="0"/>
              <a:t>Temperature</a:t>
            </a:r>
          </a:p>
          <a:p>
            <a:pPr lvl="1"/>
            <a:r>
              <a:rPr lang="en-US" dirty="0" smtClean="0"/>
              <a:t>Bias</a:t>
            </a:r>
          </a:p>
          <a:p>
            <a:pPr lvl="1"/>
            <a:r>
              <a:rPr lang="en-US" dirty="0" smtClean="0"/>
              <a:t>Annealing</a:t>
            </a:r>
          </a:p>
          <a:p>
            <a:pPr lvl="1"/>
            <a:r>
              <a:rPr lang="en-US" dirty="0" smtClean="0"/>
              <a:t>Dose rate</a:t>
            </a:r>
          </a:p>
          <a:p>
            <a:r>
              <a:rPr lang="en-US" dirty="0" smtClean="0"/>
              <a:t>How to </a:t>
            </a:r>
            <a:r>
              <a:rPr lang="en-US" dirty="0"/>
              <a:t>determine if </a:t>
            </a:r>
            <a:r>
              <a:rPr lang="en-US" dirty="0" smtClean="0"/>
              <a:t>a complex integrated circuit </a:t>
            </a:r>
            <a:r>
              <a:rPr lang="en-US" dirty="0"/>
              <a:t>is functional in a certain </a:t>
            </a:r>
            <a:r>
              <a:rPr lang="en-US" dirty="0" smtClean="0"/>
              <a:t>environment</a:t>
            </a:r>
          </a:p>
          <a:p>
            <a:pPr lvl="1"/>
            <a:r>
              <a:rPr lang="en-US" dirty="0" smtClean="0"/>
              <a:t>Device irradiation testing </a:t>
            </a:r>
            <a:r>
              <a:rPr lang="en-US" dirty="0" smtClean="0">
                <a:sym typeface="Symbol" panose="05050102010706020507" pitchFamily="18" charset="2"/>
              </a:rPr>
              <a:t> Design rules</a:t>
            </a:r>
            <a:endParaRPr lang="en-US" dirty="0" smtClean="0"/>
          </a:p>
          <a:p>
            <a:pPr lvl="1"/>
            <a:r>
              <a:rPr lang="en-US" dirty="0" smtClean="0"/>
              <a:t>Modeling </a:t>
            </a:r>
            <a:r>
              <a:rPr lang="en-US" dirty="0" smtClean="0">
                <a:sym typeface="Symbol" panose="05050102010706020507" pitchFamily="18" charset="2"/>
              </a:rPr>
              <a:t>for circuit </a:t>
            </a:r>
            <a:r>
              <a:rPr lang="en-US" dirty="0">
                <a:sym typeface="Symbol" panose="05050102010706020507" pitchFamily="18" charset="2"/>
              </a:rPr>
              <a:t>s</a:t>
            </a:r>
            <a:r>
              <a:rPr lang="en-US" dirty="0" smtClean="0">
                <a:sym typeface="Symbol" panose="05050102010706020507" pitchFamily="18" charset="2"/>
              </a:rPr>
              <a:t>imulation</a:t>
            </a:r>
            <a:endParaRPr lang="en-US" dirty="0" smtClean="0"/>
          </a:p>
          <a:p>
            <a:pPr lvl="1"/>
            <a:r>
              <a:rPr lang="en-US" dirty="0" smtClean="0"/>
              <a:t>Prototypes irradiation</a:t>
            </a:r>
          </a:p>
          <a:p>
            <a:pPr lvl="1"/>
            <a:r>
              <a:rPr lang="en-US" dirty="0" smtClean="0"/>
              <a:t>Appropriate Method to be used for the qualification (Worst case)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095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008"/>
    </mc:Choice>
    <mc:Fallback xmlns="">
      <p:transition spd="slow" advTm="72008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1"/>
            <a:r>
              <a:rPr lang="en-US" altLang="fr-FR" dirty="0" smtClean="0"/>
              <a:t>Device Irradiation</a:t>
            </a:r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155549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885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 smtClean="0"/>
              <a:t>Radiation Induced  Edge Leakage</a:t>
            </a:r>
            <a:endParaRPr lang="fr-FR" altLang="fr-FR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13"/>
          </p:nvPr>
        </p:nvSpPr>
        <p:spPr>
          <a:xfrm>
            <a:off x="533400" y="4026483"/>
            <a:ext cx="9639588" cy="2952360"/>
          </a:xfrm>
        </p:spPr>
        <p:txBody>
          <a:bodyPr>
            <a:normAutofit/>
          </a:bodyPr>
          <a:lstStyle/>
          <a:p>
            <a:r>
              <a:rPr lang="en-US" altLang="fr-FR" dirty="0" smtClean="0"/>
              <a:t>Radiation-induced </a:t>
            </a:r>
            <a:r>
              <a:rPr lang="en-US" altLang="fr-FR" dirty="0"/>
              <a:t>positive </a:t>
            </a:r>
            <a:r>
              <a:rPr lang="en-US" altLang="fr-FR" dirty="0" smtClean="0"/>
              <a:t>charges in the STI</a:t>
            </a:r>
          </a:p>
          <a:p>
            <a:r>
              <a:rPr lang="en-US" altLang="fr-FR" dirty="0" smtClean="0"/>
              <a:t>Negative </a:t>
            </a:r>
            <a:r>
              <a:rPr lang="en-US" altLang="fr-FR" dirty="0"/>
              <a:t>shift in the threshold </a:t>
            </a:r>
            <a:r>
              <a:rPr lang="en-US" altLang="fr-FR" dirty="0" smtClean="0"/>
              <a:t>voltage for the edge transistor  </a:t>
            </a:r>
            <a:r>
              <a:rPr lang="en-US" altLang="fr-FR" dirty="0" smtClean="0">
                <a:sym typeface="Symbol" panose="05050102010706020507" pitchFamily="18" charset="2"/>
              </a:rPr>
              <a:t> </a:t>
            </a:r>
            <a:r>
              <a:rPr lang="en-US" altLang="fr-FR" dirty="0" smtClean="0"/>
              <a:t>opens </a:t>
            </a:r>
            <a:r>
              <a:rPr lang="en-US" altLang="fr-FR" dirty="0"/>
              <a:t>inversion </a:t>
            </a:r>
            <a:r>
              <a:rPr lang="en-US" altLang="fr-FR" dirty="0" smtClean="0"/>
              <a:t>channel (Only </a:t>
            </a:r>
            <a:r>
              <a:rPr lang="en-US" altLang="fr-FR" dirty="0"/>
              <a:t>NMOS </a:t>
            </a:r>
            <a:r>
              <a:rPr lang="en-US" altLang="fr-FR" dirty="0" smtClean="0"/>
              <a:t>transistors)</a:t>
            </a:r>
            <a:endParaRPr lang="en-US" altLang="fr-FR" dirty="0"/>
          </a:p>
          <a:p>
            <a:r>
              <a:rPr lang="en-US" altLang="fr-FR" dirty="0" smtClean="0"/>
              <a:t>Increase </a:t>
            </a:r>
            <a:r>
              <a:rPr lang="en-US" altLang="fr-FR" dirty="0"/>
              <a:t>in off-state leakage and </a:t>
            </a:r>
            <a:r>
              <a:rPr lang="en-US" altLang="fr-FR" dirty="0" smtClean="0"/>
              <a:t>inter </a:t>
            </a:r>
            <a:r>
              <a:rPr lang="en-US" altLang="fr-FR" dirty="0"/>
              <a:t>devices leakage</a:t>
            </a:r>
          </a:p>
          <a:p>
            <a:pPr lvl="1"/>
            <a:r>
              <a:rPr lang="en-US" altLang="fr-FR" dirty="0"/>
              <a:t>Higher effect for narrow transistors</a:t>
            </a:r>
          </a:p>
          <a:p>
            <a:r>
              <a:rPr lang="en-US" altLang="fr-FR" dirty="0" smtClean="0"/>
              <a:t>Effects on IC design : increase power, overheating and failure</a:t>
            </a:r>
          </a:p>
          <a:p>
            <a:endParaRPr lang="fr-FR" altLang="fr-FR" dirty="0" smtClean="0"/>
          </a:p>
          <a:p>
            <a:endParaRPr lang="en-US" dirty="0"/>
          </a:p>
        </p:txBody>
      </p:sp>
      <p:sp>
        <p:nvSpPr>
          <p:cNvPr id="78854" name="ZoneTexte 78853"/>
          <p:cNvSpPr txBox="1"/>
          <p:nvPr/>
        </p:nvSpPr>
        <p:spPr>
          <a:xfrm>
            <a:off x="5386600" y="1448571"/>
            <a:ext cx="1059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Main NMOS</a:t>
            </a:r>
            <a:endParaRPr lang="en-US" dirty="0"/>
          </a:p>
        </p:txBody>
      </p:sp>
      <p:sp>
        <p:nvSpPr>
          <p:cNvPr id="86" name="ZoneTexte 85"/>
          <p:cNvSpPr txBox="1"/>
          <p:nvPr/>
        </p:nvSpPr>
        <p:spPr>
          <a:xfrm>
            <a:off x="5328993" y="3061567"/>
            <a:ext cx="1345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Parasitic NMOS</a:t>
            </a:r>
            <a:endParaRPr lang="en-US" dirty="0"/>
          </a:p>
        </p:txBody>
      </p:sp>
      <p:grpSp>
        <p:nvGrpSpPr>
          <p:cNvPr id="13" name="Groupe 12"/>
          <p:cNvGrpSpPr/>
          <p:nvPr/>
        </p:nvGrpSpPr>
        <p:grpSpPr>
          <a:xfrm>
            <a:off x="1410237" y="930107"/>
            <a:ext cx="3976363" cy="2822743"/>
            <a:chOff x="1410237" y="930107"/>
            <a:chExt cx="3976363" cy="2822743"/>
          </a:xfrm>
        </p:grpSpPr>
        <p:cxnSp>
          <p:nvCxnSpPr>
            <p:cNvPr id="12" name="Connecteur droit 11"/>
            <p:cNvCxnSpPr/>
            <p:nvPr/>
          </p:nvCxnSpPr>
          <p:spPr>
            <a:xfrm>
              <a:off x="1750096" y="2035281"/>
              <a:ext cx="0" cy="773703"/>
            </a:xfrm>
            <a:prstGeom prst="line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1416724" y="930107"/>
              <a:ext cx="3854662" cy="282274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052774" y="1368406"/>
              <a:ext cx="2028577" cy="1860800"/>
            </a:xfrm>
            <a:prstGeom prst="rect">
              <a:avLst/>
            </a:prstGeom>
            <a:solidFill>
              <a:schemeClr val="accent5">
                <a:lumMod val="75000"/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930180" y="1973550"/>
              <a:ext cx="2246673" cy="663010"/>
            </a:xfrm>
            <a:prstGeom prst="rect">
              <a:avLst/>
            </a:prstGeom>
            <a:solidFill>
              <a:srgbClr val="FF9966">
                <a:alpha val="98824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1410237" y="967229"/>
              <a:ext cx="579784" cy="5167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STI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2909499" y="1390964"/>
              <a:ext cx="1121077" cy="5167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Drain N+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2679071" y="2888746"/>
              <a:ext cx="10358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Source N+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3082320" y="2082248"/>
              <a:ext cx="9300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 gate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Forme libre 6"/>
            <p:cNvSpPr/>
            <p:nvPr/>
          </p:nvSpPr>
          <p:spPr>
            <a:xfrm>
              <a:off x="1757359" y="1506178"/>
              <a:ext cx="344853" cy="1577947"/>
            </a:xfrm>
            <a:custGeom>
              <a:avLst/>
              <a:gdLst>
                <a:gd name="connsiteX0" fmla="*/ 675261 w 675261"/>
                <a:gd name="connsiteY0" fmla="*/ 0 h 2757268"/>
                <a:gd name="connsiteX1" fmla="*/ 12 w 675261"/>
                <a:gd name="connsiteY1" fmla="*/ 1392702 h 2757268"/>
                <a:gd name="connsiteX2" fmla="*/ 661194 w 675261"/>
                <a:gd name="connsiteY2" fmla="*/ 2757268 h 275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5261" h="2757268">
                  <a:moveTo>
                    <a:pt x="675261" y="0"/>
                  </a:moveTo>
                  <a:cubicBezTo>
                    <a:pt x="338808" y="466578"/>
                    <a:pt x="2356" y="933157"/>
                    <a:pt x="12" y="1392702"/>
                  </a:cubicBezTo>
                  <a:cubicBezTo>
                    <a:pt x="-2333" y="1852247"/>
                    <a:pt x="329430" y="2304757"/>
                    <a:pt x="661194" y="2757268"/>
                  </a:cubicBezTo>
                </a:path>
              </a:pathLst>
            </a:custGeom>
            <a:noFill/>
            <a:ln w="25400">
              <a:solidFill>
                <a:srgbClr val="AE0271"/>
              </a:solidFill>
              <a:prstDash val="sysDash"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orme libre 55"/>
            <p:cNvSpPr/>
            <p:nvPr/>
          </p:nvSpPr>
          <p:spPr>
            <a:xfrm flipH="1">
              <a:off x="3946425" y="1506178"/>
              <a:ext cx="405650" cy="1578323"/>
            </a:xfrm>
            <a:custGeom>
              <a:avLst/>
              <a:gdLst>
                <a:gd name="connsiteX0" fmla="*/ 675261 w 675261"/>
                <a:gd name="connsiteY0" fmla="*/ 0 h 2757268"/>
                <a:gd name="connsiteX1" fmla="*/ 12 w 675261"/>
                <a:gd name="connsiteY1" fmla="*/ 1392702 h 2757268"/>
                <a:gd name="connsiteX2" fmla="*/ 661194 w 675261"/>
                <a:gd name="connsiteY2" fmla="*/ 2757268 h 275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5261" h="2757268">
                  <a:moveTo>
                    <a:pt x="675261" y="0"/>
                  </a:moveTo>
                  <a:cubicBezTo>
                    <a:pt x="338808" y="466578"/>
                    <a:pt x="2356" y="933157"/>
                    <a:pt x="12" y="1392702"/>
                  </a:cubicBezTo>
                  <a:cubicBezTo>
                    <a:pt x="-2333" y="1852247"/>
                    <a:pt x="329430" y="2304757"/>
                    <a:pt x="661194" y="2757268"/>
                  </a:cubicBezTo>
                </a:path>
              </a:pathLst>
            </a:custGeom>
            <a:noFill/>
            <a:ln w="25400">
              <a:solidFill>
                <a:srgbClr val="AE0271"/>
              </a:solidFill>
              <a:prstDash val="sysDash"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e 29"/>
            <p:cNvGrpSpPr/>
            <p:nvPr/>
          </p:nvGrpSpPr>
          <p:grpSpPr>
            <a:xfrm>
              <a:off x="2679071" y="1736606"/>
              <a:ext cx="345917" cy="1094533"/>
              <a:chOff x="4734484" y="2370282"/>
              <a:chExt cx="887550" cy="2808341"/>
            </a:xfrm>
          </p:grpSpPr>
          <p:grpSp>
            <p:nvGrpSpPr>
              <p:cNvPr id="27" name="Groupe 26"/>
              <p:cNvGrpSpPr/>
              <p:nvPr/>
            </p:nvGrpSpPr>
            <p:grpSpPr>
              <a:xfrm>
                <a:off x="4757929" y="2370282"/>
                <a:ext cx="864105" cy="2808341"/>
                <a:chOff x="5103572" y="2197461"/>
                <a:chExt cx="160704" cy="522288"/>
              </a:xfrm>
            </p:grpSpPr>
            <p:sp>
              <p:nvSpPr>
                <p:cNvPr id="63" name="Line 791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5157140" y="2274465"/>
                  <a:ext cx="0" cy="107136"/>
                </a:xfrm>
                <a:prstGeom prst="line">
                  <a:avLst/>
                </a:prstGeom>
                <a:noFill/>
                <a:ln w="25400" cap="sq">
                  <a:solidFill>
                    <a:srgbClr val="C0000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83732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CC"/>
                    </a:buClr>
                    <a:buFont typeface="Wingdings" pitchFamily="2" charset="2"/>
                    <a:buChar char="§"/>
                  </a:pPr>
                  <a:endParaRPr lang="fr-FR" sz="1200">
                    <a:solidFill>
                      <a:srgbClr val="000099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64" name="Line 792"/>
                <p:cNvSpPr>
                  <a:spLocks noChangeShapeType="1"/>
                </p:cNvSpPr>
                <p:nvPr/>
              </p:nvSpPr>
              <p:spPr bwMode="auto">
                <a:xfrm rot="16200000" flipH="1" flipV="1">
                  <a:off x="5080136" y="2458605"/>
                  <a:ext cx="261144" cy="0"/>
                </a:xfrm>
                <a:prstGeom prst="line">
                  <a:avLst/>
                </a:prstGeom>
                <a:noFill/>
                <a:ln w="25400" cap="sq">
                  <a:solidFill>
                    <a:srgbClr val="C0000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83732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CC"/>
                    </a:buClr>
                    <a:buFont typeface="Wingdings" pitchFamily="2" charset="2"/>
                    <a:buChar char="§"/>
                  </a:pPr>
                  <a:endParaRPr lang="fr-FR" sz="1200">
                    <a:solidFill>
                      <a:srgbClr val="000099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65" name="Line 793"/>
                <p:cNvSpPr>
                  <a:spLocks noChangeShapeType="1"/>
                </p:cNvSpPr>
                <p:nvPr/>
              </p:nvSpPr>
              <p:spPr bwMode="auto">
                <a:xfrm rot="16200000" flipH="1" flipV="1">
                  <a:off x="5133704" y="2458605"/>
                  <a:ext cx="261144" cy="0"/>
                </a:xfrm>
                <a:prstGeom prst="line">
                  <a:avLst/>
                </a:prstGeom>
                <a:noFill/>
                <a:ln w="25400" cap="sq">
                  <a:solidFill>
                    <a:srgbClr val="C0000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83732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CC"/>
                    </a:buClr>
                    <a:buFont typeface="Wingdings" pitchFamily="2" charset="2"/>
                    <a:buChar char="§"/>
                  </a:pPr>
                  <a:endParaRPr lang="fr-FR" sz="1200">
                    <a:solidFill>
                      <a:srgbClr val="000099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66" name="Line 794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5157140" y="2535609"/>
                  <a:ext cx="0" cy="107136"/>
                </a:xfrm>
                <a:prstGeom prst="line">
                  <a:avLst/>
                </a:prstGeom>
                <a:noFill/>
                <a:ln w="25400" cap="sq">
                  <a:solidFill>
                    <a:srgbClr val="C0000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83732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CC"/>
                    </a:buClr>
                    <a:buFont typeface="Wingdings" pitchFamily="2" charset="2"/>
                    <a:buChar char="§"/>
                  </a:pPr>
                  <a:endParaRPr lang="fr-FR" sz="1200">
                    <a:solidFill>
                      <a:srgbClr val="000099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61" name="Line 796"/>
                <p:cNvSpPr>
                  <a:spLocks noChangeShapeType="1"/>
                </p:cNvSpPr>
                <p:nvPr/>
              </p:nvSpPr>
              <p:spPr bwMode="auto">
                <a:xfrm flipH="1">
                  <a:off x="5103572" y="2589177"/>
                  <a:ext cx="0" cy="130572"/>
                </a:xfrm>
                <a:prstGeom prst="line">
                  <a:avLst/>
                </a:prstGeom>
                <a:noFill/>
                <a:ln w="25400">
                  <a:solidFill>
                    <a:srgbClr val="C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83732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CC"/>
                    </a:buClr>
                    <a:buFont typeface="Wingdings" pitchFamily="2" charset="2"/>
                    <a:buChar char="§"/>
                  </a:pPr>
                  <a:endParaRPr lang="fr-FR" sz="1200">
                    <a:solidFill>
                      <a:srgbClr val="000099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62" name="Line 797"/>
                <p:cNvSpPr>
                  <a:spLocks noChangeShapeType="1"/>
                </p:cNvSpPr>
                <p:nvPr/>
              </p:nvSpPr>
              <p:spPr bwMode="auto">
                <a:xfrm flipH="1" flipV="1">
                  <a:off x="5103572" y="2197461"/>
                  <a:ext cx="0" cy="130572"/>
                </a:xfrm>
                <a:prstGeom prst="line">
                  <a:avLst/>
                </a:prstGeom>
                <a:noFill/>
                <a:ln w="25400">
                  <a:solidFill>
                    <a:srgbClr val="C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83732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CC"/>
                    </a:buClr>
                    <a:buFont typeface="Wingdings" pitchFamily="2" charset="2"/>
                    <a:buChar char="§"/>
                  </a:pPr>
                  <a:endParaRPr lang="fr-FR" sz="1200">
                    <a:solidFill>
                      <a:srgbClr val="000099"/>
                    </a:solidFill>
                    <a:latin typeface="Comic Sans MS" pitchFamily="66" charset="0"/>
                  </a:endParaRPr>
                </a:p>
              </p:txBody>
            </p:sp>
          </p:grpSp>
          <p:cxnSp>
            <p:nvCxnSpPr>
              <p:cNvPr id="29" name="Connecteur droit avec flèche 28"/>
              <p:cNvCxnSpPr/>
              <p:nvPr/>
            </p:nvCxnSpPr>
            <p:spPr>
              <a:xfrm flipH="1">
                <a:off x="4734484" y="4478295"/>
                <a:ext cx="576070" cy="0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  <a:headEnd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Groupe 67"/>
            <p:cNvGrpSpPr/>
            <p:nvPr/>
          </p:nvGrpSpPr>
          <p:grpSpPr>
            <a:xfrm>
              <a:off x="4292067" y="1736606"/>
              <a:ext cx="345917" cy="1094533"/>
              <a:chOff x="4734484" y="2370282"/>
              <a:chExt cx="887550" cy="2808341"/>
            </a:xfrm>
          </p:grpSpPr>
          <p:grpSp>
            <p:nvGrpSpPr>
              <p:cNvPr id="69" name="Groupe 68"/>
              <p:cNvGrpSpPr/>
              <p:nvPr/>
            </p:nvGrpSpPr>
            <p:grpSpPr>
              <a:xfrm>
                <a:off x="4757929" y="2370282"/>
                <a:ext cx="864105" cy="2808341"/>
                <a:chOff x="5103572" y="2197461"/>
                <a:chExt cx="160704" cy="522288"/>
              </a:xfrm>
            </p:grpSpPr>
            <p:sp>
              <p:nvSpPr>
                <p:cNvPr id="71" name="Line 791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5157140" y="2274465"/>
                  <a:ext cx="0" cy="107136"/>
                </a:xfrm>
                <a:prstGeom prst="line">
                  <a:avLst/>
                </a:prstGeom>
                <a:noFill/>
                <a:ln w="254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83732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CC"/>
                    </a:buClr>
                    <a:buFont typeface="Wingdings" pitchFamily="2" charset="2"/>
                    <a:buChar char="§"/>
                  </a:pPr>
                  <a:endParaRPr lang="fr-FR" sz="1200">
                    <a:solidFill>
                      <a:srgbClr val="000099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72" name="Line 792"/>
                <p:cNvSpPr>
                  <a:spLocks noChangeShapeType="1"/>
                </p:cNvSpPr>
                <p:nvPr/>
              </p:nvSpPr>
              <p:spPr bwMode="auto">
                <a:xfrm rot="16200000" flipH="1" flipV="1">
                  <a:off x="5080136" y="2458605"/>
                  <a:ext cx="261144" cy="0"/>
                </a:xfrm>
                <a:prstGeom prst="line">
                  <a:avLst/>
                </a:prstGeom>
                <a:noFill/>
                <a:ln w="254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83732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CC"/>
                    </a:buClr>
                    <a:buFont typeface="Wingdings" pitchFamily="2" charset="2"/>
                    <a:buChar char="§"/>
                  </a:pPr>
                  <a:endParaRPr lang="fr-FR" sz="1200">
                    <a:solidFill>
                      <a:srgbClr val="000099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73" name="Line 793"/>
                <p:cNvSpPr>
                  <a:spLocks noChangeShapeType="1"/>
                </p:cNvSpPr>
                <p:nvPr/>
              </p:nvSpPr>
              <p:spPr bwMode="auto">
                <a:xfrm rot="16200000" flipH="1" flipV="1">
                  <a:off x="5133704" y="2458605"/>
                  <a:ext cx="261144" cy="0"/>
                </a:xfrm>
                <a:prstGeom prst="line">
                  <a:avLst/>
                </a:prstGeom>
                <a:noFill/>
                <a:ln w="254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83732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CC"/>
                    </a:buClr>
                    <a:buFont typeface="Wingdings" pitchFamily="2" charset="2"/>
                    <a:buChar char="§"/>
                  </a:pPr>
                  <a:endParaRPr lang="fr-FR" sz="1200">
                    <a:solidFill>
                      <a:srgbClr val="000099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74" name="Line 794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5157140" y="2535609"/>
                  <a:ext cx="0" cy="107136"/>
                </a:xfrm>
                <a:prstGeom prst="line">
                  <a:avLst/>
                </a:prstGeom>
                <a:noFill/>
                <a:ln w="254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83732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CC"/>
                    </a:buClr>
                    <a:buFont typeface="Wingdings" pitchFamily="2" charset="2"/>
                    <a:buChar char="§"/>
                  </a:pPr>
                  <a:endParaRPr lang="fr-FR" sz="1200">
                    <a:solidFill>
                      <a:srgbClr val="000099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75" name="Line 796"/>
                <p:cNvSpPr>
                  <a:spLocks noChangeShapeType="1"/>
                </p:cNvSpPr>
                <p:nvPr/>
              </p:nvSpPr>
              <p:spPr bwMode="auto">
                <a:xfrm flipH="1">
                  <a:off x="5103572" y="2589177"/>
                  <a:ext cx="0" cy="13057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83732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CC"/>
                    </a:buClr>
                    <a:buFont typeface="Wingdings" pitchFamily="2" charset="2"/>
                    <a:buChar char="§"/>
                  </a:pPr>
                  <a:endParaRPr lang="fr-FR" sz="1200">
                    <a:solidFill>
                      <a:srgbClr val="000099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76" name="Line 797"/>
                <p:cNvSpPr>
                  <a:spLocks noChangeShapeType="1"/>
                </p:cNvSpPr>
                <p:nvPr/>
              </p:nvSpPr>
              <p:spPr bwMode="auto">
                <a:xfrm flipH="1" flipV="1">
                  <a:off x="5103572" y="2197461"/>
                  <a:ext cx="0" cy="13057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83732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CC"/>
                    </a:buClr>
                    <a:buFont typeface="Wingdings" pitchFamily="2" charset="2"/>
                    <a:buChar char="§"/>
                  </a:pPr>
                  <a:endParaRPr lang="fr-FR" sz="1200">
                    <a:solidFill>
                      <a:srgbClr val="000099"/>
                    </a:solidFill>
                    <a:latin typeface="Comic Sans MS" pitchFamily="66" charset="0"/>
                  </a:endParaRPr>
                </a:p>
              </p:txBody>
            </p:sp>
          </p:grpSp>
          <p:cxnSp>
            <p:nvCxnSpPr>
              <p:cNvPr id="70" name="Connecteur droit avec flèche 69"/>
              <p:cNvCxnSpPr/>
              <p:nvPr/>
            </p:nvCxnSpPr>
            <p:spPr>
              <a:xfrm flipH="1">
                <a:off x="4734484" y="4478295"/>
                <a:ext cx="576070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oupe 76"/>
            <p:cNvGrpSpPr/>
            <p:nvPr/>
          </p:nvGrpSpPr>
          <p:grpSpPr>
            <a:xfrm>
              <a:off x="1584538" y="1794213"/>
              <a:ext cx="345917" cy="1094533"/>
              <a:chOff x="4734484" y="2370282"/>
              <a:chExt cx="887550" cy="2808341"/>
            </a:xfrm>
          </p:grpSpPr>
          <p:grpSp>
            <p:nvGrpSpPr>
              <p:cNvPr id="78" name="Groupe 77"/>
              <p:cNvGrpSpPr/>
              <p:nvPr/>
            </p:nvGrpSpPr>
            <p:grpSpPr>
              <a:xfrm>
                <a:off x="4757929" y="2370282"/>
                <a:ext cx="864105" cy="2808341"/>
                <a:chOff x="5103572" y="2197461"/>
                <a:chExt cx="160704" cy="522288"/>
              </a:xfrm>
            </p:grpSpPr>
            <p:sp>
              <p:nvSpPr>
                <p:cNvPr id="80" name="Line 791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5157140" y="2274465"/>
                  <a:ext cx="0" cy="107136"/>
                </a:xfrm>
                <a:prstGeom prst="line">
                  <a:avLst/>
                </a:prstGeom>
                <a:noFill/>
                <a:ln w="254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83732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CC"/>
                    </a:buClr>
                    <a:buFont typeface="Wingdings" pitchFamily="2" charset="2"/>
                    <a:buChar char="§"/>
                  </a:pPr>
                  <a:endParaRPr lang="fr-FR" sz="1200">
                    <a:solidFill>
                      <a:srgbClr val="000099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81" name="Line 792"/>
                <p:cNvSpPr>
                  <a:spLocks noChangeShapeType="1"/>
                </p:cNvSpPr>
                <p:nvPr/>
              </p:nvSpPr>
              <p:spPr bwMode="auto">
                <a:xfrm rot="16200000" flipH="1" flipV="1">
                  <a:off x="5080136" y="2458605"/>
                  <a:ext cx="261144" cy="0"/>
                </a:xfrm>
                <a:prstGeom prst="line">
                  <a:avLst/>
                </a:prstGeom>
                <a:noFill/>
                <a:ln w="254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83732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CC"/>
                    </a:buClr>
                    <a:buFont typeface="Wingdings" pitchFamily="2" charset="2"/>
                    <a:buChar char="§"/>
                  </a:pPr>
                  <a:endParaRPr lang="fr-FR" sz="1200">
                    <a:solidFill>
                      <a:srgbClr val="000099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82" name="Line 793"/>
                <p:cNvSpPr>
                  <a:spLocks noChangeShapeType="1"/>
                </p:cNvSpPr>
                <p:nvPr/>
              </p:nvSpPr>
              <p:spPr bwMode="auto">
                <a:xfrm rot="16200000" flipH="1" flipV="1">
                  <a:off x="5133704" y="2458605"/>
                  <a:ext cx="261144" cy="0"/>
                </a:xfrm>
                <a:prstGeom prst="line">
                  <a:avLst/>
                </a:prstGeom>
                <a:noFill/>
                <a:ln w="254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83732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CC"/>
                    </a:buClr>
                    <a:buFont typeface="Wingdings" pitchFamily="2" charset="2"/>
                    <a:buChar char="§"/>
                  </a:pPr>
                  <a:endParaRPr lang="fr-FR" sz="1200">
                    <a:solidFill>
                      <a:srgbClr val="000099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83" name="Line 794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5157140" y="2535609"/>
                  <a:ext cx="0" cy="107136"/>
                </a:xfrm>
                <a:prstGeom prst="line">
                  <a:avLst/>
                </a:prstGeom>
                <a:noFill/>
                <a:ln w="254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83732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CC"/>
                    </a:buClr>
                    <a:buFont typeface="Wingdings" pitchFamily="2" charset="2"/>
                    <a:buChar char="§"/>
                  </a:pPr>
                  <a:endParaRPr lang="fr-FR" sz="1200">
                    <a:solidFill>
                      <a:srgbClr val="000099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84" name="Line 796"/>
                <p:cNvSpPr>
                  <a:spLocks noChangeShapeType="1"/>
                </p:cNvSpPr>
                <p:nvPr/>
              </p:nvSpPr>
              <p:spPr bwMode="auto">
                <a:xfrm flipH="1">
                  <a:off x="5103572" y="2589177"/>
                  <a:ext cx="0" cy="13057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83732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CC"/>
                    </a:buClr>
                    <a:buFont typeface="Wingdings" pitchFamily="2" charset="2"/>
                    <a:buChar char="§"/>
                  </a:pPr>
                  <a:endParaRPr lang="fr-FR" sz="1200">
                    <a:solidFill>
                      <a:srgbClr val="000099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85" name="Line 797"/>
                <p:cNvSpPr>
                  <a:spLocks noChangeShapeType="1"/>
                </p:cNvSpPr>
                <p:nvPr/>
              </p:nvSpPr>
              <p:spPr bwMode="auto">
                <a:xfrm flipH="1" flipV="1">
                  <a:off x="5103572" y="2197461"/>
                  <a:ext cx="0" cy="13057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83732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CC"/>
                    </a:buClr>
                    <a:buFont typeface="Wingdings" pitchFamily="2" charset="2"/>
                    <a:buChar char="§"/>
                  </a:pPr>
                  <a:endParaRPr lang="fr-FR" sz="1200">
                    <a:solidFill>
                      <a:srgbClr val="000099"/>
                    </a:solidFill>
                    <a:latin typeface="Comic Sans MS" pitchFamily="66" charset="0"/>
                  </a:endParaRPr>
                </a:p>
              </p:txBody>
            </p:sp>
          </p:grpSp>
          <p:cxnSp>
            <p:nvCxnSpPr>
              <p:cNvPr id="79" name="Connecteur droit avec flèche 78"/>
              <p:cNvCxnSpPr/>
              <p:nvPr/>
            </p:nvCxnSpPr>
            <p:spPr>
              <a:xfrm flipH="1">
                <a:off x="4734484" y="4478295"/>
                <a:ext cx="576070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8856" name="Connecteur droit avec flèche 78855"/>
            <p:cNvCxnSpPr/>
            <p:nvPr/>
          </p:nvCxnSpPr>
          <p:spPr>
            <a:xfrm flipH="1" flipV="1">
              <a:off x="4464888" y="2658318"/>
              <a:ext cx="864105" cy="518463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859" name="Connecteur droit avec flèche 78858"/>
            <p:cNvCxnSpPr/>
            <p:nvPr/>
          </p:nvCxnSpPr>
          <p:spPr>
            <a:xfrm flipH="1" flipV="1">
              <a:off x="1699752" y="2715925"/>
              <a:ext cx="3571634" cy="46085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861" name="Connecteur droit avec flèche 78860"/>
            <p:cNvCxnSpPr>
              <a:stCxn id="78854" idx="1"/>
              <a:endCxn id="23" idx="1"/>
            </p:cNvCxnSpPr>
            <p:nvPr/>
          </p:nvCxnSpPr>
          <p:spPr>
            <a:xfrm flipH="1">
              <a:off x="3082320" y="1587071"/>
              <a:ext cx="2304280" cy="64906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ZoneTexte 106"/>
          <p:cNvSpPr txBox="1"/>
          <p:nvPr/>
        </p:nvSpPr>
        <p:spPr>
          <a:xfrm>
            <a:off x="6601354" y="987714"/>
            <a:ext cx="486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IDS</a:t>
            </a:r>
            <a:endParaRPr lang="en-US" dirty="0"/>
          </a:p>
        </p:txBody>
      </p:sp>
      <p:grpSp>
        <p:nvGrpSpPr>
          <p:cNvPr id="11" name="Groupe 10"/>
          <p:cNvGrpSpPr/>
          <p:nvPr/>
        </p:nvGrpSpPr>
        <p:grpSpPr>
          <a:xfrm>
            <a:off x="7062210" y="930107"/>
            <a:ext cx="3318392" cy="3157349"/>
            <a:chOff x="7062210" y="930107"/>
            <a:chExt cx="3318392" cy="3157349"/>
          </a:xfrm>
        </p:grpSpPr>
        <p:cxnSp>
          <p:nvCxnSpPr>
            <p:cNvPr id="78871" name="Connecteur droit avec flèche 78870"/>
            <p:cNvCxnSpPr/>
            <p:nvPr/>
          </p:nvCxnSpPr>
          <p:spPr>
            <a:xfrm>
              <a:off x="7062210" y="3234387"/>
              <a:ext cx="322599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873" name="Connecteur droit avec flèche 78872"/>
            <p:cNvCxnSpPr/>
            <p:nvPr/>
          </p:nvCxnSpPr>
          <p:spPr>
            <a:xfrm flipV="1">
              <a:off x="7177424" y="930107"/>
              <a:ext cx="0" cy="253470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Forme libre 103"/>
            <p:cNvSpPr/>
            <p:nvPr/>
          </p:nvSpPr>
          <p:spPr>
            <a:xfrm>
              <a:off x="7350245" y="1621391"/>
              <a:ext cx="1403949" cy="819354"/>
            </a:xfrm>
            <a:custGeom>
              <a:avLst/>
              <a:gdLst>
                <a:gd name="connsiteX0" fmla="*/ 0 w 3575538"/>
                <a:gd name="connsiteY0" fmla="*/ 2086708 h 2086708"/>
                <a:gd name="connsiteX1" fmla="*/ 1371600 w 3575538"/>
                <a:gd name="connsiteY1" fmla="*/ 668216 h 2086708"/>
                <a:gd name="connsiteX2" fmla="*/ 2133600 w 3575538"/>
                <a:gd name="connsiteY2" fmla="*/ 211016 h 2086708"/>
                <a:gd name="connsiteX3" fmla="*/ 2836984 w 3575538"/>
                <a:gd name="connsiteY3" fmla="*/ 58616 h 2086708"/>
                <a:gd name="connsiteX4" fmla="*/ 3575538 w 3575538"/>
                <a:gd name="connsiteY4" fmla="*/ 0 h 208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5538" h="2086708">
                  <a:moveTo>
                    <a:pt x="0" y="2086708"/>
                  </a:moveTo>
                  <a:cubicBezTo>
                    <a:pt x="508000" y="1533769"/>
                    <a:pt x="1016000" y="980831"/>
                    <a:pt x="1371600" y="668216"/>
                  </a:cubicBezTo>
                  <a:cubicBezTo>
                    <a:pt x="1727200" y="355601"/>
                    <a:pt x="1889369" y="312616"/>
                    <a:pt x="2133600" y="211016"/>
                  </a:cubicBezTo>
                  <a:cubicBezTo>
                    <a:pt x="2377831" y="109416"/>
                    <a:pt x="2596661" y="93785"/>
                    <a:pt x="2836984" y="58616"/>
                  </a:cubicBezTo>
                  <a:cubicBezTo>
                    <a:pt x="3077307" y="23447"/>
                    <a:pt x="3326422" y="11723"/>
                    <a:pt x="3575538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Forme libre 104"/>
            <p:cNvSpPr/>
            <p:nvPr/>
          </p:nvSpPr>
          <p:spPr>
            <a:xfrm>
              <a:off x="7983922" y="1909426"/>
              <a:ext cx="1403949" cy="819354"/>
            </a:xfrm>
            <a:custGeom>
              <a:avLst/>
              <a:gdLst>
                <a:gd name="connsiteX0" fmla="*/ 0 w 3575538"/>
                <a:gd name="connsiteY0" fmla="*/ 2086708 h 2086708"/>
                <a:gd name="connsiteX1" fmla="*/ 1371600 w 3575538"/>
                <a:gd name="connsiteY1" fmla="*/ 668216 h 2086708"/>
                <a:gd name="connsiteX2" fmla="*/ 2133600 w 3575538"/>
                <a:gd name="connsiteY2" fmla="*/ 211016 h 2086708"/>
                <a:gd name="connsiteX3" fmla="*/ 2836984 w 3575538"/>
                <a:gd name="connsiteY3" fmla="*/ 58616 h 2086708"/>
                <a:gd name="connsiteX4" fmla="*/ 3575538 w 3575538"/>
                <a:gd name="connsiteY4" fmla="*/ 0 h 208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5538" h="2086708">
                  <a:moveTo>
                    <a:pt x="0" y="2086708"/>
                  </a:moveTo>
                  <a:cubicBezTo>
                    <a:pt x="508000" y="1533769"/>
                    <a:pt x="1016000" y="980831"/>
                    <a:pt x="1371600" y="668216"/>
                  </a:cubicBezTo>
                  <a:cubicBezTo>
                    <a:pt x="1727200" y="355601"/>
                    <a:pt x="1889369" y="312616"/>
                    <a:pt x="2133600" y="211016"/>
                  </a:cubicBezTo>
                  <a:cubicBezTo>
                    <a:pt x="2377831" y="109416"/>
                    <a:pt x="2596661" y="93785"/>
                    <a:pt x="2836984" y="58616"/>
                  </a:cubicBezTo>
                  <a:cubicBezTo>
                    <a:pt x="3077307" y="23447"/>
                    <a:pt x="3326422" y="11723"/>
                    <a:pt x="3575538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Forme libre 105"/>
            <p:cNvSpPr/>
            <p:nvPr/>
          </p:nvSpPr>
          <p:spPr>
            <a:xfrm>
              <a:off x="8675206" y="2197461"/>
              <a:ext cx="1403949" cy="819354"/>
            </a:xfrm>
            <a:custGeom>
              <a:avLst/>
              <a:gdLst>
                <a:gd name="connsiteX0" fmla="*/ 0 w 3575538"/>
                <a:gd name="connsiteY0" fmla="*/ 2086708 h 2086708"/>
                <a:gd name="connsiteX1" fmla="*/ 1371600 w 3575538"/>
                <a:gd name="connsiteY1" fmla="*/ 668216 h 2086708"/>
                <a:gd name="connsiteX2" fmla="*/ 2133600 w 3575538"/>
                <a:gd name="connsiteY2" fmla="*/ 211016 h 2086708"/>
                <a:gd name="connsiteX3" fmla="*/ 2836984 w 3575538"/>
                <a:gd name="connsiteY3" fmla="*/ 58616 h 2086708"/>
                <a:gd name="connsiteX4" fmla="*/ 3575538 w 3575538"/>
                <a:gd name="connsiteY4" fmla="*/ 0 h 208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5538" h="2086708">
                  <a:moveTo>
                    <a:pt x="0" y="2086708"/>
                  </a:moveTo>
                  <a:cubicBezTo>
                    <a:pt x="508000" y="1533769"/>
                    <a:pt x="1016000" y="980831"/>
                    <a:pt x="1371600" y="668216"/>
                  </a:cubicBezTo>
                  <a:cubicBezTo>
                    <a:pt x="1727200" y="355601"/>
                    <a:pt x="1889369" y="312616"/>
                    <a:pt x="2133600" y="211016"/>
                  </a:cubicBezTo>
                  <a:cubicBezTo>
                    <a:pt x="2377831" y="109416"/>
                    <a:pt x="2596661" y="93785"/>
                    <a:pt x="2836984" y="58616"/>
                  </a:cubicBezTo>
                  <a:cubicBezTo>
                    <a:pt x="3077307" y="23447"/>
                    <a:pt x="3326422" y="11723"/>
                    <a:pt x="3575538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ZoneTexte 107"/>
            <p:cNvSpPr txBox="1"/>
            <p:nvPr/>
          </p:nvSpPr>
          <p:spPr>
            <a:xfrm>
              <a:off x="9884953" y="3291994"/>
              <a:ext cx="4956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VGS</a:t>
              </a:r>
              <a:endParaRPr lang="en-US" dirty="0"/>
            </a:p>
          </p:txBody>
        </p:sp>
        <p:cxnSp>
          <p:nvCxnSpPr>
            <p:cNvPr id="78878" name="Connecteur droit 78877"/>
            <p:cNvCxnSpPr/>
            <p:nvPr/>
          </p:nvCxnSpPr>
          <p:spPr>
            <a:xfrm flipV="1">
              <a:off x="9654525" y="2255068"/>
              <a:ext cx="0" cy="1036926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/>
            <p:cNvCxnSpPr/>
            <p:nvPr/>
          </p:nvCxnSpPr>
          <p:spPr>
            <a:xfrm flipV="1">
              <a:off x="8905634" y="1967033"/>
              <a:ext cx="0" cy="1267354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/>
            <p:cNvCxnSpPr/>
            <p:nvPr/>
          </p:nvCxnSpPr>
          <p:spPr>
            <a:xfrm flipV="1">
              <a:off x="8214350" y="1678998"/>
              <a:ext cx="0" cy="1555389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ZoneTexte 118"/>
            <p:cNvSpPr txBox="1"/>
            <p:nvPr/>
          </p:nvSpPr>
          <p:spPr>
            <a:xfrm>
              <a:off x="7983922" y="3349601"/>
              <a:ext cx="4828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VT2</a:t>
              </a:r>
              <a:endParaRPr lang="en-US" dirty="0"/>
            </a:p>
          </p:txBody>
        </p:sp>
        <p:sp>
          <p:nvSpPr>
            <p:cNvPr id="120" name="ZoneTexte 119"/>
            <p:cNvSpPr txBox="1"/>
            <p:nvPr/>
          </p:nvSpPr>
          <p:spPr>
            <a:xfrm>
              <a:off x="8732813" y="3349601"/>
              <a:ext cx="4571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VT1</a:t>
              </a:r>
              <a:endParaRPr lang="en-US" dirty="0"/>
            </a:p>
          </p:txBody>
        </p:sp>
        <p:sp>
          <p:nvSpPr>
            <p:cNvPr id="121" name="ZoneTexte 120"/>
            <p:cNvSpPr txBox="1"/>
            <p:nvPr/>
          </p:nvSpPr>
          <p:spPr>
            <a:xfrm>
              <a:off x="9424097" y="3349601"/>
              <a:ext cx="6286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err="1" smtClean="0"/>
                <a:t>VTpre</a:t>
              </a:r>
              <a:endParaRPr lang="en-US" dirty="0"/>
            </a:p>
          </p:txBody>
        </p:sp>
        <p:cxnSp>
          <p:nvCxnSpPr>
            <p:cNvPr id="35" name="Connecteur droit avec flèche 34"/>
            <p:cNvCxnSpPr/>
            <p:nvPr/>
          </p:nvCxnSpPr>
          <p:spPr>
            <a:xfrm flipH="1">
              <a:off x="7465459" y="3752850"/>
              <a:ext cx="2246673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ZoneTexte 123"/>
            <p:cNvSpPr txBox="1"/>
            <p:nvPr/>
          </p:nvSpPr>
          <p:spPr>
            <a:xfrm>
              <a:off x="7983922" y="3810457"/>
              <a:ext cx="12891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Increasing TID</a:t>
              </a:r>
              <a:endParaRPr lang="en-US" dirty="0"/>
            </a:p>
          </p:txBody>
        </p:sp>
        <p:sp>
          <p:nvSpPr>
            <p:cNvPr id="125" name="Forme libre 124"/>
            <p:cNvSpPr/>
            <p:nvPr/>
          </p:nvSpPr>
          <p:spPr>
            <a:xfrm>
              <a:off x="7465459" y="1045321"/>
              <a:ext cx="1576770" cy="2016245"/>
            </a:xfrm>
            <a:custGeom>
              <a:avLst/>
              <a:gdLst>
                <a:gd name="connsiteX0" fmla="*/ 0 w 3575538"/>
                <a:gd name="connsiteY0" fmla="*/ 2086708 h 2086708"/>
                <a:gd name="connsiteX1" fmla="*/ 1371600 w 3575538"/>
                <a:gd name="connsiteY1" fmla="*/ 668216 h 2086708"/>
                <a:gd name="connsiteX2" fmla="*/ 2133600 w 3575538"/>
                <a:gd name="connsiteY2" fmla="*/ 211016 h 2086708"/>
                <a:gd name="connsiteX3" fmla="*/ 2836984 w 3575538"/>
                <a:gd name="connsiteY3" fmla="*/ 58616 h 2086708"/>
                <a:gd name="connsiteX4" fmla="*/ 3575538 w 3575538"/>
                <a:gd name="connsiteY4" fmla="*/ 0 h 208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5538" h="2086708">
                  <a:moveTo>
                    <a:pt x="0" y="2086708"/>
                  </a:moveTo>
                  <a:cubicBezTo>
                    <a:pt x="508000" y="1533769"/>
                    <a:pt x="1016000" y="980831"/>
                    <a:pt x="1371600" y="668216"/>
                  </a:cubicBezTo>
                  <a:cubicBezTo>
                    <a:pt x="1727200" y="355601"/>
                    <a:pt x="1889369" y="312616"/>
                    <a:pt x="2133600" y="211016"/>
                  </a:cubicBezTo>
                  <a:cubicBezTo>
                    <a:pt x="2377831" y="109416"/>
                    <a:pt x="2596661" y="93785"/>
                    <a:pt x="2836984" y="58616"/>
                  </a:cubicBezTo>
                  <a:cubicBezTo>
                    <a:pt x="3077307" y="23447"/>
                    <a:pt x="3326422" y="11723"/>
                    <a:pt x="3575538" y="0"/>
                  </a:cubicBezTo>
                </a:path>
              </a:pathLst>
            </a:cu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1" name="Connecteur droit avec flèche 40"/>
          <p:cNvCxnSpPr>
            <a:stCxn id="78854" idx="3"/>
          </p:cNvCxnSpPr>
          <p:nvPr/>
        </p:nvCxnSpPr>
        <p:spPr>
          <a:xfrm flipV="1">
            <a:off x="6446506" y="1448570"/>
            <a:ext cx="1767844" cy="138501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avec flèche 86"/>
          <p:cNvCxnSpPr/>
          <p:nvPr/>
        </p:nvCxnSpPr>
        <p:spPr>
          <a:xfrm flipV="1">
            <a:off x="6524083" y="2658318"/>
            <a:ext cx="2496766" cy="392214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029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9"/>
    </mc:Choice>
    <mc:Fallback xmlns="">
      <p:transition spd="slow" advTm="104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 smtClean="0"/>
              <a:t>Leakage current Measurements</a:t>
            </a:r>
            <a:endParaRPr lang="fr-FR" alt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Device with 120nm/60nm (the narrower one) shows the highest increase in leakage :</a:t>
            </a:r>
          </a:p>
          <a:p>
            <a:pPr lvl="1"/>
            <a:r>
              <a:rPr lang="en-US" dirty="0" smtClean="0"/>
              <a:t>Parasitic device more influent</a:t>
            </a:r>
          </a:p>
          <a:p>
            <a:pPr lvl="1"/>
            <a:r>
              <a:rPr lang="en-US" dirty="0" smtClean="0"/>
              <a:t>~ 2 orders of magnitude for the level of 1000 </a:t>
            </a:r>
            <a:r>
              <a:rPr lang="en-US" dirty="0" err="1" smtClean="0"/>
              <a:t>Mrad</a:t>
            </a:r>
            <a:endParaRPr lang="en-US" dirty="0" smtClean="0"/>
          </a:p>
          <a:p>
            <a:pPr lvl="1"/>
            <a:r>
              <a:rPr lang="en-US" dirty="0" smtClean="0"/>
              <a:t>The leakage value is below 1 </a:t>
            </a:r>
            <a:r>
              <a:rPr lang="en-US" dirty="0" err="1" smtClean="0"/>
              <a:t>nA</a:t>
            </a:r>
            <a:endParaRPr lang="en-US" dirty="0" smtClean="0"/>
          </a:p>
          <a:p>
            <a:r>
              <a:rPr lang="en-US" dirty="0" smtClean="0"/>
              <a:t>Different FOXFET structures have been tested (NW/NW, n+/n+ and n+/NW)</a:t>
            </a:r>
          </a:p>
          <a:p>
            <a:pPr lvl="1"/>
            <a:r>
              <a:rPr lang="en-US" dirty="0" smtClean="0"/>
              <a:t>The current increase is limited</a:t>
            </a:r>
          </a:p>
          <a:p>
            <a:pPr lvl="1"/>
            <a:r>
              <a:rPr lang="en-US" dirty="0" smtClean="0"/>
              <a:t>The increase of the Inter-device leakage is also limited</a:t>
            </a:r>
          </a:p>
          <a:p>
            <a:r>
              <a:rPr lang="en-US" dirty="0"/>
              <a:t>For the 65nm process :</a:t>
            </a:r>
          </a:p>
          <a:p>
            <a:pPr lvl="1"/>
            <a:r>
              <a:rPr lang="en-US" dirty="0"/>
              <a:t>the increase of the leakage current is </a:t>
            </a:r>
            <a:r>
              <a:rPr lang="en-US" dirty="0" smtClean="0"/>
              <a:t>not an issue</a:t>
            </a:r>
          </a:p>
          <a:p>
            <a:pPr lvl="1"/>
            <a:r>
              <a:rPr lang="en-US" dirty="0" smtClean="0"/>
              <a:t>The enclosed layout is not needed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20" name="Groupe 19"/>
          <p:cNvGrpSpPr/>
          <p:nvPr/>
        </p:nvGrpSpPr>
        <p:grpSpPr>
          <a:xfrm>
            <a:off x="5849792" y="679313"/>
            <a:ext cx="4208921" cy="3345459"/>
            <a:chOff x="6198105" y="679313"/>
            <a:chExt cx="4208921" cy="3345459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8105" y="814893"/>
              <a:ext cx="4142539" cy="3209879"/>
            </a:xfrm>
            <a:prstGeom prst="rect">
              <a:avLst/>
            </a:prstGeom>
          </p:spPr>
        </p:pic>
        <p:sp>
          <p:nvSpPr>
            <p:cNvPr id="16" name="ZoneTexte 15"/>
            <p:cNvSpPr txBox="1"/>
            <p:nvPr/>
          </p:nvSpPr>
          <p:spPr>
            <a:xfrm>
              <a:off x="6198105" y="679313"/>
              <a:ext cx="4208921" cy="2937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tIns="36000" bIns="72000" rtlCol="0">
              <a:spAutoFit/>
            </a:bodyPr>
            <a:lstStyle/>
            <a:p>
              <a:pPr algn="ctr">
                <a:buNone/>
              </a:pPr>
              <a:r>
                <a:rPr lang="en-US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Supplier A - </a:t>
              </a:r>
              <a:r>
                <a:rPr lang="en-U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room </a:t>
              </a:r>
              <a:r>
                <a:rPr lang="en-US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temperature -Leakage current  </a:t>
              </a:r>
              <a:endPara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8271957" y="3119173"/>
              <a:ext cx="1440175" cy="324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tIns="36000" bIns="72000" rtlCol="0">
              <a:spAutoFit/>
            </a:bodyPr>
            <a:lstStyle/>
            <a:p>
              <a:pPr algn="ctr">
                <a:buNone/>
              </a:pPr>
              <a:r>
                <a:rPr lang="en-US" sz="1400" b="1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Vds</a:t>
              </a:r>
              <a:r>
                <a:rPr lang="en-US" sz="14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=1.2V</a:t>
              </a:r>
              <a:endPara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Groupe 17"/>
          <p:cNvGrpSpPr/>
          <p:nvPr/>
        </p:nvGrpSpPr>
        <p:grpSpPr>
          <a:xfrm>
            <a:off x="5794856" y="4013258"/>
            <a:ext cx="4260247" cy="3368833"/>
            <a:chOff x="6143169" y="4013258"/>
            <a:chExt cx="4260247" cy="3368833"/>
          </a:xfrm>
        </p:grpSpPr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8105" y="4059185"/>
              <a:ext cx="4157285" cy="3322906"/>
            </a:xfrm>
            <a:prstGeom prst="rect">
              <a:avLst/>
            </a:prstGeom>
          </p:spPr>
        </p:pic>
        <p:sp>
          <p:nvSpPr>
            <p:cNvPr id="15" name="ZoneTexte 14"/>
            <p:cNvSpPr txBox="1"/>
            <p:nvPr/>
          </p:nvSpPr>
          <p:spPr>
            <a:xfrm>
              <a:off x="6143169" y="4013258"/>
              <a:ext cx="4260247" cy="2937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tIns="36000" bIns="72000" rtlCol="0">
              <a:spAutoFit/>
            </a:bodyPr>
            <a:lstStyle/>
            <a:p>
              <a:pPr algn="ctr">
                <a:buNone/>
              </a:pPr>
              <a:r>
                <a:rPr lang="en-US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FOXFET current for </a:t>
              </a:r>
              <a:r>
                <a:rPr lang="en-US" b="1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Vds</a:t>
              </a:r>
              <a:r>
                <a:rPr lang="en-US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=1.2 V </a:t>
              </a:r>
              <a:r>
                <a:rPr lang="en-US" b="1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vesus</a:t>
              </a:r>
              <a:r>
                <a:rPr lang="en-US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the TID level </a:t>
              </a:r>
              <a:endPara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7695887" y="4962597"/>
              <a:ext cx="1363663" cy="53994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tIns="36000" bIns="72000" rtlCol="0">
              <a:spAutoFit/>
            </a:bodyPr>
            <a:lstStyle/>
            <a:p>
              <a:pPr algn="ctr">
                <a:buNone/>
              </a:pPr>
              <a:r>
                <a:rPr lang="en-US" sz="14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FOXFET devices</a:t>
              </a:r>
              <a:endPara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380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22" y="779431"/>
            <a:ext cx="4593326" cy="3577201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1562" y="679200"/>
            <a:ext cx="4339034" cy="3677432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September 10-15, 2017</a:t>
            </a: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2017 - International Workshop on Vertex Detectors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3A28-48E2-4CAE-9B10-3100FC5CCBF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Size effects</a:t>
            </a:r>
            <a:endParaRPr lang="en-US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half" idx="13"/>
          </p:nvPr>
        </p:nvSpPr>
        <p:spPr>
          <a:xfrm>
            <a:off x="533400" y="4495131"/>
            <a:ext cx="9639588" cy="248371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For </a:t>
            </a:r>
            <a:r>
              <a:rPr lang="en-US" dirty="0"/>
              <a:t>n</a:t>
            </a:r>
            <a:r>
              <a:rPr lang="en-US" dirty="0" smtClean="0"/>
              <a:t>arrow transistors (RINCE), NMOS less affected by TID because oxide charge effect is compensated by the interface charge effect</a:t>
            </a:r>
          </a:p>
          <a:p>
            <a:r>
              <a:rPr lang="en-US" dirty="0" smtClean="0"/>
              <a:t>For short devices (RISCE),  </a:t>
            </a:r>
            <a:r>
              <a:rPr lang="en-US" dirty="0"/>
              <a:t>PMOS and NMOS </a:t>
            </a:r>
            <a:r>
              <a:rPr lang="en-US" dirty="0" smtClean="0"/>
              <a:t>devices are degraded in the same proportion</a:t>
            </a:r>
          </a:p>
          <a:p>
            <a:r>
              <a:rPr lang="en-US" dirty="0" smtClean="0"/>
              <a:t>For narrow and short devices, PMOS </a:t>
            </a:r>
            <a:r>
              <a:rPr lang="en-US" dirty="0"/>
              <a:t>degrades much more </a:t>
            </a:r>
            <a:r>
              <a:rPr lang="en-US" dirty="0" smtClean="0"/>
              <a:t>since it suffers </a:t>
            </a:r>
            <a:r>
              <a:rPr lang="en-US" dirty="0"/>
              <a:t>from the two </a:t>
            </a:r>
            <a:r>
              <a:rPr lang="en-US" dirty="0" smtClean="0"/>
              <a:t>effects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ompletely OFF for 1 Grad (</a:t>
            </a:r>
            <a:r>
              <a:rPr lang="en-US" dirty="0" err="1" smtClean="0"/>
              <a:t>transconductance</a:t>
            </a:r>
            <a:r>
              <a:rPr lang="en-US" dirty="0"/>
              <a:t> </a:t>
            </a:r>
            <a:r>
              <a:rPr lang="en-US" dirty="0" smtClean="0"/>
              <a:t>decrease)</a:t>
            </a:r>
          </a:p>
          <a:p>
            <a:r>
              <a:rPr lang="en-US" dirty="0" smtClean="0"/>
              <a:t>An issue for the speed in digital design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301510" y="1621392"/>
            <a:ext cx="80021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NMOS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9190295" y="1025103"/>
            <a:ext cx="78899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MOS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285998" y="1419684"/>
            <a:ext cx="55175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139802" y="2230640"/>
            <a:ext cx="138691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Narrow and Short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951432" y="710715"/>
            <a:ext cx="67839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Narrow</a:t>
            </a:r>
            <a:endParaRPr lang="en-US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8099946" y="1045321"/>
            <a:ext cx="55175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682364" y="2250653"/>
            <a:ext cx="138691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Narrow and Short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9344585" y="1591495"/>
            <a:ext cx="67839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Narrow</a:t>
            </a:r>
            <a:endParaRPr lang="en-US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4749820" y="6686050"/>
            <a:ext cx="5918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b="1" i="1" dirty="0" err="1" smtClean="0">
                <a:solidFill>
                  <a:srgbClr val="00B050"/>
                </a:solidFill>
              </a:rPr>
              <a:t>F.Faccio</a:t>
            </a:r>
            <a:r>
              <a:rPr lang="en-US" sz="1400" b="1" i="1" dirty="0" smtClean="0">
                <a:solidFill>
                  <a:srgbClr val="00B050"/>
                </a:solidFill>
              </a:rPr>
              <a:t> et al., TWEPP 2015, </a:t>
            </a:r>
            <a:r>
              <a:rPr lang="en-US" sz="1400" b="1" i="1" dirty="0">
                <a:solidFill>
                  <a:srgbClr val="00B050"/>
                </a:solidFill>
              </a:rPr>
              <a:t>TID effects in 65nm transistors: summary of a </a:t>
            </a:r>
            <a:r>
              <a:rPr lang="en-US" sz="1400" b="1" i="1" dirty="0" smtClean="0">
                <a:solidFill>
                  <a:srgbClr val="00B050"/>
                </a:solidFill>
              </a:rPr>
              <a:t>long irradiation </a:t>
            </a:r>
            <a:r>
              <a:rPr lang="en-US" sz="1400" b="1" i="1" dirty="0">
                <a:solidFill>
                  <a:srgbClr val="00B050"/>
                </a:solidFill>
              </a:rPr>
              <a:t>study at the CERN X-rays facility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7933363" y="4289166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TID (rad)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2453650" y="4289165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TID (rad)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 rot="16200000">
            <a:off x="4698427" y="2235265"/>
            <a:ext cx="2320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Drive Variation (%)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 rot="16200000">
            <a:off x="-683470" y="2265662"/>
            <a:ext cx="2320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Drive Variation (%)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8277864" y="3240682"/>
            <a:ext cx="1457450" cy="56630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Irradiation bias :</a:t>
            </a:r>
          </a:p>
          <a:p>
            <a:pPr algn="ctr">
              <a:buNone/>
            </a:pPr>
            <a:r>
              <a:rPr lang="en-US" sz="1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Vds</a:t>
            </a: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sz="1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Vgs</a:t>
            </a: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=0V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2949134" y="3230762"/>
            <a:ext cx="1430200" cy="56630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Irradiation bias</a:t>
            </a:r>
          </a:p>
          <a:p>
            <a:pPr algn="ctr"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Vds</a:t>
            </a: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sz="1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Vgs</a:t>
            </a: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=1.2V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980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"/>
    </mc:Choice>
    <mc:Fallback xmlns="">
      <p:transition spd="slow" advTm="232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>
        <a:noFill/>
        <a:ln w="1905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123514</TotalTime>
  <Words>3658</Words>
  <Application>Microsoft Office PowerPoint</Application>
  <PresentationFormat>Personnalisé</PresentationFormat>
  <Paragraphs>647</Paragraphs>
  <Slides>42</Slides>
  <Notes>42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42</vt:i4>
      </vt:variant>
    </vt:vector>
  </HeadingPairs>
  <TitlesOfParts>
    <vt:vector size="53" baseType="lpstr">
      <vt:lpstr>Arial Unicode MS</vt:lpstr>
      <vt:lpstr>Arial</vt:lpstr>
      <vt:lpstr>Calibri</vt:lpstr>
      <vt:lpstr>Comic Sans MS</vt:lpstr>
      <vt:lpstr>Constantia</vt:lpstr>
      <vt:lpstr>StarBats</vt:lpstr>
      <vt:lpstr>Symbol</vt:lpstr>
      <vt:lpstr>Times New Roman</vt:lpstr>
      <vt:lpstr>Wingdings</vt:lpstr>
      <vt:lpstr>Wingdings 2</vt:lpstr>
      <vt:lpstr>Flow</vt:lpstr>
      <vt:lpstr>Main results of radiation of CMOS 65 nm technology and the impact on the design of RD53A, a large scale pixel chip prototype for HL-LHC</vt:lpstr>
      <vt:lpstr>Outline</vt:lpstr>
      <vt:lpstr>Introduction</vt:lpstr>
      <vt:lpstr>Radiation effects in CMOS</vt:lpstr>
      <vt:lpstr>Radiation effects in CMOS</vt:lpstr>
      <vt:lpstr>Device Irradiation</vt:lpstr>
      <vt:lpstr>Radiation Induced  Edge Leakage</vt:lpstr>
      <vt:lpstr>Leakage current Measurements</vt:lpstr>
      <vt:lpstr>Size effects</vt:lpstr>
      <vt:lpstr>Temperature and Bias effects</vt:lpstr>
      <vt:lpstr>Annealing Effect</vt:lpstr>
      <vt:lpstr>Long Term Annealing Under Bias</vt:lpstr>
      <vt:lpstr>Low Dose Rate Effect</vt:lpstr>
      <vt:lpstr>Irradiation effects Modeling</vt:lpstr>
      <vt:lpstr>Pmos fitting parameters</vt:lpstr>
      <vt:lpstr>Irradiation effects Modeling</vt:lpstr>
      <vt:lpstr>DRAD : Test chip for digital design</vt:lpstr>
      <vt:lpstr>DRAD Chip : Test chip for digital design</vt:lpstr>
      <vt:lpstr>Various Digital Libraries</vt:lpstr>
      <vt:lpstr>Results for 500 Mrad room T</vt:lpstr>
      <vt:lpstr>Results for 500 Mrad</vt:lpstr>
      <vt:lpstr>Results for 500 Mrad</vt:lpstr>
      <vt:lpstr>Main Results</vt:lpstr>
      <vt:lpstr>Prototypes Irradiation</vt:lpstr>
      <vt:lpstr>Analog IPs</vt:lpstr>
      <vt:lpstr>Band Gap IP block</vt:lpstr>
      <vt:lpstr>FE65P2</vt:lpstr>
      <vt:lpstr>FE65P2</vt:lpstr>
      <vt:lpstr>CHIPIX65</vt:lpstr>
      <vt:lpstr>Irradiation</vt:lpstr>
      <vt:lpstr>Summary</vt:lpstr>
      <vt:lpstr>Thank you for your attention Thank you for your attention</vt:lpstr>
      <vt:lpstr>Radiation effects in CMOS</vt:lpstr>
      <vt:lpstr>Radiation Induced Narrow Channel Effect</vt:lpstr>
      <vt:lpstr>Radiation Induced Short Channel Effect</vt:lpstr>
      <vt:lpstr>Large size transistors</vt:lpstr>
      <vt:lpstr>Ids(Vgs) variation for small pmos device</vt:lpstr>
      <vt:lpstr>PMOS fitting parameters</vt:lpstr>
      <vt:lpstr>Results for 500 Mrad T=-20°C</vt:lpstr>
      <vt:lpstr>Comparison of results with simulations</vt:lpstr>
      <vt:lpstr>Results for 500 Mrad</vt:lpstr>
      <vt:lpstr>Results for 500 Mrad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testIrrad65</dc:title>
  <dc:creator>MM</dc:creator>
  <cp:lastModifiedBy>Mohsine</cp:lastModifiedBy>
  <cp:revision>3385</cp:revision>
  <cp:lastPrinted>2017-09-09T11:17:09Z</cp:lastPrinted>
  <dcterms:created xsi:type="dcterms:W3CDTF">2000-10-31T17:32:11Z</dcterms:created>
  <dcterms:modified xsi:type="dcterms:W3CDTF">2017-09-14T05:37:29Z</dcterms:modified>
</cp:coreProperties>
</file>