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67" r:id="rId2"/>
    <p:sldId id="268" r:id="rId3"/>
    <p:sldId id="356" r:id="rId4"/>
    <p:sldId id="321" r:id="rId5"/>
    <p:sldId id="282" r:id="rId6"/>
    <p:sldId id="283" r:id="rId7"/>
    <p:sldId id="294" r:id="rId8"/>
    <p:sldId id="297" r:id="rId9"/>
    <p:sldId id="357" r:id="rId10"/>
    <p:sldId id="308" r:id="rId11"/>
    <p:sldId id="307" r:id="rId12"/>
    <p:sldId id="322" r:id="rId13"/>
    <p:sldId id="339" r:id="rId14"/>
    <p:sldId id="338" r:id="rId15"/>
    <p:sldId id="333" r:id="rId16"/>
    <p:sldId id="336" r:id="rId17"/>
    <p:sldId id="337" r:id="rId18"/>
    <p:sldId id="325" r:id="rId19"/>
    <p:sldId id="328" r:id="rId20"/>
    <p:sldId id="304" r:id="rId21"/>
    <p:sldId id="324" r:id="rId22"/>
    <p:sldId id="358" r:id="rId23"/>
    <p:sldId id="354" r:id="rId24"/>
    <p:sldId id="348" r:id="rId25"/>
    <p:sldId id="330" r:id="rId26"/>
    <p:sldId id="331" r:id="rId27"/>
    <p:sldId id="359" r:id="rId28"/>
    <p:sldId id="347" r:id="rId29"/>
    <p:sldId id="342" r:id="rId30"/>
    <p:sldId id="344" r:id="rId31"/>
    <p:sldId id="346" r:id="rId32"/>
    <p:sldId id="343" r:id="rId33"/>
    <p:sldId id="360" r:id="rId34"/>
    <p:sldId id="349" r:id="rId35"/>
    <p:sldId id="323" r:id="rId36"/>
    <p:sldId id="361" r:id="rId37"/>
    <p:sldId id="311" r:id="rId38"/>
    <p:sldId id="340" r:id="rId39"/>
  </p:sldIdLst>
  <p:sldSz cx="8280400" cy="6480175"/>
  <p:notesSz cx="6858000" cy="9144000"/>
  <p:defaultTextStyle>
    <a:defPPr>
      <a:defRPr lang="it-IT"/>
    </a:defPPr>
    <a:lvl1pPr algn="l" defTabSz="842941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420677" indent="36512" algn="l" defTabSz="842941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842941" indent="71436" algn="l" defTabSz="842941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263617" indent="107948" algn="l" defTabSz="842941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1685881" indent="142871" algn="l" defTabSz="842941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2285941" algn="l" defTabSz="914376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6pPr>
    <a:lvl7pPr marL="2743128" algn="l" defTabSz="914376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7pPr>
    <a:lvl8pPr marL="3200317" algn="l" defTabSz="914376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8pPr>
    <a:lvl9pPr marL="3657504" algn="l" defTabSz="914376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92D050"/>
    <a:srgbClr val="000000"/>
    <a:srgbClr val="66FF33"/>
    <a:srgbClr val="26479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 snapToGrid="0">
      <p:cViewPr varScale="1">
        <p:scale>
          <a:sx n="96" d="100"/>
          <a:sy n="96" d="100"/>
        </p:scale>
        <p:origin x="-1958" y="-72"/>
      </p:cViewPr>
      <p:guideLst>
        <p:guide orient="horz" pos="2041"/>
        <p:guide pos="2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image" Target="../media/image85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1030" y="2160058"/>
            <a:ext cx="7038340" cy="10800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 noProof="0" smtClean="0"/>
              <a:t>Questo è il titolo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2060" y="3672099"/>
            <a:ext cx="5796280" cy="165604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</a:p>
        </p:txBody>
      </p:sp>
      <p:sp>
        <p:nvSpPr>
          <p:cNvPr id="131077" name="Line 5"/>
          <p:cNvSpPr>
            <a:spLocks noChangeShapeType="1"/>
          </p:cNvSpPr>
          <p:nvPr userDrawn="1"/>
        </p:nvSpPr>
        <p:spPr bwMode="auto">
          <a:xfrm>
            <a:off x="365143" y="5976161"/>
            <a:ext cx="7570241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4" tIns="42172" rIns="84344" bIns="42172"/>
          <a:lstStyle/>
          <a:p>
            <a:pPr defTabSz="914400"/>
            <a:endParaRPr lang="it-IT" sz="2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 userDrawn="1"/>
        </p:nvSpPr>
        <p:spPr bwMode="auto">
          <a:xfrm>
            <a:off x="2164980" y="6030163"/>
            <a:ext cx="4720978" cy="25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4" tIns="42172" rIns="84344" bIns="42172">
            <a:spAutoFit/>
          </a:bodyPr>
          <a:lstStyle/>
          <a:p>
            <a:pPr algn="r" defTabSz="914400">
              <a:spcBef>
                <a:spcPct val="50000"/>
              </a:spcBef>
            </a:pPr>
            <a:endParaRPr lang="it-IT" sz="1100" i="1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14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C0612F-74D8-4672-A037-10682AE26CEA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202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899785" y="216006"/>
            <a:ext cx="1759585" cy="525614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1030" y="216006"/>
            <a:ext cx="5140748" cy="525614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E9301D-1FC8-4548-B1B7-1DD416D91735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4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‹N›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2" name="CasellaDiTesto 1"/>
          <p:cNvSpPr txBox="1"/>
          <p:nvPr userDrawn="1"/>
        </p:nvSpPr>
        <p:spPr>
          <a:xfrm>
            <a:off x="4008742" y="6048399"/>
            <a:ext cx="3587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D. Passeri – </a:t>
            </a:r>
            <a:r>
              <a:rPr lang="en-US" sz="12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Modelling radiation damage in TCAD</a:t>
            </a:r>
            <a:endParaRPr lang="en-GB" sz="12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558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4095" y="4164113"/>
            <a:ext cx="7038340" cy="1287035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54095" y="2746575"/>
            <a:ext cx="7038340" cy="14175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21721" indent="0">
              <a:buNone/>
              <a:defRPr sz="1700"/>
            </a:lvl2pPr>
            <a:lvl3pPr marL="843443" indent="0">
              <a:buNone/>
              <a:defRPr sz="1500"/>
            </a:lvl3pPr>
            <a:lvl4pPr marL="1265164" indent="0">
              <a:buNone/>
              <a:defRPr sz="1300"/>
            </a:lvl4pPr>
            <a:lvl5pPr marL="1686885" indent="0">
              <a:buNone/>
              <a:defRPr sz="1300"/>
            </a:lvl5pPr>
            <a:lvl6pPr marL="2108606" indent="0">
              <a:buNone/>
              <a:defRPr sz="1300"/>
            </a:lvl6pPr>
            <a:lvl7pPr marL="2530328" indent="0">
              <a:buNone/>
              <a:defRPr sz="1300"/>
            </a:lvl7pPr>
            <a:lvl8pPr marL="2952049" indent="0">
              <a:buNone/>
              <a:defRPr sz="1300"/>
            </a:lvl8pPr>
            <a:lvl9pPr marL="3373770" indent="0">
              <a:buNone/>
              <a:defRPr sz="1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74A219-1F56-4199-AE90-FECDE6B797C7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3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1030" y="1224033"/>
            <a:ext cx="3450167" cy="424811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209203" y="1224033"/>
            <a:ext cx="3450167" cy="424811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717E5B-F3B8-4784-935C-7BF77D03EF81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2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020" y="259508"/>
            <a:ext cx="7452360" cy="1080029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14020" y="1450540"/>
            <a:ext cx="3658615" cy="6045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1721" indent="0">
              <a:buNone/>
              <a:defRPr sz="1800" b="1"/>
            </a:lvl2pPr>
            <a:lvl3pPr marL="843443" indent="0">
              <a:buNone/>
              <a:defRPr sz="1700" b="1"/>
            </a:lvl3pPr>
            <a:lvl4pPr marL="1265164" indent="0">
              <a:buNone/>
              <a:defRPr sz="1500" b="1"/>
            </a:lvl4pPr>
            <a:lvl5pPr marL="1686885" indent="0">
              <a:buNone/>
              <a:defRPr sz="1500" b="1"/>
            </a:lvl5pPr>
            <a:lvl6pPr marL="2108606" indent="0">
              <a:buNone/>
              <a:defRPr sz="1500" b="1"/>
            </a:lvl6pPr>
            <a:lvl7pPr marL="2530328" indent="0">
              <a:buNone/>
              <a:defRPr sz="1500" b="1"/>
            </a:lvl7pPr>
            <a:lvl8pPr marL="2952049" indent="0">
              <a:buNone/>
              <a:defRPr sz="1500" b="1"/>
            </a:lvl8pPr>
            <a:lvl9pPr marL="3373770" indent="0">
              <a:buNone/>
              <a:defRPr sz="15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4020" y="2055056"/>
            <a:ext cx="3658615" cy="373360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206329" y="1450540"/>
            <a:ext cx="3660052" cy="6045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1721" indent="0">
              <a:buNone/>
              <a:defRPr sz="1800" b="1"/>
            </a:lvl2pPr>
            <a:lvl3pPr marL="843443" indent="0">
              <a:buNone/>
              <a:defRPr sz="1700" b="1"/>
            </a:lvl3pPr>
            <a:lvl4pPr marL="1265164" indent="0">
              <a:buNone/>
              <a:defRPr sz="1500" b="1"/>
            </a:lvl4pPr>
            <a:lvl5pPr marL="1686885" indent="0">
              <a:buNone/>
              <a:defRPr sz="1500" b="1"/>
            </a:lvl5pPr>
            <a:lvl6pPr marL="2108606" indent="0">
              <a:buNone/>
              <a:defRPr sz="1500" b="1"/>
            </a:lvl6pPr>
            <a:lvl7pPr marL="2530328" indent="0">
              <a:buNone/>
              <a:defRPr sz="1500" b="1"/>
            </a:lvl7pPr>
            <a:lvl8pPr marL="2952049" indent="0">
              <a:buNone/>
              <a:defRPr sz="1500" b="1"/>
            </a:lvl8pPr>
            <a:lvl9pPr marL="3373770" indent="0">
              <a:buNone/>
              <a:defRPr sz="15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206329" y="2055056"/>
            <a:ext cx="3660052" cy="373360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EDABE1-732E-4B69-A7C2-2E694ACB07B9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16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A5B30E-17F7-415E-8139-64448FC3ED24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245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791833-0A25-4D5C-B8E3-050F09439569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41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020" y="258007"/>
            <a:ext cx="2724195" cy="109803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7406" y="258007"/>
            <a:ext cx="4628974" cy="553065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14020" y="1356037"/>
            <a:ext cx="2724195" cy="4432620"/>
          </a:xfrm>
        </p:spPr>
        <p:txBody>
          <a:bodyPr/>
          <a:lstStyle>
            <a:lvl1pPr marL="0" indent="0">
              <a:buNone/>
              <a:defRPr sz="1300"/>
            </a:lvl1pPr>
            <a:lvl2pPr marL="421721" indent="0">
              <a:buNone/>
              <a:defRPr sz="1100"/>
            </a:lvl2pPr>
            <a:lvl3pPr marL="843443" indent="0">
              <a:buNone/>
              <a:defRPr sz="900"/>
            </a:lvl3pPr>
            <a:lvl4pPr marL="1265164" indent="0">
              <a:buNone/>
              <a:defRPr sz="800"/>
            </a:lvl4pPr>
            <a:lvl5pPr marL="1686885" indent="0">
              <a:buNone/>
              <a:defRPr sz="800"/>
            </a:lvl5pPr>
            <a:lvl6pPr marL="2108606" indent="0">
              <a:buNone/>
              <a:defRPr sz="800"/>
            </a:lvl6pPr>
            <a:lvl7pPr marL="2530328" indent="0">
              <a:buNone/>
              <a:defRPr sz="800"/>
            </a:lvl7pPr>
            <a:lvl8pPr marL="2952049" indent="0">
              <a:buNone/>
              <a:defRPr sz="800"/>
            </a:lvl8pPr>
            <a:lvl9pPr marL="3373770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A654ED-4ECF-4559-B36D-A4D8EF910CB1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15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23016" y="4536122"/>
            <a:ext cx="4968240" cy="53551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623016" y="579016"/>
            <a:ext cx="4968240" cy="3888105"/>
          </a:xfrm>
        </p:spPr>
        <p:txBody>
          <a:bodyPr/>
          <a:lstStyle>
            <a:lvl1pPr marL="0" indent="0">
              <a:buNone/>
              <a:defRPr sz="3000"/>
            </a:lvl1pPr>
            <a:lvl2pPr marL="421721" indent="0">
              <a:buNone/>
              <a:defRPr sz="2600"/>
            </a:lvl2pPr>
            <a:lvl3pPr marL="843443" indent="0">
              <a:buNone/>
              <a:defRPr sz="2200"/>
            </a:lvl3pPr>
            <a:lvl4pPr marL="1265164" indent="0">
              <a:buNone/>
              <a:defRPr sz="1800"/>
            </a:lvl4pPr>
            <a:lvl5pPr marL="1686885" indent="0">
              <a:buNone/>
              <a:defRPr sz="1800"/>
            </a:lvl5pPr>
            <a:lvl6pPr marL="2108606" indent="0">
              <a:buNone/>
              <a:defRPr sz="1800"/>
            </a:lvl6pPr>
            <a:lvl7pPr marL="2530328" indent="0">
              <a:buNone/>
              <a:defRPr sz="1800"/>
            </a:lvl7pPr>
            <a:lvl8pPr marL="2952049" indent="0">
              <a:buNone/>
              <a:defRPr sz="1800"/>
            </a:lvl8pPr>
            <a:lvl9pPr marL="3373770" indent="0">
              <a:buNone/>
              <a:defRPr sz="18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23016" y="5071637"/>
            <a:ext cx="4968240" cy="760520"/>
          </a:xfrm>
        </p:spPr>
        <p:txBody>
          <a:bodyPr/>
          <a:lstStyle>
            <a:lvl1pPr marL="0" indent="0">
              <a:buNone/>
              <a:defRPr sz="1300"/>
            </a:lvl1pPr>
            <a:lvl2pPr marL="421721" indent="0">
              <a:buNone/>
              <a:defRPr sz="1100"/>
            </a:lvl2pPr>
            <a:lvl3pPr marL="843443" indent="0">
              <a:buNone/>
              <a:defRPr sz="900"/>
            </a:lvl3pPr>
            <a:lvl4pPr marL="1265164" indent="0">
              <a:buNone/>
              <a:defRPr sz="800"/>
            </a:lvl4pPr>
            <a:lvl5pPr marL="1686885" indent="0">
              <a:buNone/>
              <a:defRPr sz="800"/>
            </a:lvl5pPr>
            <a:lvl6pPr marL="2108606" indent="0">
              <a:buNone/>
              <a:defRPr sz="800"/>
            </a:lvl6pPr>
            <a:lvl7pPr marL="2530328" indent="0">
              <a:buNone/>
              <a:defRPr sz="800"/>
            </a:lvl7pPr>
            <a:lvl8pPr marL="2952049" indent="0">
              <a:buNone/>
              <a:defRPr sz="800"/>
            </a:lvl8pPr>
            <a:lvl9pPr marL="3373770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B06AA2-9E7B-477E-903E-5E0E410C37BD}" type="slidenum">
              <a:rPr lang="it-IT">
                <a:solidFill>
                  <a:srgbClr val="3333CC"/>
                </a:solidFill>
              </a:rPr>
              <a:pPr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68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1030" y="216006"/>
            <a:ext cx="7038340" cy="57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344" tIns="42172" rIns="84344" bIns="421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1030" y="1224033"/>
            <a:ext cx="7038340" cy="4248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344" tIns="42172" rIns="84344" bIns="421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365143" y="5976161"/>
            <a:ext cx="7570241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4" tIns="42172" rIns="84344" bIns="42172"/>
          <a:lstStyle/>
          <a:p>
            <a:pPr defTabSz="914400"/>
            <a:endParaRPr lang="it-IT" sz="2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41" name="Line 17"/>
          <p:cNvSpPr>
            <a:spLocks noChangeShapeType="1"/>
          </p:cNvSpPr>
          <p:nvPr userDrawn="1"/>
        </p:nvSpPr>
        <p:spPr bwMode="auto">
          <a:xfrm>
            <a:off x="365143" y="891024"/>
            <a:ext cx="7570241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4" tIns="42172" rIns="84344" bIns="42172"/>
          <a:lstStyle/>
          <a:p>
            <a:pPr defTabSz="914400"/>
            <a:endParaRPr lang="it-IT" sz="2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44" name="Picture 20" descr="INFN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42" y="6084164"/>
            <a:ext cx="362268" cy="25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logo%20unipg%20DE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28" y="6051164"/>
            <a:ext cx="314827" cy="32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89544" y="5982162"/>
            <a:ext cx="1932093" cy="45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344" tIns="42172" rIns="84344" bIns="42172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accent2"/>
                </a:solidFill>
                <a:latin typeface="Tahoma" pitchFamily="34" charset="0"/>
              </a:defRPr>
            </a:lvl1pPr>
          </a:lstStyle>
          <a:p>
            <a:pPr defTabSz="914400"/>
            <a:fld id="{9048F8E0-55D0-4D42-9997-032EE049B64B}" type="slidenum">
              <a:rPr lang="it-IT">
                <a:solidFill>
                  <a:srgbClr val="3333CC"/>
                </a:solidFill>
              </a:rPr>
              <a:pPr defTabSz="914400"/>
              <a:t>‹N›</a:t>
            </a:fld>
            <a:r>
              <a:rPr lang="it-IT">
                <a:solidFill>
                  <a:srgbClr val="3333CC"/>
                </a:solidFill>
              </a:rPr>
              <a:t>/34</a:t>
            </a:r>
          </a:p>
          <a:p>
            <a:pPr defTabSz="914400"/>
            <a:endParaRPr lang="it-IT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4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21721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843443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265164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686885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16291" indent="-316291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85297" indent="-26357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054303" indent="-210861" algn="l" rtl="0" fontAlgn="base">
        <a:spcBef>
          <a:spcPct val="20000"/>
        </a:spcBef>
        <a:spcAft>
          <a:spcPct val="0"/>
        </a:spcAft>
        <a:buChar char="•"/>
        <a:defRPr sz="15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476024" indent="-210861" algn="l" rtl="0" fontAlgn="base">
        <a:spcBef>
          <a:spcPct val="20000"/>
        </a:spcBef>
        <a:spcAft>
          <a:spcPct val="0"/>
        </a:spcAft>
        <a:buChar char="–"/>
        <a:defRPr sz="13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1897746" indent="-210861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319467" indent="-210861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741188" indent="-210861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162910" indent="-210861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584631" indent="-210861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it-IT"/>
      </a:defPPr>
      <a:lvl1pPr marL="0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1721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3443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65164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86885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08606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0328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52049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73770" algn="l" defTabSz="84344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0.png"/><Relationship Id="rId4" Type="http://schemas.openxmlformats.org/officeDocument/2006/relationships/image" Target="../media/image6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0.png"/><Relationship Id="rId3" Type="http://schemas.openxmlformats.org/officeDocument/2006/relationships/image" Target="../media/image640.png"/><Relationship Id="rId7" Type="http://schemas.openxmlformats.org/officeDocument/2006/relationships/image" Target="../media/image8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13" Type="http://schemas.openxmlformats.org/officeDocument/2006/relationships/package" Target="../embeddings/Microsoft_Word_Document4.docx"/><Relationship Id="rId3" Type="http://schemas.openxmlformats.org/officeDocument/2006/relationships/oleObject" Target="../embeddings/oleObject9.bin"/><Relationship Id="rId7" Type="http://schemas.openxmlformats.org/officeDocument/2006/relationships/package" Target="../embeddings/Microsoft_Word_Document2.docx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89.emf"/><Relationship Id="rId2" Type="http://schemas.openxmlformats.org/officeDocument/2006/relationships/slideLayout" Target="../slideLayouts/slideLayout2.xml"/><Relationship Id="rId16" Type="http://schemas.openxmlformats.org/officeDocument/2006/relationships/package" Target="../embeddings/Microsoft_Word_Document5.docx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87.emf"/><Relationship Id="rId5" Type="http://schemas.openxmlformats.org/officeDocument/2006/relationships/image" Target="../media/image85.emf"/><Relationship Id="rId15" Type="http://schemas.openxmlformats.org/officeDocument/2006/relationships/oleObject" Target="../embeddings/oleObject13.bin"/><Relationship Id="rId10" Type="http://schemas.openxmlformats.org/officeDocument/2006/relationships/package" Target="../embeddings/Microsoft_Word_Document3.docx"/><Relationship Id="rId4" Type="http://schemas.openxmlformats.org/officeDocument/2006/relationships/package" Target="../embeddings/Microsoft_Word_Document1.docx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88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8.jpe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760" y="1223863"/>
            <a:ext cx="7632056" cy="2016224"/>
          </a:xfrm>
        </p:spPr>
        <p:txBody>
          <a:bodyPr/>
          <a:lstStyle/>
          <a:p>
            <a:pPr algn="r"/>
            <a:r>
              <a:rPr lang="en-GB" sz="2600" dirty="0" smtClean="0">
                <a:latin typeface="Tahoma" pitchFamily="34" charset="0"/>
              </a:rPr>
              <a:t>Modelling</a:t>
            </a:r>
            <a:r>
              <a:rPr lang="en-US" sz="2600" dirty="0" smtClean="0">
                <a:latin typeface="Tahoma" pitchFamily="34" charset="0"/>
              </a:rPr>
              <a:t> </a:t>
            </a:r>
            <a:r>
              <a:rPr lang="en-US" sz="2600" dirty="0">
                <a:latin typeface="Tahoma" pitchFamily="34" charset="0"/>
              </a:rPr>
              <a:t>radiation damage in TCAD</a:t>
            </a:r>
            <a:br>
              <a:rPr lang="en-US" sz="2600" dirty="0">
                <a:latin typeface="Tahoma" pitchFamily="34" charset="0"/>
              </a:rPr>
            </a:br>
            <a:r>
              <a:rPr lang="en-US" sz="2600" dirty="0" smtClean="0">
                <a:latin typeface="Tahoma" pitchFamily="34" charset="0"/>
              </a:rPr>
              <a:t/>
            </a:r>
            <a:br>
              <a:rPr lang="en-US" sz="2600" dirty="0" smtClean="0">
                <a:latin typeface="Tahoma" pitchFamily="34" charset="0"/>
              </a:rPr>
            </a:br>
            <a:r>
              <a:rPr lang="en-US" sz="2600" dirty="0">
                <a:latin typeface="Tahoma" pitchFamily="34" charset="0"/>
              </a:rPr>
              <a:t/>
            </a:r>
            <a:br>
              <a:rPr lang="en-US" sz="2600" dirty="0">
                <a:latin typeface="Tahoma" pitchFamily="34" charset="0"/>
              </a:rPr>
            </a:br>
            <a:r>
              <a:rPr lang="en-US" sz="1700" u="sng" dirty="0" smtClean="0">
                <a:latin typeface="Tahoma" pitchFamily="34" charset="0"/>
              </a:rPr>
              <a:t>D</a:t>
            </a:r>
            <a:r>
              <a:rPr lang="en-US" sz="1700" u="sng" dirty="0">
                <a:latin typeface="Tahoma" pitchFamily="34" charset="0"/>
              </a:rPr>
              <a:t>. Passeri</a:t>
            </a:r>
            <a:r>
              <a:rPr lang="en-US" sz="1700" baseline="30000" dirty="0">
                <a:latin typeface="Tahoma" pitchFamily="34" charset="0"/>
              </a:rPr>
              <a:t>(1,2</a:t>
            </a:r>
            <a:r>
              <a:rPr lang="en-US" sz="1700" baseline="30000" dirty="0" smtClean="0">
                <a:latin typeface="Tahoma" pitchFamily="34" charset="0"/>
              </a:rPr>
              <a:t>)</a:t>
            </a:r>
            <a:r>
              <a:rPr lang="en-US" sz="1700" dirty="0" smtClean="0">
                <a:latin typeface="Tahoma" pitchFamily="34" charset="0"/>
              </a:rPr>
              <a:t>, F. </a:t>
            </a:r>
            <a:r>
              <a:rPr lang="en-US" sz="1700" dirty="0" err="1" smtClean="0">
                <a:latin typeface="Tahoma" pitchFamily="34" charset="0"/>
              </a:rPr>
              <a:t>Moscatelli</a:t>
            </a:r>
            <a:r>
              <a:rPr lang="en-US" sz="1700" baseline="30000" dirty="0" smtClean="0">
                <a:latin typeface="Tahoma" pitchFamily="34" charset="0"/>
              </a:rPr>
              <a:t>(2)</a:t>
            </a:r>
            <a:r>
              <a:rPr lang="en-US" sz="1700" dirty="0" smtClean="0">
                <a:latin typeface="Tahoma" pitchFamily="34" charset="0"/>
              </a:rPr>
              <a:t>, A</a:t>
            </a:r>
            <a:r>
              <a:rPr lang="en-US" sz="1700" dirty="0">
                <a:latin typeface="Tahoma" pitchFamily="34" charset="0"/>
              </a:rPr>
              <a:t>. </a:t>
            </a:r>
            <a:r>
              <a:rPr lang="en-US" sz="1700" dirty="0" err="1">
                <a:latin typeface="Tahoma" pitchFamily="34" charset="0"/>
              </a:rPr>
              <a:t>Morozzi</a:t>
            </a:r>
            <a:r>
              <a:rPr lang="en-US" sz="1700" baseline="30000" dirty="0">
                <a:latin typeface="Tahoma" pitchFamily="34" charset="0"/>
              </a:rPr>
              <a:t>(1,2</a:t>
            </a:r>
            <a:r>
              <a:rPr lang="en-US" sz="1700" baseline="30000" dirty="0" smtClean="0">
                <a:latin typeface="Tahoma" pitchFamily="34" charset="0"/>
              </a:rPr>
              <a:t>)</a:t>
            </a:r>
            <a:r>
              <a:rPr lang="en-US" sz="1700" dirty="0" smtClean="0">
                <a:latin typeface="Tahoma" pitchFamily="34" charset="0"/>
              </a:rPr>
              <a:t> </a:t>
            </a:r>
            <a:endParaRPr lang="en-US" sz="1700" dirty="0">
              <a:latin typeface="Tahoma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620712" y="3528119"/>
            <a:ext cx="6191896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344" tIns="42172" rIns="84344" bIns="4217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21721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843443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265164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686885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algn="r" defTabSz="914400"/>
            <a:r>
              <a:rPr lang="en-US" sz="1500" kern="0" dirty="0" smtClean="0">
                <a:latin typeface="Tahoma" pitchFamily="34" charset="0"/>
              </a:rPr>
              <a:t>(1) </a:t>
            </a:r>
            <a:r>
              <a:rPr lang="en-US" sz="1500" kern="0" dirty="0" err="1" smtClean="0">
                <a:latin typeface="Tahoma" pitchFamily="34" charset="0"/>
              </a:rPr>
              <a:t>Dipartimento</a:t>
            </a:r>
            <a:r>
              <a:rPr lang="en-US" sz="1500" kern="0" dirty="0" smtClean="0">
                <a:latin typeface="Tahoma" pitchFamily="34" charset="0"/>
              </a:rPr>
              <a:t> di </a:t>
            </a:r>
            <a:r>
              <a:rPr lang="en-US" sz="1500" kern="0" dirty="0" err="1" smtClean="0">
                <a:latin typeface="Tahoma" pitchFamily="34" charset="0"/>
              </a:rPr>
              <a:t>Ingegneria</a:t>
            </a:r>
            <a:r>
              <a:rPr lang="en-US" sz="1500" kern="0" dirty="0" smtClean="0">
                <a:latin typeface="Tahoma" pitchFamily="34" charset="0"/>
              </a:rPr>
              <a:t> - </a:t>
            </a:r>
            <a:r>
              <a:rPr lang="en-US" sz="1500" kern="0" dirty="0" err="1" smtClean="0">
                <a:latin typeface="Tahoma" pitchFamily="34" charset="0"/>
              </a:rPr>
              <a:t>Università</a:t>
            </a:r>
            <a:r>
              <a:rPr lang="en-US" sz="1500" kern="0" dirty="0" smtClean="0">
                <a:latin typeface="Tahoma" pitchFamily="34" charset="0"/>
              </a:rPr>
              <a:t> di Perugia, Italy</a:t>
            </a:r>
            <a:br>
              <a:rPr lang="en-US" sz="1500" kern="0" dirty="0" smtClean="0">
                <a:latin typeface="Tahoma" pitchFamily="34" charset="0"/>
              </a:rPr>
            </a:br>
            <a:r>
              <a:rPr lang="en-US" sz="1500" kern="0" dirty="0" smtClean="0">
                <a:latin typeface="Tahoma" pitchFamily="34" charset="0"/>
              </a:rPr>
              <a:t>(2) </a:t>
            </a:r>
            <a:r>
              <a:rPr lang="en-US" sz="1500" kern="0" dirty="0" err="1" smtClean="0">
                <a:latin typeface="Tahoma" pitchFamily="34" charset="0"/>
              </a:rPr>
              <a:t>Istituto</a:t>
            </a:r>
            <a:r>
              <a:rPr lang="en-US" sz="1500" kern="0" dirty="0" smtClean="0">
                <a:latin typeface="Tahoma" pitchFamily="34" charset="0"/>
              </a:rPr>
              <a:t> </a:t>
            </a:r>
            <a:r>
              <a:rPr lang="en-US" sz="1500" kern="0" dirty="0" err="1" smtClean="0">
                <a:latin typeface="Tahoma" pitchFamily="34" charset="0"/>
              </a:rPr>
              <a:t>Nazionale</a:t>
            </a:r>
            <a:r>
              <a:rPr lang="en-US" sz="1500" kern="0" dirty="0" smtClean="0">
                <a:latin typeface="Tahoma" pitchFamily="34" charset="0"/>
              </a:rPr>
              <a:t> </a:t>
            </a:r>
            <a:r>
              <a:rPr lang="en-US" sz="1500" kern="0" dirty="0" err="1" smtClean="0">
                <a:latin typeface="Tahoma" pitchFamily="34" charset="0"/>
              </a:rPr>
              <a:t>Fisica</a:t>
            </a:r>
            <a:r>
              <a:rPr lang="en-US" sz="1500" kern="0" dirty="0" smtClean="0">
                <a:latin typeface="Tahoma" pitchFamily="34" charset="0"/>
              </a:rPr>
              <a:t> </a:t>
            </a:r>
            <a:r>
              <a:rPr lang="en-US" sz="1500" kern="0" dirty="0" err="1" smtClean="0">
                <a:latin typeface="Tahoma" pitchFamily="34" charset="0"/>
              </a:rPr>
              <a:t>Nucleare</a:t>
            </a:r>
            <a:r>
              <a:rPr lang="en-US" sz="1500" kern="0" dirty="0" smtClean="0">
                <a:latin typeface="Tahoma" pitchFamily="34" charset="0"/>
              </a:rPr>
              <a:t> - </a:t>
            </a:r>
            <a:r>
              <a:rPr lang="en-US" sz="1500" kern="0" dirty="0" err="1" smtClean="0">
                <a:latin typeface="Tahoma" pitchFamily="34" charset="0"/>
              </a:rPr>
              <a:t>Sezione</a:t>
            </a:r>
            <a:r>
              <a:rPr lang="en-US" sz="1500" kern="0" dirty="0" smtClean="0">
                <a:latin typeface="Tahoma" pitchFamily="34" charset="0"/>
              </a:rPr>
              <a:t> di Perugia, Italy</a:t>
            </a:r>
            <a:r>
              <a:rPr lang="en-US" sz="1700" kern="0" dirty="0" smtClean="0">
                <a:latin typeface="Tahoma" pitchFamily="34" charset="0"/>
              </a:rPr>
              <a:t>   </a:t>
            </a:r>
            <a:endParaRPr lang="en-US" sz="1700" kern="0" dirty="0">
              <a:latin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920" y="4608239"/>
            <a:ext cx="60325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6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TCAD radiation damage models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01178" y="935831"/>
            <a:ext cx="7439422" cy="502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Pennicard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et al., </a:t>
            </a:r>
            <a:r>
              <a:rPr lang="en-GB" sz="1600" i="1" dirty="0" smtClean="0">
                <a:solidFill>
                  <a:srgbClr val="3333CC"/>
                </a:solidFill>
                <a:latin typeface="Tahoma" pitchFamily="34" charset="0"/>
              </a:rPr>
              <a:t>Simulations of radiation-damaged 3D detectors for the Super-LHC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, NIM A 592 (2008) 16–25 .</a:t>
            </a:r>
          </a:p>
          <a:p>
            <a:pPr defTabSz="843443" eaLnBrk="0" hangingPunct="0">
              <a:spcBef>
                <a:spcPts val="600"/>
              </a:spcBef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	- 3 levels, increased capture cross-sections 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</a:t>
            </a:r>
            <a:r>
              <a:rPr lang="en-GB" sz="1600" baseline="-250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n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, </a:t>
            </a:r>
            <a:r>
              <a:rPr lang="en-GB" sz="1600" baseline="-250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p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.</a:t>
            </a:r>
            <a:endParaRPr lang="en-GB" sz="1600" dirty="0" smtClean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ts val="12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E.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Verbitskaya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et al., </a:t>
            </a:r>
            <a:r>
              <a:rPr lang="en-GB" sz="1600" i="1" dirty="0" smtClean="0">
                <a:solidFill>
                  <a:srgbClr val="3333CC"/>
                </a:solidFill>
                <a:latin typeface="Tahoma" pitchFamily="34" charset="0"/>
              </a:rPr>
              <a:t>Operational voltage of silicon heavily irradiated strip detectors utilizing avalanche multiplication effect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, JINST 7 C02061, 2012. </a:t>
            </a:r>
          </a:p>
          <a:p>
            <a:pPr defTabSz="843443" eaLnBrk="0" hangingPunct="0">
              <a:spcBef>
                <a:spcPts val="600"/>
              </a:spcBef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	- 2 levels, avalanche multiplication, 1D “analytical” approach.</a:t>
            </a:r>
          </a:p>
          <a:p>
            <a:pPr marL="335318" indent="-335318" defTabSz="843443" eaLnBrk="0" hangingPunct="0">
              <a:spcBef>
                <a:spcPts val="12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Delhi University (R.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Dalal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et al., Vertex - 2014, 23rd RD50 CERN, Nov. 2013)</a:t>
            </a:r>
          </a:p>
          <a:p>
            <a:pPr defTabSz="843443" eaLnBrk="0" hangingPunct="0">
              <a:spcBef>
                <a:spcPts val="600"/>
              </a:spcBef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	- 5 levels + Q</a:t>
            </a:r>
            <a:r>
              <a:rPr lang="en-GB" sz="1600" baseline="-25000" dirty="0" smtClean="0">
                <a:solidFill>
                  <a:srgbClr val="3333CC"/>
                </a:solidFill>
                <a:latin typeface="Tahoma" pitchFamily="34" charset="0"/>
              </a:rPr>
              <a:t>F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/ 2 levels + Q</a:t>
            </a:r>
            <a:r>
              <a:rPr lang="en-GB" sz="1600" baseline="-25000" dirty="0" smtClean="0">
                <a:solidFill>
                  <a:srgbClr val="3333CC"/>
                </a:solidFill>
                <a:latin typeface="Tahoma" pitchFamily="34" charset="0"/>
              </a:rPr>
              <a:t>F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+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Q</a:t>
            </a:r>
            <a:r>
              <a:rPr lang="en-GB" sz="1600" baseline="-25000" dirty="0" err="1" smtClean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GB" sz="1600" baseline="-25000" dirty="0" smtClean="0">
                <a:solidFill>
                  <a:srgbClr val="3333CC"/>
                </a:solidFill>
                <a:latin typeface="Tahoma" pitchFamily="34" charset="0"/>
              </a:rPr>
              <a:t>.</a:t>
            </a:r>
          </a:p>
          <a:p>
            <a:pPr marL="335318" indent="-335318" defTabSz="843443" eaLnBrk="0" hangingPunct="0">
              <a:spcBef>
                <a:spcPts val="12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RD50 Collaboration (T.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Peltola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PSD2014 / RESMDD2014)</a:t>
            </a:r>
          </a:p>
          <a:p>
            <a:pPr lvl="1" indent="0" defTabSz="843443" eaLnBrk="0" hangingPunct="0">
              <a:spcBef>
                <a:spcPts val="600"/>
              </a:spcBef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- defect models tuned by R. Eber from V.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Eremin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et al., </a:t>
            </a:r>
            <a:r>
              <a:rPr lang="en-GB" sz="1600" i="1" dirty="0" smtClean="0">
                <a:solidFill>
                  <a:srgbClr val="3333CC"/>
                </a:solidFill>
                <a:latin typeface="Tahoma" pitchFamily="34" charset="0"/>
              </a:rPr>
              <a:t>Avalanche effect in Si heavily irradiated detectors: Physical model and perspectives for application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, NIM A 658 (2011) for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Φ</a:t>
            </a:r>
            <a:r>
              <a:rPr lang="en-GB" sz="1600" baseline="-25000" dirty="0" err="1" smtClean="0">
                <a:solidFill>
                  <a:srgbClr val="3333CC"/>
                </a:solidFill>
                <a:latin typeface="Tahoma" pitchFamily="34" charset="0"/>
              </a:rPr>
              <a:t>eq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=1.0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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10</a:t>
            </a:r>
            <a:r>
              <a:rPr lang="en-GB" sz="1600" baseline="30000" dirty="0" smtClean="0">
                <a:solidFill>
                  <a:srgbClr val="3333CC"/>
                </a:solidFill>
                <a:latin typeface="Tahoma" pitchFamily="34" charset="0"/>
              </a:rPr>
              <a:t>14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- 1.5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10</a:t>
            </a:r>
            <a:r>
              <a:rPr lang="en-GB" sz="1600" baseline="30000" dirty="0" smtClean="0">
                <a:solidFill>
                  <a:srgbClr val="3333CC"/>
                </a:solidFill>
                <a:latin typeface="Tahoma" pitchFamily="34" charset="0"/>
              </a:rPr>
              <a:t>15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cm</a:t>
            </a:r>
            <a:r>
              <a:rPr lang="en-GB" sz="1600" baseline="30000" dirty="0" smtClean="0">
                <a:solidFill>
                  <a:srgbClr val="3333CC"/>
                </a:solidFill>
                <a:latin typeface="Tahoma" pitchFamily="34" charset="0"/>
              </a:rPr>
              <a:t>-2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at fixed T=253 K;</a:t>
            </a:r>
          </a:p>
          <a:p>
            <a:pPr lvl="1" indent="0" defTabSz="843443" eaLnBrk="0" hangingPunct="0">
              <a:spcBef>
                <a:spcPts val="600"/>
              </a:spcBef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- 3-level model within 2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μm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of device surface + proton model in bulk.</a:t>
            </a:r>
          </a:p>
          <a:p>
            <a:pPr marL="335318" indent="-335318" defTabSz="843443" eaLnBrk="0" hangingPunct="0">
              <a:spcBef>
                <a:spcPts val="12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Hamburg model J. Schwandt, R. </a:t>
            </a:r>
            <a:r>
              <a:rPr lang="en-GB" sz="1600" dirty="0" err="1" smtClean="0">
                <a:solidFill>
                  <a:srgbClr val="3333CC"/>
                </a:solidFill>
                <a:latin typeface="Tahoma" pitchFamily="34" charset="0"/>
              </a:rPr>
              <a:t>Klanner</a:t>
            </a:r>
            <a:r>
              <a:rPr lang="en-GB" sz="1600" dirty="0" smtClean="0">
                <a:solidFill>
                  <a:srgbClr val="3333CC"/>
                </a:solidFill>
                <a:latin typeface="Tahoma" pitchFamily="34" charset="0"/>
              </a:rPr>
              <a:t> –  Global parameter optimization (27th RD50 Workshop, December 2-4, 2015).</a:t>
            </a:r>
            <a:endParaRPr lang="en-GB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10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8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New </a:t>
            </a:r>
            <a:r>
              <a:rPr lang="en-US" dirty="0">
                <a:latin typeface="Tahoma" pitchFamily="34" charset="0"/>
              </a:rPr>
              <a:t>“University of Perugia” model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51768" y="1127078"/>
            <a:ext cx="7439422" cy="2716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Extend the predictive capabilities to HL-LHC radiation damage levels (e.g. </a:t>
            </a:r>
            <a:r>
              <a:rPr lang="en-GB" sz="1800" dirty="0" err="1" smtClean="0">
                <a:solidFill>
                  <a:srgbClr val="3333CC"/>
                </a:solidFill>
                <a:latin typeface="Tahoma" pitchFamily="34" charset="0"/>
              </a:rPr>
              <a:t>fluences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&gt; 2.0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×10</a:t>
            </a:r>
            <a:r>
              <a:rPr lang="en-GB" sz="1800" baseline="30000" dirty="0" smtClean="0">
                <a:solidFill>
                  <a:srgbClr val="3333CC"/>
                </a:solidFill>
                <a:latin typeface="Tahoma" pitchFamily="34" charset="0"/>
              </a:rPr>
              <a:t>16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cm</a:t>
            </a:r>
            <a:r>
              <a:rPr lang="en-GB" sz="1800" baseline="30000" dirty="0" smtClean="0">
                <a:solidFill>
                  <a:srgbClr val="3333CC"/>
                </a:solidFill>
                <a:latin typeface="Tahoma" pitchFamily="34" charset="0"/>
              </a:rPr>
              <a:t>-2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1 MeV neutrons).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Keep low the number of traps (e.g. fitting parameters).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New effects (e.g. charge multiplication &lt;- avalanche effects).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Physically grounded approach.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No over-specific modelling (one model fits all…).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Predictive capabilities @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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, @T, @</a:t>
            </a:r>
            <a:r>
              <a:rPr lang="en-GB" sz="1800" dirty="0" err="1" smtClean="0">
                <a:solidFill>
                  <a:srgbClr val="3333CC"/>
                </a:solidFill>
                <a:latin typeface="Tahoma" pitchFamily="34" charset="0"/>
              </a:rPr>
              <a:t>V</a:t>
            </a:r>
            <a:r>
              <a:rPr lang="en-GB" sz="1800" baseline="-25000" dirty="0" err="1" smtClean="0">
                <a:solidFill>
                  <a:srgbClr val="3333CC"/>
                </a:solidFill>
                <a:latin typeface="Tahoma" pitchFamily="34" charset="0"/>
              </a:rPr>
              <a:t>bias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, … </a:t>
            </a:r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11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0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New </a:t>
            </a:r>
            <a:r>
              <a:rPr lang="en-US" dirty="0">
                <a:latin typeface="Tahoma" pitchFamily="34" charset="0"/>
              </a:rPr>
              <a:t>“University of Perugia” model</a:t>
            </a:r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12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4590" y="3689800"/>
            <a:ext cx="1955760" cy="516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TEST STRUCTURE</a:t>
            </a:r>
            <a:b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MEASUREMENTS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12191" y="4896271"/>
            <a:ext cx="1944433" cy="8853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DETECTOR OPTIMIZATION</a:t>
            </a:r>
          </a:p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endParaRPr lang="en-GB" sz="14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768" y="4777713"/>
            <a:ext cx="5639711" cy="105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Modelling the 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</a:rPr>
              <a:t>effects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of the 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</a:rPr>
              <a:t>radiation damage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</a:rPr>
              <a:t>Predictive insight 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of the behaviour of detectors, aiming at their performance optimization.</a:t>
            </a:r>
          </a:p>
        </p:txBody>
      </p:sp>
      <p:pic>
        <p:nvPicPr>
          <p:cNvPr id="9" name="Picture 4" descr="TS_se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30202" r="8416" b="30956"/>
          <a:stretch/>
        </p:blipFill>
        <p:spPr bwMode="auto">
          <a:xfrm>
            <a:off x="569090" y="1068326"/>
            <a:ext cx="1666760" cy="656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po 17"/>
          <p:cNvGrpSpPr/>
          <p:nvPr/>
        </p:nvGrpSpPr>
        <p:grpSpPr>
          <a:xfrm>
            <a:off x="2821830" y="935831"/>
            <a:ext cx="2254474" cy="2919084"/>
            <a:chOff x="2821830" y="935831"/>
            <a:chExt cx="2254474" cy="2919084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 rotWithShape="1">
            <a:blip r:embed="rId3"/>
            <a:srcRect l="22782" r="34667"/>
            <a:stretch/>
          </p:blipFill>
          <p:spPr>
            <a:xfrm>
              <a:off x="2821830" y="935831"/>
              <a:ext cx="1678410" cy="22292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6144" y="2774795"/>
              <a:ext cx="1440160" cy="10801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/>
          <a:srcRect l="31374" r="31540"/>
          <a:stretch>
            <a:fillRect/>
          </a:stretch>
        </p:blipFill>
        <p:spPr bwMode="auto">
          <a:xfrm>
            <a:off x="972962" y="2206741"/>
            <a:ext cx="1006998" cy="1350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NewT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8" t="30856" r="25687" b="14923"/>
          <a:stretch/>
        </p:blipFill>
        <p:spPr bwMode="auto">
          <a:xfrm>
            <a:off x="583017" y="1799927"/>
            <a:ext cx="1092644" cy="993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o 15"/>
          <p:cNvGrpSpPr/>
          <p:nvPr/>
        </p:nvGrpSpPr>
        <p:grpSpPr>
          <a:xfrm>
            <a:off x="6012191" y="1824520"/>
            <a:ext cx="1777113" cy="2278106"/>
            <a:chOff x="6012191" y="1824520"/>
            <a:chExt cx="1777113" cy="2278106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1" t="22693" r="6735"/>
            <a:stretch/>
          </p:blipFill>
          <p:spPr bwMode="auto">
            <a:xfrm>
              <a:off x="6012191" y="1824520"/>
              <a:ext cx="1777113" cy="18476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33" r="23312"/>
            <a:stretch/>
          </p:blipFill>
          <p:spPr bwMode="auto">
            <a:xfrm>
              <a:off x="6588472" y="2808039"/>
              <a:ext cx="1008668" cy="12945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868392" y="1079847"/>
            <a:ext cx="864096" cy="3006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356224" y="1727919"/>
            <a:ext cx="1463247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PARAMETERS EXTRACTION</a:t>
            </a:r>
          </a:p>
        </p:txBody>
      </p:sp>
      <p:sp>
        <p:nvSpPr>
          <p:cNvPr id="2" name="Freccia a destra 1"/>
          <p:cNvSpPr/>
          <p:nvPr/>
        </p:nvSpPr>
        <p:spPr bwMode="auto">
          <a:xfrm>
            <a:off x="2123976" y="2745437"/>
            <a:ext cx="536198" cy="27862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Freccia curva 2"/>
          <p:cNvSpPr/>
          <p:nvPr/>
        </p:nvSpPr>
        <p:spPr bwMode="auto">
          <a:xfrm rot="5400000">
            <a:off x="6892216" y="1171928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Freccia curva 19"/>
          <p:cNvSpPr/>
          <p:nvPr/>
        </p:nvSpPr>
        <p:spPr bwMode="auto">
          <a:xfrm>
            <a:off x="5076304" y="1079847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Freccia a destra 20"/>
          <p:cNvSpPr/>
          <p:nvPr/>
        </p:nvSpPr>
        <p:spPr bwMode="auto">
          <a:xfrm rot="5400000">
            <a:off x="6806660" y="4334368"/>
            <a:ext cx="499727" cy="36004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544918" y="4248199"/>
            <a:ext cx="1395482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 VALIDATION</a:t>
            </a:r>
          </a:p>
        </p:txBody>
      </p:sp>
      <p:sp>
        <p:nvSpPr>
          <p:cNvPr id="23" name="Freccia curva 22"/>
          <p:cNvSpPr/>
          <p:nvPr/>
        </p:nvSpPr>
        <p:spPr bwMode="auto">
          <a:xfrm rot="16200000">
            <a:off x="3800233" y="4040706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Freccia curva 23"/>
          <p:cNvSpPr/>
          <p:nvPr/>
        </p:nvSpPr>
        <p:spPr bwMode="auto">
          <a:xfrm rot="16200000" flipH="1">
            <a:off x="5312401" y="3536650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5991785" y="5331012"/>
            <a:ext cx="1988692" cy="587702"/>
            <a:chOff x="7597140" y="3918523"/>
            <a:chExt cx="1988692" cy="587702"/>
          </a:xfrm>
        </p:grpSpPr>
        <p:sp>
          <p:nvSpPr>
            <p:cNvPr id="4" name="Ovale 3"/>
            <p:cNvSpPr/>
            <p:nvPr/>
          </p:nvSpPr>
          <p:spPr bwMode="auto">
            <a:xfrm>
              <a:off x="7597140" y="3918523"/>
              <a:ext cx="1988692" cy="587702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7603371" y="4062070"/>
              <a:ext cx="1976230" cy="300609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84341" tIns="42171" rIns="84341" bIns="42171">
              <a:spAutoFit/>
            </a:bodyPr>
            <a:lstStyle/>
            <a:p>
              <a:pPr algn="ctr" defTabSz="843443" eaLnBrk="0" hangingPunct="0">
                <a:spcBef>
                  <a:spcPts val="600"/>
                </a:spcBef>
                <a:tabLst>
                  <a:tab pos="326533" algn="l"/>
                </a:tabLst>
              </a:pPr>
              <a:r>
                <a:rPr lang="en-GB" sz="1400" dirty="0" smtClean="0">
                  <a:solidFill>
                    <a:srgbClr val="FF0000"/>
                  </a:solidFill>
                  <a:latin typeface="Tahoma" pitchFamily="34" charset="0"/>
                </a:rPr>
                <a:t>CHARGE COLLECTION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80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7" grpId="0" animBg="1"/>
      <p:bldP spid="12" grpId="0" animBg="1"/>
      <p:bldP spid="2" grpId="0" animBg="1"/>
      <p:bldP spid="3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Radiation damage effects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13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68" y="1034281"/>
            <a:ext cx="7861492" cy="487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9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264" y="1138106"/>
            <a:ext cx="3056303" cy="210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Radiation damage effects (2)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14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8888" y="1079847"/>
            <a:ext cx="7749744" cy="456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Ionization -&gt; </a:t>
            </a:r>
            <a:r>
              <a:rPr lang="en-US" altLang="it-IT" sz="1800" dirty="0" smtClean="0">
                <a:solidFill>
                  <a:srgbClr val="FF0000"/>
                </a:solidFill>
                <a:latin typeface="Tahoma" pitchFamily="34" charset="0"/>
              </a:rPr>
              <a:t>SURFACE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 damage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build-up </a:t>
            </a: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of trapped charge in 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the </a:t>
            </a: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oxide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increase </a:t>
            </a: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in the number of bulk oxide traps.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increase </a:t>
            </a: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in the number of interface traps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</a:t>
            </a:r>
            <a:r>
              <a:rPr lang="en-US" altLang="it-IT" sz="1600" dirty="0" smtClean="0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en-US" altLang="it-IT" sz="1600" baseline="-25000" dirty="0" smtClean="0">
                <a:solidFill>
                  <a:srgbClr val="FF0000"/>
                </a:solidFill>
                <a:latin typeface="Tahoma" pitchFamily="34" charset="0"/>
              </a:rPr>
              <a:t>OX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, </a:t>
            </a:r>
            <a:r>
              <a:rPr lang="en-US" altLang="it-IT" sz="1600" dirty="0" smtClean="0">
                <a:solidFill>
                  <a:srgbClr val="FF0000"/>
                </a:solidFill>
                <a:latin typeface="Tahoma" pitchFamily="34" charset="0"/>
              </a:rPr>
              <a:t>N</a:t>
            </a:r>
            <a:r>
              <a:rPr lang="en-US" altLang="it-IT" sz="1600" baseline="-25000" dirty="0" smtClean="0">
                <a:solidFill>
                  <a:srgbClr val="FF0000"/>
                </a:solidFill>
                <a:latin typeface="Tahoma" pitchFamily="34" charset="0"/>
              </a:rPr>
              <a:t>IT</a:t>
            </a:r>
            <a:endParaRPr lang="en-US" altLang="it-IT" sz="1600" baseline="-25000" dirty="0">
              <a:solidFill>
                <a:srgbClr val="FF0000"/>
              </a:solidFill>
              <a:latin typeface="Tahoma" pitchFamily="34" charset="0"/>
            </a:endParaRPr>
          </a:p>
          <a:p>
            <a:pPr marL="285750" indent="-285750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altLang="it-IT" sz="1800" dirty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Atomic Displacement -&gt; </a:t>
            </a:r>
            <a:r>
              <a:rPr lang="en-US" altLang="it-IT" sz="1800" dirty="0" smtClean="0">
                <a:solidFill>
                  <a:srgbClr val="FF0000"/>
                </a:solidFill>
                <a:latin typeface="Tahoma" pitchFamily="34" charset="0"/>
              </a:rPr>
              <a:t>BULK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 damage</a:t>
            </a:r>
          </a:p>
          <a:p>
            <a:pPr marL="0"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silicon lattice defect generations; </a:t>
            </a:r>
            <a:endParaRPr lang="en-US" altLang="it-IT" sz="1600" dirty="0">
              <a:solidFill>
                <a:srgbClr val="3333CC"/>
              </a:solidFill>
              <a:latin typeface="Tahoma" pitchFamily="34" charset="0"/>
            </a:endParaRPr>
          </a:p>
          <a:p>
            <a:pPr marL="0"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point </a:t>
            </a: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and cluster defects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marL="0"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increase of deep-level trap states;</a:t>
            </a:r>
          </a:p>
          <a:p>
            <a:pPr marL="0"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US" altLang="it-IT" sz="16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altLang="it-IT" sz="1600" dirty="0" smtClean="0">
                <a:solidFill>
                  <a:srgbClr val="3333CC"/>
                </a:solidFill>
                <a:latin typeface="Tahoma" pitchFamily="34" charset="0"/>
              </a:rPr>
              <a:t>- </a:t>
            </a:r>
            <a:r>
              <a:rPr lang="en-US" altLang="it-IT" sz="1600" dirty="0" smtClean="0">
                <a:solidFill>
                  <a:srgbClr val="FF0000"/>
                </a:solidFill>
                <a:latin typeface="Tahoma" pitchFamily="34" charset="0"/>
              </a:rPr>
              <a:t>N</a:t>
            </a:r>
            <a:r>
              <a:rPr lang="en-US" altLang="it-IT" sz="1600" baseline="-25000" dirty="0" smtClean="0">
                <a:solidFill>
                  <a:srgbClr val="FF0000"/>
                </a:solidFill>
                <a:latin typeface="Tahoma" pitchFamily="34" charset="0"/>
              </a:rPr>
              <a:t>T</a:t>
            </a:r>
            <a:endParaRPr lang="en-US" altLang="it-IT" sz="1600" baseline="-25000" dirty="0">
              <a:solidFill>
                <a:srgbClr val="FF0000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altLang="it-IT" sz="18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29"/>
          <a:stretch/>
        </p:blipFill>
        <p:spPr bwMode="auto">
          <a:xfrm>
            <a:off x="5436344" y="3465983"/>
            <a:ext cx="2446434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 rot="16200000">
            <a:off x="6772935" y="1929133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T. R. Oldham</a:t>
            </a:r>
            <a:r>
              <a:rPr lang="en-US" sz="800" i="1" dirty="0"/>
              <a:t>, </a:t>
            </a:r>
            <a:r>
              <a:rPr lang="en-US" sz="800" dirty="0" smtClean="0"/>
              <a:t>F</a:t>
            </a:r>
            <a:r>
              <a:rPr lang="en-US" sz="800" dirty="0"/>
              <a:t>. B. </a:t>
            </a:r>
            <a:r>
              <a:rPr lang="en-US" sz="800" dirty="0" smtClean="0"/>
              <a:t>McLean, </a:t>
            </a:r>
            <a:r>
              <a:rPr lang="en-US" sz="800" i="1" dirty="0" smtClean="0"/>
              <a:t>Total </a:t>
            </a:r>
            <a:r>
              <a:rPr lang="en-US" sz="800" i="1" dirty="0"/>
              <a:t>Ionizing Dose </a:t>
            </a:r>
            <a:r>
              <a:rPr lang="en-US" sz="800" i="1" dirty="0" smtClean="0"/>
              <a:t/>
            </a:r>
            <a:br>
              <a:rPr lang="en-US" sz="800" i="1" dirty="0" smtClean="0"/>
            </a:br>
            <a:r>
              <a:rPr lang="en-US" sz="800" i="1" dirty="0" smtClean="0"/>
              <a:t>Effects </a:t>
            </a:r>
            <a:r>
              <a:rPr lang="en-US" sz="800" i="1" dirty="0"/>
              <a:t>in MOS </a:t>
            </a:r>
            <a:r>
              <a:rPr lang="en-US" sz="800" i="1" dirty="0" smtClean="0"/>
              <a:t>Oxides and </a:t>
            </a:r>
            <a:r>
              <a:rPr lang="en-GB" sz="800" i="1" dirty="0" smtClean="0"/>
              <a:t>Devices</a:t>
            </a:r>
            <a:r>
              <a:rPr lang="en-GB" sz="800" dirty="0" smtClean="0"/>
              <a:t>, </a:t>
            </a:r>
            <a:r>
              <a:rPr lang="en-US" sz="800" dirty="0" smtClean="0"/>
              <a:t>IEEE Trans. </a:t>
            </a:r>
            <a:br>
              <a:rPr lang="en-US" sz="800" dirty="0" smtClean="0"/>
            </a:br>
            <a:r>
              <a:rPr lang="en-US" sz="800" dirty="0" smtClean="0"/>
              <a:t>on Nuclear Science, vol. 50, no. 3, June 2003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27399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Traps characteristics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15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8888" y="1079847"/>
            <a:ext cx="7749744" cy="4481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Traps provide allowed energy states within the band-gap, affecting the device behavior to many respects, e.g. by altering the effective doping, by enhancing recombination, by increasing 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leakage…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Several models, e.g. Shockley–Read–Hall recombination, depend on traps 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implicitly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altLang="it-IT" sz="1800" dirty="0" smtClean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altLang="it-IT" sz="1800" dirty="0" smtClean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altLang="it-IT" sz="1800" dirty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Traps can be specified in terms of:</a:t>
            </a:r>
          </a:p>
          <a:p>
            <a:pPr marL="755995" lvl="1" indent="-335318" defTabSz="843443" eaLnBrk="0" hangingPunct="0">
              <a:spcBef>
                <a:spcPts val="54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FF0000"/>
                </a:solidFill>
                <a:latin typeface="Tahoma" pitchFamily="34" charset="0"/>
              </a:rPr>
              <a:t>Type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 (Acceptor, Donor)</a:t>
            </a:r>
          </a:p>
          <a:p>
            <a:pPr marL="755995" lvl="1" indent="-335318" defTabSz="843443" eaLnBrk="0" hangingPunct="0">
              <a:spcBef>
                <a:spcPts val="6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FF0000"/>
                </a:solidFill>
                <a:latin typeface="Tahoma" pitchFamily="34" charset="0"/>
              </a:rPr>
              <a:t>Energy Distribution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 (Level, Gaussian, Uniform, …)</a:t>
            </a:r>
          </a:p>
          <a:p>
            <a:pPr marL="755995" lvl="1" indent="-335318" defTabSz="843443" eaLnBrk="0" hangingPunct="0">
              <a:spcBef>
                <a:spcPts val="6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Capture cross-sections (electrons, holes)</a:t>
            </a:r>
          </a:p>
          <a:p>
            <a:pPr marL="755995" lvl="1" indent="-335318" defTabSz="843443" eaLnBrk="0" hangingPunct="0">
              <a:spcBef>
                <a:spcPts val="6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Concentration / Spatial distributions</a:t>
            </a:r>
            <a:endParaRPr lang="en-US" altLang="it-IT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0" t="48417" r="33093" b="35734"/>
          <a:stretch/>
        </p:blipFill>
        <p:spPr bwMode="auto">
          <a:xfrm>
            <a:off x="710739" y="2736031"/>
            <a:ext cx="400552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5" t="64660" r="59740" b="24996"/>
          <a:stretch/>
        </p:blipFill>
        <p:spPr bwMode="auto">
          <a:xfrm>
            <a:off x="5508353" y="3033239"/>
            <a:ext cx="1944216" cy="52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74783" r="58658" b="14653"/>
          <a:stretch/>
        </p:blipFill>
        <p:spPr bwMode="auto">
          <a:xfrm>
            <a:off x="5508352" y="2478440"/>
            <a:ext cx="2084694" cy="53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3" t="57745" r="36875" b="26996"/>
          <a:stretch/>
        </p:blipFill>
        <p:spPr bwMode="auto">
          <a:xfrm>
            <a:off x="5364222" y="3636630"/>
            <a:ext cx="2448386" cy="75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2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Traps </a:t>
            </a:r>
            <a:r>
              <a:rPr lang="en-US" dirty="0">
                <a:latin typeface="Tahoma" pitchFamily="34" charset="0"/>
              </a:rPr>
              <a:t>t</a:t>
            </a:r>
            <a:r>
              <a:rPr lang="en-US" dirty="0" smtClean="0">
                <a:latin typeface="Tahoma" pitchFamily="34" charset="0"/>
              </a:rPr>
              <a:t>ype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16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8888" y="1079847"/>
            <a:ext cx="7749744" cy="188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>
                <a:solidFill>
                  <a:srgbClr val="FF0000"/>
                </a:solidFill>
                <a:latin typeface="Tahoma" pitchFamily="34" charset="0"/>
              </a:rPr>
              <a:t>Acceptor</a:t>
            </a: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 traps are uncharged when unoccupied (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empty) / negatively </a:t>
            </a: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charged when 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occupied (they </a:t>
            </a: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carry the charge of one electron when fully occupied).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>
                <a:solidFill>
                  <a:srgbClr val="FF0000"/>
                </a:solidFill>
                <a:latin typeface="Tahoma" pitchFamily="34" charset="0"/>
              </a:rPr>
              <a:t>Donor</a:t>
            </a: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 traps are uncharged when unoccupied (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empty) /positively </a:t>
            </a: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charged when 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occupied (they </a:t>
            </a:r>
            <a:r>
              <a:rPr lang="en-US" altLang="it-IT" sz="1800" dirty="0">
                <a:solidFill>
                  <a:srgbClr val="3333CC"/>
                </a:solidFill>
                <a:latin typeface="Tahoma" pitchFamily="34" charset="0"/>
              </a:rPr>
              <a:t>carry the charge of one hole when fully occupied</a:t>
            </a: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).</a:t>
            </a:r>
            <a:endParaRPr lang="en-US" altLang="it-IT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1"/>
          <a:stretch/>
        </p:blipFill>
        <p:spPr bwMode="auto">
          <a:xfrm>
            <a:off x="2282024" y="2893498"/>
            <a:ext cx="2218216" cy="293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1"/>
          <a:stretch/>
        </p:blipFill>
        <p:spPr bwMode="auto">
          <a:xfrm>
            <a:off x="4284216" y="2893498"/>
            <a:ext cx="1831066" cy="293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345190" y="3384103"/>
                <a:ext cx="1922802" cy="586459"/>
              </a:xfrm>
              <a:prstGeom prst="rect">
                <a:avLst/>
              </a:prstGeom>
            </p:spPr>
            <p:txBody>
              <a:bodyPr wrap="none" lIns="84344" tIns="42172" rIns="84344" bIns="42172">
                <a:spAutoFit/>
              </a:bodyPr>
              <a:lstStyle/>
              <a:p>
                <a:pPr>
                  <a:spcBef>
                    <a:spcPts val="0"/>
                  </a:spcBef>
                  <a:buClr>
                    <a:srgbClr val="00206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𝐴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</a:t>
                </a: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neutral if</a:t>
                </a:r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/>
                </a:r>
                <a:b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</a:b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above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𝐴</m:t>
                            </m:r>
                          </m:sub>
                        </m:sSub>
                      </m:sub>
                    </m:sSub>
                    <m:r>
                      <a:rPr lang="it-IT" altLang="it-IT" sz="1500" i="1" kern="0">
                        <a:solidFill>
                          <a:srgbClr val="002060"/>
                        </a:solidFill>
                        <a:latin typeface="Cambria Math"/>
                        <a:ea typeface="MS PGothic"/>
                      </a:rPr>
                      <m:t>&gt;</m:t>
                    </m:r>
                    <m:sSub>
                      <m:sSubPr>
                        <m:ctrlP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)</a:t>
                </a:r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90" y="3384103"/>
                <a:ext cx="1922802" cy="586459"/>
              </a:xfrm>
              <a:prstGeom prst="rect">
                <a:avLst/>
              </a:prstGeom>
              <a:blipFill rotWithShape="1">
                <a:blip r:embed="rId4"/>
                <a:stretch>
                  <a:fillRect l="-1587" t="-3125" r="-635" b="-7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323776" y="4176191"/>
                <a:ext cx="1911581" cy="586459"/>
              </a:xfrm>
              <a:prstGeom prst="rect">
                <a:avLst/>
              </a:prstGeom>
            </p:spPr>
            <p:txBody>
              <a:bodyPr wrap="none" lIns="84344" tIns="42172" rIns="84344" bIns="42172">
                <a:spAutoFit/>
              </a:bodyPr>
              <a:lstStyle/>
              <a:p>
                <a:pPr>
                  <a:spcBef>
                    <a:spcPts val="0"/>
                  </a:spcBef>
                  <a:buClr>
                    <a:srgbClr val="00206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𝐴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charged </a:t>
                </a: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(-)</a:t>
                </a:r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</a:t>
                </a: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if</a:t>
                </a:r>
                <a:b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</a:b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𝐴</m:t>
                            </m:r>
                          </m:sub>
                        </m:sSub>
                      </m:sub>
                    </m:sSub>
                    <m:r>
                      <a:rPr lang="it-IT" altLang="it-IT" sz="1500" i="1" kern="0">
                        <a:solidFill>
                          <a:srgbClr val="002060"/>
                        </a:solidFill>
                        <a:latin typeface="Cambria Math"/>
                        <a:ea typeface="MS PGothic"/>
                      </a:rPr>
                      <m:t>&lt;</m:t>
                    </m:r>
                    <m:sSub>
                      <m:sSubPr>
                        <m:ctrlP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)</a:t>
                </a:r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776" y="4176191"/>
                <a:ext cx="1911581" cy="586459"/>
              </a:xfrm>
              <a:prstGeom prst="rect">
                <a:avLst/>
              </a:prstGeom>
              <a:blipFill rotWithShape="1">
                <a:blip r:embed="rId5"/>
                <a:stretch>
                  <a:fillRect l="-1592" t="-4167" r="-637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/>
              <p:cNvSpPr/>
              <p:nvPr/>
            </p:nvSpPr>
            <p:spPr>
              <a:xfrm>
                <a:off x="6012408" y="3805756"/>
                <a:ext cx="1929214" cy="586459"/>
              </a:xfrm>
              <a:prstGeom prst="rect">
                <a:avLst/>
              </a:prstGeom>
            </p:spPr>
            <p:txBody>
              <a:bodyPr wrap="none" lIns="84344" tIns="42172" rIns="84344" bIns="42172">
                <a:spAutoFit/>
              </a:bodyPr>
              <a:lstStyle/>
              <a:p>
                <a:pPr>
                  <a:spcBef>
                    <a:spcPts val="0"/>
                  </a:spcBef>
                  <a:buClr>
                    <a:srgbClr val="00206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𝐷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charged (+) </a:t>
                </a: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if</a:t>
                </a:r>
                <a:b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</a:b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above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it-IT" altLang="it-IT" sz="1500" i="1" kern="0">
                        <a:solidFill>
                          <a:srgbClr val="002060"/>
                        </a:solidFill>
                        <a:latin typeface="Cambria Math"/>
                        <a:ea typeface="MS PGothic"/>
                      </a:rPr>
                      <m:t>&gt;</m:t>
                    </m:r>
                    <m:sSub>
                      <m:sSubPr>
                        <m:ctrlP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)</a:t>
                </a:r>
              </a:p>
            </p:txBody>
          </p:sp>
        </mc:Choice>
        <mc:Fallback xmlns="">
          <p:sp>
            <p:nvSpPr>
              <p:cNvPr id="15" name="Rettango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408" y="3805756"/>
                <a:ext cx="1929214" cy="586459"/>
              </a:xfrm>
              <a:prstGeom prst="rect">
                <a:avLst/>
              </a:prstGeom>
              <a:blipFill rotWithShape="1">
                <a:blip r:embed="rId6"/>
                <a:stretch>
                  <a:fillRect l="-1262" t="-3093" r="-631" b="-6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tangolo 15"/>
              <p:cNvSpPr/>
              <p:nvPr/>
            </p:nvSpPr>
            <p:spPr>
              <a:xfrm>
                <a:off x="6038631" y="4525836"/>
                <a:ext cx="1917993" cy="586459"/>
              </a:xfrm>
              <a:prstGeom prst="rect">
                <a:avLst/>
              </a:prstGeom>
            </p:spPr>
            <p:txBody>
              <a:bodyPr wrap="none" lIns="84344" tIns="42172" rIns="84344" bIns="42172">
                <a:spAutoFit/>
              </a:bodyPr>
              <a:lstStyle/>
              <a:p>
                <a:pPr>
                  <a:spcBef>
                    <a:spcPts val="0"/>
                  </a:spcBef>
                  <a:buClr>
                    <a:srgbClr val="00206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𝐷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neutral </a:t>
                </a: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if</a:t>
                </a:r>
                <a:b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</a:br>
                <a:r>
                  <a:rPr lang="en-US" altLang="it-IT" sz="1500" kern="0" dirty="0" smtClean="0">
                    <a:solidFill>
                      <a:srgbClr val="002060"/>
                    </a:solidFill>
                    <a:latin typeface="Tahoma"/>
                    <a:ea typeface="MS PGothic"/>
                  </a:rPr>
                  <a:t>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</m:ctrlPr>
                          </m:sSubPr>
                          <m:e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500" i="1" kern="0">
                                <a:solidFill>
                                  <a:srgbClr val="002060"/>
                                </a:solidFill>
                                <a:latin typeface="Cambria Math"/>
                                <a:ea typeface="MS PGothic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it-IT" altLang="it-IT" sz="1500" i="1" kern="0">
                        <a:solidFill>
                          <a:srgbClr val="002060"/>
                        </a:solidFill>
                        <a:latin typeface="Cambria Math"/>
                        <a:ea typeface="MS PGothic"/>
                      </a:rPr>
                      <m:t>&lt;</m:t>
                    </m:r>
                    <m:sSub>
                      <m:sSubPr>
                        <m:ctrlP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</m:ctrlPr>
                      </m:sSubPr>
                      <m:e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𝐸</m:t>
                        </m:r>
                      </m:e>
                      <m:sub>
                        <m:r>
                          <a:rPr lang="it-IT" altLang="it-IT" sz="1500" i="1" kern="0">
                            <a:solidFill>
                              <a:srgbClr val="002060"/>
                            </a:solidFill>
                            <a:latin typeface="Cambria Math"/>
                            <a:ea typeface="MS PGothic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it-IT" sz="1500" kern="0" dirty="0">
                    <a:solidFill>
                      <a:srgbClr val="002060"/>
                    </a:solidFill>
                    <a:latin typeface="Tahoma"/>
                    <a:ea typeface="MS PGothic"/>
                  </a:rPr>
                  <a:t>)</a:t>
                </a:r>
              </a:p>
            </p:txBody>
          </p:sp>
        </mc:Choice>
        <mc:Fallback xmlns="">
          <p:sp>
            <p:nvSpPr>
              <p:cNvPr id="16" name="Rettango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631" y="4525836"/>
                <a:ext cx="1917993" cy="586459"/>
              </a:xfrm>
              <a:prstGeom prst="rect">
                <a:avLst/>
              </a:prstGeom>
              <a:blipFill rotWithShape="1">
                <a:blip r:embed="rId7"/>
                <a:stretch>
                  <a:fillRect l="-1592" t="-3093" r="-955" b="-6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/>
          <p:cNvSpPr txBox="1"/>
          <p:nvPr/>
        </p:nvSpPr>
        <p:spPr>
          <a:xfrm>
            <a:off x="2949933" y="2780134"/>
            <a:ext cx="972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3333CC"/>
                </a:solidFill>
                <a:latin typeface="Tahoma" pitchFamily="34" charset="0"/>
              </a:rPr>
              <a:t>Acceptor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4748247" y="2780134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3333CC"/>
                </a:solidFill>
                <a:latin typeface="Tahoma" pitchFamily="34" charset="0"/>
              </a:rPr>
              <a:t>Donor</a:t>
            </a:r>
          </a:p>
        </p:txBody>
      </p:sp>
    </p:spTree>
    <p:extLst>
      <p:ext uri="{BB962C8B-B14F-4D97-AF65-F5344CB8AC3E}">
        <p14:creationId xmlns:p14="http://schemas.microsoft.com/office/powerpoint/2010/main" val="322451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Traps energy distribution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17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8888" y="1079847"/>
            <a:ext cx="7749744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altLang="it-IT" sz="1800" dirty="0" smtClean="0">
                <a:solidFill>
                  <a:srgbClr val="3333CC"/>
                </a:solidFill>
                <a:latin typeface="Tahoma" pitchFamily="34" charset="0"/>
              </a:rPr>
              <a:t>Traps energetic parametrization.</a:t>
            </a:r>
            <a:endParaRPr lang="en-US" altLang="it-IT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714" y="1560983"/>
            <a:ext cx="6392862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ttore 1 2"/>
          <p:cNvCxnSpPr/>
          <p:nvPr/>
        </p:nvCxnSpPr>
        <p:spPr bwMode="auto">
          <a:xfrm>
            <a:off x="4140200" y="2664023"/>
            <a:ext cx="0" cy="27363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asellaDiTesto 3"/>
          <p:cNvSpPr txBox="1"/>
          <p:nvPr/>
        </p:nvSpPr>
        <p:spPr>
          <a:xfrm>
            <a:off x="5436344" y="4040459"/>
            <a:ext cx="1968809" cy="6155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/>
              <a:t>FromMidBandGap</a:t>
            </a:r>
            <a:endParaRPr lang="en-GB" dirty="0"/>
          </a:p>
          <a:p>
            <a:r>
              <a:rPr lang="en-GB" dirty="0" err="1" smtClean="0"/>
              <a:t>EnergyMid</a:t>
            </a:r>
            <a:r>
              <a:rPr lang="en-GB" dirty="0" smtClean="0"/>
              <a:t>=0</a:t>
            </a:r>
            <a:endParaRPr lang="en-GB" dirty="0"/>
          </a:p>
        </p:txBody>
      </p:sp>
      <p:cxnSp>
        <p:nvCxnSpPr>
          <p:cNvPr id="6" name="Connettore 2 5"/>
          <p:cNvCxnSpPr/>
          <p:nvPr/>
        </p:nvCxnSpPr>
        <p:spPr bwMode="auto">
          <a:xfrm flipH="1">
            <a:off x="4140200" y="4348235"/>
            <a:ext cx="12961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5076304" y="3096071"/>
                <a:ext cx="1490729" cy="515526"/>
              </a:xfrm>
              <a:prstGeom prst="rect">
                <a:avLst/>
              </a:prstGeom>
              <a:noFill/>
              <a:ln w="19050">
                <a:solidFill>
                  <a:srgbClr val="66FF33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sSup>
                        <m:sSup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it-IT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𝐸</m:t>
                                  </m:r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304" y="3096071"/>
                <a:ext cx="1490729" cy="5155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rgbClr val="66FF33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ttore 2 17"/>
          <p:cNvCxnSpPr/>
          <p:nvPr/>
        </p:nvCxnSpPr>
        <p:spPr bwMode="auto">
          <a:xfrm flipH="1">
            <a:off x="4356224" y="3330177"/>
            <a:ext cx="720081" cy="4025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/>
              <p:cNvSpPr txBox="1"/>
              <p:nvPr/>
            </p:nvSpPr>
            <p:spPr>
              <a:xfrm>
                <a:off x="1763936" y="1727919"/>
                <a:ext cx="1935658" cy="67082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sSup>
                        <m:sSup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/>
                            </a:rPr>
                            <m:t>−</m:t>
                          </m:r>
                        </m:sup>
                      </m:sSup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/>
                                    </a:rPr>
                                    <m:t>𝐸</m:t>
                                  </m:r>
                                  <m:r>
                                    <a:rPr lang="it-IT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it-IT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CasellaDiTes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936" y="1727919"/>
                <a:ext cx="1935658" cy="67082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ttore 2 21"/>
          <p:cNvCxnSpPr>
            <a:stCxn id="21" idx="2"/>
          </p:cNvCxnSpPr>
          <p:nvPr/>
        </p:nvCxnSpPr>
        <p:spPr bwMode="auto">
          <a:xfrm>
            <a:off x="2731765" y="2398744"/>
            <a:ext cx="1048395" cy="1050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Parentesi graffa chiusa 18"/>
          <p:cNvSpPr/>
          <p:nvPr/>
        </p:nvSpPr>
        <p:spPr bwMode="auto">
          <a:xfrm rot="16200000">
            <a:off x="4032188" y="2267979"/>
            <a:ext cx="216024" cy="432048"/>
          </a:xfrm>
          <a:prstGeom prst="rightBrace">
            <a:avLst>
              <a:gd name="adj1" fmla="val 33730"/>
              <a:gd name="adj2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/>
              <p:cNvSpPr txBox="1"/>
              <p:nvPr/>
            </p:nvSpPr>
            <p:spPr>
              <a:xfrm>
                <a:off x="3921677" y="2022048"/>
                <a:ext cx="464166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CasellaDiTes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677" y="2022048"/>
                <a:ext cx="464166" cy="353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08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56" y="1727993"/>
            <a:ext cx="1268412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The </a:t>
            </a:r>
            <a:r>
              <a:rPr lang="en-US" dirty="0" smtClean="0">
                <a:latin typeface="Tahoma" pitchFamily="34" charset="0"/>
              </a:rPr>
              <a:t>space </a:t>
            </a:r>
            <a:r>
              <a:rPr lang="en-US" dirty="0">
                <a:latin typeface="Tahoma" pitchFamily="34" charset="0"/>
              </a:rPr>
              <a:t>discretization issue</a:t>
            </a: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18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Mesh (grid)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definition is crucial for simulation accuracy.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" y="2808198"/>
            <a:ext cx="4304102" cy="3024177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2916064" y="1532596"/>
            <a:ext cx="4212208" cy="2974015"/>
            <a:chOff x="2916064" y="1532596"/>
            <a:chExt cx="4212208" cy="2974015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064" y="1532596"/>
              <a:ext cx="4212208" cy="297401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asellaDiTesto 2"/>
                <p:cNvSpPr txBox="1"/>
                <p:nvPr/>
              </p:nvSpPr>
              <p:spPr>
                <a:xfrm>
                  <a:off x="4084494" y="1583903"/>
                  <a:ext cx="957826" cy="3539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latin typeface="Cambria Math"/>
                          </a:rPr>
                          <m:t>0.01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" name="CasellaDiTesto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4494" y="1583903"/>
                  <a:ext cx="957826" cy="35394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333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/>
                <p:cNvSpPr txBox="1"/>
                <p:nvPr/>
              </p:nvSpPr>
              <p:spPr>
                <a:xfrm>
                  <a:off x="6028919" y="1594414"/>
                  <a:ext cx="837601" cy="3539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latin typeface="Cambria Math"/>
                          </a:rPr>
                          <m:t>0.5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CasellaDiTesto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8919" y="1594414"/>
                  <a:ext cx="837601" cy="35394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333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CasellaDiTesto 6"/>
          <p:cNvSpPr txBox="1"/>
          <p:nvPr/>
        </p:nvSpPr>
        <p:spPr>
          <a:xfrm>
            <a:off x="434288" y="1607710"/>
            <a:ext cx="2121736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endParaRPr lang="en-GB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Global Refinement </a:t>
            </a:r>
            <a:b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Interface</a:t>
            </a:r>
          </a:p>
          <a:p>
            <a:pPr algn="ctr"/>
            <a:endParaRPr lang="en-GB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Freccia a destra 7"/>
          <p:cNvSpPr/>
          <p:nvPr/>
        </p:nvSpPr>
        <p:spPr bwMode="auto">
          <a:xfrm>
            <a:off x="2560118" y="2159967"/>
            <a:ext cx="283938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494" y="3153036"/>
            <a:ext cx="3834237" cy="270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8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The </a:t>
            </a:r>
            <a:r>
              <a:rPr lang="en-US" dirty="0" smtClean="0">
                <a:latin typeface="Tahoma" pitchFamily="34" charset="0"/>
              </a:rPr>
              <a:t>space </a:t>
            </a:r>
            <a:r>
              <a:rPr lang="en-US" dirty="0">
                <a:latin typeface="Tahoma" pitchFamily="34" charset="0"/>
              </a:rPr>
              <a:t>discretization </a:t>
            </a:r>
            <a:r>
              <a:rPr lang="en-US" dirty="0" smtClean="0">
                <a:latin typeface="Tahoma" pitchFamily="34" charset="0"/>
              </a:rPr>
              <a:t>issue (2)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19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63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Mesh (grid)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definition is a crucial for simulation accuracy /</a:t>
            </a:r>
            <a:b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simulation convergence.</a:t>
            </a:r>
          </a:p>
        </p:txBody>
      </p:sp>
      <p:sp>
        <p:nvSpPr>
          <p:cNvPr id="10" name="CasellaDiTesto 9"/>
          <p:cNvSpPr txBox="1"/>
          <p:nvPr/>
        </p:nvSpPr>
        <p:spPr>
          <a:xfrm rot="16200000">
            <a:off x="5365206" y="3240957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G. </a:t>
            </a:r>
            <a:r>
              <a:rPr lang="en-US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Giugliarelli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al., “TCAD simulations of breakdown voltage and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isolation properties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3D sensors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”, 12</a:t>
            </a:r>
            <a:r>
              <a:rPr lang="en-US" sz="12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“Trento” Workshop on Advanced Silicon Radiation Detectors.</a:t>
            </a:r>
            <a:endParaRPr lang="it-IT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6" r="38496" b="20960"/>
          <a:stretch/>
        </p:blipFill>
        <p:spPr>
          <a:xfrm>
            <a:off x="1115864" y="2005180"/>
            <a:ext cx="5616624" cy="375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The time discretization issue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508352" y="1079847"/>
            <a:ext cx="2431243" cy="353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MIP DISCRETIZATION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20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49" t="29965" r="14889" b="58809"/>
          <a:stretch/>
        </p:blipFill>
        <p:spPr bwMode="auto">
          <a:xfrm>
            <a:off x="552583" y="3769099"/>
            <a:ext cx="4523721" cy="64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5" t="27219" r="12023" b="30347"/>
          <a:stretch/>
        </p:blipFill>
        <p:spPr bwMode="auto">
          <a:xfrm>
            <a:off x="5015303" y="4345356"/>
            <a:ext cx="2869313" cy="141501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1" t="14524" r="45156" b="66071"/>
          <a:stretch/>
        </p:blipFill>
        <p:spPr bwMode="auto">
          <a:xfrm>
            <a:off x="1691928" y="4672348"/>
            <a:ext cx="2376264" cy="8069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1" t="22233" r="16041" b="16202"/>
          <a:stretch/>
        </p:blipFill>
        <p:spPr bwMode="auto">
          <a:xfrm>
            <a:off x="611808" y="1169036"/>
            <a:ext cx="4765311" cy="247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arentesi graffa chiusa 3"/>
          <p:cNvSpPr/>
          <p:nvPr/>
        </p:nvSpPr>
        <p:spPr bwMode="auto">
          <a:xfrm rot="5400000">
            <a:off x="3708152" y="4057324"/>
            <a:ext cx="216024" cy="792088"/>
          </a:xfrm>
          <a:prstGeom prst="rightBrace">
            <a:avLst>
              <a:gd name="adj1" fmla="val 36552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arentesi graffa chiusa 16"/>
          <p:cNvSpPr/>
          <p:nvPr/>
        </p:nvSpPr>
        <p:spPr bwMode="auto">
          <a:xfrm rot="5400000">
            <a:off x="4428232" y="4201340"/>
            <a:ext cx="216024" cy="504056"/>
          </a:xfrm>
          <a:prstGeom prst="rightBrace">
            <a:avLst>
              <a:gd name="adj1" fmla="val 36552"/>
              <a:gd name="adj2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rco 8"/>
          <p:cNvSpPr/>
          <p:nvPr/>
        </p:nvSpPr>
        <p:spPr bwMode="auto">
          <a:xfrm flipH="1" flipV="1">
            <a:off x="4536244" y="4417364"/>
            <a:ext cx="684076" cy="583963"/>
          </a:xfrm>
          <a:prstGeom prst="arc">
            <a:avLst>
              <a:gd name="adj1" fmla="val 15854370"/>
              <a:gd name="adj2" fmla="val 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4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The time discretization </a:t>
            </a:r>
            <a:r>
              <a:rPr lang="en-US" dirty="0" smtClean="0">
                <a:latin typeface="Tahoma" pitchFamily="34" charset="0"/>
              </a:rPr>
              <a:t>issue (2)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77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Time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discretization of the charge generation…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Numerical issues in charge generation -&gt; charge collection evaluation.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2032201"/>
            <a:ext cx="6876504" cy="3800174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492128" y="2231975"/>
            <a:ext cx="2515432" cy="353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Poor time discretization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187237" y="3240087"/>
            <a:ext cx="2709395" cy="61555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3333CC"/>
                </a:solidFill>
              </a:rPr>
              <a:t>Proper time discretization</a:t>
            </a:r>
          </a:p>
          <a:p>
            <a:pPr algn="ctr"/>
            <a:r>
              <a:rPr lang="en-GB" dirty="0" smtClean="0">
                <a:solidFill>
                  <a:srgbClr val="3333CC"/>
                </a:solidFill>
              </a:rPr>
              <a:t>Good Landau shape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590136" y="4424734"/>
            <a:ext cx="2651688" cy="615553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66FF33"/>
                </a:solidFill>
              </a:rPr>
              <a:t>“Extra” time discretization</a:t>
            </a:r>
          </a:p>
          <a:p>
            <a:pPr algn="ctr"/>
            <a:r>
              <a:rPr lang="en-GB" dirty="0" smtClean="0">
                <a:solidFill>
                  <a:srgbClr val="66FF33"/>
                </a:solidFill>
              </a:rPr>
              <a:t>Pure Gaussian shape</a:t>
            </a:r>
            <a:endParaRPr lang="en-GB" dirty="0">
              <a:solidFill>
                <a:srgbClr val="66FF33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 bwMode="auto">
          <a:xfrm flipH="1">
            <a:off x="3276104" y="2585918"/>
            <a:ext cx="1152128" cy="2221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nettore 2 9"/>
          <p:cNvCxnSpPr/>
          <p:nvPr/>
        </p:nvCxnSpPr>
        <p:spPr bwMode="auto">
          <a:xfrm flipH="1">
            <a:off x="3060080" y="3547863"/>
            <a:ext cx="1127157" cy="1962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ttore 2 12"/>
          <p:cNvCxnSpPr/>
          <p:nvPr/>
        </p:nvCxnSpPr>
        <p:spPr bwMode="auto">
          <a:xfrm flipH="1">
            <a:off x="4932288" y="5040287"/>
            <a:ext cx="983692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21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99CCFF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22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56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Diode simulation: leakage current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23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9" y="1079847"/>
            <a:ext cx="3832339" cy="147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Effect of the capture cross-sections variation combined</a:t>
            </a:r>
            <a:b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with impact ionization </a:t>
            </a:r>
            <a:b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(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s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implified n-on-p single </a:t>
            </a:r>
            <a:b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strip structure).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228" y="935831"/>
            <a:ext cx="3960000" cy="257485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755" y="3329526"/>
            <a:ext cx="3960000" cy="257485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796384" y="2736031"/>
            <a:ext cx="2110771" cy="353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Relatively low effect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115864" y="4968279"/>
            <a:ext cx="3098220" cy="615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Significant effect of the impact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ionization at high </a:t>
            </a:r>
            <a:r>
              <a:rPr lang="en-GB" dirty="0" err="1" smtClean="0">
                <a:solidFill>
                  <a:srgbClr val="FF0000"/>
                </a:solidFill>
              </a:rPr>
              <a:t>fluences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5724376" y="1273753"/>
                <a:ext cx="1751762" cy="3101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it-IT" sz="1400" b="0" i="1" smtClean="0">
                          <a:latin typeface="Cambria Math"/>
                          <a:ea typeface="Cambria Math"/>
                        </a:rPr>
                        <m:t>=1</m:t>
                      </m:r>
                      <m:sSup>
                        <m:sSupPr>
                          <m:ctrlPr>
                            <a:rPr lang="it-IT" sz="1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∙10</m:t>
                          </m:r>
                        </m:e>
                        <m:sup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15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it-IT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376" y="1273753"/>
                <a:ext cx="1751762" cy="310150"/>
              </a:xfrm>
              <a:prstGeom prst="rect">
                <a:avLst/>
              </a:prstGeom>
              <a:blipFill rotWithShape="1">
                <a:blip r:embed="rId4"/>
                <a:stretch>
                  <a:fillRect t="-84906" r="-4844" b="-1471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5221874" y="5184303"/>
                <a:ext cx="1751762" cy="3101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it-IT" sz="1400" b="0" i="1" smtClean="0">
                          <a:latin typeface="Cambria Math"/>
                          <a:ea typeface="Cambria Math"/>
                        </a:rPr>
                        <m:t>=1</m:t>
                      </m:r>
                      <m:sSup>
                        <m:sSupPr>
                          <m:ctrlPr>
                            <a:rPr lang="it-IT" sz="1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∙10</m:t>
                          </m:r>
                        </m:e>
                        <m:sup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it-IT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1874" y="5184303"/>
                <a:ext cx="1751762" cy="310150"/>
              </a:xfrm>
              <a:prstGeom prst="rect">
                <a:avLst/>
              </a:prstGeom>
              <a:blipFill rotWithShape="1">
                <a:blip r:embed="rId5"/>
                <a:stretch>
                  <a:fillRect t="-86792" r="-4498" b="-14528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uppo 3"/>
          <p:cNvGrpSpPr/>
          <p:nvPr/>
        </p:nvGrpSpPr>
        <p:grpSpPr>
          <a:xfrm>
            <a:off x="636110" y="2702880"/>
            <a:ext cx="2296288" cy="1872208"/>
            <a:chOff x="3600450" y="1079847"/>
            <a:chExt cx="4428182" cy="3171946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87" t="18677" r="11657"/>
            <a:stretch/>
          </p:blipFill>
          <p:spPr>
            <a:xfrm>
              <a:off x="3636144" y="1079847"/>
              <a:ext cx="4348056" cy="2606209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63" t="41251" r="11411" b="26919"/>
            <a:stretch/>
          </p:blipFill>
          <p:spPr>
            <a:xfrm>
              <a:off x="3600450" y="3300509"/>
              <a:ext cx="4428182" cy="951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08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Gate Controlled Diode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24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Non-irradiated structures.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2"/>
          <a:srcRect l="35006" t="75634" r="50420" b="7277"/>
          <a:stretch/>
        </p:blipFill>
        <p:spPr bwMode="auto">
          <a:xfrm>
            <a:off x="4772754" y="1280143"/>
            <a:ext cx="2116604" cy="123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po 15"/>
          <p:cNvGrpSpPr/>
          <p:nvPr/>
        </p:nvGrpSpPr>
        <p:grpSpPr>
          <a:xfrm>
            <a:off x="-220458" y="2080956"/>
            <a:ext cx="4480560" cy="3607486"/>
            <a:chOff x="-144780" y="2456284"/>
            <a:chExt cx="4734268" cy="3807669"/>
          </a:xfrm>
        </p:grpSpPr>
        <p:grpSp>
          <p:nvGrpSpPr>
            <p:cNvPr id="17" name="Gruppo 16"/>
            <p:cNvGrpSpPr/>
            <p:nvPr/>
          </p:nvGrpSpPr>
          <p:grpSpPr>
            <a:xfrm>
              <a:off x="-144780" y="2574935"/>
              <a:ext cx="4734268" cy="3689018"/>
              <a:chOff x="1019598" y="2166330"/>
              <a:chExt cx="5012987" cy="3689018"/>
            </a:xfrm>
          </p:grpSpPr>
          <p:pic>
            <p:nvPicPr>
              <p:cNvPr id="31" name="Immagine 3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598" y="2166330"/>
                <a:ext cx="5012987" cy="3689018"/>
              </a:xfrm>
              <a:prstGeom prst="rect">
                <a:avLst/>
              </a:prstGeom>
            </p:spPr>
          </p:pic>
          <p:sp>
            <p:nvSpPr>
              <p:cNvPr id="32" name="Rettangolo 31"/>
              <p:cNvSpPr/>
              <p:nvPr/>
            </p:nvSpPr>
            <p:spPr>
              <a:xfrm>
                <a:off x="1282615" y="2239973"/>
                <a:ext cx="251613" cy="331393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ttangolo 32"/>
              <p:cNvSpPr/>
              <p:nvPr/>
            </p:nvSpPr>
            <p:spPr>
              <a:xfrm>
                <a:off x="1454448" y="5467989"/>
                <a:ext cx="4467673" cy="37435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uppo 17"/>
            <p:cNvGrpSpPr/>
            <p:nvPr/>
          </p:nvGrpSpPr>
          <p:grpSpPr>
            <a:xfrm>
              <a:off x="331530" y="2456284"/>
              <a:ext cx="4004250" cy="595312"/>
              <a:chOff x="476310" y="1464656"/>
              <a:chExt cx="4004250" cy="595312"/>
            </a:xfrm>
          </p:grpSpPr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>
                <a:off x="476310" y="1826479"/>
                <a:ext cx="1988760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>
                <a:off x="2471163" y="1826480"/>
                <a:ext cx="2009397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" name="Rectangle 46"/>
              <p:cNvSpPr>
                <a:spLocks noChangeArrowheads="1"/>
              </p:cNvSpPr>
              <p:nvPr/>
            </p:nvSpPr>
            <p:spPr bwMode="auto">
              <a:xfrm>
                <a:off x="755189" y="1464656"/>
                <a:ext cx="1514853" cy="546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457200" algn="l"/>
                    <a:tab pos="914400" algn="l"/>
                    <a:tab pos="1371600" algn="l"/>
                  </a:tabLst>
                  <a:defRPr/>
                </a:pPr>
                <a:r>
                  <a:rPr kumimoji="0" lang="en-US" altLang="it-IT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L</a:t>
                </a:r>
                <a:r>
                  <a:rPr kumimoji="0" lang="en-US" altLang="it-IT" sz="1600" b="0" i="0" u="none" strike="noStrike" kern="0" cap="none" spc="0" normalizeH="0" baseline="-33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d</a:t>
                </a:r>
                <a:r>
                  <a:rPr kumimoji="0" lang="en-US" alt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/2 = 20 </a:t>
                </a:r>
                <a:r>
                  <a:rPr kumimoji="0" lang="en-US" alt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µm</a:t>
                </a:r>
              </a:p>
            </p:txBody>
          </p:sp>
          <p:sp>
            <p:nvSpPr>
              <p:cNvPr id="30" name="Rectangle 47"/>
              <p:cNvSpPr>
                <a:spLocks noChangeArrowheads="1"/>
              </p:cNvSpPr>
              <p:nvPr/>
            </p:nvSpPr>
            <p:spPr bwMode="auto">
              <a:xfrm>
                <a:off x="2836612" y="1464656"/>
                <a:ext cx="1507112" cy="595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457200" algn="l"/>
                    <a:tab pos="914400" algn="l"/>
                    <a:tab pos="1371600" algn="l"/>
                  </a:tabLst>
                  <a:defRPr/>
                </a:pPr>
                <a:r>
                  <a:rPr kumimoji="0" lang="en-US" altLang="it-IT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L</a:t>
                </a:r>
                <a:r>
                  <a:rPr kumimoji="0" lang="en-US" altLang="it-IT" sz="1600" b="0" i="0" u="none" strike="noStrike" kern="0" cap="none" spc="0" normalizeH="0" baseline="-33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g</a:t>
                </a:r>
                <a:r>
                  <a:rPr kumimoji="0" lang="en-US" alt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/2 = 20 </a:t>
                </a:r>
                <a:r>
                  <a:rPr kumimoji="0" lang="en-US" alt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µm</a:t>
                </a:r>
              </a:p>
            </p:txBody>
          </p:sp>
        </p:grpSp>
        <p:grpSp>
          <p:nvGrpSpPr>
            <p:cNvPr id="19" name="Gruppo 18"/>
            <p:cNvGrpSpPr/>
            <p:nvPr/>
          </p:nvGrpSpPr>
          <p:grpSpPr>
            <a:xfrm>
              <a:off x="336050" y="3184479"/>
              <a:ext cx="4013349" cy="2708712"/>
              <a:chOff x="480830" y="1947833"/>
              <a:chExt cx="4013349" cy="2708712"/>
            </a:xfrm>
          </p:grpSpPr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>
                <a:off x="480830" y="4656545"/>
                <a:ext cx="4013349" cy="0"/>
              </a:xfrm>
              <a:prstGeom prst="line">
                <a:avLst/>
              </a:prstGeom>
              <a:noFill/>
              <a:ln w="38160" cap="flat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" name="Rectangle 5"/>
              <p:cNvSpPr>
                <a:spLocks noChangeArrowheads="1"/>
              </p:cNvSpPr>
              <p:nvPr/>
            </p:nvSpPr>
            <p:spPr bwMode="auto">
              <a:xfrm>
                <a:off x="833901" y="4164285"/>
                <a:ext cx="1160462" cy="365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457200" algn="l"/>
                    <a:tab pos="914400" algn="l"/>
                    <a:tab pos="1371600" algn="l"/>
                    <a:tab pos="1828800" algn="l"/>
                    <a:tab pos="2286000" algn="l"/>
                  </a:tabLst>
                  <a:defRPr/>
                </a:pPr>
                <a:r>
                  <a:rPr kumimoji="0" lang="en-US" altLang="it-IT" sz="2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p</a:t>
                </a:r>
                <a:r>
                  <a:rPr kumimoji="0" lang="en-US" altLang="it-IT" sz="22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sub</a:t>
                </a:r>
                <a:r>
                  <a:rPr kumimoji="0" lang="en-US" altLang="it-IT" sz="2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  </a:t>
                </a:r>
                <a:endParaRPr kumimoji="0" lang="en-US" altLang="it-IT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DejaVu Sans" panose="020B0603030804020204" pitchFamily="34" charset="0"/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/>
            </p:nvSpPr>
            <p:spPr bwMode="auto">
              <a:xfrm>
                <a:off x="854576" y="1947833"/>
                <a:ext cx="616114" cy="546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1pPr>
                <a:lvl2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2pPr>
                <a:lvl3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3pPr>
                <a:lvl4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4pPr>
                <a:lvl5pPr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Droid Sans Fallback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457200" algn="l"/>
                    <a:tab pos="914400" algn="l"/>
                    <a:tab pos="1371600" algn="l"/>
                    <a:tab pos="1828800" algn="l"/>
                  </a:tabLst>
                  <a:defRPr/>
                </a:pPr>
                <a:r>
                  <a:rPr kumimoji="0" lang="en-US" altLang="it-IT" sz="2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n</a:t>
                </a:r>
                <a:r>
                  <a:rPr kumimoji="0" lang="en-US" altLang="it-IT" sz="22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+</a:t>
                </a:r>
                <a:r>
                  <a:rPr kumimoji="0" lang="en-US" altLang="it-IT" sz="2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DejaVu Sans" panose="020B0603030804020204" pitchFamily="34" charset="0"/>
                  </a:rPr>
                  <a:t> </a:t>
                </a:r>
              </a:p>
            </p:txBody>
          </p:sp>
        </p:grpSp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341851" y="3119027"/>
              <a:ext cx="1008000" cy="1587"/>
            </a:xfrm>
            <a:prstGeom prst="line">
              <a:avLst/>
            </a:prstGeom>
            <a:noFill/>
            <a:ln w="38160" cap="flat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sng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" name="Line 9"/>
            <p:cNvSpPr>
              <a:spLocks noChangeShapeType="1"/>
            </p:cNvSpPr>
            <p:nvPr/>
          </p:nvSpPr>
          <p:spPr bwMode="auto">
            <a:xfrm>
              <a:off x="2330800" y="2912383"/>
              <a:ext cx="2016000" cy="1587"/>
            </a:xfrm>
            <a:prstGeom prst="line">
              <a:avLst/>
            </a:prstGeom>
            <a:noFill/>
            <a:ln w="38160" cap="flat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sng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3077802" y="2872124"/>
              <a:ext cx="850163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</a:tabLst>
                <a:defRPr/>
              </a:pPr>
              <a:r>
                <a:rPr kumimoji="0" lang="en-US" altLang="it-I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DejaVu Sans" panose="020B0603030804020204" pitchFamily="34" charset="0"/>
                </a:rPr>
                <a:t>SiO</a:t>
              </a:r>
              <a:r>
                <a:rPr kumimoji="0" lang="en-US" altLang="it-IT" sz="14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DejaVu Sans" panose="020B0603030804020204" pitchFamily="34" charset="0"/>
                </a:rPr>
                <a:t>2</a:t>
              </a:r>
              <a:endParaRPr kumimoji="0" lang="en-US" altLang="it-IT" sz="1400" b="0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DejaVu Sans" panose="020B0603030804020204" pitchFamily="34" charset="0"/>
              </a:endParaRPr>
            </a:p>
          </p:txBody>
        </p:sp>
        <p:sp>
          <p:nvSpPr>
            <p:cNvPr id="23" name="Rectangle 45"/>
            <p:cNvSpPr/>
            <p:nvPr/>
          </p:nvSpPr>
          <p:spPr>
            <a:xfrm>
              <a:off x="534691" y="4419444"/>
              <a:ext cx="2409881" cy="8771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>
              <a:spAutoFit/>
            </a:bodyPr>
            <a:lstStyle/>
            <a:p>
              <a:pPr marL="176213" marR="0" lvl="1" indent="-1762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100 µm</a:t>
              </a:r>
              <a:r>
                <a:rPr kumimoji="0" lang="it-IT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r>
                <a:rPr kumimoji="0" lang="it-IT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active</a:t>
              </a:r>
              <a:r>
                <a:rPr kumimoji="0" lang="it-IT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r>
                <a:rPr kumimoji="0" lang="it-IT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depth</a:t>
              </a:r>
              <a:endPara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176213" marR="0" lvl="1" indent="-1762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   n</a:t>
              </a:r>
              <a:r>
                <a:rPr kumimoji="0" lang="en-GB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+ 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= 1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×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GB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19 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cm</a:t>
              </a:r>
              <a:r>
                <a:rPr kumimoji="0" lang="en-GB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-3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176213" marR="0" lvl="1" indent="-1762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GB" sz="1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sub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 = 3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×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en-GB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12 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cm</a:t>
              </a:r>
              <a:r>
                <a:rPr kumimoji="0" lang="en-GB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-3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endParaRPr kumimoji="0" lang="en-GB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5123" name="Immagin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3" b="8295"/>
          <a:stretch>
            <a:fillRect/>
          </a:stretch>
        </p:blipFill>
        <p:spPr bwMode="auto">
          <a:xfrm>
            <a:off x="4340798" y="2814243"/>
            <a:ext cx="3737746" cy="265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Sensitivity analysis: Q</a:t>
            </a:r>
            <a:r>
              <a:rPr lang="en-US" baseline="-25000" dirty="0" smtClean="0">
                <a:latin typeface="Tahoma" pitchFamily="34" charset="0"/>
              </a:rPr>
              <a:t>OX</a:t>
            </a:r>
            <a:r>
              <a:rPr lang="en-US" dirty="0" smtClean="0">
                <a:latin typeface="Tahoma" pitchFamily="34" charset="0"/>
              </a:rPr>
              <a:t> + N</a:t>
            </a:r>
            <a:r>
              <a:rPr lang="en-US" baseline="-25000" dirty="0" smtClean="0">
                <a:latin typeface="Tahoma" pitchFamily="34" charset="0"/>
              </a:rPr>
              <a:t>IT</a:t>
            </a:r>
            <a:endParaRPr lang="en-US" baseline="-25000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25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63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Combined effect of fixed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charge (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Q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OX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) and interface trap states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/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trapped charge (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N</a:t>
            </a:r>
            <a:r>
              <a:rPr lang="en-US" sz="1800" baseline="-25000" dirty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) increase.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8" name="Immagine 7"/>
          <p:cNvPicPr/>
          <p:nvPr/>
        </p:nvPicPr>
        <p:blipFill rotWithShape="1">
          <a:blip r:embed="rId2"/>
          <a:srcRect t="8216" r="4795" b="8333"/>
          <a:stretch/>
        </p:blipFill>
        <p:spPr>
          <a:xfrm>
            <a:off x="1394041" y="2218408"/>
            <a:ext cx="5483833" cy="3713259"/>
          </a:xfrm>
          <a:prstGeom prst="rect">
            <a:avLst/>
          </a:prstGeom>
          <a:ln>
            <a:noFill/>
          </a:ln>
        </p:spPr>
      </p:pic>
      <p:pic>
        <p:nvPicPr>
          <p:cNvPr id="11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43" y="1790157"/>
            <a:ext cx="1710059" cy="13818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FBK4_GD_100k_1Mrad"/>
          <p:cNvPicPr>
            <a:picLocks noChangeAspect="1" noChangeArrowheads="1"/>
          </p:cNvPicPr>
          <p:nvPr/>
        </p:nvPicPr>
        <p:blipFill rotWithShape="1">
          <a:blip r:embed="rId4"/>
          <a:srcRect t="6169" r="8666"/>
          <a:stretch/>
        </p:blipFill>
        <p:spPr bwMode="auto">
          <a:xfrm>
            <a:off x="4718502" y="1089450"/>
            <a:ext cx="3414391" cy="24647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90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Effect of Interface </a:t>
            </a:r>
            <a:r>
              <a:rPr lang="en-US" dirty="0">
                <a:latin typeface="Tahoma" pitchFamily="34" charset="0"/>
              </a:rPr>
              <a:t>T</a:t>
            </a:r>
            <a:r>
              <a:rPr lang="en-US" dirty="0" smtClean="0">
                <a:latin typeface="Tahoma" pitchFamily="34" charset="0"/>
              </a:rPr>
              <a:t>rap type</a:t>
            </a:r>
            <a:endParaRPr lang="en-US" baseline="-25000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26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103700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ITA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acceptor type traps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,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ITD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donor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type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traps.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17" name="Immagine 3"/>
          <p:cNvPicPr/>
          <p:nvPr/>
        </p:nvPicPr>
        <p:blipFill rotWithShape="1">
          <a:blip r:embed="rId2"/>
          <a:srcRect t="8531" r="4239" b="8321"/>
          <a:stretch/>
        </p:blipFill>
        <p:spPr>
          <a:xfrm>
            <a:off x="1014699" y="1741329"/>
            <a:ext cx="6245640" cy="4190338"/>
          </a:xfrm>
          <a:prstGeom prst="rect">
            <a:avLst/>
          </a:prstGeom>
          <a:ln>
            <a:noFill/>
          </a:ln>
        </p:spPr>
      </p:pic>
      <p:sp>
        <p:nvSpPr>
          <p:cNvPr id="18" name="CustomShape 3"/>
          <p:cNvSpPr/>
          <p:nvPr/>
        </p:nvSpPr>
        <p:spPr>
          <a:xfrm>
            <a:off x="6055419" y="3069117"/>
            <a:ext cx="1025280" cy="3664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60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r>
              <a:rPr lang="it-IT" sz="1600" strike="noStrike" spc="-1" baseline="-25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itA </a:t>
            </a:r>
            <a:r>
              <a:rPr lang="it-IT" sz="160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&gt; N</a:t>
            </a:r>
            <a:r>
              <a:rPr lang="it-IT" sz="1600" strike="noStrike" spc="-1" baseline="-25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itD</a:t>
            </a:r>
            <a:endParaRPr/>
          </a:p>
        </p:txBody>
      </p:sp>
      <p:sp>
        <p:nvSpPr>
          <p:cNvPr id="19" name="CustomShape 4"/>
          <p:cNvSpPr/>
          <p:nvPr/>
        </p:nvSpPr>
        <p:spPr>
          <a:xfrm>
            <a:off x="6712779" y="2119077"/>
            <a:ext cx="1095120" cy="3664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60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r>
              <a:rPr lang="it-IT" sz="1600" strike="noStrike" spc="-1" baseline="-25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itA </a:t>
            </a:r>
            <a:r>
              <a:rPr lang="it-IT" sz="160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&gt;&gt; N</a:t>
            </a:r>
            <a:r>
              <a:rPr lang="it-IT" sz="1600" strike="noStrike" spc="-1" baseline="-25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itD</a:t>
            </a:r>
            <a:endParaRPr/>
          </a:p>
        </p:txBody>
      </p:sp>
      <p:sp>
        <p:nvSpPr>
          <p:cNvPr id="20" name="CustomShape 5"/>
          <p:cNvSpPr/>
          <p:nvPr/>
        </p:nvSpPr>
        <p:spPr>
          <a:xfrm>
            <a:off x="2176059" y="3007557"/>
            <a:ext cx="1101600" cy="3664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60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r>
              <a:rPr lang="it-IT" sz="1600" strike="noStrike" spc="-1" baseline="-2500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itA </a:t>
            </a:r>
            <a:r>
              <a:rPr lang="it-IT" sz="160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&lt;&lt; N</a:t>
            </a:r>
            <a:r>
              <a:rPr lang="it-IT" sz="1600" strike="noStrike" spc="-1" baseline="-2500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itD</a:t>
            </a:r>
            <a:endParaRPr/>
          </a:p>
        </p:txBody>
      </p:sp>
      <p:sp>
        <p:nvSpPr>
          <p:cNvPr id="21" name="CustomShape 6"/>
          <p:cNvSpPr/>
          <p:nvPr/>
        </p:nvSpPr>
        <p:spPr>
          <a:xfrm>
            <a:off x="2329779" y="4081797"/>
            <a:ext cx="992160" cy="3664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60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r>
              <a:rPr lang="it-IT" sz="1600" strike="noStrike" spc="-1" baseline="-2500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itA </a:t>
            </a:r>
            <a:r>
              <a:rPr lang="it-IT" sz="160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&lt; N</a:t>
            </a:r>
            <a:r>
              <a:rPr lang="it-IT" sz="1600" strike="noStrike" spc="-1" baseline="-2500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itD</a:t>
            </a:r>
            <a:endParaRPr/>
          </a:p>
        </p:txBody>
      </p:sp>
      <p:sp>
        <p:nvSpPr>
          <p:cNvPr id="22" name="CustomShape 7"/>
          <p:cNvSpPr/>
          <p:nvPr/>
        </p:nvSpPr>
        <p:spPr>
          <a:xfrm>
            <a:off x="4224819" y="3818277"/>
            <a:ext cx="1170000" cy="366480"/>
          </a:xfrm>
          <a:prstGeom prst="rect">
            <a:avLst/>
          </a:prstGeom>
          <a:solidFill>
            <a:schemeClr val="bg1"/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r>
              <a:rPr lang="it-IT" sz="1600" strike="noStrike" spc="-1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itA</a:t>
            </a:r>
            <a:r>
              <a:rPr lang="it-IT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= N</a:t>
            </a:r>
            <a:r>
              <a:rPr lang="it-IT" sz="1600" strike="noStrike" spc="-1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itD</a:t>
            </a:r>
            <a:endParaRPr/>
          </a:p>
        </p:txBody>
      </p:sp>
      <p:sp>
        <p:nvSpPr>
          <p:cNvPr id="23" name="CustomShape 8"/>
          <p:cNvSpPr/>
          <p:nvPr/>
        </p:nvSpPr>
        <p:spPr>
          <a:xfrm flipH="1" flipV="1">
            <a:off x="2322939" y="3434517"/>
            <a:ext cx="654480" cy="586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FF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CustomShape 9"/>
          <p:cNvSpPr/>
          <p:nvPr/>
        </p:nvSpPr>
        <p:spPr>
          <a:xfrm flipV="1">
            <a:off x="6143259" y="2164437"/>
            <a:ext cx="531000" cy="883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8131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27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1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MOS Capacitor measurements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28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119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Q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OX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and N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evaluation (from C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HF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- C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QS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measurements).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evaluation from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p-type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substrate (MOS C, GD) and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800" dirty="0" err="1" smtClean="0">
                <a:solidFill>
                  <a:srgbClr val="3333CC"/>
                </a:solidFill>
                <a:latin typeface="Tahoma" pitchFamily="34" charset="0"/>
              </a:rPr>
              <a:t>MOSFET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9" name="Picture 5" descr="deltaNit_FBK_4_FET_FBKp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75"/>
          <a:stretch/>
        </p:blipFill>
        <p:spPr bwMode="auto">
          <a:xfrm>
            <a:off x="107752" y="2569041"/>
            <a:ext cx="3902478" cy="303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eltaNox_it_eff_FET_FBKp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6"/>
          <a:stretch/>
        </p:blipFill>
        <p:spPr bwMode="auto">
          <a:xfrm>
            <a:off x="4013156" y="2605697"/>
            <a:ext cx="4005064" cy="301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988072" y="2015951"/>
            <a:ext cx="4921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Following the method proposed in </a:t>
            </a:r>
            <a:r>
              <a:rPr lang="en-US" sz="1200" dirty="0" smtClean="0"/>
              <a:t>P</a:t>
            </a:r>
            <a:r>
              <a:rPr lang="en-US" sz="1200" dirty="0"/>
              <a:t>. J. McWhorter and P. S. </a:t>
            </a:r>
            <a:r>
              <a:rPr lang="en-US" sz="1200" dirty="0" err="1"/>
              <a:t>Winokur</a:t>
            </a:r>
            <a:endParaRPr lang="en-US" sz="1200" dirty="0"/>
          </a:p>
          <a:p>
            <a:r>
              <a:rPr lang="en-US" sz="1200" dirty="0"/>
              <a:t>i</a:t>
            </a:r>
            <a:r>
              <a:rPr lang="en-US" sz="1200" dirty="0" smtClean="0"/>
              <a:t>n Applied </a:t>
            </a:r>
            <a:r>
              <a:rPr lang="en-US" sz="1200" dirty="0"/>
              <a:t>Physics Letters 48, 133 (</a:t>
            </a:r>
            <a:r>
              <a:rPr lang="en-US" sz="1200" dirty="0" smtClean="0"/>
              <a:t>1986)</a:t>
            </a:r>
            <a:r>
              <a:rPr lang="en-GB" sz="1200" dirty="0" smtClean="0"/>
              <a:t>, it is possible to separate the</a:t>
            </a:r>
            <a:br>
              <a:rPr lang="en-GB" sz="1200" dirty="0" smtClean="0"/>
            </a:br>
            <a:r>
              <a:rPr lang="en-GB" sz="1200" dirty="0" smtClean="0"/>
              <a:t>two contributions of Q</a:t>
            </a:r>
            <a:r>
              <a:rPr lang="en-GB" sz="1200" baseline="-25000" dirty="0" smtClean="0"/>
              <a:t>OX</a:t>
            </a:r>
            <a:r>
              <a:rPr lang="en-GB" sz="1200" dirty="0" smtClean="0"/>
              <a:t> and N</a:t>
            </a:r>
            <a:r>
              <a:rPr lang="en-GB" sz="1200" baseline="-25000" dirty="0" smtClean="0"/>
              <a:t>IT</a:t>
            </a:r>
            <a:r>
              <a:rPr lang="en-GB" sz="1200" dirty="0" smtClean="0"/>
              <a:t>.</a:t>
            </a:r>
            <a:endParaRPr lang="en-GB" sz="1200" dirty="0"/>
          </a:p>
        </p:txBody>
      </p:sp>
      <p:sp>
        <p:nvSpPr>
          <p:cNvPr id="10" name="Rettangolo 9"/>
          <p:cNvSpPr/>
          <p:nvPr/>
        </p:nvSpPr>
        <p:spPr bwMode="auto">
          <a:xfrm>
            <a:off x="5580360" y="3024063"/>
            <a:ext cx="144016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496112" y="29921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Q</a:t>
            </a:r>
            <a:endParaRPr lang="en-GB" sz="1200" dirty="0"/>
          </a:p>
        </p:txBody>
      </p:sp>
      <p:sp>
        <p:nvSpPr>
          <p:cNvPr id="13" name="Ovale 12"/>
          <p:cNvSpPr/>
          <p:nvPr/>
        </p:nvSpPr>
        <p:spPr bwMode="auto">
          <a:xfrm>
            <a:off x="5422960" y="2907792"/>
            <a:ext cx="471872" cy="65836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Connettore 2 14"/>
          <p:cNvCxnSpPr/>
          <p:nvPr/>
        </p:nvCxnSpPr>
        <p:spPr bwMode="auto">
          <a:xfrm>
            <a:off x="4937760" y="2662282"/>
            <a:ext cx="721136" cy="2455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0114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Interface Trap density measurements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29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/D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evaluation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(from C</a:t>
            </a:r>
            <a:r>
              <a:rPr lang="en-US" sz="1800" baseline="-25000" dirty="0">
                <a:solidFill>
                  <a:srgbClr val="3333CC"/>
                </a:solidFill>
                <a:latin typeface="Tahoma" pitchFamily="34" charset="0"/>
              </a:rPr>
              <a:t>HF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- C</a:t>
            </a:r>
            <a:r>
              <a:rPr lang="en-US" sz="1800" baseline="-25000" dirty="0">
                <a:solidFill>
                  <a:srgbClr val="3333CC"/>
                </a:solidFill>
                <a:latin typeface="Tahoma" pitchFamily="34" charset="0"/>
              </a:rPr>
              <a:t>QS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measurements).</a:t>
            </a:r>
            <a:endParaRPr lang="en-US" sz="18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7" name="Picture 4" descr="Dit_FBK4_50k_20Mra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/>
          <a:stretch/>
        </p:blipFill>
        <p:spPr bwMode="auto">
          <a:xfrm>
            <a:off x="179760" y="2318621"/>
            <a:ext cx="4370074" cy="319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Dit_FBKpn_50k_20Mra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8" r="10364"/>
          <a:stretch/>
        </p:blipFill>
        <p:spPr bwMode="auto">
          <a:xfrm>
            <a:off x="4219022" y="2301594"/>
            <a:ext cx="3631561" cy="322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/>
              <p:cNvSpPr txBox="1"/>
              <p:nvPr/>
            </p:nvSpPr>
            <p:spPr>
              <a:xfrm>
                <a:off x="4782374" y="1836940"/>
                <a:ext cx="31779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800" dirty="0">
                    <a:solidFill>
                      <a:srgbClr val="FF0000"/>
                    </a:solidFill>
                    <a:latin typeface="Tahoma" pitchFamily="34" charset="0"/>
                  </a:rPr>
                  <a:t>Acceptor</a:t>
                </a:r>
                <a:r>
                  <a:rPr lang="en-GB" sz="1800" dirty="0">
                    <a:solidFill>
                      <a:srgbClr val="3333CC"/>
                    </a:solidFill>
                    <a:latin typeface="Tahoma" pitchFamily="34" charset="0"/>
                  </a:rPr>
                  <a:t> interface trap states</a:t>
                </a:r>
              </a:p>
              <a:p>
                <a:pPr algn="ctr"/>
                <a:r>
                  <a:rPr lang="en-GB" sz="1800" dirty="0" smtClean="0">
                    <a:solidFill>
                      <a:srgbClr val="3333CC"/>
                    </a:solidFill>
                    <a:latin typeface="Tahoma" pitchFamily="34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GB" sz="1800" dirty="0">
                    <a:solidFill>
                      <a:srgbClr val="3333CC"/>
                    </a:solidFill>
                    <a:latin typeface="Tahoma" pitchFamily="34" charset="0"/>
                  </a:rPr>
                  <a:t>-type substrates</a:t>
                </a:r>
              </a:p>
            </p:txBody>
          </p:sp>
        </mc:Choice>
        <mc:Fallback xmlns=""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2374" y="1836940"/>
                <a:ext cx="317798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536" t="-4717" r="-1152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908503" y="1836940"/>
                <a:ext cx="29125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800" dirty="0" smtClean="0">
                    <a:solidFill>
                      <a:srgbClr val="FF0000"/>
                    </a:solidFill>
                    <a:latin typeface="Tahoma" pitchFamily="34" charset="0"/>
                  </a:rPr>
                  <a:t>Donor</a:t>
                </a:r>
                <a:r>
                  <a:rPr lang="en-GB" sz="1800" dirty="0" smtClean="0">
                    <a:solidFill>
                      <a:srgbClr val="3333CC"/>
                    </a:solidFill>
                    <a:latin typeface="Tahoma" pitchFamily="34" charset="0"/>
                  </a:rPr>
                  <a:t> </a:t>
                </a:r>
                <a:r>
                  <a:rPr lang="en-GB" sz="1800" dirty="0">
                    <a:solidFill>
                      <a:srgbClr val="3333CC"/>
                    </a:solidFill>
                    <a:latin typeface="Tahoma" pitchFamily="34" charset="0"/>
                  </a:rPr>
                  <a:t>interface trap states</a:t>
                </a:r>
              </a:p>
              <a:p>
                <a:pPr algn="ctr"/>
                <a:r>
                  <a:rPr lang="en-GB" sz="1800" dirty="0" smtClean="0">
                    <a:solidFill>
                      <a:srgbClr val="3333CC"/>
                    </a:solidFill>
                    <a:latin typeface="Tahoma" pitchFamily="34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it-IT" sz="18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</m:oMath>
                </a14:m>
                <a:r>
                  <a:rPr lang="en-GB" sz="1800" dirty="0">
                    <a:solidFill>
                      <a:srgbClr val="3333CC"/>
                    </a:solidFill>
                    <a:latin typeface="Tahoma" pitchFamily="34" charset="0"/>
                  </a:rPr>
                  <a:t>-type substrates</a:t>
                </a:r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503" y="1836940"/>
                <a:ext cx="2912592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464" t="-4717" r="-1464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/>
          <p:cNvSpPr/>
          <p:nvPr/>
        </p:nvSpPr>
        <p:spPr bwMode="auto">
          <a:xfrm>
            <a:off x="5796384" y="3888159"/>
            <a:ext cx="1584176" cy="261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508352" y="3697074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Non negligible interface</a:t>
            </a:r>
            <a:b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trap state density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ttangolo 5"/>
          <p:cNvSpPr/>
          <p:nvPr/>
        </p:nvSpPr>
        <p:spPr bwMode="auto">
          <a:xfrm>
            <a:off x="2051968" y="3888159"/>
            <a:ext cx="2016224" cy="261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63936" y="3672135"/>
            <a:ext cx="1844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Relatively low interface</a:t>
            </a:r>
            <a:b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trap state density region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4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99CCFF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0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MOS Capacitor simulations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30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Non-Irradiated structures.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"/>
          <a:stretch/>
        </p:blipFill>
        <p:spPr>
          <a:xfrm>
            <a:off x="556570" y="1566409"/>
            <a:ext cx="7152561" cy="428619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"/>
          <a:stretch/>
        </p:blipFill>
        <p:spPr>
          <a:xfrm>
            <a:off x="556570" y="1566409"/>
            <a:ext cx="7152561" cy="428619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8"/>
          <a:stretch/>
        </p:blipFill>
        <p:spPr>
          <a:xfrm>
            <a:off x="556570" y="1566409"/>
            <a:ext cx="7152561" cy="428619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709532" y="2340236"/>
            <a:ext cx="1628972" cy="353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654704" y="2727330"/>
            <a:ext cx="1313180" cy="3539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Simulations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709532" y="4435736"/>
            <a:ext cx="534121" cy="353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HF</a:t>
            </a:r>
            <a:endParaRPr lang="en-GB" baseline="-25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709532" y="1941469"/>
            <a:ext cx="551754" cy="353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QS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5768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MOS Capacitor simulations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31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Sensitivity analysis: effect of Q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OX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and D</a:t>
            </a:r>
            <a:r>
              <a:rPr lang="en-US" sz="1800" baseline="-25000" dirty="0" smtClean="0">
                <a:solidFill>
                  <a:srgbClr val="3333CC"/>
                </a:solidFill>
                <a:latin typeface="Tahoma" pitchFamily="34" charset="0"/>
              </a:rPr>
              <a:t>IT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3" name="Rettangolo 2"/>
          <p:cNvSpPr/>
          <p:nvPr/>
        </p:nvSpPr>
        <p:spPr bwMode="auto">
          <a:xfrm>
            <a:off x="5802630" y="4366260"/>
            <a:ext cx="1482090" cy="8191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17" y="1495262"/>
            <a:ext cx="6700688" cy="4356897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 bwMode="auto">
          <a:xfrm flipV="1">
            <a:off x="4149521" y="2462784"/>
            <a:ext cx="1604341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asellaDiTesto 7"/>
          <p:cNvSpPr txBox="1"/>
          <p:nvPr/>
        </p:nvSpPr>
        <p:spPr>
          <a:xfrm>
            <a:off x="6240347" y="2153992"/>
            <a:ext cx="1023037" cy="61555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Increase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of D</a:t>
            </a:r>
            <a:r>
              <a:rPr lang="en-GB" baseline="-25000" dirty="0" smtClean="0">
                <a:solidFill>
                  <a:schemeClr val="accent2"/>
                </a:solidFill>
              </a:rPr>
              <a:t>ITA</a:t>
            </a:r>
            <a:endParaRPr lang="en-GB" baseline="-250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5171116" y="4533126"/>
                <a:ext cx="2095317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𝐼𝑇𝐴</m:t>
                          </m:r>
                        </m:sub>
                      </m:sSub>
                      <m:r>
                        <a:rPr lang="it-IT" sz="1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=9.0</m:t>
                      </m:r>
                      <m:r>
                        <a:rPr lang="it-IT" sz="1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11</m:t>
                          </m:r>
                        </m:sup>
                      </m:sSup>
                      <m:sSup>
                        <m:sSupPr>
                          <m:ctrlP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𝑒𝑉</m:t>
                          </m:r>
                        </m:e>
                        <m:sup>
                          <m:r>
                            <a:rPr lang="it-IT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116" y="4533126"/>
                <a:ext cx="2095317" cy="2769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5174925" y="4869295"/>
                <a:ext cx="2095317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𝐼𝑇𝐴</m:t>
                          </m:r>
                        </m:sub>
                      </m:sSub>
                      <m:r>
                        <a:rPr lang="it-IT" sz="1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=2.5</m:t>
                      </m:r>
                      <m:r>
                        <a:rPr lang="it-IT" sz="12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12</m:t>
                          </m:r>
                        </m:sup>
                      </m:sSup>
                      <m:sSup>
                        <m:sSupPr>
                          <m:ctrlP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𝑒𝑉</m:t>
                          </m:r>
                        </m:e>
                        <m:sup>
                          <m:r>
                            <a:rPr lang="it-IT" sz="1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925" y="4869295"/>
                <a:ext cx="2095317" cy="2769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ttore 2 15"/>
          <p:cNvCxnSpPr/>
          <p:nvPr/>
        </p:nvCxnSpPr>
        <p:spPr bwMode="auto">
          <a:xfrm flipH="1">
            <a:off x="3527552" y="3615001"/>
            <a:ext cx="1683987" cy="609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CasellaDiTesto 16"/>
          <p:cNvSpPr txBox="1"/>
          <p:nvPr/>
        </p:nvSpPr>
        <p:spPr>
          <a:xfrm>
            <a:off x="1767952" y="2769727"/>
            <a:ext cx="1023037" cy="6155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Increase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of Q</a:t>
            </a:r>
            <a:r>
              <a:rPr lang="en-GB" baseline="-25000" dirty="0" smtClean="0">
                <a:solidFill>
                  <a:srgbClr val="FF0000"/>
                </a:solidFill>
              </a:rPr>
              <a:t>OX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grpSp>
        <p:nvGrpSpPr>
          <p:cNvPr id="25" name="Gruppo 24"/>
          <p:cNvGrpSpPr/>
          <p:nvPr/>
        </p:nvGrpSpPr>
        <p:grpSpPr>
          <a:xfrm>
            <a:off x="5495545" y="3487617"/>
            <a:ext cx="1624584" cy="246221"/>
            <a:chOff x="5684521" y="3283502"/>
            <a:chExt cx="1624584" cy="2462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/>
                <p:cNvSpPr txBox="1"/>
                <p:nvPr/>
              </p:nvSpPr>
              <p:spPr>
                <a:xfrm>
                  <a:off x="5684521" y="3283502"/>
                  <a:ext cx="1624584" cy="246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𝑂𝑋</m:t>
                            </m:r>
                          </m:sub>
                        </m:sSub>
                        <m:r>
                          <a:rPr lang="it-IT" sz="1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=4.3</m:t>
                        </m:r>
                        <m:r>
                          <a:rPr lang="it-IT" sz="1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11</m:t>
                            </m:r>
                          </m:sup>
                        </m:sSup>
                        <m:sSup>
                          <m:sSupPr>
                            <m:ctrlP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sup>
                        </m:sSup>
                      </m:oMath>
                    </m:oMathPara>
                  </a14:m>
                  <a:endParaRPr lang="en-GB" sz="1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CasellaDiTesto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84521" y="3283502"/>
                  <a:ext cx="1624584" cy="24622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ttore 1 18"/>
            <p:cNvCxnSpPr/>
            <p:nvPr/>
          </p:nvCxnSpPr>
          <p:spPr bwMode="auto">
            <a:xfrm>
              <a:off x="5734540" y="3411292"/>
              <a:ext cx="1578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6" name="Gruppo 25"/>
          <p:cNvGrpSpPr/>
          <p:nvPr/>
        </p:nvGrpSpPr>
        <p:grpSpPr>
          <a:xfrm>
            <a:off x="1760219" y="3502051"/>
            <a:ext cx="1688435" cy="246221"/>
            <a:chOff x="1760219" y="3502051"/>
            <a:chExt cx="1688435" cy="2462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/>
                <p:cNvSpPr txBox="1"/>
                <p:nvPr/>
              </p:nvSpPr>
              <p:spPr>
                <a:xfrm>
                  <a:off x="1760219" y="3502051"/>
                  <a:ext cx="1688435" cy="246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𝑂𝑋</m:t>
                            </m:r>
                          </m:sub>
                        </m:sSub>
                        <m:r>
                          <a:rPr lang="it-IT" sz="1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=1.0</m:t>
                        </m:r>
                        <m:r>
                          <a:rPr lang="it-IT" sz="1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12</m:t>
                            </m:r>
                          </m:sup>
                        </m:sSup>
                        <m:sSup>
                          <m:sSupPr>
                            <m:ctrlP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sup>
                        </m:sSup>
                      </m:oMath>
                    </m:oMathPara>
                  </a14:m>
                  <a:endParaRPr lang="en-GB" sz="1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CasellaDiTesto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0219" y="3502051"/>
                  <a:ext cx="1688435" cy="246221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Connettore 1 20"/>
            <p:cNvCxnSpPr/>
            <p:nvPr/>
          </p:nvCxnSpPr>
          <p:spPr bwMode="auto">
            <a:xfrm>
              <a:off x="1884345" y="3631257"/>
              <a:ext cx="1578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88406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2"/>
          <a:stretch/>
        </p:blipFill>
        <p:spPr>
          <a:xfrm>
            <a:off x="431288" y="1495351"/>
            <a:ext cx="7414260" cy="4458709"/>
          </a:xfrm>
          <a:prstGeom prst="rect">
            <a:avLst/>
          </a:prstGeom>
        </p:spPr>
      </p:pic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MOS Capacitor simulations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32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8888" y="1079847"/>
            <a:ext cx="7677735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Irradiated structures.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450452" y="2281883"/>
            <a:ext cx="1628972" cy="353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814724" y="2277056"/>
            <a:ext cx="1313180" cy="35394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Simulations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99CCFF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33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0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439896" y="216006"/>
            <a:ext cx="7483987" cy="57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344" tIns="42172" rIns="84344" bIns="4217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21721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843443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265164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686885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defTabSz="914400"/>
            <a:r>
              <a:rPr lang="en-US" kern="0" dirty="0" err="1" smtClean="0">
                <a:solidFill>
                  <a:srgbClr val="3333CC"/>
                </a:solidFill>
                <a:latin typeface="Tahoma" pitchFamily="34" charset="0"/>
              </a:rPr>
              <a:t>MultiStrips</a:t>
            </a:r>
            <a:r>
              <a:rPr lang="en-US" kern="0" dirty="0" smtClean="0">
                <a:solidFill>
                  <a:srgbClr val="3333CC"/>
                </a:solidFill>
                <a:latin typeface="Tahoma" pitchFamily="34" charset="0"/>
              </a:rPr>
              <a:t> simulation: MIP response</a:t>
            </a:r>
            <a:endParaRPr lang="en-US" kern="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4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102443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34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51768" y="1007839"/>
            <a:ext cx="7439422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Current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responses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to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different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impact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locations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.</a:t>
            </a:r>
            <a:endParaRPr lang="en-US" sz="20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7"/>
          <a:stretch/>
        </p:blipFill>
        <p:spPr>
          <a:xfrm>
            <a:off x="220312" y="3035278"/>
            <a:ext cx="3996184" cy="29231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1879924" y="4187658"/>
                <a:ext cx="1940596" cy="5255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𝐵𝐼𝐴𝑆</m:t>
                          </m:r>
                        </m:sub>
                      </m:sSub>
                      <m:r>
                        <a:rPr lang="it-IT" sz="1400" i="1">
                          <a:solidFill>
                            <a:srgbClr val="0000FF"/>
                          </a:solidFill>
                          <a:latin typeface="Cambria Math"/>
                        </a:rPr>
                        <m:t>=900 </m:t>
                      </m:r>
                      <m:r>
                        <a:rPr lang="it-IT" sz="1400" i="1">
                          <a:solidFill>
                            <a:srgbClr val="0000FF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it-IT" sz="1400" dirty="0" smtClean="0">
                  <a:solidFill>
                    <a:srgbClr val="0000FF"/>
                  </a:solidFill>
                  <a:ea typeface="Cambria Math"/>
                </a:endParaRPr>
              </a:p>
              <a:p>
                <a:r>
                  <a:rPr lang="it-IT" sz="1400" dirty="0" smtClean="0">
                    <a:solidFill>
                      <a:srgbClr val="0000FF"/>
                    </a:solidFill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Φ</m:t>
                    </m:r>
                    <m:r>
                      <a:rPr lang="it-IT" sz="1400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=1∙</m:t>
                    </m:r>
                    <m:sSup>
                      <m:sSupPr>
                        <m:ctrlPr>
                          <a:rPr lang="it-IT" sz="14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it-IT" sz="14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it-IT" sz="14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15</m:t>
                        </m:r>
                      </m:sup>
                    </m:sSup>
                    <m:f>
                      <m:fPr>
                        <m:type m:val="lin"/>
                        <m:ctrlPr>
                          <a:rPr lang="it-IT" sz="14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it-IT" sz="14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it-IT" sz="14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it-IT" sz="14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it-IT" sz="14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it-IT" sz="1400" b="0" dirty="0" smtClean="0">
                  <a:solidFill>
                    <a:srgbClr val="0000FF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924" y="4187658"/>
                <a:ext cx="1940596" cy="525593"/>
              </a:xfrm>
              <a:prstGeom prst="rect">
                <a:avLst/>
              </a:prstGeom>
              <a:blipFill rotWithShape="1">
                <a:blip r:embed="rId3"/>
                <a:stretch>
                  <a:fillRect t="-12791" r="-6270" b="-918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5" t="25923" r="1435" b="3527"/>
          <a:stretch/>
        </p:blipFill>
        <p:spPr>
          <a:xfrm>
            <a:off x="2704328" y="1659794"/>
            <a:ext cx="3474904" cy="1652301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0"/>
          <a:stretch/>
        </p:blipFill>
        <p:spPr>
          <a:xfrm>
            <a:off x="292320" y="1655911"/>
            <a:ext cx="2383606" cy="1626103"/>
          </a:xfrm>
          <a:prstGeom prst="rect">
            <a:avLst/>
          </a:prstGeom>
        </p:spPr>
      </p:pic>
      <p:grpSp>
        <p:nvGrpSpPr>
          <p:cNvPr id="24" name="Gruppo 23"/>
          <p:cNvGrpSpPr/>
          <p:nvPr/>
        </p:nvGrpSpPr>
        <p:grpSpPr>
          <a:xfrm>
            <a:off x="948347" y="1727919"/>
            <a:ext cx="1528777" cy="0"/>
            <a:chOff x="1339843" y="1782768"/>
            <a:chExt cx="1528777" cy="0"/>
          </a:xfrm>
        </p:grpSpPr>
        <p:cxnSp>
          <p:nvCxnSpPr>
            <p:cNvPr id="25" name="Connettore diritto 20"/>
            <p:cNvCxnSpPr/>
            <p:nvPr/>
          </p:nvCxnSpPr>
          <p:spPr>
            <a:xfrm>
              <a:off x="1339843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21"/>
            <p:cNvCxnSpPr/>
            <p:nvPr/>
          </p:nvCxnSpPr>
          <p:spPr>
            <a:xfrm>
              <a:off x="1687509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diritto 22"/>
            <p:cNvCxnSpPr/>
            <p:nvPr/>
          </p:nvCxnSpPr>
          <p:spPr>
            <a:xfrm>
              <a:off x="2035175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diritto 23"/>
            <p:cNvCxnSpPr/>
            <p:nvPr/>
          </p:nvCxnSpPr>
          <p:spPr>
            <a:xfrm>
              <a:off x="2382841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diritto 24"/>
            <p:cNvCxnSpPr/>
            <p:nvPr/>
          </p:nvCxnSpPr>
          <p:spPr>
            <a:xfrm>
              <a:off x="2730507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o 29"/>
          <p:cNvGrpSpPr/>
          <p:nvPr/>
        </p:nvGrpSpPr>
        <p:grpSpPr>
          <a:xfrm>
            <a:off x="1657123" y="1319763"/>
            <a:ext cx="584324" cy="374681"/>
            <a:chOff x="2060745" y="1480882"/>
            <a:chExt cx="584324" cy="374681"/>
          </a:xfrm>
        </p:grpSpPr>
        <p:cxnSp>
          <p:nvCxnSpPr>
            <p:cNvPr id="31" name="Connettore 2 30"/>
            <p:cNvCxnSpPr/>
            <p:nvPr/>
          </p:nvCxnSpPr>
          <p:spPr>
            <a:xfrm>
              <a:off x="2114272" y="1516566"/>
              <a:ext cx="0" cy="338997"/>
            </a:xfrm>
            <a:prstGeom prst="straightConnector1">
              <a:avLst/>
            </a:prstGeom>
            <a:ln w="28575">
              <a:solidFill>
                <a:srgbClr val="00FF1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sellaDiTesto 31"/>
            <p:cNvSpPr txBox="1"/>
            <p:nvPr/>
          </p:nvSpPr>
          <p:spPr>
            <a:xfrm>
              <a:off x="2060745" y="1480882"/>
              <a:ext cx="5843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FF14"/>
                  </a:solidFill>
                </a:rPr>
                <a:t>MIP</a:t>
              </a:r>
              <a:endParaRPr lang="it-IT" sz="1400" dirty="0">
                <a:solidFill>
                  <a:srgbClr val="00FF14"/>
                </a:solidFill>
              </a:endParaRPr>
            </a:p>
          </p:txBody>
        </p:sp>
      </p:grpSp>
      <p:pic>
        <p:nvPicPr>
          <p:cNvPr id="38" name="Immagine 3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0" r="15373" b="15707"/>
          <a:stretch/>
        </p:blipFill>
        <p:spPr>
          <a:xfrm>
            <a:off x="6124968" y="1559421"/>
            <a:ext cx="1930735" cy="1536650"/>
          </a:xfrm>
          <a:prstGeom prst="rect">
            <a:avLst/>
          </a:prstGeom>
        </p:spPr>
      </p:pic>
      <p:grpSp>
        <p:nvGrpSpPr>
          <p:cNvPr id="39" name="Gruppo 38"/>
          <p:cNvGrpSpPr/>
          <p:nvPr/>
        </p:nvGrpSpPr>
        <p:grpSpPr>
          <a:xfrm>
            <a:off x="6326026" y="1717759"/>
            <a:ext cx="1528777" cy="0"/>
            <a:chOff x="1339843" y="1782768"/>
            <a:chExt cx="1528777" cy="0"/>
          </a:xfrm>
        </p:grpSpPr>
        <p:cxnSp>
          <p:nvCxnSpPr>
            <p:cNvPr id="40" name="Connettore diritto 33"/>
            <p:cNvCxnSpPr/>
            <p:nvPr/>
          </p:nvCxnSpPr>
          <p:spPr>
            <a:xfrm>
              <a:off x="1339843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diritto 34"/>
            <p:cNvCxnSpPr/>
            <p:nvPr/>
          </p:nvCxnSpPr>
          <p:spPr>
            <a:xfrm>
              <a:off x="1687509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diritto 35"/>
            <p:cNvCxnSpPr/>
            <p:nvPr/>
          </p:nvCxnSpPr>
          <p:spPr>
            <a:xfrm>
              <a:off x="2035175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diritto 36"/>
            <p:cNvCxnSpPr/>
            <p:nvPr/>
          </p:nvCxnSpPr>
          <p:spPr>
            <a:xfrm>
              <a:off x="2382841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diritto 37"/>
            <p:cNvCxnSpPr/>
            <p:nvPr/>
          </p:nvCxnSpPr>
          <p:spPr>
            <a:xfrm>
              <a:off x="2730507" y="1782768"/>
              <a:ext cx="138113" cy="0"/>
            </a:xfrm>
            <a:prstGeom prst="line">
              <a:avLst/>
            </a:prstGeom>
            <a:ln w="28575">
              <a:solidFill>
                <a:srgbClr val="FF4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po 34"/>
          <p:cNvGrpSpPr/>
          <p:nvPr/>
        </p:nvGrpSpPr>
        <p:grpSpPr>
          <a:xfrm>
            <a:off x="6848614" y="1315808"/>
            <a:ext cx="584324" cy="374681"/>
            <a:chOff x="2060745" y="1480882"/>
            <a:chExt cx="584324" cy="374681"/>
          </a:xfrm>
        </p:grpSpPr>
        <p:cxnSp>
          <p:nvCxnSpPr>
            <p:cNvPr id="36" name="Connettore 2 35"/>
            <p:cNvCxnSpPr/>
            <p:nvPr/>
          </p:nvCxnSpPr>
          <p:spPr>
            <a:xfrm>
              <a:off x="2114272" y="1516566"/>
              <a:ext cx="0" cy="338997"/>
            </a:xfrm>
            <a:prstGeom prst="straightConnector1">
              <a:avLst/>
            </a:prstGeom>
            <a:ln w="28575">
              <a:solidFill>
                <a:srgbClr val="00FF1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>
            <a:xfrm>
              <a:off x="2060745" y="1480882"/>
              <a:ext cx="5843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FF14"/>
                  </a:solidFill>
                </a:rPr>
                <a:t>MIP</a:t>
              </a:r>
              <a:endParaRPr lang="it-IT" sz="1400" dirty="0">
                <a:solidFill>
                  <a:srgbClr val="00FF14"/>
                </a:solidFill>
              </a:endParaRPr>
            </a:p>
          </p:txBody>
        </p:sp>
      </p:grpSp>
      <p:pic>
        <p:nvPicPr>
          <p:cNvPr id="45" name="Immagine 44"/>
          <p:cNvPicPr>
            <a:picLocks noChangeAspect="1"/>
          </p:cNvPicPr>
          <p:nvPr/>
        </p:nvPicPr>
        <p:blipFill rotWithShape="1">
          <a:blip r:embed="rId7"/>
          <a:srcRect t="14213" b="6237"/>
          <a:stretch/>
        </p:blipFill>
        <p:spPr>
          <a:xfrm>
            <a:off x="4138107" y="3427869"/>
            <a:ext cx="4034541" cy="24800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/>
              <p:cNvSpPr txBox="1"/>
              <p:nvPr/>
            </p:nvSpPr>
            <p:spPr>
              <a:xfrm>
                <a:off x="5950253" y="4235364"/>
                <a:ext cx="2011576" cy="5255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𝐵𝐼𝐴𝑆</m:t>
                          </m:r>
                        </m:sub>
                      </m:sSub>
                      <m:r>
                        <a:rPr lang="it-IT" sz="1400" i="1">
                          <a:solidFill>
                            <a:srgbClr val="0000FF"/>
                          </a:solidFill>
                          <a:latin typeface="Cambria Math"/>
                        </a:rPr>
                        <m:t>=900 </m:t>
                      </m:r>
                      <m:r>
                        <a:rPr lang="it-IT" sz="1400" i="1">
                          <a:solidFill>
                            <a:srgbClr val="0000FF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GB" sz="1400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l-GR" sz="140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=1∙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15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400" b="0" dirty="0" smtClean="0">
                  <a:solidFill>
                    <a:srgbClr val="0000FF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47" name="CasellaDiTesto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0253" y="4235364"/>
                <a:ext cx="2011576" cy="525593"/>
              </a:xfrm>
              <a:prstGeom prst="rect">
                <a:avLst/>
              </a:prstGeom>
              <a:blipFill rotWithShape="1">
                <a:blip r:embed="rId8"/>
                <a:stretch>
                  <a:fillRect t="-12791" r="-3636" b="-918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439896" y="216006"/>
            <a:ext cx="7483987" cy="57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344" tIns="42172" rIns="84344" bIns="4217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21721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843443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265164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686885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defTabSz="914400"/>
            <a:r>
              <a:rPr lang="en-US" kern="0" dirty="0" smtClean="0">
                <a:solidFill>
                  <a:srgbClr val="3333CC"/>
                </a:solidFill>
                <a:latin typeface="Tahoma" pitchFamily="34" charset="0"/>
              </a:rPr>
              <a:t>Transient analysis: Charge Collection</a:t>
            </a:r>
            <a:endParaRPr lang="en-US" kern="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4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35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pic>
        <p:nvPicPr>
          <p:cNvPr id="4099" name="Immagin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57"/>
          <a:stretch>
            <a:fillRect/>
          </a:stretch>
        </p:blipFill>
        <p:spPr bwMode="auto">
          <a:xfrm>
            <a:off x="971848" y="1699595"/>
            <a:ext cx="5699278" cy="40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 rot="16200000">
            <a:off x="5463551" y="3205055"/>
            <a:ext cx="4443511" cy="44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796" tIns="38899" rIns="77796" bIns="38899">
            <a:spAutoFit/>
          </a:bodyPr>
          <a:lstStyle/>
          <a:p>
            <a:pPr defTabSz="777549" eaLnBrk="0" hangingPunct="0">
              <a:spcBef>
                <a:spcPct val="50000"/>
              </a:spcBef>
              <a:tabLst>
                <a:tab pos="300184" algn="l"/>
              </a:tabLst>
            </a:pP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 from  </a:t>
            </a:r>
            <a:r>
              <a:rPr lang="en-US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Affolder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al.,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“Collected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 of planar silicon detectors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…”  NIM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A, Vol. 623 (2010), pp. 177-179.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51768" y="1007839"/>
            <a:ext cx="7439422" cy="63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Charge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collection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: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simulations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vs.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measurements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at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different</a:t>
            </a:r>
            <a:r>
              <a:rPr lang="it-IT" sz="1800" dirty="0">
                <a:solidFill>
                  <a:srgbClr val="3333CC"/>
                </a:solidFill>
                <a:latin typeface="Tahoma" pitchFamily="34" charset="0"/>
              </a:rPr>
              <a:t/>
            </a:r>
            <a:br>
              <a:rPr lang="it-IT" sz="18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biasing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  <a:latin typeface="Tahoma" pitchFamily="34" charset="0"/>
              </a:rPr>
              <a:t>voltages</a:t>
            </a:r>
            <a:r>
              <a:rPr lang="it-IT" sz="1800" dirty="0" smtClean="0">
                <a:solidFill>
                  <a:srgbClr val="3333CC"/>
                </a:solidFill>
                <a:latin typeface="Tahoma" pitchFamily="34" charset="0"/>
              </a:rPr>
              <a:t> (T = 248 K)</a:t>
            </a:r>
            <a:endParaRPr lang="en-US" sz="20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13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36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5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The model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768" y="1127078"/>
            <a:ext cx="7439422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Surface damage (+ Q</a:t>
            </a:r>
            <a:r>
              <a:rPr lang="en-GB" sz="1800" baseline="-25000" dirty="0" smtClean="0">
                <a:solidFill>
                  <a:srgbClr val="3333CC"/>
                </a:solidFill>
                <a:latin typeface="Tahoma" pitchFamily="34" charset="0"/>
              </a:rPr>
              <a:t>OX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endParaRPr lang="en-GB" sz="1800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37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995443"/>
              </p:ext>
            </p:extLst>
          </p:nvPr>
        </p:nvGraphicFramePr>
        <p:xfrm>
          <a:off x="802407" y="1655911"/>
          <a:ext cx="6434137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" name="Documento" r:id="rId4" imgW="6434008" imgH="1169061" progId="Word.Document.12">
                  <p:embed/>
                </p:oleObj>
              </mc:Choice>
              <mc:Fallback>
                <p:oleObj name="Documento" r:id="rId4" imgW="6434008" imgH="11690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2407" y="1655911"/>
                        <a:ext cx="6434137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768" y="2880047"/>
            <a:ext cx="7439422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Bulk damage</a:t>
            </a:r>
            <a:endParaRPr lang="en-GB" sz="1800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512923"/>
              </p:ext>
            </p:extLst>
          </p:nvPr>
        </p:nvGraphicFramePr>
        <p:xfrm>
          <a:off x="539800" y="3456111"/>
          <a:ext cx="6434137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" name="Documento" r:id="rId7" imgW="6434008" imgH="736368" progId="Word.Document.12">
                  <p:embed/>
                </p:oleObj>
              </mc:Choice>
              <mc:Fallback>
                <p:oleObj name="Documento" r:id="rId7" imgW="6434008" imgH="7363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9800" y="3456111"/>
                        <a:ext cx="6434137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5252082"/>
              </p:ext>
            </p:extLst>
          </p:nvPr>
        </p:nvGraphicFramePr>
        <p:xfrm>
          <a:off x="539800" y="4248199"/>
          <a:ext cx="6434137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" name="Documento" r:id="rId10" imgW="6434008" imgH="736368" progId="Word.Document.12">
                  <p:embed/>
                </p:oleObj>
              </mc:Choice>
              <mc:Fallback>
                <p:oleObj name="Documento" r:id="rId10" imgW="6434008" imgH="7363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9800" y="4248199"/>
                        <a:ext cx="6434137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5047674"/>
              </p:ext>
            </p:extLst>
          </p:nvPr>
        </p:nvGraphicFramePr>
        <p:xfrm>
          <a:off x="539800" y="5040287"/>
          <a:ext cx="6434137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" name="Documento" r:id="rId13" imgW="6434008" imgH="736368" progId="Word.Document.12">
                  <p:embed/>
                </p:oleObj>
              </mc:Choice>
              <mc:Fallback>
                <p:oleObj name="Documento" r:id="rId13" imgW="6434008" imgH="7363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9800" y="5040287"/>
                        <a:ext cx="6434137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tangolo 10"/>
          <p:cNvSpPr/>
          <p:nvPr/>
        </p:nvSpPr>
        <p:spPr>
          <a:xfrm>
            <a:off x="3852168" y="5040287"/>
            <a:ext cx="16385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000" cap="small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÷ 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000" cap="small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n/cm</a:t>
            </a:r>
            <a:r>
              <a:rPr lang="en-US" sz="1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1000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852168" y="4218002"/>
            <a:ext cx="16385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(7.0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000" cap="small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÷ 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000" cap="small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n/cm</a:t>
            </a:r>
            <a:r>
              <a:rPr lang="en-US" sz="1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1000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3884040" y="3425914"/>
            <a:ext cx="13724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7.0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000" cap="small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1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n/cm</a:t>
            </a:r>
            <a:r>
              <a:rPr lang="en-US" sz="1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1000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316873"/>
              </p:ext>
            </p:extLst>
          </p:nvPr>
        </p:nvGraphicFramePr>
        <p:xfrm>
          <a:off x="4644256" y="1657499"/>
          <a:ext cx="6432550" cy="116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" name="Documento" r:id="rId16" imgW="6417489" imgH="1169061" progId="Word.Document.12">
                  <p:embed/>
                </p:oleObj>
              </mc:Choice>
              <mc:Fallback>
                <p:oleObj name="Documento" r:id="rId16" imgW="6417489" imgH="11690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644256" y="1657499"/>
                        <a:ext cx="6432550" cy="1166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uppo 32"/>
          <p:cNvGrpSpPr/>
          <p:nvPr/>
        </p:nvGrpSpPr>
        <p:grpSpPr>
          <a:xfrm>
            <a:off x="4302187" y="1583903"/>
            <a:ext cx="3389003" cy="1333210"/>
            <a:chOff x="4302187" y="1583903"/>
            <a:chExt cx="3389003" cy="1333210"/>
          </a:xfrm>
        </p:grpSpPr>
        <p:sp>
          <p:nvSpPr>
            <p:cNvPr id="12" name="Nuvola 11"/>
            <p:cNvSpPr/>
            <p:nvPr/>
          </p:nvSpPr>
          <p:spPr bwMode="auto">
            <a:xfrm>
              <a:off x="4671463" y="1583903"/>
              <a:ext cx="3019727" cy="1333210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5396788" y="1942731"/>
              <a:ext cx="159902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From D</a:t>
              </a:r>
              <a:r>
                <a:rPr lang="en-GB" baseline="-25000" dirty="0" smtClean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IT</a:t>
              </a:r>
              <a:r>
                <a:rPr lang="en-GB" dirty="0" smtClean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br>
                <a:rPr lang="en-GB" dirty="0" smtClean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GB" dirty="0" smtClean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measurements</a:t>
              </a:r>
              <a:endParaRPr lang="en-GB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Freccia a destra 41"/>
            <p:cNvSpPr/>
            <p:nvPr/>
          </p:nvSpPr>
          <p:spPr bwMode="auto">
            <a:xfrm>
              <a:off x="4302187" y="2111194"/>
              <a:ext cx="536198" cy="278626"/>
            </a:xfrm>
            <a:prstGeom prst="right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1" name="Gruppo 40"/>
          <p:cNvGrpSpPr/>
          <p:nvPr/>
        </p:nvGrpSpPr>
        <p:grpSpPr>
          <a:xfrm>
            <a:off x="5508352" y="2880047"/>
            <a:ext cx="2739582" cy="2016222"/>
            <a:chOff x="5508352" y="2880047"/>
            <a:chExt cx="2739582" cy="2016222"/>
          </a:xfrm>
        </p:grpSpPr>
        <p:grpSp>
          <p:nvGrpSpPr>
            <p:cNvPr id="38" name="Gruppo 37"/>
            <p:cNvGrpSpPr/>
            <p:nvPr/>
          </p:nvGrpSpPr>
          <p:grpSpPr>
            <a:xfrm>
              <a:off x="5508352" y="3240085"/>
              <a:ext cx="2739582" cy="1656184"/>
              <a:chOff x="5508352" y="3240085"/>
              <a:chExt cx="2739582" cy="1656184"/>
            </a:xfrm>
          </p:grpSpPr>
          <p:cxnSp>
            <p:nvCxnSpPr>
              <p:cNvPr id="18" name="Connettore 2 17"/>
              <p:cNvCxnSpPr/>
              <p:nvPr/>
            </p:nvCxnSpPr>
            <p:spPr bwMode="auto">
              <a:xfrm flipV="1">
                <a:off x="5884176" y="3240085"/>
                <a:ext cx="0" cy="165618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Connettore 1 19"/>
              <p:cNvCxnSpPr/>
              <p:nvPr/>
            </p:nvCxnSpPr>
            <p:spPr bwMode="auto">
              <a:xfrm>
                <a:off x="5898330" y="3816149"/>
                <a:ext cx="158756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" name="Rettangolo 20"/>
              <p:cNvSpPr/>
              <p:nvPr/>
            </p:nvSpPr>
            <p:spPr bwMode="auto">
              <a:xfrm>
                <a:off x="5970338" y="3477014"/>
                <a:ext cx="1390750" cy="339135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5" name="Rettangolo 24"/>
              <p:cNvSpPr/>
              <p:nvPr/>
            </p:nvSpPr>
            <p:spPr bwMode="auto">
              <a:xfrm>
                <a:off x="5970338" y="3816149"/>
                <a:ext cx="1390750" cy="360040"/>
              </a:xfrm>
              <a:prstGeom prst="rect">
                <a:avLst/>
              </a:prstGeom>
              <a:gradFill flip="none" rotWithShape="1">
                <a:gsLst>
                  <a:gs pos="0">
                    <a:srgbClr val="99CCFF">
                      <a:shade val="30000"/>
                      <a:satMod val="115000"/>
                    </a:srgbClr>
                  </a:gs>
                  <a:gs pos="50000">
                    <a:srgbClr val="99CCFF">
                      <a:shade val="67500"/>
                      <a:satMod val="115000"/>
                    </a:srgbClr>
                  </a:gs>
                  <a:gs pos="100000">
                    <a:srgbClr val="99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6" name="Connettore 1 25"/>
              <p:cNvCxnSpPr/>
              <p:nvPr/>
            </p:nvCxnSpPr>
            <p:spPr bwMode="auto">
              <a:xfrm>
                <a:off x="5886872" y="4114892"/>
                <a:ext cx="159902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ttangolo 26"/>
              <p:cNvSpPr/>
              <p:nvPr/>
            </p:nvSpPr>
            <p:spPr bwMode="auto">
              <a:xfrm>
                <a:off x="5970338" y="4032172"/>
                <a:ext cx="1390750" cy="288033"/>
              </a:xfrm>
              <a:prstGeom prst="rect">
                <a:avLst/>
              </a:prstGeom>
              <a:solidFill>
                <a:srgbClr val="92D050">
                  <a:alpha val="5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8" name="Rettangolo 27"/>
              <p:cNvSpPr/>
              <p:nvPr/>
            </p:nvSpPr>
            <p:spPr bwMode="auto">
              <a:xfrm flipV="1">
                <a:off x="5970338" y="4413118"/>
                <a:ext cx="1390750" cy="339135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1" name="Connettore 1 30"/>
              <p:cNvCxnSpPr/>
              <p:nvPr/>
            </p:nvCxnSpPr>
            <p:spPr bwMode="auto">
              <a:xfrm>
                <a:off x="5884176" y="4413118"/>
                <a:ext cx="158756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CasellaDiTesto 33"/>
              <p:cNvSpPr txBox="1"/>
              <p:nvPr/>
            </p:nvSpPr>
            <p:spPr>
              <a:xfrm>
                <a:off x="5508352" y="3600125"/>
                <a:ext cx="461986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</a:t>
                </a:r>
                <a:r>
                  <a:rPr lang="en-GB" baseline="-250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</a:t>
                </a:r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endParaRPr lang="en-GB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5" name="CasellaDiTesto 34"/>
              <p:cNvSpPr txBox="1"/>
              <p:nvPr/>
            </p:nvSpPr>
            <p:spPr>
              <a:xfrm>
                <a:off x="5508352" y="4245438"/>
                <a:ext cx="461986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</a:t>
                </a:r>
                <a:r>
                  <a:rPr lang="en-GB" baseline="-250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endParaRPr lang="en-GB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7" name="CasellaDiTesto 36"/>
              <p:cNvSpPr txBox="1"/>
              <p:nvPr/>
            </p:nvSpPr>
            <p:spPr>
              <a:xfrm>
                <a:off x="7608014" y="4054630"/>
                <a:ext cx="63992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</a:t>
                </a:r>
                <a:r>
                  <a:rPr lang="en-GB" baseline="-250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IT</a:t>
                </a:r>
                <a:r>
                  <a:rPr lang="en-GB" baseline="-25000" dirty="0" smtClean="0">
                    <a:solidFill>
                      <a:srgbClr val="92D05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</a:t>
                </a:r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endParaRPr lang="en-GB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0" name="Parentesi graffa chiusa 29"/>
              <p:cNvSpPr/>
              <p:nvPr/>
            </p:nvSpPr>
            <p:spPr bwMode="auto">
              <a:xfrm>
                <a:off x="7471745" y="4032172"/>
                <a:ext cx="125934" cy="288033"/>
              </a:xfrm>
              <a:prstGeom prst="rightBrace">
                <a:avLst/>
              </a:prstGeom>
              <a:noFill/>
              <a:ln w="9525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9" name="CasellaDiTesto 38"/>
              <p:cNvSpPr txBox="1"/>
              <p:nvPr/>
            </p:nvSpPr>
            <p:spPr>
              <a:xfrm>
                <a:off x="7604736" y="3744143"/>
                <a:ext cx="63992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</a:t>
                </a:r>
                <a:r>
                  <a:rPr lang="en-GB" baseline="-250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IT</a:t>
                </a:r>
                <a:r>
                  <a:rPr lang="en-GB" baseline="-25000" dirty="0" smtClean="0">
                    <a:solidFill>
                      <a:srgbClr val="00B0F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n-GB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endParaRPr lang="en-GB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40" name="Parentesi graffa chiusa 39"/>
              <p:cNvSpPr/>
              <p:nvPr/>
            </p:nvSpPr>
            <p:spPr bwMode="auto">
              <a:xfrm>
                <a:off x="7479897" y="3810051"/>
                <a:ext cx="117782" cy="366137"/>
              </a:xfrm>
              <a:prstGeom prst="rightBrace">
                <a:avLst/>
              </a:prstGeom>
              <a:noFill/>
              <a:ln w="9525" cap="flat" cmpd="sng" algn="ctr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43" name="Freccia a destra 42"/>
            <p:cNvSpPr/>
            <p:nvPr/>
          </p:nvSpPr>
          <p:spPr bwMode="auto">
            <a:xfrm rot="5400000">
              <a:off x="6424015" y="3008833"/>
              <a:ext cx="536198" cy="278626"/>
            </a:xfrm>
            <a:prstGeom prst="right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5" name="Rettangolo 44"/>
          <p:cNvSpPr/>
          <p:nvPr/>
        </p:nvSpPr>
        <p:spPr>
          <a:xfrm>
            <a:off x="3334446" y="1019092"/>
            <a:ext cx="46773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F. </a:t>
            </a:r>
            <a:r>
              <a:rPr lang="en-US" sz="800" dirty="0" err="1"/>
              <a:t>Moscatelli</a:t>
            </a:r>
            <a:r>
              <a:rPr lang="en-US" sz="800" dirty="0"/>
              <a:t>; D. Passeri; A. </a:t>
            </a:r>
            <a:r>
              <a:rPr lang="en-US" sz="800" dirty="0" err="1"/>
              <a:t>Morozzi</a:t>
            </a:r>
            <a:r>
              <a:rPr lang="en-US" sz="800" dirty="0"/>
              <a:t>; S. </a:t>
            </a:r>
            <a:r>
              <a:rPr lang="en-US" sz="800" dirty="0" err="1"/>
              <a:t>Mattiazzo</a:t>
            </a:r>
            <a:r>
              <a:rPr lang="en-US" sz="800" dirty="0"/>
              <a:t>; G. -F. </a:t>
            </a:r>
            <a:r>
              <a:rPr lang="en-US" sz="800" dirty="0" err="1"/>
              <a:t>Dalla</a:t>
            </a:r>
            <a:r>
              <a:rPr lang="en-US" sz="800" dirty="0"/>
              <a:t> Betta; M. </a:t>
            </a:r>
            <a:r>
              <a:rPr lang="en-US" sz="800" dirty="0" err="1"/>
              <a:t>Dragicevic</a:t>
            </a:r>
            <a:r>
              <a:rPr lang="en-US" sz="800" dirty="0"/>
              <a:t>; G. M. </a:t>
            </a:r>
            <a:r>
              <a:rPr lang="en-US" sz="800" dirty="0" err="1"/>
              <a:t>Bilei</a:t>
            </a:r>
            <a:r>
              <a:rPr lang="en-US" sz="800" dirty="0"/>
              <a:t>, </a:t>
            </a:r>
            <a:br>
              <a:rPr lang="en-US" sz="800" dirty="0"/>
            </a:br>
            <a:r>
              <a:rPr lang="en-US" sz="800" i="1" dirty="0"/>
              <a:t>Effects of Interface Donor Trap States on Isolation Properties of Detectors Operating at </a:t>
            </a:r>
            <a:r>
              <a:rPr lang="en-US" sz="800" i="1" dirty="0" smtClean="0"/>
              <a:t>High-Luminosity LHC</a:t>
            </a:r>
            <a:r>
              <a:rPr lang="en-US" sz="800" dirty="0"/>
              <a:t>, IEEE Transactions on Nuclear Science, 2017, Vol. 64, Issue: 8, 2259 - 2267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val="14340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Conclusions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768" y="1127078"/>
            <a:ext cx="7439422" cy="313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Modelling radiation damage effects is a hard task!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Radiation damage modelling scheme (bulk + surface),</a:t>
            </a:r>
            <a:b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suitable for commercial TCAD tools (e.g. Synopsys Sentaurus).  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redictive capabilities extended to HL-LHC radiation damage levels (e.g. </a:t>
            </a:r>
            <a:r>
              <a:rPr lang="en-GB" sz="1800" dirty="0" err="1" smtClean="0">
                <a:solidFill>
                  <a:srgbClr val="3333CC"/>
                </a:solidFill>
                <a:latin typeface="Tahoma" pitchFamily="34" charset="0"/>
              </a:rPr>
              <a:t>fluences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 &gt; 2.0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  <a:sym typeface="Symbol"/>
              </a:rPr>
              <a:t>×10</a:t>
            </a:r>
            <a:r>
              <a:rPr lang="en-GB" sz="1800" baseline="30000" dirty="0" smtClean="0">
                <a:solidFill>
                  <a:srgbClr val="3333CC"/>
                </a:solidFill>
                <a:latin typeface="Tahoma" pitchFamily="34" charset="0"/>
              </a:rPr>
              <a:t>16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cm</a:t>
            </a:r>
            <a:r>
              <a:rPr lang="en-GB" sz="1800" baseline="30000" dirty="0" smtClean="0">
                <a:solidFill>
                  <a:srgbClr val="3333CC"/>
                </a:solidFill>
                <a:latin typeface="Tahoma" pitchFamily="34" charset="0"/>
              </a:rPr>
              <a:t>-2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 1 MeV neutrons).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Further validation with experimental </a:t>
            </a:r>
            <a:r>
              <a:rPr lang="en-GB" sz="1800" smtClean="0">
                <a:solidFill>
                  <a:srgbClr val="3333CC"/>
                </a:solidFill>
                <a:latin typeface="Tahoma" pitchFamily="34" charset="0"/>
              </a:rPr>
              <a:t>data comparisons</a:t>
            </a:r>
            <a:br>
              <a:rPr lang="en-GB" sz="180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800" smtClean="0">
                <a:solidFill>
                  <a:srgbClr val="3333CC"/>
                </a:solidFill>
                <a:latin typeface="Tahoma" pitchFamily="34" charset="0"/>
              </a:rPr>
              <a:t>-&gt; </a:t>
            </a: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model refinement.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Application to the optimization of (pixel) detectors </a:t>
            </a:r>
            <a:b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(3D detectors, 2D planar detectors, …).</a:t>
            </a:r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38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4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Motivations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8" y="1153533"/>
            <a:ext cx="7677736" cy="465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Modern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TCAD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tools</a:t>
            </a:r>
            <a:r>
              <a:rPr lang="en-US" sz="1800" baseline="30000" dirty="0" smtClean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offer a wide variety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of approaches,</a:t>
            </a:r>
            <a:b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characterized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by different combinations among physical accuracy and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comprehensiveness, application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versatility and computational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demand -&gt;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mixed-mode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approaches can be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efficiently followed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A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number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of different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physical damage mechanisms actually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may interact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in a non-trivial way. Deep understanding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of physical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device behavior therefore has the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utmost importance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, and device analysis tools may help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to this purpose.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Bulk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and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surface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radiation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damage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have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been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taken into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account by means of the introduction of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deep level radiation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induced traps whose parameters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are physically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meaningful and whose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experimental characterization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is feasible. </a:t>
            </a:r>
            <a:endParaRPr lang="en-US" sz="1800" dirty="0" smtClean="0">
              <a:solidFill>
                <a:srgbClr val="3333CC"/>
              </a:solidFill>
              <a:latin typeface="Tahoma" pitchFamily="34" charset="0"/>
            </a:endParaRP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Within 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a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hierarchical approach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, increasingly complex models have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been considered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, aiming at balancing complexity 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and comprehensiveness.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4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010" y="5649875"/>
            <a:ext cx="877614" cy="25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5243624" y="5596606"/>
            <a:ext cx="184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rgbClr val="3333CC"/>
                </a:solidFill>
                <a:latin typeface="Tahoma" pitchFamily="34" charset="0"/>
              </a:rPr>
              <a:t>(1) Sentaurus Device</a:t>
            </a:r>
            <a:endParaRPr lang="it-IT" sz="1400" dirty="0">
              <a:solidFill>
                <a:srgbClr val="3333CC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Once upon a time... (1996)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8" y="920827"/>
            <a:ext cx="7677735" cy="127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Numerical analysis and physical modelling of semiconductor devices</a:t>
            </a:r>
            <a:b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-&gt; application in High Energy Physics domain…</a:t>
            </a:r>
          </a:p>
          <a:p>
            <a:pPr marL="335318" indent="-335318" defTabSz="843443" eaLnBrk="0" hangingPunct="0">
              <a:spcBef>
                <a:spcPts val="6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Modelling of the interaction between ionizing particle / silicon substrate compatible with Box Integration Method simulation scheme.</a:t>
            </a:r>
            <a:endParaRPr lang="en-GB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54170"/>
            <a:ext cx="1932093" cy="354269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5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pic>
        <p:nvPicPr>
          <p:cNvPr id="6" name="Picture 15" descr="S6301241"/>
          <p:cNvPicPr>
            <a:picLocks noChangeAspect="1" noChangeArrowheads="1"/>
          </p:cNvPicPr>
          <p:nvPr/>
        </p:nvPicPr>
        <p:blipFill>
          <a:blip r:embed="rId3" cstate="print">
            <a:lum bright="3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" t="9715" r="4221" b="9715"/>
          <a:stretch>
            <a:fillRect/>
          </a:stretch>
        </p:blipFill>
        <p:spPr bwMode="auto">
          <a:xfrm>
            <a:off x="4488060" y="3240087"/>
            <a:ext cx="3684588" cy="242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308312"/>
              </p:ext>
            </p:extLst>
          </p:nvPr>
        </p:nvGraphicFramePr>
        <p:xfrm>
          <a:off x="853094" y="3685148"/>
          <a:ext cx="353695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9" name="Equation" r:id="rId4" imgW="1714500" imgH="419100" progId="Equation.3">
                  <p:embed/>
                </p:oleObj>
              </mc:Choice>
              <mc:Fallback>
                <p:oleObj name="Equation" r:id="rId4" imgW="17145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094" y="3685148"/>
                        <a:ext cx="353695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484678"/>
              </p:ext>
            </p:extLst>
          </p:nvPr>
        </p:nvGraphicFramePr>
        <p:xfrm>
          <a:off x="853094" y="2840598"/>
          <a:ext cx="35179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0" name="Equation" r:id="rId6" imgW="1701800" imgH="419100" progId="Equation.3">
                  <p:embed/>
                </p:oleObj>
              </mc:Choice>
              <mc:Fallback>
                <p:oleObj name="Equation" r:id="rId6" imgW="1701800" imgH="419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094" y="2840598"/>
                        <a:ext cx="35179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943778"/>
              </p:ext>
            </p:extLst>
          </p:nvPr>
        </p:nvGraphicFramePr>
        <p:xfrm>
          <a:off x="853094" y="2327836"/>
          <a:ext cx="435927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" name="Equation" r:id="rId8" imgW="2120900" imgH="241300" progId="Equation.3">
                  <p:embed/>
                </p:oleObj>
              </mc:Choice>
              <mc:Fallback>
                <p:oleObj name="Equation" r:id="rId8" imgW="2120900" imgH="2413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094" y="2327836"/>
                        <a:ext cx="4359275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51768" y="4730603"/>
            <a:ext cx="4176464" cy="119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G</a:t>
            </a:r>
            <a:r>
              <a:rPr lang="en-US" sz="1800" baseline="30000" dirty="0" smtClean="0">
                <a:solidFill>
                  <a:srgbClr val="FF0000"/>
                </a:solidFill>
                <a:latin typeface="Tahoma" pitchFamily="34" charset="0"/>
              </a:rPr>
              <a:t>rad</a:t>
            </a: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 can be distributed in time and space according to the numerical spatial and time discretization algorithms.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3628193" y="2903900"/>
            <a:ext cx="792088" cy="1440160"/>
            <a:chOff x="3492128" y="2880047"/>
            <a:chExt cx="792088" cy="1440160"/>
          </a:xfrm>
        </p:grpSpPr>
        <p:sp>
          <p:nvSpPr>
            <p:cNvPr id="7" name="Ovale 6"/>
            <p:cNvSpPr/>
            <p:nvPr/>
          </p:nvSpPr>
          <p:spPr bwMode="auto">
            <a:xfrm>
              <a:off x="3492128" y="2880047"/>
              <a:ext cx="792088" cy="576064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Ovale 11"/>
            <p:cNvSpPr/>
            <p:nvPr/>
          </p:nvSpPr>
          <p:spPr bwMode="auto">
            <a:xfrm>
              <a:off x="3492128" y="3744143"/>
              <a:ext cx="792088" cy="576064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" name="Parentesi graffa aperta 8"/>
          <p:cNvSpPr/>
          <p:nvPr/>
        </p:nvSpPr>
        <p:spPr bwMode="auto">
          <a:xfrm>
            <a:off x="603857" y="2183820"/>
            <a:ext cx="216024" cy="237936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 rot="1090267">
            <a:off x="6027092" y="2655737"/>
            <a:ext cx="1992853" cy="615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TCAD applications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 HEP in 1996…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74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Radiation damage modelling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51768" y="3525994"/>
            <a:ext cx="7439422" cy="36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Continuity equation for both free and trapped carriers:</a:t>
            </a: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557372"/>
              </p:ext>
            </p:extLst>
          </p:nvPr>
        </p:nvGraphicFramePr>
        <p:xfrm>
          <a:off x="804863" y="2808039"/>
          <a:ext cx="5481637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" name="Equazione" r:id="rId3" imgW="2667000" imgH="241300" progId="Equation.3">
                  <p:embed/>
                </p:oleObj>
              </mc:Choice>
              <mc:Fallback>
                <p:oleObj name="Equazione" r:id="rId3" imgW="26670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863" y="2808039"/>
                        <a:ext cx="5481637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51768" y="1007839"/>
            <a:ext cx="7439422" cy="170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Numerical modelling of radiation damage effects in semiconductor devices.</a:t>
            </a:r>
          </a:p>
          <a:p>
            <a:pPr marL="335318" indent="-335318" defTabSz="843443" eaLnBrk="0" hangingPunct="0">
              <a:spcBef>
                <a:spcPts val="6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Deep-level recombination centres / traps radiation induced.</a:t>
            </a:r>
          </a:p>
          <a:p>
            <a:pPr marL="335318" indent="-335318" defTabSz="843443" eaLnBrk="0" hangingPunct="0">
              <a:spcBef>
                <a:spcPts val="12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Explicit contribution of the trapped charges to the charge density (modified Poisson equation):</a:t>
            </a:r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89052"/>
              </p:ext>
            </p:extLst>
          </p:nvPr>
        </p:nvGraphicFramePr>
        <p:xfrm>
          <a:off x="803275" y="4104183"/>
          <a:ext cx="2493963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4" name="Equazione" r:id="rId5" imgW="1206500" imgH="419100" progId="Equation.3">
                  <p:embed/>
                </p:oleObj>
              </mc:Choice>
              <mc:Fallback>
                <p:oleObj name="Equazione" r:id="rId5" imgW="12065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" y="4104183"/>
                        <a:ext cx="2493963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51695"/>
              </p:ext>
            </p:extLst>
          </p:nvPr>
        </p:nvGraphicFramePr>
        <p:xfrm>
          <a:off x="803275" y="4972545"/>
          <a:ext cx="256698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5" name="Equazione" r:id="rId7" imgW="1244600" imgH="419100" progId="Equation.3">
                  <p:embed/>
                </p:oleObj>
              </mc:Choice>
              <mc:Fallback>
                <p:oleObj name="Equazione" r:id="rId7" imgW="1244600" imgH="4191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" y="4972545"/>
                        <a:ext cx="2566988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516978"/>
              </p:ext>
            </p:extLst>
          </p:nvPr>
        </p:nvGraphicFramePr>
        <p:xfrm>
          <a:off x="4108450" y="4972545"/>
          <a:ext cx="2817813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6" name="Equazione" r:id="rId9" imgW="1409700" imgH="419100" progId="Equation.3">
                  <p:embed/>
                </p:oleObj>
              </mc:Choice>
              <mc:Fallback>
                <p:oleObj name="Equazione" r:id="rId9" imgW="1409700" imgH="4191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450" y="4972545"/>
                        <a:ext cx="2817813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735466"/>
              </p:ext>
            </p:extLst>
          </p:nvPr>
        </p:nvGraphicFramePr>
        <p:xfrm>
          <a:off x="4075113" y="4105770"/>
          <a:ext cx="2846387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7" name="Equazione" r:id="rId11" imgW="1358900" imgH="419100" progId="Equation.3">
                  <p:embed/>
                </p:oleObj>
              </mc:Choice>
              <mc:Fallback>
                <p:oleObj name="Equazione" r:id="rId11" imgW="13589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5113" y="4105770"/>
                        <a:ext cx="2846387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e 1"/>
          <p:cNvSpPr/>
          <p:nvPr/>
        </p:nvSpPr>
        <p:spPr bwMode="auto">
          <a:xfrm>
            <a:off x="5084704" y="2794711"/>
            <a:ext cx="576064" cy="57393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e 13"/>
          <p:cNvSpPr/>
          <p:nvPr/>
        </p:nvSpPr>
        <p:spPr bwMode="auto">
          <a:xfrm>
            <a:off x="5668270" y="2794711"/>
            <a:ext cx="576064" cy="57393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ttangolo arrotondato 2"/>
          <p:cNvSpPr/>
          <p:nvPr/>
        </p:nvSpPr>
        <p:spPr bwMode="auto">
          <a:xfrm>
            <a:off x="3971479" y="4032175"/>
            <a:ext cx="3049041" cy="1872208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6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0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39260" y="5214117"/>
            <a:ext cx="7617364" cy="7622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84341" tIns="42171" rIns="84341" bIns="42171">
            <a:spAutoFit/>
          </a:bodyPr>
          <a:lstStyle/>
          <a:p>
            <a:pPr defTabSz="843443" eaLnBrk="0" hangingPunct="0">
              <a:spcBef>
                <a:spcPts val="0"/>
              </a:spcBef>
              <a:tabLst>
                <a:tab pos="326533" algn="l"/>
              </a:tabLst>
            </a:pPr>
            <a:r>
              <a:rPr lang="en-US" sz="1100" dirty="0" smtClean="0">
                <a:latin typeface="Tahoma" pitchFamily="34" charset="0"/>
              </a:rPr>
              <a:t>[1] 	D. Passeri</a:t>
            </a:r>
            <a:r>
              <a:rPr lang="en-US" sz="1100" dirty="0">
                <a:latin typeface="Tahoma" pitchFamily="34" charset="0"/>
              </a:rPr>
              <a:t>, </a:t>
            </a:r>
            <a:r>
              <a:rPr lang="en-US" sz="1100" dirty="0" smtClean="0">
                <a:latin typeface="Tahoma" pitchFamily="34" charset="0"/>
              </a:rPr>
              <a:t>P. </a:t>
            </a:r>
            <a:r>
              <a:rPr lang="en-US" sz="1100" dirty="0" err="1">
                <a:latin typeface="Tahoma" pitchFamily="34" charset="0"/>
              </a:rPr>
              <a:t>Ciampolini</a:t>
            </a:r>
            <a:r>
              <a:rPr lang="en-US" sz="1100" dirty="0">
                <a:latin typeface="Tahoma" pitchFamily="34" charset="0"/>
              </a:rPr>
              <a:t>, </a:t>
            </a:r>
            <a:r>
              <a:rPr lang="en-US" sz="1100" dirty="0" smtClean="0">
                <a:latin typeface="Tahoma" pitchFamily="34" charset="0"/>
              </a:rPr>
              <a:t>G.M. </a:t>
            </a:r>
            <a:r>
              <a:rPr lang="en-US" sz="1100" dirty="0" err="1">
                <a:latin typeface="Tahoma" pitchFamily="34" charset="0"/>
              </a:rPr>
              <a:t>Bilei</a:t>
            </a:r>
            <a:r>
              <a:rPr lang="en-US" sz="1100" dirty="0">
                <a:latin typeface="Tahoma" pitchFamily="34" charset="0"/>
              </a:rPr>
              <a:t>, and </a:t>
            </a:r>
            <a:r>
              <a:rPr lang="en-US" sz="1100" dirty="0" smtClean="0">
                <a:latin typeface="Tahoma" pitchFamily="34" charset="0"/>
              </a:rPr>
              <a:t>F. </a:t>
            </a:r>
            <a:r>
              <a:rPr lang="en-US" sz="1100" dirty="0" err="1" smtClean="0">
                <a:latin typeface="Tahoma" pitchFamily="34" charset="0"/>
              </a:rPr>
              <a:t>Moscatelli</a:t>
            </a:r>
            <a:r>
              <a:rPr lang="en-US" sz="1100" dirty="0" smtClean="0">
                <a:latin typeface="Tahoma" pitchFamily="34" charset="0"/>
              </a:rPr>
              <a:t>, </a:t>
            </a:r>
            <a:r>
              <a:rPr lang="en-US" sz="1100" i="1" dirty="0" smtClean="0">
                <a:latin typeface="Tahoma" pitchFamily="34" charset="0"/>
              </a:rPr>
              <a:t>Comprehensive </a:t>
            </a:r>
            <a:r>
              <a:rPr lang="en-US" sz="1100" i="1" dirty="0">
                <a:latin typeface="Tahoma" pitchFamily="34" charset="0"/>
              </a:rPr>
              <a:t>Modeling of Bulk-Damage Effects </a:t>
            </a:r>
            <a:r>
              <a:rPr lang="en-US" sz="1100" i="1" dirty="0" smtClean="0">
                <a:latin typeface="Tahoma" pitchFamily="34" charset="0"/>
              </a:rPr>
              <a:t>in Silicon 	Radiation Detectors</a:t>
            </a:r>
            <a:r>
              <a:rPr lang="en-US" sz="1100" dirty="0" smtClean="0">
                <a:latin typeface="Tahoma" pitchFamily="34" charset="0"/>
              </a:rPr>
              <a:t>, IEEE Trans. on Nuclear Science, vol. </a:t>
            </a:r>
            <a:r>
              <a:rPr lang="en-US" sz="1100" dirty="0">
                <a:latin typeface="Tahoma" pitchFamily="34" charset="0"/>
              </a:rPr>
              <a:t>48, </a:t>
            </a:r>
            <a:r>
              <a:rPr lang="en-US" sz="1100" dirty="0" smtClean="0">
                <a:latin typeface="Tahoma" pitchFamily="34" charset="0"/>
              </a:rPr>
              <a:t>no. </a:t>
            </a:r>
            <a:r>
              <a:rPr lang="en-US" sz="1100" dirty="0">
                <a:latin typeface="Tahoma" pitchFamily="34" charset="0"/>
              </a:rPr>
              <a:t>5, </a:t>
            </a:r>
            <a:r>
              <a:rPr lang="en-US" sz="1100" dirty="0" smtClean="0">
                <a:latin typeface="Tahoma" pitchFamily="34" charset="0"/>
              </a:rPr>
              <a:t>October 2001.</a:t>
            </a:r>
          </a:p>
          <a:p>
            <a:pPr defTabSz="843443" eaLnBrk="0" hangingPunct="0">
              <a:spcBef>
                <a:spcPts val="0"/>
              </a:spcBef>
              <a:tabLst>
                <a:tab pos="326533" algn="l"/>
              </a:tabLst>
            </a:pPr>
            <a:r>
              <a:rPr lang="en-US" sz="1100" dirty="0" smtClean="0">
                <a:latin typeface="Tahoma" pitchFamily="34" charset="0"/>
              </a:rPr>
              <a:t>[2] 	M. </a:t>
            </a:r>
            <a:r>
              <a:rPr lang="en-US" sz="1100" dirty="0" err="1" smtClean="0">
                <a:latin typeface="Tahoma" pitchFamily="34" charset="0"/>
              </a:rPr>
              <a:t>Petasecca</a:t>
            </a:r>
            <a:r>
              <a:rPr lang="en-US" sz="1100" dirty="0">
                <a:latin typeface="Tahoma" pitchFamily="34" charset="0"/>
              </a:rPr>
              <a:t>, F. </a:t>
            </a:r>
            <a:r>
              <a:rPr lang="en-US" sz="1100" dirty="0" err="1">
                <a:latin typeface="Tahoma" pitchFamily="34" charset="0"/>
              </a:rPr>
              <a:t>Moscatelli</a:t>
            </a:r>
            <a:r>
              <a:rPr lang="en-US" sz="1100" dirty="0">
                <a:latin typeface="Tahoma" pitchFamily="34" charset="0"/>
              </a:rPr>
              <a:t>, D. Passeri, and G. U. </a:t>
            </a:r>
            <a:r>
              <a:rPr lang="en-US" sz="1100" dirty="0" err="1" smtClean="0">
                <a:latin typeface="Tahoma" pitchFamily="34" charset="0"/>
              </a:rPr>
              <a:t>Pignatel</a:t>
            </a:r>
            <a:r>
              <a:rPr lang="en-US" sz="1100" dirty="0" smtClean="0">
                <a:latin typeface="Tahoma" pitchFamily="34" charset="0"/>
              </a:rPr>
              <a:t>, </a:t>
            </a:r>
            <a:r>
              <a:rPr lang="en-US" sz="1100" i="1" dirty="0" smtClean="0">
                <a:latin typeface="Tahoma" pitchFamily="34" charset="0"/>
              </a:rPr>
              <a:t>Numerical </a:t>
            </a:r>
            <a:r>
              <a:rPr lang="en-US" sz="1100" i="1" dirty="0">
                <a:latin typeface="Tahoma" pitchFamily="34" charset="0"/>
              </a:rPr>
              <a:t>Simulation of Radiation Damage </a:t>
            </a:r>
            <a:r>
              <a:rPr lang="en-US" sz="1100" i="1" dirty="0" smtClean="0">
                <a:latin typeface="Tahoma" pitchFamily="34" charset="0"/>
              </a:rPr>
              <a:t>Effects in p-	Type </a:t>
            </a:r>
            <a:r>
              <a:rPr lang="en-US" sz="1100" i="1" dirty="0">
                <a:latin typeface="Tahoma" pitchFamily="34" charset="0"/>
              </a:rPr>
              <a:t>and n-Type FZ Silicon </a:t>
            </a:r>
            <a:r>
              <a:rPr lang="en-US" sz="1100" i="1" dirty="0" smtClean="0">
                <a:latin typeface="Tahoma" pitchFamily="34" charset="0"/>
              </a:rPr>
              <a:t>Detectors</a:t>
            </a:r>
            <a:r>
              <a:rPr lang="en-US" sz="1100" dirty="0" smtClean="0">
                <a:latin typeface="Tahoma" pitchFamily="34" charset="0"/>
              </a:rPr>
              <a:t>, IEEE Trans. on Nuclear Science, vol. </a:t>
            </a:r>
            <a:r>
              <a:rPr lang="en-US" sz="1100" dirty="0">
                <a:latin typeface="Tahoma" pitchFamily="34" charset="0"/>
              </a:rPr>
              <a:t>53, </a:t>
            </a:r>
            <a:r>
              <a:rPr lang="en-US" sz="1100" dirty="0" smtClean="0">
                <a:latin typeface="Tahoma" pitchFamily="34" charset="0"/>
              </a:rPr>
              <a:t>no. </a:t>
            </a:r>
            <a:r>
              <a:rPr lang="en-US" sz="1100" dirty="0">
                <a:latin typeface="Tahoma" pitchFamily="34" charset="0"/>
              </a:rPr>
              <a:t>5, </a:t>
            </a:r>
            <a:r>
              <a:rPr lang="en-US" sz="1100" dirty="0" smtClean="0">
                <a:latin typeface="Tahoma" pitchFamily="34" charset="0"/>
              </a:rPr>
              <a:t>October 2006.</a:t>
            </a:r>
            <a:endParaRPr lang="en-US" sz="1100" dirty="0">
              <a:latin typeface="Tahoma" pitchFamily="34" charset="0"/>
            </a:endParaRPr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“University of Perugia” model</a:t>
            </a:r>
            <a:endParaRPr lang="en-US" dirty="0">
              <a:latin typeface="Tahoma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8" t="12201" r="20357"/>
          <a:stretch/>
        </p:blipFill>
        <p:spPr bwMode="auto">
          <a:xfrm>
            <a:off x="411268" y="963518"/>
            <a:ext cx="4953068" cy="4220153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9" t="11211" r="21000"/>
          <a:stretch/>
        </p:blipFill>
        <p:spPr bwMode="auto">
          <a:xfrm>
            <a:off x="1475904" y="1295871"/>
            <a:ext cx="4824536" cy="4259351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o 5"/>
          <p:cNvGrpSpPr/>
          <p:nvPr/>
        </p:nvGrpSpPr>
        <p:grpSpPr>
          <a:xfrm>
            <a:off x="3636144" y="1060683"/>
            <a:ext cx="4392488" cy="4843700"/>
            <a:chOff x="3636144" y="1060683"/>
            <a:chExt cx="4392488" cy="4843700"/>
          </a:xfrm>
        </p:grpSpPr>
        <p:grpSp>
          <p:nvGrpSpPr>
            <p:cNvPr id="4" name="Gruppo 3"/>
            <p:cNvGrpSpPr/>
            <p:nvPr/>
          </p:nvGrpSpPr>
          <p:grpSpPr>
            <a:xfrm>
              <a:off x="4895403" y="1060683"/>
              <a:ext cx="3133229" cy="1086280"/>
              <a:chOff x="4895403" y="1060683"/>
              <a:chExt cx="3133229" cy="1086280"/>
            </a:xfrm>
          </p:grpSpPr>
          <p:sp>
            <p:nvSpPr>
              <p:cNvPr id="2" name="CasellaDiTesto 1"/>
              <p:cNvSpPr txBox="1"/>
              <p:nvPr/>
            </p:nvSpPr>
            <p:spPr>
              <a:xfrm>
                <a:off x="4895403" y="1060683"/>
                <a:ext cx="31332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400" dirty="0" smtClean="0">
                    <a:solidFill>
                      <a:schemeClr val="accent2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More than 20 specific journal papers</a:t>
                </a:r>
                <a:br>
                  <a:rPr lang="en-GB" sz="1400" dirty="0" smtClean="0">
                    <a:solidFill>
                      <a:schemeClr val="accent2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</a:br>
                <a:r>
                  <a:rPr lang="en-GB" sz="1400" dirty="0" smtClean="0">
                    <a:solidFill>
                      <a:schemeClr val="accent2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 TCAD radiation damage modelling</a:t>
                </a:r>
                <a:endParaRPr lang="en-GB" sz="1400" dirty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9" name="CasellaDiTesto 8"/>
              <p:cNvSpPr txBox="1"/>
              <p:nvPr/>
            </p:nvSpPr>
            <p:spPr>
              <a:xfrm rot="2760870">
                <a:off x="6456397" y="1543111"/>
                <a:ext cx="56137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600" dirty="0" smtClean="0">
                    <a:solidFill>
                      <a:schemeClr val="accent2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…</a:t>
                </a:r>
                <a:endParaRPr lang="en-GB" sz="3600" dirty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00" t="11099" r="20978" b="-1"/>
            <a:stretch/>
          </p:blipFill>
          <p:spPr bwMode="auto">
            <a:xfrm>
              <a:off x="3636144" y="2190368"/>
              <a:ext cx="4257297" cy="3714015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" t="15020" r="47071" b="10695"/>
          <a:stretch/>
        </p:blipFill>
        <p:spPr bwMode="auto">
          <a:xfrm>
            <a:off x="3636144" y="2250436"/>
            <a:ext cx="4320480" cy="363928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7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6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LHC CMS Si Tracker design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51768" y="1151855"/>
            <a:ext cx="7439422" cy="119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Choice of the Si-Strip detector substrate resistivity.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US" sz="1800" dirty="0" smtClean="0">
                <a:solidFill>
                  <a:srgbClr val="3333CC"/>
                </a:solidFill>
                <a:latin typeface="Tahoma" pitchFamily="34" charset="0"/>
              </a:rPr>
              <a:t>Strip geometry optimization (w/p, metal overhang).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0" t="23574" r="4600" b="30829"/>
          <a:stretch/>
        </p:blipFill>
        <p:spPr bwMode="auto">
          <a:xfrm>
            <a:off x="515049" y="4628252"/>
            <a:ext cx="1621971" cy="1132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49" y="2102167"/>
            <a:ext cx="2878396" cy="22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8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3632369" y="2072660"/>
            <a:ext cx="4148625" cy="2190755"/>
            <a:chOff x="3632369" y="2072660"/>
            <a:chExt cx="4148625" cy="2190755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"/>
            <a:stretch>
              <a:fillRect/>
            </a:stretch>
          </p:blipFill>
          <p:spPr bwMode="auto">
            <a:xfrm>
              <a:off x="3632369" y="2072660"/>
              <a:ext cx="4148625" cy="18969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3781037" y="3962806"/>
              <a:ext cx="3851289" cy="3006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84341" tIns="42171" rIns="84341" bIns="42171">
              <a:spAutoFit/>
            </a:bodyPr>
            <a:lstStyle/>
            <a:p>
              <a:pPr algn="ctr" defTabSz="843443" eaLnBrk="0" hangingPunct="0">
                <a:spcBef>
                  <a:spcPct val="50000"/>
                </a:spcBef>
                <a:tabLst>
                  <a:tab pos="326533" algn="l"/>
                </a:tabLst>
              </a:pPr>
              <a:r>
                <a:rPr lang="it-IT" sz="1400" dirty="0" smtClean="0">
                  <a:latin typeface="Tahoma" pitchFamily="34" charset="0"/>
                </a:rPr>
                <a:t>Electron </a:t>
              </a:r>
              <a:r>
                <a:rPr lang="it-IT" sz="1400" dirty="0" err="1" smtClean="0">
                  <a:latin typeface="Tahoma" pitchFamily="34" charset="0"/>
                </a:rPr>
                <a:t>concentration</a:t>
              </a:r>
              <a:r>
                <a:rPr lang="it-IT" sz="1400" dirty="0" smtClean="0">
                  <a:latin typeface="Tahoma" pitchFamily="34" charset="0"/>
                </a:rPr>
                <a:t> </a:t>
              </a:r>
              <a:r>
                <a:rPr lang="it-IT" sz="1400" dirty="0" err="1" smtClean="0">
                  <a:latin typeface="Tahoma" pitchFamily="34" charset="0"/>
                </a:rPr>
                <a:t>at</a:t>
              </a:r>
              <a:r>
                <a:rPr lang="it-IT" sz="1400" dirty="0" smtClean="0">
                  <a:latin typeface="Tahoma" pitchFamily="34" charset="0"/>
                </a:rPr>
                <a:t> the </a:t>
              </a:r>
              <a:r>
                <a:rPr lang="it-IT" sz="1400" dirty="0" err="1" smtClean="0">
                  <a:latin typeface="Tahoma" pitchFamily="34" charset="0"/>
                </a:rPr>
                <a:t>surface</a:t>
              </a:r>
              <a:endParaRPr lang="en-US" sz="1400" dirty="0">
                <a:latin typeface="Tahoma" pitchFamily="34" charset="0"/>
              </a:endParaRPr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3590257" y="1928005"/>
            <a:ext cx="4214045" cy="3956538"/>
            <a:chOff x="3590257" y="1928005"/>
            <a:chExt cx="4214045" cy="3956538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 rot="16200000">
              <a:off x="5566770" y="3548972"/>
              <a:ext cx="3851289" cy="623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84341" tIns="42171" rIns="84341" bIns="42171">
              <a:spAutoFit/>
            </a:bodyPr>
            <a:lstStyle/>
            <a:p>
              <a:pPr algn="ctr" defTabSz="843443" eaLnBrk="0" hangingPunct="0">
                <a:spcBef>
                  <a:spcPct val="50000"/>
                </a:spcBef>
                <a:tabLst>
                  <a:tab pos="326533" algn="l"/>
                </a:tabLst>
              </a:pPr>
              <a:endParaRPr lang="it-IT" sz="1400" dirty="0" smtClean="0">
                <a:latin typeface="Tahoma" pitchFamily="34" charset="0"/>
              </a:endParaRPr>
            </a:p>
            <a:p>
              <a:pPr algn="ctr" defTabSz="843443" eaLnBrk="0" hangingPunct="0">
                <a:spcBef>
                  <a:spcPct val="50000"/>
                </a:spcBef>
                <a:tabLst>
                  <a:tab pos="326533" algn="l"/>
                </a:tabLst>
              </a:pPr>
              <a:r>
                <a:rPr lang="it-IT" sz="1400" dirty="0" smtClean="0">
                  <a:latin typeface="Tahoma" pitchFamily="34" charset="0"/>
                </a:rPr>
                <a:t>Critical </a:t>
              </a:r>
              <a:r>
                <a:rPr lang="it-IT" sz="1400" dirty="0" err="1" smtClean="0">
                  <a:latin typeface="Tahoma" pitchFamily="34" charset="0"/>
                </a:rPr>
                <a:t>Electric</a:t>
              </a:r>
              <a:r>
                <a:rPr lang="it-IT" sz="1400" dirty="0" smtClean="0">
                  <a:latin typeface="Tahoma" pitchFamily="34" charset="0"/>
                </a:rPr>
                <a:t> </a:t>
              </a:r>
              <a:r>
                <a:rPr lang="it-IT" sz="1400" dirty="0" err="1" smtClean="0">
                  <a:latin typeface="Tahoma" pitchFamily="34" charset="0"/>
                </a:rPr>
                <a:t>Fields</a:t>
              </a:r>
              <a:r>
                <a:rPr lang="it-IT" sz="1400" dirty="0">
                  <a:latin typeface="Tahoma" pitchFamily="34" charset="0"/>
                </a:rPr>
                <a:t> </a:t>
              </a:r>
              <a:r>
                <a:rPr lang="it-IT" sz="1400" dirty="0" smtClean="0">
                  <a:latin typeface="Tahoma" pitchFamily="34" charset="0"/>
                </a:rPr>
                <a:t>(</a:t>
              </a:r>
              <a:r>
                <a:rPr lang="it-IT" sz="1400" dirty="0" err="1" smtClean="0">
                  <a:latin typeface="Tahoma" pitchFamily="34" charset="0"/>
                </a:rPr>
                <a:t>within</a:t>
              </a:r>
              <a:r>
                <a:rPr lang="it-IT" sz="1400" dirty="0" smtClean="0">
                  <a:latin typeface="Tahoma" pitchFamily="34" charset="0"/>
                </a:rPr>
                <a:t> Si) </a:t>
              </a:r>
              <a:r>
                <a:rPr lang="it-IT" sz="1400" dirty="0" err="1" smtClean="0">
                  <a:latin typeface="Tahoma" pitchFamily="34" charset="0"/>
                </a:rPr>
                <a:t>reduction</a:t>
              </a:r>
              <a:endParaRPr lang="en-US" sz="1400" dirty="0">
                <a:latin typeface="Tahoma" pitchFamily="34" charset="0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91"/>
            <a:stretch/>
          </p:blipFill>
          <p:spPr bwMode="auto">
            <a:xfrm>
              <a:off x="3590257" y="1928005"/>
              <a:ext cx="3719711" cy="395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640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896" y="216006"/>
            <a:ext cx="7483987" cy="576016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Outline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278889" y="1153533"/>
            <a:ext cx="7439422" cy="28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41" tIns="42171" rIns="84341" bIns="42171">
            <a:spAutoFit/>
          </a:bodyPr>
          <a:lstStyle/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Motivations and background.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3333CC"/>
                </a:solidFill>
                <a:latin typeface="Tahoma" pitchFamily="34" charset="0"/>
              </a:rPr>
              <a:t>TCAD radiation damage modelling: discussion.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Simulation results and comparison with experimental data: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DC (steady-state)	-&gt; Diodes / Gate Controlled Diodes.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AC (small-signals) 	-&gt; MOS Capacitors.</a:t>
            </a:r>
          </a:p>
          <a:p>
            <a:pPr lvl="1" indent="0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- Time (transient)	-&gt; Multi-strip structures.</a:t>
            </a:r>
          </a:p>
          <a:p>
            <a:pPr marL="335318" indent="-335318" defTabSz="843443" eaLnBrk="0" hangingPunct="0">
              <a:spcBef>
                <a:spcPct val="50000"/>
              </a:spcBef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en-GB" sz="1800" dirty="0" smtClean="0">
                <a:solidFill>
                  <a:srgbClr val="99CCFF"/>
                </a:solidFill>
                <a:latin typeface="Tahoma" pitchFamily="34" charset="0"/>
              </a:rPr>
              <a:t>Conclusions.</a:t>
            </a:r>
            <a:endParaRPr lang="en-GB" sz="1800" dirty="0">
              <a:solidFill>
                <a:srgbClr val="99CCFF"/>
              </a:solidFill>
              <a:latin typeface="Tahoma" pitchFamily="34" charset="0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6089544" y="6048399"/>
            <a:ext cx="1932093" cy="450012"/>
          </a:xfrm>
        </p:spPr>
        <p:txBody>
          <a:bodyPr/>
          <a:lstStyle>
            <a:lvl1pPr>
              <a:defRPr/>
            </a:lvl1pPr>
          </a:lstStyle>
          <a:p>
            <a:fld id="{10486205-C32C-42F8-B8D3-6F5D2139AB18}" type="slidenum">
              <a:rPr lang="it-IT" smtClean="0">
                <a:solidFill>
                  <a:srgbClr val="3333CC"/>
                </a:solidFill>
              </a:rPr>
              <a:pPr/>
              <a:t>9</a:t>
            </a:fld>
            <a:endParaRPr lang="it-IT" dirty="0" smtClean="0">
              <a:solidFill>
                <a:srgbClr val="3333CC"/>
              </a:solidFill>
            </a:endParaRPr>
          </a:p>
          <a:p>
            <a:endParaRPr lang="it-IT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5609</TotalTime>
  <Words>1470</Words>
  <Application>Microsoft Office PowerPoint</Application>
  <PresentationFormat>Personalizzato</PresentationFormat>
  <Paragraphs>295</Paragraphs>
  <Slides>38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38</vt:i4>
      </vt:variant>
    </vt:vector>
  </HeadingPairs>
  <TitlesOfParts>
    <vt:vector size="42" baseType="lpstr">
      <vt:lpstr>1_Struttura predefinita</vt:lpstr>
      <vt:lpstr>Equation</vt:lpstr>
      <vt:lpstr>Equazione</vt:lpstr>
      <vt:lpstr>Documento</vt:lpstr>
      <vt:lpstr>Modelling radiation damage in TCAD   D. Passeri(1,2), F. Moscatelli(2), A. Morozzi(1,2) </vt:lpstr>
      <vt:lpstr>Outline</vt:lpstr>
      <vt:lpstr>Outline</vt:lpstr>
      <vt:lpstr>Motivations</vt:lpstr>
      <vt:lpstr>Once upon a time... (1996)</vt:lpstr>
      <vt:lpstr>Radiation damage modelling</vt:lpstr>
      <vt:lpstr>“University of Perugia” model</vt:lpstr>
      <vt:lpstr>LHC CMS Si Tracker design</vt:lpstr>
      <vt:lpstr>Outline</vt:lpstr>
      <vt:lpstr>TCAD radiation damage models</vt:lpstr>
      <vt:lpstr>New “University of Perugia” model</vt:lpstr>
      <vt:lpstr>New “University of Perugia” model</vt:lpstr>
      <vt:lpstr>Radiation damage effects</vt:lpstr>
      <vt:lpstr>Radiation damage effects (2)</vt:lpstr>
      <vt:lpstr>Traps characteristics</vt:lpstr>
      <vt:lpstr>Traps type</vt:lpstr>
      <vt:lpstr>Traps energy distribution</vt:lpstr>
      <vt:lpstr>The space discretization issue</vt:lpstr>
      <vt:lpstr>The space discretization issue (2)</vt:lpstr>
      <vt:lpstr>The time discretization issue</vt:lpstr>
      <vt:lpstr>The time discretization issue (2)</vt:lpstr>
      <vt:lpstr>Outline</vt:lpstr>
      <vt:lpstr>Diode simulation: leakage current</vt:lpstr>
      <vt:lpstr>Gate Controlled Diode</vt:lpstr>
      <vt:lpstr>Sensitivity analysis: QOX + NIT</vt:lpstr>
      <vt:lpstr>Effect of Interface Trap type</vt:lpstr>
      <vt:lpstr>Outline</vt:lpstr>
      <vt:lpstr>MOS Capacitor measurements</vt:lpstr>
      <vt:lpstr>Interface Trap density measurements</vt:lpstr>
      <vt:lpstr>MOS Capacitor simulations</vt:lpstr>
      <vt:lpstr>MOS Capacitor simulations</vt:lpstr>
      <vt:lpstr>MOS Capacitor simulations</vt:lpstr>
      <vt:lpstr>Outline</vt:lpstr>
      <vt:lpstr>Presentazione standard di PowerPoint</vt:lpstr>
      <vt:lpstr>Presentazione standard di PowerPoint</vt:lpstr>
      <vt:lpstr>Outline</vt:lpstr>
      <vt:lpstr>The model</vt:lpstr>
      <vt:lpstr>Conclusions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Andrea</dc:creator>
  <cp:lastModifiedBy>Daniele Passeri</cp:lastModifiedBy>
  <cp:revision>274</cp:revision>
  <dcterms:created xsi:type="dcterms:W3CDTF">2014-05-26T07:45:12Z</dcterms:created>
  <dcterms:modified xsi:type="dcterms:W3CDTF">2017-09-14T06:43:56Z</dcterms:modified>
</cp:coreProperties>
</file>