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355" r:id="rId6"/>
    <p:sldId id="356" r:id="rId7"/>
    <p:sldId id="357" r:id="rId8"/>
    <p:sldId id="359" r:id="rId9"/>
    <p:sldId id="361" r:id="rId10"/>
    <p:sldId id="363" r:id="rId11"/>
    <p:sldId id="362" r:id="rId12"/>
    <p:sldId id="339" r:id="rId13"/>
    <p:sldId id="334" r:id="rId14"/>
    <p:sldId id="340" r:id="rId15"/>
    <p:sldId id="364" r:id="rId1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4" autoAdjust="0"/>
    <p:restoredTop sz="94660"/>
  </p:normalViewPr>
  <p:slideViewPr>
    <p:cSldViewPr snapToObjects="1" showGuides="1">
      <p:cViewPr varScale="1">
        <p:scale>
          <a:sx n="85" d="100"/>
          <a:sy n="85" d="100"/>
        </p:scale>
        <p:origin x="58" y="614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4/6/2017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4/6/2017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90th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hc-collimation-upgrade-spec.web.cern.ch/LHC-Collimation-Upgrade-Spec/Files/Impedance/collgaps_HL1.2_7TeV_15cm.dat" TargetMode="External"/><Relationship Id="rId2" Type="http://schemas.openxmlformats.org/officeDocument/2006/relationships/hyperlink" Target="https://cds.cern.ch/record/1697805/files/CERN-ACC-2014-0044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HiLumi/WP15/Lists/Approved%20drawings/AllItems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HL-LHC Optics and layout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R. De Maria, 90th WP2 Meeting, 1/11/2016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phase advance</a:t>
            </a:r>
            <a:br>
              <a:rPr lang="en-US" dirty="0" smtClean="0"/>
            </a:br>
            <a:r>
              <a:rPr lang="en-US" dirty="0" smtClean="0"/>
              <a:t> on protected aperture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403648" y="6311960"/>
            <a:ext cx="698477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R. De Maria, 90th WP2 Meeting, 1/11/2016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999731"/>
              </p:ext>
            </p:extLst>
          </p:nvPr>
        </p:nvGraphicFramePr>
        <p:xfrm>
          <a:off x="566388" y="2771616"/>
          <a:ext cx="3269616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68"/>
                <a:gridCol w="779780"/>
                <a:gridCol w="1086168"/>
              </a:tblGrid>
              <a:tr h="370840">
                <a:tc>
                  <a:txBody>
                    <a:bodyPr/>
                    <a:lstStyle/>
                    <a:p>
                      <a:r>
                        <a:rPr lang="el-GR" sz="1600" dirty="0" err="1" smtClean="0"/>
                        <a:t>Δμ</a:t>
                      </a:r>
                      <a:r>
                        <a:rPr lang="en-US" sz="1600" baseline="-25000" dirty="0" smtClean="0"/>
                        <a:t>x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baseline="-25000" dirty="0" smtClean="0"/>
                        <a:t>MKD-TCT</a:t>
                      </a:r>
                      <a:r>
                        <a:rPr lang="en-US" sz="1600" baseline="30000" dirty="0" smtClean="0"/>
                        <a:t>(1)</a:t>
                      </a:r>
                    </a:p>
                    <a:p>
                      <a:r>
                        <a:rPr lang="en-US" sz="1600" dirty="0" smtClean="0"/>
                        <a:t>[degree]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TCTH</a:t>
                      </a:r>
                    </a:p>
                    <a:p>
                      <a:r>
                        <a:rPr lang="en-US" sz="1600" dirty="0" smtClean="0"/>
                        <a:t>[</a:t>
                      </a:r>
                      <a:r>
                        <a:rPr lang="el-GR" sz="1600" dirty="0" smtClean="0"/>
                        <a:t>σ</a:t>
                      </a:r>
                      <a:r>
                        <a:rPr lang="en-US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Aperture</a:t>
                      </a:r>
                    </a:p>
                    <a:p>
                      <a:r>
                        <a:rPr lang="en-US" sz="1600" dirty="0" smtClean="0"/>
                        <a:t>[</a:t>
                      </a:r>
                      <a:r>
                        <a:rPr lang="el-GR" sz="1600" dirty="0" smtClean="0"/>
                        <a:t>σ</a:t>
                      </a:r>
                      <a:r>
                        <a:rPr lang="en-US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14.6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14.6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14.5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13.8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12.9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11.9</a:t>
                      </a:r>
                      <a:endParaRPr lang="en-GB" sz="1600" baseline="30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20-0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11.2</a:t>
                      </a:r>
                      <a:endParaRPr lang="en-GB" sz="160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55275" y="4605780"/>
            <a:ext cx="4708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Estimates R. Bruce et al. to be </a:t>
            </a:r>
            <a:r>
              <a:rPr lang="en-US" sz="1600" dirty="0" err="1" smtClean="0"/>
              <a:t>plublished</a:t>
            </a:r>
            <a:r>
              <a:rPr lang="en-US" sz="1600" dirty="0" smtClean="0"/>
              <a:t>.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342236"/>
            <a:ext cx="862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Strictly from </a:t>
            </a:r>
            <a:r>
              <a:rPr lang="en-US" dirty="0" smtClean="0">
                <a:hlinkClick r:id="rId2"/>
              </a:rPr>
              <a:t>CERN-ACC-2014-044  </a:t>
            </a:r>
            <a:r>
              <a:rPr lang="en-US" dirty="0" smtClean="0"/>
              <a:t>and </a:t>
            </a:r>
            <a:r>
              <a:rPr lang="en-US" dirty="0" err="1" smtClean="0"/>
              <a:t>ColUSM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website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TCP7  6.7 </a:t>
            </a:r>
            <a:r>
              <a:rPr lang="el-GR" dirty="0"/>
              <a:t>σ</a:t>
            </a:r>
            <a:r>
              <a:rPr lang="en-US" dirty="0" smtClean="0"/>
              <a:t>, TCS7 9.1 </a:t>
            </a:r>
            <a:r>
              <a:rPr lang="el-GR" dirty="0"/>
              <a:t>σ</a:t>
            </a:r>
            <a:r>
              <a:rPr lang="en-US" dirty="0" smtClean="0"/>
              <a:t>, TCS6 10 </a:t>
            </a:r>
            <a:r>
              <a:rPr lang="el-GR" dirty="0"/>
              <a:t>σ</a:t>
            </a:r>
            <a:r>
              <a:rPr lang="en-US" dirty="0" smtClean="0"/>
              <a:t>, TCDQ6 10.6, TCT15 12.9, Aperture 14.5 </a:t>
            </a:r>
            <a:r>
              <a:rPr lang="el-GR" dirty="0" smtClean="0"/>
              <a:t>σ</a:t>
            </a:r>
            <a:r>
              <a:rPr lang="en-US" dirty="0" smtClean="0"/>
              <a:t>.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8746" y="2242437"/>
            <a:ext cx="6511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better phase advance can reduce the TCT-TCS7 retraction.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8717" y="5879013"/>
            <a:ext cx="6593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en-US" dirty="0" smtClean="0"/>
              <a:t>To be calculated assuming </a:t>
            </a:r>
            <a:r>
              <a:rPr lang="el-GR" dirty="0" smtClean="0"/>
              <a:t>δ</a:t>
            </a:r>
            <a:r>
              <a:rPr lang="en-US" dirty="0" smtClean="0"/>
              <a:t>=±2 10</a:t>
            </a:r>
            <a:r>
              <a:rPr lang="en-US" baseline="30000" dirty="0" smtClean="0"/>
              <a:t>-4</a:t>
            </a:r>
            <a:r>
              <a:rPr lang="en-US" baseline="-25000" dirty="0" smtClean="0"/>
              <a:t> </a:t>
            </a:r>
            <a:r>
              <a:rPr lang="en-US" dirty="0" smtClean="0"/>
              <a:t> and</a:t>
            </a:r>
            <a:r>
              <a:rPr lang="en-GB" dirty="0"/>
              <a:t> </a:t>
            </a:r>
            <a:r>
              <a:rPr lang="en-GB" dirty="0" smtClean="0"/>
              <a:t>a margin from optics correction and drifts.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199859" y="2836964"/>
            <a:ext cx="4332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not much gain below 9.8 </a:t>
            </a:r>
            <a:r>
              <a:rPr lang="el-GR" dirty="0"/>
              <a:t>σ</a:t>
            </a:r>
            <a:r>
              <a:rPr lang="en-US" dirty="0" smtClean="0"/>
              <a:t>  under 2016 assumption on TCT position in cleaning hierarchy</a:t>
            </a:r>
            <a:r>
              <a:rPr lang="en-US" dirty="0"/>
              <a:t> </a:t>
            </a:r>
            <a:r>
              <a:rPr lang="en-US" dirty="0" smtClean="0"/>
              <a:t>(may also depend on possibility to close TCDQ further).</a:t>
            </a:r>
          </a:p>
          <a:p>
            <a:endParaRPr lang="en-US" dirty="0"/>
          </a:p>
          <a:p>
            <a:r>
              <a:rPr lang="en-US" dirty="0" smtClean="0"/>
              <a:t>Assuming TCTV=TCTH.</a:t>
            </a:r>
          </a:p>
        </p:txBody>
      </p:sp>
    </p:spTree>
    <p:extLst>
      <p:ext uri="{BB962C8B-B14F-4D97-AF65-F5344CB8AC3E}">
        <p14:creationId xmlns:p14="http://schemas.microsoft.com/office/powerpoint/2010/main" val="2003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124193"/>
              </p:ext>
            </p:extLst>
          </p:nvPr>
        </p:nvGraphicFramePr>
        <p:xfrm>
          <a:off x="683568" y="854184"/>
          <a:ext cx="7253097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455"/>
                <a:gridCol w="970280"/>
                <a:gridCol w="970280"/>
                <a:gridCol w="1481455"/>
                <a:gridCol w="998347"/>
                <a:gridCol w="970280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Target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 1.2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15 cm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HL 1.2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30/7.5 cm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ATS-LHC</a:t>
                      </a:r>
                    </a:p>
                    <a:p>
                      <a:r>
                        <a:rPr lang="en-US" sz="1400" dirty="0" smtClean="0"/>
                        <a:t>12 cm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Pushed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Δµ</a:t>
                      </a:r>
                      <a:r>
                        <a:rPr lang="en-US" sz="1400" baseline="-25000" dirty="0" err="1" smtClean="0"/>
                        <a:t>x,MKD-TCDQ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90º ± 4º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94.0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93.78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94.0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93.9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smtClean="0"/>
                        <a:t>y</a:t>
                      </a:r>
                      <a:r>
                        <a:rPr lang="en-US" sz="1400" baseline="-25000" dirty="0" smtClean="0"/>
                        <a:t>,TCDS</a:t>
                      </a:r>
                      <a:r>
                        <a:rPr lang="en-US" sz="1400" baseline="0" dirty="0" smtClean="0"/>
                        <a:t> [m]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200(170)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233</a:t>
                      </a:r>
                      <a:endParaRPr lang="en-GB" sz="1400" dirty="0"/>
                    </a:p>
                  </a:txBody>
                  <a:tcPr/>
                </a:tc>
              </a:tr>
              <a:tr h="145936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err="1" smtClean="0"/>
                        <a:t>x,TCDQ</a:t>
                      </a:r>
                      <a:r>
                        <a:rPr lang="en-GB" sz="1400" baseline="-25000" dirty="0" smtClean="0"/>
                        <a:t> </a:t>
                      </a:r>
                      <a:r>
                        <a:rPr lang="en-US" sz="1400" baseline="0" dirty="0" smtClean="0"/>
                        <a:t>[m]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630(430)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470</a:t>
                      </a:r>
                      <a:endParaRPr lang="en-GB" sz="1400" dirty="0"/>
                    </a:p>
                  </a:txBody>
                  <a:tcPr/>
                </a:tc>
              </a:tr>
              <a:tr h="12916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err="1" smtClean="0"/>
                        <a:t>y,TCDQ</a:t>
                      </a:r>
                      <a:r>
                        <a:rPr lang="en-US" sz="1400" baseline="0" dirty="0" smtClean="0"/>
                        <a:t> [m]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145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</a:t>
                      </a:r>
                      <a:endParaRPr lang="en-GB" sz="1400" dirty="0"/>
                    </a:p>
                  </a:txBody>
                  <a:tcPr/>
                </a:tc>
              </a:tr>
              <a:tr h="12916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|</a:t>
                      </a:r>
                      <a:r>
                        <a:rPr lang="en-US" sz="1400" baseline="0" dirty="0" err="1" smtClean="0"/>
                        <a:t>D</a:t>
                      </a:r>
                      <a:r>
                        <a:rPr lang="en-US" sz="1400" baseline="-25000" dirty="0" err="1" smtClean="0"/>
                        <a:t>x</a:t>
                      </a:r>
                      <a:r>
                        <a:rPr lang="en-US" sz="1400" baseline="0" dirty="0" smtClean="0"/>
                        <a:t>|</a:t>
                      </a:r>
                      <a:r>
                        <a:rPr lang="en-US" sz="1400" baseline="-25000" dirty="0" smtClean="0"/>
                        <a:t>,TCDQ</a:t>
                      </a:r>
                      <a:r>
                        <a:rPr lang="en-US" sz="1400" baseline="0" dirty="0" smtClean="0"/>
                        <a:t> [m]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0.2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0.48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0.7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0.35</a:t>
                      </a:r>
                      <a:endParaRPr lang="en-GB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smtClean="0"/>
                        <a:t>x</a:t>
                      </a:r>
                      <a:r>
                        <a:rPr lang="en-US" sz="1400" baseline="-25000" dirty="0" smtClean="0"/>
                        <a:t>,</a:t>
                      </a:r>
                      <a:r>
                        <a:rPr lang="en-GB" sz="1400" baseline="-25000" dirty="0" smtClean="0"/>
                        <a:t>TDE</a:t>
                      </a:r>
                      <a:r>
                        <a:rPr lang="en-US" sz="1400" baseline="0" dirty="0" smtClean="0"/>
                        <a:t> [km]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4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6.2/5(</a:t>
                      </a:r>
                      <a:r>
                        <a:rPr lang="en-US" sz="1400" dirty="0" err="1" smtClean="0"/>
                        <a:t>vh</a:t>
                      </a:r>
                      <a:r>
                        <a:rPr lang="en-US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4.9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smtClean="0"/>
                        <a:t>y</a:t>
                      </a:r>
                      <a:r>
                        <a:rPr lang="en-US" sz="1400" baseline="-25000" dirty="0" smtClean="0"/>
                        <a:t>,</a:t>
                      </a:r>
                      <a:r>
                        <a:rPr lang="en-GB" sz="1400" baseline="-25000" dirty="0" smtClean="0"/>
                        <a:t>TDE</a:t>
                      </a:r>
                      <a:r>
                        <a:rPr lang="en-US" sz="1400" baseline="0" dirty="0" smtClean="0"/>
                        <a:t> [km]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3.2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5.1</a:t>
                      </a:r>
                      <a:endParaRPr lang="en-GB" sz="1400" dirty="0"/>
                    </a:p>
                  </a:txBody>
                  <a:tcPr/>
                </a:tc>
              </a:tr>
              <a:tr h="1341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</a:t>
                      </a:r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smtClean="0"/>
                        <a:t>x</a:t>
                      </a:r>
                      <a:r>
                        <a:rPr lang="el-GR" sz="1400" dirty="0" smtClean="0"/>
                        <a:t>β</a:t>
                      </a:r>
                      <a:r>
                        <a:rPr lang="en-GB" sz="1400" baseline="-25000" dirty="0" smtClean="0"/>
                        <a:t>y</a:t>
                      </a:r>
                      <a:r>
                        <a:rPr lang="en-GB" sz="1400" baseline="0" dirty="0" smtClean="0"/>
                        <a:t>)</a:t>
                      </a:r>
                      <a:r>
                        <a:rPr lang="en-US" sz="1400" baseline="30000" dirty="0" smtClean="0"/>
                        <a:t>½</a:t>
                      </a:r>
                      <a:r>
                        <a:rPr lang="en-US" sz="1400" baseline="-25000" dirty="0" smtClean="0"/>
                        <a:t>,</a:t>
                      </a:r>
                      <a:r>
                        <a:rPr lang="en-GB" sz="1400" baseline="-25000" dirty="0" smtClean="0"/>
                        <a:t>TDE</a:t>
                      </a:r>
                      <a:r>
                        <a:rPr lang="en-US" sz="1400" baseline="0" dirty="0" smtClean="0"/>
                        <a:t> [m]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4.5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4.8/4.4(</a:t>
                      </a:r>
                      <a:r>
                        <a:rPr lang="en-US" sz="1400" dirty="0" err="1" smtClean="0"/>
                        <a:t>vh</a:t>
                      </a:r>
                      <a:r>
                        <a:rPr lang="en-US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4.3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41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Δµ</a:t>
                      </a:r>
                      <a:r>
                        <a:rPr lang="en-US" sz="1400" baseline="-25000" dirty="0" smtClean="0"/>
                        <a:t>x,MKD-TCT,5B2 </a:t>
                      </a:r>
                      <a:r>
                        <a:rPr lang="en-US" sz="1400" baseline="0" dirty="0" smtClean="0"/>
                        <a:t>[</a:t>
                      </a:r>
                      <a:r>
                        <a:rPr lang="en-GB" sz="1400" baseline="0" dirty="0" smtClean="0"/>
                        <a:t>º</a:t>
                      </a:r>
                      <a:r>
                        <a:rPr lang="en-US" sz="1400" baseline="0" dirty="0" smtClean="0"/>
                        <a:t>]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||&lt;30</a:t>
                      </a:r>
                      <a:r>
                        <a:rPr lang="en-GB" sz="1400" baseline="0" dirty="0" smtClean="0"/>
                        <a:t>º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-82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º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-89/-66(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</a:rPr>
                        <a:t>hv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-35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º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-28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º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410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I</a:t>
                      </a:r>
                      <a:r>
                        <a:rPr lang="en-US" sz="1400" baseline="-25000" dirty="0" smtClean="0"/>
                        <a:t>Q5, L/R</a:t>
                      </a:r>
                      <a:r>
                        <a:rPr lang="en-US" sz="1400" baseline="0" dirty="0" smtClean="0"/>
                        <a:t>[T/m]</a:t>
                      </a:r>
                      <a:endParaRPr lang="en-GB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160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170</a:t>
                      </a:r>
                      <a:r>
                        <a:rPr lang="en-US" sz="1400" dirty="0" smtClean="0"/>
                        <a:t>/158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183(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</a:rPr>
                        <a:t>hv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)/166(</a:t>
                      </a:r>
                      <a:r>
                        <a:rPr lang="en-US" sz="1400" dirty="0" err="1" smtClean="0">
                          <a:solidFill>
                            <a:srgbClr val="FF0000"/>
                          </a:solidFill>
                        </a:rPr>
                        <a:t>vh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165</a:t>
                      </a:r>
                      <a:r>
                        <a:rPr lang="en-US" sz="1400" dirty="0" smtClean="0"/>
                        <a:t>/154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B2 &lt;160</a:t>
                      </a:r>
                      <a:r>
                        <a:rPr lang="en-US" sz="1400" baseline="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2527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k</a:t>
                      </a:r>
                      <a:r>
                        <a:rPr lang="en-US" sz="1400" baseline="-25000" dirty="0" smtClean="0"/>
                        <a:t>Q4, L6B1,R6B2 </a:t>
                      </a:r>
                      <a:r>
                        <a:rPr lang="en-US" sz="1400" baseline="0" dirty="0" smtClean="0"/>
                        <a:t>[10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m</a:t>
                      </a:r>
                      <a:r>
                        <a:rPr lang="en-US" sz="1400" strike="noStrike" baseline="30000" dirty="0" smtClean="0"/>
                        <a:t>^2</a:t>
                      </a:r>
                      <a:r>
                        <a:rPr lang="en-US" sz="1400" baseline="0" dirty="0" smtClean="0"/>
                        <a:t>]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4.88/4.83</a:t>
                      </a:r>
                      <a:endParaRPr lang="en-GB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4.88/4.83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4.88/4.83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4.88/4.83</a:t>
                      </a:r>
                      <a:endParaRPr lang="en-GB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4.88/4.83</a:t>
                      </a:r>
                      <a:endParaRPr lang="en-GB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sp>
        <p:nvSpPr>
          <p:cNvPr id="3" name="TextBox 2"/>
          <p:cNvSpPr txBox="1"/>
          <p:nvPr/>
        </p:nvSpPr>
        <p:spPr>
          <a:xfrm>
            <a:off x="683568" y="5013176"/>
            <a:ext cx="784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strategies for HL-LHC: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copy ATS-LHC optics with minor phase adjustment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explore more pushed option towards the target (need to study full squeeze though)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MS10 </a:t>
            </a:r>
            <a:r>
              <a:rPr lang="en-US" dirty="0" err="1" smtClean="0"/>
              <a:t>Sextupole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49093"/>
            <a:ext cx="2448272" cy="1946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579" y="736611"/>
            <a:ext cx="2523654" cy="1946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375976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Beam-beam simulations confirm the losses in DA for </a:t>
            </a:r>
            <a:r>
              <a:rPr lang="el-GR" dirty="0" smtClean="0"/>
              <a:t>β</a:t>
            </a:r>
            <a:r>
              <a:rPr lang="en-US" dirty="0" smtClean="0"/>
              <a:t>*=20 cm (worst case scenario). Severe loss of margins. Worse DA reduction expected for smaller </a:t>
            </a:r>
            <a:r>
              <a:rPr lang="el-GR" dirty="0"/>
              <a:t>β</a:t>
            </a:r>
            <a:r>
              <a:rPr lang="en-US" dirty="0" smtClean="0"/>
              <a:t>* and flat beams.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689016"/>
            <a:ext cx="3600400" cy="27429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3578" y="2754138"/>
            <a:ext cx="3592797" cy="26502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0312" y="749093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Pellegrini,</a:t>
            </a:r>
          </a:p>
          <a:p>
            <a:r>
              <a:rPr lang="en-US" dirty="0" smtClean="0"/>
              <a:t>N. </a:t>
            </a:r>
            <a:r>
              <a:rPr lang="en-US" dirty="0" err="1" smtClean="0"/>
              <a:t>Karastathis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401582" y="2360703"/>
            <a:ext cx="182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First Results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0310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HLLHCV1.3 repository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/</a:t>
            </a:r>
            <a:r>
              <a:rPr lang="en-US" dirty="0" err="1" smtClean="0"/>
              <a:t>afs</a:t>
            </a:r>
            <a:r>
              <a:rPr lang="en-US" dirty="0" smtClean="0"/>
              <a:t>/</a:t>
            </a:r>
            <a:r>
              <a:rPr lang="en-US" dirty="0" err="1" smtClean="0"/>
              <a:t>cern</a:t>
            </a:r>
            <a:r>
              <a:rPr lang="en-US" dirty="0" smtClean="0"/>
              <a:t>/</a:t>
            </a:r>
            <a:r>
              <a:rPr lang="en-US" dirty="0" err="1" smtClean="0"/>
              <a:t>eng</a:t>
            </a:r>
            <a:r>
              <a:rPr lang="en-US" dirty="0" smtClean="0"/>
              <a:t>/</a:t>
            </a:r>
            <a:r>
              <a:rPr lang="en-US" dirty="0" err="1" smtClean="0"/>
              <a:t>lhc</a:t>
            </a:r>
            <a:r>
              <a:rPr lang="en-US" dirty="0" smtClean="0"/>
              <a:t>/optics/HLLHCV1.3</a:t>
            </a:r>
          </a:p>
          <a:p>
            <a:r>
              <a:rPr lang="en-US" dirty="0" smtClean="0"/>
              <a:t>Layout </a:t>
            </a:r>
            <a:r>
              <a:rPr lang="en-US" dirty="0"/>
              <a:t>and </a:t>
            </a:r>
            <a:r>
              <a:rPr lang="en-US" dirty="0" smtClean="0"/>
              <a:t>drawings update</a:t>
            </a:r>
          </a:p>
          <a:p>
            <a:r>
              <a:rPr lang="en-US" dirty="0" smtClean="0"/>
              <a:t>Optics repository</a:t>
            </a:r>
          </a:p>
          <a:p>
            <a:pPr lvl="1"/>
            <a:r>
              <a:rPr lang="en-US" dirty="0" smtClean="0"/>
              <a:t>Crossing angle knobs</a:t>
            </a:r>
          </a:p>
          <a:p>
            <a:pPr lvl="1"/>
            <a:r>
              <a:rPr lang="en-US" dirty="0" smtClean="0"/>
              <a:t>Crab cavities</a:t>
            </a:r>
          </a:p>
          <a:p>
            <a:pPr lvl="1"/>
            <a:r>
              <a:rPr lang="en-US" dirty="0" smtClean="0"/>
              <a:t>Masks for studies</a:t>
            </a:r>
          </a:p>
          <a:p>
            <a:r>
              <a:rPr lang="en-US" dirty="0" smtClean="0"/>
              <a:t>Optics update</a:t>
            </a:r>
          </a:p>
          <a:p>
            <a:pPr lvl="1"/>
            <a:r>
              <a:rPr lang="en-US" dirty="0" smtClean="0"/>
              <a:t>IR6 phase advances</a:t>
            </a:r>
          </a:p>
          <a:p>
            <a:pPr lvl="1"/>
            <a:r>
              <a:rPr lang="en-US" dirty="0" smtClean="0"/>
              <a:t>IR1/5 new phase and MS in Q10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08892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Approved drawings in the </a:t>
            </a:r>
            <a:r>
              <a:rPr lang="en-US" dirty="0" smtClean="0">
                <a:hlinkClick r:id="rId2"/>
              </a:rPr>
              <a:t>WP15</a:t>
            </a:r>
            <a:r>
              <a:rPr lang="en-US" dirty="0" smtClean="0"/>
              <a:t> website:</a:t>
            </a:r>
          </a:p>
          <a:p>
            <a:pPr marL="0" indent="0">
              <a:buNone/>
            </a:pPr>
            <a:r>
              <a:rPr lang="en-US" dirty="0" smtClean="0"/>
              <a:t>Point 1,2,5,7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Layout and drawings conforms:</a:t>
            </a:r>
          </a:p>
          <a:p>
            <a:r>
              <a:rPr lang="en-US" dirty="0" smtClean="0"/>
              <a:t>MBH in IR7: scripts to install elsewhere</a:t>
            </a:r>
          </a:p>
          <a:p>
            <a:r>
              <a:rPr lang="en-US" dirty="0" smtClean="0"/>
              <a:t>Crab cavity: 1</a:t>
            </a:r>
            <a:r>
              <a:rPr lang="en-US" baseline="30000" dirty="0" smtClean="0"/>
              <a:t>st</a:t>
            </a:r>
            <a:r>
              <a:rPr lang="en-US" dirty="0" smtClean="0"/>
              <a:t> set as </a:t>
            </a:r>
            <a:r>
              <a:rPr lang="en-US" dirty="0" err="1" smtClean="0"/>
              <a:t>crabcavities</a:t>
            </a:r>
            <a:r>
              <a:rPr lang="en-US" dirty="0" smtClean="0"/>
              <a:t>, 2</a:t>
            </a:r>
            <a:r>
              <a:rPr lang="en-US" baseline="30000" dirty="0" smtClean="0"/>
              <a:t>nd</a:t>
            </a:r>
            <a:r>
              <a:rPr lang="en-US" dirty="0" smtClean="0"/>
              <a:t> set as </a:t>
            </a:r>
            <a:r>
              <a:rPr lang="en-US" dirty="0" smtClean="0"/>
              <a:t>markers </a:t>
            </a:r>
            <a:r>
              <a:rPr lang="en-US" dirty="0" smtClean="0"/>
              <a:t>+ plus script to modify the setup</a:t>
            </a:r>
            <a:endParaRPr lang="en-US" dirty="0"/>
          </a:p>
          <a:p>
            <a:r>
              <a:rPr lang="en-US" dirty="0" smtClean="0"/>
              <a:t>Still no wire, e-lens installed.</a:t>
            </a:r>
          </a:p>
          <a:p>
            <a:r>
              <a:rPr lang="en-US" dirty="0" smtClean="0"/>
              <a:t>TANB should be available from </a:t>
            </a:r>
            <a:r>
              <a:rPr lang="en-US" dirty="0" err="1" smtClean="0"/>
              <a:t>RunIII</a:t>
            </a:r>
            <a:r>
              <a:rPr lang="en-US" dirty="0" smtClean="0"/>
              <a:t> sequence (under development)</a:t>
            </a:r>
          </a:p>
          <a:p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8269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file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New sets of orbit knobs (crossing, separation, offset, angular offset in both planes for all IRs)</a:t>
            </a:r>
          </a:p>
          <a:p>
            <a:r>
              <a:rPr lang="en-US" dirty="0" smtClean="0"/>
              <a:t>Orbit knob use new LHC conventions:</a:t>
            </a:r>
          </a:p>
          <a:p>
            <a:pPr lvl="1"/>
            <a:r>
              <a:rPr lang="en-US" dirty="0" smtClean="0"/>
              <a:t>Normalization to 1µrad, 1mm positive for Beam1</a:t>
            </a:r>
          </a:p>
          <a:p>
            <a:pPr lvl="1"/>
            <a:r>
              <a:rPr lang="en-US" dirty="0" smtClean="0"/>
              <a:t>Names examples on_x5h, on_sep1v, on_a8v, </a:t>
            </a:r>
            <a:r>
              <a:rPr lang="en-US" dirty="0" err="1" smtClean="0"/>
              <a:t>etc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Compatibility layer with all definitions:</a:t>
            </a:r>
          </a:p>
          <a:p>
            <a:pPr lvl="1"/>
            <a:r>
              <a:rPr lang="en-US" dirty="0" smtClean="0"/>
              <a:t>on_x5h: on_x5*cos(phi_ir5*180/pi);</a:t>
            </a:r>
          </a:p>
          <a:p>
            <a:pPr lvl="1"/>
            <a:r>
              <a:rPr lang="en-US" dirty="0" smtClean="0"/>
              <a:t>on_dx5h: </a:t>
            </a:r>
            <a:r>
              <a:rPr lang="en-US" dirty="0" err="1" smtClean="0"/>
              <a:t>on_disp</a:t>
            </a:r>
            <a:r>
              <a:rPr lang="en-US" dirty="0" smtClean="0"/>
              <a:t>*on_x5;</a:t>
            </a:r>
          </a:p>
          <a:p>
            <a:r>
              <a:rPr lang="en-US" dirty="0" smtClean="0"/>
              <a:t>Crab cavity orbit knobs now fully independent.</a:t>
            </a:r>
          </a:p>
          <a:p>
            <a:r>
              <a:rPr lang="en-US" dirty="0" smtClean="0"/>
              <a:t>New commands added in </a:t>
            </a:r>
            <a:r>
              <a:rPr lang="en-US" dirty="0" err="1" smtClean="0"/>
              <a:t>MadX</a:t>
            </a:r>
            <a:r>
              <a:rPr lang="en-US" dirty="0" smtClean="0"/>
              <a:t> to add knobs in the model</a:t>
            </a:r>
          </a:p>
          <a:p>
            <a:r>
              <a:rPr lang="en-US" dirty="0" smtClean="0"/>
              <a:t>Latest (to be released next week) </a:t>
            </a:r>
            <a:r>
              <a:rPr lang="en-US" dirty="0" err="1" smtClean="0"/>
              <a:t>madx</a:t>
            </a:r>
            <a:r>
              <a:rPr lang="en-US" dirty="0" smtClean="0"/>
              <a:t> release needed.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750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Mask file available for HLLHCV1.2 (Frederik) and it would be the same for HLLHCV1.3</a:t>
            </a:r>
          </a:p>
          <a:p>
            <a:r>
              <a:rPr lang="en-US" dirty="0" smtClean="0"/>
              <a:t>Crab cavities supported for the weak beam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64983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Collision round 15cm  with improved phase: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110789"/>
              </p:ext>
            </p:extLst>
          </p:nvPr>
        </p:nvGraphicFramePr>
        <p:xfrm>
          <a:off x="1876725" y="2060848"/>
          <a:ext cx="4320039" cy="1893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037"/>
                <a:gridCol w="644001"/>
                <a:gridCol w="644001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IP5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MKDo</a:t>
                      </a:r>
                      <a:r>
                        <a:rPr lang="en-US" dirty="0" smtClean="0"/>
                        <a:t> →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TCT 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GB" dirty="0"/>
                    </a:p>
                  </a:txBody>
                  <a:tcPr/>
                </a:tc>
              </a:tr>
              <a:tr h="410448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MKDa</a:t>
                      </a:r>
                      <a:r>
                        <a:rPr lang="en-US" dirty="0" smtClean="0"/>
                        <a:t> →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TCT 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MKDo</a:t>
                      </a:r>
                      <a:r>
                        <a:rPr lang="en-US" dirty="0" smtClean="0"/>
                        <a:t> →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TCT 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MKDa</a:t>
                      </a:r>
                      <a:r>
                        <a:rPr lang="en-US" dirty="0" smtClean="0"/>
                        <a:t> →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TCT 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324311"/>
              </p:ext>
            </p:extLst>
          </p:nvPr>
        </p:nvGraphicFramePr>
        <p:xfrm>
          <a:off x="1979712" y="4221088"/>
          <a:ext cx="2880278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512126"/>
              </a:tblGrid>
              <a:tr h="123199">
                <a:tc>
                  <a:txBody>
                    <a:bodyPr/>
                    <a:lstStyle/>
                    <a:p>
                      <a:r>
                        <a:rPr lang="en-US" dirty="0" smtClean="0"/>
                        <a:t>Q6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T/m</a:t>
                      </a:r>
                      <a:r>
                        <a:rPr lang="en-US" baseline="0" dirty="0" smtClean="0"/>
                        <a:t> at 7TeV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Q5.L6B1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Q5.L6B2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Q5.R6B1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Q5.R6B2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4689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without Q10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New phase for IR1/5: </a:t>
            </a:r>
            <a:r>
              <a:rPr lang="en-US" dirty="0" err="1" smtClean="0"/>
              <a:t>muy</a:t>
            </a:r>
            <a:r>
              <a:rPr lang="en-US" dirty="0" smtClean="0"/>
              <a:t> 2.642 –&gt; 2.392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673370"/>
              </p:ext>
            </p:extLst>
          </p:nvPr>
        </p:nvGraphicFramePr>
        <p:xfrm>
          <a:off x="827584" y="1763620"/>
          <a:ext cx="4986846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280"/>
                <a:gridCol w="927926"/>
                <a:gridCol w="944880"/>
                <a:gridCol w="944880"/>
                <a:gridCol w="944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B1: 81,45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F1</a:t>
                      </a:r>
                      <a:r>
                        <a:rPr lang="en-US" u="sng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u="sng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D1(12)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F2(10)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D2(12)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B2: 81,45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D1(</a:t>
                      </a:r>
                      <a:r>
                        <a:rPr lang="en-US" u="sng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F1(10)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D2(12)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F2(10)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B1: 12,56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D2(</a:t>
                      </a:r>
                      <a:r>
                        <a:rPr lang="en-US" u="sng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u="sng" dirty="0" smtClean="0"/>
                        <a:t>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F2(10)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D1(12)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u="sng" dirty="0" smtClean="0"/>
                        <a:t>F1(10)</a:t>
                      </a:r>
                      <a:endParaRPr lang="en-US" i="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B2: 12,56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F2(</a:t>
                      </a:r>
                      <a:r>
                        <a:rPr lang="en-US" u="sng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u="sng" dirty="0" smtClean="0"/>
                        <a:t>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D2(12)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F1(10)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D1(12)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493240"/>
              </p:ext>
            </p:extLst>
          </p:nvPr>
        </p:nvGraphicFramePr>
        <p:xfrm>
          <a:off x="827584" y="3841659"/>
          <a:ext cx="4986846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280"/>
                <a:gridCol w="927926"/>
                <a:gridCol w="944880"/>
                <a:gridCol w="944880"/>
                <a:gridCol w="9448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Arc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MS11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B1: 81,45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F1</a:t>
                      </a:r>
                      <a:r>
                        <a:rPr lang="en-US" u="sng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u="sng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D1(12)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F2(10)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D2(12)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B2: 81,45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 smtClean="0">
                          <a:solidFill>
                            <a:schemeClr val="tx1"/>
                          </a:solidFill>
                        </a:rPr>
                        <a:t>D1(</a:t>
                      </a:r>
                      <a:r>
                        <a:rPr lang="en-US" u="none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u="non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F1(10)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rgbClr val="00B050"/>
                          </a:solidFill>
                        </a:rPr>
                        <a:t>D2(12)</a:t>
                      </a:r>
                      <a:endParaRPr lang="en-US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chemeClr val="tx1"/>
                          </a:solidFill>
                        </a:rPr>
                        <a:t>F2(10)</a:t>
                      </a:r>
                      <a:endParaRPr lang="en-US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B1: 12,56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D2(</a:t>
                      </a:r>
                      <a:r>
                        <a:rPr lang="en-US" u="none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US" u="none" dirty="0" smtClean="0"/>
                        <a:t>)</a:t>
                      </a:r>
                      <a:endParaRPr lang="en-US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F2(10)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>
                          <a:solidFill>
                            <a:srgbClr val="00B050"/>
                          </a:solidFill>
                        </a:rPr>
                        <a:t>D1(12)</a:t>
                      </a:r>
                      <a:endParaRPr lang="en-US" u="sng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u="sng" dirty="0" smtClean="0"/>
                        <a:t>F1(10)</a:t>
                      </a:r>
                      <a:endParaRPr lang="en-US" i="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B2: 12,56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F2(</a:t>
                      </a:r>
                      <a:r>
                        <a:rPr lang="en-US" u="sng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r>
                        <a:rPr lang="en-US" u="sng" dirty="0" smtClean="0"/>
                        <a:t>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D2(12)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F1(10)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D1(12)</a:t>
                      </a:r>
                      <a:endParaRPr lang="en-US" u="sn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40152" y="2204864"/>
            <a:ext cx="24117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Pre-squeeze, VDM,</a:t>
            </a:r>
          </a:p>
          <a:p>
            <a:r>
              <a:rPr lang="en-US" dirty="0" smtClean="0"/>
              <a:t>Injection available.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Work in progress</a:t>
            </a:r>
            <a:r>
              <a:rPr lang="en-GB" dirty="0" smtClean="0"/>
              <a:t> to</a:t>
            </a:r>
          </a:p>
          <a:p>
            <a:r>
              <a:rPr lang="en-US" dirty="0"/>
              <a:t>b</a:t>
            </a:r>
            <a:r>
              <a:rPr lang="en-US" dirty="0" smtClean="0"/>
              <a:t>uild optics tools to</a:t>
            </a:r>
          </a:p>
          <a:p>
            <a:r>
              <a:rPr lang="en-US" dirty="0" smtClean="0"/>
              <a:t>generate ATS optics.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Validate with tracking.</a:t>
            </a:r>
          </a:p>
        </p:txBody>
      </p:sp>
    </p:spTree>
    <p:extLst>
      <p:ext uri="{BB962C8B-B14F-4D97-AF65-F5344CB8AC3E}">
        <p14:creationId xmlns:p14="http://schemas.microsoft.com/office/powerpoint/2010/main" val="952137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7920000" cy="720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1929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IR6 Optics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234" y="1219200"/>
            <a:ext cx="7920000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Q4 RB1, LB2 gradient:  ±1 %</a:t>
            </a:r>
          </a:p>
          <a:p>
            <a:r>
              <a:rPr lang="en-US" dirty="0" err="1" smtClean="0"/>
              <a:t>Δµ</a:t>
            </a:r>
            <a:r>
              <a:rPr lang="en-US" baseline="-25000" dirty="0" err="1" smtClean="0"/>
              <a:t>x</a:t>
            </a:r>
            <a:r>
              <a:rPr lang="en-US" baseline="-25000" dirty="0" smtClean="0"/>
              <a:t> </a:t>
            </a:r>
            <a:r>
              <a:rPr lang="en-US" dirty="0" smtClean="0"/>
              <a:t> MKD(mid) to TCDQ (mid):  90º ± 4º</a:t>
            </a:r>
          </a:p>
          <a:p>
            <a:r>
              <a:rPr lang="en-US" dirty="0" smtClean="0"/>
              <a:t>TCDS: </a:t>
            </a:r>
            <a:r>
              <a:rPr lang="el-GR" dirty="0" smtClean="0"/>
              <a:t>β</a:t>
            </a:r>
            <a:r>
              <a:rPr lang="en-US" baseline="-25000" dirty="0"/>
              <a:t>y</a:t>
            </a:r>
            <a:r>
              <a:rPr lang="en-US" dirty="0" smtClean="0"/>
              <a:t> &gt; 200 m (170 m still ok) </a:t>
            </a:r>
          </a:p>
          <a:p>
            <a:r>
              <a:rPr lang="en-US" dirty="0" smtClean="0"/>
              <a:t>TCDQ: </a:t>
            </a:r>
            <a:r>
              <a:rPr lang="el-GR" dirty="0"/>
              <a:t>β</a:t>
            </a:r>
            <a:r>
              <a:rPr lang="en-US" baseline="-25000" dirty="0"/>
              <a:t>y</a:t>
            </a:r>
            <a:r>
              <a:rPr lang="en-US" dirty="0"/>
              <a:t> &gt; </a:t>
            </a:r>
            <a:r>
              <a:rPr lang="en-US" dirty="0" smtClean="0"/>
              <a:t>145 m, </a:t>
            </a:r>
            <a:r>
              <a:rPr lang="el-GR" dirty="0" smtClean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 </a:t>
            </a:r>
            <a:r>
              <a:rPr lang="en-US" dirty="0"/>
              <a:t>&gt; </a:t>
            </a:r>
            <a:r>
              <a:rPr lang="en-US" dirty="0" smtClean="0"/>
              <a:t>630 m (430 m with SIS at 0.5 mm), |</a:t>
            </a:r>
            <a:r>
              <a:rPr lang="en-US" dirty="0" err="1" smtClean="0"/>
              <a:t>D</a:t>
            </a:r>
            <a:r>
              <a:rPr lang="en-US" baseline="-25000" dirty="0" err="1" smtClean="0"/>
              <a:t>x</a:t>
            </a:r>
            <a:r>
              <a:rPr lang="en-US" dirty="0" smtClean="0"/>
              <a:t>|&lt;0.2 m (under discussion with WP5)</a:t>
            </a:r>
          </a:p>
          <a:p>
            <a:r>
              <a:rPr lang="en-US" dirty="0" smtClean="0"/>
              <a:t>TDE: (</a:t>
            </a:r>
            <a:r>
              <a:rPr lang="el-GR" dirty="0" smtClean="0"/>
              <a:t>β</a:t>
            </a:r>
            <a:r>
              <a:rPr lang="en-US" baseline="-25000" dirty="0"/>
              <a:t>x</a:t>
            </a:r>
            <a:r>
              <a:rPr lang="el-GR" dirty="0" smtClean="0"/>
              <a:t> </a:t>
            </a:r>
            <a:r>
              <a:rPr lang="el-GR" dirty="0"/>
              <a:t>β</a:t>
            </a:r>
            <a:r>
              <a:rPr lang="en-US" baseline="-25000" dirty="0" smtClean="0"/>
              <a:t>y</a:t>
            </a:r>
            <a:r>
              <a:rPr lang="en-US" dirty="0" smtClean="0"/>
              <a:t>)</a:t>
            </a:r>
            <a:r>
              <a:rPr lang="en-US" baseline="30000" dirty="0" smtClean="0"/>
              <a:t>½</a:t>
            </a:r>
            <a:r>
              <a:rPr lang="en-US" dirty="0" smtClean="0"/>
              <a:t>&gt;4.5 km, </a:t>
            </a:r>
            <a:r>
              <a:rPr lang="el-GR" dirty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&gt;4 km,</a:t>
            </a:r>
            <a:r>
              <a:rPr lang="en-US" dirty="0"/>
              <a:t> </a:t>
            </a:r>
            <a:r>
              <a:rPr lang="el-GR" dirty="0" smtClean="0"/>
              <a:t>β</a:t>
            </a:r>
            <a:r>
              <a:rPr lang="en-US" baseline="-25000" dirty="0" smtClean="0"/>
              <a:t>y</a:t>
            </a:r>
            <a:r>
              <a:rPr lang="en-US" dirty="0" smtClean="0"/>
              <a:t>&gt;3.2 km</a:t>
            </a:r>
          </a:p>
          <a:p>
            <a:r>
              <a:rPr lang="en-US" dirty="0" smtClean="0"/>
              <a:t>TCDS-MSD: </a:t>
            </a:r>
            <a:r>
              <a:rPr lang="el-GR" dirty="0"/>
              <a:t>β</a:t>
            </a:r>
            <a:r>
              <a:rPr lang="en-US" baseline="-25000" dirty="0" smtClean="0"/>
              <a:t>x</a:t>
            </a:r>
            <a:r>
              <a:rPr lang="en-US" dirty="0" smtClean="0"/>
              <a:t>&lt; 175 m (at injection) </a:t>
            </a:r>
          </a:p>
          <a:p>
            <a:r>
              <a:rPr lang="en-US" dirty="0" err="1"/>
              <a:t>Δµ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dirty="0"/>
              <a:t> MKD(mid) to </a:t>
            </a:r>
            <a:r>
              <a:rPr lang="en-US" dirty="0" smtClean="0"/>
              <a:t>TCT </a:t>
            </a:r>
            <a:r>
              <a:rPr lang="en-US" dirty="0"/>
              <a:t>(mid):  </a:t>
            </a:r>
            <a:r>
              <a:rPr lang="en-US" dirty="0" smtClean="0"/>
              <a:t>mod 180º </a:t>
            </a:r>
            <a:r>
              <a:rPr lang="en-US" dirty="0"/>
              <a:t>± </a:t>
            </a:r>
            <a:r>
              <a:rPr lang="en-US" dirty="0" smtClean="0"/>
              <a:t>10</a:t>
            </a:r>
            <a:r>
              <a:rPr lang="en-US" dirty="0"/>
              <a:t>º</a:t>
            </a:r>
            <a:r>
              <a:rPr lang="en-US" dirty="0" smtClean="0"/>
              <a:t> (</a:t>
            </a:r>
            <a:r>
              <a:rPr lang="en-US" dirty="0"/>
              <a:t>under discussion </a:t>
            </a:r>
            <a:r>
              <a:rPr lang="en-US" dirty="0" smtClean="0"/>
              <a:t>with WP5)</a:t>
            </a:r>
          </a:p>
          <a:p>
            <a:r>
              <a:rPr lang="en-US" dirty="0" smtClean="0"/>
              <a:t>TCDQ monotonic retraction (</a:t>
            </a:r>
            <a:r>
              <a:rPr lang="en-US" dirty="0"/>
              <a:t>under discussion with </a:t>
            </a:r>
            <a:r>
              <a:rPr lang="en-US" dirty="0" smtClean="0"/>
              <a:t>WP5)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C. </a:t>
            </a:r>
            <a:r>
              <a:rPr lang="en-US" dirty="0" err="1"/>
              <a:t>Bracco</a:t>
            </a:r>
            <a:r>
              <a:rPr lang="en-US" dirty="0"/>
              <a:t>, A. </a:t>
            </a:r>
            <a:r>
              <a:rPr lang="en-US" dirty="0" err="1"/>
              <a:t>Lechner</a:t>
            </a:r>
            <a:r>
              <a:rPr lang="en-US" dirty="0" smtClean="0"/>
              <a:t>, M</a:t>
            </a:r>
            <a:r>
              <a:rPr lang="en-US" dirty="0"/>
              <a:t>. Fraser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90th WP2 Meeting, 1/11/2016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4902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8946e33d-fd2f-4ae4-8ee9-d90c129cdf9e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10586</TotalTime>
  <Words>1028</Words>
  <Application>Microsoft Office PowerPoint</Application>
  <PresentationFormat>On-screen Show (4:3)</PresentationFormat>
  <Paragraphs>268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HL-LHC Optics and layout update</vt:lpstr>
      <vt:lpstr>Status HLLHCV1.3 repository</vt:lpstr>
      <vt:lpstr>Layout updates</vt:lpstr>
      <vt:lpstr>Optics file changes</vt:lpstr>
      <vt:lpstr>Mask file</vt:lpstr>
      <vt:lpstr>Optics </vt:lpstr>
      <vt:lpstr>Optics without Q10</vt:lpstr>
      <vt:lpstr>Backup</vt:lpstr>
      <vt:lpstr>IR6 Optics constraints</vt:lpstr>
      <vt:lpstr>Impact of phase advance  on protected aperture</vt:lpstr>
      <vt:lpstr>Constraints</vt:lpstr>
      <vt:lpstr>Additional MS10 Sextupole 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456</cp:revision>
  <dcterms:created xsi:type="dcterms:W3CDTF">2016-03-23T12:58:39Z</dcterms:created>
  <dcterms:modified xsi:type="dcterms:W3CDTF">2017-04-06T11:53:24Z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