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7" r:id="rId4"/>
    <p:sldId id="262" r:id="rId5"/>
    <p:sldId id="263" r:id="rId6"/>
    <p:sldId id="264" r:id="rId7"/>
    <p:sldId id="265" r:id="rId8"/>
    <p:sldId id="267" r:id="rId9"/>
    <p:sldId id="268" r:id="rId10"/>
    <p:sldId id="272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2992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0713A-2AFA-4791-A74E-C9CE269B0FA6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CCC6B-14D4-4CFC-BEC0-2E8F808D4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902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94706-E0BA-49B1-95BA-D6CA4D59088A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71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6C7-0993-4913-826B-9B54DBEA7D20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29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509-AC92-4FF4-9052-46C6D2B375FE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9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AAA2-6237-4211-B352-31B14287F752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0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77A4-6665-4447-9F41-1CE854E1BEFB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9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20B6-9343-423B-AFC6-FEDB415954B0}" type="datetime1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1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54ED-944F-4195-92E3-FCEAD68EBEE4}" type="datetime1">
              <a:rPr lang="en-US" smtClean="0"/>
              <a:t>4/23/2017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22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9E57-DF26-43CA-9461-7F2ED2B3B587}" type="datetime1">
              <a:rPr lang="en-US" smtClean="0"/>
              <a:t>4/23/2017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6096-5540-48EF-849D-3BB6DFE9ABC9}" type="datetime1">
              <a:rPr lang="en-US" smtClean="0"/>
              <a:t>4/23/2017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37A-EBD6-4792-AF7D-6E07CE3083B8}" type="datetime1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1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444A-0EB3-41A3-AA97-B62A4E8F08E2}" type="datetime1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9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AC951-FBCF-4451-AB74-0AE6F0062B54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4ECC0-41FB-40BB-993D-7BABF9718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Challenges in Neutrino Simulation: Geometry and Digitization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Xin Qian (BNL)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Laura Fields and </a:t>
            </a:r>
            <a:r>
              <a:rPr lang="en-US" dirty="0" err="1" smtClean="0">
                <a:solidFill>
                  <a:schemeClr val="tx1"/>
                </a:solidFill>
              </a:rPr>
              <a:t>Tingjun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Yang (FNAL)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45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Digitization:  </a:t>
            </a:r>
          </a:p>
          <a:p>
            <a:pPr lvl="1"/>
            <a:r>
              <a:rPr lang="en-US" dirty="0" smtClean="0"/>
              <a:t>Challenges in </a:t>
            </a:r>
            <a:r>
              <a:rPr lang="en-US" dirty="0" err="1" smtClean="0"/>
              <a:t>LArTPC</a:t>
            </a:r>
            <a:r>
              <a:rPr lang="en-US" dirty="0" smtClean="0"/>
              <a:t> detector response simulation</a:t>
            </a:r>
          </a:p>
          <a:p>
            <a:endParaRPr lang="en-US" dirty="0"/>
          </a:p>
          <a:p>
            <a:r>
              <a:rPr lang="en-US" dirty="0" smtClean="0"/>
              <a:t>Geometry: </a:t>
            </a:r>
          </a:p>
          <a:p>
            <a:pPr lvl="1"/>
            <a:r>
              <a:rPr lang="en-US" dirty="0" smtClean="0"/>
              <a:t>Large </a:t>
            </a:r>
            <a:r>
              <a:rPr lang="en-US" dirty="0" err="1" smtClean="0"/>
              <a:t>LArTPC</a:t>
            </a:r>
            <a:r>
              <a:rPr lang="en-US" dirty="0" smtClean="0"/>
              <a:t>, impacts in simulation and optimization</a:t>
            </a:r>
          </a:p>
          <a:p>
            <a:pPr lvl="1"/>
            <a:r>
              <a:rPr lang="en-US" dirty="0" smtClean="0"/>
              <a:t>Neutrino beam, impacts in systematics </a:t>
            </a:r>
          </a:p>
          <a:p>
            <a:endParaRPr lang="en-US" dirty="0"/>
          </a:p>
          <a:p>
            <a:r>
              <a:rPr lang="en-US" dirty="0" smtClean="0"/>
              <a:t>Did not cover technologies of water Cerenkov, liquid scintillator,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03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03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862149"/>
          </a:xfrm>
        </p:spPr>
        <p:txBody>
          <a:bodyPr/>
          <a:lstStyle/>
          <a:p>
            <a:r>
              <a:rPr lang="en-US" dirty="0" smtClean="0"/>
              <a:t>Challenge II: Detector Response in 3D?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8091"/>
            <a:ext cx="7640515" cy="5394960"/>
          </a:xfrm>
        </p:spPr>
        <p:txBody>
          <a:bodyPr>
            <a:normAutofit/>
          </a:bodyPr>
          <a:lstStyle/>
          <a:p>
            <a:r>
              <a:rPr lang="en-US" dirty="0" smtClean="0"/>
              <a:t>Once the 3D calculation of the field response is achieved, the next challenge is the simulation of detector response in 3D</a:t>
            </a:r>
          </a:p>
          <a:p>
            <a:r>
              <a:rPr lang="en-US" dirty="0" smtClean="0"/>
              <a:t>Non-trivial problem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e need to consider both long-range induction effect as well as position dependence (2D transverse plane)</a:t>
            </a:r>
          </a:p>
          <a:p>
            <a:pPr lvl="1"/>
            <a:r>
              <a:rPr lang="en-US" dirty="0" smtClean="0"/>
              <a:t>Required calculation and memory significantly increase</a:t>
            </a:r>
          </a:p>
          <a:p>
            <a:pPr lvl="1"/>
            <a:r>
              <a:rPr lang="en-US" dirty="0" smtClean="0"/>
              <a:t>Also boundary of the detector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12</a:t>
            </a:fld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915" y="1562018"/>
            <a:ext cx="3862411" cy="377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97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Geometry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6079460" cy="4525963"/>
          </a:xfrm>
        </p:spPr>
        <p:txBody>
          <a:bodyPr/>
          <a:lstStyle/>
          <a:p>
            <a:r>
              <a:rPr lang="en-US" dirty="0" smtClean="0"/>
              <a:t>Detector geometry needs to be optimized to maximize physics sensitivity</a:t>
            </a:r>
          </a:p>
          <a:p>
            <a:pPr lvl="1"/>
            <a:r>
              <a:rPr lang="en-US" dirty="0" smtClean="0"/>
              <a:t>Wire pitch</a:t>
            </a:r>
          </a:p>
          <a:p>
            <a:pPr lvl="1"/>
            <a:r>
              <a:rPr lang="en-US" dirty="0" smtClean="0"/>
              <a:t>Wire angle</a:t>
            </a:r>
          </a:p>
          <a:p>
            <a:pPr lvl="1"/>
            <a:r>
              <a:rPr lang="en-US" dirty="0" smtClean="0"/>
              <a:t>Detector orientation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062" y="1555416"/>
            <a:ext cx="5394081" cy="44522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14576" y="1647825"/>
            <a:ext cx="1543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e/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dirty="0" smtClean="0"/>
              <a:t> separation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141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/>
          <p:nvPr/>
        </p:nvGrpSpPr>
        <p:grpSpPr>
          <a:xfrm>
            <a:off x="5057648" y="726141"/>
            <a:ext cx="7055224" cy="5854309"/>
            <a:chOff x="37781" y="17477"/>
            <a:chExt cx="7414539" cy="6237549"/>
          </a:xfrm>
        </p:grpSpPr>
        <p:pic>
          <p:nvPicPr>
            <p:cNvPr id="6" name="Picture 2" descr="C:\Documents and Settings\flanni\Desktop\TPC.gif"/>
            <p:cNvPicPr>
              <a:picLocks noChangeAspect="1" noChangeArrowheads="1" noCrop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7781" y="17477"/>
              <a:ext cx="7414539" cy="6237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 bwMode="auto">
            <a:xfrm>
              <a:off x="6113505" y="5511623"/>
              <a:ext cx="1086787" cy="5096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 i="1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4283968" y="5427677"/>
              <a:ext cx="599607" cy="1588"/>
            </a:xfrm>
            <a:prstGeom prst="straightConnector1">
              <a:avLst/>
            </a:prstGeom>
            <a:solidFill>
              <a:schemeClr val="tx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4377072" y="5482855"/>
              <a:ext cx="28693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</a:rPr>
                <a:t>time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72"/>
            <a:ext cx="10972800" cy="1143000"/>
          </a:xfrm>
        </p:spPr>
        <p:txBody>
          <a:bodyPr/>
          <a:lstStyle/>
          <a:p>
            <a:r>
              <a:rPr lang="en-US" dirty="0" smtClean="0"/>
              <a:t>Liquid Argon Time Projection Chamber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02" y="1008176"/>
            <a:ext cx="4667696" cy="55307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Position sensitive detector at anode to obtain 2D positions</a:t>
            </a:r>
          </a:p>
          <a:p>
            <a:r>
              <a:rPr lang="en-US" dirty="0" smtClean="0"/>
              <a:t>Drift time </a:t>
            </a:r>
            <a:r>
              <a:rPr lang="en-US" dirty="0" smtClean="0">
                <a:sym typeface="Wingdings" panose="05000000000000000000" pitchFamily="2" charset="2"/>
              </a:rPr>
              <a:t> drift distance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Scintillation light  time information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Ionization Charge  energy information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Excellent technology for accelerator neutrino 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91520" y="6190108"/>
            <a:ext cx="581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Drift velocity 1.6 km/s  </a:t>
            </a:r>
            <a:r>
              <a:rPr lang="en-US" dirty="0" smtClean="0">
                <a:sym typeface="Wingdings" panose="05000000000000000000" pitchFamily="2" charset="2"/>
              </a:rPr>
              <a:t>  several </a:t>
            </a:r>
            <a:r>
              <a:rPr lang="en-US" dirty="0" err="1" smtClean="0">
                <a:sym typeface="Wingdings" panose="05000000000000000000" pitchFamily="2" charset="2"/>
              </a:rPr>
              <a:t>ms</a:t>
            </a:r>
            <a:r>
              <a:rPr lang="en-US" dirty="0" smtClean="0">
                <a:sym typeface="Wingdings" panose="05000000000000000000" pitchFamily="2" charset="2"/>
              </a:rPr>
              <a:t> drift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Signal Formation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030" y="1869749"/>
            <a:ext cx="3862411" cy="377605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82" y="1709145"/>
            <a:ext cx="3810000" cy="413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085314" y="2751893"/>
            <a:ext cx="0" cy="135323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99594" y="2798981"/>
            <a:ext cx="0" cy="135323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0147537">
            <a:off x="958427" y="1811773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2525" y="1210996"/>
            <a:ext cx="3429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Weighting Potential of a U wire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93560" y="1832628"/>
            <a:ext cx="2819400" cy="3883938"/>
          </a:xfrm>
          <a:prstGeom prst="rect">
            <a:avLst/>
          </a:prstGeom>
          <a:solidFill>
            <a:srgbClr val="FFFF00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86427" y="3527278"/>
            <a:ext cx="2514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/>
              <a:t>v</a:t>
            </a:r>
            <a:r>
              <a:rPr lang="en-US" sz="2800" baseline="-25000" dirty="0" err="1"/>
              <a:t>q</a:t>
            </a:r>
            <a:r>
              <a:rPr lang="en-US" sz="2800" dirty="0"/>
              <a:t>: velocity</a:t>
            </a:r>
          </a:p>
          <a:p>
            <a:r>
              <a:rPr lang="en-US" sz="2800" dirty="0" err="1"/>
              <a:t>E</a:t>
            </a:r>
            <a:r>
              <a:rPr lang="en-US" sz="2800" baseline="-25000" dirty="0" err="1"/>
              <a:t>w</a:t>
            </a:r>
            <a:r>
              <a:rPr lang="en-US" sz="2800" dirty="0"/>
              <a:t>: weighting field</a:t>
            </a:r>
          </a:p>
          <a:p>
            <a:r>
              <a:rPr lang="en-US" sz="2800" dirty="0"/>
              <a:t>q: charge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052822"/>
              </p:ext>
            </p:extLst>
          </p:nvPr>
        </p:nvGraphicFramePr>
        <p:xfrm>
          <a:off x="4662116" y="2723786"/>
          <a:ext cx="2157412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5" imgW="850680" imgH="266400" progId="Equation.DSMT4">
                  <p:embed/>
                </p:oleObj>
              </mc:Choice>
              <mc:Fallback>
                <p:oleObj name="Equation" r:id="rId5" imgW="850680" imgH="266400" progId="Equation.DSMT4">
                  <p:embed/>
                  <p:pic>
                    <p:nvPicPr>
                      <p:cNvPr id="31" name="Object 3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62116" y="2723786"/>
                        <a:ext cx="2157412" cy="67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334027" y="1869749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Shockley–</a:t>
            </a:r>
            <a:r>
              <a:rPr lang="en-US" sz="2400" b="1" dirty="0" err="1"/>
              <a:t>Ramo</a:t>
            </a:r>
            <a:r>
              <a:rPr lang="en-US" sz="2400" b="1" dirty="0"/>
              <a:t> theorem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1" y="5815105"/>
            <a:ext cx="11191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Induced current (field response) depends on the external electric field (velocity) and the geometry (weighting field)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10023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451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 I: Realistic Simulation of Field Response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469" y="1187450"/>
            <a:ext cx="11432931" cy="56705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Problem is intrinsically 3D</a:t>
            </a:r>
          </a:p>
          <a:p>
            <a:pPr lvl="1"/>
            <a:r>
              <a:rPr lang="en-US" dirty="0" smtClean="0"/>
              <a:t>The volume is at the order of O(1000) cm</a:t>
            </a:r>
            <a:r>
              <a:rPr lang="en-US" baseline="30000" dirty="0" smtClean="0"/>
              <a:t>3</a:t>
            </a:r>
          </a:p>
          <a:p>
            <a:pPr lvl="1"/>
            <a:r>
              <a:rPr lang="en-US" dirty="0" smtClean="0"/>
              <a:t>The pixel size is determined as fractions of the wire diameter ~150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</a:p>
          <a:p>
            <a:r>
              <a:rPr lang="en-US" dirty="0" smtClean="0"/>
              <a:t>3D calculation of field response is ongoing</a:t>
            </a:r>
          </a:p>
          <a:p>
            <a:pPr lvl="1"/>
            <a:r>
              <a:rPr lang="en-US" dirty="0" smtClean="0"/>
              <a:t>Two approaches: BEM (Brett </a:t>
            </a:r>
            <a:r>
              <a:rPr lang="en-US" dirty="0" err="1" smtClean="0"/>
              <a:t>Viren</a:t>
            </a:r>
            <a:r>
              <a:rPr lang="en-US" dirty="0" smtClean="0"/>
              <a:t>) and FEM (Leon Rochester)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>
                <a:latin typeface="+mj-lt"/>
              </a:rPr>
              <a:t>2D Garfield calculation is currently the </a:t>
            </a:r>
            <a:r>
              <a:rPr lang="en-US" altLang="en-US" dirty="0" smtClean="0">
                <a:latin typeface="+mj-lt"/>
              </a:rPr>
              <a:t>nominal</a:t>
            </a:r>
            <a:r>
              <a:rPr lang="en-US" altLang="en-US" dirty="0">
                <a:latin typeface="+mj-lt"/>
              </a:rPr>
              <a:t>, well characterized method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725" y="3554801"/>
            <a:ext cx="5857875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01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 smtClean="0"/>
              <a:t>Simulation of the Detector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992" y="4741546"/>
            <a:ext cx="11116408" cy="205370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Induced signal is long-range and position dependent</a:t>
            </a:r>
          </a:p>
          <a:p>
            <a:r>
              <a:rPr lang="en-US" dirty="0" smtClean="0"/>
              <a:t>Smaller distance between charge and wire, bigger the signal is</a:t>
            </a:r>
          </a:p>
          <a:p>
            <a:r>
              <a:rPr lang="en-US" dirty="0" smtClean="0"/>
              <a:t>Currently taking into account +-O(10) wires and O(10) positions within a single wire region </a:t>
            </a:r>
            <a:r>
              <a:rPr lang="en-US" dirty="0" smtClean="0"/>
              <a:t>in 2D (Brett </a:t>
            </a:r>
            <a:r>
              <a:rPr lang="en-US" dirty="0" err="1" smtClean="0"/>
              <a:t>Viren</a:t>
            </a:r>
            <a:r>
              <a:rPr lang="en-US" dirty="0" smtClean="0"/>
              <a:t>, WCT</a:t>
            </a:r>
            <a:r>
              <a:rPr lang="en-US" dirty="0" smtClean="0"/>
              <a:t>) </a:t>
            </a:r>
          </a:p>
          <a:p>
            <a:r>
              <a:rPr lang="en-US" dirty="0" smtClean="0"/>
              <a:t>Do we need to simulate the detector response in 3D?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02" y="984327"/>
            <a:ext cx="11671788" cy="37029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25154" y="4431323"/>
            <a:ext cx="2523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2D Garfield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327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</a:t>
            </a:r>
            <a:r>
              <a:rPr lang="en-US" dirty="0" smtClean="0"/>
              <a:t>II</a:t>
            </a:r>
            <a:r>
              <a:rPr lang="en-US" dirty="0" smtClean="0"/>
              <a:t>: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08848"/>
            <a:ext cx="6043853" cy="5549152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The DUNE</a:t>
            </a:r>
            <a:r>
              <a:rPr lang="zh-CN" altLang="en-US" dirty="0" smtClean="0"/>
              <a:t> </a:t>
            </a:r>
            <a:r>
              <a:rPr lang="en-US" altLang="zh-CN" dirty="0" smtClean="0"/>
              <a:t>detector geometry consists of many components</a:t>
            </a:r>
          </a:p>
          <a:p>
            <a:pPr lvl="1"/>
            <a:r>
              <a:rPr lang="en-US" dirty="0" smtClean="0"/>
              <a:t>Multiple TPCs (~200 in the 10 </a:t>
            </a:r>
            <a:r>
              <a:rPr lang="en-US" dirty="0" err="1" smtClean="0"/>
              <a:t>kton</a:t>
            </a:r>
            <a:r>
              <a:rPr lang="en-US" dirty="0" smtClean="0"/>
              <a:t> module)</a:t>
            </a:r>
          </a:p>
          <a:p>
            <a:pPr lvl="1"/>
            <a:r>
              <a:rPr lang="en-US" dirty="0" smtClean="0"/>
              <a:t>3 wire planes in each TPC</a:t>
            </a:r>
          </a:p>
          <a:p>
            <a:pPr lvl="1"/>
            <a:r>
              <a:rPr lang="en-US" dirty="0" smtClean="0"/>
              <a:t>Many wires on each wire plane</a:t>
            </a:r>
          </a:p>
          <a:p>
            <a:pPr lvl="1"/>
            <a:r>
              <a:rPr lang="en-US" dirty="0" smtClean="0"/>
              <a:t>Multiple photon detectors</a:t>
            </a:r>
          </a:p>
          <a:p>
            <a:pPr lvl="1"/>
            <a:r>
              <a:rPr lang="en-US" dirty="0" smtClean="0"/>
              <a:t>Multiple scintillator counters</a:t>
            </a:r>
          </a:p>
          <a:p>
            <a:r>
              <a:rPr lang="en-US" dirty="0" smtClean="0"/>
              <a:t>Challenges in detector alignment </a:t>
            </a:r>
            <a:endParaRPr lang="en-US" dirty="0" smtClean="0"/>
          </a:p>
          <a:p>
            <a:r>
              <a:rPr lang="en-US" dirty="0" smtClean="0"/>
              <a:t>Also detector geometry optimization for physics</a:t>
            </a:r>
          </a:p>
          <a:p>
            <a:pPr lvl="1"/>
            <a:r>
              <a:rPr lang="en-US" dirty="0" smtClean="0"/>
              <a:t>Wire pitch, angle</a:t>
            </a:r>
          </a:p>
          <a:p>
            <a:pPr lvl="1"/>
            <a:r>
              <a:rPr lang="en-US" dirty="0" smtClean="0"/>
              <a:t>Detector orientation</a:t>
            </a:r>
          </a:p>
          <a:p>
            <a:pPr lvl="1"/>
            <a:r>
              <a:rPr lang="en-US" dirty="0" smtClean="0"/>
              <a:t>Number of wire planes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6</a:t>
            </a:fld>
            <a:endParaRPr lang="en-US" dirty="0"/>
          </a:p>
        </p:txBody>
      </p:sp>
      <p:pic>
        <p:nvPicPr>
          <p:cNvPr id="2050" name="Picture 2" descr="ttps://writelatex.s3.amazonaws.com/gjvqynyzmbvs/uploads/5385/10575011/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819" y="1647825"/>
            <a:ext cx="5380074" cy="403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6316" y="5939399"/>
            <a:ext cx="334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DUNE 35-ton prototype geometry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383748" y="3100448"/>
            <a:ext cx="1831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TPC and </a:t>
            </a:r>
            <a:br>
              <a:rPr lang="en-US" b="1" dirty="0" smtClean="0"/>
            </a:br>
            <a:r>
              <a:rPr lang="en-US" b="1" dirty="0" smtClean="0"/>
              <a:t>photon detectors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9537405" y="3739712"/>
            <a:ext cx="976147" cy="9386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42551" y="2379776"/>
            <a:ext cx="209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Scintillator counters</a:t>
            </a:r>
            <a:endParaRPr lang="en-US" b="1" dirty="0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V="1">
            <a:off x="8287773" y="2052084"/>
            <a:ext cx="654208" cy="3276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299601" y="2728681"/>
            <a:ext cx="437999" cy="13234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55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5486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Need to correct for TPC misalignment in order to reconstruct/stitch objects in multiple TPCs.</a:t>
            </a:r>
          </a:p>
          <a:p>
            <a:r>
              <a:rPr lang="en-US" dirty="0" smtClean="0"/>
              <a:t>Need to correct for scintillator counter locations to get the correct trigger information.</a:t>
            </a:r>
          </a:p>
          <a:p>
            <a:r>
              <a:rPr lang="en-US" dirty="0" smtClean="0"/>
              <a:t>Both alignments can be done using cosmic ray muons.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 descr="ttps://writelatex.s3.amazonaws.com/gjvqynyzmbvs/uploads/5903/11465267/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573" y="1286090"/>
            <a:ext cx="5018314" cy="557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10189" y="113958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TPC boundaries</a:t>
            </a:r>
            <a:endParaRPr lang="en-US" b="1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8643257" y="1508921"/>
            <a:ext cx="703059" cy="3198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335094" y="1508921"/>
            <a:ext cx="707574" cy="3198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65371" y="5257800"/>
            <a:ext cx="1164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Anode Plane Assemble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795705" y="5675921"/>
            <a:ext cx="33443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24056" y="3026229"/>
            <a:ext cx="1480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gaps to align TPCs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186057" y="3629016"/>
            <a:ext cx="424542" cy="13566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715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47045"/>
            <a:ext cx="11391900" cy="47085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All accelerator-based neutrino experiments depend on detailed simulations of neutrino </a:t>
            </a:r>
            <a:r>
              <a:rPr lang="en-US" sz="2800" dirty="0" err="1" smtClean="0"/>
              <a:t>beamlines</a:t>
            </a:r>
            <a:r>
              <a:rPr lang="en-US" sz="2800" dirty="0" smtClean="0"/>
              <a:t> to predict neutrino fluxes and uncertainties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Beam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60468" y="2909255"/>
            <a:ext cx="263664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Flux predictions are very sensitive to modeling of material and magnetic fields.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Geometry problems in beam simulations have a much larger impact than in most detector simulations.</a:t>
            </a:r>
          </a:p>
          <a:p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56" y="2602955"/>
            <a:ext cx="8250044" cy="37533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78766" y="3032366"/>
            <a:ext cx="243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LBNF Optimized Beam</a:t>
            </a:r>
          </a:p>
        </p:txBody>
      </p:sp>
    </p:spTree>
    <p:extLst>
      <p:ext uri="{BB962C8B-B14F-4D97-AF65-F5344CB8AC3E}">
        <p14:creationId xmlns:p14="http://schemas.microsoft.com/office/powerpoint/2010/main" val="309659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47045"/>
            <a:ext cx="10972800" cy="47085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Impact of two recent </a:t>
            </a:r>
            <a:r>
              <a:rPr lang="en-US" sz="2800" dirty="0" err="1" smtClean="0"/>
              <a:t>NuMI</a:t>
            </a:r>
            <a:r>
              <a:rPr lang="en-US" sz="2800" dirty="0" smtClean="0"/>
              <a:t> modeling problems</a:t>
            </a:r>
          </a:p>
          <a:p>
            <a:pPr lvl="1"/>
            <a:r>
              <a:rPr lang="en-US" sz="2400" dirty="0" smtClean="0"/>
              <a:t>Such problems are hard to identify </a:t>
            </a:r>
          </a:p>
          <a:p>
            <a:pPr lvl="1"/>
            <a:r>
              <a:rPr lang="en-US" sz="2400" dirty="0" smtClean="0"/>
              <a:t>Here they were found when a separate Geant4 implementation of horns was made for LBNF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Beam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ECC0-41FB-40BB-993D-7BABF9718D42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3142752"/>
            <a:ext cx="7702550" cy="30632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3604" y="6033187"/>
            <a:ext cx="334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Effect of a 1 mm cooling water later on horn inner conductors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9587" y="6033186"/>
            <a:ext cx="3552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Effect of small change to the shape of the inner conductor neck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37600" y="3274380"/>
            <a:ext cx="3200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These are both significantly larger than the systematics budget previously assumed for such effects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Such uncertainties will be more important as accelerator-based oscillation experiments become systematics dominated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771451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X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_Xin" id="{5E1D956B-6B00-4970-BB26-1657A0EF85CE}" vid="{06F813E3-AB7C-47F9-B382-8F320B4A06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Theme_Xin</Template>
  <TotalTime>1232</TotalTime>
  <Words>627</Words>
  <Application>Microsoft Office PowerPoint</Application>
  <PresentationFormat>Widescreen</PresentationFormat>
  <Paragraphs>108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宋体</vt:lpstr>
      <vt:lpstr>Arial</vt:lpstr>
      <vt:lpstr>Calibri</vt:lpstr>
      <vt:lpstr>Symbol</vt:lpstr>
      <vt:lpstr>Wingdings</vt:lpstr>
      <vt:lpstr>Theme_Xin</vt:lpstr>
      <vt:lpstr>Equation</vt:lpstr>
      <vt:lpstr>Challenges in Neutrino Simulation: Geometry and Digitization</vt:lpstr>
      <vt:lpstr>Liquid Argon Time Projection Chamber</vt:lpstr>
      <vt:lpstr>TPC Signal Formation</vt:lpstr>
      <vt:lpstr>Challenge I: Realistic Simulation of Field Response Function</vt:lpstr>
      <vt:lpstr>Simulation of the Detector Response</vt:lpstr>
      <vt:lpstr>Challenge II: Geometry</vt:lpstr>
      <vt:lpstr>Detector Alignment</vt:lpstr>
      <vt:lpstr>Neutrino Beam Simulations </vt:lpstr>
      <vt:lpstr>Neutrino Beam Simulations </vt:lpstr>
      <vt:lpstr>Summary</vt:lpstr>
      <vt:lpstr>PowerPoint Presentation</vt:lpstr>
      <vt:lpstr>Challenge II: Detector Response in 3D?</vt:lpstr>
      <vt:lpstr>Detector Geometry Optimization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in LArTPC Simulation: Geometry and Digitization</dc:title>
  <dc:creator>Qian, Xin</dc:creator>
  <cp:lastModifiedBy>Qian, Xin</cp:lastModifiedBy>
  <cp:revision>24</cp:revision>
  <dcterms:created xsi:type="dcterms:W3CDTF">2017-04-16T16:56:00Z</dcterms:created>
  <dcterms:modified xsi:type="dcterms:W3CDTF">2017-04-23T17:00:18Z</dcterms:modified>
</cp:coreProperties>
</file>