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4" r:id="rId4"/>
    <p:sldId id="272" r:id="rId5"/>
    <p:sldId id="273" r:id="rId6"/>
    <p:sldId id="263" r:id="rId7"/>
    <p:sldId id="276" r:id="rId8"/>
    <p:sldId id="277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1112" y="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42525-46B9-0245-A1C2-312BE7237108}" type="datetimeFigureOut">
              <a:rPr lang="en-US" smtClean="0"/>
              <a:t>24/04/17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B53CE-C073-5248-802F-BA3F8F9E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64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9504E-FC86-4B45-B639-F282AED63081}" type="datetimeFigureOut">
              <a:rPr lang="en-US" smtClean="0"/>
              <a:t>24/04/17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CD35B-ACDB-334C-8BA4-A1D7268FB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22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CD35B-ACDB-334C-8BA4-A1D7268FB3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78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B1BF-1019-0447-98C1-2898781F814E}" type="datetime1">
              <a:rPr lang="en-US" smtClean="0"/>
              <a:t>24/04/17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4A6-5021-2E41-8910-0E49CC0A641E}" type="datetime1">
              <a:rPr lang="en-US" smtClean="0"/>
              <a:t>24/04/17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4C4DE-8EAB-3442-90CE-31C5EEF4B23F}" type="datetime1">
              <a:rPr lang="en-US" smtClean="0"/>
              <a:t>24/04/17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58F3-294A-084C-A48E-F6CABCDA8F7B}" type="datetime1">
              <a:rPr lang="en-US" smtClean="0"/>
              <a:t>24/04/17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3C3C-AA89-EE44-947D-EB1D4501AF14}" type="datetime1">
              <a:rPr lang="en-US" smtClean="0"/>
              <a:t>24/04/17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0C44-2ECE-6147-8197-22F8AC339E42}" type="datetime1">
              <a:rPr lang="en-US" smtClean="0"/>
              <a:t>24/04/17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59EE-376F-614E-AD82-66DBD661CA81}" type="datetime1">
              <a:rPr lang="en-US" smtClean="0"/>
              <a:t>24/04/17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BA68-9096-5D47-8DEF-25384F641C1F}" type="datetime1">
              <a:rPr lang="en-US" smtClean="0"/>
              <a:t>24/04/17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9F-A392-1646-A341-8EA63E466EC6}" type="datetime1">
              <a:rPr lang="en-US" smtClean="0"/>
              <a:t>24/04/17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06828-C8B3-114B-BA91-3419077E70B2}" type="datetime1">
              <a:rPr lang="en-US" smtClean="0"/>
              <a:t>24/04/17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C24D6-7549-1747-834F-F636A80C69F6}" type="datetime1">
              <a:rPr lang="en-US" smtClean="0"/>
              <a:t>24/04/17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D072D8-605D-C147-8D8A-FCF77B3CC5A4}" type="datetime1">
              <a:rPr lang="en-US" smtClean="0"/>
              <a:t>24/04/17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microsoft.com/office/2007/relationships/hdphoto" Target="../media/hdphoto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5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3D Detector interactive display</a:t>
            </a:r>
            <a:endParaRPr lang="en-US" dirty="0" smtClean="0"/>
          </a:p>
          <a:p>
            <a:r>
              <a:rPr lang="en-US" smtClean="0"/>
              <a:t>Event data animation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 fast </a:t>
            </a:r>
            <a:r>
              <a:rPr lang="en-US" dirty="0" smtClean="0"/>
              <a:t>prototyping WITH </a:t>
            </a:r>
            <a:r>
              <a:rPr lang="en-US" dirty="0" err="1" smtClean="0"/>
              <a:t>cogevito</a:t>
            </a:r>
            <a:r>
              <a:rPr lang="en-US" dirty="0" smtClean="0"/>
              <a:t> lib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525" y="228654"/>
            <a:ext cx="927100" cy="77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646" y="173435"/>
            <a:ext cx="891392" cy="8913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813" y="234177"/>
            <a:ext cx="765131" cy="7540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7917" y="1867383"/>
            <a:ext cx="5042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CWP-</a:t>
            </a:r>
            <a:r>
              <a:rPr lang="en-US" dirty="0" smtClean="0"/>
              <a:t>Simulation</a:t>
            </a:r>
            <a:r>
              <a:rPr lang="en-US" dirty="0" smtClean="0"/>
              <a:t> </a:t>
            </a:r>
            <a:r>
              <a:rPr lang="en-US" dirty="0"/>
              <a:t>meeting </a:t>
            </a:r>
            <a:r>
              <a:rPr lang="en-US" dirty="0" smtClean="0"/>
              <a:t>- </a:t>
            </a:r>
            <a:r>
              <a:rPr lang="en-US" dirty="0" smtClean="0"/>
              <a:t>24th </a:t>
            </a:r>
            <a:r>
              <a:rPr lang="en-US" dirty="0"/>
              <a:t>of </a:t>
            </a:r>
            <a:r>
              <a:rPr lang="en-US" dirty="0" smtClean="0"/>
              <a:t>April 2017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06245" y="2373930"/>
            <a:ext cx="3344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“Geometry and </a:t>
            </a:r>
            <a:r>
              <a:rPr lang="en-US" dirty="0" err="1"/>
              <a:t>Digitisation</a:t>
            </a:r>
            <a:r>
              <a:rPr lang="en-US" dirty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5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Scope and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723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Provide a suitable tool that may be used in HEP to display complex geometries and also particle and event data with animation based on the time information generated by MC simulation software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GeantV</a:t>
            </a:r>
            <a:r>
              <a:rPr lang="en-US" dirty="0" smtClean="0"/>
              <a:t>) or experimental data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Initial requirements</a:t>
            </a:r>
          </a:p>
          <a:p>
            <a:pPr lvl="1"/>
            <a:r>
              <a:rPr lang="en-US" dirty="0" smtClean="0"/>
              <a:t>Web based </a:t>
            </a:r>
            <a:r>
              <a:rPr lang="en-US" dirty="0" smtClean="0"/>
              <a:t>application (to facilitate exchange of information)</a:t>
            </a:r>
            <a:endParaRPr lang="en-US" dirty="0" smtClean="0"/>
          </a:p>
          <a:p>
            <a:pPr lvl="1"/>
            <a:r>
              <a:rPr lang="en-US" dirty="0" smtClean="0"/>
              <a:t>Use of public domain 3D graphics library “</a:t>
            </a:r>
            <a:r>
              <a:rPr lang="en-US" dirty="0" err="1" smtClean="0"/>
              <a:t>ThreeJS</a:t>
            </a:r>
            <a:r>
              <a:rPr lang="en-US" dirty="0" smtClean="0"/>
              <a:t>”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07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 of developments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3115710" y="3896781"/>
            <a:ext cx="1845759" cy="838145"/>
            <a:chOff x="3115710" y="3896781"/>
            <a:chExt cx="1845759" cy="83814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3115710" y="4275527"/>
              <a:ext cx="544263" cy="15777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>
            <a:xfrm>
              <a:off x="3659973" y="3896781"/>
              <a:ext cx="1301496" cy="83814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CC66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bg1">
                      <a:lumMod val="50000"/>
                    </a:schemeClr>
                  </a:solidFill>
                </a:rPr>
                <a:t>OutputFile.js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US" sz="800" smtClean="0">
                  <a:solidFill>
                    <a:schemeClr val="bg1">
                      <a:lumMod val="50000"/>
                    </a:schemeClr>
                  </a:solidFill>
                </a:rPr>
                <a:t>Calls to GoGeviTo library for the creation of logical and physical volumes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004556" y="5940851"/>
            <a:ext cx="20489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The files will be imported using the interface on the web home page of the application</a:t>
            </a:r>
            <a:endParaRPr lang="en-US" sz="1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780608" y="2098321"/>
            <a:ext cx="1569980" cy="3612899"/>
            <a:chOff x="780608" y="2098321"/>
            <a:chExt cx="1569980" cy="3612899"/>
          </a:xfrm>
        </p:grpSpPr>
        <p:sp>
          <p:nvSpPr>
            <p:cNvPr id="5" name="Rectangle 4"/>
            <p:cNvSpPr/>
            <p:nvPr/>
          </p:nvSpPr>
          <p:spPr>
            <a:xfrm>
              <a:off x="780608" y="2768837"/>
              <a:ext cx="1569980" cy="29423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Geometry definition in TGEO </a:t>
              </a:r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(</a:t>
              </a:r>
              <a:r>
                <a:rPr lang="en-US" smtClean="0"/>
                <a:t>Root, Geant4 etc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1206843" y="2098321"/>
              <a:ext cx="528486" cy="528486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8000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0</a:t>
              </a:r>
              <a:endParaRPr lang="en-US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56583" y="2514901"/>
            <a:ext cx="2288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The Root “plugin” will create an output file with the definition of the Geometry in JSON format  </a:t>
            </a:r>
            <a:endParaRPr lang="en-US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350588" y="1660581"/>
            <a:ext cx="1225018" cy="4050639"/>
            <a:chOff x="2350588" y="1660581"/>
            <a:chExt cx="1225018" cy="4050639"/>
          </a:xfrm>
        </p:grpSpPr>
        <p:sp>
          <p:nvSpPr>
            <p:cNvPr id="6" name="Rectangle 5"/>
            <p:cNvSpPr/>
            <p:nvPr/>
          </p:nvSpPr>
          <p:spPr>
            <a:xfrm>
              <a:off x="2350588" y="2768837"/>
              <a:ext cx="765122" cy="2942383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C</a:t>
              </a:r>
              <a:r>
                <a:rPr lang="en-US" smtClean="0"/>
                <a:t>++ code using root Clang interpreter </a:t>
              </a:r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2382145" y="2098321"/>
              <a:ext cx="528486" cy="528486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8000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1</a:t>
              </a:r>
              <a:endParaRPr lang="en-US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19239576">
              <a:off x="2672795" y="1660581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smtClean="0"/>
                <a:t>Root 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“plugin”</a:t>
              </a:r>
              <a:endParaRPr lang="en-US" sz="1400" dirty="0"/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3659973" y="4809967"/>
            <a:ext cx="1301496" cy="5304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C6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</a:rPr>
              <a:t>ParticleData.js</a:t>
            </a:r>
            <a:endParaRPr lang="en-US" sz="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800" smtClean="0">
                <a:solidFill>
                  <a:schemeClr val="bg1">
                    <a:lumMod val="50000"/>
                  </a:schemeClr>
                </a:solidFill>
              </a:rPr>
              <a:t>Data related to events and particles in time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800190" y="4314968"/>
            <a:ext cx="868273" cy="2041382"/>
            <a:chOff x="2800190" y="4314968"/>
            <a:chExt cx="868273" cy="2041382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2800190" y="5129998"/>
              <a:ext cx="868273" cy="1226352"/>
            </a:xfrm>
            <a:prstGeom prst="line">
              <a:avLst/>
            </a:prstGeom>
            <a:ln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252334" y="4314968"/>
              <a:ext cx="371047" cy="1396252"/>
            </a:xfrm>
            <a:prstGeom prst="line">
              <a:avLst/>
            </a:prstGeom>
            <a:ln>
              <a:prstDash val="dash"/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961469" y="1826112"/>
            <a:ext cx="3620521" cy="4024455"/>
            <a:chOff x="4961469" y="1812980"/>
            <a:chExt cx="3620521" cy="4024455"/>
          </a:xfrm>
        </p:grpSpPr>
        <p:sp>
          <p:nvSpPr>
            <p:cNvPr id="12" name="Oval 11"/>
            <p:cNvSpPr/>
            <p:nvPr/>
          </p:nvSpPr>
          <p:spPr>
            <a:xfrm>
              <a:off x="5545184" y="4232138"/>
              <a:ext cx="131554" cy="1315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642664" y="2839834"/>
              <a:ext cx="2768634" cy="1443581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Screen Shot 2016-11-28 at 15.35.12.png"/>
            <p:cNvPicPr>
              <a:picLocks noChangeAspect="1"/>
            </p:cNvPicPr>
            <p:nvPr/>
          </p:nvPicPr>
          <p:blipFill>
            <a:blip r:embed="rId2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9002" y="2872327"/>
              <a:ext cx="1875108" cy="3042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5642664" y="3176621"/>
              <a:ext cx="274781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mtClean="0"/>
                <a:t>Web home page: Default.htm</a:t>
              </a:r>
              <a:endParaRPr lang="en-US" sz="1200" b="1" dirty="0" smtClean="0"/>
            </a:p>
            <a:p>
              <a:endParaRPr lang="en-US" sz="1100" dirty="0" smtClean="0"/>
            </a:p>
            <a:p>
              <a:r>
                <a:rPr lang="en-US" sz="1100" smtClean="0"/>
                <a:t>Import all JavaScript libraries for Three.Js and Cogevitolib.js and Creates the interface </a:t>
              </a:r>
              <a:endParaRPr lang="en-US" sz="11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4961469" y="4283415"/>
              <a:ext cx="683716" cy="1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6533690" y="2098321"/>
              <a:ext cx="528486" cy="528486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8000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</a:t>
              </a:r>
              <a:endParaRPr lang="en-US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645185" y="4314968"/>
              <a:ext cx="2766112" cy="133314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718703" y="4623674"/>
              <a:ext cx="2334801" cy="815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smtClean="0"/>
                <a:t>Cogevitolib.js </a:t>
              </a:r>
              <a:endParaRPr lang="en-US" sz="1400" b="1" dirty="0" smtClean="0"/>
            </a:p>
            <a:p>
              <a:r>
                <a:rPr lang="en-US" sz="1100" smtClean="0"/>
                <a:t>contains all functions to create Three.Js volumes and functionalities</a:t>
              </a:r>
              <a:endParaRPr lang="en-US" sz="11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4969046" y="4314968"/>
              <a:ext cx="673618" cy="749724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 rot="19239576">
              <a:off x="7151890" y="1812980"/>
              <a:ext cx="7632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/>
                <a:t>Web</a:t>
              </a:r>
            </a:p>
            <a:p>
              <a:pPr algn="ctr"/>
              <a:r>
                <a:rPr lang="en-US" sz="1400" dirty="0" smtClean="0"/>
                <a:t>“tools”</a:t>
              </a:r>
              <a:endParaRPr lang="en-US" sz="14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474174" y="2682065"/>
              <a:ext cx="3107816" cy="3155370"/>
            </a:xfrm>
            <a:prstGeom prst="round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20049" y="5719108"/>
            <a:ext cx="1990260" cy="970813"/>
            <a:chOff x="820049" y="5719108"/>
            <a:chExt cx="1990260" cy="970813"/>
          </a:xfrm>
        </p:grpSpPr>
        <p:sp>
          <p:nvSpPr>
            <p:cNvPr id="30" name="Rectangle 29"/>
            <p:cNvSpPr/>
            <p:nvPr/>
          </p:nvSpPr>
          <p:spPr>
            <a:xfrm>
              <a:off x="820049" y="6356350"/>
              <a:ext cx="1964366" cy="333571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smtClean="0"/>
                <a:t>Other applications </a:t>
              </a:r>
              <a:endParaRPr lang="en-US" sz="1000" dirty="0" smtClean="0"/>
            </a:p>
            <a:p>
              <a:pPr algn="ctr"/>
              <a:r>
                <a:rPr lang="en-US" sz="1000" smtClean="0"/>
                <a:t>(eg GeantV</a:t>
              </a:r>
              <a:r>
                <a:rPr lang="en-US" sz="1000" dirty="0" smtClean="0"/>
                <a:t>)</a:t>
              </a:r>
              <a:endParaRPr lang="en-US" sz="1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2810309" y="5719108"/>
              <a:ext cx="0" cy="613176"/>
            </a:xfrm>
            <a:prstGeom prst="line">
              <a:avLst/>
            </a:prstGeom>
            <a:ln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425226" y="5421936"/>
            <a:ext cx="2048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Particle and events data are generated by MC software or experiments 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48178" y="2098321"/>
            <a:ext cx="1064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FF6600"/>
                </a:solidFill>
              </a:rPr>
              <a:t>Starting point</a:t>
            </a:r>
            <a:endParaRPr lang="en-US" sz="1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77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  <p:bldP spid="28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Cogevitolib.js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is a collection of functions in JavaScript</a:t>
            </a:r>
          </a:p>
          <a:p>
            <a:r>
              <a:rPr lang="en-US" dirty="0" smtClean="0"/>
              <a:t>Most of the functions are related to creation of the geometry of </a:t>
            </a:r>
            <a:r>
              <a:rPr lang="en-US" dirty="0" smtClean="0"/>
              <a:t>volumes </a:t>
            </a:r>
            <a:r>
              <a:rPr lang="en-US" dirty="0" smtClean="0"/>
              <a:t>using native </a:t>
            </a:r>
            <a:r>
              <a:rPr lang="en-US" dirty="0" err="1" smtClean="0"/>
              <a:t>three.js</a:t>
            </a:r>
            <a:r>
              <a:rPr lang="en-US" dirty="0" smtClean="0"/>
              <a:t> graphic </a:t>
            </a:r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Box, sphere, trapezoids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The geometry is represented internally in tree structure</a:t>
            </a:r>
          </a:p>
          <a:p>
            <a:pPr lvl="1"/>
            <a:r>
              <a:rPr lang="en-US" dirty="0" smtClean="0"/>
              <a:t>Logical volumes are created first</a:t>
            </a:r>
          </a:p>
          <a:p>
            <a:pPr lvl="1"/>
            <a:r>
              <a:rPr lang="en-US" dirty="0" smtClean="0"/>
              <a:t>Physical volumes are clones (copies) of the Logical volumes</a:t>
            </a:r>
            <a:endParaRPr lang="en-US" dirty="0" smtClean="0"/>
          </a:p>
          <a:p>
            <a:r>
              <a:rPr lang="en-US" dirty="0" smtClean="0"/>
              <a:t>Clones are copies </a:t>
            </a:r>
            <a:r>
              <a:rPr lang="en-US" dirty="0" smtClean="0"/>
              <a:t>including </a:t>
            </a:r>
            <a:r>
              <a:rPr lang="en-US" dirty="0" smtClean="0"/>
              <a:t>all the sub-tree of volumes. </a:t>
            </a:r>
            <a:r>
              <a:rPr lang="en-US" dirty="0" smtClean="0"/>
              <a:t>Those clones are sharing information </a:t>
            </a:r>
            <a:r>
              <a:rPr lang="en-US" dirty="0" smtClean="0"/>
              <a:t>on </a:t>
            </a:r>
            <a:r>
              <a:rPr lang="en-US" dirty="0" smtClean="0"/>
              <a:t>Geometry </a:t>
            </a:r>
            <a:r>
              <a:rPr lang="en-US" dirty="0" smtClean="0"/>
              <a:t>and </a:t>
            </a:r>
            <a:r>
              <a:rPr lang="en-US" dirty="0" smtClean="0"/>
              <a:t>Material in order to save space in memory.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75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particles </a:t>
            </a:r>
            <a:br>
              <a:rPr lang="en-US" dirty="0" smtClean="0"/>
            </a:br>
            <a:r>
              <a:rPr lang="en-US" dirty="0" smtClean="0"/>
              <a:t>&amp; tracks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Dynamic event animation in time</a:t>
            </a:r>
            <a:endParaRPr lang="en-US" dirty="0"/>
          </a:p>
        </p:txBody>
      </p:sp>
      <p:pic>
        <p:nvPicPr>
          <p:cNvPr id="6" name="Picture 5" descr="Screen Shot 2017-03-27 at 15.17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039" y="422593"/>
            <a:ext cx="2777761" cy="2329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9874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890354" y="2094441"/>
            <a:ext cx="2106906" cy="770596"/>
          </a:xfrm>
          <a:prstGeom prst="rect">
            <a:avLst/>
          </a:prstGeom>
          <a:solidFill>
            <a:schemeClr val="bg1">
              <a:lumMod val="50000"/>
              <a:alpha val="3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38" name="Group 37"/>
          <p:cNvGrpSpPr/>
          <p:nvPr/>
        </p:nvGrpSpPr>
        <p:grpSpPr>
          <a:xfrm>
            <a:off x="34323" y="200371"/>
            <a:ext cx="8992410" cy="657769"/>
            <a:chOff x="34323" y="200371"/>
            <a:chExt cx="8992410" cy="657769"/>
          </a:xfrm>
        </p:grpSpPr>
        <p:sp>
          <p:nvSpPr>
            <p:cNvPr id="4" name="Rectangle 3"/>
            <p:cNvSpPr/>
            <p:nvPr/>
          </p:nvSpPr>
          <p:spPr>
            <a:xfrm>
              <a:off x="890305" y="354259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4323" y="85814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1885001" y="385037"/>
              <a:ext cx="366141" cy="3661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" name="Hexagon 7"/>
            <p:cNvSpPr/>
            <p:nvPr/>
          </p:nvSpPr>
          <p:spPr>
            <a:xfrm>
              <a:off x="2868361" y="389456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933" y="200371"/>
              <a:ext cx="67608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err="1" smtClean="0"/>
                <a:t>TimeSlot</a:t>
              </a:r>
              <a:r>
                <a:rPr lang="en-US" sz="1000" smtClean="0"/>
                <a:t>: </a:t>
              </a:r>
              <a:endParaRPr lang="en-US" sz="1000" dirty="0" smtClean="0"/>
            </a:p>
            <a:p>
              <a:r>
                <a:rPr lang="en-US" sz="1000" dirty="0" smtClean="0"/>
                <a:t>10*10</a:t>
              </a:r>
              <a:r>
                <a:rPr lang="en-US" sz="1000" baseline="30000" smtClean="0"/>
                <a:t>-9</a:t>
              </a:r>
              <a:r>
                <a:rPr lang="en-US" sz="1000" smtClean="0"/>
                <a:t> </a:t>
              </a:r>
              <a:endParaRPr lang="en-US" sz="1000" dirty="0" smtClean="0"/>
            </a:p>
            <a:p>
              <a:r>
                <a:rPr lang="en-US" sz="1000" dirty="0" smtClean="0"/>
                <a:t>seconds</a:t>
              </a:r>
              <a:endParaRPr lang="en-US" sz="1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79289" y="351068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x0,y0,z0</a:t>
              </a:r>
              <a:endParaRPr lang="en-US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41370" y="355487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x0,y0,z0</a:t>
              </a:r>
              <a:endParaRPr 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82458" y="351068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x0,y0,z0</a:t>
              </a:r>
              <a:endParaRPr lang="en-US" sz="10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5113" y="936305"/>
            <a:ext cx="8992410" cy="634885"/>
            <a:chOff x="15113" y="936305"/>
            <a:chExt cx="8992410" cy="634885"/>
          </a:xfrm>
        </p:grpSpPr>
        <p:sp>
          <p:nvSpPr>
            <p:cNvPr id="13" name="Rectangle 12"/>
            <p:cNvSpPr/>
            <p:nvPr/>
          </p:nvSpPr>
          <p:spPr>
            <a:xfrm>
              <a:off x="890305" y="1121766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15113" y="157119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887185" y="1124957"/>
              <a:ext cx="366141" cy="3661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" name="Hexagon 15"/>
            <p:cNvSpPr/>
            <p:nvPr/>
          </p:nvSpPr>
          <p:spPr>
            <a:xfrm>
              <a:off x="2849266" y="1124957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6723" y="936305"/>
              <a:ext cx="67608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err="1" smtClean="0"/>
                <a:t>TimeSlot</a:t>
              </a:r>
              <a:r>
                <a:rPr lang="en-US" sz="1000" smtClean="0"/>
                <a:t>: </a:t>
              </a:r>
              <a:endParaRPr lang="en-US" sz="1000" dirty="0" smtClean="0"/>
            </a:p>
            <a:p>
              <a:r>
                <a:rPr lang="en-US" sz="1000" dirty="0"/>
                <a:t>2</a:t>
              </a:r>
              <a:r>
                <a:rPr lang="en-US" sz="1000" dirty="0" smtClean="0"/>
                <a:t>0*10</a:t>
              </a:r>
              <a:r>
                <a:rPr lang="en-US" sz="1000" baseline="30000" smtClean="0"/>
                <a:t>-9</a:t>
              </a:r>
              <a:r>
                <a:rPr lang="en-US" sz="1000" smtClean="0"/>
                <a:t> </a:t>
              </a:r>
              <a:endParaRPr lang="en-US" sz="1000" dirty="0" smtClean="0"/>
            </a:p>
            <a:p>
              <a:r>
                <a:rPr lang="en-US" sz="1000" dirty="0" smtClean="0"/>
                <a:t>seconds</a:t>
              </a:r>
              <a:endParaRPr lang="en-US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79289" y="1124957"/>
              <a:ext cx="6398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</a:t>
              </a:r>
            </a:p>
            <a:p>
              <a:r>
                <a:rPr lang="en-US" sz="1000" dirty="0" smtClean="0"/>
                <a:t>,x1,y1,z1</a:t>
              </a:r>
              <a:endParaRPr lang="en-US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53326" y="1128757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x1,y1,z1</a:t>
              </a:r>
              <a:endParaRPr lang="en-US" sz="1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44552" y="1121766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x1,y1,z1</a:t>
              </a:r>
              <a:endParaRPr lang="en-US" sz="10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1662" y="1720401"/>
            <a:ext cx="8992410" cy="403659"/>
            <a:chOff x="41662" y="1720401"/>
            <a:chExt cx="8992410" cy="40365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1662" y="212406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200650" y="1720401"/>
              <a:ext cx="764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smtClean="0">
                  <a:solidFill>
                    <a:srgbClr val="FF0000"/>
                  </a:solidFill>
                </a:rPr>
                <a:t>n steps</a:t>
              </a:r>
              <a:r>
                <a:rPr lang="en-US" sz="1200" i="1" dirty="0" smtClean="0">
                  <a:solidFill>
                    <a:srgbClr val="FF0000"/>
                  </a:solidFill>
                </a:rPr>
                <a:t>…</a:t>
              </a:r>
              <a:endParaRPr lang="en-US" sz="12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-4097" y="2244339"/>
            <a:ext cx="8992410" cy="634885"/>
            <a:chOff x="-4097" y="2244339"/>
            <a:chExt cx="8992410" cy="634885"/>
          </a:xfrm>
        </p:grpSpPr>
        <p:sp>
          <p:nvSpPr>
            <p:cNvPr id="23" name="Rectangle 22"/>
            <p:cNvSpPr/>
            <p:nvPr/>
          </p:nvSpPr>
          <p:spPr>
            <a:xfrm>
              <a:off x="890305" y="2432991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-4097" y="2879224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1885001" y="2432991"/>
              <a:ext cx="366141" cy="3661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6" name="Hexagon 25"/>
            <p:cNvSpPr/>
            <p:nvPr/>
          </p:nvSpPr>
          <p:spPr>
            <a:xfrm>
              <a:off x="2849266" y="2432991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7513" y="2244339"/>
              <a:ext cx="7104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err="1" smtClean="0"/>
                <a:t>TimeSlot</a:t>
              </a:r>
              <a:r>
                <a:rPr lang="en-US" sz="1000" smtClean="0"/>
                <a:t>: </a:t>
              </a:r>
              <a:endParaRPr lang="en-US" sz="1000" dirty="0" smtClean="0"/>
            </a:p>
            <a:p>
              <a:r>
                <a:rPr lang="en-US" sz="1000" dirty="0" smtClean="0"/>
                <a:t>n*20*10</a:t>
              </a:r>
              <a:r>
                <a:rPr lang="en-US" sz="1000" baseline="30000" smtClean="0"/>
                <a:t>-9</a:t>
              </a:r>
              <a:r>
                <a:rPr lang="en-US" sz="1000" smtClean="0"/>
                <a:t> </a:t>
              </a:r>
              <a:endParaRPr lang="en-US" sz="1000" dirty="0" smtClean="0"/>
            </a:p>
            <a:p>
              <a:r>
                <a:rPr lang="en-US" sz="1000" dirty="0" smtClean="0"/>
                <a:t>seconds</a:t>
              </a:r>
              <a:endParaRPr lang="en-US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04148" y="2429800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53326" y="2429800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37413" y="2429800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961246" y="2345430"/>
            <a:ext cx="1015460" cy="461665"/>
            <a:chOff x="4850837" y="2337467"/>
            <a:chExt cx="1015460" cy="461665"/>
          </a:xfrm>
        </p:grpSpPr>
        <p:sp>
          <p:nvSpPr>
            <p:cNvPr id="31" name="Diamond 30"/>
            <p:cNvSpPr/>
            <p:nvPr/>
          </p:nvSpPr>
          <p:spPr>
            <a:xfrm>
              <a:off x="4850837" y="2432991"/>
              <a:ext cx="400425" cy="366141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51262" y="2337467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981799" y="2345430"/>
            <a:ext cx="1015461" cy="461665"/>
            <a:chOff x="6132207" y="2337467"/>
            <a:chExt cx="1015461" cy="461665"/>
          </a:xfrm>
        </p:grpSpPr>
        <p:sp>
          <p:nvSpPr>
            <p:cNvPr id="32" name="Isosceles Triangle 31"/>
            <p:cNvSpPr/>
            <p:nvPr/>
          </p:nvSpPr>
          <p:spPr>
            <a:xfrm>
              <a:off x="6132207" y="2432991"/>
              <a:ext cx="400426" cy="366141"/>
            </a:xfrm>
            <a:prstGeom prst="triangl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32633" y="2337467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</p:grpSp>
      <p:sp>
        <p:nvSpPr>
          <p:cNvPr id="36" name="Freeform 35"/>
          <p:cNvSpPr/>
          <p:nvPr/>
        </p:nvSpPr>
        <p:spPr>
          <a:xfrm>
            <a:off x="2069741" y="2813267"/>
            <a:ext cx="2037811" cy="675754"/>
          </a:xfrm>
          <a:custGeom>
            <a:avLst/>
            <a:gdLst>
              <a:gd name="connsiteX0" fmla="*/ 0 w 2425434"/>
              <a:gd name="connsiteY0" fmla="*/ 0 h 675754"/>
              <a:gd name="connsiteX1" fmla="*/ 961021 w 2425434"/>
              <a:gd name="connsiteY1" fmla="*/ 675073 h 675754"/>
              <a:gd name="connsiteX2" fmla="*/ 2425434 w 2425434"/>
              <a:gd name="connsiteY2" fmla="*/ 137303 h 67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5434" h="675754">
                <a:moveTo>
                  <a:pt x="0" y="0"/>
                </a:moveTo>
                <a:cubicBezTo>
                  <a:pt x="278391" y="326094"/>
                  <a:pt x="556782" y="652189"/>
                  <a:pt x="961021" y="675073"/>
                </a:cubicBezTo>
                <a:cubicBezTo>
                  <a:pt x="1365260" y="697957"/>
                  <a:pt x="2425434" y="137303"/>
                  <a:pt x="2425434" y="137303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" name="Freeform 36"/>
          <p:cNvSpPr/>
          <p:nvPr/>
        </p:nvSpPr>
        <p:spPr>
          <a:xfrm>
            <a:off x="3040201" y="2974204"/>
            <a:ext cx="2055115" cy="492002"/>
          </a:xfrm>
          <a:custGeom>
            <a:avLst/>
            <a:gdLst>
              <a:gd name="connsiteX0" fmla="*/ 0 w 2688571"/>
              <a:gd name="connsiteY0" fmla="*/ 492002 h 492002"/>
              <a:gd name="connsiteX1" fmla="*/ 1544498 w 2688571"/>
              <a:gd name="connsiteY1" fmla="*/ 446235 h 492002"/>
              <a:gd name="connsiteX2" fmla="*/ 2688571 w 2688571"/>
              <a:gd name="connsiteY2" fmla="*/ 0 h 4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8571" h="492002">
                <a:moveTo>
                  <a:pt x="0" y="492002"/>
                </a:moveTo>
                <a:lnTo>
                  <a:pt x="1544498" y="446235"/>
                </a:lnTo>
                <a:cubicBezTo>
                  <a:pt x="1992593" y="364235"/>
                  <a:pt x="2688571" y="0"/>
                  <a:pt x="2688571" y="0"/>
                </a:cubicBezTo>
              </a:path>
            </a:pathLst>
          </a:custGeom>
          <a:ln>
            <a:solidFill>
              <a:srgbClr val="7F7F7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45" name="Group 44"/>
          <p:cNvGrpSpPr/>
          <p:nvPr/>
        </p:nvGrpSpPr>
        <p:grpSpPr>
          <a:xfrm>
            <a:off x="79652" y="3566217"/>
            <a:ext cx="8992410" cy="403659"/>
            <a:chOff x="41662" y="1720401"/>
            <a:chExt cx="8992410" cy="403659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41662" y="212406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200650" y="1720401"/>
              <a:ext cx="12268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solidFill>
                    <a:srgbClr val="FF0000"/>
                  </a:solidFill>
                </a:rPr>
                <a:t>m=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n</a:t>
              </a:r>
              <a:r>
                <a:rPr lang="en-US" sz="1400" i="1" err="1" smtClean="0">
                  <a:solidFill>
                    <a:srgbClr val="FF0000"/>
                  </a:solidFill>
                </a:rPr>
                <a:t>+</a:t>
              </a:r>
              <a:r>
                <a:rPr lang="en-US" sz="1400" i="1" smtClean="0">
                  <a:solidFill>
                    <a:srgbClr val="FF0000"/>
                  </a:solidFill>
                </a:rPr>
                <a:t>j steps</a:t>
              </a:r>
              <a:r>
                <a:rPr lang="en-US" sz="1400" i="1" dirty="0" smtClean="0">
                  <a:solidFill>
                    <a:srgbClr val="FF0000"/>
                  </a:solidFill>
                </a:rPr>
                <a:t>…</a:t>
              </a:r>
              <a:endParaRPr lang="en-US" sz="14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-28181" y="4120340"/>
            <a:ext cx="8992410" cy="634885"/>
            <a:chOff x="-28181" y="4120340"/>
            <a:chExt cx="8992410" cy="634885"/>
          </a:xfrm>
        </p:grpSpPr>
        <p:grpSp>
          <p:nvGrpSpPr>
            <p:cNvPr id="65" name="Group 64"/>
            <p:cNvGrpSpPr/>
            <p:nvPr/>
          </p:nvGrpSpPr>
          <p:grpSpPr>
            <a:xfrm>
              <a:off x="-28181" y="4120340"/>
              <a:ext cx="8992410" cy="634885"/>
              <a:chOff x="-4097" y="2244339"/>
              <a:chExt cx="8992410" cy="634885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890305" y="2432991"/>
                <a:ext cx="388984" cy="36614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-4097" y="2879224"/>
                <a:ext cx="8992410" cy="0"/>
              </a:xfrm>
              <a:prstGeom prst="line">
                <a:avLst/>
              </a:prstGeom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Oval 67"/>
              <p:cNvSpPr/>
              <p:nvPr/>
            </p:nvSpPr>
            <p:spPr>
              <a:xfrm>
                <a:off x="1885001" y="2432991"/>
                <a:ext cx="366141" cy="366141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38100" cmpd="sng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9" name="Hexagon 68"/>
              <p:cNvSpPr/>
              <p:nvPr/>
            </p:nvSpPr>
            <p:spPr>
              <a:xfrm>
                <a:off x="2849266" y="2432991"/>
                <a:ext cx="424724" cy="366141"/>
              </a:xfrm>
              <a:prstGeom prst="hexagon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67513" y="2244339"/>
                <a:ext cx="77457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/>
                  <a:t>TimeSlot</a:t>
                </a:r>
                <a:r>
                  <a:rPr lang="en-US" sz="1000" dirty="0" smtClean="0"/>
                  <a:t>: </a:t>
                </a:r>
              </a:p>
              <a:p>
                <a:r>
                  <a:rPr lang="en-US" sz="1000" dirty="0"/>
                  <a:t>m</a:t>
                </a:r>
                <a:r>
                  <a:rPr lang="en-US" sz="1000" dirty="0" smtClean="0"/>
                  <a:t>*20*10</a:t>
                </a:r>
                <a:r>
                  <a:rPr lang="en-US" sz="1000" baseline="30000" dirty="0" smtClean="0"/>
                  <a:t>-9</a:t>
                </a:r>
                <a:r>
                  <a:rPr lang="en-US" sz="1000" dirty="0" smtClean="0"/>
                  <a:t> </a:t>
                </a:r>
              </a:p>
              <a:p>
                <a:r>
                  <a:rPr lang="en-US" sz="1000" dirty="0" smtClean="0"/>
                  <a:t>seconds</a:t>
                </a:r>
                <a:endParaRPr lang="en-US" sz="10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304148" y="2429800"/>
                <a:ext cx="7232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253326" y="2429800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>
                    <a:solidFill>
                      <a:srgbClr val="FF0000"/>
                    </a:solidFill>
                  </a:rPr>
                  <a:t>xm,ym,zm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337413" y="2429800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3937162" y="4221431"/>
              <a:ext cx="1201746" cy="461665"/>
              <a:chOff x="4850837" y="2337467"/>
              <a:chExt cx="1201746" cy="461665"/>
            </a:xfrm>
          </p:grpSpPr>
          <p:sp>
            <p:nvSpPr>
              <p:cNvPr id="75" name="Diamond 74"/>
              <p:cNvSpPr/>
              <p:nvPr/>
            </p:nvSpPr>
            <p:spPr>
              <a:xfrm>
                <a:off x="4850837" y="2432991"/>
                <a:ext cx="400425" cy="366141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5251262" y="2337467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4957715" y="4221431"/>
              <a:ext cx="1201747" cy="461665"/>
              <a:chOff x="6132207" y="2337467"/>
              <a:chExt cx="1201747" cy="461665"/>
            </a:xfrm>
          </p:grpSpPr>
          <p:sp>
            <p:nvSpPr>
              <p:cNvPr id="78" name="Isosceles Triangle 77"/>
              <p:cNvSpPr/>
              <p:nvPr/>
            </p:nvSpPr>
            <p:spPr>
              <a:xfrm>
                <a:off x="6132207" y="2432991"/>
                <a:ext cx="400426" cy="366141"/>
              </a:xfrm>
              <a:prstGeom prst="triangl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532633" y="2337467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</p:grpSp>
      </p:grpSp>
      <p:sp>
        <p:nvSpPr>
          <p:cNvPr id="82" name="Rectangle 81"/>
          <p:cNvSpPr/>
          <p:nvPr/>
        </p:nvSpPr>
        <p:spPr>
          <a:xfrm>
            <a:off x="6170229" y="5014289"/>
            <a:ext cx="2825817" cy="770596"/>
          </a:xfrm>
          <a:prstGeom prst="rect">
            <a:avLst/>
          </a:prstGeom>
          <a:solidFill>
            <a:schemeClr val="bg1">
              <a:lumMod val="50000"/>
              <a:alpha val="3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102" name="Group 101"/>
          <p:cNvGrpSpPr/>
          <p:nvPr/>
        </p:nvGrpSpPr>
        <p:grpSpPr>
          <a:xfrm>
            <a:off x="82978" y="5152503"/>
            <a:ext cx="8992410" cy="634885"/>
            <a:chOff x="82978" y="5152503"/>
            <a:chExt cx="8992410" cy="634885"/>
          </a:xfrm>
        </p:grpSpPr>
        <p:grpSp>
          <p:nvGrpSpPr>
            <p:cNvPr id="83" name="Group 82"/>
            <p:cNvGrpSpPr/>
            <p:nvPr/>
          </p:nvGrpSpPr>
          <p:grpSpPr>
            <a:xfrm>
              <a:off x="82978" y="5152503"/>
              <a:ext cx="8992410" cy="634885"/>
              <a:chOff x="-4097" y="2244339"/>
              <a:chExt cx="8992410" cy="634885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890305" y="2432991"/>
                <a:ext cx="388984" cy="36614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-4097" y="2879224"/>
                <a:ext cx="8992410" cy="0"/>
              </a:xfrm>
              <a:prstGeom prst="line">
                <a:avLst/>
              </a:prstGeom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/>
              <p:nvPr/>
            </p:nvSpPr>
            <p:spPr>
              <a:xfrm>
                <a:off x="1885001" y="2432991"/>
                <a:ext cx="366141" cy="366141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87" name="Hexagon 86"/>
              <p:cNvSpPr/>
              <p:nvPr/>
            </p:nvSpPr>
            <p:spPr>
              <a:xfrm>
                <a:off x="2849266" y="2432991"/>
                <a:ext cx="424724" cy="366141"/>
              </a:xfrm>
              <a:prstGeom prst="hexagon">
                <a:avLst/>
              </a:prstGeom>
              <a:solidFill>
                <a:schemeClr val="accent3">
                  <a:lumMod val="75000"/>
                </a:schemeClr>
              </a:solidFill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167513" y="2244339"/>
                <a:ext cx="72499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/>
                  <a:t>TimeSlot</a:t>
                </a:r>
                <a:r>
                  <a:rPr lang="en-US" sz="1000" dirty="0" smtClean="0"/>
                  <a:t>: </a:t>
                </a:r>
              </a:p>
              <a:p>
                <a:r>
                  <a:rPr lang="en-US" sz="1000" dirty="0"/>
                  <a:t>k</a:t>
                </a:r>
                <a:r>
                  <a:rPr lang="en-US" sz="1000" dirty="0" smtClean="0"/>
                  <a:t>*20*10</a:t>
                </a:r>
                <a:r>
                  <a:rPr lang="en-US" sz="1000" baseline="30000" dirty="0" smtClean="0"/>
                  <a:t>-9</a:t>
                </a:r>
                <a:r>
                  <a:rPr lang="en-US" sz="1000" dirty="0" smtClean="0"/>
                  <a:t> </a:t>
                </a:r>
              </a:p>
              <a:p>
                <a:r>
                  <a:rPr lang="en-US" sz="1000" dirty="0" smtClean="0"/>
                  <a:t>seconds</a:t>
                </a:r>
                <a:endParaRPr lang="en-US" sz="1000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304148" y="2429800"/>
                <a:ext cx="5950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xk,yk,zk</a:t>
                </a:r>
                <a:endParaRPr lang="en-US" sz="1000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253326" y="2429800"/>
                <a:ext cx="6335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>
                    <a:solidFill>
                      <a:srgbClr val="FF0000"/>
                    </a:solidFill>
                  </a:rPr>
                  <a:t>xk,yk,zk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337413" y="2429800"/>
                <a:ext cx="6335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>
                    <a:solidFill>
                      <a:srgbClr val="FF0000"/>
                    </a:solidFill>
                  </a:rPr>
                  <a:t>xk,yk,zk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4048321" y="5253594"/>
              <a:ext cx="1033994" cy="461665"/>
              <a:chOff x="4850837" y="2337467"/>
              <a:chExt cx="1033994" cy="461665"/>
            </a:xfrm>
          </p:grpSpPr>
          <p:sp>
            <p:nvSpPr>
              <p:cNvPr id="93" name="Diamond 92"/>
              <p:cNvSpPr/>
              <p:nvPr/>
            </p:nvSpPr>
            <p:spPr>
              <a:xfrm>
                <a:off x="4850837" y="2432991"/>
                <a:ext cx="400425" cy="366141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251262" y="2337467"/>
                <a:ext cx="6335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xk,yk,zk</a:t>
                </a:r>
                <a:endParaRPr lang="en-US" sz="1000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5068874" y="5253594"/>
              <a:ext cx="995461" cy="461665"/>
              <a:chOff x="6132207" y="2337467"/>
              <a:chExt cx="995461" cy="461665"/>
            </a:xfrm>
          </p:grpSpPr>
          <p:sp>
            <p:nvSpPr>
              <p:cNvPr id="96" name="Isosceles Triangle 95"/>
              <p:cNvSpPr/>
              <p:nvPr/>
            </p:nvSpPr>
            <p:spPr>
              <a:xfrm>
                <a:off x="6132207" y="2432991"/>
                <a:ext cx="400426" cy="366141"/>
              </a:xfrm>
              <a:prstGeom prst="triangl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6532633" y="2337467"/>
                <a:ext cx="5950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xk,yk,zk</a:t>
                </a:r>
                <a:endParaRPr lang="en-US" sz="1000" dirty="0"/>
              </a:p>
            </p:txBody>
          </p:sp>
        </p:grpSp>
      </p:grpSp>
      <p:sp>
        <p:nvSpPr>
          <p:cNvPr id="99" name="Freeform 98"/>
          <p:cNvSpPr/>
          <p:nvPr/>
        </p:nvSpPr>
        <p:spPr>
          <a:xfrm>
            <a:off x="5532455" y="5784884"/>
            <a:ext cx="1741823" cy="589485"/>
          </a:xfrm>
          <a:custGeom>
            <a:avLst/>
            <a:gdLst>
              <a:gd name="connsiteX0" fmla="*/ 0 w 2688571"/>
              <a:gd name="connsiteY0" fmla="*/ 492002 h 492002"/>
              <a:gd name="connsiteX1" fmla="*/ 1544498 w 2688571"/>
              <a:gd name="connsiteY1" fmla="*/ 446235 h 492002"/>
              <a:gd name="connsiteX2" fmla="*/ 2688571 w 2688571"/>
              <a:gd name="connsiteY2" fmla="*/ 0 h 4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8571" h="492002">
                <a:moveTo>
                  <a:pt x="0" y="492002"/>
                </a:moveTo>
                <a:lnTo>
                  <a:pt x="1544498" y="446235"/>
                </a:lnTo>
                <a:cubicBezTo>
                  <a:pt x="1992593" y="364235"/>
                  <a:pt x="2688571" y="0"/>
                  <a:pt x="2688571" y="0"/>
                </a:cubicBezTo>
              </a:path>
            </a:pathLst>
          </a:custGeom>
          <a:ln>
            <a:solidFill>
              <a:srgbClr val="7F7F7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0" name="Freeform 99"/>
          <p:cNvSpPr/>
          <p:nvPr/>
        </p:nvSpPr>
        <p:spPr>
          <a:xfrm>
            <a:off x="6502724" y="5835605"/>
            <a:ext cx="1741823" cy="492002"/>
          </a:xfrm>
          <a:custGeom>
            <a:avLst/>
            <a:gdLst>
              <a:gd name="connsiteX0" fmla="*/ 0 w 2688571"/>
              <a:gd name="connsiteY0" fmla="*/ 492002 h 492002"/>
              <a:gd name="connsiteX1" fmla="*/ 1544498 w 2688571"/>
              <a:gd name="connsiteY1" fmla="*/ 446235 h 492002"/>
              <a:gd name="connsiteX2" fmla="*/ 2688571 w 2688571"/>
              <a:gd name="connsiteY2" fmla="*/ 0 h 4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8571" h="492002">
                <a:moveTo>
                  <a:pt x="0" y="492002"/>
                </a:moveTo>
                <a:lnTo>
                  <a:pt x="1544498" y="446235"/>
                </a:lnTo>
                <a:cubicBezTo>
                  <a:pt x="1992593" y="364235"/>
                  <a:pt x="2688571" y="0"/>
                  <a:pt x="2688571" y="0"/>
                </a:cubicBezTo>
              </a:path>
            </a:pathLst>
          </a:custGeom>
          <a:ln>
            <a:solidFill>
              <a:srgbClr val="7F7F7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5" name="Group 4"/>
          <p:cNvGrpSpPr/>
          <p:nvPr/>
        </p:nvGrpSpPr>
        <p:grpSpPr>
          <a:xfrm>
            <a:off x="6208255" y="5328780"/>
            <a:ext cx="2826872" cy="400110"/>
            <a:chOff x="6208255" y="5328780"/>
            <a:chExt cx="2826872" cy="400110"/>
          </a:xfrm>
        </p:grpSpPr>
        <p:sp>
          <p:nvSpPr>
            <p:cNvPr id="103" name="Rectangle 102"/>
            <p:cNvSpPr/>
            <p:nvPr/>
          </p:nvSpPr>
          <p:spPr>
            <a:xfrm>
              <a:off x="6208255" y="5345765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4" name="Diamond 103"/>
            <p:cNvSpPr/>
            <p:nvPr/>
          </p:nvSpPr>
          <p:spPr>
            <a:xfrm>
              <a:off x="7114423" y="5345765"/>
              <a:ext cx="400425" cy="366141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5" name="Hexagon 104"/>
            <p:cNvSpPr/>
            <p:nvPr/>
          </p:nvSpPr>
          <p:spPr>
            <a:xfrm>
              <a:off x="8004454" y="5345765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585220" y="5328780"/>
              <a:ext cx="59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xk,yk,zk</a:t>
              </a:r>
              <a:endParaRPr lang="en-US" sz="1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478007" y="5328780"/>
              <a:ext cx="59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xk,yk,zk</a:t>
              </a:r>
              <a:endParaRPr lang="en-US" sz="1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0092" y="5328780"/>
              <a:ext cx="59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xk,yk,zk</a:t>
              </a:r>
              <a:endParaRPr lang="en-US" sz="1000" dirty="0"/>
            </a:p>
          </p:txBody>
        </p:sp>
      </p:grpSp>
      <p:sp>
        <p:nvSpPr>
          <p:cNvPr id="109" name="Freeform 108"/>
          <p:cNvSpPr/>
          <p:nvPr/>
        </p:nvSpPr>
        <p:spPr>
          <a:xfrm>
            <a:off x="3148449" y="5741935"/>
            <a:ext cx="3254918" cy="711509"/>
          </a:xfrm>
          <a:custGeom>
            <a:avLst/>
            <a:gdLst>
              <a:gd name="connsiteX0" fmla="*/ 0 w 3254918"/>
              <a:gd name="connsiteY0" fmla="*/ 0 h 711509"/>
              <a:gd name="connsiteX1" fmla="*/ 851754 w 3254918"/>
              <a:gd name="connsiteY1" fmla="*/ 646443 h 711509"/>
              <a:gd name="connsiteX2" fmla="*/ 2486818 w 3254918"/>
              <a:gd name="connsiteY2" fmla="*/ 616022 h 711509"/>
              <a:gd name="connsiteX3" fmla="*/ 3254918 w 3254918"/>
              <a:gd name="connsiteY3" fmla="*/ 0 h 71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4918" h="711509">
                <a:moveTo>
                  <a:pt x="0" y="0"/>
                </a:moveTo>
                <a:cubicBezTo>
                  <a:pt x="218642" y="271886"/>
                  <a:pt x="437284" y="543773"/>
                  <a:pt x="851754" y="646443"/>
                </a:cubicBezTo>
                <a:cubicBezTo>
                  <a:pt x="1266224" y="749113"/>
                  <a:pt x="2086291" y="723762"/>
                  <a:pt x="2486818" y="616022"/>
                </a:cubicBezTo>
                <a:cubicBezTo>
                  <a:pt x="2887345" y="508282"/>
                  <a:pt x="3254918" y="0"/>
                  <a:pt x="3254918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82" grpId="0" animBg="1"/>
      <p:bldP spid="99" grpId="0" animBg="1"/>
      <p:bldP spid="100" grpId="0" animBg="1"/>
      <p:bldP spid="1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next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128" r="100000">
                        <a14:foregroundMark x1="55188" y1="77500" x2="56391" y2="76667"/>
                        <a14:foregroundMark x1="40902" y1="94333" x2="42256" y2="93833"/>
                        <a14:backgroundMark x1="34511" y1="42333" x2="34511" y2="42333"/>
                        <a14:backgroundMark x1="20602" y1="69167" x2="20602" y2="691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3090" y="176373"/>
            <a:ext cx="5916556" cy="266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9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128" r="100000">
                        <a14:foregroundMark x1="55188" y1="77500" x2="56391" y2="76667"/>
                        <a14:foregroundMark x1="40902" y1="94333" x2="42256" y2="93833"/>
                        <a14:backgroundMark x1="34511" y1="42333" x2="34511" y2="42333"/>
                        <a14:backgroundMark x1="20602" y1="69167" x2="20602" y2="691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18212" y="164617"/>
            <a:ext cx="9721007" cy="61917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53215" y="5009014"/>
            <a:ext cx="4339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Interact with 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Geant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/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GeantV</a:t>
            </a:r>
            <a:endParaRPr lang="en-US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Create simple geometries and watch </a:t>
            </a: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Particles animation on line.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233723">
            <a:off x="4635702" y="3508735"/>
            <a:ext cx="347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Optimize / consolidate the functionality.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232338">
            <a:off x="6197227" y="1631576"/>
            <a:ext cx="2348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Discuss with potential users in the experiments, HSF </a:t>
            </a:r>
            <a:r>
              <a:rPr lang="en-US" b="1" dirty="0" err="1" smtClean="0">
                <a:solidFill>
                  <a:srgbClr val="FF0000"/>
                </a:solidFill>
              </a:rPr>
              <a:t>etc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" name="Picture 9" descr="Iconsmind-Outline-Target.ic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554" y="5172774"/>
            <a:ext cx="716661" cy="716661"/>
          </a:xfrm>
          <a:prstGeom prst="rect">
            <a:avLst/>
          </a:prstGeom>
        </p:spPr>
      </p:pic>
      <p:pic>
        <p:nvPicPr>
          <p:cNvPr id="11" name="Picture 10" descr="Iconsmind-Outline-Target.ico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702" y="3816323"/>
            <a:ext cx="521616" cy="521616"/>
          </a:xfrm>
          <a:prstGeom prst="rect">
            <a:avLst/>
          </a:prstGeom>
        </p:spPr>
      </p:pic>
      <p:pic>
        <p:nvPicPr>
          <p:cNvPr id="12" name="Picture 11" descr="Iconsmind-Outline-Target.ico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992" y="2593008"/>
            <a:ext cx="521616" cy="521616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>
          <a:xfrm rot="17486612">
            <a:off x="5798212" y="1176083"/>
            <a:ext cx="443175" cy="79956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2415" y="1981492"/>
            <a:ext cx="367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roadmap of developments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4815" y="2626999"/>
            <a:ext cx="2131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Please suggest 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Live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564" y="320311"/>
            <a:ext cx="4730573" cy="2240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66547" y="4607510"/>
            <a:ext cx="995638" cy="646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5080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4945</TotalTime>
  <Words>712</Words>
  <Application>Microsoft Macintosh PowerPoint</Application>
  <PresentationFormat>On-screen Show (4:3)</PresentationFormat>
  <Paragraphs>140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Apothecary</vt:lpstr>
      <vt:lpstr>for fast prototyping WITH cogevito lib</vt:lpstr>
      <vt:lpstr>Scope and Requirements</vt:lpstr>
      <vt:lpstr>Status of developments</vt:lpstr>
      <vt:lpstr>Cogevitolib.js</vt:lpstr>
      <vt:lpstr>Dynamic particles  &amp; tracks</vt:lpstr>
      <vt:lpstr>PowerPoint Presentation</vt:lpstr>
      <vt:lpstr>Roadmap</vt:lpstr>
      <vt:lpstr>PowerPoint Presentation</vt:lpstr>
      <vt:lpstr>Going Live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based 3D Graphics</dc:title>
  <dc:creator>Ilias Goulas</dc:creator>
  <cp:lastModifiedBy>Ilias Goulas</cp:lastModifiedBy>
  <cp:revision>80</cp:revision>
  <dcterms:created xsi:type="dcterms:W3CDTF">2016-10-17T09:36:44Z</dcterms:created>
  <dcterms:modified xsi:type="dcterms:W3CDTF">2017-04-24T10:26:29Z</dcterms:modified>
</cp:coreProperties>
</file>